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1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cmpd="sng" w="12700">
              <a:solidFill>
                <a:schemeClr val="lt1"/>
              </a:solidFill>
            </a:ln>
          </a:left>
          <a:right>
            <a:ln cmpd="sng" w="12700">
              <a:solidFill>
                <a:schemeClr val="lt1"/>
              </a:solidFill>
            </a:ln>
          </a:right>
          <a:top>
            <a:ln cmpd="sng" w="12700">
              <a:solidFill>
                <a:schemeClr val="lt1"/>
              </a:solidFill>
            </a:ln>
          </a:top>
          <a:bottom>
            <a:ln cmpd="sng" w="12700">
              <a:solidFill>
                <a:schemeClr val="lt1"/>
              </a:solidFill>
            </a:ln>
          </a:bottom>
          <a:insideH>
            <a:ln cmpd="sng" w="12700">
              <a:solidFill>
                <a:schemeClr val="lt1"/>
              </a:solidFill>
            </a:ln>
          </a:insideH>
          <a:insideV>
            <a:ln cmpd="sng"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cmpd="sng"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cmpd="sng"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tableStyles" Target="tableStyle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00D0-C62E-407B-B94A-9A0B304C771B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1B2F-4C70-4234-860B-75AD9FF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00D0-C62E-407B-B94A-9A0B304C771B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1B2F-4C70-4234-860B-75AD9FF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7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00D0-C62E-407B-B94A-9A0B304C771B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1B2F-4C70-4234-860B-75AD9FF7DE67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2956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00D0-C62E-407B-B94A-9A0B304C771B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1B2F-4C70-4234-860B-75AD9FF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68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00D0-C62E-407B-B94A-9A0B304C771B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1B2F-4C70-4234-860B-75AD9FF7DE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5371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00D0-C62E-407B-B94A-9A0B304C771B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1B2F-4C70-4234-860B-75AD9FF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3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00D0-C62E-407B-B94A-9A0B304C771B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1B2F-4C70-4234-860B-75AD9FF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53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00D0-C62E-407B-B94A-9A0B304C771B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1B2F-4C70-4234-860B-75AD9FF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6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00D0-C62E-407B-B94A-9A0B304C771B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1B2F-4C70-4234-860B-75AD9FF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56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00D0-C62E-407B-B94A-9A0B304C771B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1B2F-4C70-4234-860B-75AD9FF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8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00D0-C62E-407B-B94A-9A0B304C771B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1B2F-4C70-4234-860B-75AD9FF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66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00D0-C62E-407B-B94A-9A0B304C771B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1B2F-4C70-4234-860B-75AD9FF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58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00D0-C62E-407B-B94A-9A0B304C771B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1B2F-4C70-4234-860B-75AD9FF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9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00D0-C62E-407B-B94A-9A0B304C771B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1B2F-4C70-4234-860B-75AD9FF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40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00D0-C62E-407B-B94A-9A0B304C771B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1B2F-4C70-4234-860B-75AD9FF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30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00D0-C62E-407B-B94A-9A0B304C771B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31B2F-4C70-4234-860B-75AD9FF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6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200D0-C62E-407B-B94A-9A0B304C771B}" type="datetimeFigureOut">
              <a:rPr lang="en-US" smtClean="0"/>
              <a:t>8/19/2013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1431B2F-4C70-4234-860B-75AD9FF7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97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2437" y="3197313"/>
            <a:ext cx="9144000" cy="2387600"/>
          </a:xfrm>
        </p:spPr>
        <p:txBody>
          <a:bodyPr/>
          <a:lstStyle/>
          <a:p>
            <a:r>
              <a:rPr lang="en-US" b="1" dirty="0" smtClean="0"/>
              <a:t>THE VAWT</a:t>
            </a:r>
            <a:br>
              <a:rPr lang="en-US" b="1" dirty="0" smtClean="0"/>
            </a:br>
            <a:r>
              <a:rPr lang="en-US" sz="3200" b="1" dirty="0" smtClean="0"/>
              <a:t>(RE)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1875" y="179567"/>
            <a:ext cx="5248404" cy="3640871"/>
          </a:xfrm>
        </p:spPr>
        <p:txBody>
          <a:bodyPr>
            <a:normAutofit fontScale="25000" lnSpcReduction="20000"/>
          </a:bodyPr>
          <a:lstStyle/>
          <a:p>
            <a:r>
              <a:rPr lang="en-US" sz="9800" dirty="0" smtClean="0">
                <a:latin typeface="Brush Script MT" panose="03060802040406070304" pitchFamily="66" charset="0"/>
              </a:rPr>
              <a:t>The students of 1</a:t>
            </a:r>
            <a:r>
              <a:rPr lang="en-US" sz="9800" baseline="30000" dirty="0" smtClean="0">
                <a:latin typeface="Brush Script MT" panose="03060802040406070304" pitchFamily="66" charset="0"/>
              </a:rPr>
              <a:t>st</a:t>
            </a:r>
            <a:r>
              <a:rPr lang="en-US" sz="9800" dirty="0" smtClean="0">
                <a:latin typeface="Brush Script MT" panose="03060802040406070304" pitchFamily="66" charset="0"/>
              </a:rPr>
              <a:t> </a:t>
            </a:r>
            <a:r>
              <a:rPr lang="en-US" sz="9800" dirty="0">
                <a:latin typeface="Brush Script MT" panose="03060802040406070304" pitchFamily="66" charset="0"/>
              </a:rPr>
              <a:t>B</a:t>
            </a:r>
            <a:r>
              <a:rPr lang="en-US" sz="9800" dirty="0" smtClean="0">
                <a:latin typeface="Brush Script MT" panose="03060802040406070304" pitchFamily="66" charset="0"/>
              </a:rPr>
              <a:t>.tech CIVIL and MECHANCAL teamed up as</a:t>
            </a:r>
          </a:p>
          <a:p>
            <a:r>
              <a:rPr lang="en-US" sz="9800" dirty="0" smtClean="0">
                <a:latin typeface="Algerian" panose="04020705040A02060702" pitchFamily="82" charset="0"/>
              </a:rPr>
              <a:t>Civimechos</a:t>
            </a:r>
          </a:p>
          <a:p>
            <a:pPr algn="l"/>
            <a:r>
              <a:rPr lang="en-US" sz="7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MENTORS:  Dr . JAGDISH VENGALA  &amp;  Dr. A HARITHA</a:t>
            </a:r>
          </a:p>
          <a:p>
            <a:pPr algn="l"/>
            <a:r>
              <a:rPr lang="en-US" sz="7200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sz="7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TEAM MEMBERS: HEMA VARSHINI</a:t>
            </a:r>
          </a:p>
          <a:p>
            <a:pPr algn="l"/>
            <a:r>
              <a:rPr lang="en-US" sz="7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MADHAVA RAO</a:t>
            </a:r>
          </a:p>
          <a:p>
            <a:pPr algn="l"/>
            <a:r>
              <a:rPr lang="en-US" sz="7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KUSUMA SUCHITHA</a:t>
            </a:r>
          </a:p>
          <a:p>
            <a:pPr algn="l"/>
            <a:r>
              <a:rPr lang="en-US" sz="7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SAI SANKARAN</a:t>
            </a:r>
          </a:p>
          <a:p>
            <a:pPr algn="l"/>
            <a:r>
              <a:rPr lang="en-US" sz="7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VIKAS DASS</a:t>
            </a:r>
          </a:p>
          <a:p>
            <a:pPr algn="l"/>
            <a:r>
              <a:rPr lang="en-US" sz="7200" dirty="0" smtClean="0">
                <a:latin typeface="Angsana New" panose="02020603050405020304" pitchFamily="18" charset="-34"/>
                <a:cs typeface="Angsana New" panose="02020603050405020304" pitchFamily="18" charset="-34"/>
              </a:rPr>
              <a:t>HARSHA M</a:t>
            </a:r>
          </a:p>
          <a:p>
            <a:pPr algn="l"/>
            <a:endParaRPr lang="en-US" sz="7200" dirty="0" smtClean="0">
              <a:latin typeface="Algerian" panose="04020705040A02060702" pitchFamily="82" charset="0"/>
            </a:endParaRPr>
          </a:p>
          <a:p>
            <a:pPr algn="l"/>
            <a:r>
              <a:rPr lang="en-US" sz="7200" dirty="0" smtClean="0">
                <a:latin typeface="Agency FB" panose="020B0503020202020204" pitchFamily="34" charset="0"/>
              </a:rPr>
              <a:t>Presenting:</a:t>
            </a:r>
          </a:p>
          <a:p>
            <a:pPr algn="l"/>
            <a:endParaRPr lang="en-US" sz="7200" dirty="0">
              <a:latin typeface="Algerian" panose="04020705040A02060702" pitchFamily="82" charset="0"/>
            </a:endParaRPr>
          </a:p>
          <a:p>
            <a:endParaRPr lang="en-US" sz="2800" dirty="0" smtClean="0">
              <a:latin typeface="Algerian" panose="04020705040A02060702" pitchFamily="8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01875" y="5384858"/>
            <a:ext cx="294412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sz="5400" b="1" cap="none" spc="0" dirty="0">
              <a:ln/>
              <a:solidFill>
                <a:schemeClr val="accent4"/>
              </a:solidFill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096" y="5784968"/>
            <a:ext cx="980013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800" b="1" dirty="0" smtClean="0">
                <a:ln/>
                <a:solidFill>
                  <a:schemeClr val="accent3"/>
                </a:solidFill>
              </a:rPr>
              <a:t>PVP SIDDARTHA INSTITUTE OF TECHNOLOGY, VIJAYAWADA,ADHRA PRADESH</a:t>
            </a:r>
            <a:endParaRPr lang="en-US" sz="28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377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982" y="158663"/>
            <a:ext cx="8572545" cy="36743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ROTOR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263720"/>
              </p:ext>
            </p:extLst>
          </p:nvPr>
        </p:nvGraphicFramePr>
        <p:xfrm>
          <a:off x="829502" y="701459"/>
          <a:ext cx="8127999" cy="4628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51356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component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dimensions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reason</a:t>
                      </a:r>
                      <a:endParaRPr lang="en-US" sz="2000" dirty="0"/>
                    </a:p>
                  </a:txBody>
                  <a:tcPr/>
                </a:tc>
              </a:tr>
              <a:tr h="608053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Total</a:t>
                      </a:r>
                      <a:r>
                        <a:rPr lang="en-US" sz="1800" baseline="0" dirty="0" smtClean="0"/>
                        <a:t> height of rotor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1550mm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It is the ideal height from the ground</a:t>
                      </a:r>
                    </a:p>
                    <a:p>
                      <a:r>
                        <a:rPr lang="en-US" sz="1800" dirty="0" smtClean="0"/>
                        <a:t>On</a:t>
                      </a:r>
                      <a:r>
                        <a:rPr lang="en-US" sz="1800" baseline="0" dirty="0" smtClean="0"/>
                        <a:t> an average the maximum wind flow when a vehicle passes is at this height.</a:t>
                      </a:r>
                      <a:endParaRPr lang="en-US" sz="1800" dirty="0"/>
                    </a:p>
                  </a:txBody>
                  <a:tcPr/>
                </a:tc>
              </a:tr>
              <a:tr h="65035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Diameter of the rotor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400mm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This</a:t>
                      </a:r>
                      <a:r>
                        <a:rPr lang="en-US" sz="1800" baseline="0" dirty="0" smtClean="0"/>
                        <a:t> is the maximum possible width with swept area to be installed on a highway divider </a:t>
                      </a:r>
                      <a:endParaRPr lang="en-US" sz="1800" dirty="0"/>
                    </a:p>
                  </a:txBody>
                  <a:tcPr/>
                </a:tc>
              </a:tr>
              <a:tr h="650357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Material</a:t>
                      </a:r>
                      <a:r>
                        <a:rPr lang="en-US" sz="1800" baseline="0" dirty="0" smtClean="0"/>
                        <a:t> used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22gauge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dirty="0" smtClean="0"/>
                        <a:t>Aluminum sheet</a:t>
                      </a:r>
                      <a:r>
                        <a:rPr lang="en-US" sz="1800" baseline="0" dirty="0" smtClean="0"/>
                        <a:t> &amp; 1 inch aluminum pipe 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Light in weight and non corrosive in nature.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65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lades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243131"/>
              </p:ext>
            </p:extLst>
          </p:nvPr>
        </p:nvGraphicFramePr>
        <p:xfrm>
          <a:off x="441195" y="1215026"/>
          <a:ext cx="9003429" cy="4079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1143"/>
                <a:gridCol w="3001143"/>
                <a:gridCol w="3001143"/>
              </a:tblGrid>
              <a:tr h="513568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Dimensions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Reason </a:t>
                      </a:r>
                      <a:endParaRPr lang="en-US" dirty="0"/>
                    </a:p>
                  </a:txBody>
                  <a:tcPr/>
                </a:tc>
              </a:tr>
              <a:tr h="742910">
                <a:tc>
                  <a:txBody>
                    <a:bodyPr/>
                    <a:lstStyle/>
                    <a:p>
                      <a:r>
                        <a:rPr lang="en-US" dirty="0" smtClean="0"/>
                        <a:t>No.of blades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blades.</a:t>
                      </a:r>
                    </a:p>
                    <a:p>
                      <a:r>
                        <a:rPr lang="en-US" dirty="0" smtClean="0"/>
                        <a:t>5 on each side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 the given radius of the rotor this is the</a:t>
                      </a:r>
                      <a:r>
                        <a:rPr lang="en-US" baseline="0" dirty="0" smtClean="0"/>
                        <a:t> maximum swept area.</a:t>
                      </a:r>
                      <a:endParaRPr lang="en-US" dirty="0"/>
                    </a:p>
                  </a:txBody>
                  <a:tcPr/>
                </a:tc>
              </a:tr>
              <a:tr h="742910">
                <a:tc>
                  <a:txBody>
                    <a:bodyPr/>
                    <a:lstStyle/>
                    <a:p>
                      <a:r>
                        <a:rPr lang="en-US" dirty="0" smtClean="0"/>
                        <a:t>Helical</a:t>
                      </a:r>
                      <a:r>
                        <a:rPr lang="en-US" baseline="0" dirty="0" smtClean="0"/>
                        <a:t> shape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</a:t>
                      </a:r>
                      <a:r>
                        <a:rPr lang="en-US" baseline="0" dirty="0" smtClean="0"/>
                        <a:t> degrees helical twist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</a:t>
                      </a:r>
                      <a:r>
                        <a:rPr lang="en-US" baseline="0" dirty="0" smtClean="0"/>
                        <a:t> allow the rotation of the blades in the same direction irrespective of the wind speed.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742910">
                <a:tc>
                  <a:txBody>
                    <a:bodyPr/>
                    <a:lstStyle/>
                    <a:p>
                      <a:r>
                        <a:rPr lang="en-US" dirty="0" smtClean="0"/>
                        <a:t>painted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-------------------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Surface sprayed.</a:t>
                      </a:r>
                    </a:p>
                    <a:p>
                      <a:r>
                        <a:rPr lang="en-US" dirty="0" smtClean="0"/>
                        <a:t>Strong</a:t>
                      </a:r>
                      <a:r>
                        <a:rPr lang="en-US" baseline="0" dirty="0" smtClean="0"/>
                        <a:t>  corrosion resistance, durable and beautiful.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09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BEARINGS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427389"/>
              </p:ext>
            </p:extLst>
          </p:nvPr>
        </p:nvGraphicFramePr>
        <p:xfrm>
          <a:off x="1942462" y="1404306"/>
          <a:ext cx="5601454" cy="3155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727"/>
                <a:gridCol w="2800727"/>
              </a:tblGrid>
              <a:tr h="788792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</a:tr>
              <a:tr h="788792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bearings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Flange bearings(F205)</a:t>
                      </a:r>
                      <a:endParaRPr lang="en-US" dirty="0"/>
                    </a:p>
                  </a:txBody>
                  <a:tcPr/>
                </a:tc>
              </a:tr>
              <a:tr h="788792"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Dual bearing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operating vibration &amp; strong resistance </a:t>
                      </a:r>
                      <a:endParaRPr lang="en-US" dirty="0"/>
                    </a:p>
                  </a:txBody>
                  <a:tcPr/>
                </a:tc>
              </a:tr>
              <a:tr h="788792">
                <a:tc>
                  <a:txBody>
                    <a:bodyPr/>
                    <a:lstStyle/>
                    <a:p>
                      <a:r>
                        <a:rPr lang="en-US" dirty="0" smtClean="0"/>
                        <a:t>Flange mounting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Convenient installation</a:t>
                      </a:r>
                      <a:r>
                        <a:rPr lang="en-US" baseline="0" dirty="0" smtClean="0"/>
                        <a:t> and maintenance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665962" y="5173249"/>
            <a:ext cx="682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FUNCTION: TO ALLOW THE FREE ROTATION OF THE SHAT.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4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ALTERNATOR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9686950"/>
              </p:ext>
            </p:extLst>
          </p:nvPr>
        </p:nvGraphicFramePr>
        <p:xfrm>
          <a:off x="677334" y="1529567"/>
          <a:ext cx="8352075" cy="21992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4025"/>
                <a:gridCol w="2784025"/>
                <a:gridCol w="2784025"/>
              </a:tblGrid>
              <a:tr h="736252">
                <a:tc>
                  <a:txBody>
                    <a:bodyPr/>
                    <a:lstStyle/>
                    <a:p>
                      <a:r>
                        <a:rPr lang="en-US" dirty="0" smtClean="0"/>
                        <a:t>COMPONENT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REASON</a:t>
                      </a:r>
                      <a:endParaRPr lang="en-US" dirty="0"/>
                    </a:p>
                  </a:txBody>
                  <a:tcPr/>
                </a:tc>
              </a:tr>
              <a:tr h="736252">
                <a:tc>
                  <a:txBody>
                    <a:bodyPr/>
                    <a:lstStyle/>
                    <a:p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used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12v helical geared alternator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LOW</a:t>
                      </a:r>
                      <a:r>
                        <a:rPr lang="en-US" baseline="0" dirty="0" smtClean="0"/>
                        <a:t> TORQUE</a:t>
                      </a:r>
                    </a:p>
                    <a:p>
                      <a:r>
                        <a:rPr lang="en-US" baseline="0" dirty="0" smtClean="0"/>
                        <a:t>LOW STARTUP SPEED</a:t>
                      </a:r>
                    </a:p>
                    <a:p>
                      <a:r>
                        <a:rPr lang="en-US" baseline="0" dirty="0" smtClean="0"/>
                        <a:t>HIGH WIND UTILIZATION</a:t>
                      </a:r>
                    </a:p>
                    <a:p>
                      <a:r>
                        <a:rPr lang="en-US" baseline="0" dirty="0" smtClean="0"/>
                        <a:t>LOW VIBRATION</a:t>
                      </a:r>
                    </a:p>
                    <a:p>
                      <a:r>
                        <a:rPr lang="en-US" baseline="0" dirty="0" smtClean="0"/>
                        <a:t>LOW NOISE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0972" y="6175332"/>
            <a:ext cx="8129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FUNCTION: CONVERT THE MECHANICAL ENERGY TO ELECTRICITY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7334" y="4158641"/>
            <a:ext cx="8596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 UP SPEED = 3km/h</a:t>
            </a:r>
          </a:p>
          <a:p>
            <a:r>
              <a:rPr lang="en-US" dirty="0" smtClean="0"/>
              <a:t>AVERAGE WIND SPEED ON HIGHWAYS = 10km/h (in worst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316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BLOCK DIAGRAM FOR WORKING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9140" y="2267211"/>
            <a:ext cx="901874" cy="25803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Elbow Connector 5"/>
          <p:cNvCxnSpPr/>
          <p:nvPr/>
        </p:nvCxnSpPr>
        <p:spPr>
          <a:xfrm rot="16200000" flipH="1">
            <a:off x="241753" y="3453426"/>
            <a:ext cx="2004164" cy="182880"/>
          </a:xfrm>
          <a:prstGeom prst="bentConnector3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54268" y="3457180"/>
            <a:ext cx="1640910" cy="7139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171167" y="3206662"/>
            <a:ext cx="1415441" cy="12150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5882221" y="3269290"/>
            <a:ext cx="2192055" cy="10897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8868427" y="1716066"/>
            <a:ext cx="889348" cy="382043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endCxn id="8" idx="1"/>
          </p:cNvCxnSpPr>
          <p:nvPr/>
        </p:nvCxnSpPr>
        <p:spPr>
          <a:xfrm>
            <a:off x="1691014" y="3814172"/>
            <a:ext cx="36325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32755" y="3858008"/>
            <a:ext cx="475989" cy="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3"/>
            <a:endCxn id="11" idx="1"/>
          </p:cNvCxnSpPr>
          <p:nvPr/>
        </p:nvCxnSpPr>
        <p:spPr>
          <a:xfrm flipV="1">
            <a:off x="5586608" y="3814173"/>
            <a:ext cx="295613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066761" y="3814161"/>
            <a:ext cx="794151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054269" y="3626285"/>
            <a:ext cx="1640910" cy="382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ALTERNATOR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296425" y="3350709"/>
            <a:ext cx="12400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BOOST CONVERTER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380759" y="3605695"/>
            <a:ext cx="195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BATTERY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9077614" y="2994788"/>
            <a:ext cx="636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</a:t>
            </a:r>
          </a:p>
          <a:p>
            <a:r>
              <a:rPr lang="en-US" dirty="0" smtClean="0"/>
              <a:t>O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D</a:t>
            </a:r>
          </a:p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60330" y="4546948"/>
            <a:ext cx="930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VAWT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064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CALCULATIONS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used </a:t>
            </a:r>
            <a:r>
              <a:rPr lang="en-US" b="1" dirty="0" smtClean="0"/>
              <a:t>12volts</a:t>
            </a:r>
            <a:r>
              <a:rPr lang="en-US" dirty="0" smtClean="0"/>
              <a:t> alternator which will generate </a:t>
            </a:r>
            <a:r>
              <a:rPr lang="en-US" dirty="0"/>
              <a:t>5</a:t>
            </a:r>
            <a:r>
              <a:rPr lang="en-US" dirty="0" smtClean="0"/>
              <a:t>volts with 100 </a:t>
            </a:r>
            <a:r>
              <a:rPr lang="en-US" dirty="0" err="1" smtClean="0"/>
              <a:t>milli</a:t>
            </a:r>
            <a:r>
              <a:rPr lang="en-US" dirty="0" smtClean="0"/>
              <a:t> ampere current.</a:t>
            </a:r>
          </a:p>
          <a:p>
            <a:r>
              <a:rPr lang="en-US" dirty="0" smtClean="0"/>
              <a:t>Generated power is 0.5watt/sec </a:t>
            </a:r>
          </a:p>
          <a:p>
            <a:r>
              <a:rPr lang="en-US" dirty="0" smtClean="0"/>
              <a:t>Our assumption of generated power per second </a:t>
            </a:r>
          </a:p>
          <a:p>
            <a:r>
              <a:rPr lang="en-US" dirty="0" smtClean="0"/>
              <a:t>Calculations:     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0.5W*60min*60sec=1800W/h</a:t>
            </a:r>
          </a:p>
          <a:p>
            <a:r>
              <a:rPr lang="en-US" dirty="0" smtClean="0"/>
              <a:t>POWER GENERATED IN I HOUR IS -1unit (i.e. 60% of the total power generated)</a:t>
            </a:r>
          </a:p>
          <a:p>
            <a:r>
              <a:rPr lang="en-US" dirty="0" smtClean="0"/>
              <a:t>Assume it generates 15 units per day</a:t>
            </a:r>
          </a:p>
          <a:p>
            <a:r>
              <a:rPr lang="en-US" dirty="0" smtClean="0"/>
              <a:t>Taking hours of operation is 15 hours per day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79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421855"/>
          </a:xfrm>
        </p:spPr>
        <p:txBody>
          <a:bodyPr/>
          <a:lstStyle/>
          <a:p>
            <a:r>
              <a:rPr lang="en-US" dirty="0" smtClean="0"/>
              <a:t>Cost of one turbine = 10,000 rupees</a:t>
            </a:r>
          </a:p>
          <a:p>
            <a:r>
              <a:rPr lang="en-US" dirty="0" smtClean="0"/>
              <a:t>Assuming 1 unit =4 rupees</a:t>
            </a:r>
          </a:p>
          <a:p>
            <a:r>
              <a:rPr lang="en-US" dirty="0" smtClean="0"/>
              <a:t>i.e we get 4rupees*15units = 60 rupees per day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7334" y="3933173"/>
            <a:ext cx="77526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PAYBACK PERIOD</a:t>
            </a:r>
          </a:p>
          <a:p>
            <a:endParaRPr lang="en-US" dirty="0"/>
          </a:p>
          <a:p>
            <a:r>
              <a:rPr lang="en-US" dirty="0" smtClean="0"/>
              <a:t>Amount invested=10000 rupees</a:t>
            </a:r>
          </a:p>
          <a:p>
            <a:r>
              <a:rPr lang="en-US" dirty="0" smtClean="0"/>
              <a:t>We get 60 rupees per day</a:t>
            </a:r>
          </a:p>
          <a:p>
            <a:r>
              <a:rPr lang="en-US" dirty="0" smtClean="0"/>
              <a:t>                      i.e.10000/60 =166 days</a:t>
            </a:r>
          </a:p>
          <a:p>
            <a:r>
              <a:rPr lang="en-US" dirty="0" smtClean="0"/>
              <a:t>Hence you get the money invested within 7months in worst case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3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RENEWABLE ENERGY?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169" y="2167731"/>
            <a:ext cx="8267700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97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.00000000000000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599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1930400"/>
            <a:ext cx="8603634" cy="4825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 rot="5400000">
            <a:off x="8425621" y="3092595"/>
            <a:ext cx="52613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SOLUTION??????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3148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714" y="2901862"/>
            <a:ext cx="9944737" cy="1006259"/>
          </a:xfrm>
        </p:spPr>
        <p:txBody>
          <a:bodyPr>
            <a:noAutofit/>
          </a:bodyPr>
          <a:lstStyle/>
          <a:p>
            <a:r>
              <a:rPr lang="en-US" sz="4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SOLUTION – SWITCH TO RENEWABLE ENERGY</a:t>
            </a:r>
            <a:endParaRPr lang="en-US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1904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 TURBINES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WIND TURBINES ARE GOIND ON HIGH DEMAND AS THE SWITCH TO RENEWABLE ENERGY IS PROGRESS</a:t>
            </a:r>
          </a:p>
          <a:p>
            <a:r>
              <a:rPr lang="en-US" dirty="0" smtClean="0"/>
              <a:t>THIS PROJECT AIMS IN UTILIZING THIS WIND ENERGY IN LOST EFFECTIVE MANNER TO GET THE MAXIMUM OUTPUT WITH MINIMUM COST INDULGES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  <a:p>
            <a:endParaRPr lang="en-US" sz="3600" dirty="0" smtClean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5819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VAWT on HIGHWAYS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549197"/>
          </a:xfrm>
        </p:spPr>
        <p:txBody>
          <a:bodyPr>
            <a:noAutofit/>
          </a:bodyPr>
          <a:lstStyle/>
          <a:p>
            <a:r>
              <a:rPr lang="en-US" sz="2400" dirty="0" smtClean="0"/>
              <a:t>HAWT’S have a lot of limitations.</a:t>
            </a:r>
          </a:p>
          <a:p>
            <a:r>
              <a:rPr lang="en-US" sz="2400" dirty="0" smtClean="0"/>
              <a:t>These are small and compact units which do not require more space for installation .</a:t>
            </a:r>
          </a:p>
          <a:p>
            <a:r>
              <a:rPr lang="en-US" sz="2400" dirty="0" smtClean="0"/>
              <a:t>This turbine rotates in the same direction irrespective of the wind direction.</a:t>
            </a:r>
          </a:p>
          <a:p>
            <a:r>
              <a:rPr lang="en-US" sz="2400" dirty="0" smtClean="0"/>
              <a:t>The helical twist is modified from the prior art and designed for INDIAN traffic flow(i.e. for right hand drive)</a:t>
            </a:r>
          </a:p>
        </p:txBody>
      </p:sp>
    </p:spTree>
    <p:extLst>
      <p:ext uri="{BB962C8B-B14F-4D97-AF65-F5344CB8AC3E}">
        <p14:creationId xmlns:p14="http://schemas.microsoft.com/office/powerpoint/2010/main" val="519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514924"/>
            <a:ext cx="3854528" cy="1278466"/>
          </a:xfrm>
        </p:spPr>
        <p:txBody>
          <a:bodyPr/>
          <a:lstStyle/>
          <a:p>
            <a:r>
              <a:rPr lang="en-US" dirty="0" smtClean="0"/>
              <a:t>TYPE OF TURBINE: DRAG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In these wind turbines the force of the wind pushes against like an open sail, in the direction of wind flow.</a:t>
            </a:r>
          </a:p>
          <a:p>
            <a:r>
              <a:rPr lang="en-US" dirty="0" smtClean="0"/>
              <a:t>It works because the drag of the concave face of the cylinder is greater than the drag on the closed or convex section.      </a:t>
            </a:r>
          </a:p>
        </p:txBody>
      </p:sp>
    </p:spTree>
    <p:extLst>
      <p:ext uri="{BB962C8B-B14F-4D97-AF65-F5344CB8AC3E}">
        <p14:creationId xmlns:p14="http://schemas.microsoft.com/office/powerpoint/2010/main" val="207559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SHAFT</a:t>
            </a:r>
          </a:p>
          <a:p>
            <a:r>
              <a:rPr lang="en-US" dirty="0" smtClean="0"/>
              <a:t>BLADES</a:t>
            </a:r>
          </a:p>
          <a:p>
            <a:r>
              <a:rPr lang="en-US" dirty="0" smtClean="0"/>
              <a:t>CONNECTING ROD</a:t>
            </a:r>
          </a:p>
          <a:p>
            <a:r>
              <a:rPr lang="en-US" dirty="0" smtClean="0"/>
              <a:t>BEARINGS</a:t>
            </a:r>
          </a:p>
          <a:p>
            <a:r>
              <a:rPr lang="en-US" dirty="0" smtClean="0"/>
              <a:t>ALTERNATOR</a:t>
            </a:r>
          </a:p>
          <a:p>
            <a:r>
              <a:rPr lang="en-US" dirty="0" smtClean="0"/>
              <a:t>LOAD</a:t>
            </a:r>
          </a:p>
          <a:p>
            <a:r>
              <a:rPr lang="en-US" dirty="0" smtClean="0"/>
              <a:t>STAND</a:t>
            </a:r>
          </a:p>
          <a:p>
            <a:r>
              <a:rPr lang="en-US" dirty="0" smtClean="0"/>
              <a:t>RIVETS </a:t>
            </a:r>
          </a:p>
          <a:p>
            <a:r>
              <a:rPr lang="en-US" dirty="0" smtClean="0"/>
              <a:t>CONNECTING SLEEVE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83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