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48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83875" y="1915046"/>
            <a:ext cx="0" cy="102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18067" y="2133922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67891" y="2024483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3583875" y="3211409"/>
            <a:ext cx="0" cy="102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18067" y="3430284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667891" y="3320846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3583875" y="4507771"/>
            <a:ext cx="0" cy="102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18067" y="4726647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67891" y="4617209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36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83875" y="1407581"/>
            <a:ext cx="0" cy="102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18067" y="1626457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67891" y="1517018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3583875" y="2610132"/>
            <a:ext cx="0" cy="102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18067" y="2829008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667891" y="2719570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3583875" y="3812684"/>
            <a:ext cx="0" cy="102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18067" y="4031560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67891" y="3922121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3583875" y="5015236"/>
            <a:ext cx="0" cy="102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18067" y="5234112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667891" y="5124674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49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83875" y="1270289"/>
            <a:ext cx="0" cy="91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18067" y="1434446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67891" y="1325009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3583875" y="2268208"/>
            <a:ext cx="0" cy="91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18067" y="2432365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667891" y="2322927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3583875" y="3266127"/>
            <a:ext cx="0" cy="91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18067" y="3430284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67891" y="3320846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3583875" y="4264045"/>
            <a:ext cx="0" cy="91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18067" y="4428202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667891" y="4318765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3583875" y="5261964"/>
            <a:ext cx="0" cy="916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18067" y="5426121"/>
            <a:ext cx="2881793" cy="587995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667891" y="5316683"/>
            <a:ext cx="7944077" cy="806872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7164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1033093"/>
            <a:ext cx="8686800" cy="5382456"/>
          </a:xfrm>
        </p:spPr>
        <p:txBody>
          <a:bodyPr anchor="ctr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16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123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118036" y="1407225"/>
            <a:ext cx="6117231" cy="4595454"/>
          </a:xfrm>
        </p:spPr>
        <p:txBody>
          <a:bodyPr anchor="ctr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16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097280" y="1407225"/>
            <a:ext cx="3851031" cy="4595455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4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118036" y="1407225"/>
            <a:ext cx="6117231" cy="2214329"/>
          </a:xfrm>
        </p:spPr>
        <p:txBody>
          <a:bodyPr anchor="ctr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093764" y="1407225"/>
            <a:ext cx="3854547" cy="221432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118036" y="3911348"/>
            <a:ext cx="6117231" cy="2214329"/>
          </a:xfrm>
        </p:spPr>
        <p:txBody>
          <a:bodyPr anchor="ctr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093764" y="3911348"/>
            <a:ext cx="3854547" cy="221432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055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313424"/>
            <a:ext cx="12192000" cy="3362891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4973347"/>
            <a:ext cx="8686800" cy="1326825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52600" y="4871731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2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900" y="2936256"/>
            <a:ext cx="11252200" cy="985488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6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5284015"/>
            <a:ext cx="8686800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6591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900" y="2554125"/>
            <a:ext cx="11252200" cy="985488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5284015"/>
            <a:ext cx="8686800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3539613"/>
            <a:ext cx="8686800" cy="9822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806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900" y="3231563"/>
            <a:ext cx="11252200" cy="892340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6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5284015"/>
            <a:ext cx="8686800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2625072"/>
            <a:ext cx="8686800" cy="60649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0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2036018"/>
            <a:ext cx="8686800" cy="27859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133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3441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900" y="3231563"/>
            <a:ext cx="11252200" cy="892340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6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5284015"/>
            <a:ext cx="8686800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2625072"/>
            <a:ext cx="8686800" cy="60649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5713792" y="1860537"/>
            <a:ext cx="764418" cy="764535"/>
          </a:xfr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8211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36800" y="2996597"/>
            <a:ext cx="9385300" cy="73038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345267" y="3861403"/>
            <a:ext cx="8686800" cy="1350112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2996597"/>
            <a:ext cx="2159000" cy="864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84838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19867" y="3324710"/>
            <a:ext cx="9495367" cy="75685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5284015"/>
            <a:ext cx="8686800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336800" y="2769027"/>
            <a:ext cx="8212667" cy="606491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2996597"/>
            <a:ext cx="2159000" cy="864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01779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0"/>
            <a:ext cx="6096000" cy="6858000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78638" y="5284015"/>
            <a:ext cx="5632753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261705" y="3440843"/>
            <a:ext cx="5649686" cy="121412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2933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278638" y="2846450"/>
            <a:ext cx="5633889" cy="60649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902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919463"/>
            <a:ext cx="12192000" cy="2254900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47774" y="5380792"/>
            <a:ext cx="7296453" cy="672674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86398" y="4508508"/>
            <a:ext cx="10819204" cy="66472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01524" y="3914115"/>
            <a:ext cx="10788952" cy="60649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7280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900" y="2936256"/>
            <a:ext cx="11252200" cy="985488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2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5284015"/>
            <a:ext cx="8686800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5290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900" y="3330212"/>
            <a:ext cx="11252200" cy="985488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5284015"/>
            <a:ext cx="8686800" cy="1350112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5713792" y="2312420"/>
            <a:ext cx="764418" cy="764535"/>
          </a:xfr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326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1595228"/>
            <a:ext cx="12192000" cy="3667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69900" y="2119394"/>
            <a:ext cx="11252200" cy="63133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2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6835" y="3021552"/>
            <a:ext cx="8835571" cy="1778412"/>
          </a:xfrm>
        </p:spPr>
        <p:txBody>
          <a:bodyPr anchor="t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1752600" y="2926494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18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356765" y="361770"/>
            <a:ext cx="11478471" cy="613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78215" y="1701617"/>
            <a:ext cx="8835571" cy="3454766"/>
          </a:xfrm>
        </p:spPr>
        <p:txBody>
          <a:bodyPr anchor="ctr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2757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52600" y="5417408"/>
            <a:ext cx="10439400" cy="718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752600" y="5330589"/>
            <a:ext cx="1043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4973347"/>
            <a:ext cx="8686800" cy="1326825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4356445"/>
            <a:ext cx="8686800" cy="587995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752600" y="4352538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107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76300" y="2489205"/>
            <a:ext cx="10439400" cy="861845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3481736"/>
            <a:ext cx="8686800" cy="13268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4159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270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5337168"/>
            <a:ext cx="12192000" cy="816443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2737600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30339"/>
            <a:ext cx="12192000" cy="2627661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52600" y="4361660"/>
            <a:ext cx="8686800" cy="732024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752600" y="5131766"/>
            <a:ext cx="8686800" cy="13497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39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752600" y="1401185"/>
            <a:ext cx="9990667" cy="3355170"/>
          </a:xfrm>
        </p:spPr>
        <p:txBody>
          <a:bodyPr anchor="ctr">
            <a:normAutofit/>
          </a:bodyPr>
          <a:lstStyle>
            <a:lvl1pPr marL="495325" indent="-528026" algn="l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4973347"/>
            <a:ext cx="8686800" cy="1326825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752600" y="4871731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1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4973347"/>
            <a:ext cx="8686800" cy="1326825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4356445"/>
            <a:ext cx="8686800" cy="587995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752600" y="4352538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752600" y="1401185"/>
            <a:ext cx="9990667" cy="2835977"/>
          </a:xfrm>
        </p:spPr>
        <p:txBody>
          <a:bodyPr anchor="ctr">
            <a:normAutofit/>
          </a:bodyPr>
          <a:lstStyle>
            <a:lvl1pPr marL="495325" indent="-528026" algn="l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3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4973347"/>
            <a:ext cx="8686800" cy="1326825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752600" y="4871731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4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2735155"/>
            <a:ext cx="8686800" cy="3056409"/>
          </a:xfrm>
        </p:spPr>
        <p:txBody>
          <a:bodyPr anchor="t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752600" y="2608136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1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3793652"/>
            <a:ext cx="8686800" cy="2269417"/>
          </a:xfrm>
        </p:spPr>
        <p:txBody>
          <a:bodyPr anchor="t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33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752600" y="3666632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9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52600" y="2173093"/>
            <a:ext cx="8686800" cy="1558107"/>
          </a:xfrm>
        </p:spPr>
        <p:txBody>
          <a:bodyPr anchor="t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67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752600" y="2113817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469660"/>
            <a:ext cx="8686800" cy="587995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752600" y="4548096"/>
            <a:ext cx="8686800" cy="1558107"/>
          </a:xfrm>
        </p:spPr>
        <p:txBody>
          <a:bodyPr anchor="t">
            <a:normAutofit/>
          </a:bodyPr>
          <a:lstStyle>
            <a:lvl1pPr marL="304815" indent="-304815" algn="l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67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752600" y="4500465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2600" y="3854340"/>
            <a:ext cx="8686800" cy="587995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849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067" y="314318"/>
            <a:ext cx="11125200" cy="71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067" y="1321004"/>
            <a:ext cx="11116733" cy="4936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62267" y="6356351"/>
            <a:ext cx="491067" cy="50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33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2267" y="6415627"/>
            <a:ext cx="491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7120467" y="6415549"/>
            <a:ext cx="4114800" cy="365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8467" y="393349"/>
            <a:ext cx="491067" cy="50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33" dirty="0"/>
          </a:p>
        </p:txBody>
      </p:sp>
    </p:spTree>
    <p:extLst>
      <p:ext uri="{BB962C8B-B14F-4D97-AF65-F5344CB8AC3E}">
        <p14:creationId xmlns:p14="http://schemas.microsoft.com/office/powerpoint/2010/main" val="44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30" indent="-228581" algn="l" defTabSz="91432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88044" indent="-228581" algn="l" defTabSz="914324" rtl="0" eaLnBrk="1" latinLnBrk="0" hangingPunct="1">
        <a:lnSpc>
          <a:spcPct val="90000"/>
        </a:lnSpc>
        <a:spcBef>
          <a:spcPts val="800"/>
        </a:spcBef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00" y="322786"/>
            <a:ext cx="11252200" cy="71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1321004"/>
            <a:ext cx="11252200" cy="4936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6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49" indent="0" algn="l" defTabSz="91432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88044" indent="-228581" algn="l" defTabSz="914324" rtl="0" eaLnBrk="1" latinLnBrk="0" hangingPunct="1">
        <a:lnSpc>
          <a:spcPct val="90000"/>
        </a:lnSpc>
        <a:spcBef>
          <a:spcPts val="800"/>
        </a:spcBef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831029" y="1939659"/>
            <a:ext cx="4529939" cy="1071989"/>
          </a:xfrm>
        </p:spPr>
        <p:txBody>
          <a:bodyPr>
            <a:normAutofit/>
          </a:bodyPr>
          <a:lstStyle/>
          <a:p>
            <a:r>
              <a:rPr lang="ja-JP" altLang="en-US" sz="6000" dirty="0">
                <a:solidFill>
                  <a:schemeClr val="tx1">
                    <a:lumMod val="50000"/>
                  </a:schemeClr>
                </a:solidFill>
              </a:rPr>
              <a:t>中間報告</a:t>
            </a:r>
            <a:endParaRPr kumimoji="1" lang="ja-JP" altLang="en-US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A3BB20-7C65-48C7-8B18-0C467E60D6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2599" y="3576857"/>
            <a:ext cx="8686800" cy="697335"/>
          </a:xfrm>
        </p:spPr>
        <p:txBody>
          <a:bodyPr anchor="t">
            <a:normAutofit/>
          </a:bodyPr>
          <a:lstStyle/>
          <a:p>
            <a:r>
              <a:rPr lang="en-US" altLang="ja-JP" sz="2800" dirty="0">
                <a:solidFill>
                  <a:schemeClr val="tx1">
                    <a:lumMod val="50000"/>
                  </a:schemeClr>
                </a:solidFill>
              </a:rPr>
              <a:t>2021 10/9  B4 </a:t>
            </a:r>
            <a:r>
              <a:rPr lang="ja-JP" altLang="en-US" sz="2800" dirty="0">
                <a:solidFill>
                  <a:schemeClr val="tx1">
                    <a:lumMod val="50000"/>
                  </a:schemeClr>
                </a:solidFill>
              </a:rPr>
              <a:t>砂岡優輔</a:t>
            </a:r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目次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4815"/>
            <a:fld id="{D28C7C6D-0F52-4FBA-8358-35C6083C2133}" type="slidenum">
              <a:rPr lang="ja-JP" altLang="en-US">
                <a:solidFill>
                  <a:prstClr val="white"/>
                </a:solidFill>
                <a:latin typeface="Spica Neue P"/>
              </a:rPr>
              <a:pPr defTabSz="304815"/>
              <a:t>2</a:t>
            </a:fld>
            <a:endParaRPr lang="ja-JP" altLang="en-US">
              <a:solidFill>
                <a:prstClr val="white"/>
              </a:solidFill>
              <a:latin typeface="Spica Neue P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952500" y="1494065"/>
            <a:ext cx="8686800" cy="4114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ja-JP" altLang="en-US" sz="2800" dirty="0"/>
              <a:t>背景</a:t>
            </a:r>
            <a:endParaRPr lang="en-US" altLang="ja-JP" sz="28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ja-JP" altLang="en-US" sz="2800" dirty="0"/>
              <a:t>目的</a:t>
            </a:r>
            <a:endParaRPr lang="en-US" altLang="ja-JP" sz="28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ja-JP" altLang="en-US" sz="2800" dirty="0"/>
              <a:t>原理</a:t>
            </a:r>
            <a:endParaRPr lang="en-US" altLang="ja-JP" sz="2800" dirty="0"/>
          </a:p>
          <a:p>
            <a:pPr algn="l"/>
            <a:r>
              <a:rPr lang="ja-JP" altLang="en-US" sz="2400" dirty="0"/>
              <a:t>　</a:t>
            </a:r>
            <a:r>
              <a:rPr lang="ja-JP" altLang="en-US" sz="1800" dirty="0"/>
              <a:t>● </a:t>
            </a:r>
            <a:r>
              <a:rPr lang="en-US" altLang="ja-JP" sz="2400" dirty="0"/>
              <a:t>IGA</a:t>
            </a:r>
            <a:r>
              <a:rPr lang="ja-JP" altLang="en-US" sz="2400" dirty="0"/>
              <a:t>の基底関数</a:t>
            </a:r>
            <a:endParaRPr lang="en-US" altLang="ja-JP" sz="2400" dirty="0"/>
          </a:p>
          <a:p>
            <a:pPr algn="l"/>
            <a:r>
              <a:rPr lang="ja-JP" altLang="en-US" sz="2400" dirty="0"/>
              <a:t>　</a:t>
            </a:r>
            <a:r>
              <a:rPr lang="ja-JP" altLang="en-US" sz="1800" dirty="0"/>
              <a:t>● </a:t>
            </a:r>
            <a:r>
              <a:rPr lang="ja-JP" altLang="en-US" sz="2400" dirty="0"/>
              <a:t>重合パッチ法</a:t>
            </a:r>
            <a:endParaRPr lang="en-US" altLang="ja-JP" sz="2400" dirty="0"/>
          </a:p>
          <a:p>
            <a:pPr algn="l"/>
            <a:r>
              <a:rPr lang="ja-JP" altLang="en-US" sz="2400" dirty="0"/>
              <a:t>　</a:t>
            </a:r>
            <a:r>
              <a:rPr lang="ja-JP" altLang="en-US" sz="1800" dirty="0"/>
              <a:t>● </a:t>
            </a:r>
            <a:endParaRPr lang="en-US" altLang="ja-JP" sz="2400" dirty="0"/>
          </a:p>
          <a:p>
            <a:pPr algn="l"/>
            <a:r>
              <a:rPr lang="ja-JP" altLang="en-US" sz="2400" dirty="0"/>
              <a:t>　</a:t>
            </a:r>
            <a:r>
              <a:rPr lang="ja-JP" altLang="en-US" sz="1800" dirty="0"/>
              <a:t>● </a:t>
            </a:r>
            <a:endParaRPr lang="en-US" altLang="ja-JP" sz="24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ja-JP" altLang="en-US" sz="2800" dirty="0"/>
              <a:t>今後の予定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944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背景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4815"/>
            <a:fld id="{D28C7C6D-0F52-4FBA-8358-35C6083C2133}" type="slidenum">
              <a:rPr lang="ja-JP" altLang="en-US">
                <a:solidFill>
                  <a:prstClr val="white"/>
                </a:solidFill>
                <a:latin typeface="Spica Neue P"/>
              </a:rPr>
              <a:pPr defTabSz="304815"/>
              <a:t>3</a:t>
            </a:fld>
            <a:endParaRPr lang="ja-JP" altLang="en-US">
              <a:solidFill>
                <a:prstClr val="white"/>
              </a:solidFill>
              <a:latin typeface="Spica Neue P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0255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目的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4815"/>
            <a:fld id="{D28C7C6D-0F52-4FBA-8358-35C6083C2133}" type="slidenum">
              <a:rPr lang="ja-JP" altLang="en-US">
                <a:solidFill>
                  <a:prstClr val="white"/>
                </a:solidFill>
                <a:latin typeface="Spica Neue P"/>
              </a:rPr>
              <a:pPr defTabSz="304815"/>
              <a:t>4</a:t>
            </a:fld>
            <a:endParaRPr lang="ja-JP" altLang="en-US">
              <a:solidFill>
                <a:prstClr val="white"/>
              </a:solidFill>
              <a:latin typeface="Spica Neue P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0A7C6-EE48-4CF3-8E6A-2B8FE74D4912}"/>
              </a:ext>
            </a:extLst>
          </p:cNvPr>
          <p:cNvSpPr txBox="1"/>
          <p:nvPr/>
        </p:nvSpPr>
        <p:spPr>
          <a:xfrm>
            <a:off x="973511" y="2653403"/>
            <a:ext cx="10244977" cy="1551194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2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pica Neue P"/>
                <a:cs typeface="+mn-cs"/>
              </a:rPr>
              <a:t>重合パッチ法を用いたアイソジオメトリック解析において、相互積分法に</a:t>
            </a:r>
            <a:r>
              <a:rPr lang="ja-JP" altLang="en-US" sz="3200" dirty="0">
                <a:solidFill>
                  <a:srgbClr val="5F5F5F"/>
                </a:solidFill>
                <a:latin typeface="Spica Neue P"/>
              </a:rPr>
              <a:t>よる</a:t>
            </a:r>
            <a:r>
              <a:rPr lang="en-US" altLang="ja-JP" sz="3200" dirty="0">
                <a:solidFill>
                  <a:srgbClr val="5F5F5F"/>
                </a:solidFill>
                <a:latin typeface="Spica Neue P"/>
              </a:rPr>
              <a:t>J</a:t>
            </a:r>
            <a:r>
              <a:rPr lang="ja-JP" altLang="en-US" sz="3200" dirty="0">
                <a:solidFill>
                  <a:srgbClr val="5F5F5F"/>
                </a:solidFill>
                <a:latin typeface="Spica Neue P"/>
              </a:rPr>
              <a:t>積分を実装する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pica Neue P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80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7A13AB3F-7502-41B9-BDE1-D5CED8A18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8" t="1997" r="5776" b="1951"/>
          <a:stretch/>
        </p:blipFill>
        <p:spPr>
          <a:xfrm>
            <a:off x="8699643" y="3505586"/>
            <a:ext cx="2905040" cy="28227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IGA</a:t>
            </a:r>
            <a:r>
              <a:rPr kumimoji="1" lang="ja-JP" altLang="en-US" sz="3600" dirty="0"/>
              <a:t>の基底関数</a:t>
            </a:r>
            <a:r>
              <a:rPr lang="en-US" altLang="ja-JP" sz="3600" dirty="0"/>
              <a:t> (1/2)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04815"/>
            <a:fld id="{D28C7C6D-0F52-4FBA-8358-35C6083C2133}" type="slidenum">
              <a:rPr lang="ja-JP" altLang="en-US">
                <a:solidFill>
                  <a:prstClr val="white"/>
                </a:solidFill>
                <a:latin typeface="Spica Neue P"/>
              </a:rPr>
              <a:pPr defTabSz="304815"/>
              <a:t>5</a:t>
            </a:fld>
            <a:endParaRPr lang="ja-JP" altLang="en-US" dirty="0">
              <a:solidFill>
                <a:prstClr val="white"/>
              </a:solidFill>
              <a:latin typeface="Spica Neue P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13E96D-C6C5-49EE-BADD-0AA722FFC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9" t="2170" r="3419"/>
          <a:stretch/>
        </p:blipFill>
        <p:spPr>
          <a:xfrm>
            <a:off x="7252268" y="452489"/>
            <a:ext cx="4896190" cy="2822763"/>
          </a:xfrm>
          <a:prstGeom prst="rect">
            <a:avLst/>
          </a:prstGeom>
        </p:spPr>
      </p:pic>
      <p:sp>
        <p:nvSpPr>
          <p:cNvPr id="14" name="テキスト プレースホルダー 4">
            <a:extLst>
              <a:ext uri="{FF2B5EF4-FFF2-40B4-BE49-F238E27FC236}">
                <a16:creationId xmlns:a16="http://schemas.microsoft.com/office/drawing/2014/main" id="{B43B4D67-3D29-4C91-AE0B-252923916B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866" y="1255175"/>
            <a:ext cx="7011074" cy="2407924"/>
          </a:xfrm>
          <a:ln>
            <a:noFill/>
          </a:ln>
        </p:spPr>
        <p:txBody>
          <a:bodyPr anchor="t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en-US" altLang="ja-JP" sz="2000" dirty="0"/>
              <a:t>B</a:t>
            </a:r>
            <a:r>
              <a:rPr lang="ja-JP" altLang="en-US" sz="2000" dirty="0"/>
              <a:t>スプライン基底関数</a:t>
            </a:r>
            <a:endParaRPr lang="en-US" altLang="ja-JP" sz="2000" dirty="0"/>
          </a:p>
          <a:p>
            <a:pPr algn="l"/>
            <a:endParaRPr lang="en-US" altLang="ja-JP" sz="2000" dirty="0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C9E3B953-74A1-4E61-BA66-174D21DFE7C2}"/>
              </a:ext>
            </a:extLst>
          </p:cNvPr>
          <p:cNvSpPr txBox="1">
            <a:spLocks/>
          </p:cNvSpPr>
          <p:nvPr/>
        </p:nvSpPr>
        <p:spPr>
          <a:xfrm>
            <a:off x="225033" y="3809769"/>
            <a:ext cx="8686800" cy="278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24" rtl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03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8044" indent="-228581" algn="l" defTabSz="914324" rtl="0" eaLnBrk="1" latinLnBrk="0" hangingPunct="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l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en-US" altLang="ja-JP" sz="2000" dirty="0"/>
              <a:t>NURBS</a:t>
            </a:r>
            <a:r>
              <a:rPr lang="ja-JP" altLang="en-US" sz="2000" dirty="0"/>
              <a:t>曲線</a:t>
            </a:r>
            <a:endParaRPr lang="en-US" altLang="ja-JP" sz="2000" dirty="0"/>
          </a:p>
          <a:p>
            <a:pPr algn="l"/>
            <a:endParaRPr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5DBCC78-11BA-4A3B-A7E5-673B29364F9F}"/>
                  </a:ext>
                </a:extLst>
              </p:cNvPr>
              <p:cNvSpPr txBox="1"/>
              <p:nvPr/>
            </p:nvSpPr>
            <p:spPr>
              <a:xfrm>
                <a:off x="7845515" y="533722"/>
                <a:ext cx="44242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5DBCC78-11BA-4A3B-A7E5-673B29364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15" y="533722"/>
                <a:ext cx="442429" cy="289182"/>
              </a:xfrm>
              <a:prstGeom prst="rect">
                <a:avLst/>
              </a:prstGeom>
              <a:blipFill>
                <a:blip r:embed="rId4"/>
                <a:stretch>
                  <a:fillRect l="-12329" r="-4110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596341D-ABCC-4530-9B74-61FAE0697361}"/>
                  </a:ext>
                </a:extLst>
              </p:cNvPr>
              <p:cNvSpPr txBox="1"/>
              <p:nvPr/>
            </p:nvSpPr>
            <p:spPr>
              <a:xfrm>
                <a:off x="8101756" y="954809"/>
                <a:ext cx="43710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596341D-ABCC-4530-9B74-61FAE0697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56" y="954809"/>
                <a:ext cx="437107" cy="289182"/>
              </a:xfrm>
              <a:prstGeom prst="rect">
                <a:avLst/>
              </a:prstGeom>
              <a:blipFill>
                <a:blip r:embed="rId5"/>
                <a:stretch>
                  <a:fillRect l="-11111" r="-5556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39D0CC8-93FD-48E1-98BD-2B8060DD30D1}"/>
                  </a:ext>
                </a:extLst>
              </p:cNvPr>
              <p:cNvSpPr txBox="1"/>
              <p:nvPr/>
            </p:nvSpPr>
            <p:spPr>
              <a:xfrm>
                <a:off x="8800427" y="726865"/>
                <a:ext cx="44242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39D0CC8-93FD-48E1-98BD-2B8060DD3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427" y="726865"/>
                <a:ext cx="442429" cy="289182"/>
              </a:xfrm>
              <a:prstGeom prst="rect">
                <a:avLst/>
              </a:prstGeom>
              <a:blipFill>
                <a:blip r:embed="rId6"/>
                <a:stretch>
                  <a:fillRect l="-12500" r="-555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EDA51B9-E9B4-4A1E-AEA4-422DBEF4F3E8}"/>
                  </a:ext>
                </a:extLst>
              </p:cNvPr>
              <p:cNvSpPr txBox="1"/>
              <p:nvPr/>
            </p:nvSpPr>
            <p:spPr>
              <a:xfrm>
                <a:off x="9655347" y="742483"/>
                <a:ext cx="44242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EDA51B9-E9B4-4A1E-AEA4-422DBEF4F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347" y="742483"/>
                <a:ext cx="442429" cy="289182"/>
              </a:xfrm>
              <a:prstGeom prst="rect">
                <a:avLst/>
              </a:prstGeom>
              <a:blipFill>
                <a:blip r:embed="rId7"/>
                <a:stretch>
                  <a:fillRect l="-12500" r="-5556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DF0A748-C29D-40E5-9DD3-7C99FA7ACDAB}"/>
                  </a:ext>
                </a:extLst>
              </p:cNvPr>
              <p:cNvSpPr txBox="1"/>
              <p:nvPr/>
            </p:nvSpPr>
            <p:spPr>
              <a:xfrm>
                <a:off x="10374671" y="928514"/>
                <a:ext cx="44242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DF0A748-C29D-40E5-9DD3-7C99FA7AC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671" y="928514"/>
                <a:ext cx="442429" cy="289182"/>
              </a:xfrm>
              <a:prstGeom prst="rect">
                <a:avLst/>
              </a:prstGeom>
              <a:blipFill>
                <a:blip r:embed="rId8"/>
                <a:stretch>
                  <a:fillRect l="-12500" r="-555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59A9345-DF0C-4D04-9655-A138EC9C40E5}"/>
                  </a:ext>
                </a:extLst>
              </p:cNvPr>
              <p:cNvSpPr txBox="1"/>
              <p:nvPr/>
            </p:nvSpPr>
            <p:spPr>
              <a:xfrm>
                <a:off x="10600126" y="514146"/>
                <a:ext cx="44242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59A9345-DF0C-4D04-9655-A138EC9C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26" y="514146"/>
                <a:ext cx="442429" cy="289182"/>
              </a:xfrm>
              <a:prstGeom prst="rect">
                <a:avLst/>
              </a:prstGeom>
              <a:blipFill>
                <a:blip r:embed="rId9"/>
                <a:stretch>
                  <a:fillRect l="-12500" r="-555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696E589-2A66-42DC-89A7-1E9050C60804}"/>
                  </a:ext>
                </a:extLst>
              </p:cNvPr>
              <p:cNvSpPr txBox="1"/>
              <p:nvPr/>
            </p:nvSpPr>
            <p:spPr>
              <a:xfrm>
                <a:off x="11383469" y="1327065"/>
                <a:ext cx="44242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696E589-2A66-42DC-89A7-1E9050C6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69" y="1327065"/>
                <a:ext cx="442429" cy="289182"/>
              </a:xfrm>
              <a:prstGeom prst="rect">
                <a:avLst/>
              </a:prstGeom>
              <a:blipFill>
                <a:blip r:embed="rId10"/>
                <a:stretch>
                  <a:fillRect l="-10959" r="-5479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334D660-6E7D-44C0-B391-4B138AF705A2}"/>
                  </a:ext>
                </a:extLst>
              </p:cNvPr>
              <p:cNvSpPr txBox="1"/>
              <p:nvPr/>
            </p:nvSpPr>
            <p:spPr>
              <a:xfrm>
                <a:off x="11498706" y="515206"/>
                <a:ext cx="44242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334D660-6E7D-44C0-B391-4B138AF7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706" y="515206"/>
                <a:ext cx="442429" cy="289182"/>
              </a:xfrm>
              <a:prstGeom prst="rect">
                <a:avLst/>
              </a:prstGeom>
              <a:blipFill>
                <a:blip r:embed="rId11"/>
                <a:stretch>
                  <a:fillRect l="-10959" r="-5479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E21D7DF-E1A2-48BF-ACC0-4BB6C467AF2B}"/>
                  </a:ext>
                </a:extLst>
              </p:cNvPr>
              <p:cNvSpPr txBox="1"/>
              <p:nvPr/>
            </p:nvSpPr>
            <p:spPr>
              <a:xfrm>
                <a:off x="301008" y="2028077"/>
                <a:ext cx="289604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E21D7DF-E1A2-48BF-ACC0-4BB6C467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8" y="2028077"/>
                <a:ext cx="2896049" cy="617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D08CFAD-DE15-4718-B550-C11DAA26A12F}"/>
                  </a:ext>
                </a:extLst>
              </p:cNvPr>
              <p:cNvSpPr txBox="1"/>
              <p:nvPr/>
            </p:nvSpPr>
            <p:spPr>
              <a:xfrm>
                <a:off x="3475711" y="1655249"/>
                <a:ext cx="280025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スプライン基底関数</a:t>
                </a: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D08CFAD-DE15-4718-B550-C11DAA26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11" y="1655249"/>
                <a:ext cx="2800254" cy="298415"/>
              </a:xfrm>
              <a:prstGeom prst="rect">
                <a:avLst/>
              </a:prstGeom>
              <a:blipFill>
                <a:blip r:embed="rId13"/>
                <a:stretch>
                  <a:fillRect l="-2826" t="-33333" r="-4783" b="-43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2EBC978-D7C7-489C-BFA3-86D772824F40}"/>
                  </a:ext>
                </a:extLst>
              </p:cNvPr>
              <p:cNvSpPr txBox="1"/>
              <p:nvPr/>
            </p:nvSpPr>
            <p:spPr>
              <a:xfrm>
                <a:off x="3475711" y="1961299"/>
                <a:ext cx="934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dirty="0"/>
                  <a:t>：次数 </a:t>
                </a:r>
                <a:r>
                  <a:rPr kumimoji="1" lang="en-US" altLang="ja-JP" dirty="0"/>
                  <a:t>,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2EBC978-D7C7-489C-BFA3-86D772824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11" y="1961299"/>
                <a:ext cx="934166" cy="276999"/>
              </a:xfrm>
              <a:prstGeom prst="rect">
                <a:avLst/>
              </a:prstGeom>
              <a:blipFill>
                <a:blip r:embed="rId14"/>
                <a:stretch>
                  <a:fillRect l="-9150" t="-35556" r="-14379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A7947BD-37F1-475A-AF07-5F3A1C086772}"/>
                  </a:ext>
                </a:extLst>
              </p:cNvPr>
              <p:cNvSpPr txBox="1"/>
              <p:nvPr/>
            </p:nvSpPr>
            <p:spPr>
              <a:xfrm>
                <a:off x="3475711" y="2617955"/>
                <a:ext cx="388606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/>
                  <a:t>：ノットベクトル</a:t>
                </a: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A7947BD-37F1-475A-AF07-5F3A1C08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11" y="2617955"/>
                <a:ext cx="3886064" cy="298415"/>
              </a:xfrm>
              <a:prstGeom prst="rect">
                <a:avLst/>
              </a:prstGeom>
              <a:blipFill>
                <a:blip r:embed="rId15"/>
                <a:stretch>
                  <a:fillRect l="-2038" t="-32653" r="-470" b="-346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BF6F1C-8399-43A1-A7BC-1F6A8BFC377C}"/>
                  </a:ext>
                </a:extLst>
              </p:cNvPr>
              <p:cNvSpPr txBox="1"/>
              <p:nvPr/>
            </p:nvSpPr>
            <p:spPr>
              <a:xfrm>
                <a:off x="3475711" y="2296518"/>
                <a:ext cx="2907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：コントロールポイント数</a:t>
                </a: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BF6F1C-8399-43A1-A7BC-1F6A8BFC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11" y="2296518"/>
                <a:ext cx="2907014" cy="276999"/>
              </a:xfrm>
              <a:prstGeom prst="rect">
                <a:avLst/>
              </a:prstGeom>
              <a:blipFill>
                <a:blip r:embed="rId16"/>
                <a:stretch>
                  <a:fillRect l="-2096" t="-35556" r="-3983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33733C4-1BA5-4338-BEA1-024F50A4981D}"/>
                  </a:ext>
                </a:extLst>
              </p:cNvPr>
              <p:cNvSpPr txBox="1"/>
              <p:nvPr/>
            </p:nvSpPr>
            <p:spPr>
              <a:xfrm>
                <a:off x="4490951" y="1961299"/>
                <a:ext cx="2485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kumimoji="1" lang="ja-JP" altLang="en-US" dirty="0"/>
                  <a:t>：パラメータ空間座標</a:t>
                </a: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33733C4-1BA5-4338-BEA1-024F50A49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51" y="1961299"/>
                <a:ext cx="2485680" cy="276999"/>
              </a:xfrm>
              <a:prstGeom prst="rect">
                <a:avLst/>
              </a:prstGeom>
              <a:blipFill>
                <a:blip r:embed="rId17"/>
                <a:stretch>
                  <a:fillRect l="-4423" t="-35556" r="-2457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2C39509-C20E-4F7D-8D27-59EC00009C4D}"/>
                  </a:ext>
                </a:extLst>
              </p:cNvPr>
              <p:cNvSpPr txBox="1"/>
              <p:nvPr/>
            </p:nvSpPr>
            <p:spPr>
              <a:xfrm>
                <a:off x="301008" y="2995260"/>
                <a:ext cx="5662704" cy="654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2C39509-C20E-4F7D-8D27-59EC0000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8" y="2995260"/>
                <a:ext cx="5662704" cy="6543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9F289A7-5009-4FAB-9D24-34E07128466B}"/>
                  </a:ext>
                </a:extLst>
              </p:cNvPr>
              <p:cNvSpPr txBox="1"/>
              <p:nvPr/>
            </p:nvSpPr>
            <p:spPr>
              <a:xfrm>
                <a:off x="288654" y="1777240"/>
                <a:ext cx="613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9F289A7-5009-4FAB-9D24-34E07128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54" y="1777240"/>
                <a:ext cx="613566" cy="276999"/>
              </a:xfrm>
              <a:prstGeom prst="rect">
                <a:avLst/>
              </a:prstGeom>
              <a:blipFill>
                <a:blip r:embed="rId19"/>
                <a:stretch>
                  <a:fillRect l="-8911" r="-891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A53CACE-2AA2-49EC-A0E3-903FAB23DD72}"/>
                  </a:ext>
                </a:extLst>
              </p:cNvPr>
              <p:cNvSpPr txBox="1"/>
              <p:nvPr/>
            </p:nvSpPr>
            <p:spPr>
              <a:xfrm>
                <a:off x="288654" y="2798161"/>
                <a:ext cx="1104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1,2,3, …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A53CACE-2AA2-49EC-A0E3-903FAB23D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54" y="2798161"/>
                <a:ext cx="1104085" cy="276999"/>
              </a:xfrm>
              <a:prstGeom prst="rect">
                <a:avLst/>
              </a:prstGeom>
              <a:blipFill>
                <a:blip r:embed="rId20"/>
                <a:stretch>
                  <a:fillRect l="-7735" t="-28889" r="-12707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598795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Free Layout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128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Spica Neue P</vt:lpstr>
      <vt:lpstr>Spica Neue P Bold</vt:lpstr>
      <vt:lpstr>Spica Neue P Light</vt:lpstr>
      <vt:lpstr>Arial</vt:lpstr>
      <vt:lpstr>Cambria Math</vt:lpstr>
      <vt:lpstr>Wingdings</vt:lpstr>
      <vt:lpstr>Uranus - Contents</vt:lpstr>
      <vt:lpstr>Uranus - Free Layout</vt:lpstr>
      <vt:lpstr>中間報告</vt:lpstr>
      <vt:lpstr>目次</vt:lpstr>
      <vt:lpstr>背景</vt:lpstr>
      <vt:lpstr>目的</vt:lpstr>
      <vt:lpstr>IGAの基底関数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中間報告</dc:title>
  <dc:creator>砂岡 優輔</dc:creator>
  <cp:lastModifiedBy>砂岡 優輔</cp:lastModifiedBy>
  <cp:revision>1</cp:revision>
  <dcterms:created xsi:type="dcterms:W3CDTF">2021-10-05T05:35:58Z</dcterms:created>
  <dcterms:modified xsi:type="dcterms:W3CDTF">2021-10-05T13:17:47Z</dcterms:modified>
</cp:coreProperties>
</file>