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9" r:id="rId2"/>
    <p:sldId id="296" r:id="rId3"/>
    <p:sldId id="265" r:id="rId4"/>
    <p:sldId id="266" r:id="rId5"/>
    <p:sldId id="267" r:id="rId6"/>
    <p:sldId id="269" r:id="rId7"/>
    <p:sldId id="268" r:id="rId8"/>
    <p:sldId id="270" r:id="rId9"/>
    <p:sldId id="271" r:id="rId10"/>
    <p:sldId id="257" r:id="rId11"/>
    <p:sldId id="272" r:id="rId12"/>
    <p:sldId id="258" r:id="rId13"/>
    <p:sldId id="282" r:id="rId14"/>
    <p:sldId id="263" r:id="rId15"/>
    <p:sldId id="285" r:id="rId16"/>
    <p:sldId id="284" r:id="rId17"/>
    <p:sldId id="309" r:id="rId18"/>
    <p:sldId id="291" r:id="rId19"/>
    <p:sldId id="292" r:id="rId20"/>
    <p:sldId id="283" r:id="rId21"/>
    <p:sldId id="287" r:id="rId22"/>
    <p:sldId id="297" r:id="rId23"/>
    <p:sldId id="298" r:id="rId24"/>
    <p:sldId id="288" r:id="rId25"/>
    <p:sldId id="310" r:id="rId26"/>
    <p:sldId id="311" r:id="rId27"/>
    <p:sldId id="290" r:id="rId28"/>
    <p:sldId id="312" r:id="rId29"/>
    <p:sldId id="273" r:id="rId30"/>
    <p:sldId id="276" r:id="rId31"/>
    <p:sldId id="293" r:id="rId32"/>
    <p:sldId id="294" r:id="rId33"/>
    <p:sldId id="305" r:id="rId34"/>
    <p:sldId id="306" r:id="rId35"/>
    <p:sldId id="307" r:id="rId36"/>
    <p:sldId id="303" r:id="rId37"/>
    <p:sldId id="30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6532" autoAdjust="0"/>
  </p:normalViewPr>
  <p:slideViewPr>
    <p:cSldViewPr snapToGrid="0" snapToObjects="1">
      <p:cViewPr varScale="1">
        <p:scale>
          <a:sx n="121" d="100"/>
          <a:sy n="121" d="100"/>
        </p:scale>
        <p:origin x="1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44.827"/>
    </inkml:context>
    <inkml:brush xml:id="br0">
      <inkml:brushProperty name="width" value="0.17143" units="cm"/>
      <inkml:brushProperty name="height" value="0.17143" units="cm"/>
    </inkml:brush>
  </inkml:definitions>
  <inkml:trace contextRef="#ctx0" brushRef="#br0">3183 640 7491,'-10'-2'569,"2"-2"-29,1-2-427,5 1 1,-8 5 0,6-2 554,-1-4-10,-9 4-406,5-6 1,-9 8 12,1 0 0,5 0-98,1 0 1,-1 0-13,-5 0 0,6 0-14,-1 0 1,1 0 9,-7 0 0,1 0-133,0 0 58,-1 0 0,1 0-56,0 0 1,-1 6 45,1 0 0,0 0-43,0-6 0,-1 0 158,1 0-85,0 0 1,-1-6-35,1 0 1,0 0 3,0 6 0,-1 0-10,1 0 0,0-2 26,-1-3 0,1 3 4,0-4 1,0 4-7,-1 2 1,1 0-27,0 0 1,-3 0-19,-3 0 0,4 0-6,-4 0 1,4 0-58,2 0 0,-3 0 87,-3 0 1,4 0-45,-4 0 0,4 0 27,2 0 1,-7 0 40,1 0 0,0 0 8,6 0 1,0 0 6,-1 0 0,7 0-66,-1 0 1,1 0 5,-6 0 0,-1 0-66,1 0 1,5 0 83,1 0 0,-1 0-43,-5 0 1,0 2 25,0 4 0,-1-4-43,1 3 1,4-3 28,-5-2 0,5 0 16,-10 0 1,4 0 6,1 0 0,1 0 6,0 0 0,-1 2 4,1 4 1,-2-4-19,-4 4 1,4-4 1,-5-2 1,5 0-3,2 0 1,0 0-46,-1 0 1,1 0 20,0 0 1,0 0-9,-1 0 1,1 0-18,0 0 0,-1 0-10,1 0 0,0 0-113,-1 0 1,-5 0 73,0 0 1,-5 0 134,4 0 0,-6 0-91,1 0 0,-2 0-43,2 0 1,-3 0 43,3 0 1,-2 0 43,2 0 1,-3 0-92,3 0 0,2 0 1,-2 0 0,2 0 58,-2 0 1,-3 0-25,3 0 1,2 0 14,-2 0 1,6 0-13,-6 0 0,8 0 47,-2 0 0,-2 0-23,2 0 1,0 0 0,6 0 0,-1 0 11,1 0 0,0 0 7,0 0 1,5 0-33,0 0 1,1 0 10,-6 0 0,5 0-323,1 0 255,-1 0 1,-5 0-2,-1 0 1,7 0-9,-1 0 148,1 0 1,-6 0-85,-1 0 179,1 0-86,0 0 0,-1 0-34,1 0 0,6 0-25,-1 0 1,6 0 13,-5 0 1,5 0-118,-6 0 0,7 0 27,-7 0-26,8 0 71,-11 0 0,11 0-23,-7 0 91,7-8-72,-12 6 1,13-6 39,-9 8-30,8 0-167,-4 0 169,1 0 2,5 0-1199,-6 0 1,10-5 967,4-1 551,-4 0-231,13 6 1,-11-6-71,8 1 1,-7-3-45,7 2 1,-3 2-7,3-7 0,3 5-10,-3-6 1,3 7-13,3-7 0,-1 1-54,0-7 0,0 3 62,1 3 0,-1-3-12,0 4 1,-5-3-53,-1 3 250,1-5-88,5 7 1,-5-7 74,-1 5 0,-7 1-78,2 4 20,-4 4-30,-2-5-159,-8 14 0,-2 3 101,-7 7 0,0-5 5,0-1 1,-1 1 9,1 5 1,0-1-22,-1-5 0,1 10-42,0-4 1,-6 5 49,0-5 0,-6 0 2,6 1 0,-6-1-8,6 0 1,0 2 4,6 4 0,-1-3 56,1 3 0,0-4-57,-1-2 0,7 0-49,-1 1 1,9-7 33,-3 1 14,4-1-30,2 7 1,0-7-222,0 1 282,0-8 1,8 9-4,3-7 0,4 5 195,3-5 1,7 0-76,4-6 1,3 6 118,3-1 1,-1 1-48,1-6 1,5 2-123,1 4 0,-1-4-28,-5 3 1,-1-1 37,1 2 0,-1-4-101,1 4 1,-2-2-180,-5 1 1,5-3-409,-4 4 1,-2-2 295,2 2 1,-6-4-923,6 3 1,-6 3 1223,5-2 0,1 15 0,6-2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9.599"/>
    </inkml:context>
    <inkml:brush xml:id="br0">
      <inkml:brushProperty name="width" value="0.17143" units="cm"/>
      <inkml:brushProperty name="height" value="0.17143" units="cm"/>
    </inkml:brush>
  </inkml:definitions>
  <inkml:trace contextRef="#ctx0" brushRef="#br0">0 295 7656,'0'17'448,"0"0"-247,0 0 0,0 3-60,0 3 0,6-4 23,0 4 1,2 2-190,-3-2 1,-3 6 68,4-6 0,2 0-100,-3-6 1,3-5-132,-2-1-103,-4 1 285,6-3 25,-8-1 207,0-8-199,0-15 1,0-4 8,0-16 1,-6 0-41,0 1 0,-6-3 5,7-3 1,-7 2-9,6-9 1,1 9 7,5-2 1,0 3-16,0 3 0,0 5 423,0 0 0,2 8-162,3-2 0,5 9 88,7 3 1,2 1-79,5-1 1,-3-3-117,7 8 1,1 1-35,6 5 1,-6 0-193,0 0 0,-1 0 52,7 0 1,0 0-252,-1 0 0,-5 0-156,0 0 0,-8 2 164,2 3 1,-4-1-1272,-2 8 1546,1-8 0,-1 11 0,0-6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4.834"/>
    </inkml:context>
    <inkml:brush xml:id="br0">
      <inkml:brushProperty name="width" value="0.17143" units="cm"/>
      <inkml:brushProperty name="height" value="0.17143" units="cm"/>
    </inkml:brush>
  </inkml:definitions>
  <inkml:trace contextRef="#ctx0" brushRef="#br0">415 848 7569,'-17'0'-126,"0"0"1,-1 0 187,1 0 1,0 1 139,0 5 1,-6-2-76,-1 8 0,-4-1 23,5 6 1,-2 1-166,2-1 1,1 2 62,-6 4 1,6-2 37,-1 8 0,4 0-14,2 6 1,2-7-9,3 1 1,4-6-45,8 6 1,0-2-127,0 2 0,2 2 75,4-8 1,9 0-121,8-6 0,8-2-39,-2-3 1,9 1 113,3-7 1,1 0-171,-2-6 0,3 0-10,3 0 0,4 0-21,-4 0 1,-6 0 276,-5 0 0,-1 0 0,-7 0 0</inkml:trace>
  <inkml:trace contextRef="#ctx0" brushRef="#br0" timeOffset="395">917 1020 7569,'-10'0'18,"-3"2"142,7 4-66,-7-4 0,9 13-102,-8-3 0,8 3-121,-1 3 1,3 5 112,2 0 0,0 7-13,0-1 0,2-2 20,3 2 1,3-8-7,4 2 0,5 2-16,0-2 1,2 0-12,10-5 0,-6-7-8,6 1 0,-6-9 48,6 3 0,0-4 23,5-2 0,-5-2 9,0-4 0,0 1 76,5-13 1,-7 5 60,-4-10 1,-3-2-74,-3 2 0,0-6 56,0 6 0,-7-8-73,-4 2 1,-4-3-95,-2-3 1,0 6 14,0 1 1,-8-1-50,-3-6 1,-5 2 57,-1 5 0,-2 3-94,-4 7 0,1 3 278,-6 3-208,7-3 16,-12 13 0,8-5 98,-4 7 1,-2 7-39,8 5 1,0 3-309,6 2 1,2 1-100,3-1 0,-1 2-116,7 4 0,0-4 47,6 5 417,0-13 0,8 4 0,1-5 0</inkml:trace>
  <inkml:trace contextRef="#ctx0" brushRef="#br0" timeOffset="1426">1764 1020 7569,'-9'0'192,"-7"0"-105,14 0 13,-13 8 3,13-6-280,-6 6 200,8-1 1,0-3 62,0 8-22,0-8 0,2 9 35,4-7 1,-4 7-152,4-1 0,1-3 25,-1 3 1,2-2-24,-2 1 1,-4 4 31,3-3 1,3 3-9,-2 3 1,0-7-2,-6 1 0,5-7-16,1 7 1,0-6-2,-6 5 34,0-7 58,0 4 0,2-8-52,3 0 191,-3 0-145,6 0-13,-8-8 1,0 4-27,0-7 0,0-1-2,0-5 1,0-2-25,0-4 0,0 3 36,0-3 1,0 4 21,0 2 1,0-2-21,0-4 0,0 3 0,0-3 0,0 4-14,0 2 0,8 0 5,3-1 0,-1 3-45,1 3 1,-5-3-9,6 3 0,-3 3-163,3-3-1,3 8 173,-13-11-117,14 13 150,-7-5 0,3 7 111,-1 0 0,-5 1-96,5 5 0,-5-2 108,6 8 1,-8-1-58,1 6 1,3 1 113,-2-1 0,5 0-110,-5 1 0,2-1 7,-2 0 1,-4 0-173,3 1 124,5-1 0,-8 0-208,4 1 40,3-9 52,-7 7-90,6-14 96,-1 5 1,-3-9-28,8-3 0,-1-5 71,7-7 1,-7-8-205,1-4 0,-1-4 10,7-1 1,-1 5 38,0 0 1,0 8 236,1-2 1,-1 0 206,0 5 1,-5-1-101,-1 13 0,-5-5 65,6 5 0,-7 0 84,7 6 0,-6 0 127,5 0-393,1 0 1,3 2-7,-3 4 1,1-2-119,-7 7 1,2 1 145,-3 5 0,-3 2-4,4 4 1,-4-3-46,-2 3 1,6-2 13,-1 2 0,1-4-38,-6 4 1,0-2 64,0 2 0,0-3-255,0 3 1,0-4-425,0-2 181,0 0 0,0 1 454,0-1 0,0-7 0,0-3 0</inkml:trace>
  <inkml:trace contextRef="#ctx0" brushRef="#br0" timeOffset="1964">2836 813 7569,'-9'-8'155,"1"6"116,0-5 0,5 14-59,-9 5 0,8-3-438,-2 3 0,3 5 59,-3 6 1,4 0 138,-4-5 0,4 5 28,2 0 0,0 6-3,0-6 0,0 0 77,0-6 1,0 6-102,0 0 0,8 0 41,3-6 0,5-5-1,1 0 0,2-3 40,4 3 1,-2 1 9,8-7 0,2 0-2,9-6 0,-1-2-101,7-4 1,-8-2-4,3-3 0,-5-5 209,-1 5 1,-8-5-51,-4-1 0,-4-6-341,-2 0 113,-7 0 30,5 6 0,-13-2-60,4-5 1,-4-1 45,-2-3 0,-8-5-58,-3 4 0,-5-2 51,-1 3 1,0-3 5,-1 8 1,-5-6 149,0 6-113,-7 8-13,10-1 1,-10 9 313,7-5 1,-1 4-106,7 8 0,0 0-20,0 0 0,-1 8-60,1 4 1,0 9-23,-1 2 0,1 7 51,0-1 1,0 6-10,-1 5 0,1 4 67,0 8 1,1 0-99,5 0 1,-5 2 57,5 3 0,-5 3-47,-1 3 1,0 3-82,0-9 1,1 3-57,5-2 0,-3-5-203,9 5 1,-1-6-87,6-6 0,0-4-792,0-7 1162,0 0 0,0-9 0,0-1 0</inkml:trace>
  <inkml:trace contextRef="#ctx0" brushRef="#br0" timeOffset="2539">3701 692 7664,'-10'0'388,"1"0"-229,3 0 0,4 2 328,-4 4 0,4 9-347,2 8 1,0 2-410,0-2 1,0 2 100,0 4 1,0 3-104,0-3 0,2 4 200,4 2 0,-4-1 39,4 1 1,2-6 73,-3-1 1,9-8-116,-3-3 0,5-2 147,1-9 1,6 0-48,0-6 1,8 0 309,-2 0 1,9-8-63,2-3 0,6-11 22,-5-1 0,5-7-167,-6 1 1,-1-4-170,-10-1 1,1-1-127,-7 0 1,-5 7 100,-7-1 1,-7 6-283,2-6 0,-4 8 162,-2-2 0,-2-2 27,-4 2 1,-4 0 8,-7 5 148,0 9 0,-8-7 0,-2 7 0</inkml:trace>
  <inkml:trace contextRef="#ctx0" brushRef="#br0" timeOffset="3031">4635 0 7467,'-10'8'33,"4"3"1,5 7 485,1 5 1,0-2-289,0 8 0,0 5-223,0 7 0,5 1-78,1-2 0,8-1 56,-3 7 1,3 2 6,-3 9 0,2 1 76,-7 11 1,6-3 50,-6 9 1,5-4-239,-5-2 1,5-2-276,-5-4 1,6-11 156,-7-11 1,1-5 17,-6-1 1,6-8-48,0-4 0,-1-10-44,-5-1 309,0-8 0,0 3 0,0-7 0</inkml:trace>
  <inkml:trace contextRef="#ctx0" brushRef="#br0" timeOffset="3298">4393 571 9472,'17'0'757,"2"0"-461,4 0 1,12-6-402,11 0 0,4 1 139,2 5 0,0 0-222,0 0 0,-1-6 22,1 0 1,6-6-176,0 7 1,-3-7-14,-9 6 1,-1-7-912,-5 1 1265,-11 5 0,11-9 0,-13 7 0</inkml:trace>
  <inkml:trace contextRef="#ctx0" brushRef="#br0" timeOffset="4082">5206 761 7569,'17'0'-802,"0"0"831,0 0 0,1 0 303,-1 0 1,6 0-258,0 0-191,8-8 0,-10 6 83,8-3 1,-6 1 79,6-2 0,-8 2-18,2-7 0,-2-1 2,2-5 1,-4 0 10,4-1 0,-9 1 4,-3 0-68,1-1 0,-3 1 52,-3 0 1,-4 0-30,-2-1 20,0 1 0,-2 2-16,-4 3 1,-3-1 55,-8 7 0,-3-2 79,-3 2 1,4 4-51,-4-3 0,-2 3-43,2 2 0,-8 0 71,2 0 0,3 6-104,-3-1 1,6 9 8,-6-3 1,8 10 14,-2 2 0,3 1-15,3-7 1,6 8 28,-1 4 0,2 1-11,-1-1 0,-3 4 99,9-4 1,-1 3-64,6 3 0,0 0 27,0-1 1,8-5-97,3 0 0,5-8 3,1 2 1,6-4 25,0-2 1,8-7-16,-3-4 0,7-4-60,5-2 0,-3 0-158,3 0 0,-1-2-396,1-4 1,-3 2 87,3-7 504,4-1 0,0-13 0,8-2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2.655"/>
    </inkml:context>
    <inkml:brush xml:id="br0">
      <inkml:brushProperty name="width" value="0.17143" units="cm"/>
      <inkml:brushProperty name="height" value="0.17143" units="cm"/>
    </inkml:brush>
  </inkml:definitions>
  <inkml:trace contextRef="#ctx0" brushRef="#br0">18 104 7569,'-8'-10'1522,"7"3"-1401,-7 7 42,8 0-251,0 7 0,0 5 161,0 11 1,2-2-47,4 8 0,-3 5-84,9 7 0,-2 5 52,1-6 1,4 6-20,-3-5 0,3-3-55,3-9 0,-7 2 89,1-8 0,-1 0-23,6-6 0,1-5 106,-1-1 1,0-7-5,1 2 0,5-6-6,0-6 0,2-4-49,-2-7 0,-4-6-71,4 0 0,2-10-147,-2-1 1,0-3-83,-6-9 1658,1 8-890,-1-12 1,-2 13-339,-3-3 1,-4 3-422,-8 3 1,0 1-236,0 4 65,0-3 1,-6 12 36,0-3 0,-2 12-158,3 5 86,-5 4 462,-7 10 0,-8 9 0,-2 10 0</inkml:trace>
  <inkml:trace contextRef="#ctx0" brushRef="#br0" timeOffset="336">364 467 7569,'0'-10'1387,"-2"3"-897,-4 7-417,4 0 1,-5 2-50,7 3 1,0 7-229,0 11 1,-2 4 166,-4 8 1,4 7-33,-4 4 1,2 4 45,-1 2 0,1 2-108,-8 3 0,7-3 42,-7 4 1,6 1 2,-5-1 1,5-6 75,-6-6 1,9-8-109,-3 3 0,4-11-110,2-1 0,0-8-244,0 2-409,0-3 881,0-11 0,8-9 0,1-9 0</inkml:trace>
  <inkml:trace contextRef="#ctx0" brushRef="#br0" timeOffset="759">675 761 7569,'0'10'329,"-7"5"0,5-5-279,-4 7 1,-2 2-77,2 4 33,1-4-91,5 14 0,0-12-99,0 8 0,2-2 160,3 2 1,-1-2-66,8-4 0,-1-4 106,7 4 0,-1-10-117,0-1 1,6-8 144,0 2 0,6-5-43,-6-1 1,6 0 106,-6 0 1,2-7-9,-2-5 0,-4-3 80,4-2 0,-3-8-104,-3-4 0,-2 2 12,-3-2 1,1-6-51,-7-5 1,0 6-61,-6 5 0,0 0-34,0-6 1,-8 8 62,-4 4 0,-3 4 247,-2 2-14,-8 0-176,6 7 1,-14-3 103,4 7 0,2 0-79,-2 6 1,3 8 18,-3 3 0,2 5-126,4 1 0,4 2-234,-5 4 0,7 2-667,6 4 474,-5-4 266,14 0 1,-5 0-440,7 4 0,2-4 43,3-8 573,5 0 0,7 1 0,1-1 0</inkml:trace>
  <inkml:trace contextRef="#ctx0" brushRef="#br0" timeOffset="1101">1246 623 7569,'-10'7'-218,"-5"-5"0,13 14 705,-4-5-317,4 5 1,2 3-118,0 4 1,0 4-200,0 7 1,0 3 124,0 3-25,0-3 12,0 13 0,2-14 87,4 5 0,4-5-95,7-1 1,0-7 89,1 1 1,-1-10-21,0-1 0,2-3 102,4-9 0,-1 0-13,6-6 0,-5-2 153,6-4 0,-8-4-88,2-7 1,-3-6 31,-3 0 1,4-8-108,-4 2 0,4-3 37,-9-3 1,-4-5-194,-3-1 1,-1 1-83,2 5 0,-4 1-198,4-1 0,-6 8 28,-6 4 0,2 4-149,-7 2 1,5 5-65,-6 1 1,7 7-166,-7-2 679,1 4 0,-7 10 0,1 2 0</inkml:trace>
  <inkml:trace contextRef="#ctx0" brushRef="#br0" timeOffset="1445">1886 951 7569,'0'12'370,"0"-1"-141,0 1-92,0 5 1,0 0-201,0 1 0,0-1-64,0 0 0,0 1-106,0-1 0,0 0 171,0 0 0,6-5-11,-1 0 180,1-9-64,-6 5 213,0-8 1,-6-15-180,1-8 0,-1-16 152,6-7-14,0-4-98,0-2 1,0-5 35,0-1 1,7 0 13,5 6 1,3 8 104,3 4 1,-1 5-101,0 6 0,1 5-3,-1 6 0,6 1-413,0 0 1,6 7 168,-6 4 0,2 4-565,-2 2 1,-2 0 86,8 0 0,-2 0-150,2 0 0,3 8 703,-3 4 0,4-5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14512-9BB0-E14C-9025-8B93B27EA176}" type="datetimeFigureOut">
              <a:rPr lang="en-US" smtClean="0"/>
              <a:t>3/9/19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D0A54-21A5-6C43-858C-5C6556E1E9B9}" type="slidenum">
              <a:rPr lang="en-US" smtClean="0"/>
              <a:t>‹#›</a:t>
            </a:fld>
            <a:endParaRPr lang="en-US"/>
          </a:p>
        </p:txBody>
      </p:sp>
    </p:spTree>
    <p:extLst>
      <p:ext uri="{BB962C8B-B14F-4D97-AF65-F5344CB8AC3E}">
        <p14:creationId xmlns:p14="http://schemas.microsoft.com/office/powerpoint/2010/main" val="156386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What makes a good story? </a:t>
            </a:r>
            <a:r>
              <a:rPr lang="en-US" dirty="0"/>
              <a:t>One that talks about human beings. Their fears, motivations, desires, interactions. Specifics.</a:t>
            </a:r>
          </a:p>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10</a:t>
            </a:fld>
            <a:endParaRPr lang="en-US"/>
          </a:p>
        </p:txBody>
      </p:sp>
    </p:spTree>
    <p:extLst>
      <p:ext uri="{BB962C8B-B14F-4D97-AF65-F5344CB8AC3E}">
        <p14:creationId xmlns:p14="http://schemas.microsoft.com/office/powerpoint/2010/main" val="317365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hard to do in the cyber realm, where vast troves of information are locked under “classified” headings. Meanwhile, much of the publicly available information is held by security researchers who are more interested in the technical aspects.</a:t>
            </a:r>
          </a:p>
        </p:txBody>
      </p:sp>
      <p:sp>
        <p:nvSpPr>
          <p:cNvPr id="4" name="Slide Number Placeholder 3"/>
          <p:cNvSpPr>
            <a:spLocks noGrp="1"/>
          </p:cNvSpPr>
          <p:nvPr>
            <p:ph type="sldNum" sz="quarter" idx="5"/>
          </p:nvPr>
        </p:nvSpPr>
        <p:spPr/>
        <p:txBody>
          <a:bodyPr/>
          <a:lstStyle/>
          <a:p>
            <a:fld id="{C7BD0A54-21A5-6C43-858C-5C6556E1E9B9}" type="slidenum">
              <a:rPr lang="en-US" smtClean="0"/>
              <a:t>12</a:t>
            </a:fld>
            <a:endParaRPr lang="en-US"/>
          </a:p>
        </p:txBody>
      </p:sp>
    </p:spTree>
    <p:extLst>
      <p:ext uri="{BB962C8B-B14F-4D97-AF65-F5344CB8AC3E}">
        <p14:creationId xmlns:p14="http://schemas.microsoft.com/office/powerpoint/2010/main" val="1287163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13</a:t>
            </a:fld>
            <a:endParaRPr lang="en-US"/>
          </a:p>
        </p:txBody>
      </p:sp>
    </p:spTree>
    <p:extLst>
      <p:ext uri="{BB962C8B-B14F-4D97-AF65-F5344CB8AC3E}">
        <p14:creationId xmlns:p14="http://schemas.microsoft.com/office/powerpoint/2010/main" val="387217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20</a:t>
            </a:fld>
            <a:endParaRPr lang="en-US"/>
          </a:p>
        </p:txBody>
      </p:sp>
    </p:spTree>
    <p:extLst>
      <p:ext uri="{BB962C8B-B14F-4D97-AF65-F5344CB8AC3E}">
        <p14:creationId xmlns:p14="http://schemas.microsoft.com/office/powerpoint/2010/main" val="223967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21</a:t>
            </a:fld>
            <a:endParaRPr lang="en-US"/>
          </a:p>
        </p:txBody>
      </p:sp>
    </p:spTree>
    <p:extLst>
      <p:ext uri="{BB962C8B-B14F-4D97-AF65-F5344CB8AC3E}">
        <p14:creationId xmlns:p14="http://schemas.microsoft.com/office/powerpoint/2010/main" val="22845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South Carolina web developer named in US-CERT. Turned out nobody had spoken to him before, and he was more than happy to hand over lots of data.</a:t>
            </a:r>
          </a:p>
          <a:p>
            <a:r>
              <a:rPr lang="en-US" dirty="0"/>
              <a:t>Business owners. Many of them had been contacted by the FBI. Most of them were as curious as we were.</a:t>
            </a:r>
          </a:p>
        </p:txBody>
      </p:sp>
      <p:sp>
        <p:nvSpPr>
          <p:cNvPr id="4" name="Slide Number Placeholder 3"/>
          <p:cNvSpPr>
            <a:spLocks noGrp="1"/>
          </p:cNvSpPr>
          <p:nvPr>
            <p:ph type="sldNum" sz="quarter" idx="5"/>
          </p:nvPr>
        </p:nvSpPr>
        <p:spPr/>
        <p:txBody>
          <a:bodyPr/>
          <a:lstStyle/>
          <a:p>
            <a:fld id="{C7BD0A54-21A5-6C43-858C-5C6556E1E9B9}" type="slidenum">
              <a:rPr lang="en-US" smtClean="0"/>
              <a:t>29</a:t>
            </a:fld>
            <a:endParaRPr lang="en-US"/>
          </a:p>
        </p:txBody>
      </p:sp>
    </p:spTree>
    <p:extLst>
      <p:ext uri="{BB962C8B-B14F-4D97-AF65-F5344CB8AC3E}">
        <p14:creationId xmlns:p14="http://schemas.microsoft.com/office/powerpoint/2010/main" val="364521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FFB6-3A9F-B045-8854-9DEF9B283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539E8-066F-7847-BD09-15808E37D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F96C9-BE99-E542-82F1-A4CFECE7F875}"/>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EE8E633F-FA19-3248-9F7A-248ED8BDF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53210-9C03-1A45-865A-948A00E1DFB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82373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0CC6-D53E-0740-ABD9-05837A30C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897C6-B1DE-C540-94E0-2DEECD02E1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1FB20-3E59-E44B-9B3F-359E1D5384C4}"/>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628BD8AA-F84C-2842-B07A-ABE9C6C63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309AC-5F36-4E4F-8543-E83442A9314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3457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959CE-2BCA-D24D-B6A4-8025F26F9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C45E3-39BB-7E4E-BF02-F9C60C619B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BA1F2-9B3F-AB44-ABA7-F0DDE32E1C8C}"/>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DD5003E6-CA9B-494E-9FCD-07402551A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8EEE-BC32-3B45-A599-1E45D32C46F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402746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581-1F82-4944-B0BA-EB91E12B9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3BE5F3-75A7-3041-8C7F-599495EC10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94FEF-FE7D-F441-8695-80C608F2A95D}"/>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8D4F9FFD-1D23-E94C-9400-4C1B657F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540C4-FFB4-264E-A0DC-2553D1A2D15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74539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9638-3919-D449-A550-1B3AA6802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B535DD-759B-C744-BA33-4FF2F52BC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339873-84FD-794F-8EA6-DACF70C2C92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EEF1AB38-B9C1-7D4E-B188-813DDF95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10FB7-3F86-E845-BA40-4441E20A937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3962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6F13-8CE7-DA42-841C-06A9902FB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1E362-CFCB-5B4C-A306-6E638E76F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7A623-959C-324C-AEF4-BE4DB27C4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7C0CE-84A3-5C47-8A49-A8AB54F10A35}"/>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44EB7430-ABF7-1241-A6A1-D7B7F5400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DCF05-0635-3441-949F-925B5DC9A25F}"/>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355459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48A4-281E-1C46-AC19-DB884E587A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E093AF-DA3A-5D48-864E-0C9CA9361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79C72F-08AB-FE41-9FFB-B5085A83C9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D969-E65A-374D-BCE1-735357938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0E2EC8-15BD-DB46-8743-F75EB8B384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82618-EA00-2A44-ABAD-47703B7D35B6}"/>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8" name="Footer Placeholder 7">
            <a:extLst>
              <a:ext uri="{FF2B5EF4-FFF2-40B4-BE49-F238E27FC236}">
                <a16:creationId xmlns:a16="http://schemas.microsoft.com/office/drawing/2014/main" id="{12EF2020-B9D6-884B-9DA6-63BE9C275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7F0DC-E286-4A40-B635-909CB5182438}"/>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14927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19C4-BA6B-7C42-8026-026D0681C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1D058-21DC-2B41-8D16-DA9747D12076}"/>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4" name="Footer Placeholder 3">
            <a:extLst>
              <a:ext uri="{FF2B5EF4-FFF2-40B4-BE49-F238E27FC236}">
                <a16:creationId xmlns:a16="http://schemas.microsoft.com/office/drawing/2014/main" id="{1F9F6D44-D790-2A4D-855A-C8D649E45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186FC-EBB7-B840-A9B5-52AE389E7E4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58621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3FF18-F83C-284A-9864-0D53F87F391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3" name="Footer Placeholder 2">
            <a:extLst>
              <a:ext uri="{FF2B5EF4-FFF2-40B4-BE49-F238E27FC236}">
                <a16:creationId xmlns:a16="http://schemas.microsoft.com/office/drawing/2014/main" id="{9BBDB172-CCF7-3D46-8377-6A9F08BC20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FEAD27-3EAE-C04E-A7A2-3801D0BBF228}"/>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1213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1942-2F28-2A42-9F12-3D8B520C3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9D0F88-FCC6-DD49-A541-2733112DD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A74AA-7FC3-EE4E-80DE-DA88CDB9A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5AE4CE-506E-324E-B899-801DD7FF585E}"/>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A7F2FA10-E384-2949-AB3F-D0D645F81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1FB1-979B-AC4D-AAA9-B5ACB7E0ABBC}"/>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18287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92E3-ED42-2943-AC60-969D582A6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D94C5F-3A6E-A140-83DE-4E7368BAE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176561-8B30-9649-B190-4542184B0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FE47D-7EF2-5E45-B71D-0D2C3538BA3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FF38CEB0-5461-CC45-A802-DD66085FA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544F2-6DA6-A842-8F86-F8A8B4AD7E52}"/>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6980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BE44C-5EB4-AC4F-92C8-EADDC689E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3BCA82-D633-6542-AA4C-DFCC37B3C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9ED9D-38FB-DD46-A586-1DA2B291A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06548AA7-C1B7-D145-877E-9A02BF653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40D3B-F950-DF43-B780-F4E723C52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7F66B-9C66-3045-A0EF-941B6DB0A6BA}" type="slidenum">
              <a:rPr lang="en-US" smtClean="0"/>
              <a:t>‹#›</a:t>
            </a:fld>
            <a:endParaRPr lang="en-US"/>
          </a:p>
        </p:txBody>
      </p:sp>
    </p:spTree>
    <p:extLst>
      <p:ext uri="{BB962C8B-B14F-4D97-AF65-F5344CB8AC3E}">
        <p14:creationId xmlns:p14="http://schemas.microsoft.com/office/powerpoint/2010/main" val="230314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53EC-23A2-8C4E-8A70-CC3983541FB2}"/>
              </a:ext>
            </a:extLst>
          </p:cNvPr>
          <p:cNvSpPr>
            <a:spLocks noGrp="1"/>
          </p:cNvSpPr>
          <p:nvPr>
            <p:ph type="ctrTitle"/>
          </p:nvPr>
        </p:nvSpPr>
        <p:spPr/>
        <p:txBody>
          <a:bodyPr>
            <a:normAutofit fontScale="90000"/>
          </a:bodyPr>
          <a:lstStyle/>
          <a:p>
            <a:r>
              <a:rPr lang="en-US" dirty="0"/>
              <a:t>Hunting Bears (and Pandas, Spiders, Jackals, Tigers &amp; more…)</a:t>
            </a:r>
          </a:p>
        </p:txBody>
      </p:sp>
      <p:sp>
        <p:nvSpPr>
          <p:cNvPr id="3" name="Subtitle 2">
            <a:extLst>
              <a:ext uri="{FF2B5EF4-FFF2-40B4-BE49-F238E27FC236}">
                <a16:creationId xmlns:a16="http://schemas.microsoft.com/office/drawing/2014/main" id="{8E929F44-AB85-3443-B349-E27537B7A70B}"/>
              </a:ext>
            </a:extLst>
          </p:cNvPr>
          <p:cNvSpPr>
            <a:spLocks noGrp="1"/>
          </p:cNvSpPr>
          <p:nvPr>
            <p:ph type="subTitle" idx="1"/>
          </p:nvPr>
        </p:nvSpPr>
        <p:spPr>
          <a:xfrm>
            <a:off x="1524000" y="3602037"/>
            <a:ext cx="9144000" cy="2387599"/>
          </a:xfrm>
        </p:spPr>
        <p:txBody>
          <a:bodyPr>
            <a:normAutofit/>
          </a:bodyPr>
          <a:lstStyle/>
          <a:p>
            <a:r>
              <a:rPr lang="en-US" dirty="0"/>
              <a:t>Rob Barry</a:t>
            </a:r>
          </a:p>
          <a:p>
            <a:r>
              <a:rPr lang="en-US" dirty="0"/>
              <a:t>The Wall Street Journal</a:t>
            </a:r>
          </a:p>
          <a:p>
            <a:r>
              <a:rPr lang="en-US" dirty="0"/>
              <a:t>@</a:t>
            </a:r>
            <a:r>
              <a:rPr lang="en-US" dirty="0" err="1"/>
              <a:t>rob_barry</a:t>
            </a:r>
            <a:endParaRPr lang="en-US" dirty="0"/>
          </a:p>
          <a:p>
            <a:endParaRPr lang="en-US" dirty="0"/>
          </a:p>
          <a:p>
            <a:r>
              <a:rPr lang="en-US" dirty="0"/>
              <a:t>https://</a:t>
            </a:r>
            <a:r>
              <a:rPr lang="en-US" dirty="0" err="1"/>
              <a:t>bit.ly</a:t>
            </a:r>
            <a:r>
              <a:rPr lang="en-US" dirty="0"/>
              <a:t>/nicar19-bears</a:t>
            </a:r>
          </a:p>
        </p:txBody>
      </p:sp>
    </p:spTree>
    <p:extLst>
      <p:ext uri="{BB962C8B-B14F-4D97-AF65-F5344CB8AC3E}">
        <p14:creationId xmlns:p14="http://schemas.microsoft.com/office/powerpoint/2010/main" val="42959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C83214-57B3-8241-9B65-B56378BC8826}"/>
              </a:ext>
            </a:extLst>
          </p:cNvPr>
          <p:cNvPicPr>
            <a:picLocks noChangeAspect="1"/>
          </p:cNvPicPr>
          <p:nvPr/>
        </p:nvPicPr>
        <p:blipFill>
          <a:blip r:embed="rId3"/>
          <a:stretch>
            <a:fillRect/>
          </a:stretch>
        </p:blipFill>
        <p:spPr>
          <a:xfrm>
            <a:off x="4082961" y="614813"/>
            <a:ext cx="2921000" cy="495300"/>
          </a:xfrm>
          <a:prstGeom prst="rect">
            <a:avLst/>
          </a:prstGeom>
        </p:spPr>
      </p:pic>
      <p:pic>
        <p:nvPicPr>
          <p:cNvPr id="5" name="Picture 4">
            <a:extLst>
              <a:ext uri="{FF2B5EF4-FFF2-40B4-BE49-F238E27FC236}">
                <a16:creationId xmlns:a16="http://schemas.microsoft.com/office/drawing/2014/main" id="{B32C038E-B3D1-4E4E-80C5-B4038E1DCF66}"/>
              </a:ext>
            </a:extLst>
          </p:cNvPr>
          <p:cNvPicPr>
            <a:picLocks noChangeAspect="1"/>
          </p:cNvPicPr>
          <p:nvPr/>
        </p:nvPicPr>
        <p:blipFill>
          <a:blip r:embed="rId4"/>
          <a:stretch>
            <a:fillRect/>
          </a:stretch>
        </p:blipFill>
        <p:spPr>
          <a:xfrm>
            <a:off x="4082961" y="1107092"/>
            <a:ext cx="6451600" cy="1270000"/>
          </a:xfrm>
          <a:prstGeom prst="rect">
            <a:avLst/>
          </a:prstGeom>
        </p:spPr>
      </p:pic>
      <p:pic>
        <p:nvPicPr>
          <p:cNvPr id="12" name="Picture 11">
            <a:extLst>
              <a:ext uri="{FF2B5EF4-FFF2-40B4-BE49-F238E27FC236}">
                <a16:creationId xmlns:a16="http://schemas.microsoft.com/office/drawing/2014/main" id="{9159BABA-68A9-314F-83DB-4C4EC45E0AEF}"/>
              </a:ext>
            </a:extLst>
          </p:cNvPr>
          <p:cNvPicPr>
            <a:picLocks noChangeAspect="1"/>
          </p:cNvPicPr>
          <p:nvPr/>
        </p:nvPicPr>
        <p:blipFill>
          <a:blip r:embed="rId5"/>
          <a:stretch>
            <a:fillRect/>
          </a:stretch>
        </p:blipFill>
        <p:spPr>
          <a:xfrm>
            <a:off x="4156377" y="2435324"/>
            <a:ext cx="7886700" cy="3721100"/>
          </a:xfrm>
          <a:prstGeom prst="rect">
            <a:avLst/>
          </a:prstGeom>
        </p:spPr>
      </p:pic>
      <p:sp>
        <p:nvSpPr>
          <p:cNvPr id="2" name="TextBox 1">
            <a:extLst>
              <a:ext uri="{FF2B5EF4-FFF2-40B4-BE49-F238E27FC236}">
                <a16:creationId xmlns:a16="http://schemas.microsoft.com/office/drawing/2014/main" id="{CA8E29D0-1AB7-4A74-AEE9-0E6F9B12A9F0}"/>
              </a:ext>
            </a:extLst>
          </p:cNvPr>
          <p:cNvSpPr txBox="1"/>
          <p:nvPr/>
        </p:nvSpPr>
        <p:spPr>
          <a:xfrm>
            <a:off x="148922" y="188293"/>
            <a:ext cx="3667703" cy="62324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100" b="1" dirty="0">
                <a:solidFill>
                  <a:schemeClr val="tx1"/>
                </a:solidFill>
              </a:rPr>
              <a:t>Specific details. Human drama.</a:t>
            </a:r>
          </a:p>
          <a:p>
            <a:endParaRPr lang="en-US" sz="2100" b="1" dirty="0">
              <a:solidFill>
                <a:schemeClr val="tx1"/>
              </a:solidFill>
            </a:endParaRPr>
          </a:p>
          <a:p>
            <a:r>
              <a:rPr lang="en-US" sz="2100" dirty="0">
                <a:solidFill>
                  <a:schemeClr val="tx1"/>
                </a:solidFill>
              </a:rPr>
              <a:t>What do people remember about this landmark NYT story about the DNC hack?</a:t>
            </a:r>
          </a:p>
          <a:p>
            <a:endParaRPr lang="en-US" sz="2100" dirty="0">
              <a:solidFill>
                <a:schemeClr val="tx1"/>
              </a:solidFill>
            </a:endParaRPr>
          </a:p>
          <a:p>
            <a:r>
              <a:rPr lang="en-US" sz="2100" dirty="0">
                <a:solidFill>
                  <a:schemeClr val="tx1"/>
                </a:solidFill>
              </a:rPr>
              <a:t>They remember </a:t>
            </a:r>
            <a:r>
              <a:rPr lang="en-US" sz="2100" dirty="0" err="1">
                <a:solidFill>
                  <a:schemeClr val="tx1"/>
                </a:solidFill>
              </a:rPr>
              <a:t>Yared</a:t>
            </a:r>
            <a:r>
              <a:rPr lang="en-US" sz="2100" dirty="0">
                <a:solidFill>
                  <a:schemeClr val="tx1"/>
                </a:solidFill>
              </a:rPr>
              <a:t> </a:t>
            </a:r>
            <a:r>
              <a:rPr lang="en-US" sz="2100" dirty="0" err="1">
                <a:solidFill>
                  <a:schemeClr val="tx1"/>
                </a:solidFill>
              </a:rPr>
              <a:t>Tamene</a:t>
            </a:r>
            <a:r>
              <a:rPr lang="en-US" sz="2100" dirty="0">
                <a:solidFill>
                  <a:schemeClr val="tx1"/>
                </a:solidFill>
              </a:rPr>
              <a:t>, the DNC tech-support contractor </a:t>
            </a:r>
            <a:r>
              <a:rPr lang="en-US" sz="2100" b="1" dirty="0">
                <a:solidFill>
                  <a:schemeClr val="tx1"/>
                </a:solidFill>
              </a:rPr>
              <a:t>who didn’t believe the FBI was really on the phone</a:t>
            </a:r>
            <a:r>
              <a:rPr lang="en-US" sz="2100" dirty="0">
                <a:solidFill>
                  <a:schemeClr val="tx1"/>
                </a:solidFill>
              </a:rPr>
              <a:t>.</a:t>
            </a:r>
          </a:p>
          <a:p>
            <a:endParaRPr lang="en-US" sz="2100" dirty="0">
              <a:solidFill>
                <a:schemeClr val="tx1"/>
              </a:solidFill>
            </a:endParaRPr>
          </a:p>
          <a:p>
            <a:r>
              <a:rPr lang="en-US" sz="2100" dirty="0">
                <a:solidFill>
                  <a:schemeClr val="tx1"/>
                </a:solidFill>
              </a:rPr>
              <a:t>They remember Charles Delavan, who, when asked by John Podesta about a Russian </a:t>
            </a:r>
            <a:r>
              <a:rPr lang="en-US" sz="2100" dirty="0" err="1">
                <a:solidFill>
                  <a:schemeClr val="tx1"/>
                </a:solidFill>
              </a:rPr>
              <a:t>spearphishing</a:t>
            </a:r>
            <a:r>
              <a:rPr lang="en-US" sz="2100" dirty="0">
                <a:solidFill>
                  <a:schemeClr val="tx1"/>
                </a:solidFill>
              </a:rPr>
              <a:t> effort, replied with these now infamous words: </a:t>
            </a:r>
            <a:r>
              <a:rPr lang="en-US" sz="2100" b="1" dirty="0">
                <a:solidFill>
                  <a:schemeClr val="tx1"/>
                </a:solidFill>
              </a:rPr>
              <a:t>“This is a legitimate email.” </a:t>
            </a:r>
          </a:p>
        </p:txBody>
      </p:sp>
    </p:spTree>
    <p:extLst>
      <p:ext uri="{BB962C8B-B14F-4D97-AF65-F5344CB8AC3E}">
        <p14:creationId xmlns:p14="http://schemas.microsoft.com/office/powerpoint/2010/main" val="146957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C4E36-E10D-4593-A2A7-B5C96E010093}"/>
              </a:ext>
            </a:extLst>
          </p:cNvPr>
          <p:cNvSpPr txBox="1"/>
          <p:nvPr/>
        </p:nvSpPr>
        <p:spPr>
          <a:xfrm>
            <a:off x="2156129" y="2767280"/>
            <a:ext cx="7879742" cy="1323439"/>
          </a:xfrm>
          <a:prstGeom prst="rect">
            <a:avLst/>
          </a:prstGeom>
          <a:noFill/>
        </p:spPr>
        <p:txBody>
          <a:bodyPr wrap="square" rtlCol="0">
            <a:spAutoFit/>
          </a:bodyPr>
          <a:lstStyle/>
          <a:p>
            <a:r>
              <a:rPr lang="en-US" sz="4000" dirty="0"/>
              <a:t>This can be </a:t>
            </a:r>
            <a:r>
              <a:rPr lang="en-US" sz="4000" b="1" dirty="0"/>
              <a:t>hard to do </a:t>
            </a:r>
            <a:r>
              <a:rPr lang="en-US" sz="4000" dirty="0"/>
              <a:t>in the realm of nation-state hacking.</a:t>
            </a:r>
          </a:p>
        </p:txBody>
      </p:sp>
    </p:spTree>
    <p:extLst>
      <p:ext uri="{BB962C8B-B14F-4D97-AF65-F5344CB8AC3E}">
        <p14:creationId xmlns:p14="http://schemas.microsoft.com/office/powerpoint/2010/main" val="136612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C86C91-46B8-8A45-8C0D-3E42B10166B3}"/>
              </a:ext>
            </a:extLst>
          </p:cNvPr>
          <p:cNvPicPr>
            <a:picLocks noChangeAspect="1"/>
          </p:cNvPicPr>
          <p:nvPr/>
        </p:nvPicPr>
        <p:blipFill>
          <a:blip r:embed="rId3"/>
          <a:stretch>
            <a:fillRect/>
          </a:stretch>
        </p:blipFill>
        <p:spPr>
          <a:xfrm>
            <a:off x="283029" y="1061472"/>
            <a:ext cx="4343399" cy="1828800"/>
          </a:xfrm>
          <a:prstGeom prst="rect">
            <a:avLst/>
          </a:prstGeom>
        </p:spPr>
      </p:pic>
      <p:sp>
        <p:nvSpPr>
          <p:cNvPr id="3" name="TextBox 2">
            <a:extLst>
              <a:ext uri="{FF2B5EF4-FFF2-40B4-BE49-F238E27FC236}">
                <a16:creationId xmlns:a16="http://schemas.microsoft.com/office/drawing/2014/main" id="{FFA097F0-9846-CD48-B5C7-291724403C75}"/>
              </a:ext>
            </a:extLst>
          </p:cNvPr>
          <p:cNvSpPr txBox="1"/>
          <p:nvPr/>
        </p:nvSpPr>
        <p:spPr>
          <a:xfrm>
            <a:off x="442623" y="3083003"/>
            <a:ext cx="4183805" cy="2308324"/>
          </a:xfrm>
          <a:prstGeom prst="rect">
            <a:avLst/>
          </a:prstGeom>
          <a:noFill/>
        </p:spPr>
        <p:txBody>
          <a:bodyPr wrap="square" rtlCol="0">
            <a:spAutoFit/>
          </a:bodyPr>
          <a:lstStyle/>
          <a:p>
            <a:r>
              <a:rPr lang="en-US" sz="3600" dirty="0"/>
              <a:t>Much of what the U.S. government knows is unavailable to journalists.</a:t>
            </a:r>
          </a:p>
        </p:txBody>
      </p:sp>
      <p:pic>
        <p:nvPicPr>
          <p:cNvPr id="6" name="Picture 5">
            <a:extLst>
              <a:ext uri="{FF2B5EF4-FFF2-40B4-BE49-F238E27FC236}">
                <a16:creationId xmlns:a16="http://schemas.microsoft.com/office/drawing/2014/main" id="{B18154FB-03A9-B64C-9FE0-3922738B558F}"/>
              </a:ext>
            </a:extLst>
          </p:cNvPr>
          <p:cNvPicPr>
            <a:picLocks noChangeAspect="1"/>
          </p:cNvPicPr>
          <p:nvPr/>
        </p:nvPicPr>
        <p:blipFill>
          <a:blip r:embed="rId4"/>
          <a:stretch>
            <a:fillRect/>
          </a:stretch>
        </p:blipFill>
        <p:spPr>
          <a:xfrm>
            <a:off x="5453743" y="2068374"/>
            <a:ext cx="6350063" cy="4605317"/>
          </a:xfrm>
          <a:prstGeom prst="rect">
            <a:avLst/>
          </a:prstGeom>
          <a:solidFill>
            <a:schemeClr val="accent2"/>
          </a:solidFill>
          <a:ln w="57150">
            <a:solidFill>
              <a:schemeClr val="bg1">
                <a:lumMod val="65000"/>
              </a:schemeClr>
            </a:solidFill>
          </a:ln>
        </p:spPr>
      </p:pic>
      <p:sp>
        <p:nvSpPr>
          <p:cNvPr id="7" name="TextBox 6">
            <a:extLst>
              <a:ext uri="{FF2B5EF4-FFF2-40B4-BE49-F238E27FC236}">
                <a16:creationId xmlns:a16="http://schemas.microsoft.com/office/drawing/2014/main" id="{0C5C931B-76D8-2E4F-A9D8-B4017AB6B0BF}"/>
              </a:ext>
            </a:extLst>
          </p:cNvPr>
          <p:cNvSpPr txBox="1"/>
          <p:nvPr/>
        </p:nvSpPr>
        <p:spPr>
          <a:xfrm>
            <a:off x="5519059" y="140765"/>
            <a:ext cx="6121464" cy="1754326"/>
          </a:xfrm>
          <a:prstGeom prst="rect">
            <a:avLst/>
          </a:prstGeom>
          <a:noFill/>
        </p:spPr>
        <p:txBody>
          <a:bodyPr wrap="square" rtlCol="0">
            <a:spAutoFit/>
          </a:bodyPr>
          <a:lstStyle/>
          <a:p>
            <a:r>
              <a:rPr lang="en-US" sz="3600" dirty="0"/>
              <a:t>And much of what the security community says seems similarly inaccessible.</a:t>
            </a:r>
          </a:p>
        </p:txBody>
      </p:sp>
      <p:cxnSp>
        <p:nvCxnSpPr>
          <p:cNvPr id="13" name="Straight Connector 12">
            <a:extLst>
              <a:ext uri="{FF2B5EF4-FFF2-40B4-BE49-F238E27FC236}">
                <a16:creationId xmlns:a16="http://schemas.microsoft.com/office/drawing/2014/main" id="{C0AB2770-3B9E-414A-8BEB-D0A83847BC47}"/>
              </a:ext>
            </a:extLst>
          </p:cNvPr>
          <p:cNvCxnSpPr/>
          <p:nvPr/>
        </p:nvCxnSpPr>
        <p:spPr>
          <a:xfrm>
            <a:off x="4920338" y="0"/>
            <a:ext cx="0" cy="6858000"/>
          </a:xfrm>
          <a:prstGeom prst="line">
            <a:avLst/>
          </a:prstGeom>
          <a:ln w="635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178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4000" dirty="0"/>
              <a:t>Terminology Overload</a:t>
            </a:r>
          </a:p>
        </p:txBody>
      </p:sp>
      <p:pic>
        <p:nvPicPr>
          <p:cNvPr id="7" name="Picture 6">
            <a:extLst>
              <a:ext uri="{FF2B5EF4-FFF2-40B4-BE49-F238E27FC236}">
                <a16:creationId xmlns:a16="http://schemas.microsoft.com/office/drawing/2014/main" id="{FE814C48-A864-4680-BC22-7C092C07E6B9}"/>
              </a:ext>
            </a:extLst>
          </p:cNvPr>
          <p:cNvPicPr>
            <a:picLocks noChangeAspect="1"/>
          </p:cNvPicPr>
          <p:nvPr/>
        </p:nvPicPr>
        <p:blipFill>
          <a:blip r:embed="rId3"/>
          <a:stretch>
            <a:fillRect/>
          </a:stretch>
        </p:blipFill>
        <p:spPr>
          <a:xfrm>
            <a:off x="27464" y="954376"/>
            <a:ext cx="12164536" cy="5557742"/>
          </a:xfrm>
          <a:prstGeom prst="rect">
            <a:avLst/>
          </a:prstGeom>
        </p:spPr>
      </p:pic>
    </p:spTree>
    <p:extLst>
      <p:ext uri="{BB962C8B-B14F-4D97-AF65-F5344CB8AC3E}">
        <p14:creationId xmlns:p14="http://schemas.microsoft.com/office/powerpoint/2010/main" val="273712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6F6CD3-44E9-4E1A-9162-0F6E13D0BCB7}"/>
              </a:ext>
            </a:extLst>
          </p:cNvPr>
          <p:cNvSpPr/>
          <p:nvPr/>
        </p:nvSpPr>
        <p:spPr>
          <a:xfrm>
            <a:off x="2347627" y="1997839"/>
            <a:ext cx="7496746" cy="2862322"/>
          </a:xfrm>
          <a:prstGeom prst="rect">
            <a:avLst/>
          </a:prstGeom>
        </p:spPr>
        <p:txBody>
          <a:bodyPr wrap="square">
            <a:spAutoFit/>
          </a:bodyPr>
          <a:lstStyle/>
          <a:p>
            <a:r>
              <a:rPr lang="en-US" sz="3600" dirty="0"/>
              <a:t>I’m going to walk through some of the </a:t>
            </a:r>
            <a:r>
              <a:rPr lang="en-US" sz="3600" b="1" dirty="0"/>
              <a:t>tools and techniques </a:t>
            </a:r>
            <a:r>
              <a:rPr lang="en-US" sz="3600" dirty="0"/>
              <a:t>I and others have used to try to piece things together. It’s by no means comprehensive, but it is what has worked for me.</a:t>
            </a:r>
          </a:p>
        </p:txBody>
      </p:sp>
      <p:pic>
        <p:nvPicPr>
          <p:cNvPr id="3" name="Picture 2">
            <a:extLst>
              <a:ext uri="{FF2B5EF4-FFF2-40B4-BE49-F238E27FC236}">
                <a16:creationId xmlns:a16="http://schemas.microsoft.com/office/drawing/2014/main" id="{C7DCF767-9038-A34B-B5A6-2E745C0AA8A8}"/>
              </a:ext>
            </a:extLst>
          </p:cNvPr>
          <p:cNvPicPr>
            <a:picLocks noChangeAspect="1"/>
          </p:cNvPicPr>
          <p:nvPr/>
        </p:nvPicPr>
        <p:blipFill rotWithShape="1">
          <a:blip r:embed="rId2"/>
          <a:srcRect t="11195" r="74910" b="83699"/>
          <a:stretch/>
        </p:blipFill>
        <p:spPr>
          <a:xfrm>
            <a:off x="275055" y="273269"/>
            <a:ext cx="11643077" cy="1082565"/>
          </a:xfrm>
          <a:prstGeom prst="rect">
            <a:avLst/>
          </a:prstGeom>
        </p:spPr>
      </p:pic>
    </p:spTree>
    <p:extLst>
      <p:ext uri="{BB962C8B-B14F-4D97-AF65-F5344CB8AC3E}">
        <p14:creationId xmlns:p14="http://schemas.microsoft.com/office/powerpoint/2010/main" val="363415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07BEED-6462-4669-B7CA-C095BF6EE8E0}"/>
              </a:ext>
            </a:extLst>
          </p:cNvPr>
          <p:cNvPicPr>
            <a:picLocks noChangeAspect="1"/>
          </p:cNvPicPr>
          <p:nvPr/>
        </p:nvPicPr>
        <p:blipFill>
          <a:blip r:embed="rId2"/>
          <a:stretch>
            <a:fillRect/>
          </a:stretch>
        </p:blipFill>
        <p:spPr>
          <a:xfrm>
            <a:off x="183883" y="907140"/>
            <a:ext cx="11770181" cy="1366927"/>
          </a:xfrm>
          <a:prstGeom prst="rect">
            <a:avLst/>
          </a:prstGeom>
        </p:spPr>
      </p:pic>
      <p:sp>
        <p:nvSpPr>
          <p:cNvPr id="3" name="TextBox 2">
            <a:extLst>
              <a:ext uri="{FF2B5EF4-FFF2-40B4-BE49-F238E27FC236}">
                <a16:creationId xmlns:a16="http://schemas.microsoft.com/office/drawing/2014/main" id="{5C116DF3-74D5-4588-ACC5-9D61B544E5C5}"/>
              </a:ext>
            </a:extLst>
          </p:cNvPr>
          <p:cNvSpPr txBox="1"/>
          <p:nvPr/>
        </p:nvSpPr>
        <p:spPr>
          <a:xfrm>
            <a:off x="6708104" y="5294470"/>
            <a:ext cx="524596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U.S.</a:t>
            </a:r>
            <a:br>
              <a:rPr lang="en-US" sz="3600" dirty="0"/>
            </a:br>
            <a:r>
              <a:rPr lang="en-US" sz="3600" dirty="0"/>
              <a:t>utilities</a:t>
            </a:r>
          </a:p>
        </p:txBody>
      </p:sp>
      <p:pic>
        <p:nvPicPr>
          <p:cNvPr id="4" name="Picture 2" descr="Image result for russia">
            <a:extLst>
              <a:ext uri="{FF2B5EF4-FFF2-40B4-BE49-F238E27FC236}">
                <a16:creationId xmlns:a16="http://schemas.microsoft.com/office/drawing/2014/main" id="{CB8AEEBB-6127-4FFB-BBA1-00F9589AC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71" y="2449301"/>
            <a:ext cx="3933287" cy="2837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93A60C-0DCE-40FB-8F82-23697A19A793}"/>
              </a:ext>
            </a:extLst>
          </p:cNvPr>
          <p:cNvSpPr txBox="1"/>
          <p:nvPr/>
        </p:nvSpPr>
        <p:spPr>
          <a:xfrm>
            <a:off x="283228" y="5289430"/>
            <a:ext cx="3925129"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Russian government</a:t>
            </a:r>
          </a:p>
        </p:txBody>
      </p:sp>
      <p:pic>
        <p:nvPicPr>
          <p:cNvPr id="6" name="Picture 4" descr="Image result for us power plant">
            <a:extLst>
              <a:ext uri="{FF2B5EF4-FFF2-40B4-BE49-F238E27FC236}">
                <a16:creationId xmlns:a16="http://schemas.microsoft.com/office/drawing/2014/main" id="{60B3DD6C-BE1D-46EC-A0EF-BC2201314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104" y="2458261"/>
            <a:ext cx="5245960" cy="2828704"/>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B6668522-C36A-4A80-A95E-DE88AE3EC348}"/>
              </a:ext>
            </a:extLst>
          </p:cNvPr>
          <p:cNvSpPr/>
          <p:nvPr/>
        </p:nvSpPr>
        <p:spPr>
          <a:xfrm>
            <a:off x="4241575" y="3453008"/>
            <a:ext cx="994175" cy="80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B74BE33-7D13-4A57-BBA0-4928F7A601F0}"/>
              </a:ext>
            </a:extLst>
          </p:cNvPr>
          <p:cNvSpPr/>
          <p:nvPr/>
        </p:nvSpPr>
        <p:spPr>
          <a:xfrm>
            <a:off x="5680712" y="3466592"/>
            <a:ext cx="994175" cy="80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B0E6052-90B7-4D24-A7FB-8692AE182DB2}"/>
              </a:ext>
            </a:extLst>
          </p:cNvPr>
          <p:cNvSpPr txBox="1"/>
          <p:nvPr/>
        </p:nvSpPr>
        <p:spPr>
          <a:xfrm>
            <a:off x="5130922" y="3300551"/>
            <a:ext cx="516573" cy="1107996"/>
          </a:xfrm>
          <a:prstGeom prst="rect">
            <a:avLst/>
          </a:prstGeom>
          <a:noFill/>
        </p:spPr>
        <p:txBody>
          <a:bodyPr wrap="square" rtlCol="0">
            <a:spAutoFit/>
          </a:bodyPr>
          <a:lstStyle/>
          <a:p>
            <a:r>
              <a:rPr lang="en-US" sz="6600" b="1" u="sng" dirty="0"/>
              <a:t>?</a:t>
            </a:r>
            <a:endParaRPr lang="en-US" b="1" u="sng" dirty="0"/>
          </a:p>
        </p:txBody>
      </p:sp>
      <p:sp>
        <p:nvSpPr>
          <p:cNvPr id="10" name="TextBox 9">
            <a:extLst>
              <a:ext uri="{FF2B5EF4-FFF2-40B4-BE49-F238E27FC236}">
                <a16:creationId xmlns:a16="http://schemas.microsoft.com/office/drawing/2014/main" id="{DB14828C-3B58-4740-8C87-3467FAD379E3}"/>
              </a:ext>
            </a:extLst>
          </p:cNvPr>
          <p:cNvSpPr txBox="1"/>
          <p:nvPr/>
        </p:nvSpPr>
        <p:spPr>
          <a:xfrm>
            <a:off x="0" y="-1051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Reconstructing a Hack</a:t>
            </a:r>
          </a:p>
        </p:txBody>
      </p:sp>
    </p:spTree>
    <p:extLst>
      <p:ext uri="{BB962C8B-B14F-4D97-AF65-F5344CB8AC3E}">
        <p14:creationId xmlns:p14="http://schemas.microsoft.com/office/powerpoint/2010/main" val="31762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Security Reports</a:t>
            </a:r>
          </a:p>
        </p:txBody>
      </p:sp>
      <p:pic>
        <p:nvPicPr>
          <p:cNvPr id="7" name="Picture 6">
            <a:extLst>
              <a:ext uri="{FF2B5EF4-FFF2-40B4-BE49-F238E27FC236}">
                <a16:creationId xmlns:a16="http://schemas.microsoft.com/office/drawing/2014/main" id="{40AD021A-7821-44F7-9D24-BB0277C873F0}"/>
              </a:ext>
            </a:extLst>
          </p:cNvPr>
          <p:cNvPicPr>
            <a:picLocks noChangeAspect="1"/>
          </p:cNvPicPr>
          <p:nvPr/>
        </p:nvPicPr>
        <p:blipFill>
          <a:blip r:embed="rId2"/>
          <a:stretch>
            <a:fillRect/>
          </a:stretch>
        </p:blipFill>
        <p:spPr>
          <a:xfrm>
            <a:off x="9930393" y="858338"/>
            <a:ext cx="2000000" cy="847619"/>
          </a:xfrm>
          <a:prstGeom prst="rect">
            <a:avLst/>
          </a:prstGeom>
        </p:spPr>
      </p:pic>
      <p:pic>
        <p:nvPicPr>
          <p:cNvPr id="9" name="Picture 8">
            <a:extLst>
              <a:ext uri="{FF2B5EF4-FFF2-40B4-BE49-F238E27FC236}">
                <a16:creationId xmlns:a16="http://schemas.microsoft.com/office/drawing/2014/main" id="{3165E75D-60C8-45A3-B4B3-FEAD4389A93D}"/>
              </a:ext>
            </a:extLst>
          </p:cNvPr>
          <p:cNvPicPr>
            <a:picLocks noChangeAspect="1"/>
          </p:cNvPicPr>
          <p:nvPr/>
        </p:nvPicPr>
        <p:blipFill>
          <a:blip r:embed="rId3"/>
          <a:stretch>
            <a:fillRect/>
          </a:stretch>
        </p:blipFill>
        <p:spPr>
          <a:xfrm>
            <a:off x="152869" y="858338"/>
            <a:ext cx="9662319" cy="1113585"/>
          </a:xfrm>
          <a:prstGeom prst="rect">
            <a:avLst/>
          </a:prstGeom>
        </p:spPr>
      </p:pic>
      <p:pic>
        <p:nvPicPr>
          <p:cNvPr id="3" name="Picture 2">
            <a:extLst>
              <a:ext uri="{FF2B5EF4-FFF2-40B4-BE49-F238E27FC236}">
                <a16:creationId xmlns:a16="http://schemas.microsoft.com/office/drawing/2014/main" id="{1BE65637-050E-5846-A627-32E32F6BDDCB}"/>
              </a:ext>
            </a:extLst>
          </p:cNvPr>
          <p:cNvPicPr>
            <a:picLocks noChangeAspect="1"/>
          </p:cNvPicPr>
          <p:nvPr/>
        </p:nvPicPr>
        <p:blipFill>
          <a:blip r:embed="rId4"/>
          <a:stretch>
            <a:fillRect/>
          </a:stretch>
        </p:blipFill>
        <p:spPr>
          <a:xfrm>
            <a:off x="63500" y="2212889"/>
            <a:ext cx="12128500" cy="4305300"/>
          </a:xfrm>
          <a:prstGeom prst="rect">
            <a:avLst/>
          </a:prstGeom>
        </p:spPr>
      </p:pic>
      <p:pic>
        <p:nvPicPr>
          <p:cNvPr id="8" name="Picture 7">
            <a:extLst>
              <a:ext uri="{FF2B5EF4-FFF2-40B4-BE49-F238E27FC236}">
                <a16:creationId xmlns:a16="http://schemas.microsoft.com/office/drawing/2014/main" id="{05E37F56-0C05-CF4D-804D-F4AA1BFA170D}"/>
              </a:ext>
            </a:extLst>
          </p:cNvPr>
          <p:cNvPicPr>
            <a:picLocks noChangeAspect="1"/>
          </p:cNvPicPr>
          <p:nvPr/>
        </p:nvPicPr>
        <p:blipFill>
          <a:blip r:embed="rId4"/>
          <a:stretch>
            <a:fillRect/>
          </a:stretch>
        </p:blipFill>
        <p:spPr>
          <a:xfrm>
            <a:off x="63500" y="2223399"/>
            <a:ext cx="12128500" cy="4305300"/>
          </a:xfrm>
          <a:prstGeom prst="rect">
            <a:avLst/>
          </a:prstGeom>
        </p:spPr>
      </p:pic>
    </p:spTree>
    <p:extLst>
      <p:ext uri="{BB962C8B-B14F-4D97-AF65-F5344CB8AC3E}">
        <p14:creationId xmlns:p14="http://schemas.microsoft.com/office/powerpoint/2010/main" val="118280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Security Reports</a:t>
            </a:r>
          </a:p>
        </p:txBody>
      </p:sp>
      <p:pic>
        <p:nvPicPr>
          <p:cNvPr id="7" name="Picture 6">
            <a:extLst>
              <a:ext uri="{FF2B5EF4-FFF2-40B4-BE49-F238E27FC236}">
                <a16:creationId xmlns:a16="http://schemas.microsoft.com/office/drawing/2014/main" id="{40AD021A-7821-44F7-9D24-BB0277C873F0}"/>
              </a:ext>
            </a:extLst>
          </p:cNvPr>
          <p:cNvPicPr>
            <a:picLocks noChangeAspect="1"/>
          </p:cNvPicPr>
          <p:nvPr/>
        </p:nvPicPr>
        <p:blipFill>
          <a:blip r:embed="rId2"/>
          <a:stretch>
            <a:fillRect/>
          </a:stretch>
        </p:blipFill>
        <p:spPr>
          <a:xfrm>
            <a:off x="9930393" y="858338"/>
            <a:ext cx="2000000" cy="847619"/>
          </a:xfrm>
          <a:prstGeom prst="rect">
            <a:avLst/>
          </a:prstGeom>
        </p:spPr>
      </p:pic>
      <p:pic>
        <p:nvPicPr>
          <p:cNvPr id="9" name="Picture 8">
            <a:extLst>
              <a:ext uri="{FF2B5EF4-FFF2-40B4-BE49-F238E27FC236}">
                <a16:creationId xmlns:a16="http://schemas.microsoft.com/office/drawing/2014/main" id="{3165E75D-60C8-45A3-B4B3-FEAD4389A93D}"/>
              </a:ext>
            </a:extLst>
          </p:cNvPr>
          <p:cNvPicPr>
            <a:picLocks noChangeAspect="1"/>
          </p:cNvPicPr>
          <p:nvPr/>
        </p:nvPicPr>
        <p:blipFill>
          <a:blip r:embed="rId3"/>
          <a:stretch>
            <a:fillRect/>
          </a:stretch>
        </p:blipFill>
        <p:spPr>
          <a:xfrm>
            <a:off x="152869" y="858338"/>
            <a:ext cx="9662319" cy="1113585"/>
          </a:xfrm>
          <a:prstGeom prst="rect">
            <a:avLst/>
          </a:prstGeom>
        </p:spPr>
      </p:pic>
      <p:pic>
        <p:nvPicPr>
          <p:cNvPr id="3" name="Picture 2">
            <a:extLst>
              <a:ext uri="{FF2B5EF4-FFF2-40B4-BE49-F238E27FC236}">
                <a16:creationId xmlns:a16="http://schemas.microsoft.com/office/drawing/2014/main" id="{1BE65637-050E-5846-A627-32E32F6BDDCB}"/>
              </a:ext>
            </a:extLst>
          </p:cNvPr>
          <p:cNvPicPr>
            <a:picLocks noChangeAspect="1"/>
          </p:cNvPicPr>
          <p:nvPr/>
        </p:nvPicPr>
        <p:blipFill rotWithShape="1">
          <a:blip r:embed="rId4"/>
          <a:srcRect l="72183" t="58128" r="1213" b="25430"/>
          <a:stretch/>
        </p:blipFill>
        <p:spPr>
          <a:xfrm>
            <a:off x="7094482" y="1998593"/>
            <a:ext cx="3863602" cy="847618"/>
          </a:xfrm>
          <a:prstGeom prst="rect">
            <a:avLst/>
          </a:prstGeom>
        </p:spPr>
      </p:pic>
      <p:pic>
        <p:nvPicPr>
          <p:cNvPr id="8" name="Picture 7">
            <a:extLst>
              <a:ext uri="{FF2B5EF4-FFF2-40B4-BE49-F238E27FC236}">
                <a16:creationId xmlns:a16="http://schemas.microsoft.com/office/drawing/2014/main" id="{AA0761C0-E3C9-754E-B533-699A16465E8A}"/>
              </a:ext>
            </a:extLst>
          </p:cNvPr>
          <p:cNvPicPr>
            <a:picLocks noChangeAspect="1"/>
          </p:cNvPicPr>
          <p:nvPr/>
        </p:nvPicPr>
        <p:blipFill rotWithShape="1">
          <a:blip r:embed="rId4"/>
          <a:srcRect l="53638" t="24382" r="35617" b="63514"/>
          <a:stretch/>
        </p:blipFill>
        <p:spPr>
          <a:xfrm>
            <a:off x="1902373" y="2122375"/>
            <a:ext cx="1545020" cy="617750"/>
          </a:xfrm>
          <a:prstGeom prst="rect">
            <a:avLst/>
          </a:prstGeom>
        </p:spPr>
      </p:pic>
      <p:pic>
        <p:nvPicPr>
          <p:cNvPr id="13" name="Picture 12">
            <a:extLst>
              <a:ext uri="{FF2B5EF4-FFF2-40B4-BE49-F238E27FC236}">
                <a16:creationId xmlns:a16="http://schemas.microsoft.com/office/drawing/2014/main" id="{2F25B612-1324-0D45-9014-780D3A5946B6}"/>
              </a:ext>
            </a:extLst>
          </p:cNvPr>
          <p:cNvPicPr>
            <a:picLocks noChangeAspect="1"/>
          </p:cNvPicPr>
          <p:nvPr/>
        </p:nvPicPr>
        <p:blipFill>
          <a:blip r:embed="rId5"/>
          <a:stretch>
            <a:fillRect/>
          </a:stretch>
        </p:blipFill>
        <p:spPr>
          <a:xfrm>
            <a:off x="-557048" y="2959700"/>
            <a:ext cx="7247394" cy="3156609"/>
          </a:xfrm>
          <a:prstGeom prst="rect">
            <a:avLst/>
          </a:prstGeom>
        </p:spPr>
      </p:pic>
      <p:pic>
        <p:nvPicPr>
          <p:cNvPr id="6" name="Picture 5">
            <a:extLst>
              <a:ext uri="{FF2B5EF4-FFF2-40B4-BE49-F238E27FC236}">
                <a16:creationId xmlns:a16="http://schemas.microsoft.com/office/drawing/2014/main" id="{2C7A8746-F644-184B-8EC0-714A472DACDA}"/>
              </a:ext>
            </a:extLst>
          </p:cNvPr>
          <p:cNvPicPr>
            <a:picLocks noChangeAspect="1"/>
          </p:cNvPicPr>
          <p:nvPr/>
        </p:nvPicPr>
        <p:blipFill rotWithShape="1">
          <a:blip r:embed="rId6"/>
          <a:srcRect b="17979"/>
          <a:stretch/>
        </p:blipFill>
        <p:spPr>
          <a:xfrm>
            <a:off x="5862251" y="2999114"/>
            <a:ext cx="6224644" cy="3773928"/>
          </a:xfrm>
          <a:prstGeom prst="rect">
            <a:avLst/>
          </a:prstGeom>
        </p:spPr>
      </p:pic>
      <p:sp>
        <p:nvSpPr>
          <p:cNvPr id="15" name="Arrow: Right 11">
            <a:extLst>
              <a:ext uri="{FF2B5EF4-FFF2-40B4-BE49-F238E27FC236}">
                <a16:creationId xmlns:a16="http://schemas.microsoft.com/office/drawing/2014/main" id="{35DCF257-4E5F-2848-92F7-45DDE61384E0}"/>
              </a:ext>
            </a:extLst>
          </p:cNvPr>
          <p:cNvSpPr/>
          <p:nvPr/>
        </p:nvSpPr>
        <p:spPr>
          <a:xfrm>
            <a:off x="4282396" y="1961569"/>
            <a:ext cx="2407950" cy="969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130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0268C5-16E8-4088-A5C5-09DBB1E0D416}"/>
              </a:ext>
            </a:extLst>
          </p:cNvPr>
          <p:cNvPicPr>
            <a:picLocks noChangeAspect="1"/>
          </p:cNvPicPr>
          <p:nvPr/>
        </p:nvPicPr>
        <p:blipFill>
          <a:blip r:embed="rId2"/>
          <a:stretch>
            <a:fillRect/>
          </a:stretch>
        </p:blipFill>
        <p:spPr>
          <a:xfrm>
            <a:off x="0" y="0"/>
            <a:ext cx="6221943" cy="6858000"/>
          </a:xfrm>
          <a:prstGeom prst="rect">
            <a:avLst/>
          </a:prstGeom>
        </p:spPr>
      </p:pic>
      <p:sp>
        <p:nvSpPr>
          <p:cNvPr id="3" name="TextBox 2">
            <a:extLst>
              <a:ext uri="{FF2B5EF4-FFF2-40B4-BE49-F238E27FC236}">
                <a16:creationId xmlns:a16="http://schemas.microsoft.com/office/drawing/2014/main" id="{5573C149-63A1-4DF6-8C7D-2F0215C1935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Domain WHOIS</a:t>
            </a:r>
          </a:p>
        </p:txBody>
      </p:sp>
      <p:sp>
        <p:nvSpPr>
          <p:cNvPr id="4" name="Rectangle 3">
            <a:extLst>
              <a:ext uri="{FF2B5EF4-FFF2-40B4-BE49-F238E27FC236}">
                <a16:creationId xmlns:a16="http://schemas.microsoft.com/office/drawing/2014/main" id="{E48E16F9-B0D9-4A7D-8063-80EA2E80020A}"/>
              </a:ext>
            </a:extLst>
          </p:cNvPr>
          <p:cNvSpPr/>
          <p:nvPr/>
        </p:nvSpPr>
        <p:spPr>
          <a:xfrm>
            <a:off x="7609915" y="956165"/>
            <a:ext cx="3269485" cy="584775"/>
          </a:xfrm>
          <a:prstGeom prst="rect">
            <a:avLst/>
          </a:prstGeom>
        </p:spPr>
        <p:txBody>
          <a:bodyPr wrap="none">
            <a:spAutoFit/>
          </a:bodyPr>
          <a:lstStyle/>
          <a:p>
            <a:pPr algn="ctr"/>
            <a:r>
              <a:rPr lang="en-US" sz="3200" dirty="0" err="1">
                <a:highlight>
                  <a:srgbClr val="FFFF00"/>
                </a:highlight>
              </a:rPr>
              <a:t>imageliners</a:t>
            </a:r>
            <a:r>
              <a:rPr lang="en-US" sz="3200" dirty="0">
                <a:highlight>
                  <a:srgbClr val="FFFF00"/>
                </a:highlight>
              </a:rPr>
              <a:t>[.]com</a:t>
            </a:r>
            <a:r>
              <a:rPr lang="en-US" sz="3200" dirty="0"/>
              <a:t> </a:t>
            </a:r>
          </a:p>
        </p:txBody>
      </p:sp>
      <p:pic>
        <p:nvPicPr>
          <p:cNvPr id="5" name="Picture 4">
            <a:extLst>
              <a:ext uri="{FF2B5EF4-FFF2-40B4-BE49-F238E27FC236}">
                <a16:creationId xmlns:a16="http://schemas.microsoft.com/office/drawing/2014/main" id="{19EB40F2-0A2B-4CC2-B8DD-838DF5FE7FCD}"/>
              </a:ext>
            </a:extLst>
          </p:cNvPr>
          <p:cNvPicPr>
            <a:picLocks noChangeAspect="1"/>
          </p:cNvPicPr>
          <p:nvPr/>
        </p:nvPicPr>
        <p:blipFill>
          <a:blip r:embed="rId3"/>
          <a:stretch>
            <a:fillRect/>
          </a:stretch>
        </p:blipFill>
        <p:spPr>
          <a:xfrm>
            <a:off x="7114555" y="1540940"/>
            <a:ext cx="4865522" cy="4577943"/>
          </a:xfrm>
          <a:prstGeom prst="rect">
            <a:avLst/>
          </a:prstGeom>
        </p:spPr>
      </p:pic>
      <p:sp>
        <p:nvSpPr>
          <p:cNvPr id="6" name="Arrow: Right 5">
            <a:extLst>
              <a:ext uri="{FF2B5EF4-FFF2-40B4-BE49-F238E27FC236}">
                <a16:creationId xmlns:a16="http://schemas.microsoft.com/office/drawing/2014/main" id="{4343C005-F9B9-4706-B00A-DDBD697016C2}"/>
              </a:ext>
            </a:extLst>
          </p:cNvPr>
          <p:cNvSpPr/>
          <p:nvPr/>
        </p:nvSpPr>
        <p:spPr>
          <a:xfrm>
            <a:off x="6335486" y="2939754"/>
            <a:ext cx="710293" cy="921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086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3C149-63A1-4DF6-8C7D-2F0215C1935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Talk to people!</a:t>
            </a:r>
          </a:p>
        </p:txBody>
      </p:sp>
      <p:sp>
        <p:nvSpPr>
          <p:cNvPr id="4" name="Rectangle 3">
            <a:extLst>
              <a:ext uri="{FF2B5EF4-FFF2-40B4-BE49-F238E27FC236}">
                <a16:creationId xmlns:a16="http://schemas.microsoft.com/office/drawing/2014/main" id="{E48E16F9-B0D9-4A7D-8063-80EA2E80020A}"/>
              </a:ext>
            </a:extLst>
          </p:cNvPr>
          <p:cNvSpPr/>
          <p:nvPr/>
        </p:nvSpPr>
        <p:spPr>
          <a:xfrm>
            <a:off x="700232" y="1035678"/>
            <a:ext cx="3269485" cy="584775"/>
          </a:xfrm>
          <a:prstGeom prst="rect">
            <a:avLst/>
          </a:prstGeom>
        </p:spPr>
        <p:txBody>
          <a:bodyPr wrap="none">
            <a:spAutoFit/>
          </a:bodyPr>
          <a:lstStyle/>
          <a:p>
            <a:pPr algn="ctr"/>
            <a:r>
              <a:rPr lang="en-US" sz="3200" dirty="0" err="1">
                <a:highlight>
                  <a:srgbClr val="FFFF00"/>
                </a:highlight>
              </a:rPr>
              <a:t>imageliners</a:t>
            </a:r>
            <a:r>
              <a:rPr lang="en-US" sz="3200" dirty="0">
                <a:highlight>
                  <a:srgbClr val="FFFF00"/>
                </a:highlight>
              </a:rPr>
              <a:t>[.]com</a:t>
            </a:r>
            <a:r>
              <a:rPr lang="en-US" sz="3200" dirty="0"/>
              <a:t> </a:t>
            </a:r>
          </a:p>
        </p:txBody>
      </p:sp>
      <p:pic>
        <p:nvPicPr>
          <p:cNvPr id="5" name="Picture 4">
            <a:extLst>
              <a:ext uri="{FF2B5EF4-FFF2-40B4-BE49-F238E27FC236}">
                <a16:creationId xmlns:a16="http://schemas.microsoft.com/office/drawing/2014/main" id="{19EB40F2-0A2B-4CC2-B8DD-838DF5FE7FCD}"/>
              </a:ext>
            </a:extLst>
          </p:cNvPr>
          <p:cNvPicPr>
            <a:picLocks noChangeAspect="1"/>
          </p:cNvPicPr>
          <p:nvPr/>
        </p:nvPicPr>
        <p:blipFill>
          <a:blip r:embed="rId2"/>
          <a:stretch>
            <a:fillRect/>
          </a:stretch>
        </p:blipFill>
        <p:spPr>
          <a:xfrm>
            <a:off x="204872" y="1620453"/>
            <a:ext cx="4865522" cy="4577943"/>
          </a:xfrm>
          <a:prstGeom prst="rect">
            <a:avLst/>
          </a:prstGeom>
        </p:spPr>
      </p:pic>
      <p:pic>
        <p:nvPicPr>
          <p:cNvPr id="7" name="Picture 6">
            <a:extLst>
              <a:ext uri="{FF2B5EF4-FFF2-40B4-BE49-F238E27FC236}">
                <a16:creationId xmlns:a16="http://schemas.microsoft.com/office/drawing/2014/main" id="{27D1F926-776B-4997-9939-3D1FFA342BCA}"/>
              </a:ext>
            </a:extLst>
          </p:cNvPr>
          <p:cNvPicPr>
            <a:picLocks noChangeAspect="1"/>
          </p:cNvPicPr>
          <p:nvPr/>
        </p:nvPicPr>
        <p:blipFill>
          <a:blip r:embed="rId3"/>
          <a:stretch>
            <a:fillRect/>
          </a:stretch>
        </p:blipFill>
        <p:spPr>
          <a:xfrm>
            <a:off x="5344381" y="1131573"/>
            <a:ext cx="6847619" cy="5047619"/>
          </a:xfrm>
          <a:prstGeom prst="rect">
            <a:avLst/>
          </a:prstGeom>
        </p:spPr>
      </p:pic>
      <p:sp>
        <p:nvSpPr>
          <p:cNvPr id="8" name="Arrow: Right 7">
            <a:extLst>
              <a:ext uri="{FF2B5EF4-FFF2-40B4-BE49-F238E27FC236}">
                <a16:creationId xmlns:a16="http://schemas.microsoft.com/office/drawing/2014/main" id="{EF095494-5B0D-4C2D-ADA7-43D028CB765E}"/>
              </a:ext>
            </a:extLst>
          </p:cNvPr>
          <p:cNvSpPr/>
          <p:nvPr/>
        </p:nvSpPr>
        <p:spPr>
          <a:xfrm>
            <a:off x="4495088" y="3059395"/>
            <a:ext cx="780927" cy="1053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0136DA-8794-463A-83C6-8395B1D64639}"/>
              </a:ext>
            </a:extLst>
          </p:cNvPr>
          <p:cNvSpPr txBox="1"/>
          <p:nvPr/>
        </p:nvSpPr>
        <p:spPr>
          <a:xfrm>
            <a:off x="2156129" y="3075057"/>
            <a:ext cx="7879742" cy="707886"/>
          </a:xfrm>
          <a:prstGeom prst="rect">
            <a:avLst/>
          </a:prstGeom>
          <a:noFill/>
        </p:spPr>
        <p:txBody>
          <a:bodyPr wrap="square" rtlCol="0">
            <a:spAutoFit/>
          </a:bodyPr>
          <a:lstStyle/>
          <a:p>
            <a:pPr algn="ctr"/>
            <a:r>
              <a:rPr lang="en-US" sz="4000" dirty="0"/>
              <a:t>Here’s how </a:t>
            </a:r>
            <a:r>
              <a:rPr lang="en-US" sz="4000" b="1" dirty="0">
                <a:solidFill>
                  <a:srgbClr val="FF0000"/>
                </a:solidFill>
              </a:rPr>
              <a:t>internet warfare </a:t>
            </a:r>
            <a:r>
              <a:rPr lang="en-US" sz="4000" dirty="0"/>
              <a:t>works.</a:t>
            </a:r>
          </a:p>
        </p:txBody>
      </p:sp>
    </p:spTree>
    <p:extLst>
      <p:ext uri="{BB962C8B-B14F-4D97-AF65-F5344CB8AC3E}">
        <p14:creationId xmlns:p14="http://schemas.microsoft.com/office/powerpoint/2010/main" val="158916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Talk to people!</a:t>
            </a:r>
          </a:p>
        </p:txBody>
      </p:sp>
      <p:pic>
        <p:nvPicPr>
          <p:cNvPr id="4" name="Picture 3">
            <a:extLst>
              <a:ext uri="{FF2B5EF4-FFF2-40B4-BE49-F238E27FC236}">
                <a16:creationId xmlns:a16="http://schemas.microsoft.com/office/drawing/2014/main" id="{86806120-413C-4530-9EB4-DA6396E02DF1}"/>
              </a:ext>
            </a:extLst>
          </p:cNvPr>
          <p:cNvPicPr>
            <a:picLocks noChangeAspect="1"/>
          </p:cNvPicPr>
          <p:nvPr/>
        </p:nvPicPr>
        <p:blipFill>
          <a:blip r:embed="rId3"/>
          <a:stretch>
            <a:fillRect/>
          </a:stretch>
        </p:blipFill>
        <p:spPr>
          <a:xfrm>
            <a:off x="596900" y="1648408"/>
            <a:ext cx="6847619" cy="5047619"/>
          </a:xfrm>
          <a:prstGeom prst="rect">
            <a:avLst/>
          </a:prstGeom>
        </p:spPr>
      </p:pic>
      <p:sp>
        <p:nvSpPr>
          <p:cNvPr id="5" name="Arrow: Right 4">
            <a:extLst>
              <a:ext uri="{FF2B5EF4-FFF2-40B4-BE49-F238E27FC236}">
                <a16:creationId xmlns:a16="http://schemas.microsoft.com/office/drawing/2014/main" id="{CECC313E-7865-4D34-BF6A-D2FB19F15BA2}"/>
              </a:ext>
            </a:extLst>
          </p:cNvPr>
          <p:cNvSpPr/>
          <p:nvPr/>
        </p:nvSpPr>
        <p:spPr>
          <a:xfrm>
            <a:off x="7545936" y="3307222"/>
            <a:ext cx="1009668" cy="1121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0D9C97D-EBEA-4281-8626-4064B49F72EE}"/>
              </a:ext>
            </a:extLst>
          </p:cNvPr>
          <p:cNvPicPr>
            <a:picLocks noChangeAspect="1"/>
          </p:cNvPicPr>
          <p:nvPr/>
        </p:nvPicPr>
        <p:blipFill>
          <a:blip r:embed="rId4"/>
          <a:stretch>
            <a:fillRect/>
          </a:stretch>
        </p:blipFill>
        <p:spPr>
          <a:xfrm>
            <a:off x="8807948" y="1751775"/>
            <a:ext cx="2610125" cy="4674342"/>
          </a:xfrm>
          <a:prstGeom prst="rect">
            <a:avLst/>
          </a:prstGeom>
        </p:spPr>
      </p:pic>
      <p:sp>
        <p:nvSpPr>
          <p:cNvPr id="10" name="Rectangle 9">
            <a:extLst>
              <a:ext uri="{FF2B5EF4-FFF2-40B4-BE49-F238E27FC236}">
                <a16:creationId xmlns:a16="http://schemas.microsoft.com/office/drawing/2014/main" id="{3236E74F-68FB-4542-BC9E-0556A83612A0}"/>
              </a:ext>
            </a:extLst>
          </p:cNvPr>
          <p:cNvSpPr/>
          <p:nvPr/>
        </p:nvSpPr>
        <p:spPr>
          <a:xfrm>
            <a:off x="3493652" y="885759"/>
            <a:ext cx="5204695" cy="584775"/>
          </a:xfrm>
          <a:prstGeom prst="rect">
            <a:avLst/>
          </a:prstGeom>
        </p:spPr>
        <p:txBody>
          <a:bodyPr wrap="none">
            <a:spAutoFit/>
          </a:bodyPr>
          <a:lstStyle/>
          <a:p>
            <a:r>
              <a:rPr lang="en-US" sz="3200" dirty="0">
                <a:highlight>
                  <a:srgbClr val="FFFF00"/>
                </a:highlight>
              </a:rPr>
              <a:t>http://imageliners[.]com/nitel</a:t>
            </a:r>
            <a:endParaRPr lang="en-US" sz="3200" dirty="0"/>
          </a:p>
        </p:txBody>
      </p:sp>
    </p:spTree>
    <p:extLst>
      <p:ext uri="{BB962C8B-B14F-4D97-AF65-F5344CB8AC3E}">
        <p14:creationId xmlns:p14="http://schemas.microsoft.com/office/powerpoint/2010/main" val="310711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D9C97D-EBEA-4281-8626-4064B49F72EE}"/>
              </a:ext>
            </a:extLst>
          </p:cNvPr>
          <p:cNvPicPr>
            <a:picLocks noChangeAspect="1"/>
          </p:cNvPicPr>
          <p:nvPr/>
        </p:nvPicPr>
        <p:blipFill>
          <a:blip r:embed="rId3"/>
          <a:stretch>
            <a:fillRect/>
          </a:stretch>
        </p:blipFill>
        <p:spPr>
          <a:xfrm>
            <a:off x="1055427" y="1354221"/>
            <a:ext cx="2610125" cy="4674342"/>
          </a:xfrm>
          <a:prstGeom prst="rect">
            <a:avLst/>
          </a:prstGeom>
        </p:spPr>
      </p:pic>
      <p:sp>
        <p:nvSpPr>
          <p:cNvPr id="9" name="Rectangle 8">
            <a:extLst>
              <a:ext uri="{FF2B5EF4-FFF2-40B4-BE49-F238E27FC236}">
                <a16:creationId xmlns:a16="http://schemas.microsoft.com/office/drawing/2014/main" id="{D61B8EE6-F1D2-4C93-B1E0-1ABF9B80A413}"/>
              </a:ext>
            </a:extLst>
          </p:cNvPr>
          <p:cNvSpPr/>
          <p:nvPr/>
        </p:nvSpPr>
        <p:spPr>
          <a:xfrm>
            <a:off x="3493652" y="113454"/>
            <a:ext cx="5204695" cy="584775"/>
          </a:xfrm>
          <a:prstGeom prst="rect">
            <a:avLst/>
          </a:prstGeom>
        </p:spPr>
        <p:txBody>
          <a:bodyPr wrap="none">
            <a:spAutoFit/>
          </a:bodyPr>
          <a:lstStyle/>
          <a:p>
            <a:r>
              <a:rPr lang="en-US" sz="3200" dirty="0">
                <a:highlight>
                  <a:srgbClr val="FFFF00"/>
                </a:highlight>
              </a:rPr>
              <a:t>http://imageliners[.]com/nitel</a:t>
            </a:r>
            <a:endParaRPr lang="en-US" sz="3200" dirty="0"/>
          </a:p>
        </p:txBody>
      </p:sp>
      <p:pic>
        <p:nvPicPr>
          <p:cNvPr id="6" name="Picture 5">
            <a:extLst>
              <a:ext uri="{FF2B5EF4-FFF2-40B4-BE49-F238E27FC236}">
                <a16:creationId xmlns:a16="http://schemas.microsoft.com/office/drawing/2014/main" id="{D548A246-627A-4151-86FD-85F83B72C15B}"/>
              </a:ext>
            </a:extLst>
          </p:cNvPr>
          <p:cNvPicPr>
            <a:picLocks noChangeAspect="1"/>
          </p:cNvPicPr>
          <p:nvPr/>
        </p:nvPicPr>
        <p:blipFill>
          <a:blip r:embed="rId4"/>
          <a:stretch>
            <a:fillRect/>
          </a:stretch>
        </p:blipFill>
        <p:spPr>
          <a:xfrm>
            <a:off x="5224712" y="831494"/>
            <a:ext cx="5911861" cy="5802886"/>
          </a:xfrm>
          <a:prstGeom prst="rect">
            <a:avLst/>
          </a:prstGeom>
        </p:spPr>
      </p:pic>
      <p:sp>
        <p:nvSpPr>
          <p:cNvPr id="3" name="Arrow: Right 2">
            <a:extLst>
              <a:ext uri="{FF2B5EF4-FFF2-40B4-BE49-F238E27FC236}">
                <a16:creationId xmlns:a16="http://schemas.microsoft.com/office/drawing/2014/main" id="{EC40E2D4-4357-4DA2-8BC3-B502265789D9}"/>
              </a:ext>
            </a:extLst>
          </p:cNvPr>
          <p:cNvSpPr/>
          <p:nvPr/>
        </p:nvSpPr>
        <p:spPr>
          <a:xfrm>
            <a:off x="4245870" y="3036919"/>
            <a:ext cx="1574485" cy="130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17395-0AF7-457C-B454-3B55541B211D}"/>
              </a:ext>
            </a:extLst>
          </p:cNvPr>
          <p:cNvSpPr/>
          <p:nvPr/>
        </p:nvSpPr>
        <p:spPr>
          <a:xfrm>
            <a:off x="2347627" y="3105835"/>
            <a:ext cx="7496746" cy="646331"/>
          </a:xfrm>
          <a:prstGeom prst="rect">
            <a:avLst/>
          </a:prstGeom>
        </p:spPr>
        <p:txBody>
          <a:bodyPr wrap="square">
            <a:spAutoFit/>
          </a:bodyPr>
          <a:lstStyle/>
          <a:p>
            <a:pPr algn="ctr"/>
            <a:r>
              <a:rPr lang="en-US" sz="3600" dirty="0"/>
              <a:t>So who were the </a:t>
            </a:r>
            <a:r>
              <a:rPr lang="en-US" sz="3600" b="1" dirty="0">
                <a:solidFill>
                  <a:srgbClr val="FF0000"/>
                </a:solidFill>
              </a:rPr>
              <a:t>victims</a:t>
            </a:r>
            <a:r>
              <a:rPr lang="en-US" sz="3600" dirty="0"/>
              <a:t>?</a:t>
            </a:r>
          </a:p>
        </p:txBody>
      </p:sp>
    </p:spTree>
    <p:extLst>
      <p:ext uri="{BB962C8B-B14F-4D97-AF65-F5344CB8AC3E}">
        <p14:creationId xmlns:p14="http://schemas.microsoft.com/office/powerpoint/2010/main" val="213344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a:t>
            </a:r>
          </a:p>
        </p:txBody>
      </p:sp>
      <p:pic>
        <p:nvPicPr>
          <p:cNvPr id="14" name="Picture 13">
            <a:extLst>
              <a:ext uri="{FF2B5EF4-FFF2-40B4-BE49-F238E27FC236}">
                <a16:creationId xmlns:a16="http://schemas.microsoft.com/office/drawing/2014/main" id="{2F5FD56E-432B-FB41-971B-6A420AB321F1}"/>
              </a:ext>
            </a:extLst>
          </p:cNvPr>
          <p:cNvPicPr>
            <a:picLocks noChangeAspect="1"/>
          </p:cNvPicPr>
          <p:nvPr/>
        </p:nvPicPr>
        <p:blipFill rotWithShape="1">
          <a:blip r:embed="rId2"/>
          <a:srcRect l="6191" t="3175" r="8114" b="4145"/>
          <a:stretch/>
        </p:blipFill>
        <p:spPr>
          <a:xfrm>
            <a:off x="52" y="707886"/>
            <a:ext cx="7358456" cy="6150114"/>
          </a:xfrm>
          <a:prstGeom prst="rect">
            <a:avLst/>
          </a:prstGeom>
        </p:spPr>
      </p:pic>
      <p:pic>
        <p:nvPicPr>
          <p:cNvPr id="16" name="Picture 15">
            <a:extLst>
              <a:ext uri="{FF2B5EF4-FFF2-40B4-BE49-F238E27FC236}">
                <a16:creationId xmlns:a16="http://schemas.microsoft.com/office/drawing/2014/main" id="{2984A45D-516B-4F4B-9600-30187F15D5D6}"/>
              </a:ext>
            </a:extLst>
          </p:cNvPr>
          <p:cNvPicPr>
            <a:picLocks noChangeAspect="1"/>
          </p:cNvPicPr>
          <p:nvPr/>
        </p:nvPicPr>
        <p:blipFill>
          <a:blip r:embed="rId3"/>
          <a:stretch>
            <a:fillRect/>
          </a:stretch>
        </p:blipFill>
        <p:spPr>
          <a:xfrm>
            <a:off x="7712864" y="923378"/>
            <a:ext cx="4419600" cy="12065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7">
                <a:extLst>
                  <a:ext uri="{FF2B5EF4-FFF2-40B4-BE49-F238E27FC236}">
                    <a16:creationId xmlns:a16="http://schemas.microsoft.com/office/drawing/2014/main" id="{1905BD8D-2DC2-B040-AFAF-AAD58A8F21AF}"/>
                  </a:ext>
                </a:extLst>
              </p14:cNvPr>
              <p14:cNvContentPartPr/>
              <p14:nvPr/>
            </p14:nvContentPartPr>
            <p14:xfrm>
              <a:off x="5335914" y="5766714"/>
              <a:ext cx="1145880" cy="243000"/>
            </p14:xfrm>
          </p:contentPart>
        </mc:Choice>
        <mc:Fallback xmlns="">
          <p:pic>
            <p:nvPicPr>
              <p:cNvPr id="7" name="Ink 7">
                <a:extLst>
                  <a:ext uri="{FF2B5EF4-FFF2-40B4-BE49-F238E27FC236}">
                    <a16:creationId xmlns:a16="http://schemas.microsoft.com/office/drawing/2014/main" id="{1905BD8D-2DC2-B040-AFAF-AAD58A8F21AF}"/>
                  </a:ext>
                </a:extLst>
              </p:cNvPr>
              <p:cNvPicPr/>
              <p:nvPr/>
            </p:nvPicPr>
            <p:blipFill>
              <a:blip r:embed="rId5"/>
              <a:stretch>
                <a:fillRect/>
              </a:stretch>
            </p:blipFill>
            <p:spPr>
              <a:xfrm>
                <a:off x="5304954" y="5735754"/>
                <a:ext cx="120708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19A0C0D4-469C-6D48-B231-FADE6A139F21}"/>
                  </a:ext>
                </a:extLst>
              </p14:cNvPr>
              <p14:cNvContentPartPr/>
              <p14:nvPr/>
            </p14:nvContentPartPr>
            <p14:xfrm>
              <a:off x="10254234" y="5679594"/>
              <a:ext cx="212040" cy="224640"/>
            </p14:xfrm>
          </p:contentPart>
        </mc:Choice>
        <mc:Fallback xmlns="">
          <p:pic>
            <p:nvPicPr>
              <p:cNvPr id="25" name="Ink 24">
                <a:extLst>
                  <a:ext uri="{FF2B5EF4-FFF2-40B4-BE49-F238E27FC236}">
                    <a16:creationId xmlns:a16="http://schemas.microsoft.com/office/drawing/2014/main" id="{19A0C0D4-469C-6D48-B231-FADE6A139F21}"/>
                  </a:ext>
                </a:extLst>
              </p:cNvPr>
              <p:cNvPicPr/>
              <p:nvPr/>
            </p:nvPicPr>
            <p:blipFill>
              <a:blip r:embed="rId7"/>
              <a:stretch>
                <a:fillRect/>
              </a:stretch>
            </p:blipFill>
            <p:spPr>
              <a:xfrm>
                <a:off x="10223274" y="5648584"/>
                <a:ext cx="273240" cy="28593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7">
                <a:extLst>
                  <a:ext uri="{FF2B5EF4-FFF2-40B4-BE49-F238E27FC236}">
                    <a16:creationId xmlns:a16="http://schemas.microsoft.com/office/drawing/2014/main" id="{E26FE30F-18FF-BE49-A3DD-079690A11229}"/>
                  </a:ext>
                </a:extLst>
              </p14:cNvPr>
              <p14:cNvContentPartPr/>
              <p14:nvPr/>
            </p14:nvContentPartPr>
            <p14:xfrm>
              <a:off x="8044194" y="5542794"/>
              <a:ext cx="2079360" cy="685080"/>
            </p14:xfrm>
          </p:contentPart>
        </mc:Choice>
        <mc:Fallback xmlns="">
          <p:pic>
            <p:nvPicPr>
              <p:cNvPr id="26" name="Ink 27">
                <a:extLst>
                  <a:ext uri="{FF2B5EF4-FFF2-40B4-BE49-F238E27FC236}">
                    <a16:creationId xmlns:a16="http://schemas.microsoft.com/office/drawing/2014/main" id="{E26FE30F-18FF-BE49-A3DD-079690A11229}"/>
                  </a:ext>
                </a:extLst>
              </p:cNvPr>
              <p:cNvPicPr/>
              <p:nvPr/>
            </p:nvPicPr>
            <p:blipFill>
              <a:blip r:embed="rId9"/>
              <a:stretch>
                <a:fillRect/>
              </a:stretch>
            </p:blipFill>
            <p:spPr>
              <a:xfrm>
                <a:off x="8013239" y="5511834"/>
                <a:ext cx="2140549" cy="74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8">
                <a:extLst>
                  <a:ext uri="{FF2B5EF4-FFF2-40B4-BE49-F238E27FC236}">
                    <a16:creationId xmlns:a16="http://schemas.microsoft.com/office/drawing/2014/main" id="{5E4505D6-CA38-9E4D-B24D-8055A9FED8E6}"/>
                  </a:ext>
                </a:extLst>
              </p14:cNvPr>
              <p14:cNvContentPartPr/>
              <p14:nvPr/>
            </p14:nvContentPartPr>
            <p14:xfrm>
              <a:off x="6780234" y="5648634"/>
              <a:ext cx="859680" cy="501480"/>
            </p14:xfrm>
          </p:contentPart>
        </mc:Choice>
        <mc:Fallback xmlns="">
          <p:pic>
            <p:nvPicPr>
              <p:cNvPr id="27" name="Ink 28">
                <a:extLst>
                  <a:ext uri="{FF2B5EF4-FFF2-40B4-BE49-F238E27FC236}">
                    <a16:creationId xmlns:a16="http://schemas.microsoft.com/office/drawing/2014/main" id="{5E4505D6-CA38-9E4D-B24D-8055A9FED8E6}"/>
                  </a:ext>
                </a:extLst>
              </p:cNvPr>
              <p:cNvPicPr/>
              <p:nvPr/>
            </p:nvPicPr>
            <p:blipFill>
              <a:blip r:embed="rId11"/>
              <a:stretch>
                <a:fillRect/>
              </a:stretch>
            </p:blipFill>
            <p:spPr>
              <a:xfrm>
                <a:off x="6749261" y="5617696"/>
                <a:ext cx="920906" cy="562636"/>
              </a:xfrm>
              <a:prstGeom prst="rect">
                <a:avLst/>
              </a:prstGeom>
            </p:spPr>
          </p:pic>
        </mc:Fallback>
      </mc:AlternateContent>
    </p:spTree>
    <p:extLst>
      <p:ext uri="{BB962C8B-B14F-4D97-AF65-F5344CB8AC3E}">
        <p14:creationId xmlns:p14="http://schemas.microsoft.com/office/powerpoint/2010/main" val="92158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a:t>
            </a:r>
          </a:p>
        </p:txBody>
      </p:sp>
      <p:pic>
        <p:nvPicPr>
          <p:cNvPr id="4" name="Picture 3">
            <a:extLst>
              <a:ext uri="{FF2B5EF4-FFF2-40B4-BE49-F238E27FC236}">
                <a16:creationId xmlns:a16="http://schemas.microsoft.com/office/drawing/2014/main" id="{F45752E5-9779-449F-A51B-CF5EB552A3A8}"/>
              </a:ext>
            </a:extLst>
          </p:cNvPr>
          <p:cNvPicPr>
            <a:picLocks noChangeAspect="1"/>
          </p:cNvPicPr>
          <p:nvPr/>
        </p:nvPicPr>
        <p:blipFill>
          <a:blip r:embed="rId2"/>
          <a:stretch>
            <a:fillRect/>
          </a:stretch>
        </p:blipFill>
        <p:spPr>
          <a:xfrm>
            <a:off x="160351" y="707886"/>
            <a:ext cx="11871297" cy="6153407"/>
          </a:xfrm>
          <a:prstGeom prst="rect">
            <a:avLst/>
          </a:prstGeom>
        </p:spPr>
      </p:pic>
    </p:spTree>
    <p:extLst>
      <p:ext uri="{BB962C8B-B14F-4D97-AF65-F5344CB8AC3E}">
        <p14:creationId xmlns:p14="http://schemas.microsoft.com/office/powerpoint/2010/main" val="2046804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752E5-9779-449F-A51B-CF5EB552A3A8}"/>
              </a:ext>
            </a:extLst>
          </p:cNvPr>
          <p:cNvPicPr>
            <a:picLocks noChangeAspect="1"/>
          </p:cNvPicPr>
          <p:nvPr/>
        </p:nvPicPr>
        <p:blipFill rotWithShape="1">
          <a:blip r:embed="rId2"/>
          <a:srcRect l="2279" t="72020" r="25741" b="19269"/>
          <a:stretch/>
        </p:blipFill>
        <p:spPr>
          <a:xfrm>
            <a:off x="73572" y="84083"/>
            <a:ext cx="11895822" cy="746233"/>
          </a:xfrm>
          <a:prstGeom prst="rect">
            <a:avLst/>
          </a:prstGeom>
        </p:spPr>
      </p:pic>
      <p:pic>
        <p:nvPicPr>
          <p:cNvPr id="6" name="Picture 5">
            <a:extLst>
              <a:ext uri="{FF2B5EF4-FFF2-40B4-BE49-F238E27FC236}">
                <a16:creationId xmlns:a16="http://schemas.microsoft.com/office/drawing/2014/main" id="{A323A13C-4E7A-644A-8B9B-6C408A16B1CB}"/>
              </a:ext>
            </a:extLst>
          </p:cNvPr>
          <p:cNvPicPr>
            <a:picLocks noChangeAspect="1"/>
          </p:cNvPicPr>
          <p:nvPr/>
        </p:nvPicPr>
        <p:blipFill>
          <a:blip r:embed="rId3"/>
          <a:stretch>
            <a:fillRect/>
          </a:stretch>
        </p:blipFill>
        <p:spPr>
          <a:xfrm>
            <a:off x="7976952" y="2225348"/>
            <a:ext cx="3761905" cy="3600000"/>
          </a:xfrm>
          <a:prstGeom prst="rect">
            <a:avLst/>
          </a:prstGeom>
        </p:spPr>
      </p:pic>
      <p:pic>
        <p:nvPicPr>
          <p:cNvPr id="7" name="Picture 6">
            <a:extLst>
              <a:ext uri="{FF2B5EF4-FFF2-40B4-BE49-F238E27FC236}">
                <a16:creationId xmlns:a16="http://schemas.microsoft.com/office/drawing/2014/main" id="{801DE31D-3B86-D942-A688-4FE91E0E50E6}"/>
              </a:ext>
            </a:extLst>
          </p:cNvPr>
          <p:cNvPicPr>
            <a:picLocks noChangeAspect="1"/>
          </p:cNvPicPr>
          <p:nvPr/>
        </p:nvPicPr>
        <p:blipFill>
          <a:blip r:embed="rId4"/>
          <a:stretch>
            <a:fillRect/>
          </a:stretch>
        </p:blipFill>
        <p:spPr>
          <a:xfrm>
            <a:off x="7976952" y="1724630"/>
            <a:ext cx="2771429" cy="419048"/>
          </a:xfrm>
          <a:prstGeom prst="rect">
            <a:avLst/>
          </a:prstGeom>
        </p:spPr>
      </p:pic>
      <p:pic>
        <p:nvPicPr>
          <p:cNvPr id="2" name="Picture 1">
            <a:extLst>
              <a:ext uri="{FF2B5EF4-FFF2-40B4-BE49-F238E27FC236}">
                <a16:creationId xmlns:a16="http://schemas.microsoft.com/office/drawing/2014/main" id="{D4853797-18ED-3F42-AA53-0D4F8326EC0E}"/>
              </a:ext>
            </a:extLst>
          </p:cNvPr>
          <p:cNvPicPr>
            <a:picLocks noChangeAspect="1"/>
          </p:cNvPicPr>
          <p:nvPr/>
        </p:nvPicPr>
        <p:blipFill>
          <a:blip r:embed="rId5"/>
          <a:stretch>
            <a:fillRect/>
          </a:stretch>
        </p:blipFill>
        <p:spPr>
          <a:xfrm>
            <a:off x="73572" y="922453"/>
            <a:ext cx="7748302" cy="5851463"/>
          </a:xfrm>
          <a:prstGeom prst="rect">
            <a:avLst/>
          </a:prstGeom>
        </p:spPr>
      </p:pic>
    </p:spTree>
    <p:extLst>
      <p:ext uri="{BB962C8B-B14F-4D97-AF65-F5344CB8AC3E}">
        <p14:creationId xmlns:p14="http://schemas.microsoft.com/office/powerpoint/2010/main" val="221181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27267B-C8C3-E147-8D87-6E10A7A7426A}"/>
              </a:ext>
            </a:extLst>
          </p:cNvPr>
          <p:cNvPicPr>
            <a:picLocks noChangeAspect="1"/>
          </p:cNvPicPr>
          <p:nvPr/>
        </p:nvPicPr>
        <p:blipFill>
          <a:blip r:embed="rId2"/>
          <a:stretch>
            <a:fillRect/>
          </a:stretch>
        </p:blipFill>
        <p:spPr>
          <a:xfrm>
            <a:off x="204823" y="2230467"/>
            <a:ext cx="11782354" cy="4475133"/>
          </a:xfrm>
          <a:prstGeom prst="rect">
            <a:avLst/>
          </a:prstGeom>
        </p:spPr>
      </p:pic>
      <p:pic>
        <p:nvPicPr>
          <p:cNvPr id="9" name="Picture 8">
            <a:extLst>
              <a:ext uri="{FF2B5EF4-FFF2-40B4-BE49-F238E27FC236}">
                <a16:creationId xmlns:a16="http://schemas.microsoft.com/office/drawing/2014/main" id="{4D5CDAB5-C607-2240-B2F2-D95A2E181BE6}"/>
              </a:ext>
            </a:extLst>
          </p:cNvPr>
          <p:cNvPicPr>
            <a:picLocks noChangeAspect="1"/>
          </p:cNvPicPr>
          <p:nvPr/>
        </p:nvPicPr>
        <p:blipFill rotWithShape="1">
          <a:blip r:embed="rId3"/>
          <a:srcRect l="1356" t="84283" r="49675"/>
          <a:stretch/>
        </p:blipFill>
        <p:spPr>
          <a:xfrm>
            <a:off x="1849820" y="0"/>
            <a:ext cx="7944757" cy="1925666"/>
          </a:xfrm>
          <a:prstGeom prst="rect">
            <a:avLst/>
          </a:prstGeom>
        </p:spPr>
      </p:pic>
    </p:spTree>
    <p:extLst>
      <p:ext uri="{BB962C8B-B14F-4D97-AF65-F5344CB8AC3E}">
        <p14:creationId xmlns:p14="http://schemas.microsoft.com/office/powerpoint/2010/main" val="130128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BE923-8008-40F4-B94C-3B004B41DE51}"/>
              </a:ext>
            </a:extLst>
          </p:cNvPr>
          <p:cNvPicPr>
            <a:picLocks noChangeAspect="1"/>
          </p:cNvPicPr>
          <p:nvPr/>
        </p:nvPicPr>
        <p:blipFill>
          <a:blip r:embed="rId2"/>
          <a:stretch>
            <a:fillRect/>
          </a:stretch>
        </p:blipFill>
        <p:spPr>
          <a:xfrm>
            <a:off x="8769686" y="861847"/>
            <a:ext cx="3064962" cy="4587984"/>
          </a:xfrm>
          <a:prstGeom prst="rect">
            <a:avLst/>
          </a:prstGeom>
        </p:spPr>
      </p:pic>
      <p:pic>
        <p:nvPicPr>
          <p:cNvPr id="6" name="Picture 5">
            <a:extLst>
              <a:ext uri="{FF2B5EF4-FFF2-40B4-BE49-F238E27FC236}">
                <a16:creationId xmlns:a16="http://schemas.microsoft.com/office/drawing/2014/main" id="{F2BF65CE-D07C-FC43-9094-8655B550ABE6}"/>
              </a:ext>
            </a:extLst>
          </p:cNvPr>
          <p:cNvPicPr>
            <a:picLocks noChangeAspect="1"/>
          </p:cNvPicPr>
          <p:nvPr/>
        </p:nvPicPr>
        <p:blipFill rotWithShape="1">
          <a:blip r:embed="rId3"/>
          <a:srcRect l="39564" t="6759" r="35073" b="85490"/>
          <a:stretch/>
        </p:blipFill>
        <p:spPr>
          <a:xfrm>
            <a:off x="168167" y="94594"/>
            <a:ext cx="6611006" cy="767253"/>
          </a:xfrm>
          <a:prstGeom prst="rect">
            <a:avLst/>
          </a:prstGeom>
        </p:spPr>
      </p:pic>
      <p:pic>
        <p:nvPicPr>
          <p:cNvPr id="7" name="Picture 6">
            <a:extLst>
              <a:ext uri="{FF2B5EF4-FFF2-40B4-BE49-F238E27FC236}">
                <a16:creationId xmlns:a16="http://schemas.microsoft.com/office/drawing/2014/main" id="{739CDEFA-AD66-0C46-BF9A-300C8B2D0AC2}"/>
              </a:ext>
            </a:extLst>
          </p:cNvPr>
          <p:cNvPicPr>
            <a:picLocks noChangeAspect="1"/>
          </p:cNvPicPr>
          <p:nvPr/>
        </p:nvPicPr>
        <p:blipFill>
          <a:blip r:embed="rId4"/>
          <a:stretch>
            <a:fillRect/>
          </a:stretch>
        </p:blipFill>
        <p:spPr>
          <a:xfrm>
            <a:off x="31464" y="1014028"/>
            <a:ext cx="8605344" cy="3894303"/>
          </a:xfrm>
          <a:prstGeom prst="rect">
            <a:avLst/>
          </a:prstGeom>
        </p:spPr>
      </p:pic>
    </p:spTree>
    <p:extLst>
      <p:ext uri="{BB962C8B-B14F-4D97-AF65-F5344CB8AC3E}">
        <p14:creationId xmlns:p14="http://schemas.microsoft.com/office/powerpoint/2010/main" val="141083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5A0B5-9DBE-D444-B15F-311D73B72037}"/>
              </a:ext>
            </a:extLst>
          </p:cNvPr>
          <p:cNvPicPr>
            <a:picLocks noChangeAspect="1"/>
          </p:cNvPicPr>
          <p:nvPr/>
        </p:nvPicPr>
        <p:blipFill>
          <a:blip r:embed="rId2"/>
          <a:stretch>
            <a:fillRect/>
          </a:stretch>
        </p:blipFill>
        <p:spPr>
          <a:xfrm>
            <a:off x="0" y="1860331"/>
            <a:ext cx="12140172" cy="2606566"/>
          </a:xfrm>
          <a:prstGeom prst="rect">
            <a:avLst/>
          </a:prstGeom>
        </p:spPr>
      </p:pic>
      <p:pic>
        <p:nvPicPr>
          <p:cNvPr id="3" name="Picture 2">
            <a:extLst>
              <a:ext uri="{FF2B5EF4-FFF2-40B4-BE49-F238E27FC236}">
                <a16:creationId xmlns:a16="http://schemas.microsoft.com/office/drawing/2014/main" id="{E52041E2-7709-9944-AD5A-F9DFBCA58352}"/>
              </a:ext>
            </a:extLst>
          </p:cNvPr>
          <p:cNvPicPr>
            <a:picLocks noChangeAspect="1"/>
          </p:cNvPicPr>
          <p:nvPr/>
        </p:nvPicPr>
        <p:blipFill rotWithShape="1">
          <a:blip r:embed="rId3"/>
          <a:srcRect l="32978" t="62013" r="25129" b="26179"/>
          <a:stretch/>
        </p:blipFill>
        <p:spPr>
          <a:xfrm>
            <a:off x="1177157" y="139262"/>
            <a:ext cx="9455509" cy="1206061"/>
          </a:xfrm>
          <a:prstGeom prst="rect">
            <a:avLst/>
          </a:prstGeom>
        </p:spPr>
      </p:pic>
    </p:spTree>
    <p:extLst>
      <p:ext uri="{BB962C8B-B14F-4D97-AF65-F5344CB8AC3E}">
        <p14:creationId xmlns:p14="http://schemas.microsoft.com/office/powerpoint/2010/main" val="396019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661F97-C68A-4E5F-B845-28D9B237CA6C}"/>
              </a:ext>
            </a:extLst>
          </p:cNvPr>
          <p:cNvPicPr>
            <a:picLocks noChangeAspect="1"/>
          </p:cNvPicPr>
          <p:nvPr/>
        </p:nvPicPr>
        <p:blipFill>
          <a:blip r:embed="rId3"/>
          <a:stretch>
            <a:fillRect/>
          </a:stretch>
        </p:blipFill>
        <p:spPr>
          <a:xfrm>
            <a:off x="166977" y="1662816"/>
            <a:ext cx="4395834" cy="3532367"/>
          </a:xfrm>
          <a:prstGeom prst="rect">
            <a:avLst/>
          </a:prstGeom>
        </p:spPr>
      </p:pic>
      <p:pic>
        <p:nvPicPr>
          <p:cNvPr id="4" name="Picture 3">
            <a:extLst>
              <a:ext uri="{FF2B5EF4-FFF2-40B4-BE49-F238E27FC236}">
                <a16:creationId xmlns:a16="http://schemas.microsoft.com/office/drawing/2014/main" id="{E2AF957D-AA10-481F-A09C-6DD02223493B}"/>
              </a:ext>
            </a:extLst>
          </p:cNvPr>
          <p:cNvPicPr>
            <a:picLocks noChangeAspect="1"/>
          </p:cNvPicPr>
          <p:nvPr/>
        </p:nvPicPr>
        <p:blipFill>
          <a:blip r:embed="rId4"/>
          <a:stretch>
            <a:fillRect/>
          </a:stretch>
        </p:blipFill>
        <p:spPr>
          <a:xfrm>
            <a:off x="4780903" y="738524"/>
            <a:ext cx="6876190" cy="5380952"/>
          </a:xfrm>
          <a:prstGeom prst="rect">
            <a:avLst/>
          </a:prstGeom>
        </p:spPr>
      </p:pic>
    </p:spTree>
    <p:extLst>
      <p:ext uri="{BB962C8B-B14F-4D97-AF65-F5344CB8AC3E}">
        <p14:creationId xmlns:p14="http://schemas.microsoft.com/office/powerpoint/2010/main" val="72576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97E0E9-17ED-4DFF-A213-3C9681C9821B}"/>
              </a:ext>
            </a:extLst>
          </p:cNvPr>
          <p:cNvPicPr>
            <a:picLocks noChangeAspect="1"/>
          </p:cNvPicPr>
          <p:nvPr/>
        </p:nvPicPr>
        <p:blipFill>
          <a:blip r:embed="rId2"/>
          <a:stretch>
            <a:fillRect/>
          </a:stretch>
        </p:blipFill>
        <p:spPr>
          <a:xfrm>
            <a:off x="7213763" y="87372"/>
            <a:ext cx="4382222" cy="6683255"/>
          </a:xfrm>
          <a:prstGeom prst="rect">
            <a:avLst/>
          </a:prstGeom>
        </p:spPr>
      </p:pic>
      <p:sp>
        <p:nvSpPr>
          <p:cNvPr id="8" name="TextBox 7">
            <a:extLst>
              <a:ext uri="{FF2B5EF4-FFF2-40B4-BE49-F238E27FC236}">
                <a16:creationId xmlns:a16="http://schemas.microsoft.com/office/drawing/2014/main" id="{67F6B107-3E6D-4E04-8D5D-CF8C6A55E818}"/>
              </a:ext>
            </a:extLst>
          </p:cNvPr>
          <p:cNvSpPr txBox="1"/>
          <p:nvPr/>
        </p:nvSpPr>
        <p:spPr>
          <a:xfrm>
            <a:off x="328458" y="174929"/>
            <a:ext cx="6058894" cy="452431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dirty="0">
                <a:solidFill>
                  <a:schemeClr val="tx1"/>
                </a:solidFill>
              </a:rPr>
              <a:t>A group calling itself the </a:t>
            </a:r>
            <a:r>
              <a:rPr lang="en-US" sz="3200" b="1" dirty="0" err="1">
                <a:solidFill>
                  <a:srgbClr val="FF0000"/>
                </a:solidFill>
              </a:rPr>
              <a:t>CyberCaliphate</a:t>
            </a:r>
            <a:r>
              <a:rPr lang="en-US" sz="3200" dirty="0">
                <a:solidFill>
                  <a:schemeClr val="tx1"/>
                </a:solidFill>
              </a:rPr>
              <a:t> hacks the Albuquerque Journal, defacing the newspaper’s website.</a:t>
            </a:r>
          </a:p>
          <a:p>
            <a:endParaRPr lang="en-US" sz="3200" dirty="0">
              <a:solidFill>
                <a:schemeClr val="tx1"/>
              </a:solidFill>
            </a:endParaRPr>
          </a:p>
          <a:p>
            <a:r>
              <a:rPr lang="en-US" sz="3200" b="1" dirty="0">
                <a:solidFill>
                  <a:srgbClr val="FF0000"/>
                </a:solidFill>
              </a:rPr>
              <a:t>“You'll see no mercy infidels,”</a:t>
            </a:r>
            <a:r>
              <a:rPr lang="en-US" sz="3200" b="1" dirty="0">
                <a:solidFill>
                  <a:schemeClr val="tx1"/>
                </a:solidFill>
              </a:rPr>
              <a:t> </a:t>
            </a:r>
            <a:r>
              <a:rPr lang="en-US" sz="3200" dirty="0">
                <a:solidFill>
                  <a:schemeClr val="tx1"/>
                </a:solidFill>
              </a:rPr>
              <a:t>they write on Christmas Eve 2014. </a:t>
            </a:r>
            <a:r>
              <a:rPr lang="en-US" sz="3200" b="1" dirty="0">
                <a:solidFill>
                  <a:srgbClr val="FF0000"/>
                </a:solidFill>
              </a:rPr>
              <a:t>“With Allah's permission we begin with Albuquerque.”</a:t>
            </a:r>
          </a:p>
        </p:txBody>
      </p:sp>
      <p:pic>
        <p:nvPicPr>
          <p:cNvPr id="9" name="Picture 8">
            <a:extLst>
              <a:ext uri="{FF2B5EF4-FFF2-40B4-BE49-F238E27FC236}">
                <a16:creationId xmlns:a16="http://schemas.microsoft.com/office/drawing/2014/main" id="{15ACA393-9ECB-41DB-9A01-FA48021C3A50}"/>
              </a:ext>
            </a:extLst>
          </p:cNvPr>
          <p:cNvPicPr>
            <a:picLocks noChangeAspect="1"/>
          </p:cNvPicPr>
          <p:nvPr/>
        </p:nvPicPr>
        <p:blipFill>
          <a:blip r:embed="rId3"/>
          <a:stretch>
            <a:fillRect/>
          </a:stretch>
        </p:blipFill>
        <p:spPr>
          <a:xfrm>
            <a:off x="459384" y="4903914"/>
            <a:ext cx="5371429" cy="1666667"/>
          </a:xfrm>
          <a:prstGeom prst="rect">
            <a:avLst/>
          </a:prstGeom>
        </p:spPr>
      </p:pic>
    </p:spTree>
    <p:extLst>
      <p:ext uri="{BB962C8B-B14F-4D97-AF65-F5344CB8AC3E}">
        <p14:creationId xmlns:p14="http://schemas.microsoft.com/office/powerpoint/2010/main" val="336818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Resources and Tools</a:t>
            </a:r>
          </a:p>
        </p:txBody>
      </p:sp>
      <p:graphicFrame>
        <p:nvGraphicFramePr>
          <p:cNvPr id="7" name="Table 6">
            <a:extLst>
              <a:ext uri="{FF2B5EF4-FFF2-40B4-BE49-F238E27FC236}">
                <a16:creationId xmlns:a16="http://schemas.microsoft.com/office/drawing/2014/main" id="{49278F83-53BE-4620-A36A-04102EC00B65}"/>
              </a:ext>
            </a:extLst>
          </p:cNvPr>
          <p:cNvGraphicFramePr>
            <a:graphicFrameLocks noGrp="1"/>
          </p:cNvGraphicFramePr>
          <p:nvPr>
            <p:extLst>
              <p:ext uri="{D42A27DB-BD31-4B8C-83A1-F6EECF244321}">
                <p14:modId xmlns:p14="http://schemas.microsoft.com/office/powerpoint/2010/main" val="3583853718"/>
              </p:ext>
            </p:extLst>
          </p:nvPr>
        </p:nvGraphicFramePr>
        <p:xfrm>
          <a:off x="367949" y="1235910"/>
          <a:ext cx="3203106" cy="201168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Passive DNS data</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FarSight</a:t>
                      </a:r>
                      <a:endParaRPr lang="en-US" sz="2400" dirty="0"/>
                    </a:p>
                    <a:p>
                      <a:pPr marL="285750" indent="-285750">
                        <a:buFont typeface="Arial" panose="020B0604020202020204" pitchFamily="34" charset="0"/>
                        <a:buChar char="•"/>
                      </a:pPr>
                      <a:r>
                        <a:rPr lang="en-US" sz="2400" dirty="0" err="1"/>
                        <a:t>RiskIQ</a:t>
                      </a:r>
                      <a:endParaRPr lang="en-US" sz="2400" dirty="0"/>
                    </a:p>
                    <a:p>
                      <a:pPr marL="285750" indent="-285750">
                        <a:buFont typeface="Arial" panose="020B0604020202020204" pitchFamily="34" charset="0"/>
                        <a:buChar char="•"/>
                      </a:pPr>
                      <a:r>
                        <a:rPr lang="en-US" sz="2400" dirty="0" err="1"/>
                        <a:t>DomainTools</a:t>
                      </a:r>
                      <a:endParaRPr lang="en-US" sz="2400" dirty="0"/>
                    </a:p>
                    <a:p>
                      <a:pPr marL="285750" indent="-285750">
                        <a:buFont typeface="Arial" panose="020B0604020202020204" pitchFamily="34" charset="0"/>
                        <a:buChar char="•"/>
                      </a:pPr>
                      <a:r>
                        <a:rPr lang="en-US" sz="2400" dirty="0" err="1"/>
                        <a:t>SecurityTrails</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8" name="Table 7">
            <a:extLst>
              <a:ext uri="{FF2B5EF4-FFF2-40B4-BE49-F238E27FC236}">
                <a16:creationId xmlns:a16="http://schemas.microsoft.com/office/drawing/2014/main" id="{5CB09345-B172-42B1-8CA5-B04901095E8F}"/>
              </a:ext>
            </a:extLst>
          </p:cNvPr>
          <p:cNvGraphicFramePr>
            <a:graphicFrameLocks noGrp="1"/>
          </p:cNvGraphicFramePr>
          <p:nvPr>
            <p:extLst>
              <p:ext uri="{D42A27DB-BD31-4B8C-83A1-F6EECF244321}">
                <p14:modId xmlns:p14="http://schemas.microsoft.com/office/powerpoint/2010/main" val="2989843618"/>
              </p:ext>
            </p:extLst>
          </p:nvPr>
        </p:nvGraphicFramePr>
        <p:xfrm>
          <a:off x="3795357" y="1235910"/>
          <a:ext cx="3203106" cy="128016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Historical WHOIS data</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DomainTools</a:t>
                      </a:r>
                      <a:endParaRPr lang="en-US" sz="2400" dirty="0"/>
                    </a:p>
                    <a:p>
                      <a:pPr marL="285750" indent="-285750">
                        <a:buFont typeface="Arial" panose="020B0604020202020204" pitchFamily="34" charset="0"/>
                        <a:buChar char="•"/>
                      </a:pPr>
                      <a:r>
                        <a:rPr lang="en-US" sz="2400" dirty="0" err="1"/>
                        <a:t>RiskIQ</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0" name="Table 9">
            <a:extLst>
              <a:ext uri="{FF2B5EF4-FFF2-40B4-BE49-F238E27FC236}">
                <a16:creationId xmlns:a16="http://schemas.microsoft.com/office/drawing/2014/main" id="{CBD68EF2-4375-4241-B626-886B49CE9CCA}"/>
              </a:ext>
            </a:extLst>
          </p:cNvPr>
          <p:cNvGraphicFramePr>
            <a:graphicFrameLocks noGrp="1"/>
          </p:cNvGraphicFramePr>
          <p:nvPr>
            <p:extLst>
              <p:ext uri="{D42A27DB-BD31-4B8C-83A1-F6EECF244321}">
                <p14:modId xmlns:p14="http://schemas.microsoft.com/office/powerpoint/2010/main" val="2297282195"/>
              </p:ext>
            </p:extLst>
          </p:nvPr>
        </p:nvGraphicFramePr>
        <p:xfrm>
          <a:off x="7291131" y="1235910"/>
          <a:ext cx="4532920" cy="2377440"/>
        </p:xfrm>
        <a:graphic>
          <a:graphicData uri="http://schemas.openxmlformats.org/drawingml/2006/table">
            <a:tbl>
              <a:tblPr firstRow="1" bandRow="1">
                <a:tableStyleId>{5C22544A-7EE6-4342-B048-85BDC9FD1C3A}</a:tableStyleId>
              </a:tblPr>
              <a:tblGrid>
                <a:gridCol w="4532920">
                  <a:extLst>
                    <a:ext uri="{9D8B030D-6E8A-4147-A177-3AD203B41FA5}">
                      <a16:colId xmlns:a16="http://schemas.microsoft.com/office/drawing/2014/main" val="1092046291"/>
                    </a:ext>
                  </a:extLst>
                </a:gridCol>
              </a:tblGrid>
              <a:tr h="370840">
                <a:tc>
                  <a:txBody>
                    <a:bodyPr/>
                    <a:lstStyle/>
                    <a:p>
                      <a:r>
                        <a:rPr lang="en-US" sz="2400" dirty="0"/>
                        <a:t>Analyzing domains &amp; IP addresses</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a:t>Shodan</a:t>
                      </a:r>
                    </a:p>
                    <a:p>
                      <a:pPr marL="285750" indent="-285750">
                        <a:buFont typeface="Arial" panose="020B0604020202020204" pitchFamily="34" charset="0"/>
                        <a:buChar char="•"/>
                      </a:pPr>
                      <a:r>
                        <a:rPr lang="en-US" sz="2400" dirty="0" err="1"/>
                        <a:t>Censys</a:t>
                      </a:r>
                      <a:endParaRPr lang="en-US" sz="2400" dirty="0"/>
                    </a:p>
                    <a:p>
                      <a:pPr marL="285750" indent="-285750">
                        <a:buFont typeface="Arial" panose="020B0604020202020204" pitchFamily="34" charset="0"/>
                        <a:buChar char="•"/>
                      </a:pPr>
                      <a:r>
                        <a:rPr lang="en-US" sz="2400" dirty="0"/>
                        <a:t>BGP Toolkit</a:t>
                      </a:r>
                    </a:p>
                    <a:p>
                      <a:pPr marL="285750" indent="-285750">
                        <a:buFont typeface="Arial" panose="020B0604020202020204" pitchFamily="34" charset="0"/>
                        <a:buChar char="•"/>
                      </a:pPr>
                      <a:r>
                        <a:rPr lang="en-US" sz="2400" dirty="0" err="1"/>
                        <a:t>Robtex</a:t>
                      </a:r>
                      <a:endParaRPr lang="en-US" sz="2400" dirty="0"/>
                    </a:p>
                    <a:p>
                      <a:pPr marL="285750" indent="-285750">
                        <a:buFont typeface="Arial" panose="020B0604020202020204" pitchFamily="34" charset="0"/>
                        <a:buChar char="•"/>
                      </a:pPr>
                      <a:r>
                        <a:rPr lang="en-US" sz="2400" dirty="0" err="1"/>
                        <a:t>Masscan</a:t>
                      </a:r>
                      <a:r>
                        <a:rPr lang="en-US" sz="2400" dirty="0"/>
                        <a:t>/NMAP</a:t>
                      </a:r>
                    </a:p>
                  </a:txBody>
                  <a:tcPr/>
                </a:tc>
                <a:extLst>
                  <a:ext uri="{0D108BD9-81ED-4DB2-BD59-A6C34878D82A}">
                    <a16:rowId xmlns:a16="http://schemas.microsoft.com/office/drawing/2014/main" val="1377841818"/>
                  </a:ext>
                </a:extLst>
              </a:tr>
            </a:tbl>
          </a:graphicData>
        </a:graphic>
      </p:graphicFrame>
      <p:graphicFrame>
        <p:nvGraphicFramePr>
          <p:cNvPr id="11" name="Table 10">
            <a:extLst>
              <a:ext uri="{FF2B5EF4-FFF2-40B4-BE49-F238E27FC236}">
                <a16:creationId xmlns:a16="http://schemas.microsoft.com/office/drawing/2014/main" id="{67BA16C9-4839-4A77-9BAD-D0388DE10970}"/>
              </a:ext>
            </a:extLst>
          </p:cNvPr>
          <p:cNvGraphicFramePr>
            <a:graphicFrameLocks noGrp="1"/>
          </p:cNvGraphicFramePr>
          <p:nvPr>
            <p:extLst>
              <p:ext uri="{D42A27DB-BD31-4B8C-83A1-F6EECF244321}">
                <p14:modId xmlns:p14="http://schemas.microsoft.com/office/powerpoint/2010/main" val="3887657117"/>
              </p:ext>
            </p:extLst>
          </p:nvPr>
        </p:nvGraphicFramePr>
        <p:xfrm>
          <a:off x="7291131" y="4054793"/>
          <a:ext cx="4532920" cy="1645920"/>
        </p:xfrm>
        <a:graphic>
          <a:graphicData uri="http://schemas.openxmlformats.org/drawingml/2006/table">
            <a:tbl>
              <a:tblPr firstRow="1" bandRow="1">
                <a:tableStyleId>{5C22544A-7EE6-4342-B048-85BDC9FD1C3A}</a:tableStyleId>
              </a:tblPr>
              <a:tblGrid>
                <a:gridCol w="4532920">
                  <a:extLst>
                    <a:ext uri="{9D8B030D-6E8A-4147-A177-3AD203B41FA5}">
                      <a16:colId xmlns:a16="http://schemas.microsoft.com/office/drawing/2014/main" val="1092046291"/>
                    </a:ext>
                  </a:extLst>
                </a:gridCol>
              </a:tblGrid>
              <a:tr h="187090">
                <a:tc>
                  <a:txBody>
                    <a:bodyPr/>
                    <a:lstStyle/>
                    <a:p>
                      <a:r>
                        <a:rPr lang="en-US" sz="2400" dirty="0"/>
                        <a:t>Researching Malware</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VirusTotal</a:t>
                      </a:r>
                      <a:endParaRPr lang="en-US" sz="2400" dirty="0"/>
                    </a:p>
                    <a:p>
                      <a:pPr marL="285750" indent="-285750">
                        <a:buFont typeface="Arial" panose="020B0604020202020204" pitchFamily="34" charset="0"/>
                        <a:buChar char="•"/>
                      </a:pPr>
                      <a:r>
                        <a:rPr lang="en-US" sz="2400" dirty="0"/>
                        <a:t>Urlscan.io</a:t>
                      </a:r>
                    </a:p>
                    <a:p>
                      <a:pPr marL="285750" indent="-285750">
                        <a:buFont typeface="Arial" panose="020B0604020202020204" pitchFamily="34" charset="0"/>
                        <a:buChar char="•"/>
                      </a:pPr>
                      <a:r>
                        <a:rPr lang="en-US" sz="2400" dirty="0" err="1"/>
                        <a:t>VMRay</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2" name="Table 11">
            <a:extLst>
              <a:ext uri="{FF2B5EF4-FFF2-40B4-BE49-F238E27FC236}">
                <a16:creationId xmlns:a16="http://schemas.microsoft.com/office/drawing/2014/main" id="{EF173E73-7C28-4D88-9336-B912CD340CB6}"/>
              </a:ext>
            </a:extLst>
          </p:cNvPr>
          <p:cNvGraphicFramePr>
            <a:graphicFrameLocks noGrp="1"/>
          </p:cNvGraphicFramePr>
          <p:nvPr>
            <p:extLst>
              <p:ext uri="{D42A27DB-BD31-4B8C-83A1-F6EECF244321}">
                <p14:modId xmlns:p14="http://schemas.microsoft.com/office/powerpoint/2010/main" val="3022412932"/>
              </p:ext>
            </p:extLst>
          </p:nvPr>
        </p:nvGraphicFramePr>
        <p:xfrm>
          <a:off x="367949" y="4054793"/>
          <a:ext cx="3203106" cy="164592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Website Technology</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a:t>PublicWWW.com</a:t>
                      </a:r>
                    </a:p>
                    <a:p>
                      <a:pPr marL="285750" indent="-285750">
                        <a:buFont typeface="Arial" panose="020B0604020202020204" pitchFamily="34" charset="0"/>
                        <a:buChar char="•"/>
                      </a:pPr>
                      <a:r>
                        <a:rPr lang="en-US" sz="2400" dirty="0" err="1"/>
                        <a:t>BuiltWith</a:t>
                      </a:r>
                      <a:endParaRPr lang="en-US" sz="2400" dirty="0"/>
                    </a:p>
                    <a:p>
                      <a:pPr marL="285750" indent="-285750">
                        <a:buFont typeface="Arial" panose="020B0604020202020204" pitchFamily="34" charset="0"/>
                        <a:buChar char="•"/>
                      </a:pPr>
                      <a:r>
                        <a:rPr lang="en-US" sz="2400" dirty="0" err="1"/>
                        <a:t>SimilarWeb</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3" name="Table 12">
            <a:extLst>
              <a:ext uri="{FF2B5EF4-FFF2-40B4-BE49-F238E27FC236}">
                <a16:creationId xmlns:a16="http://schemas.microsoft.com/office/drawing/2014/main" id="{163074A9-A188-4084-93A5-2CA908ECB1AE}"/>
              </a:ext>
            </a:extLst>
          </p:cNvPr>
          <p:cNvGraphicFramePr>
            <a:graphicFrameLocks noGrp="1"/>
          </p:cNvGraphicFramePr>
          <p:nvPr>
            <p:extLst>
              <p:ext uri="{D42A27DB-BD31-4B8C-83A1-F6EECF244321}">
                <p14:modId xmlns:p14="http://schemas.microsoft.com/office/powerpoint/2010/main" val="4208572944"/>
              </p:ext>
            </p:extLst>
          </p:nvPr>
        </p:nvGraphicFramePr>
        <p:xfrm>
          <a:off x="3795357" y="4054793"/>
          <a:ext cx="3203106" cy="91440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Archiving Content</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WebRecorder.io</a:t>
                      </a:r>
                      <a:endParaRPr lang="en-US" sz="2400" dirty="0"/>
                    </a:p>
                  </a:txBody>
                  <a:tcPr/>
                </a:tc>
                <a:extLst>
                  <a:ext uri="{0D108BD9-81ED-4DB2-BD59-A6C34878D82A}">
                    <a16:rowId xmlns:a16="http://schemas.microsoft.com/office/drawing/2014/main" val="1377841818"/>
                  </a:ext>
                </a:extLst>
              </a:tr>
            </a:tbl>
          </a:graphicData>
        </a:graphic>
      </p:graphicFrame>
    </p:spTree>
    <p:extLst>
      <p:ext uri="{BB962C8B-B14F-4D97-AF65-F5344CB8AC3E}">
        <p14:creationId xmlns:p14="http://schemas.microsoft.com/office/powerpoint/2010/main" val="187749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08015-24AA-4CC4-8506-F1C5A1DBAA7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 + Urlscan.io</a:t>
            </a:r>
          </a:p>
        </p:txBody>
      </p:sp>
      <p:pic>
        <p:nvPicPr>
          <p:cNvPr id="3" name="Picture 2">
            <a:extLst>
              <a:ext uri="{FF2B5EF4-FFF2-40B4-BE49-F238E27FC236}">
                <a16:creationId xmlns:a16="http://schemas.microsoft.com/office/drawing/2014/main" id="{82B9D4AE-EB7B-48AB-87A7-2E018E5E8D37}"/>
              </a:ext>
            </a:extLst>
          </p:cNvPr>
          <p:cNvPicPr>
            <a:picLocks noChangeAspect="1"/>
          </p:cNvPicPr>
          <p:nvPr/>
        </p:nvPicPr>
        <p:blipFill>
          <a:blip r:embed="rId2"/>
          <a:stretch>
            <a:fillRect/>
          </a:stretch>
        </p:blipFill>
        <p:spPr>
          <a:xfrm>
            <a:off x="234118" y="1464629"/>
            <a:ext cx="10085714" cy="2561905"/>
          </a:xfrm>
          <a:prstGeom prst="rect">
            <a:avLst/>
          </a:prstGeom>
        </p:spPr>
      </p:pic>
      <p:pic>
        <p:nvPicPr>
          <p:cNvPr id="5" name="Picture 4">
            <a:extLst>
              <a:ext uri="{FF2B5EF4-FFF2-40B4-BE49-F238E27FC236}">
                <a16:creationId xmlns:a16="http://schemas.microsoft.com/office/drawing/2014/main" id="{C095DBA7-A2A3-2E47-9E0E-09A5B90BAFD6}"/>
              </a:ext>
            </a:extLst>
          </p:cNvPr>
          <p:cNvPicPr>
            <a:picLocks noChangeAspect="1"/>
          </p:cNvPicPr>
          <p:nvPr/>
        </p:nvPicPr>
        <p:blipFill>
          <a:blip r:embed="rId3"/>
          <a:stretch>
            <a:fillRect/>
          </a:stretch>
        </p:blipFill>
        <p:spPr>
          <a:xfrm>
            <a:off x="234118" y="4184188"/>
            <a:ext cx="10988039" cy="2178663"/>
          </a:xfrm>
          <a:prstGeom prst="rect">
            <a:avLst/>
          </a:prstGeom>
        </p:spPr>
      </p:pic>
      <p:pic>
        <p:nvPicPr>
          <p:cNvPr id="6" name="Picture 5">
            <a:extLst>
              <a:ext uri="{FF2B5EF4-FFF2-40B4-BE49-F238E27FC236}">
                <a16:creationId xmlns:a16="http://schemas.microsoft.com/office/drawing/2014/main" id="{19728ACC-3CEC-C845-8F7E-B429593C1E25}"/>
              </a:ext>
            </a:extLst>
          </p:cNvPr>
          <p:cNvPicPr>
            <a:picLocks noChangeAspect="1"/>
          </p:cNvPicPr>
          <p:nvPr/>
        </p:nvPicPr>
        <p:blipFill>
          <a:blip r:embed="rId4"/>
          <a:stretch>
            <a:fillRect/>
          </a:stretch>
        </p:blipFill>
        <p:spPr>
          <a:xfrm>
            <a:off x="9532446" y="865540"/>
            <a:ext cx="2565400" cy="762000"/>
          </a:xfrm>
          <a:prstGeom prst="rect">
            <a:avLst/>
          </a:prstGeom>
        </p:spPr>
      </p:pic>
    </p:spTree>
    <p:extLst>
      <p:ext uri="{BB962C8B-B14F-4D97-AF65-F5344CB8AC3E}">
        <p14:creationId xmlns:p14="http://schemas.microsoft.com/office/powerpoint/2010/main" val="3378440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a:blip r:embed="rId2"/>
          <a:stretch>
            <a:fillRect/>
          </a:stretch>
        </p:blipFill>
        <p:spPr>
          <a:xfrm>
            <a:off x="0" y="987980"/>
            <a:ext cx="5438095" cy="1714286"/>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a:blip r:embed="rId3"/>
          <a:stretch>
            <a:fillRect/>
          </a:stretch>
        </p:blipFill>
        <p:spPr>
          <a:xfrm>
            <a:off x="5726400" y="863824"/>
            <a:ext cx="6271177" cy="1085744"/>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804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a:blip r:embed="rId3"/>
          <a:stretch>
            <a:fillRect/>
          </a:stretch>
        </p:blipFill>
        <p:spPr>
          <a:xfrm>
            <a:off x="5726400" y="863824"/>
            <a:ext cx="6271177" cy="1085744"/>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38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rotWithShape="1">
          <a:blip r:embed="rId3"/>
          <a:srcRect l="75949" t="61549" r="2598" b="10155"/>
          <a:stretch/>
        </p:blipFill>
        <p:spPr>
          <a:xfrm>
            <a:off x="7353252" y="1066810"/>
            <a:ext cx="3555107" cy="811849"/>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402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rotWithShape="1">
          <a:blip r:embed="rId3"/>
          <a:srcRect l="75949" t="61549" r="2598" b="10155"/>
          <a:stretch/>
        </p:blipFill>
        <p:spPr>
          <a:xfrm>
            <a:off x="7353252" y="1066810"/>
            <a:ext cx="3555107" cy="811849"/>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rotWithShape="1">
          <a:blip r:embed="rId4"/>
          <a:srcRect l="49663" t="20184" r="26243" b="71212"/>
          <a:stretch/>
        </p:blipFill>
        <p:spPr>
          <a:xfrm>
            <a:off x="6855163" y="3947067"/>
            <a:ext cx="5167769" cy="105069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702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2"/>
          <a:stretch>
            <a:fillRect/>
          </a:stretch>
        </p:blipFill>
        <p:spPr>
          <a:xfrm>
            <a:off x="-3451" y="61518"/>
            <a:ext cx="15564215" cy="6633571"/>
          </a:xfrm>
          <a:prstGeom prst="rect">
            <a:avLst/>
          </a:prstGeom>
        </p:spPr>
      </p:pic>
    </p:spTree>
    <p:extLst>
      <p:ext uri="{BB962C8B-B14F-4D97-AF65-F5344CB8AC3E}">
        <p14:creationId xmlns:p14="http://schemas.microsoft.com/office/powerpoint/2010/main" val="193850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2"/>
          <a:stretch>
            <a:fillRect/>
          </a:stretch>
        </p:blipFill>
        <p:spPr>
          <a:xfrm>
            <a:off x="-16841024" y="-5561518"/>
            <a:ext cx="28547822" cy="12167270"/>
          </a:xfrm>
          <a:prstGeom prst="rect">
            <a:avLst/>
          </a:prstGeom>
        </p:spPr>
      </p:pic>
    </p:spTree>
    <p:extLst>
      <p:ext uri="{BB962C8B-B14F-4D97-AF65-F5344CB8AC3E}">
        <p14:creationId xmlns:p14="http://schemas.microsoft.com/office/powerpoint/2010/main" val="401791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E0F0DD-B91C-4A7D-90B8-78F0AE9A42EE}"/>
              </a:ext>
            </a:extLst>
          </p:cNvPr>
          <p:cNvPicPr>
            <a:picLocks noChangeAspect="1"/>
          </p:cNvPicPr>
          <p:nvPr/>
        </p:nvPicPr>
        <p:blipFill>
          <a:blip r:embed="rId2"/>
          <a:stretch>
            <a:fillRect/>
          </a:stretch>
        </p:blipFill>
        <p:spPr>
          <a:xfrm>
            <a:off x="47705" y="-1"/>
            <a:ext cx="11070373" cy="6855425"/>
          </a:xfrm>
          <a:prstGeom prst="rect">
            <a:avLst/>
          </a:prstGeom>
        </p:spPr>
      </p:pic>
    </p:spTree>
    <p:extLst>
      <p:ext uri="{BB962C8B-B14F-4D97-AF65-F5344CB8AC3E}">
        <p14:creationId xmlns:p14="http://schemas.microsoft.com/office/powerpoint/2010/main" val="88805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EB8CC8-227B-4AF6-B033-5DE9D6A1B212}"/>
              </a:ext>
            </a:extLst>
          </p:cNvPr>
          <p:cNvSpPr txBox="1"/>
          <p:nvPr/>
        </p:nvSpPr>
        <p:spPr>
          <a:xfrm>
            <a:off x="0" y="0"/>
            <a:ext cx="12192000" cy="138499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dirty="0"/>
              <a:t>Hours later, dozens of Twitter accounts swing into action, amplifying news of the alleged terrorist cyberattack. Soon, they’re leaving out the word cyber, spreading an even more ominous message.</a:t>
            </a:r>
          </a:p>
        </p:txBody>
      </p:sp>
      <p:pic>
        <p:nvPicPr>
          <p:cNvPr id="8" name="Picture 7">
            <a:extLst>
              <a:ext uri="{FF2B5EF4-FFF2-40B4-BE49-F238E27FC236}">
                <a16:creationId xmlns:a16="http://schemas.microsoft.com/office/drawing/2014/main" id="{B4913FD1-B037-4077-87CC-16C79DE5DF4B}"/>
              </a:ext>
            </a:extLst>
          </p:cNvPr>
          <p:cNvPicPr>
            <a:picLocks noChangeAspect="1"/>
          </p:cNvPicPr>
          <p:nvPr/>
        </p:nvPicPr>
        <p:blipFill rotWithShape="1">
          <a:blip r:embed="rId2"/>
          <a:srcRect r="11611"/>
          <a:stretch/>
        </p:blipFill>
        <p:spPr>
          <a:xfrm>
            <a:off x="3923778" y="1706514"/>
            <a:ext cx="7921381" cy="4542857"/>
          </a:xfrm>
          <a:prstGeom prst="rect">
            <a:avLst/>
          </a:prstGeom>
        </p:spPr>
      </p:pic>
      <p:sp>
        <p:nvSpPr>
          <p:cNvPr id="10" name="TextBox 9">
            <a:extLst>
              <a:ext uri="{FF2B5EF4-FFF2-40B4-BE49-F238E27FC236}">
                <a16:creationId xmlns:a16="http://schemas.microsoft.com/office/drawing/2014/main" id="{FCAFA187-9B19-4539-824C-89EC1118398D}"/>
              </a:ext>
            </a:extLst>
          </p:cNvPr>
          <p:cNvSpPr txBox="1"/>
          <p:nvPr/>
        </p:nvSpPr>
        <p:spPr>
          <a:xfrm>
            <a:off x="171448" y="1706514"/>
            <a:ext cx="3486151" cy="440120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dirty="0">
                <a:solidFill>
                  <a:srgbClr val="FF0000"/>
                </a:solidFill>
              </a:rPr>
              <a:t>“I’m scared.”</a:t>
            </a:r>
          </a:p>
          <a:p>
            <a:endParaRPr lang="en-US" sz="2800" dirty="0">
              <a:solidFill>
                <a:srgbClr val="FF0000"/>
              </a:solidFill>
            </a:endParaRPr>
          </a:p>
          <a:p>
            <a:r>
              <a:rPr lang="en-US" sz="2800" dirty="0">
                <a:solidFill>
                  <a:srgbClr val="FF0000"/>
                </a:solidFill>
              </a:rPr>
              <a:t>“ISIS terrorists live among us!”</a:t>
            </a:r>
          </a:p>
          <a:p>
            <a:endParaRPr lang="en-US" sz="2800" dirty="0">
              <a:solidFill>
                <a:srgbClr val="FF0000"/>
              </a:solidFill>
            </a:endParaRPr>
          </a:p>
          <a:p>
            <a:r>
              <a:rPr lang="en-US" sz="2800" dirty="0">
                <a:solidFill>
                  <a:srgbClr val="FF0000"/>
                </a:solidFill>
              </a:rPr>
              <a:t>“Our government can’t provide our security.”</a:t>
            </a:r>
          </a:p>
          <a:p>
            <a:endParaRPr lang="en-US" sz="2800" dirty="0">
              <a:solidFill>
                <a:srgbClr val="FF0000"/>
              </a:solidFill>
            </a:endParaRPr>
          </a:p>
          <a:p>
            <a:r>
              <a:rPr lang="en-US" sz="2800" dirty="0">
                <a:solidFill>
                  <a:srgbClr val="FF0000"/>
                </a:solidFill>
              </a:rPr>
              <a:t>“Mexicans help them.”</a:t>
            </a:r>
          </a:p>
        </p:txBody>
      </p:sp>
    </p:spTree>
    <p:extLst>
      <p:ext uri="{BB962C8B-B14F-4D97-AF65-F5344CB8AC3E}">
        <p14:creationId xmlns:p14="http://schemas.microsoft.com/office/powerpoint/2010/main" val="393745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BE393F-150A-4879-BA28-5CC0EA98F2F3}"/>
              </a:ext>
            </a:extLst>
          </p:cNvPr>
          <p:cNvSpPr txBox="1"/>
          <p:nvPr/>
        </p:nvSpPr>
        <p:spPr>
          <a:xfrm>
            <a:off x="1274185" y="1012954"/>
            <a:ext cx="9643630" cy="483209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4400" dirty="0"/>
              <a:t>The message: Brazen </a:t>
            </a:r>
            <a:r>
              <a:rPr lang="en-US" sz="4400" b="1" dirty="0">
                <a:solidFill>
                  <a:srgbClr val="FF0000"/>
                </a:solidFill>
              </a:rPr>
              <a:t>ISIS has penetrated the heartland</a:t>
            </a:r>
            <a:r>
              <a:rPr lang="en-US" sz="4400" dirty="0"/>
              <a:t>, and America’s leaders are </a:t>
            </a:r>
            <a:r>
              <a:rPr lang="en-US" sz="4400" b="1" dirty="0">
                <a:solidFill>
                  <a:srgbClr val="FF0000"/>
                </a:solidFill>
              </a:rPr>
              <a:t>helpless</a:t>
            </a:r>
            <a:r>
              <a:rPr lang="en-US" sz="4400" dirty="0"/>
              <a:t>. </a:t>
            </a:r>
          </a:p>
          <a:p>
            <a:pPr algn="ctr"/>
            <a:endParaRPr lang="en-US" sz="4400" dirty="0"/>
          </a:p>
          <a:p>
            <a:pPr algn="ctr"/>
            <a:r>
              <a:rPr lang="en-US" sz="4400" b="1" dirty="0">
                <a:solidFill>
                  <a:srgbClr val="FF0000"/>
                </a:solidFill>
              </a:rPr>
              <a:t>“It’s all Obama’s fault!” </a:t>
            </a:r>
            <a:r>
              <a:rPr lang="en-US" sz="4400" dirty="0"/>
              <a:t>wrote one account, using the hashtags </a:t>
            </a:r>
            <a:r>
              <a:rPr lang="en-US" sz="4400" b="1" dirty="0">
                <a:solidFill>
                  <a:srgbClr val="FF0000"/>
                </a:solidFill>
              </a:rPr>
              <a:t>#</a:t>
            </a:r>
            <a:r>
              <a:rPr lang="en-US" sz="4400" b="1" dirty="0" err="1">
                <a:solidFill>
                  <a:srgbClr val="FF0000"/>
                </a:solidFill>
              </a:rPr>
              <a:t>ImmigrationAction</a:t>
            </a:r>
            <a:r>
              <a:rPr lang="en-US" sz="4400" b="1" dirty="0">
                <a:solidFill>
                  <a:srgbClr val="FF0000"/>
                </a:solidFill>
              </a:rPr>
              <a:t> </a:t>
            </a:r>
            <a:r>
              <a:rPr lang="en-US" sz="4400" dirty="0"/>
              <a:t>and </a:t>
            </a:r>
            <a:r>
              <a:rPr lang="en-US" sz="4400" b="1" dirty="0">
                <a:solidFill>
                  <a:srgbClr val="FF0000"/>
                </a:solidFill>
              </a:rPr>
              <a:t>#</a:t>
            </a:r>
            <a:r>
              <a:rPr lang="en-US" sz="4400" b="1" dirty="0" err="1">
                <a:solidFill>
                  <a:srgbClr val="FF0000"/>
                </a:solidFill>
              </a:rPr>
              <a:t>ISISattacks</a:t>
            </a:r>
            <a:r>
              <a:rPr lang="en-US" sz="4400" dirty="0"/>
              <a:t>.</a:t>
            </a:r>
          </a:p>
        </p:txBody>
      </p:sp>
    </p:spTree>
    <p:extLst>
      <p:ext uri="{BB962C8B-B14F-4D97-AF65-F5344CB8AC3E}">
        <p14:creationId xmlns:p14="http://schemas.microsoft.com/office/powerpoint/2010/main" val="290712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C0D3D-87D1-410C-BCF0-2A772FD80F6A}"/>
              </a:ext>
            </a:extLst>
          </p:cNvPr>
          <p:cNvSpPr txBox="1"/>
          <p:nvPr/>
        </p:nvSpPr>
        <p:spPr>
          <a:xfrm>
            <a:off x="1" y="0"/>
            <a:ext cx="12192000"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600" dirty="0"/>
              <a:t>RT picks it up. Just the facts: American media outlets hacked by a group claiming to be ISIS. The FBI is investigating.  </a:t>
            </a:r>
          </a:p>
        </p:txBody>
      </p:sp>
      <p:pic>
        <p:nvPicPr>
          <p:cNvPr id="3" name="Picture 2">
            <a:extLst>
              <a:ext uri="{FF2B5EF4-FFF2-40B4-BE49-F238E27FC236}">
                <a16:creationId xmlns:a16="http://schemas.microsoft.com/office/drawing/2014/main" id="{3E0BBF7D-BBED-4287-BA32-E6EFA94AD3FE}"/>
              </a:ext>
            </a:extLst>
          </p:cNvPr>
          <p:cNvPicPr>
            <a:picLocks noChangeAspect="1"/>
          </p:cNvPicPr>
          <p:nvPr/>
        </p:nvPicPr>
        <p:blipFill>
          <a:blip r:embed="rId2"/>
          <a:stretch>
            <a:fillRect/>
          </a:stretch>
        </p:blipFill>
        <p:spPr>
          <a:xfrm>
            <a:off x="506094" y="1991270"/>
            <a:ext cx="10787926" cy="4366850"/>
          </a:xfrm>
          <a:prstGeom prst="rect">
            <a:avLst/>
          </a:prstGeom>
        </p:spPr>
      </p:pic>
      <p:pic>
        <p:nvPicPr>
          <p:cNvPr id="5" name="Picture 4">
            <a:extLst>
              <a:ext uri="{FF2B5EF4-FFF2-40B4-BE49-F238E27FC236}">
                <a16:creationId xmlns:a16="http://schemas.microsoft.com/office/drawing/2014/main" id="{58962358-D552-41B8-A7EE-D116FBFE849A}"/>
              </a:ext>
            </a:extLst>
          </p:cNvPr>
          <p:cNvPicPr>
            <a:picLocks noChangeAspect="1"/>
          </p:cNvPicPr>
          <p:nvPr/>
        </p:nvPicPr>
        <p:blipFill>
          <a:blip r:embed="rId3"/>
          <a:stretch>
            <a:fillRect/>
          </a:stretch>
        </p:blipFill>
        <p:spPr>
          <a:xfrm>
            <a:off x="638385" y="1681207"/>
            <a:ext cx="3371429" cy="752381"/>
          </a:xfrm>
          <a:prstGeom prst="rect">
            <a:avLst/>
          </a:prstGeom>
        </p:spPr>
      </p:pic>
    </p:spTree>
    <p:extLst>
      <p:ext uri="{BB962C8B-B14F-4D97-AF65-F5344CB8AC3E}">
        <p14:creationId xmlns:p14="http://schemas.microsoft.com/office/powerpoint/2010/main" val="253365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3CC1F-4F30-4734-A274-1FA46505CAF3}"/>
              </a:ext>
            </a:extLst>
          </p:cNvPr>
          <p:cNvSpPr txBox="1"/>
          <p:nvPr/>
        </p:nvSpPr>
        <p:spPr>
          <a:xfrm>
            <a:off x="1961162" y="474345"/>
            <a:ext cx="8269675" cy="590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600" dirty="0"/>
              <a:t>Some security pros mutter </a:t>
            </a:r>
            <a:r>
              <a:rPr lang="en-US" sz="3600" b="1" dirty="0">
                <a:solidFill>
                  <a:srgbClr val="FF0000"/>
                </a:solidFill>
              </a:rPr>
              <a:t>it doesn’t make sense</a:t>
            </a:r>
            <a:r>
              <a:rPr lang="en-US" sz="3600" dirty="0"/>
              <a:t>. They’ve never heard of </a:t>
            </a:r>
            <a:r>
              <a:rPr lang="en-US" sz="3600" b="1" dirty="0" err="1">
                <a:solidFill>
                  <a:srgbClr val="FF0000"/>
                </a:solidFill>
              </a:rPr>
              <a:t>CyberCaliphate</a:t>
            </a:r>
            <a:r>
              <a:rPr lang="en-US" sz="3600" dirty="0"/>
              <a:t>, and it isn’t ISIS’s MO.</a:t>
            </a:r>
          </a:p>
          <a:p>
            <a:pPr algn="ctr"/>
            <a:endParaRPr lang="en-US" sz="3600" dirty="0"/>
          </a:p>
          <a:p>
            <a:pPr algn="ctr"/>
            <a:r>
              <a:rPr lang="en-US" sz="3600" dirty="0"/>
              <a:t>But news of the hack has spread, and the </a:t>
            </a:r>
            <a:r>
              <a:rPr lang="en-US" sz="3600" b="1" dirty="0" err="1">
                <a:solidFill>
                  <a:srgbClr val="FF0000"/>
                </a:solidFill>
              </a:rPr>
              <a:t>CyberCaliphate</a:t>
            </a:r>
            <a:r>
              <a:rPr lang="en-US" sz="3600" dirty="0"/>
              <a:t> goes on to hack other targets, including the U.S. military’s Central Command Twitter account.</a:t>
            </a:r>
          </a:p>
          <a:p>
            <a:pPr algn="ctr"/>
            <a:endParaRPr lang="en-US" sz="3600" dirty="0"/>
          </a:p>
          <a:p>
            <a:pPr algn="ctr"/>
            <a:r>
              <a:rPr lang="en-US" sz="5400" dirty="0"/>
              <a:t>The ISIS cyber army is here!</a:t>
            </a:r>
          </a:p>
        </p:txBody>
      </p:sp>
    </p:spTree>
    <p:extLst>
      <p:ext uri="{BB962C8B-B14F-4D97-AF65-F5344CB8AC3E}">
        <p14:creationId xmlns:p14="http://schemas.microsoft.com/office/powerpoint/2010/main" val="381566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A1F4D-5BFB-4719-9D38-D992796B53E2}"/>
              </a:ext>
            </a:extLst>
          </p:cNvPr>
          <p:cNvSpPr txBox="1"/>
          <p:nvPr/>
        </p:nvSpPr>
        <p:spPr>
          <a:xfrm>
            <a:off x="219987" y="162937"/>
            <a:ext cx="5701890" cy="397031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600" b="1" dirty="0">
                <a:solidFill>
                  <a:srgbClr val="FF0000"/>
                </a:solidFill>
              </a:rPr>
              <a:t>Except it’s not ISIS</a:t>
            </a:r>
            <a:r>
              <a:rPr lang="en-US" sz="3600" dirty="0">
                <a:solidFill>
                  <a:schemeClr val="tx1"/>
                </a:solidFill>
              </a:rPr>
              <a:t>, according to British intelligence, who this October published a report saying </a:t>
            </a:r>
            <a:r>
              <a:rPr lang="en-US" sz="3600" b="1" dirty="0" err="1">
                <a:solidFill>
                  <a:srgbClr val="FF0000"/>
                </a:solidFill>
              </a:rPr>
              <a:t>CyberCaliphate</a:t>
            </a:r>
            <a:r>
              <a:rPr lang="en-US" sz="3600" dirty="0">
                <a:solidFill>
                  <a:schemeClr val="tx1"/>
                </a:solidFill>
              </a:rPr>
              <a:t> is just another name for </a:t>
            </a:r>
            <a:r>
              <a:rPr lang="en-US" sz="3600" b="1" dirty="0">
                <a:solidFill>
                  <a:srgbClr val="FF0000"/>
                </a:solidFill>
              </a:rPr>
              <a:t>Russia’s military intelligence service</a:t>
            </a:r>
            <a:r>
              <a:rPr lang="en-US" sz="3600" dirty="0">
                <a:solidFill>
                  <a:schemeClr val="tx1"/>
                </a:solidFill>
              </a:rPr>
              <a:t>.</a:t>
            </a:r>
          </a:p>
        </p:txBody>
      </p:sp>
      <p:pic>
        <p:nvPicPr>
          <p:cNvPr id="4" name="Picture 3">
            <a:extLst>
              <a:ext uri="{FF2B5EF4-FFF2-40B4-BE49-F238E27FC236}">
                <a16:creationId xmlns:a16="http://schemas.microsoft.com/office/drawing/2014/main" id="{FC84C7D5-BF91-482B-AFB7-3401A4E4E596}"/>
              </a:ext>
            </a:extLst>
          </p:cNvPr>
          <p:cNvPicPr>
            <a:picLocks noChangeAspect="1"/>
          </p:cNvPicPr>
          <p:nvPr/>
        </p:nvPicPr>
        <p:blipFill>
          <a:blip r:embed="rId2"/>
          <a:stretch>
            <a:fillRect/>
          </a:stretch>
        </p:blipFill>
        <p:spPr>
          <a:xfrm>
            <a:off x="561894" y="4512046"/>
            <a:ext cx="4597973" cy="1722416"/>
          </a:xfrm>
          <a:prstGeom prst="rect">
            <a:avLst/>
          </a:prstGeom>
        </p:spPr>
      </p:pic>
      <p:pic>
        <p:nvPicPr>
          <p:cNvPr id="6" name="Picture 5">
            <a:extLst>
              <a:ext uri="{FF2B5EF4-FFF2-40B4-BE49-F238E27FC236}">
                <a16:creationId xmlns:a16="http://schemas.microsoft.com/office/drawing/2014/main" id="{B8606088-17B2-4267-8627-6527F63E8FCC}"/>
              </a:ext>
            </a:extLst>
          </p:cNvPr>
          <p:cNvPicPr>
            <a:picLocks noChangeAspect="1"/>
          </p:cNvPicPr>
          <p:nvPr/>
        </p:nvPicPr>
        <p:blipFill>
          <a:blip r:embed="rId3"/>
          <a:stretch>
            <a:fillRect/>
          </a:stretch>
        </p:blipFill>
        <p:spPr>
          <a:xfrm>
            <a:off x="5921877" y="115524"/>
            <a:ext cx="6270123" cy="1527935"/>
          </a:xfrm>
          <a:prstGeom prst="rect">
            <a:avLst/>
          </a:prstGeom>
        </p:spPr>
      </p:pic>
      <p:pic>
        <p:nvPicPr>
          <p:cNvPr id="7" name="Picture 6">
            <a:extLst>
              <a:ext uri="{FF2B5EF4-FFF2-40B4-BE49-F238E27FC236}">
                <a16:creationId xmlns:a16="http://schemas.microsoft.com/office/drawing/2014/main" id="{D6C687B4-BC12-4FD2-A09E-ACAAD87B0DC9}"/>
              </a:ext>
            </a:extLst>
          </p:cNvPr>
          <p:cNvPicPr>
            <a:picLocks noChangeAspect="1"/>
          </p:cNvPicPr>
          <p:nvPr/>
        </p:nvPicPr>
        <p:blipFill>
          <a:blip r:embed="rId4"/>
          <a:stretch>
            <a:fillRect/>
          </a:stretch>
        </p:blipFill>
        <p:spPr>
          <a:xfrm>
            <a:off x="5921877" y="1630016"/>
            <a:ext cx="5070515" cy="5227984"/>
          </a:xfrm>
          <a:prstGeom prst="rect">
            <a:avLst/>
          </a:prstGeom>
        </p:spPr>
      </p:pic>
    </p:spTree>
    <p:extLst>
      <p:ext uri="{BB962C8B-B14F-4D97-AF65-F5344CB8AC3E}">
        <p14:creationId xmlns:p14="http://schemas.microsoft.com/office/powerpoint/2010/main" val="246703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C4E36-E10D-4593-A2A7-B5C96E010093}"/>
              </a:ext>
            </a:extLst>
          </p:cNvPr>
          <p:cNvSpPr txBox="1"/>
          <p:nvPr/>
        </p:nvSpPr>
        <p:spPr>
          <a:xfrm>
            <a:off x="2156129" y="2767280"/>
            <a:ext cx="7879742" cy="1323439"/>
          </a:xfrm>
          <a:prstGeom prst="rect">
            <a:avLst/>
          </a:prstGeom>
          <a:noFill/>
        </p:spPr>
        <p:txBody>
          <a:bodyPr wrap="square" rtlCol="0">
            <a:spAutoFit/>
          </a:bodyPr>
          <a:lstStyle/>
          <a:p>
            <a:r>
              <a:rPr lang="en-US" sz="4000" dirty="0"/>
              <a:t>Question: What makes a story about a cyberattack </a:t>
            </a:r>
            <a:r>
              <a:rPr lang="en-US" sz="4000" b="1" dirty="0"/>
              <a:t>good</a:t>
            </a:r>
            <a:r>
              <a:rPr lang="en-US" sz="4000" dirty="0"/>
              <a:t>?</a:t>
            </a:r>
          </a:p>
        </p:txBody>
      </p:sp>
    </p:spTree>
    <p:extLst>
      <p:ext uri="{BB962C8B-B14F-4D97-AF65-F5344CB8AC3E}">
        <p14:creationId xmlns:p14="http://schemas.microsoft.com/office/powerpoint/2010/main" val="237445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15058</TotalTime>
  <Words>772</Words>
  <Application>Microsoft Macintosh PowerPoint</Application>
  <PresentationFormat>Widescreen</PresentationFormat>
  <Paragraphs>109</Paragraphs>
  <Slides>38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Hunting Bears (and Pandas, Spiders, Jackals, Tigers &amp;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Barry</dc:creator>
  <cp:lastModifiedBy>Robert Barry</cp:lastModifiedBy>
  <cp:revision>310</cp:revision>
  <cp:lastPrinted>2019-03-09T17:42:18Z</cp:lastPrinted>
  <dcterms:created xsi:type="dcterms:W3CDTF">2019-02-07T14:47:32Z</dcterms:created>
  <dcterms:modified xsi:type="dcterms:W3CDTF">2019-03-09T20:20:58Z</dcterms:modified>
</cp:coreProperties>
</file>