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D9077D-047B-4535-8B07-4B13F478CB77}">
  <a:tblStyle styleId="{0ED9077D-047B-4535-8B07-4B13F478CB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nsola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2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30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8" name="Google Shape;368;p3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5" name="Google Shape;395;p3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p3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3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nsolas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nsolas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Char char="•"/>
              <a:defRPr b="0" i="0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Char char="–"/>
              <a:defRPr b="0" i="0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  <a:defRPr b="0" i="0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»"/>
              <a:def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  <a:def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api.jquery.com/category/event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List_of_JavaScript_librari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685800" y="1052512"/>
            <a:ext cx="77724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onsolas"/>
              <a:buNone/>
            </a:pPr>
            <a:r>
              <a:rPr b="0" i="0" lang="en-US" sz="44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</a:t>
            </a:r>
            <a:endParaRPr/>
          </a:p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2132012" y="4819650"/>
            <a:ext cx="6400800" cy="127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黃語昕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silvia.huang@gmail.com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的下載與安裝</a:t>
            </a:r>
            <a:endParaRPr sz="3000"/>
          </a:p>
        </p:txBody>
      </p:sp>
      <p:cxnSp>
        <p:nvCxnSpPr>
          <p:cNvPr id="174" name="Google Shape;174;p2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" name="Google Shape;175;p2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95288" y="896389"/>
            <a:ext cx="8353425" cy="5124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https://jquery.com/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download jQuery(目前)--v3.6.3 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之前的版本為(v1.12.4 or v2.2.4)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提供兩種檔案: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。正常版(uncompressed)：readable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用來開發和除錯用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。壓縮版(compressed|minified)：可讀性低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上線時可用，因為檔案小</a:t>
            </a:r>
            <a:b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CDN</a:t>
            </a:r>
            <a:r>
              <a:rPr b="0" i="0" lang="en-US" sz="2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內容傳遞網路</a:t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https://cdnjs.com/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的準備事項</a:t>
            </a:r>
            <a:endParaRPr sz="3000"/>
          </a:p>
        </p:txBody>
      </p:sp>
      <p:cxnSp>
        <p:nvCxnSpPr>
          <p:cNvPr id="183" name="Google Shape;183;p2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2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41325" y="944220"/>
            <a:ext cx="8286750" cy="4701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所有的效果，理當要等所有HTML程式碼下載完，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之後才可以進行操作。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寫法：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jQuery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-------------------------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(document).ready(function(){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-------------------------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$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(function(){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的良好機制</a:t>
            </a:r>
            <a:endParaRPr sz="3000"/>
          </a:p>
        </p:txBody>
      </p:sp>
      <p:cxnSp>
        <p:nvCxnSpPr>
          <p:cNvPr id="192" name="Google Shape;192;p2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2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95287" y="949397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自動化迴圈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$('p').css('color','red');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400"/>
              <a:t>- </a:t>
            </a: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chaining function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$('p').text('Hello').css().animate();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的語法</a:t>
            </a:r>
            <a:endParaRPr sz="3000"/>
          </a:p>
        </p:txBody>
      </p:sp>
      <p:cxnSp>
        <p:nvCxnSpPr>
          <p:cNvPr id="201" name="Google Shape;201;p2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41325" y="2214562"/>
            <a:ext cx="8286750" cy="192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nsola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$(選取內容).處理方式( );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Javascript 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物件與 jQuery 物件</a:t>
            </a:r>
            <a:endParaRPr sz="3000"/>
          </a:p>
        </p:txBody>
      </p:sp>
      <p:cxnSp>
        <p:nvCxnSpPr>
          <p:cNvPr id="210" name="Google Shape;210;p2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95287" y="936143"/>
            <a:ext cx="8353425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Javascript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物件：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getElementById()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getElementsBy</a:t>
            </a:r>
            <a:r>
              <a:rPr lang="en-US" sz="2000"/>
              <a:t>Name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getElementsByTagName()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getElementsByClassName()</a:t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querySelector()</a:t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000"/>
              <a:t>  querySelectorAll()</a:t>
            </a:r>
            <a:br>
              <a:rPr lang="en-US" sz="2000"/>
            </a:b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lang="en-US" sz="2000"/>
              <a:t>- 存取 </a:t>
            </a: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jQuery 物件：</a:t>
            </a:r>
            <a:b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$('jQuery物件').()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如何選取內容</a:t>
            </a:r>
            <a:endParaRPr sz="3000"/>
          </a:p>
        </p:txBody>
      </p:sp>
      <p:cxnSp>
        <p:nvCxnSpPr>
          <p:cNvPr id="219" name="Google Shape;219;p2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2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404191" y="930968"/>
            <a:ext cx="8344521" cy="5214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基本選擇器(Basic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階層選擇器(Hierarchy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屬性選擇器(Attribute Selectors)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基本篩選器(Basic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內容篩選器(Content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可視篩選器(Visibility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子元素篩選器(Child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表單相關篩選器(Form Filters)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其他篩選器(other)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關於 this</a:t>
            </a:r>
            <a:endParaRPr sz="2000"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28" name="Google Shape;228;p2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471487" y="9435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957750"/>
                <a:gridCol w="3286125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$('*')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tagName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$('p')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.className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$('.className')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#idName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$('#idName')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selector,selector,selector…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37" name="Google Shape;237;p2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471487" y="911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100500"/>
                <a:gridCol w="4143375"/>
              </a:tblGrid>
              <a:tr h="5000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Hierarchy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[子孫選擇器]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ancestor descendant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子孫元素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[子元素選擇器]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 &gt; child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父元素 &gt; 子元素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[相鄰元素選擇器]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+ next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+ 相鄰元素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[兄弟元素選擇器]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 ~ siblings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元素 ~ 兄弟元素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46" name="Google Shape;246;p2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2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471487" y="917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886325"/>
                <a:gridCol w="3357550"/>
              </a:tblGrid>
              <a:tr h="5064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Attribute Selectors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*=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^=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selector[name $= "value"]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55" name="Google Shape;255;p3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3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30"/>
          <p:cNvGraphicFramePr/>
          <p:nvPr/>
        </p:nvGraphicFramePr>
        <p:xfrm>
          <a:off x="471487" y="906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100525"/>
                <a:gridCol w="41433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 Filters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odd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(數值)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(數值)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(數值)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認識環境</a:t>
            </a:r>
            <a:endParaRPr sz="3000"/>
          </a:p>
        </p:txBody>
      </p:sp>
      <p:cxnSp>
        <p:nvCxnSpPr>
          <p:cNvPr id="93" name="Google Shape;93;p1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838200" y="1808163"/>
            <a:ext cx="7485063" cy="3822700"/>
            <a:chOff x="902170" y="1808480"/>
            <a:chExt cx="7486254" cy="3822207"/>
          </a:xfrm>
        </p:grpSpPr>
        <p:pic>
          <p:nvPicPr>
            <p:cNvPr descr="伺服器" id="96" name="Google Shape;9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72746" y="2052608"/>
              <a:ext cx="2015678" cy="339261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7" name="Google Shape;97;p13"/>
            <p:cNvGrpSpPr/>
            <p:nvPr/>
          </p:nvGrpSpPr>
          <p:grpSpPr>
            <a:xfrm>
              <a:off x="902170" y="1808480"/>
              <a:ext cx="7339660" cy="3822207"/>
              <a:chOff x="899592" y="1917080"/>
              <a:chExt cx="7200812" cy="3744168"/>
            </a:xfrm>
          </p:grpSpPr>
          <p:cxnSp>
            <p:nvCxnSpPr>
              <p:cNvPr id="98" name="Google Shape;98;p13"/>
              <p:cNvCxnSpPr/>
              <p:nvPr/>
            </p:nvCxnSpPr>
            <p:spPr>
              <a:xfrm>
                <a:off x="3706663" y="3573463"/>
                <a:ext cx="2449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9" name="Google Shape;99;p13"/>
              <p:cNvCxnSpPr/>
              <p:nvPr/>
            </p:nvCxnSpPr>
            <p:spPr>
              <a:xfrm rot="10800000">
                <a:off x="3707284" y="4940301"/>
                <a:ext cx="2520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00" name="Google Shape;100;p13"/>
              <p:cNvSpPr txBox="1"/>
              <p:nvPr/>
            </p:nvSpPr>
            <p:spPr>
              <a:xfrm>
                <a:off x="4067944" y="3068638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request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1" name="Google Shape;101;p13"/>
              <p:cNvSpPr txBox="1"/>
              <p:nvPr/>
            </p:nvSpPr>
            <p:spPr>
              <a:xfrm>
                <a:off x="4139952" y="4437063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response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pic>
            <p:nvPicPr>
              <p:cNvPr descr="膝上型電腦" id="102" name="Google Shape;102;p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899592" y="2635474"/>
                <a:ext cx="2608784" cy="30257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Google Shape;103;p13"/>
              <p:cNvSpPr txBox="1"/>
              <p:nvPr/>
            </p:nvSpPr>
            <p:spPr>
              <a:xfrm>
                <a:off x="1445176" y="270892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Client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04" name="Google Shape;104;p13"/>
              <p:cNvSpPr txBox="1"/>
              <p:nvPr/>
            </p:nvSpPr>
            <p:spPr>
              <a:xfrm>
                <a:off x="6587504" y="1917080"/>
                <a:ext cx="15129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onsolas"/>
                  <a:buNone/>
                </a:pPr>
                <a:r>
                  <a:rPr b="1" i="0" lang="en-US" sz="18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Server</a:t>
                </a:r>
                <a:endParaRPr b="0" i="0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5&amp;6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64" name="Google Shape;264;p3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3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p31"/>
          <p:cNvGraphicFramePr/>
          <p:nvPr/>
        </p:nvGraphicFramePr>
        <p:xfrm>
          <a:off x="457200" y="925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686300"/>
                <a:gridCol w="3543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Filters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empty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selector1: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(selector2)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(string)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31"/>
          <p:cNvGraphicFramePr/>
          <p:nvPr/>
        </p:nvGraphicFramePr>
        <p:xfrm>
          <a:off x="457200" y="352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3186100"/>
                <a:gridCol w="50434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Visibility Filters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hidden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visible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74" name="Google Shape;274;p3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3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32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only-child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nth-child()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only-of-type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first-of-type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last-of-type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nth-last-of-type()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83" name="Google Shape;283;p3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3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33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6043600"/>
                <a:gridCol w="21859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filters-forms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:text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input[type="text"]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:password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input[type="password"]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:radio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input[type="radio"]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:checkbox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input[type="checkbox"]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:reset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input[type="reset"]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:submit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input[type="submit"]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:button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input[type="button"]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:file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input[type="file"]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:image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 input[type="image"]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disabled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enabled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選取內容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9&amp;10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).處理方式( )</a:t>
            </a:r>
            <a:endParaRPr sz="3000"/>
          </a:p>
        </p:txBody>
      </p:sp>
      <p:cxnSp>
        <p:nvCxnSpPr>
          <p:cNvPr id="292" name="Google Shape;292;p3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3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4" name="Google Shape;294;p34"/>
          <p:cNvGraphicFramePr/>
          <p:nvPr/>
        </p:nvGraphicFramePr>
        <p:xfrm>
          <a:off x="457200" y="928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5043475"/>
                <a:gridCol w="31861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filters-other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(語言-國碼)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animated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root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selector: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target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5" name="Google Shape;295;p34"/>
          <p:cNvGraphicFramePr/>
          <p:nvPr/>
        </p:nvGraphicFramePr>
        <p:xfrm>
          <a:off x="457200" y="3616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1757350"/>
                <a:gridCol w="64722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$(this)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chemeClr val="dk1"/>
                </a:solidFill>
              </a:rPr>
              <a:t>補充</a:t>
            </a:r>
            <a:endParaRPr sz="3000"/>
          </a:p>
        </p:txBody>
      </p:sp>
      <p:cxnSp>
        <p:nvCxnSpPr>
          <p:cNvPr id="302" name="Google Shape;302;p3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3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3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jQuery 的處理方式</a:t>
            </a:r>
            <a:endParaRPr sz="3000"/>
          </a:p>
        </p:txBody>
      </p:sp>
      <p:cxnSp>
        <p:nvCxnSpPr>
          <p:cNvPr id="310" name="Google Shape;310;p3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3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6"/>
          <p:cNvSpPr txBox="1"/>
          <p:nvPr>
            <p:ph idx="1" type="body"/>
          </p:nvPr>
        </p:nvSpPr>
        <p:spPr>
          <a:xfrm>
            <a:off x="457200" y="930968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 其他的事件處理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 ready 事件處理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4 HTML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CSS 屬性的處理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6 網頁內容的處理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7 DOM 內容的處理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8 特效(Effects)處理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9 jQuery 對元素的處理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公用函數與獨立資料的處理方法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Ajax 的處理方法</a:t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i="0" sz="20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19" name="Google Shape;319;p3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3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441325" y="909641"/>
            <a:ext cx="8261350" cy="1357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$('選取內容').事件(處理函數);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===&gt; $('選取內容').事件(function(){});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https://api.jquery.com/category/events/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p37"/>
          <p:cNvGraphicFramePr/>
          <p:nvPr/>
        </p:nvGraphicFramePr>
        <p:xfrm>
          <a:off x="457200" y="2364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141300"/>
                <a:gridCol w="408827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輸入裝置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mousedown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mouseup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dblclick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mousemove | contextmenu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mouseover | mouseenter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mouseout  | mouseleave 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hover</a:t>
                      </a:r>
                      <a:endParaRPr sz="2000" u="none" cap="none" strike="noStrike"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Google Shape;327;p38"/>
          <p:cNvGraphicFramePr/>
          <p:nvPr/>
        </p:nvGraphicFramePr>
        <p:xfrm>
          <a:off x="457200" y="6758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088300"/>
                <a:gridCol w="4141275"/>
              </a:tblGrid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鍵盤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keypress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keydown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keyup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8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瀏覽器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$(window).resize()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$(window).scroll()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5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Events - 表單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submit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reset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select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focus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blur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change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2&amp;3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36" name="Google Shape;336;p3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7" name="Google Shape;337;p3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39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5757850"/>
                <a:gridCol w="877875"/>
                <a:gridCol w="1593850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其他事件處理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bind('事件名稱', 處理程序)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新增事件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unbind('事件名稱')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$(selector).on('事件名稱',處理程序)</a:t>
                      </a:r>
                      <a:endParaRPr b="0" sz="1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$(document).on('事件', 'selector', function(){})</a:t>
                      </a:r>
                      <a:endParaRPr b="0" sz="19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對未定義元素設定事件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off('事件名稱')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刪除 on()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 事件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$(document).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ready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(處理內容);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$(function(){處理內容});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45" name="Google Shape;345;p4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4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7" name="Google Shape;347;p40"/>
          <p:cNvGraphicFramePr/>
          <p:nvPr/>
        </p:nvGraphicFramePr>
        <p:xfrm>
          <a:off x="457200" y="909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088300"/>
                <a:gridCol w="41413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處理HTML的屬性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attr('屬性名稱','屬性值')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removeAttr('屬性名稱')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toggleClass('class名稱')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hasClass('class名稱')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處理Javascript的屬性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removeProp('屬性名稱')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課程所需知識與環境 .</a:t>
            </a:r>
            <a:endParaRPr sz="3000"/>
          </a:p>
        </p:txBody>
      </p:sp>
      <p:cxnSp>
        <p:nvCxnSpPr>
          <p:cNvPr id="111" name="Google Shape;111;p1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4"/>
          <p:cNvSpPr txBox="1"/>
          <p:nvPr/>
        </p:nvSpPr>
        <p:spPr>
          <a:xfrm>
            <a:off x="420136" y="920477"/>
            <a:ext cx="2895600" cy="5221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HTML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- CSS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856383" y="920476"/>
            <a:ext cx="4883426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課程使用環境</a:t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瀏覽器(Browser) 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。Internet Explorer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。Mozilla Firefox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</a:t>
            </a:r>
            <a:r>
              <a:rPr b="0" i="0" lang="en-US" sz="22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Google Chrome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。Opera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。Safari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工具(TextEditor)：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Visual Studio Code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Sublime Text 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。 Atom </a:t>
            </a:r>
            <a:b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JavaScript console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- Web Server：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Apache、Tomcat、IIS…	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" name="Google Shape;115;p14"/>
          <p:cNvCxnSpPr/>
          <p:nvPr/>
        </p:nvCxnSpPr>
        <p:spPr>
          <a:xfrm>
            <a:off x="3299794" y="1033670"/>
            <a:ext cx="0" cy="52115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1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54" name="Google Shape;354;p41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41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6" name="Google Shape;356;p41"/>
          <p:cNvGraphicFramePr/>
          <p:nvPr/>
        </p:nvGraphicFramePr>
        <p:xfrm>
          <a:off x="457200" y="936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829175"/>
                <a:gridCol w="3400425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處理CSS的屬性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css('css屬性名稱’, '屬性值')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設定屬性值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width()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height()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offset()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position()</a:t>
                      </a:r>
                      <a:endParaRPr b="0"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2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63" name="Google Shape;363;p42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42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5" name="Google Shape;365;p42"/>
          <p:cNvGraphicFramePr/>
          <p:nvPr/>
        </p:nvGraphicFramePr>
        <p:xfrm>
          <a:off x="457200" y="10251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3328975"/>
                <a:gridCol w="4900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網頁內容</a:t>
                      </a:r>
                      <a:endParaRPr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html('HTML字串')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傳回(查看)文字節點的內容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text('字串')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設定文字節點的內容</a:t>
                      </a:r>
                      <a:endParaRPr b="0" sz="2000" u="none" cap="none" strike="noStrike"/>
                    </a:p>
                  </a:txBody>
                  <a:tcPr marT="45650" marB="456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43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72" name="Google Shape;372;p43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43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4" name="Google Shape;374;p43"/>
          <p:cNvGraphicFramePr/>
          <p:nvPr/>
        </p:nvGraphicFramePr>
        <p:xfrm>
          <a:off x="457200" y="948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128050"/>
                <a:gridCol w="4101525"/>
              </a:tblGrid>
              <a:tr h="4293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 DOM的操作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prepend('HTML字串')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after('HTML字串')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before('HTML字串')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remove()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detach()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replaceWith()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44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7-2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81" name="Google Shape;381;p44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44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3" name="Google Shape;383;p44"/>
          <p:cNvGraphicFramePr/>
          <p:nvPr/>
        </p:nvGraphicFramePr>
        <p:xfrm>
          <a:off x="450574" y="936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5181600"/>
                <a:gridCol w="30546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尋找DOM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find()   | filter()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parent() | children()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first()  | last()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prev()   | prevAll()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next()   | nextAll()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siblings()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eq(index)| lt(index) | gt(index)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slice(startIndex[,endIndex])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$(selector1).not(selector2)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$(selector1).filter(selector2)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4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0" name="Google Shape;390;p4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4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2" name="Google Shape;392;p45"/>
          <p:cNvGraphicFramePr/>
          <p:nvPr/>
        </p:nvGraphicFramePr>
        <p:xfrm>
          <a:off x="457200" y="9199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2328850"/>
                <a:gridCol w="2302775"/>
                <a:gridCol w="3597950"/>
              </a:tblGrid>
              <a:tr h="4449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basic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hide()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$(selector).hide(speed,callback)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show()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$(selector).show(speed,callback)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toggle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97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Fading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fadeIn(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fadeOut(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speed,callback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fadeTo(speed,opacity,callback)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6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i="0"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1" baseline="30000" lang="en-US" sz="3600">
                <a:solidFill>
                  <a:schemeClr val="dk1"/>
                </a:solidFill>
              </a:rPr>
              <a:t>-2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399" name="Google Shape;399;p46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4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1" name="Google Shape;401;p46"/>
          <p:cNvGraphicFramePr/>
          <p:nvPr/>
        </p:nvGraphicFramePr>
        <p:xfrm>
          <a:off x="457200" y="919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2257425"/>
                <a:gridCol w="5972175"/>
              </a:tblGrid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Sliding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slideDown()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$(selector).slideDown([speed,easing,callback])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slideUp()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$(selector).slideUp([speed,easing,callback])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slideToggle()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nsolas"/>
                        <a:buNone/>
                      </a:pPr>
                      <a:r>
                        <a:rPr b="0" i="0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$(selector).slideToggle([speed,easing,callback])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Effects - animate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462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animate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[, duration, easing, complete])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0366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stop(true | false)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true: 可中斷執行中的動畫</a:t>
                      </a:r>
                      <a:endParaRPr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- false:不可中斷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4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9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08" name="Google Shape;408;p4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4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Google Shape;410;p47"/>
          <p:cNvGraphicFramePr/>
          <p:nvPr/>
        </p:nvGraphicFramePr>
        <p:xfrm>
          <a:off x="457200" y="918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3306425"/>
                <a:gridCol w="492315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jQuery對元素的處理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$('HTML字串')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將HTML字串轉為jQuery字串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$('selector').index()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$.each(陣列,function(){})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$(陣列).each(function(index,value){})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$.each(陣列,function(index,value){})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$(物件).each(function(){})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$.each(物件,function(){})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$(物件).each(function(key,value){})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$.each(物件,function(key,value){})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4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10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17" name="Google Shape;417;p4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4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9" name="Google Shape;419;p48"/>
          <p:cNvGraphicFramePr/>
          <p:nvPr/>
        </p:nvGraphicFramePr>
        <p:xfrm>
          <a:off x="457200" y="925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4186225"/>
                <a:gridCol w="1214425"/>
                <a:gridCol w="2828925"/>
              </a:tblGrid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公用函數的處理方法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$.isEmptyObject(物件)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$.isFunction(物件)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$.contains(元素1,元素2)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$.inArray(物件,物件陣列)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572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獨立資料的處理方法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  <a:tc hMerge="1"/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$().data('屬性', '值')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$().removeData('屬性')</a:t>
                      </a:r>
                      <a:endParaRPr sz="20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$('選取內容').</a:t>
            </a:r>
            <a:r>
              <a:rPr b="1" i="0" lang="en-US" sz="36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處理方式</a:t>
            </a:r>
            <a:r>
              <a:rPr b="1" baseline="30000" lang="en-US" sz="3600">
                <a:solidFill>
                  <a:schemeClr val="dk1"/>
                </a:solidFill>
              </a:rPr>
              <a:t>11</a:t>
            </a: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endParaRPr sz="3000"/>
          </a:p>
        </p:txBody>
      </p:sp>
      <p:cxnSp>
        <p:nvCxnSpPr>
          <p:cNvPr id="426" name="Google Shape;426;p4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7" name="Google Shape;427;p4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p49"/>
          <p:cNvGraphicFramePr/>
          <p:nvPr/>
        </p:nvGraphicFramePr>
        <p:xfrm>
          <a:off x="437322" y="925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{0ED9077D-047B-4535-8B07-4B13F478CB77}</a:tableStyleId>
              </a:tblPr>
              <a:tblGrid>
                <a:gridCol w="3498575"/>
                <a:gridCol w="4750900"/>
              </a:tblGrid>
              <a:tr h="457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Ajax方法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D3D7"/>
                    </a:solidFill>
                  </a:tcPr>
                </a:tc>
                <a:tc hMerge="1"/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$.ajax(選項)</a:t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$.post()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$.getJSON()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$.getScript()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nsolas"/>
                        <a:buNone/>
                      </a:pPr>
                      <a:r>
                        <a:t/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$(selector).load(同一個domain內的URL)</a:t>
                      </a:r>
                      <a:endParaRPr b="0"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5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課程所需知識與環境 ..</a:t>
            </a:r>
            <a:endParaRPr sz="3000"/>
          </a:p>
        </p:txBody>
      </p:sp>
      <p:cxnSp>
        <p:nvCxnSpPr>
          <p:cNvPr id="122" name="Google Shape;122;p15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395289" y="927100"/>
            <a:ext cx="8353424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URL(Uniform Resources Locator)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在Internet上尋找資源的一種通用的方式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https://www.google.com/temp.html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包括了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  How："http://" or "https://" or …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。Where：網址(ex. www.google.com)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 。 What：網頁 or 其他資源(ex. temp.html)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W3C 與 ECMA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ECMA 262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https://www.ecma-international.org/publications-and-standards/standards/ecma-262/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http://www.w3schools.com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</a:pPr>
            <a:r>
              <a:rPr b="0" i="0" lang="en-US" sz="3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 less, do more</a:t>
            </a: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3200"/>
          </a:p>
        </p:txBody>
      </p:sp>
      <p:sp>
        <p:nvSpPr>
          <p:cNvPr id="130" name="Google Shape;130;p1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7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的問題</a:t>
            </a:r>
            <a:endParaRPr sz="3000"/>
          </a:p>
        </p:txBody>
      </p:sp>
      <p:cxnSp>
        <p:nvCxnSpPr>
          <p:cNvPr id="138" name="Google Shape;138;p17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95289" y="927100"/>
            <a:ext cx="8353424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過去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，不同的瀏覽器會用不同的方式處理JS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因此我們可能會使用 Chrome 或 Firefox 來撰寫JS，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而用 IE 來測試程式。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於是有一些函式庫將 JS 程式碼寫好，包裝成函數讓使用者使用，用來解決瀏覽器相容的問題，並簡化了撰寫 JS 的工作。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JS的函式庫：	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https://w3techs.com/technologies/overview/javascript_library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2400" u="sng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https://en.wikipedia.org/wiki/List_of_JavaScript_libraries</a:t>
            </a:r>
            <a:endParaRPr b="0" i="0" sz="2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簡介 jQuery</a:t>
            </a:r>
            <a:endParaRPr sz="3000"/>
          </a:p>
        </p:txBody>
      </p:sp>
      <p:cxnSp>
        <p:nvCxnSpPr>
          <p:cNvPr id="147" name="Google Shape;147;p18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8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95287" y="978257"/>
            <a:ext cx="8353425" cy="392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。由John Resig在2006年釋出第一版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。獲得各大公司的支援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。輕量的 Javascript Library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。簡化了 Javascript 很多的例行工作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。支援 HTML DOM、CSS、Ajax …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。更多的特效與動畫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。方便撰寫 plugin 來增加功能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。總括來說，jQuery 的優勢有：跨瀏覽器、相容與擴充性高、能應用 web 端的知識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的例行工作</a:t>
            </a:r>
            <a:endParaRPr sz="3000"/>
          </a:p>
        </p:txBody>
      </p:sp>
      <p:cxnSp>
        <p:nvCxnSpPr>
          <p:cNvPr id="156" name="Google Shape;156;p19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9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04191" y="962648"/>
            <a:ext cx="8344521" cy="51435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與網頁元素產生關聯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document.getElementById('某id')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lang="en-US" sz="2400">
                <a:solidFill>
                  <a:srgbClr val="000000"/>
                </a:solidFill>
              </a:rPr>
              <a:t>-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建立事件聆聽功能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>
                <a:solidFill>
                  <a:srgbClr val="000000"/>
                </a:solidFill>
              </a:rPr>
              <a:t>某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物件.addEventListener('事件',函數)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動態新增物件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document.createElement('標籤')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修改網頁內容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選取物件.屬性 = '更新的屬性值'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/>
              <a:t>- 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選取表單欄位的值</a:t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400"/>
              <a:t>let</a:t>
            </a: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變數 = 選取表單的物件.value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457200" y="144463"/>
            <a:ext cx="8229600" cy="69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3200" u="non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Javascript 與 jQuery</a:t>
            </a:r>
            <a:endParaRPr sz="3000"/>
          </a:p>
        </p:txBody>
      </p:sp>
      <p:cxnSp>
        <p:nvCxnSpPr>
          <p:cNvPr id="165" name="Google Shape;165;p20"/>
          <p:cNvCxnSpPr/>
          <p:nvPr/>
        </p:nvCxnSpPr>
        <p:spPr>
          <a:xfrm>
            <a:off x="395288" y="836613"/>
            <a:ext cx="8353425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0"/>
          <p:cNvSpPr txBox="1"/>
          <p:nvPr/>
        </p:nvSpPr>
        <p:spPr>
          <a:xfrm>
            <a:off x="3124200" y="642778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404191" y="1015656"/>
            <a:ext cx="8353425" cy="507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[Javascript]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/>
              <a:t>let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pTag = document.getElement</a:t>
            </a:r>
            <a:r>
              <a:rPr b="0" i="0" lang="en-US" sz="20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ByTagName('p')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for(let i=0; </a:t>
            </a:r>
            <a:r>
              <a:rPr lang="en-US" sz="2000"/>
              <a:t>i</a:t>
            </a: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pTag.length; i++){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pTag[i].style.color = 'red';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b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[jQuery]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$('p').css('color', 'red');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