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7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76576E-F824-48F9-954F-3442EB2DC5E8}" v="1516" dt="2024-05-20T02:06:53.749"/>
    <p1510:client id="{560F5EA7-7B5D-B8C3-05FA-DE70D3E79980}" v="1" dt="2024-05-19T22:57:26.555"/>
    <p1510:client id="{8747FDB3-A49D-8215-2C4D-9180D68815BB}" v="1118" dt="2024-05-20T01:01:06.571"/>
    <p1510:client id="{8C6E6552-748B-4D59-5883-203E86E860E5}" v="26" dt="2024-05-20T01:31:15.655"/>
    <p1510:client id="{96B18045-F441-ED09-032A-BFE47125ADF5}" v="21" dt="2024-05-20T00:23:28.237"/>
    <p1510:client id="{9C31324F-ECDC-095A-471E-718F60211E2F}" v="85" dt="2024-05-20T02:02:52.6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295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650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675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407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0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2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560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15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44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5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951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00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aALFHSPd3kQ" TargetMode="External"/><Relationship Id="rId5" Type="http://schemas.openxmlformats.org/officeDocument/2006/relationships/hyperlink" Target="https://github.com/isaque-pimentel/projeto-aplicado-II/blob/d2d7474a87878f7d07f173e5f05036f82296d6bc/Projeto%20Aplicado%20II%20-%20Relat%C3%B3rio%20T%C3%A9cnico.pdf" TargetMode="External"/><Relationship Id="rId4" Type="http://schemas.openxmlformats.org/officeDocument/2006/relationships/hyperlink" Target="https://github.com/isaque-pimentel/projeto-aplicado-II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 descr="Tela de fundo abstrata triangular">
            <a:extLst>
              <a:ext uri="{FF2B5EF4-FFF2-40B4-BE49-F238E27FC236}">
                <a16:creationId xmlns:a16="http://schemas.microsoft.com/office/drawing/2014/main" id="{DE3C1519-B18E-D4E5-A3F1-2BB21EA509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</a:blip>
          <a:srcRect t="15730"/>
          <a:stretch/>
        </p:blipFill>
        <p:spPr>
          <a:xfrm>
            <a:off x="0" y="11"/>
            <a:ext cx="12191979" cy="6857989"/>
          </a:xfrm>
          <a:prstGeom prst="rect">
            <a:avLst/>
          </a:prstGeom>
        </p:spPr>
      </p:pic>
      <p:sp>
        <p:nvSpPr>
          <p:cNvPr id="9" name="Rectangle 12">
            <a:extLst>
              <a:ext uri="{FF2B5EF4-FFF2-40B4-BE49-F238E27FC236}">
                <a16:creationId xmlns:a16="http://schemas.microsoft.com/office/drawing/2014/main" id="{9FA98EAA-A866-4C95-A2A8-44E46FBA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56000">
                <a:schemeClr val="tx1">
                  <a:alpha val="40000"/>
                </a:schemeClr>
              </a:gs>
              <a:gs pos="100000">
                <a:schemeClr val="tx1">
                  <a:alpha val="8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03121" y="1171867"/>
            <a:ext cx="7985759" cy="2327926"/>
          </a:xfrm>
        </p:spPr>
        <p:txBody>
          <a:bodyPr anchor="b">
            <a:normAutofit/>
          </a:bodyPr>
          <a:lstStyle/>
          <a:p>
            <a:pPr algn="ctr"/>
            <a:r>
              <a:rPr lang="pt-BR" sz="4800" b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Projeto Sentinela</a:t>
            </a:r>
            <a:endParaRPr lang="de-DE" sz="4800" b="1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40550" y="3499793"/>
            <a:ext cx="8510877" cy="1505157"/>
          </a:xfrm>
        </p:spPr>
        <p:txBody>
          <a:bodyPr anchor="t">
            <a:normAutofit/>
          </a:bodyPr>
          <a:lstStyle/>
          <a:p>
            <a:pPr algn="ctr"/>
            <a:r>
              <a:rPr lang="pt-BR" b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Automatização do Controle de Acesso Veicular</a:t>
            </a:r>
            <a:br>
              <a:rPr lang="pt-BR" b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</a:br>
            <a:r>
              <a:rPr lang="pt-BR" b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em Condomínios</a:t>
            </a:r>
            <a:endParaRPr lang="de-DE" b="1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8622EBB-D631-7154-1342-E22A402E5B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388" y="38848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244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4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 descr="Tela de fundo abstrata triangular">
            <a:extLst>
              <a:ext uri="{FF2B5EF4-FFF2-40B4-BE49-F238E27FC236}">
                <a16:creationId xmlns:a16="http://schemas.microsoft.com/office/drawing/2014/main" id="{DE3C1519-B18E-D4E5-A3F1-2BB21EA509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7" r="13270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3" name="Rectangle 26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77980" y="1072084"/>
            <a:ext cx="7078760" cy="645916"/>
          </a:xfrm>
        </p:spPr>
        <p:txBody>
          <a:bodyPr anchor="b">
            <a:noAutofit/>
          </a:bodyPr>
          <a:lstStyle/>
          <a:p>
            <a:r>
              <a:rPr lang="pt-BR" sz="2400" b="1"/>
              <a:t>Consolidação dos Resultados do Método Analítico</a:t>
            </a:r>
            <a:endParaRPr lang="de-DE" sz="2400" b="1"/>
          </a:p>
        </p:txBody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5" name="Imagem 34">
            <a:extLst>
              <a:ext uri="{FF2B5EF4-FFF2-40B4-BE49-F238E27FC236}">
                <a16:creationId xmlns:a16="http://schemas.microsoft.com/office/drawing/2014/main" id="{5E70D884-DA8C-0B32-7559-CC15CC48CC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388" y="388485"/>
            <a:ext cx="914400" cy="914400"/>
          </a:xfrm>
          <a:prstGeom prst="rect">
            <a:avLst/>
          </a:prstGeom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A40B1FE5-5D9F-1E91-EADA-66E6EAC60A2C}"/>
              </a:ext>
            </a:extLst>
          </p:cNvPr>
          <p:cNvSpPr txBox="1">
            <a:spLocks/>
          </p:cNvSpPr>
          <p:nvPr/>
        </p:nvSpPr>
        <p:spPr>
          <a:xfrm>
            <a:off x="477980" y="3054441"/>
            <a:ext cx="4105848" cy="1384504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600" dirty="0">
                <a:ea typeface="+mn-lt"/>
                <a:cs typeface="+mn-lt"/>
              </a:rPr>
              <a:t>Na etapa de consolidação, foram realizados o processamento dos dados, a separação entre dados de treinamento e de teste, além de ter sido realizado o treinamento do modelo.</a:t>
            </a:r>
            <a:endParaRPr lang="pt-BR">
              <a:ea typeface="+mn-lt"/>
              <a:cs typeface="+mn-lt"/>
            </a:endParaRPr>
          </a:p>
          <a:p>
            <a:pPr algn="just"/>
            <a:endParaRPr lang="pt-BR" sz="160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396CF9A-AA1C-5A2C-60E7-802AF3490B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3920" y="2439993"/>
            <a:ext cx="4105848" cy="1228896"/>
          </a:xfrm>
          <a:prstGeom prst="rect">
            <a:avLst/>
          </a:prstGeom>
        </p:spPr>
      </p:pic>
      <p:sp>
        <p:nvSpPr>
          <p:cNvPr id="7" name="Subtítulo 2">
            <a:extLst>
              <a:ext uri="{FF2B5EF4-FFF2-40B4-BE49-F238E27FC236}">
                <a16:creationId xmlns:a16="http://schemas.microsoft.com/office/drawing/2014/main" id="{BFAD13EA-4BAB-38D8-32FB-1E8A5BE52F48}"/>
              </a:ext>
            </a:extLst>
          </p:cNvPr>
          <p:cNvSpPr txBox="1">
            <a:spLocks/>
          </p:cNvSpPr>
          <p:nvPr/>
        </p:nvSpPr>
        <p:spPr>
          <a:xfrm>
            <a:off x="6143319" y="3760125"/>
            <a:ext cx="4387050" cy="122889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600"/>
              <a:t>	Na imagem, um exemplo da etapa de treinamento do modelo. Nela é mostrado o tamanho dos </a:t>
            </a:r>
            <a:r>
              <a:rPr lang="pt-BR" sz="1600" err="1"/>
              <a:t>arrays</a:t>
            </a:r>
            <a:r>
              <a:rPr lang="pt-BR" sz="1600"/>
              <a:t> </a:t>
            </a:r>
            <a:r>
              <a:rPr lang="pt-BR" sz="1600" err="1"/>
              <a:t>numpy</a:t>
            </a:r>
            <a:r>
              <a:rPr lang="pt-BR" sz="1600"/>
              <a:t> representando os conjuntos de treinamento e de teste.</a:t>
            </a:r>
          </a:p>
        </p:txBody>
      </p:sp>
    </p:spTree>
    <p:extLst>
      <p:ext uri="{BB962C8B-B14F-4D97-AF65-F5344CB8AC3E}">
        <p14:creationId xmlns:p14="http://schemas.microsoft.com/office/powerpoint/2010/main" val="3445792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4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 descr="Tela de fundo abstrata triangular">
            <a:extLst>
              <a:ext uri="{FF2B5EF4-FFF2-40B4-BE49-F238E27FC236}">
                <a16:creationId xmlns:a16="http://schemas.microsoft.com/office/drawing/2014/main" id="{DE3C1519-B18E-D4E5-A3F1-2BB21EA509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7" r="13270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3" name="Rectangle 26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77980" y="777444"/>
            <a:ext cx="7078760" cy="645916"/>
          </a:xfrm>
        </p:spPr>
        <p:txBody>
          <a:bodyPr anchor="b">
            <a:noAutofit/>
          </a:bodyPr>
          <a:lstStyle/>
          <a:p>
            <a:r>
              <a:rPr lang="pt-BR" sz="2400" b="1"/>
              <a:t>Descrição dos Resultados</a:t>
            </a:r>
            <a:endParaRPr lang="de-DE" sz="2400" b="1"/>
          </a:p>
        </p:txBody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5" name="Imagem 34">
            <a:extLst>
              <a:ext uri="{FF2B5EF4-FFF2-40B4-BE49-F238E27FC236}">
                <a16:creationId xmlns:a16="http://schemas.microsoft.com/office/drawing/2014/main" id="{5E70D884-DA8C-0B32-7559-CC15CC48CC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388" y="388485"/>
            <a:ext cx="914400" cy="914400"/>
          </a:xfrm>
          <a:prstGeom prst="rect">
            <a:avLst/>
          </a:prstGeom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A40B1FE5-5D9F-1E91-EADA-66E6EAC60A2C}"/>
              </a:ext>
            </a:extLst>
          </p:cNvPr>
          <p:cNvSpPr txBox="1">
            <a:spLocks/>
          </p:cNvSpPr>
          <p:nvPr/>
        </p:nvSpPr>
        <p:spPr>
          <a:xfrm>
            <a:off x="477980" y="2670992"/>
            <a:ext cx="4387050" cy="2159645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600"/>
              <a:t>	De modo geral, as placas veiculares utilizadas para teste foram identificadas.</a:t>
            </a:r>
          </a:p>
          <a:p>
            <a:pPr algn="just"/>
            <a:r>
              <a:rPr lang="pt-BR" sz="1600"/>
              <a:t>	Observamos que a imagem com mais zoom na placa obteve a melhor detecção, enquanto os veículos fotografados de frente tiveram suas placas mais bem classificadas do que veículos fotografados de trás.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DAB1DE1-2008-CF32-4492-D8B0BE4207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1450" y="1927512"/>
            <a:ext cx="5571905" cy="383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041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4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 descr="Tela de fundo abstrata triangular">
            <a:extLst>
              <a:ext uri="{FF2B5EF4-FFF2-40B4-BE49-F238E27FC236}">
                <a16:creationId xmlns:a16="http://schemas.microsoft.com/office/drawing/2014/main" id="{DE3C1519-B18E-D4E5-A3F1-2BB21EA509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7" r="13270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3" name="Rectangle 26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77980" y="777444"/>
            <a:ext cx="7078760" cy="645916"/>
          </a:xfrm>
        </p:spPr>
        <p:txBody>
          <a:bodyPr anchor="b">
            <a:noAutofit/>
          </a:bodyPr>
          <a:lstStyle/>
          <a:p>
            <a:r>
              <a:rPr lang="pt-BR" sz="2400" b="1"/>
              <a:t>Conclusão</a:t>
            </a:r>
            <a:endParaRPr lang="de-DE" sz="2400" b="1"/>
          </a:p>
        </p:txBody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5" name="Imagem 34">
            <a:extLst>
              <a:ext uri="{FF2B5EF4-FFF2-40B4-BE49-F238E27FC236}">
                <a16:creationId xmlns:a16="http://schemas.microsoft.com/office/drawing/2014/main" id="{5E70D884-DA8C-0B32-7559-CC15CC48CC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388" y="388485"/>
            <a:ext cx="914400" cy="9144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FF253DF-0ADB-87AC-8BC0-DCA95661E9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520" y="1641416"/>
            <a:ext cx="9245600" cy="375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145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4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 descr="Tela de fundo abstrata triangular">
            <a:extLst>
              <a:ext uri="{FF2B5EF4-FFF2-40B4-BE49-F238E27FC236}">
                <a16:creationId xmlns:a16="http://schemas.microsoft.com/office/drawing/2014/main" id="{DE3C1519-B18E-D4E5-A3F1-2BB21EA509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7" r="13270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3" name="Rectangle 26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77980" y="777444"/>
            <a:ext cx="7078760" cy="645916"/>
          </a:xfrm>
        </p:spPr>
        <p:txBody>
          <a:bodyPr anchor="b">
            <a:noAutofit/>
          </a:bodyPr>
          <a:lstStyle/>
          <a:p>
            <a:r>
              <a:rPr lang="pt-BR" sz="2400" b="1"/>
              <a:t>Projeto Sentinela</a:t>
            </a:r>
            <a:endParaRPr lang="de-DE" sz="2400" b="1"/>
          </a:p>
        </p:txBody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5" name="Imagem 34">
            <a:extLst>
              <a:ext uri="{FF2B5EF4-FFF2-40B4-BE49-F238E27FC236}">
                <a16:creationId xmlns:a16="http://schemas.microsoft.com/office/drawing/2014/main" id="{5E70D884-DA8C-0B32-7559-CC15CC48CC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388" y="388485"/>
            <a:ext cx="914400" cy="914400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A40B1FE5-5D9F-1E91-EADA-66E6EAC60A2C}"/>
              </a:ext>
            </a:extLst>
          </p:cNvPr>
          <p:cNvSpPr txBox="1">
            <a:spLocks/>
          </p:cNvSpPr>
          <p:nvPr/>
        </p:nvSpPr>
        <p:spPr>
          <a:xfrm>
            <a:off x="477980" y="2866434"/>
            <a:ext cx="8027665" cy="127424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/>
              <a:t>Link para o projeto no GitHub:</a:t>
            </a:r>
            <a:br>
              <a:rPr lang="pt-BR" sz="1600" dirty="0"/>
            </a:br>
            <a:r>
              <a:rPr lang="pt-BR" sz="1600" dirty="0">
                <a:hlinkClick r:id="rId4"/>
              </a:rPr>
              <a:t>https://github.com/isaque-pimentel/projeto-aplicado-II</a:t>
            </a:r>
            <a:r>
              <a:rPr lang="pt-BR" sz="1600" dirty="0"/>
              <a:t> </a:t>
            </a:r>
          </a:p>
          <a:p>
            <a:r>
              <a:rPr lang="pt-BR" sz="1600" dirty="0">
                <a:hlinkClick r:id="rId5"/>
              </a:rPr>
              <a:t>Clique aqui para o Relatório Técnico do Projeto</a:t>
            </a:r>
            <a:endParaRPr lang="pt-BR" sz="1600" dirty="0"/>
          </a:p>
          <a:p>
            <a:r>
              <a:rPr lang="pt-BR" sz="1600" dirty="0"/>
              <a:t>Link para o vídeo de apresentação do Projeto: </a:t>
            </a:r>
            <a:br>
              <a:rPr lang="en-US" dirty="0"/>
            </a:br>
            <a:br>
              <a:rPr lang="pt-BR" sz="1600" dirty="0"/>
            </a:br>
            <a:r>
              <a:rPr lang="pt-BR" sz="1600" dirty="0">
                <a:hlinkClick r:id="rId6"/>
              </a:rPr>
              <a:t>https://www.youtube.com/watch?v=aALFHSPd3kQ</a:t>
            </a:r>
            <a:endParaRPr lang="pt-BR" sz="16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CE134F4-1654-6430-130D-783FB9D2F1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6321" y="1825086"/>
            <a:ext cx="5011783" cy="398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11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4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 descr="Tela de fundo abstrata triangular">
            <a:extLst>
              <a:ext uri="{FF2B5EF4-FFF2-40B4-BE49-F238E27FC236}">
                <a16:creationId xmlns:a16="http://schemas.microsoft.com/office/drawing/2014/main" id="{DE3C1519-B18E-D4E5-A3F1-2BB21EA509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7" r="13270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3" name="Rectangle 26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77981" y="767147"/>
            <a:ext cx="4163030" cy="656213"/>
          </a:xfrm>
        </p:spPr>
        <p:txBody>
          <a:bodyPr anchor="b">
            <a:noAutofit/>
          </a:bodyPr>
          <a:lstStyle/>
          <a:p>
            <a:r>
              <a:rPr lang="de-DE" sz="2400" b="1"/>
              <a:t>Apresentação do Time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77981" y="2199731"/>
            <a:ext cx="4023359" cy="2259561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pt-BR" sz="2000"/>
              <a:t>	Somos um grupo de alunos de Ciências de Dados desenvolvendo um projeto de Aprendizagem de Máquina com o objetivo de criar uma solução para um problema de dados com aplicação comercial. Com esse objetivo, criamos o Sentinela, um sistema de detecção e conversão de placas a partir de fotos da dianteira de veículos.</a:t>
            </a:r>
            <a:endParaRPr lang="de-DE" sz="2000"/>
          </a:p>
        </p:txBody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Gráfico 13" descr="Usuário com preenchimento sólido">
            <a:extLst>
              <a:ext uri="{FF2B5EF4-FFF2-40B4-BE49-F238E27FC236}">
                <a16:creationId xmlns:a16="http://schemas.microsoft.com/office/drawing/2014/main" id="{E22A719A-AA82-D8E9-82C2-443F7CBC2C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4689" y="2286094"/>
            <a:ext cx="914400" cy="914400"/>
          </a:xfrm>
          <a:prstGeom prst="rect">
            <a:avLst/>
          </a:prstGeom>
        </p:spPr>
      </p:pic>
      <p:pic>
        <p:nvPicPr>
          <p:cNvPr id="16" name="Gráfico 15" descr="Usuário com preenchimento sólido">
            <a:extLst>
              <a:ext uri="{FF2B5EF4-FFF2-40B4-BE49-F238E27FC236}">
                <a16:creationId xmlns:a16="http://schemas.microsoft.com/office/drawing/2014/main" id="{3888B0E7-8FB8-AF2C-1A10-4786CCC5D8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96415" y="2286094"/>
            <a:ext cx="914400" cy="914400"/>
          </a:xfrm>
          <a:prstGeom prst="rect">
            <a:avLst/>
          </a:prstGeom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F0316CDB-EA11-6AC4-DCA8-346763FA15ED}"/>
              </a:ext>
            </a:extLst>
          </p:cNvPr>
          <p:cNvSpPr txBox="1"/>
          <p:nvPr/>
        </p:nvSpPr>
        <p:spPr>
          <a:xfrm>
            <a:off x="8934886" y="3168767"/>
            <a:ext cx="1525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/>
              <a:t>Isaque Pimentel</a:t>
            </a:r>
          </a:p>
        </p:txBody>
      </p:sp>
      <p:pic>
        <p:nvPicPr>
          <p:cNvPr id="35" name="Imagem 34">
            <a:extLst>
              <a:ext uri="{FF2B5EF4-FFF2-40B4-BE49-F238E27FC236}">
                <a16:creationId xmlns:a16="http://schemas.microsoft.com/office/drawing/2014/main" id="{5E70D884-DA8C-0B32-7559-CC15CC48C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388" y="388485"/>
            <a:ext cx="914400" cy="914400"/>
          </a:xfrm>
          <a:prstGeom prst="rect">
            <a:avLst/>
          </a:prstGeom>
        </p:spPr>
      </p:pic>
      <p:sp>
        <p:nvSpPr>
          <p:cNvPr id="36" name="CaixaDeTexto 35">
            <a:extLst>
              <a:ext uri="{FF2B5EF4-FFF2-40B4-BE49-F238E27FC236}">
                <a16:creationId xmlns:a16="http://schemas.microsoft.com/office/drawing/2014/main" id="{A31AD1DE-32D3-288A-7AB9-A475DB3DC186}"/>
              </a:ext>
            </a:extLst>
          </p:cNvPr>
          <p:cNvSpPr txBox="1"/>
          <p:nvPr/>
        </p:nvSpPr>
        <p:spPr>
          <a:xfrm>
            <a:off x="6541529" y="3171741"/>
            <a:ext cx="1224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/>
              <a:t>Aline Corrêa</a:t>
            </a:r>
          </a:p>
        </p:txBody>
      </p:sp>
      <p:pic>
        <p:nvPicPr>
          <p:cNvPr id="37" name="Gráfico 36" descr="Usuário com preenchimento sólido">
            <a:extLst>
              <a:ext uri="{FF2B5EF4-FFF2-40B4-BE49-F238E27FC236}">
                <a16:creationId xmlns:a16="http://schemas.microsoft.com/office/drawing/2014/main" id="{9D49F868-6D60-7B78-FD8B-7C8E0DA210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96415" y="3727942"/>
            <a:ext cx="914400" cy="914400"/>
          </a:xfrm>
          <a:prstGeom prst="rect">
            <a:avLst/>
          </a:prstGeom>
        </p:spPr>
      </p:pic>
      <p:sp>
        <p:nvSpPr>
          <p:cNvPr id="38" name="CaixaDeTexto 37">
            <a:extLst>
              <a:ext uri="{FF2B5EF4-FFF2-40B4-BE49-F238E27FC236}">
                <a16:creationId xmlns:a16="http://schemas.microsoft.com/office/drawing/2014/main" id="{B38B9968-549A-4837-7102-B2F19B6CA96E}"/>
              </a:ext>
            </a:extLst>
          </p:cNvPr>
          <p:cNvSpPr txBox="1"/>
          <p:nvPr/>
        </p:nvSpPr>
        <p:spPr>
          <a:xfrm>
            <a:off x="6541529" y="4585963"/>
            <a:ext cx="1224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/>
              <a:t>Maiki Soares</a:t>
            </a:r>
          </a:p>
        </p:txBody>
      </p:sp>
      <p:pic>
        <p:nvPicPr>
          <p:cNvPr id="39" name="Gráfico 38" descr="Usuário com preenchimento sólido">
            <a:extLst>
              <a:ext uri="{FF2B5EF4-FFF2-40B4-BE49-F238E27FC236}">
                <a16:creationId xmlns:a16="http://schemas.microsoft.com/office/drawing/2014/main" id="{21237A59-857E-EE26-2062-F3EF820054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4689" y="3727942"/>
            <a:ext cx="914400" cy="914400"/>
          </a:xfrm>
          <a:prstGeom prst="rect">
            <a:avLst/>
          </a:prstGeom>
        </p:spPr>
      </p:pic>
      <p:sp>
        <p:nvSpPr>
          <p:cNvPr id="40" name="CaixaDeTexto 39">
            <a:extLst>
              <a:ext uri="{FF2B5EF4-FFF2-40B4-BE49-F238E27FC236}">
                <a16:creationId xmlns:a16="http://schemas.microsoft.com/office/drawing/2014/main" id="{CB992D42-AD6C-409C-248F-0D362B69D2DC}"/>
              </a:ext>
            </a:extLst>
          </p:cNvPr>
          <p:cNvSpPr txBox="1"/>
          <p:nvPr/>
        </p:nvSpPr>
        <p:spPr>
          <a:xfrm>
            <a:off x="8884414" y="4585963"/>
            <a:ext cx="1626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/>
              <a:t>Vanessa Cordeiro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4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 descr="Tela de fundo abstrata triangular">
            <a:extLst>
              <a:ext uri="{FF2B5EF4-FFF2-40B4-BE49-F238E27FC236}">
                <a16:creationId xmlns:a16="http://schemas.microsoft.com/office/drawing/2014/main" id="{DE3C1519-B18E-D4E5-A3F1-2BB21EA509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7" r="13270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3" name="Rectangle 26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77981" y="777444"/>
            <a:ext cx="3289946" cy="645916"/>
          </a:xfrm>
        </p:spPr>
        <p:txBody>
          <a:bodyPr anchor="b">
            <a:noAutofit/>
          </a:bodyPr>
          <a:lstStyle/>
          <a:p>
            <a:r>
              <a:rPr lang="de-DE" sz="2400" b="1"/>
              <a:t>Premissas do Projeto</a:t>
            </a:r>
          </a:p>
        </p:txBody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5" name="Imagem 34">
            <a:extLst>
              <a:ext uri="{FF2B5EF4-FFF2-40B4-BE49-F238E27FC236}">
                <a16:creationId xmlns:a16="http://schemas.microsoft.com/office/drawing/2014/main" id="{5E70D884-DA8C-0B32-7559-CC15CC48CC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388" y="388485"/>
            <a:ext cx="914400" cy="91440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8C82AC22-9BA7-5D66-B3DF-549B1F05C6BE}"/>
              </a:ext>
            </a:extLst>
          </p:cNvPr>
          <p:cNvSpPr txBox="1">
            <a:spLocks/>
          </p:cNvSpPr>
          <p:nvPr/>
        </p:nvSpPr>
        <p:spPr>
          <a:xfrm>
            <a:off x="790426" y="1607992"/>
            <a:ext cx="3289946" cy="645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800" b="1"/>
              <a:t>O cliente?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A40B1FE5-5D9F-1E91-EADA-66E6EAC60A2C}"/>
              </a:ext>
            </a:extLst>
          </p:cNvPr>
          <p:cNvSpPr txBox="1">
            <a:spLocks/>
          </p:cNvSpPr>
          <p:nvPr/>
        </p:nvSpPr>
        <p:spPr>
          <a:xfrm>
            <a:off x="512753" y="2253908"/>
            <a:ext cx="4023359" cy="428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600"/>
              <a:t>VAIM Administradora de Condomínios</a:t>
            </a:r>
            <a:endParaRPr lang="de-DE" sz="160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9D3FBE28-179F-B5EE-2E54-2C202AAE4231}"/>
              </a:ext>
            </a:extLst>
          </p:cNvPr>
          <p:cNvSpPr txBox="1">
            <a:spLocks/>
          </p:cNvSpPr>
          <p:nvPr/>
        </p:nvSpPr>
        <p:spPr>
          <a:xfrm>
            <a:off x="787502" y="2565799"/>
            <a:ext cx="4448731" cy="6459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800" b="1"/>
              <a:t>A oportunidade a ser explorada...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77981" y="3229067"/>
            <a:ext cx="4023359" cy="2851489"/>
          </a:xfrm>
          <a:solidFill>
            <a:srgbClr val="FFFFFF"/>
          </a:solidFill>
          <a:ln>
            <a:noFill/>
          </a:ln>
        </p:spPr>
        <p:txBody>
          <a:bodyPr>
            <a:normAutofit/>
          </a:bodyPr>
          <a:lstStyle/>
          <a:p>
            <a:pPr algn="just"/>
            <a:r>
              <a:rPr lang="pt-BR" sz="1600"/>
              <a:t>	O sistema de reconhecimento de placas veiculares será implementado em um dos condomínios de casas do cliente para automatizar o controle de entrada e saída de veículos. Com o intuito de melhorar a segurança do condomínio, será registrado todas as placas dos veículos que entram e saem, além de identificar veículos não autorizados.</a:t>
            </a:r>
            <a:endParaRPr lang="de-DE" sz="1600"/>
          </a:p>
        </p:txBody>
      </p:sp>
      <p:pic>
        <p:nvPicPr>
          <p:cNvPr id="1026" name="Picture 2" descr="Detran esclarece suas dúvidas sobre a placa padrão Mercosul - Governo do  Estado do Ceará">
            <a:extLst>
              <a:ext uri="{FF2B5EF4-FFF2-40B4-BE49-F238E27FC236}">
                <a16:creationId xmlns:a16="http://schemas.microsoft.com/office/drawing/2014/main" id="{0A39B0A2-5DB8-88BB-6AD6-9B2928162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497" y="1746628"/>
            <a:ext cx="2159479" cy="1439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E4F6C8E-EE6F-FFD5-27FB-14B671226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8536" y="2859646"/>
            <a:ext cx="2814793" cy="1583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ste é o final de placa de carro mais desejado pelo brasileiro">
            <a:extLst>
              <a:ext uri="{FF2B5EF4-FFF2-40B4-BE49-F238E27FC236}">
                <a16:creationId xmlns:a16="http://schemas.microsoft.com/office/drawing/2014/main" id="{8020C523-6775-5C03-88F4-1C55FEED0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446" y="4347713"/>
            <a:ext cx="2228724" cy="157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455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4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 descr="Tela de fundo abstrata triangular">
            <a:extLst>
              <a:ext uri="{FF2B5EF4-FFF2-40B4-BE49-F238E27FC236}">
                <a16:creationId xmlns:a16="http://schemas.microsoft.com/office/drawing/2014/main" id="{DE3C1519-B18E-D4E5-A3F1-2BB21EA509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7" r="13270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3" name="Rectangle 26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77980" y="777444"/>
            <a:ext cx="4421823" cy="645916"/>
          </a:xfrm>
        </p:spPr>
        <p:txBody>
          <a:bodyPr anchor="b">
            <a:noAutofit/>
          </a:bodyPr>
          <a:lstStyle/>
          <a:p>
            <a:r>
              <a:rPr lang="de-DE" sz="2400" b="1"/>
              <a:t>Apresentação dos dados</a:t>
            </a:r>
          </a:p>
        </p:txBody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5" name="Imagem 34">
            <a:extLst>
              <a:ext uri="{FF2B5EF4-FFF2-40B4-BE49-F238E27FC236}">
                <a16:creationId xmlns:a16="http://schemas.microsoft.com/office/drawing/2014/main" id="{5E70D884-DA8C-0B32-7559-CC15CC48CC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388" y="388485"/>
            <a:ext cx="914400" cy="914400"/>
          </a:xfrm>
          <a:prstGeom prst="rect">
            <a:avLst/>
          </a:prstGeom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A40B1FE5-5D9F-1E91-EADA-66E6EAC60A2C}"/>
              </a:ext>
            </a:extLst>
          </p:cNvPr>
          <p:cNvSpPr txBox="1">
            <a:spLocks/>
          </p:cNvSpPr>
          <p:nvPr/>
        </p:nvSpPr>
        <p:spPr>
          <a:xfrm>
            <a:off x="477980" y="2198648"/>
            <a:ext cx="4387050" cy="2159645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600"/>
              <a:t>	Os dados abaixo são aqueles mais relevantes no processo de treinamento do modelo: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pt-BR" sz="1600"/>
              <a:t>Imagens de placas veiculares;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pt-BR" sz="1600"/>
              <a:t>Informações dos veículos autorizados;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pt-BR" sz="1600"/>
              <a:t>Imagens de veículos não autorizados;</a:t>
            </a:r>
          </a:p>
        </p:txBody>
      </p:sp>
      <p:pic>
        <p:nvPicPr>
          <p:cNvPr id="2050" name="Picture 2" descr="Placas de identificação de veículos no Brasil – Wikipédia, a enciclopédia  livre">
            <a:extLst>
              <a:ext uri="{FF2B5EF4-FFF2-40B4-BE49-F238E27FC236}">
                <a16:creationId xmlns:a16="http://schemas.microsoft.com/office/drawing/2014/main" id="{08611588-FDD1-8E5C-0E40-D7CDA4D1B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372" y="3909540"/>
            <a:ext cx="2161266" cy="70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etran.SP divulga preços máximos da placa Mercosul - Revista Carro">
            <a:extLst>
              <a:ext uri="{FF2B5EF4-FFF2-40B4-BE49-F238E27FC236}">
                <a16:creationId xmlns:a16="http://schemas.microsoft.com/office/drawing/2014/main" id="{1412C104-B11F-730B-3574-D25E672F8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1332" y="2194560"/>
            <a:ext cx="1892968" cy="113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4221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4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 descr="Tela de fundo abstrata triangular">
            <a:extLst>
              <a:ext uri="{FF2B5EF4-FFF2-40B4-BE49-F238E27FC236}">
                <a16:creationId xmlns:a16="http://schemas.microsoft.com/office/drawing/2014/main" id="{DE3C1519-B18E-D4E5-A3F1-2BB21EA509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7" r="13270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3" name="Rectangle 26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77980" y="777444"/>
            <a:ext cx="4421823" cy="645916"/>
          </a:xfrm>
        </p:spPr>
        <p:txBody>
          <a:bodyPr anchor="b">
            <a:noAutofit/>
          </a:bodyPr>
          <a:lstStyle/>
          <a:p>
            <a:r>
              <a:rPr lang="de-DE" sz="2400" b="1"/>
              <a:t>Objetivos e Metas</a:t>
            </a:r>
          </a:p>
        </p:txBody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5" name="Imagem 34">
            <a:extLst>
              <a:ext uri="{FF2B5EF4-FFF2-40B4-BE49-F238E27FC236}">
                <a16:creationId xmlns:a16="http://schemas.microsoft.com/office/drawing/2014/main" id="{5E70D884-DA8C-0B32-7559-CC15CC48CC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388" y="388485"/>
            <a:ext cx="914400" cy="914400"/>
          </a:xfrm>
          <a:prstGeom prst="rect">
            <a:avLst/>
          </a:prstGeom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A40B1FE5-5D9F-1E91-EADA-66E6EAC60A2C}"/>
              </a:ext>
            </a:extLst>
          </p:cNvPr>
          <p:cNvSpPr txBox="1">
            <a:spLocks/>
          </p:cNvSpPr>
          <p:nvPr/>
        </p:nvSpPr>
        <p:spPr>
          <a:xfrm>
            <a:off x="477980" y="1790807"/>
            <a:ext cx="4387050" cy="1310820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/>
              <a:t>	O objetivo do projeto é desenvolver um modelo de reconhecimento de placas veiculares com alta precisão.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23EB850-0BB4-3A03-A154-BB3F78C6EA7F}"/>
              </a:ext>
            </a:extLst>
          </p:cNvPr>
          <p:cNvSpPr txBox="1">
            <a:spLocks/>
          </p:cNvSpPr>
          <p:nvPr/>
        </p:nvSpPr>
        <p:spPr>
          <a:xfrm>
            <a:off x="6291264" y="2311881"/>
            <a:ext cx="4387050" cy="294160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600"/>
              <a:t>	Para alcançar esse objetivo, o modelo a ser desenvolvido precisa realizar as seguintes tarefas: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600"/>
              <a:t>Detectar placas veiculares em imagens de carros.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600"/>
              <a:t>Aplicar processamento de imagem e OCR para extrair os caracteres da placa.</a:t>
            </a:r>
          </a:p>
          <a:p>
            <a:pPr algn="just"/>
            <a:r>
              <a:rPr lang="pt-BR" sz="1600"/>
              <a:t>	As ações a serem realizadas pelo modelo serão as </a:t>
            </a:r>
            <a:r>
              <a:rPr lang="pt-BR" sz="1600" b="1"/>
              <a:t>metas</a:t>
            </a:r>
            <a:r>
              <a:rPr lang="pt-BR" sz="1600"/>
              <a:t> do nosso projeto.</a:t>
            </a:r>
          </a:p>
        </p:txBody>
      </p:sp>
      <p:pic>
        <p:nvPicPr>
          <p:cNvPr id="3080" name="Picture 8" descr="Cuidados no controle de acesso de veículos para condomínios |">
            <a:extLst>
              <a:ext uri="{FF2B5EF4-FFF2-40B4-BE49-F238E27FC236}">
                <a16:creationId xmlns:a16="http://schemas.microsoft.com/office/drawing/2014/main" id="{AAF7D1D8-838C-1C21-8A51-97B1C7DA8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16" y="3469075"/>
            <a:ext cx="4320577" cy="226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266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4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 descr="Tela de fundo abstrata triangular">
            <a:extLst>
              <a:ext uri="{FF2B5EF4-FFF2-40B4-BE49-F238E27FC236}">
                <a16:creationId xmlns:a16="http://schemas.microsoft.com/office/drawing/2014/main" id="{DE3C1519-B18E-D4E5-A3F1-2BB21EA509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7" r="13270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3" name="Rectangle 26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77980" y="777444"/>
            <a:ext cx="4421823" cy="645916"/>
          </a:xfrm>
        </p:spPr>
        <p:txBody>
          <a:bodyPr anchor="b">
            <a:noAutofit/>
          </a:bodyPr>
          <a:lstStyle/>
          <a:p>
            <a:r>
              <a:rPr lang="de-DE" sz="2400" b="1"/>
              <a:t>Cronograma</a:t>
            </a:r>
          </a:p>
        </p:txBody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5" name="Imagem 34">
            <a:extLst>
              <a:ext uri="{FF2B5EF4-FFF2-40B4-BE49-F238E27FC236}">
                <a16:creationId xmlns:a16="http://schemas.microsoft.com/office/drawing/2014/main" id="{5E70D884-DA8C-0B32-7559-CC15CC48CC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388" y="388485"/>
            <a:ext cx="914400" cy="914400"/>
          </a:xfrm>
          <a:prstGeom prst="rect">
            <a:avLst/>
          </a:prstGeom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A40B1FE5-5D9F-1E91-EADA-66E6EAC60A2C}"/>
              </a:ext>
            </a:extLst>
          </p:cNvPr>
          <p:cNvSpPr txBox="1">
            <a:spLocks/>
          </p:cNvSpPr>
          <p:nvPr/>
        </p:nvSpPr>
        <p:spPr>
          <a:xfrm>
            <a:off x="477979" y="1578711"/>
            <a:ext cx="9890971" cy="45712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600"/>
              <a:t>As tarefas necessárias foram executadas de acordo com o seguinte cronograma: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589F5DB-7836-C9C2-30F2-7F24F4D70D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6262" y="3209894"/>
            <a:ext cx="1619476" cy="43821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4A35D2F-35A4-B8D3-35C6-93833F7C97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379" y="4229497"/>
            <a:ext cx="1644016" cy="438211"/>
          </a:xfrm>
          <a:prstGeom prst="rect">
            <a:avLst/>
          </a:prstGeom>
          <a:ln>
            <a:noFill/>
          </a:ln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0CF5C031-D040-65F8-A819-0A5FBFE610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9395" y="2230083"/>
            <a:ext cx="7923503" cy="39989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47608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4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 descr="Tela de fundo abstrata triangular">
            <a:extLst>
              <a:ext uri="{FF2B5EF4-FFF2-40B4-BE49-F238E27FC236}">
                <a16:creationId xmlns:a16="http://schemas.microsoft.com/office/drawing/2014/main" id="{DE3C1519-B18E-D4E5-A3F1-2BB21EA509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7" r="13270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3" name="Rectangle 26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77980" y="777444"/>
            <a:ext cx="4421823" cy="645916"/>
          </a:xfrm>
        </p:spPr>
        <p:txBody>
          <a:bodyPr anchor="b">
            <a:noAutofit/>
          </a:bodyPr>
          <a:lstStyle/>
          <a:p>
            <a:r>
              <a:rPr lang="de-DE" sz="2400" b="1"/>
              <a:t>Análise Exploratória</a:t>
            </a:r>
          </a:p>
        </p:txBody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5" name="Imagem 34">
            <a:extLst>
              <a:ext uri="{FF2B5EF4-FFF2-40B4-BE49-F238E27FC236}">
                <a16:creationId xmlns:a16="http://schemas.microsoft.com/office/drawing/2014/main" id="{5E70D884-DA8C-0B32-7559-CC15CC48CC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388" y="388485"/>
            <a:ext cx="914400" cy="9144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B1A5308-DEEE-C3D8-0169-BF034F6DA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41" y="4327814"/>
            <a:ext cx="4055893" cy="438211"/>
          </a:xfrm>
          <a:prstGeom prst="rect">
            <a:avLst/>
          </a:prstGeom>
          <a:ln>
            <a:noFill/>
          </a:ln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A40B1FE5-5D9F-1E91-EADA-66E6EAC60A2C}"/>
              </a:ext>
            </a:extLst>
          </p:cNvPr>
          <p:cNvSpPr txBox="1">
            <a:spLocks/>
          </p:cNvSpPr>
          <p:nvPr/>
        </p:nvSpPr>
        <p:spPr>
          <a:xfrm>
            <a:off x="1642923" y="1662210"/>
            <a:ext cx="8906154" cy="462102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600"/>
              <a:t>	A proposta de análise exploratória foi a seguinte:</a:t>
            </a:r>
          </a:p>
          <a:p>
            <a:pPr algn="just"/>
            <a:r>
              <a:rPr lang="pt-BR" sz="1600"/>
              <a:t>• Exploração das imagens: iniciar a análise exploratória examinando de maneira aleatória algumas imagens do dataset para entender a diversidade dos veículos e condições de captura.</a:t>
            </a:r>
          </a:p>
          <a:p>
            <a:pPr algn="just"/>
            <a:r>
              <a:rPr lang="pt-BR" sz="1600"/>
              <a:t>• Distribuição das classes de veículos: verificar a distribuição dos tipos de veículos presentes no dataset para entender se há um desequilíbrio entre as classes.</a:t>
            </a:r>
          </a:p>
          <a:p>
            <a:pPr algn="just"/>
            <a:r>
              <a:rPr lang="pt-BR" sz="1600"/>
              <a:t>• Tamanho das imagens: analisar o tamanho médio das imagens para determinar a resolução mais comum e os potenciais desafios de pré-processamento.</a:t>
            </a:r>
          </a:p>
          <a:p>
            <a:pPr algn="just"/>
            <a:r>
              <a:rPr lang="pt-BR" sz="1600"/>
              <a:t>• Visualização das anotações: visualizar algumas imagens com suas respectivas anotações para verificar a qualidade e precisão das marcações das placas de identificação.</a:t>
            </a:r>
          </a:p>
          <a:p>
            <a:pPr algn="just"/>
            <a:r>
              <a:rPr lang="pt-BR" sz="1600"/>
              <a:t>• Análise de iluminação: avaliar a distribuição das condições de iluminação nas imagens para entender como isso pode afetar a detecção das placas.</a:t>
            </a:r>
          </a:p>
          <a:p>
            <a:pPr algn="just"/>
            <a:r>
              <a:rPr lang="pt-BR" sz="1600"/>
              <a:t>• Pré-processamento das imagens: Explorar técnicas de pré-processamento, como ajuste de contraste e equalização de histograma, para melhorar a qualidade das imagens e facilitar a detecção das placas.</a:t>
            </a:r>
          </a:p>
        </p:txBody>
      </p:sp>
    </p:spTree>
    <p:extLst>
      <p:ext uri="{BB962C8B-B14F-4D97-AF65-F5344CB8AC3E}">
        <p14:creationId xmlns:p14="http://schemas.microsoft.com/office/powerpoint/2010/main" val="1263732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4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 descr="Tela de fundo abstrata triangular">
            <a:extLst>
              <a:ext uri="{FF2B5EF4-FFF2-40B4-BE49-F238E27FC236}">
                <a16:creationId xmlns:a16="http://schemas.microsoft.com/office/drawing/2014/main" id="{DE3C1519-B18E-D4E5-A3F1-2BB21EA509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7" r="13270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3" name="Rectangle 26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77980" y="777444"/>
            <a:ext cx="4421823" cy="645916"/>
          </a:xfrm>
        </p:spPr>
        <p:txBody>
          <a:bodyPr anchor="b">
            <a:noAutofit/>
          </a:bodyPr>
          <a:lstStyle/>
          <a:p>
            <a:r>
              <a:rPr lang="pt-BR" sz="2400" b="1"/>
              <a:t>Tratamento da Base de Dados</a:t>
            </a:r>
            <a:endParaRPr lang="de-DE" sz="2400" b="1"/>
          </a:p>
        </p:txBody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5" name="Imagem 34">
            <a:extLst>
              <a:ext uri="{FF2B5EF4-FFF2-40B4-BE49-F238E27FC236}">
                <a16:creationId xmlns:a16="http://schemas.microsoft.com/office/drawing/2014/main" id="{5E70D884-DA8C-0B32-7559-CC15CC48CC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388" y="388485"/>
            <a:ext cx="914400" cy="914400"/>
          </a:xfrm>
          <a:prstGeom prst="rect">
            <a:avLst/>
          </a:prstGeom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A40B1FE5-5D9F-1E91-EADA-66E6EAC60A2C}"/>
              </a:ext>
            </a:extLst>
          </p:cNvPr>
          <p:cNvSpPr txBox="1">
            <a:spLocks/>
          </p:cNvSpPr>
          <p:nvPr/>
        </p:nvSpPr>
        <p:spPr>
          <a:xfrm>
            <a:off x="477979" y="1609943"/>
            <a:ext cx="6612933" cy="103858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600"/>
              <a:t>Para o tratamento da base de dados é importante considerar a segurança e organização das informações contidas na base de dados.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2D11626-A2C2-738D-4A26-38CB1BC46237}"/>
              </a:ext>
            </a:extLst>
          </p:cNvPr>
          <p:cNvSpPr txBox="1"/>
          <p:nvPr/>
        </p:nvSpPr>
        <p:spPr>
          <a:xfrm>
            <a:off x="6674088" y="2648525"/>
            <a:ext cx="3338422" cy="129397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1400" b="1"/>
              <a:t>Armazenamento seguro: </a:t>
            </a:r>
            <a:r>
              <a:rPr lang="pt-BR" sz="1400"/>
              <a:t>implementar medidas de segurança para proteger a base de dados, como criptografia e acesso restrito apenas a pessoas autorizadas.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3443FB4-56FE-FD7D-E02F-7A896ED9EF60}"/>
              </a:ext>
            </a:extLst>
          </p:cNvPr>
          <p:cNvSpPr txBox="1"/>
          <p:nvPr/>
        </p:nvSpPr>
        <p:spPr>
          <a:xfrm>
            <a:off x="6368591" y="4513991"/>
            <a:ext cx="3707207" cy="15323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1400" b="1"/>
              <a:t>Controle de acesso: </a:t>
            </a:r>
            <a:r>
              <a:rPr lang="pt-BR" sz="1400"/>
              <a:t>estabelecer políticas de controle de acesso à base de dados, garantindo que apenas pessoas autorizadas tenham permissão para acessar ou modificar as informações contidas nela.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2F99454-AA70-B50D-B653-48025AAC47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904" y="4270409"/>
            <a:ext cx="4133889" cy="438211"/>
          </a:xfrm>
          <a:prstGeom prst="rect">
            <a:avLst/>
          </a:prstGeom>
          <a:ln>
            <a:noFill/>
          </a:ln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5E04CFA4-01EE-1FE5-1B42-11D489525AF0}"/>
              </a:ext>
            </a:extLst>
          </p:cNvPr>
          <p:cNvSpPr txBox="1"/>
          <p:nvPr/>
        </p:nvSpPr>
        <p:spPr>
          <a:xfrm>
            <a:off x="1584616" y="2815091"/>
            <a:ext cx="3708054" cy="15323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1400" b="1"/>
              <a:t>Coleta de dados: </a:t>
            </a:r>
            <a:r>
              <a:rPr lang="pt-BR" sz="1400"/>
              <a:t>garantir que os dados dos veículos sejam coletados de forma correta, incluindo informações como placa do veículo, nome do proprietário, número do documento de identificação, entre outros.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119C900-7ADF-806C-1637-2EBF46C09315}"/>
              </a:ext>
            </a:extLst>
          </p:cNvPr>
          <p:cNvSpPr txBox="1"/>
          <p:nvPr/>
        </p:nvSpPr>
        <p:spPr>
          <a:xfrm>
            <a:off x="1699477" y="4915212"/>
            <a:ext cx="3338422" cy="10556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1400" b="1"/>
              <a:t>Atualização constante: </a:t>
            </a:r>
            <a:r>
              <a:rPr lang="pt-BR" sz="1400"/>
              <a:t>manter a base de dados sempre atualizada, incluindo informações sobre novos veículos e alteração de proprietários.</a:t>
            </a:r>
          </a:p>
        </p:txBody>
      </p:sp>
    </p:spTree>
    <p:extLst>
      <p:ext uri="{BB962C8B-B14F-4D97-AF65-F5344CB8AC3E}">
        <p14:creationId xmlns:p14="http://schemas.microsoft.com/office/powerpoint/2010/main" val="189675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4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 descr="Tela de fundo abstrata triangular">
            <a:extLst>
              <a:ext uri="{FF2B5EF4-FFF2-40B4-BE49-F238E27FC236}">
                <a16:creationId xmlns:a16="http://schemas.microsoft.com/office/drawing/2014/main" id="{DE3C1519-B18E-D4E5-A3F1-2BB21EA509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7" r="13270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3" name="Rectangle 26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77980" y="777444"/>
            <a:ext cx="4421823" cy="645916"/>
          </a:xfrm>
        </p:spPr>
        <p:txBody>
          <a:bodyPr anchor="b">
            <a:noAutofit/>
          </a:bodyPr>
          <a:lstStyle/>
          <a:p>
            <a:r>
              <a:rPr lang="pt-BR" sz="2400" b="1"/>
              <a:t>Métodos Analíticos</a:t>
            </a:r>
            <a:endParaRPr lang="de-DE" sz="2400" b="1"/>
          </a:p>
        </p:txBody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5" name="Imagem 34">
            <a:extLst>
              <a:ext uri="{FF2B5EF4-FFF2-40B4-BE49-F238E27FC236}">
                <a16:creationId xmlns:a16="http://schemas.microsoft.com/office/drawing/2014/main" id="{5E70D884-DA8C-0B32-7559-CC15CC48CC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388" y="388485"/>
            <a:ext cx="914400" cy="914400"/>
          </a:xfrm>
          <a:prstGeom prst="rect">
            <a:avLst/>
          </a:prstGeom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A40B1FE5-5D9F-1E91-EADA-66E6EAC60A2C}"/>
              </a:ext>
            </a:extLst>
          </p:cNvPr>
          <p:cNvSpPr txBox="1">
            <a:spLocks/>
          </p:cNvSpPr>
          <p:nvPr/>
        </p:nvSpPr>
        <p:spPr>
          <a:xfrm>
            <a:off x="477980" y="1549422"/>
            <a:ext cx="7328926" cy="40817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600"/>
              <a:t>Alguns métodos e algoritmos utilizados para resolução do problema: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8DA106A-2E0B-3565-AB49-7F6D533F6E5A}"/>
              </a:ext>
            </a:extLst>
          </p:cNvPr>
          <p:cNvSpPr txBox="1"/>
          <p:nvPr/>
        </p:nvSpPr>
        <p:spPr>
          <a:xfrm>
            <a:off x="2689225" y="2561619"/>
            <a:ext cx="2717218" cy="9088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/>
              <a:t>Processamento de imagem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7E573E2-0744-663D-565C-4FFB3E886FEB}"/>
              </a:ext>
            </a:extLst>
          </p:cNvPr>
          <p:cNvSpPr txBox="1"/>
          <p:nvPr/>
        </p:nvSpPr>
        <p:spPr>
          <a:xfrm>
            <a:off x="6530333" y="2466821"/>
            <a:ext cx="2512087" cy="9088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/>
              <a:t>Aprendizado de Máquina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40C51D2-E7EF-67F9-D1D6-C9591B979F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904" y="4270409"/>
            <a:ext cx="4133889" cy="438211"/>
          </a:xfrm>
          <a:prstGeom prst="rect">
            <a:avLst/>
          </a:prstGeom>
          <a:ln>
            <a:noFill/>
          </a:ln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7F05DEE-75C5-9AAD-9646-9BF7F0F99E13}"/>
              </a:ext>
            </a:extLst>
          </p:cNvPr>
          <p:cNvSpPr txBox="1"/>
          <p:nvPr/>
        </p:nvSpPr>
        <p:spPr>
          <a:xfrm>
            <a:off x="2894148" y="4399714"/>
            <a:ext cx="2091282" cy="9088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/>
              <a:t>Detecção de Objetos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959DA27-7D69-8D8B-460B-0F3559CC4571}"/>
              </a:ext>
            </a:extLst>
          </p:cNvPr>
          <p:cNvSpPr txBox="1"/>
          <p:nvPr/>
        </p:nvSpPr>
        <p:spPr>
          <a:xfrm>
            <a:off x="6419834" y="4270409"/>
            <a:ext cx="3090898" cy="90886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/>
              <a:t>Reconhecimento de Caracteres</a:t>
            </a:r>
          </a:p>
        </p:txBody>
      </p:sp>
    </p:spTree>
    <p:extLst>
      <p:ext uri="{BB962C8B-B14F-4D97-AF65-F5344CB8AC3E}">
        <p14:creationId xmlns:p14="http://schemas.microsoft.com/office/powerpoint/2010/main" val="63633252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782</Words>
  <Application>Microsoft Office PowerPoint</Application>
  <PresentationFormat>Widescreen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Avenir Next LT Pro</vt:lpstr>
      <vt:lpstr>Calibri</vt:lpstr>
      <vt:lpstr>Wingdings</vt:lpstr>
      <vt:lpstr>AccentBoxVTI</vt:lpstr>
      <vt:lpstr>Projeto Sentinela</vt:lpstr>
      <vt:lpstr>Apresentação do Time</vt:lpstr>
      <vt:lpstr>Premissas do Projeto</vt:lpstr>
      <vt:lpstr>Apresentação dos dados</vt:lpstr>
      <vt:lpstr>Objetivos e Metas</vt:lpstr>
      <vt:lpstr>Cronograma</vt:lpstr>
      <vt:lpstr>Análise Exploratória</vt:lpstr>
      <vt:lpstr>Tratamento da Base de Dados</vt:lpstr>
      <vt:lpstr>Métodos Analíticos</vt:lpstr>
      <vt:lpstr>Consolidação dos Resultados do Método Analítico</vt:lpstr>
      <vt:lpstr>Descrição dos Resultados</vt:lpstr>
      <vt:lpstr>Conclusão</vt:lpstr>
      <vt:lpstr>Projeto Sentinela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Vanessa Cordeiro</dc:creator>
  <cp:lastModifiedBy>VANESSA CORDEIRO GONCALVES DE OLIVEIRA</cp:lastModifiedBy>
  <cp:revision>2</cp:revision>
  <dcterms:created xsi:type="dcterms:W3CDTF">2024-05-19T22:15:33Z</dcterms:created>
  <dcterms:modified xsi:type="dcterms:W3CDTF">2024-05-20T02:06:54Z</dcterms:modified>
</cp:coreProperties>
</file>