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2" r:id="rId4"/>
    <p:sldId id="258" r:id="rId5"/>
    <p:sldId id="273" r:id="rId6"/>
    <p:sldId id="259" r:id="rId7"/>
    <p:sldId id="274" r:id="rId8"/>
    <p:sldId id="260" r:id="rId9"/>
    <p:sldId id="275" r:id="rId10"/>
    <p:sldId id="261" r:id="rId11"/>
    <p:sldId id="276" r:id="rId12"/>
    <p:sldId id="262" r:id="rId13"/>
    <p:sldId id="277" r:id="rId14"/>
    <p:sldId id="263" r:id="rId15"/>
    <p:sldId id="280" r:id="rId16"/>
    <p:sldId id="264" r:id="rId17"/>
    <p:sldId id="281" r:id="rId18"/>
    <p:sldId id="271" r:id="rId19"/>
    <p:sldId id="278" r:id="rId20"/>
    <p:sldId id="265" r:id="rId21"/>
    <p:sldId id="279" r:id="rId22"/>
    <p:sldId id="266" r:id="rId23"/>
    <p:sldId id="267" r:id="rId24"/>
    <p:sldId id="269" r:id="rId25"/>
    <p:sldId id="270" r:id="rId2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rMKI5bRt8dFjgzTG6W0NzFUZg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26" autoAdjust="0"/>
    <p:restoredTop sz="94660"/>
  </p:normalViewPr>
  <p:slideViewPr>
    <p:cSldViewPr snapToGrid="0">
      <p:cViewPr>
        <p:scale>
          <a:sx n="100" d="100"/>
          <a:sy n="100" d="100"/>
        </p:scale>
        <p:origin x="-948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27645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a6def1a8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8a6def1a8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a6def1a8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8a6def1a8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1f7209ec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81f7209ec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1f7209ec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81f7209ec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1f7209ec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81f7209ec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1f7209ec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81f7209ec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1f7209ec8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81f7209ec8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1f7209ec8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81f7209ec8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a6def1a8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8a6def1a8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1f7209ec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81f7209ec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a6def1a8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8a6def1a8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a6df074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a6df074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subTitle" idx="1"/>
          </p:nvPr>
        </p:nvSpPr>
        <p:spPr>
          <a:xfrm>
            <a:off x="4953000" y="4114800"/>
            <a:ext cx="4191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</a:rPr>
              <a:t>If d</a:t>
            </a:r>
            <a:r>
              <a:rPr lang="en-US" sz="2400" baseline="-25000" dirty="0">
                <a:solidFill>
                  <a:schemeClr val="dk1"/>
                </a:solidFill>
              </a:rPr>
              <a:t>1</a:t>
            </a:r>
            <a:r>
              <a:rPr lang="en-US" sz="2400" dirty="0">
                <a:solidFill>
                  <a:schemeClr val="dk1"/>
                </a:solidFill>
              </a:rPr>
              <a:t> – d</a:t>
            </a:r>
            <a:r>
              <a:rPr lang="en-US" sz="2400" baseline="-25000" dirty="0">
                <a:solidFill>
                  <a:schemeClr val="dk1"/>
                </a:solidFill>
              </a:rPr>
              <a:t>2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smtClean="0">
                <a:solidFill>
                  <a:schemeClr val="dk1"/>
                </a:solidFill>
              </a:rPr>
              <a:t>&lt;  </a:t>
            </a:r>
            <a:r>
              <a:rPr lang="en-US" sz="2400" dirty="0">
                <a:solidFill>
                  <a:schemeClr val="dk1"/>
                </a:solidFill>
              </a:rPr>
              <a:t>0  then the pixel on </a:t>
            </a:r>
            <a:r>
              <a:rPr lang="en-US" sz="2400" dirty="0" err="1">
                <a:solidFill>
                  <a:schemeClr val="dk1"/>
                </a:solidFill>
              </a:rPr>
              <a:t>scanline</a:t>
            </a:r>
            <a:r>
              <a:rPr lang="en-US" sz="2400" dirty="0">
                <a:solidFill>
                  <a:schemeClr val="dk1"/>
                </a:solidFill>
              </a:rPr>
              <a:t> ‘</a:t>
            </a:r>
            <a:r>
              <a:rPr lang="en-US" sz="2400" dirty="0" err="1">
                <a:solidFill>
                  <a:schemeClr val="dk1"/>
                </a:solidFill>
              </a:rPr>
              <a:t>y</a:t>
            </a:r>
            <a:r>
              <a:rPr lang="en-US" sz="2400" baseline="-25000" dirty="0" err="1">
                <a:solidFill>
                  <a:schemeClr val="dk1"/>
                </a:solidFill>
              </a:rPr>
              <a:t>k</a:t>
            </a:r>
            <a:r>
              <a:rPr lang="en-US" sz="2400" dirty="0">
                <a:solidFill>
                  <a:schemeClr val="dk1"/>
                </a:solidFill>
              </a:rPr>
              <a:t>’  is closer to the line path   and y</a:t>
            </a:r>
            <a:r>
              <a:rPr lang="en-US" sz="2400" baseline="-25000" dirty="0">
                <a:solidFill>
                  <a:schemeClr val="dk1"/>
                </a:solidFill>
              </a:rPr>
              <a:t>k+1</a:t>
            </a:r>
            <a:r>
              <a:rPr lang="en-US" sz="2400" dirty="0">
                <a:solidFill>
                  <a:schemeClr val="dk1"/>
                </a:solidFill>
              </a:rPr>
              <a:t> =  </a:t>
            </a:r>
            <a:r>
              <a:rPr lang="en-US" sz="2400" dirty="0" err="1">
                <a:solidFill>
                  <a:schemeClr val="dk1"/>
                </a:solidFill>
              </a:rPr>
              <a:t>y</a:t>
            </a:r>
            <a:r>
              <a:rPr lang="en-US" sz="2400" baseline="-25000" dirty="0" err="1">
                <a:solidFill>
                  <a:schemeClr val="dk1"/>
                </a:solidFill>
              </a:rPr>
              <a:t>k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</a:rPr>
              <a:t>                  x</a:t>
            </a:r>
            <a:r>
              <a:rPr lang="en-US" sz="2400" baseline="-25000" dirty="0">
                <a:solidFill>
                  <a:schemeClr val="dk1"/>
                </a:solidFill>
              </a:rPr>
              <a:t>k+1</a:t>
            </a:r>
            <a:r>
              <a:rPr lang="en-US" sz="2400" dirty="0">
                <a:solidFill>
                  <a:schemeClr val="dk1"/>
                </a:solidFill>
              </a:rPr>
              <a:t> =  </a:t>
            </a:r>
            <a:r>
              <a:rPr lang="en-US" sz="2400" dirty="0" err="1">
                <a:solidFill>
                  <a:schemeClr val="dk1"/>
                </a:solidFill>
              </a:rPr>
              <a:t>x</a:t>
            </a:r>
            <a:r>
              <a:rPr lang="en-US" sz="2400" baseline="-25000" dirty="0" err="1">
                <a:solidFill>
                  <a:schemeClr val="dk1"/>
                </a:solidFill>
              </a:rPr>
              <a:t>k</a:t>
            </a:r>
            <a:r>
              <a:rPr lang="en-US" sz="2400" baseline="-25000" dirty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+ 1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dirty="0">
                <a:solidFill>
                  <a:schemeClr val="dk1"/>
                </a:solidFill>
              </a:rPr>
              <a:t>	</a:t>
            </a:r>
            <a:endParaRPr sz="2400" dirty="0">
              <a:solidFill>
                <a:schemeClr val="dk1"/>
              </a:solidFill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" y="1333500"/>
            <a:ext cx="91440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152400" y="4114800"/>
            <a:ext cx="4191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d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d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 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then the pixel on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scanline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‘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="0" i="0" u="none" strike="noStrike" cap="none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+1’  is closer to the line path   and y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x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52400" y="5638525"/>
            <a:ext cx="8305800" cy="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e.q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of line is    y  =  m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aseline="-25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+ c  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0" y="457200"/>
            <a:ext cx="89961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Bresenham’s</a:t>
            </a:r>
            <a:r>
              <a:rPr lang="en-US" sz="2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Line Drawing Algorithm for Lines with Slope &lt;= 1</a:t>
            </a:r>
            <a:endParaRPr sz="2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/>
        </p:nvSpPr>
        <p:spPr>
          <a:xfrm>
            <a:off x="152400" y="3352800"/>
            <a:ext cx="8763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2: </a:t>
            </a:r>
            <a:endParaRPr dirty="0"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 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i.e. d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or d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&gt;=d</a:t>
            </a:r>
            <a:r>
              <a:rPr lang="en-US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the pixel on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scanline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‘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+ 1’  is closer to the line path  and y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?</a:t>
            </a:r>
            <a:endParaRPr dirty="0"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 from equation (iii)</a:t>
            </a:r>
            <a:endParaRPr dirty="0"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 2 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Δy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 2Δx.(</a:t>
            </a: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="1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4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…. ( iii )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 2 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Δy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 2Δx.(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+1 -  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400" b="1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…. ( iii )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 2 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Δy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–  </a:t>
            </a:r>
            <a:r>
              <a:rPr lang="en-US" sz="24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2Δx</a:t>
            </a:r>
            <a:r>
              <a:rPr lang="en-US" sz="2400" b="1" baseline="-25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…. ( iii )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4749" y="1066800"/>
            <a:ext cx="3378851" cy="238601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/>
          <p:nvPr/>
        </p:nvSpPr>
        <p:spPr>
          <a:xfrm>
            <a:off x="76200" y="76200"/>
            <a:ext cx="89961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Bresenham’s Line Drawing Algorithm for Lines with Slope &lt;= 1</a:t>
            </a:r>
            <a:endParaRPr sz="2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/>
        </p:nvSpPr>
        <p:spPr>
          <a:xfrm>
            <a:off x="152400" y="3352800"/>
            <a:ext cx="8763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2: </a:t>
            </a:r>
            <a:endParaRPr dirty="0"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 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i.e. d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or d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&gt;=d</a:t>
            </a:r>
            <a:r>
              <a:rPr lang="en-US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the pixel on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scanline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‘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+ 1’  is closer to the line path  and y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</a:t>
            </a:r>
            <a:endParaRPr dirty="0"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 from equation (iii)</a:t>
            </a:r>
            <a:endParaRPr dirty="0"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 2 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Δy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 2Δx.(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+1-  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4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…. ( iii )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 2 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Δy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 2Δx.(+1 </a:t>
            </a:r>
            <a:r>
              <a:rPr lang="en-US" sz="24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4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…. ( iii )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 2 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Δy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 2Δx</a:t>
            </a:r>
            <a:r>
              <a:rPr lang="en-US" sz="24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…. ( iii )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4749" y="1066800"/>
            <a:ext cx="3378851" cy="238601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/>
          <p:nvPr/>
        </p:nvSpPr>
        <p:spPr>
          <a:xfrm>
            <a:off x="76200" y="76200"/>
            <a:ext cx="89961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Bresenham’s Line Drawing Algorithm for Lines with Slope &lt;= 1</a:t>
            </a:r>
            <a:endParaRPr sz="2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7317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/>
        </p:nvSpPr>
        <p:spPr>
          <a:xfrm>
            <a:off x="76200" y="713820"/>
            <a:ext cx="8763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Initial Decision Parameter  P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?</a:t>
            </a:r>
            <a:endParaRPr dirty="0"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y – 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  </a:t>
            </a:r>
            <a:endParaRPr lang="en-US" sz="24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m (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+ 1) + c – 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2400"/>
            </a:pPr>
            <a:endParaRPr lang="en-US" sz="24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 – y   or   </a:t>
            </a:r>
            <a:endParaRPr lang="en-US" sz="24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 –   m (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+ 1) - c</a:t>
            </a:r>
          </a:p>
          <a:p>
            <a:pPr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</a:t>
            </a:r>
            <a:r>
              <a:rPr lang="en-US" sz="24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mx</a:t>
            </a:r>
            <a:r>
              <a:rPr lang="en-US" sz="2400" b="1" baseline="-25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4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+ c- 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="1" baseline="-2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4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= 0</a:t>
            </a:r>
            <a:endParaRPr lang="en-US" sz="24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d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2m (x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+1) + 2c 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2y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1</a:t>
            </a:r>
            <a:endParaRPr dirty="0"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line passes thru (x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then </a:t>
            </a:r>
            <a:endParaRPr dirty="0"/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d</a:t>
            </a:r>
            <a:r>
              <a:rPr lang="en-US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d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2m (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+ 2c 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2y</a:t>
            </a:r>
            <a:r>
              <a:rPr lang="en-US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1</a:t>
            </a:r>
            <a:r>
              <a:rPr lang="en-US" sz="2400" b="1" baseline="-25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= 2mx</a:t>
            </a:r>
            <a:r>
              <a:rPr lang="en-US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2m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+ 2c 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2y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1</a:t>
            </a:r>
            <a:endParaRPr lang="en-US" sz="24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d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2m– 1 = 2 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Δy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Δx</a:t>
            </a: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-1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</a:t>
            </a: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since, ?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Δx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= 2 </a:t>
            </a:r>
            <a:r>
              <a:rPr lang="en-US" sz="24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Δy</a:t>
            </a: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24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Δx</a:t>
            </a: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7"/>
          <p:cNvSpPr txBox="1"/>
          <p:nvPr/>
        </p:nvSpPr>
        <p:spPr>
          <a:xfrm>
            <a:off x="76200" y="0"/>
            <a:ext cx="89961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Bresenham’s Line Drawing Algorithm for Lines with Slope &lt;= 1</a:t>
            </a:r>
            <a:endParaRPr sz="2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6627" y="1042987"/>
            <a:ext cx="3702573" cy="26146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6;p5"/>
          <p:cNvSpPr txBox="1"/>
          <p:nvPr/>
        </p:nvSpPr>
        <p:spPr>
          <a:xfrm>
            <a:off x="8055166" y="1968104"/>
            <a:ext cx="3850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17;p5"/>
          <p:cNvSpPr txBox="1"/>
          <p:nvPr/>
        </p:nvSpPr>
        <p:spPr>
          <a:xfrm>
            <a:off x="8055166" y="1423036"/>
            <a:ext cx="3850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/>
        </p:nvSpPr>
        <p:spPr>
          <a:xfrm>
            <a:off x="152400" y="3352800"/>
            <a:ext cx="8763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Initial Decision Parameter  P</a:t>
            </a:r>
            <a:r>
              <a:rPr lang="en-US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?</a:t>
            </a:r>
            <a:endParaRPr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have,</a:t>
            </a:r>
            <a:endParaRPr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</a:t>
            </a:r>
            <a:r>
              <a:rPr lang="en-US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d</a:t>
            </a:r>
            <a:r>
              <a:rPr lang="en-US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2m (x</a:t>
            </a:r>
            <a:r>
              <a:rPr lang="en-US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+1) + 2c </a:t>
            </a:r>
            <a:r>
              <a:rPr lang="en-US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2y</a:t>
            </a:r>
            <a:r>
              <a:rPr lang="en-US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1</a:t>
            </a:r>
            <a:endParaRPr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line passes thru (x</a:t>
            </a:r>
            <a:r>
              <a:rPr lang="en-US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</a:t>
            </a:r>
            <a:r>
              <a:rPr lang="en-US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then </a:t>
            </a:r>
            <a:endParaRPr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</a:t>
            </a:r>
            <a:r>
              <a:rPr lang="en-US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d</a:t>
            </a:r>
            <a:r>
              <a:rPr lang="en-US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2m</a:t>
            </a: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1   +</a:t>
            </a: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2mx</a:t>
            </a:r>
            <a:r>
              <a:rPr lang="en-US" sz="2400" b="1" baseline="-2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+ 2c </a:t>
            </a:r>
            <a:r>
              <a:rPr lang="en-US" sz="2400" b="1" baseline="-2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– 2y</a:t>
            </a:r>
            <a:r>
              <a:rPr lang="en-US" sz="2400" b="1" baseline="-2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    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= 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2m</a:t>
            </a: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d</a:t>
            </a:r>
            <a:r>
              <a:rPr lang="en-US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d</a:t>
            </a:r>
            <a:r>
              <a:rPr lang="en-US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Δy/Δx  - 1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since, 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Δx (d</a:t>
            </a:r>
            <a:r>
              <a:rPr lang="en-US" sz="24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d</a:t>
            </a:r>
            <a:r>
              <a:rPr lang="en-US" sz="24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2Δy  - Δx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7"/>
          <p:cNvSpPr txBox="1"/>
          <p:nvPr/>
        </p:nvSpPr>
        <p:spPr>
          <a:xfrm>
            <a:off x="76200" y="0"/>
            <a:ext cx="89961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Bresenham’s Line Drawing Algorithm for Lines with Slope &lt;= 1</a:t>
            </a:r>
            <a:endParaRPr sz="2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6627" y="1042987"/>
            <a:ext cx="3702573" cy="2614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637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a6def1a81_0_17"/>
          <p:cNvSpPr txBox="1"/>
          <p:nvPr/>
        </p:nvSpPr>
        <p:spPr>
          <a:xfrm>
            <a:off x="-11017" y="1432193"/>
            <a:ext cx="9144000" cy="407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Equation of line is y = m(</a:t>
            </a:r>
            <a:r>
              <a:rPr lang="en-US" sz="24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="1" baseline="-25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+1) +c</a:t>
            </a:r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</a:t>
            </a:r>
            <a:r>
              <a:rPr lang="en-US" sz="2400" b="1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? 		d</a:t>
            </a:r>
            <a:r>
              <a:rPr lang="en-US" sz="2400" b="1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?</a:t>
            </a:r>
            <a:endParaRPr lang="en-US" sz="24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 b="1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</a:t>
            </a: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</a:t>
            </a:r>
            <a:r>
              <a:rPr lang="en-US" sz="2400" b="1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?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at </a:t>
            </a:r>
            <a:r>
              <a:rPr lang="en-US" sz="24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kth</a:t>
            </a: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step       </a:t>
            </a:r>
            <a:r>
              <a:rPr lang="en-US" sz="24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1" baseline="-25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1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=  </a:t>
            </a:r>
            <a:r>
              <a:rPr lang="en-US" sz="24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Δx</a:t>
            </a: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</a:t>
            </a:r>
            <a:r>
              <a:rPr lang="en-US" sz="2400" b="1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</a:t>
            </a:r>
            <a:r>
              <a:rPr lang="en-US" sz="2400" b="1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? …………(1)</a:t>
            </a:r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k+1th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</a:t>
            </a: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lang="en-US" sz="2400" b="1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 </a:t>
            </a: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 </a:t>
            </a: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		…………(2)</a:t>
            </a:r>
            <a:endParaRPr sz="2400" b="1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457200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1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 </a:t>
            </a: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?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…………(3)</a:t>
            </a:r>
          </a:p>
          <a:p>
            <a:pPr marL="0" lvl="0" indent="4572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cases:</a:t>
            </a:r>
          </a:p>
          <a:p>
            <a:pPr lvl="0" indent="457200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1: </a:t>
            </a:r>
            <a:r>
              <a:rPr lang="en-US" sz="24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1" baseline="-25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1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&lt;= 0   </a:t>
            </a:r>
          </a:p>
          <a:p>
            <a:pPr indent="457200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</a:t>
            </a: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r>
              <a:rPr lang="en-US" sz="24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1" baseline="-25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 </a:t>
            </a:r>
          </a:p>
          <a:p>
            <a:pPr lvl="0" indent="457200" algn="just">
              <a:spcBef>
                <a:spcPts val="480"/>
              </a:spcBef>
              <a:buClr>
                <a:schemeClr val="dk1"/>
              </a:buClr>
              <a:buSzPts val="2400"/>
            </a:pP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8a6def1a81_0_17"/>
          <p:cNvSpPr txBox="1"/>
          <p:nvPr/>
        </p:nvSpPr>
        <p:spPr>
          <a:xfrm>
            <a:off x="76200" y="136788"/>
            <a:ext cx="89961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Bresenham’s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Line Drawing Algorithm for Lines with Slope &lt;= 1</a:t>
            </a:r>
            <a:endParaRPr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10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0488" y="4101513"/>
            <a:ext cx="6046419" cy="170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a6def1a81_0_17"/>
          <p:cNvSpPr txBox="1"/>
          <p:nvPr/>
        </p:nvSpPr>
        <p:spPr>
          <a:xfrm>
            <a:off x="0" y="3757450"/>
            <a:ext cx="9144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7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2Δy  - Δx </a:t>
            </a:r>
            <a:endParaRPr sz="1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P</a:t>
            </a:r>
            <a:r>
              <a:rPr lang="en-US" sz="17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0  (d</a:t>
            </a:r>
            <a:r>
              <a:rPr lang="en-US" sz="17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-d</a:t>
            </a:r>
            <a:r>
              <a:rPr lang="en-US" sz="17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0) then y</a:t>
            </a:r>
            <a:r>
              <a:rPr lang="en-US" sz="17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+1  </a:t>
            </a: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 y</a:t>
            </a:r>
            <a:r>
              <a:rPr lang="en-US" sz="17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 </a:t>
            </a: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 we plot the lower pixel  (x</a:t>
            </a:r>
            <a:r>
              <a:rPr lang="en-US" sz="17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+1, y</a:t>
            </a:r>
            <a:r>
              <a:rPr lang="en-US" sz="17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7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7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P</a:t>
            </a:r>
            <a:r>
              <a:rPr lang="en-US" sz="17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 </a:t>
            </a: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+ 2Δy  </a:t>
            </a:r>
            <a:endParaRPr sz="17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P</a:t>
            </a:r>
            <a:r>
              <a:rPr lang="en-US" sz="17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 0  (d</a:t>
            </a:r>
            <a:r>
              <a:rPr lang="en-US" sz="17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-d</a:t>
            </a:r>
            <a:r>
              <a:rPr lang="en-US" sz="17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0) then y</a:t>
            </a:r>
            <a:r>
              <a:rPr lang="en-US" sz="17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+1  </a:t>
            </a: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 y</a:t>
            </a:r>
            <a:r>
              <a:rPr lang="en-US" sz="17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 i.e. we plot the upper pixel  (x</a:t>
            </a:r>
            <a:r>
              <a:rPr lang="en-US" sz="17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+1, y</a:t>
            </a:r>
            <a:r>
              <a:rPr lang="en-US" sz="17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+1)</a:t>
            </a:r>
            <a:endParaRPr sz="17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7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P</a:t>
            </a:r>
            <a:r>
              <a:rPr lang="en-US" sz="17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 </a:t>
            </a: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+ 2Δy  –  2Δx</a:t>
            </a:r>
            <a:endParaRPr sz="17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8a6def1a81_0_17"/>
          <p:cNvSpPr txBox="1"/>
          <p:nvPr/>
        </p:nvSpPr>
        <p:spPr>
          <a:xfrm>
            <a:off x="76200" y="533400"/>
            <a:ext cx="89961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Bresenham’s Line Drawing Algorithm for Lines with Slope &lt;= 1</a:t>
            </a:r>
            <a:endParaRPr sz="2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g8a6def1a81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" y="1118700"/>
            <a:ext cx="9400767" cy="266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6770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1f7209ec8_0_8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/>
          </a:p>
        </p:txBody>
      </p:sp>
      <p:sp>
        <p:nvSpPr>
          <p:cNvPr id="145" name="Google Shape;145;g81f7209ec8_0_8"/>
          <p:cNvSpPr/>
          <p:nvPr/>
        </p:nvSpPr>
        <p:spPr>
          <a:xfrm>
            <a:off x="609600" y="1066800"/>
            <a:ext cx="7848600" cy="5127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1800" dirty="0" smtClean="0"/>
              <a:t>i.	Read </a:t>
            </a:r>
            <a:r>
              <a:rPr lang="en-US" sz="1800" dirty="0" err="1"/>
              <a:t>xa,ya,xb,yb</a:t>
            </a:r>
            <a:r>
              <a:rPr lang="en-US" sz="1800" dirty="0"/>
              <a:t> (Assume –1 &lt;= m &lt;=1)</a:t>
            </a:r>
          </a:p>
          <a:p>
            <a:r>
              <a:rPr lang="en-US" sz="1800" dirty="0"/>
              <a:t> </a:t>
            </a:r>
          </a:p>
          <a:p>
            <a:r>
              <a:rPr lang="en-US" sz="1800" dirty="0" smtClean="0"/>
              <a:t>ii</a:t>
            </a:r>
            <a:r>
              <a:rPr lang="en-US" sz="1800" dirty="0"/>
              <a:t>.	Load (x</a:t>
            </a:r>
            <a:r>
              <a:rPr lang="en-US" sz="1800" baseline="-25000" dirty="0"/>
              <a:t>0,</a:t>
            </a:r>
            <a:r>
              <a:rPr lang="en-US" sz="1800" dirty="0"/>
              <a:t> y</a:t>
            </a:r>
            <a:r>
              <a:rPr lang="en-US" sz="1800" baseline="-25000" dirty="0"/>
              <a:t>0</a:t>
            </a:r>
            <a:r>
              <a:rPr lang="en-US" sz="1800" dirty="0"/>
              <a:t>) into the frame buffer (i.e. plot the first point)</a:t>
            </a:r>
          </a:p>
          <a:p>
            <a:r>
              <a:rPr lang="en-US" sz="1800" dirty="0"/>
              <a:t> </a:t>
            </a:r>
          </a:p>
          <a:p>
            <a:r>
              <a:rPr lang="en-US" sz="1800" dirty="0"/>
              <a:t>iii.	Calculate constants </a:t>
            </a:r>
            <a:r>
              <a:rPr lang="en-US" sz="1800" dirty="0">
                <a:sym typeface="Symbol"/>
              </a:rPr>
              <a:t></a:t>
            </a:r>
            <a:r>
              <a:rPr lang="en-US" sz="1800" dirty="0" err="1"/>
              <a:t>y,</a:t>
            </a:r>
            <a:r>
              <a:rPr lang="en-US" sz="1800" dirty="0" err="1">
                <a:sym typeface="Symbol"/>
              </a:rPr>
              <a:t></a:t>
            </a:r>
            <a:r>
              <a:rPr lang="en-US" sz="1800" dirty="0" err="1"/>
              <a:t>x</a:t>
            </a:r>
            <a:r>
              <a:rPr lang="en-US" sz="1800" dirty="0"/>
              <a:t>, 2</a:t>
            </a:r>
            <a:r>
              <a:rPr lang="en-US" sz="1800" dirty="0">
                <a:sym typeface="Symbol"/>
              </a:rPr>
              <a:t></a:t>
            </a:r>
            <a:r>
              <a:rPr lang="en-US" sz="1800" dirty="0"/>
              <a:t>y and 2</a:t>
            </a:r>
            <a:r>
              <a:rPr lang="en-US" sz="1800" dirty="0">
                <a:sym typeface="Symbol"/>
              </a:rPr>
              <a:t></a:t>
            </a:r>
            <a:r>
              <a:rPr lang="en-US" sz="1800" dirty="0"/>
              <a:t>y - 2</a:t>
            </a:r>
            <a:r>
              <a:rPr lang="en-US" sz="1800" dirty="0">
                <a:sym typeface="Symbol"/>
              </a:rPr>
              <a:t></a:t>
            </a:r>
            <a:r>
              <a:rPr lang="en-US" sz="1800" dirty="0"/>
              <a:t>x</a:t>
            </a:r>
          </a:p>
          <a:p>
            <a:r>
              <a:rPr lang="en-US" sz="1800" dirty="0"/>
              <a:t>	Obtain the first decision parameter p</a:t>
            </a:r>
            <a:r>
              <a:rPr lang="en-US" sz="1800" baseline="-25000" dirty="0"/>
              <a:t>0</a:t>
            </a:r>
            <a:r>
              <a:rPr lang="en-US" sz="1800" dirty="0"/>
              <a:t> = 2</a:t>
            </a:r>
            <a:r>
              <a:rPr lang="en-US" sz="1800" dirty="0">
                <a:sym typeface="Symbol"/>
              </a:rPr>
              <a:t></a:t>
            </a:r>
            <a:r>
              <a:rPr lang="en-US" sz="1800" dirty="0"/>
              <a:t>y - </a:t>
            </a:r>
            <a:r>
              <a:rPr lang="en-US" sz="1800" dirty="0">
                <a:sym typeface="Symbol"/>
              </a:rPr>
              <a:t></a:t>
            </a:r>
            <a:r>
              <a:rPr lang="en-US" sz="1800" dirty="0"/>
              <a:t>x</a:t>
            </a:r>
          </a:p>
          <a:p>
            <a:r>
              <a:rPr lang="en-US" sz="1800" dirty="0"/>
              <a:t>	</a:t>
            </a:r>
          </a:p>
          <a:p>
            <a:r>
              <a:rPr lang="en-US" sz="1800" dirty="0"/>
              <a:t>	At each </a:t>
            </a:r>
            <a:r>
              <a:rPr lang="en-US" sz="1800" dirty="0" err="1"/>
              <a:t>x</a:t>
            </a:r>
            <a:r>
              <a:rPr lang="en-US" sz="1800" baseline="-25000" dirty="0" err="1"/>
              <a:t>k</a:t>
            </a:r>
            <a:r>
              <a:rPr lang="en-US" sz="1800" dirty="0"/>
              <a:t> along the line starting at k = 0 </a:t>
            </a:r>
            <a:r>
              <a:rPr lang="en-US" sz="1800" dirty="0" smtClean="0"/>
              <a:t>perform the tests</a:t>
            </a:r>
            <a:r>
              <a:rPr lang="en-US" sz="1800" dirty="0"/>
              <a:t>:</a:t>
            </a:r>
          </a:p>
          <a:p>
            <a:r>
              <a:rPr lang="en-US" sz="1800" dirty="0"/>
              <a:t> </a:t>
            </a:r>
            <a:r>
              <a:rPr lang="en-US" sz="1800" dirty="0" smtClean="0"/>
              <a:t>	   If </a:t>
            </a:r>
            <a:r>
              <a:rPr lang="en-US" sz="1800" dirty="0" err="1"/>
              <a:t>p</a:t>
            </a:r>
            <a:r>
              <a:rPr lang="en-US" sz="1800" baseline="-25000" dirty="0" err="1"/>
              <a:t>k</a:t>
            </a:r>
            <a:r>
              <a:rPr lang="en-US" sz="1800" dirty="0"/>
              <a:t> &lt; 0 then the next point to plot is (</a:t>
            </a:r>
            <a:r>
              <a:rPr lang="en-US" sz="1800" dirty="0" err="1"/>
              <a:t>x</a:t>
            </a:r>
            <a:r>
              <a:rPr lang="en-US" sz="1800" baseline="-25000" dirty="0" err="1"/>
              <a:t>k</a:t>
            </a:r>
            <a:r>
              <a:rPr lang="en-US" sz="1800" baseline="-25000" dirty="0"/>
              <a:t> </a:t>
            </a:r>
            <a:r>
              <a:rPr lang="en-US" sz="1800" dirty="0"/>
              <a:t>+1 , </a:t>
            </a:r>
            <a:r>
              <a:rPr lang="en-US" sz="1800" dirty="0" err="1"/>
              <a:t>y</a:t>
            </a:r>
            <a:r>
              <a:rPr lang="en-US" sz="1800" baseline="-25000" dirty="0" err="1"/>
              <a:t>k</a:t>
            </a:r>
            <a:r>
              <a:rPr lang="en-US" sz="1800" dirty="0"/>
              <a:t>) and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	p</a:t>
            </a:r>
            <a:r>
              <a:rPr lang="en-US" sz="1800" baseline="-25000" dirty="0" smtClean="0"/>
              <a:t>k+1  </a:t>
            </a:r>
            <a:r>
              <a:rPr lang="en-US" sz="1800" baseline="-25000" dirty="0"/>
              <a:t>=</a:t>
            </a:r>
            <a:r>
              <a:rPr lang="en-US" sz="1800" dirty="0"/>
              <a:t> </a:t>
            </a:r>
            <a:r>
              <a:rPr lang="en-US" sz="1800" dirty="0" err="1"/>
              <a:t>p</a:t>
            </a:r>
            <a:r>
              <a:rPr lang="en-US" sz="1800" baseline="-25000" dirty="0" err="1"/>
              <a:t>k</a:t>
            </a:r>
            <a:r>
              <a:rPr lang="en-US" sz="1800" dirty="0"/>
              <a:t> + 2</a:t>
            </a:r>
            <a:r>
              <a:rPr lang="en-US" sz="1800" dirty="0">
                <a:sym typeface="Symbol"/>
              </a:rPr>
              <a:t></a:t>
            </a:r>
            <a:r>
              <a:rPr lang="en-US" sz="1800" dirty="0" smtClean="0"/>
              <a:t>y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   else </a:t>
            </a:r>
            <a:r>
              <a:rPr lang="en-US" sz="1800" dirty="0"/>
              <a:t>the next point to plot is (</a:t>
            </a:r>
            <a:r>
              <a:rPr lang="en-US" sz="1800" dirty="0" err="1"/>
              <a:t>x</a:t>
            </a:r>
            <a:r>
              <a:rPr lang="en-US" sz="1800" baseline="-25000" dirty="0" err="1"/>
              <a:t>k</a:t>
            </a:r>
            <a:r>
              <a:rPr lang="en-US" sz="1800" baseline="-25000" dirty="0"/>
              <a:t> </a:t>
            </a:r>
            <a:r>
              <a:rPr lang="en-US" sz="1800" dirty="0"/>
              <a:t>+1 , y</a:t>
            </a:r>
            <a:r>
              <a:rPr lang="en-US" sz="1800" baseline="-25000" dirty="0"/>
              <a:t>k</a:t>
            </a:r>
            <a:r>
              <a:rPr lang="en-US" sz="1800" dirty="0"/>
              <a:t>+1) and</a:t>
            </a:r>
          </a:p>
          <a:p>
            <a:r>
              <a:rPr lang="en-US" sz="1800" dirty="0"/>
              <a:t> </a:t>
            </a:r>
            <a:r>
              <a:rPr lang="en-US" sz="1800" dirty="0" smtClean="0"/>
              <a:t>	 </a:t>
            </a:r>
            <a:r>
              <a:rPr lang="en-US" sz="1800" dirty="0"/>
              <a:t>	p</a:t>
            </a:r>
            <a:r>
              <a:rPr lang="en-US" sz="1800" baseline="-25000" dirty="0"/>
              <a:t>k+1  =</a:t>
            </a:r>
            <a:r>
              <a:rPr lang="en-US" sz="1800" dirty="0"/>
              <a:t> </a:t>
            </a:r>
            <a:r>
              <a:rPr lang="en-US" sz="1800" dirty="0" err="1"/>
              <a:t>p</a:t>
            </a:r>
            <a:r>
              <a:rPr lang="en-US" sz="1800" baseline="-25000" dirty="0" err="1"/>
              <a:t>k</a:t>
            </a:r>
            <a:r>
              <a:rPr lang="en-US" sz="1800" dirty="0"/>
              <a:t> + 2</a:t>
            </a:r>
            <a:r>
              <a:rPr lang="en-US" sz="1800" dirty="0">
                <a:sym typeface="Symbol"/>
              </a:rPr>
              <a:t></a:t>
            </a:r>
            <a:r>
              <a:rPr lang="en-US" sz="1800" dirty="0"/>
              <a:t>y - 2</a:t>
            </a:r>
            <a:r>
              <a:rPr lang="en-US" sz="1800" dirty="0">
                <a:sym typeface="Symbol"/>
              </a:rPr>
              <a:t></a:t>
            </a:r>
            <a:r>
              <a:rPr lang="en-US" sz="1800" dirty="0"/>
              <a:t>x</a:t>
            </a:r>
          </a:p>
          <a:p>
            <a:r>
              <a:rPr lang="en-US" sz="1800" dirty="0"/>
              <a:t> </a:t>
            </a:r>
          </a:p>
          <a:p>
            <a:r>
              <a:rPr lang="en-US" sz="1800" dirty="0"/>
              <a:t>v.      Repeat step iv </a:t>
            </a:r>
            <a:r>
              <a:rPr lang="en-US" sz="1800" dirty="0">
                <a:sym typeface="Symbol"/>
              </a:rPr>
              <a:t></a:t>
            </a:r>
            <a:r>
              <a:rPr lang="en-US" sz="1800" dirty="0"/>
              <a:t>x times</a:t>
            </a:r>
          </a:p>
        </p:txBody>
      </p:sp>
      <p:sp>
        <p:nvSpPr>
          <p:cNvPr id="146" name="Google Shape;146;g81f7209ec8_0_8"/>
          <p:cNvSpPr txBox="1"/>
          <p:nvPr/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Computer Graphics, Nepal College of Information Technology, 2009</a:t>
            </a: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31781" y="323364"/>
            <a:ext cx="7718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Bresenham’s</a:t>
            </a:r>
            <a:r>
              <a:rPr lang="en-US" sz="2800" dirty="0"/>
              <a:t> Line Drawing Algorithm for </a:t>
            </a:r>
            <a:r>
              <a:rPr lang="en-US" sz="2800" i="1" dirty="0"/>
              <a:t>|m| &lt;1</a:t>
            </a:r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1f7209ec8_0_8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/>
          </a:p>
        </p:txBody>
      </p:sp>
      <p:sp>
        <p:nvSpPr>
          <p:cNvPr id="145" name="Google Shape;145;g81f7209ec8_0_8"/>
          <p:cNvSpPr/>
          <p:nvPr/>
        </p:nvSpPr>
        <p:spPr>
          <a:xfrm>
            <a:off x="609600" y="1066800"/>
            <a:ext cx="7848600" cy="5127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b="1" dirty="0"/>
              <a:t>Advantages </a:t>
            </a:r>
            <a:endParaRPr lang="en-US" sz="2000" dirty="0"/>
          </a:p>
          <a:p>
            <a:r>
              <a:rPr lang="en-US" sz="2000" dirty="0" smtClean="0"/>
              <a:t>- F</a:t>
            </a:r>
            <a:r>
              <a:rPr lang="en-US" sz="2000" b="1" dirty="0" smtClean="0"/>
              <a:t>aster </a:t>
            </a:r>
            <a:r>
              <a:rPr lang="en-US" sz="2000" b="1" dirty="0"/>
              <a:t>incremental </a:t>
            </a:r>
            <a:r>
              <a:rPr lang="en-US" sz="2000" b="1" dirty="0" smtClean="0"/>
              <a:t>algorithm</a:t>
            </a:r>
            <a:r>
              <a:rPr lang="en-US" sz="2000" dirty="0" smtClean="0"/>
              <a:t>, makes </a:t>
            </a:r>
            <a:r>
              <a:rPr lang="en-US" sz="2000" dirty="0"/>
              <a:t>use of integer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arithmetic </a:t>
            </a:r>
            <a:r>
              <a:rPr lang="en-US" sz="2000" dirty="0"/>
              <a:t>calculations </a:t>
            </a:r>
            <a:r>
              <a:rPr lang="en-US" sz="2000" dirty="0" smtClean="0"/>
              <a:t>only, </a:t>
            </a:r>
            <a:r>
              <a:rPr lang="en-US" sz="2000" dirty="0"/>
              <a:t>avoids floating point computations</a:t>
            </a:r>
          </a:p>
          <a:p>
            <a:r>
              <a:rPr lang="en-US" sz="2000" dirty="0" smtClean="0"/>
              <a:t>- Uses </a:t>
            </a:r>
            <a:r>
              <a:rPr lang="en-US" sz="2000" dirty="0"/>
              <a:t>faster operations such as addition/subtraction and bit </a:t>
            </a:r>
            <a:r>
              <a:rPr lang="en-US" sz="2000" dirty="0" smtClean="0"/>
              <a:t>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shifting</a:t>
            </a:r>
            <a:endParaRPr lang="en-US" sz="2000" dirty="0"/>
          </a:p>
          <a:p>
            <a:r>
              <a:rPr lang="en-US" sz="2000" b="1" dirty="0" smtClean="0"/>
              <a:t>- CPU </a:t>
            </a:r>
            <a:r>
              <a:rPr lang="en-US" sz="2000" b="1" dirty="0"/>
              <a:t>intensive rounding off</a:t>
            </a:r>
            <a:r>
              <a:rPr lang="en-US" sz="2000" dirty="0"/>
              <a:t> operations are avoided</a:t>
            </a:r>
          </a:p>
          <a:p>
            <a:r>
              <a:rPr lang="en-US" sz="2000" dirty="0"/>
              <a:t> 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Disadvantages</a:t>
            </a:r>
            <a:endParaRPr lang="en-US" sz="2000" dirty="0"/>
          </a:p>
          <a:p>
            <a:r>
              <a:rPr lang="en-US" sz="2000" dirty="0" smtClean="0"/>
              <a:t>- Used </a:t>
            </a:r>
            <a:r>
              <a:rPr lang="en-US" sz="2000" dirty="0"/>
              <a:t>for drawing </a:t>
            </a:r>
            <a:r>
              <a:rPr lang="en-US" sz="2000" b="1" dirty="0"/>
              <a:t>basic lines</a:t>
            </a:r>
            <a:r>
              <a:rPr lang="en-US" sz="2000" dirty="0"/>
              <a:t>, antialiasing is not a part of this </a:t>
            </a:r>
            <a:endParaRPr lang="en-US" sz="2000" dirty="0" smtClean="0"/>
          </a:p>
          <a:p>
            <a:r>
              <a:rPr lang="en-US" sz="2000" smtClean="0"/>
              <a:t>   algorithm </a:t>
            </a:r>
            <a:r>
              <a:rPr lang="en-US" sz="2000" dirty="0"/>
              <a:t>so for drawing smooth lines it is not suitable</a:t>
            </a:r>
          </a:p>
          <a:p>
            <a:pPr lvl="0"/>
            <a:endParaRPr lang="en-US" sz="2000" dirty="0"/>
          </a:p>
        </p:txBody>
      </p:sp>
      <p:sp>
        <p:nvSpPr>
          <p:cNvPr id="146" name="Google Shape;146;g81f7209ec8_0_8"/>
          <p:cNvSpPr txBox="1"/>
          <p:nvPr/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Computer Graphics, Nepal College of Information Technology, 2009</a:t>
            </a: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31781" y="323364"/>
            <a:ext cx="7718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Bresenham’s</a:t>
            </a:r>
            <a:r>
              <a:rPr lang="en-US" sz="2800" dirty="0"/>
              <a:t> Line Drawing Algorithm for </a:t>
            </a:r>
            <a:r>
              <a:rPr lang="en-US" sz="2800" i="1" dirty="0"/>
              <a:t>|m| &lt;1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6304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1f7209ec8_0_8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/>
          </a:p>
        </p:txBody>
      </p:sp>
      <p:sp>
        <p:nvSpPr>
          <p:cNvPr id="145" name="Google Shape;145;g81f7209ec8_0_8"/>
          <p:cNvSpPr/>
          <p:nvPr/>
        </p:nvSpPr>
        <p:spPr>
          <a:xfrm>
            <a:off x="609600" y="1644312"/>
            <a:ext cx="7848600" cy="5127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BLA Algorithm to digitize a line with end points A(10,10) B(14,13)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 =  3/4   starting point(10,10)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positive slope , slope less than 1 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1100"/>
            </a:pPr>
            <a:r>
              <a:rPr lang="en-US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7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-US" sz="17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x 3 – 4= 2            </a:t>
            </a:r>
            <a:r>
              <a:rPr lang="en-US" sz="17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Δy</a:t>
            </a:r>
            <a:r>
              <a:rPr lang="en-US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</a:t>
            </a:r>
            <a:r>
              <a:rPr lang="en-US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7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17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Δx</a:t>
            </a:r>
            <a:r>
              <a:rPr lang="en-US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7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1100"/>
            </a:pPr>
            <a:r>
              <a:rPr lang="en-US" sz="17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</a:t>
            </a:r>
            <a:r>
              <a:rPr lang="en-US" sz="17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slp</a:t>
            </a:r>
            <a:r>
              <a:rPr lang="en-US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less than 1 </a:t>
            </a:r>
            <a:r>
              <a:rPr lang="en-US" sz="17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0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000" baseline="-25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+1 and y</a:t>
            </a:r>
            <a:r>
              <a:rPr lang="en-US" sz="20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000" baseline="-25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or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000" baseline="-25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lang="en-US" sz="20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0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	</a:t>
            </a: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</a:t>
            </a:r>
            <a:r>
              <a:rPr lang="en-US" sz="2000" b="1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</a:p>
          <a:p>
            <a:pPr lvl="0">
              <a:buClr>
                <a:schemeClr val="dk1"/>
              </a:buClr>
              <a:buSzPts val="1800"/>
            </a:pP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 b="1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=2</a:t>
            </a:r>
            <a:r>
              <a:rPr lang="en-US" sz="2000" b="1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11		11</a:t>
            </a:r>
            <a:endParaRPr lang="en-US" sz="20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 b="1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=2 +6 -8=0</a:t>
            </a: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12		12</a:t>
            </a:r>
            <a:endParaRPr lang="en-US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 b="1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=0+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6 -</a:t>
            </a: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8=-2</a:t>
            </a: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13		12</a:t>
            </a:r>
            <a:endParaRPr lang="en-US" sz="20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 b="1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=-2+6=4</a:t>
            </a: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US" sz="20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14		13</a:t>
            </a:r>
            <a:endParaRPr lang="en-US"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20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81f7209ec8_0_8"/>
          <p:cNvSpPr txBox="1"/>
          <p:nvPr/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Computer Graphics, Nepal College of Information Technology, 2009</a:t>
            </a:r>
            <a:endParaRPr/>
          </a:p>
        </p:txBody>
      </p:sp>
      <p:sp>
        <p:nvSpPr>
          <p:cNvPr id="147" name="Google Shape;147;g81f7209ec8_0_8"/>
          <p:cNvSpPr txBox="1"/>
          <p:nvPr/>
        </p:nvSpPr>
        <p:spPr>
          <a:xfrm>
            <a:off x="0" y="-152400"/>
            <a:ext cx="8592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7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2Δy  - </a:t>
            </a:r>
            <a:r>
              <a:rPr lang="en-US" sz="17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Δx</a:t>
            </a:r>
            <a:r>
              <a:rPr lang="en-US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17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7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7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0  (d</a:t>
            </a:r>
            <a:r>
              <a:rPr lang="en-US" sz="17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-d</a:t>
            </a:r>
            <a:r>
              <a:rPr lang="en-US" sz="17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0) then </a:t>
            </a:r>
            <a:r>
              <a:rPr lang="en-US" sz="17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7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7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+1  </a:t>
            </a:r>
            <a:r>
              <a:rPr lang="en-US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 </a:t>
            </a:r>
            <a:r>
              <a:rPr lang="en-US" sz="17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7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7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 we plot the lower pixel  (x</a:t>
            </a:r>
            <a:r>
              <a:rPr lang="en-US" sz="17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+1, </a:t>
            </a:r>
            <a:r>
              <a:rPr lang="en-US" sz="17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7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700" b="1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7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7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7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7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+ 2Δy  </a:t>
            </a:r>
            <a:endParaRPr sz="1700" b="1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17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7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7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 0  (d</a:t>
            </a:r>
            <a:r>
              <a:rPr lang="en-US" sz="17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-d</a:t>
            </a:r>
            <a:r>
              <a:rPr lang="en-US" sz="17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0) then </a:t>
            </a:r>
            <a:r>
              <a:rPr lang="en-US" sz="17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7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7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+1  </a:t>
            </a:r>
            <a:r>
              <a:rPr lang="en-US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 y</a:t>
            </a:r>
            <a:r>
              <a:rPr lang="en-US" sz="17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 i.e. we plot the upper pixel  (x</a:t>
            </a:r>
            <a:r>
              <a:rPr lang="en-US" sz="17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+1, y</a:t>
            </a:r>
            <a:r>
              <a:rPr lang="en-US" sz="17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+1)</a:t>
            </a:r>
            <a:endParaRPr sz="1700" b="1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7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7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7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7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+ 2Δy  –  2Δx</a:t>
            </a:r>
            <a:endParaRPr sz="1700" b="1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7330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1f7209ec8_0_8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/>
          </a:p>
        </p:txBody>
      </p:sp>
      <p:sp>
        <p:nvSpPr>
          <p:cNvPr id="145" name="Google Shape;145;g81f7209ec8_0_8"/>
          <p:cNvSpPr/>
          <p:nvPr/>
        </p:nvSpPr>
        <p:spPr>
          <a:xfrm>
            <a:off x="609600" y="1644312"/>
            <a:ext cx="7848600" cy="5127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BLA Algorithm to digitize a line with end points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A(20,10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B(30,13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 =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3/10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point(20,10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positive slope , slope less than 1 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1100"/>
            </a:pPr>
            <a:r>
              <a:rPr lang="en-US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7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7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6-10= -4                   </a:t>
            </a:r>
            <a:r>
              <a:rPr lang="en-US" sz="17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Δy</a:t>
            </a:r>
            <a:r>
              <a:rPr lang="en-US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</a:t>
            </a:r>
            <a:r>
              <a:rPr lang="en-US" sz="17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     </a:t>
            </a:r>
            <a:r>
              <a:rPr lang="en-US" sz="17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Δx</a:t>
            </a:r>
            <a:r>
              <a:rPr lang="en-US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10 </a:t>
            </a:r>
            <a:r>
              <a:rPr lang="en-US" sz="17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	2Δy - 2Δx = 6-20= -14</a:t>
            </a:r>
            <a:endParaRPr sz="17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0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 b="1" baseline="-25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 b="1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000" b="1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	y</a:t>
            </a:r>
            <a:r>
              <a:rPr lang="en-US" sz="2000" b="1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  <a:endParaRPr lang="en-US" sz="20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-4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21	10</a:t>
            </a:r>
          </a:p>
          <a:p>
            <a:pPr lvl="0">
              <a:buClr>
                <a:schemeClr val="dk1"/>
              </a:buClr>
              <a:buSzPts val="1800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4+6=2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22	11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2-14=-12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23	11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-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2+6=-6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24	11</a:t>
            </a:r>
          </a:p>
          <a:p>
            <a:pPr>
              <a:buClr>
                <a:schemeClr val="dk1"/>
              </a:buClr>
              <a:buSzPts val="1800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-6+6 =0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25	12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0-14=-14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26	12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-14+6=-8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27	12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-8+6=-2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28	12	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-2+6=4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29	13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4-14=-12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US" sz="20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	13</a:t>
            </a:r>
            <a:endParaRPr lang="en-US"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81f7209ec8_0_8"/>
          <p:cNvSpPr txBox="1"/>
          <p:nvPr/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Computer Graphics, Nepal College of Information Technology, 2009</a:t>
            </a:r>
            <a:endParaRPr/>
          </a:p>
        </p:txBody>
      </p:sp>
      <p:sp>
        <p:nvSpPr>
          <p:cNvPr id="147" name="Google Shape;147;g81f7209ec8_0_8"/>
          <p:cNvSpPr txBox="1"/>
          <p:nvPr/>
        </p:nvSpPr>
        <p:spPr>
          <a:xfrm>
            <a:off x="0" y="-152400"/>
            <a:ext cx="8592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7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2Δy  - Δx </a:t>
            </a:r>
            <a:endParaRPr sz="1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P</a:t>
            </a:r>
            <a:r>
              <a:rPr lang="en-US" sz="17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0  (d</a:t>
            </a:r>
            <a:r>
              <a:rPr lang="en-US" sz="17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-d</a:t>
            </a:r>
            <a:r>
              <a:rPr lang="en-US" sz="17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0) then y</a:t>
            </a:r>
            <a:r>
              <a:rPr lang="en-US" sz="17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+1  </a:t>
            </a: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 y</a:t>
            </a:r>
            <a:r>
              <a:rPr lang="en-US" sz="17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 </a:t>
            </a: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 we plot the lower pixel  (x</a:t>
            </a:r>
            <a:r>
              <a:rPr lang="en-US" sz="17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+1, y</a:t>
            </a:r>
            <a:r>
              <a:rPr lang="en-US" sz="17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7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7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P</a:t>
            </a:r>
            <a:r>
              <a:rPr lang="en-US" sz="17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 </a:t>
            </a: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+ 2Δy  </a:t>
            </a:r>
            <a:endParaRPr sz="17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P</a:t>
            </a:r>
            <a:r>
              <a:rPr lang="en-US" sz="17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 0  (d</a:t>
            </a:r>
            <a:r>
              <a:rPr lang="en-US" sz="17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-d</a:t>
            </a:r>
            <a:r>
              <a:rPr lang="en-US" sz="17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0) then y</a:t>
            </a:r>
            <a:r>
              <a:rPr lang="en-US" sz="17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+1  </a:t>
            </a: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 y</a:t>
            </a:r>
            <a:r>
              <a:rPr lang="en-US" sz="17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 i.e. we plot the upper pixel  (x</a:t>
            </a:r>
            <a:r>
              <a:rPr lang="en-US" sz="17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+1, y</a:t>
            </a:r>
            <a:r>
              <a:rPr lang="en-US" sz="17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+1)</a:t>
            </a:r>
            <a:endParaRPr sz="17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7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P</a:t>
            </a:r>
            <a:r>
              <a:rPr lang="en-US" sz="17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 </a:t>
            </a: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+ 2Δy  –  2Δx</a:t>
            </a:r>
            <a:endParaRPr sz="17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7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" y="685800"/>
            <a:ext cx="91440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152400" y="3352800"/>
            <a:ext cx="8763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buClr>
                <a:schemeClr val="dk1"/>
              </a:buClr>
              <a:buSzPts val="24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="0" i="0" u="none" strike="noStrike" cap="none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.q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of line        y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m (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+ c </a:t>
            </a:r>
            <a:endParaRPr dirty="0"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distance of lower pixel from the ideal location       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y –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="0" i="0" u="none" strike="noStrike" cap="none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  d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(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0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+ 1) + c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0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distance of the ideal location from the upper pixel 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="0" i="0" u="none" strike="noStrike" cap="none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 – y   or   d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 – m (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+ 1)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the difference between the separations of two pixel positions from the actual line path,</a:t>
            </a:r>
            <a:endParaRPr dirty="0"/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d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+ 1) +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2c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2y</a:t>
            </a:r>
            <a:r>
              <a:rPr lang="en-US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 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76200" y="228600"/>
            <a:ext cx="89961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Bresenham’s</a:t>
            </a:r>
            <a:r>
              <a:rPr lang="en-US" sz="2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Line Drawing Algorithm for Lines with Slope &lt;= 1</a:t>
            </a:r>
            <a:endParaRPr sz="2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1f7209ec8_0_99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/>
          </a:p>
        </p:txBody>
      </p:sp>
      <p:sp>
        <p:nvSpPr>
          <p:cNvPr id="153" name="Google Shape;153;g81f7209ec8_0_99"/>
          <p:cNvSpPr txBox="1"/>
          <p:nvPr/>
        </p:nvSpPr>
        <p:spPr>
          <a:xfrm>
            <a:off x="76200" y="0"/>
            <a:ext cx="89961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Bresenham’s Line Drawing Algorithm for Lines with Slope &gt;= 1</a:t>
            </a:r>
            <a:endParaRPr sz="2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81f7209ec8_0_99"/>
          <p:cNvSpPr txBox="1">
            <a:spLocks noGrp="1"/>
          </p:cNvSpPr>
          <p:nvPr>
            <p:ph type="subTitle" idx="1"/>
          </p:nvPr>
        </p:nvSpPr>
        <p:spPr>
          <a:xfrm>
            <a:off x="4953000" y="934953"/>
            <a:ext cx="4191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 smtClean="0">
                <a:solidFill>
                  <a:schemeClr val="dk1"/>
                </a:solidFill>
              </a:rPr>
              <a:t>if </a:t>
            </a:r>
            <a:r>
              <a:rPr lang="en-US" sz="2400" dirty="0">
                <a:solidFill>
                  <a:schemeClr val="dk1"/>
                </a:solidFill>
              </a:rPr>
              <a:t>d</a:t>
            </a:r>
            <a:r>
              <a:rPr lang="en-US" sz="2400" baseline="-25000" dirty="0">
                <a:solidFill>
                  <a:schemeClr val="dk1"/>
                </a:solidFill>
              </a:rPr>
              <a:t>1</a:t>
            </a:r>
            <a:r>
              <a:rPr lang="en-US" sz="2400" dirty="0">
                <a:solidFill>
                  <a:schemeClr val="dk1"/>
                </a:solidFill>
              </a:rPr>
              <a:t> – d</a:t>
            </a:r>
            <a:r>
              <a:rPr lang="en-US" sz="2400" baseline="-25000" dirty="0">
                <a:solidFill>
                  <a:schemeClr val="dk1"/>
                </a:solidFill>
              </a:rPr>
              <a:t>2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&gt;</a:t>
            </a:r>
            <a:r>
              <a:rPr lang="en-US" sz="2400" dirty="0" smtClean="0">
                <a:solidFill>
                  <a:schemeClr val="dk1"/>
                </a:solidFill>
              </a:rPr>
              <a:t>  </a:t>
            </a:r>
            <a:r>
              <a:rPr lang="en-US" sz="2400" dirty="0">
                <a:solidFill>
                  <a:schemeClr val="dk1"/>
                </a:solidFill>
              </a:rPr>
              <a:t>0  then the pixel </a:t>
            </a:r>
            <a:r>
              <a:rPr lang="en-US" sz="2400" dirty="0" smtClean="0">
                <a:solidFill>
                  <a:schemeClr val="dk1"/>
                </a:solidFill>
              </a:rPr>
              <a:t>at ‘?’  </a:t>
            </a:r>
            <a:r>
              <a:rPr lang="en-US" sz="2400" dirty="0">
                <a:solidFill>
                  <a:schemeClr val="dk1"/>
                </a:solidFill>
              </a:rPr>
              <a:t>is closer to the line path   and ?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dirty="0">
                <a:solidFill>
                  <a:schemeClr val="dk1"/>
                </a:solidFill>
              </a:rPr>
              <a:t>	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155" name="Google Shape;155;g81f7209ec8_0_99"/>
          <p:cNvSpPr txBox="1"/>
          <p:nvPr/>
        </p:nvSpPr>
        <p:spPr>
          <a:xfrm>
            <a:off x="152400" y="934953"/>
            <a:ext cx="4191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24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24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24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2400"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aseline="-25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=mx + c          </a:t>
            </a:r>
          </a:p>
          <a:p>
            <a:pPr lvl="0"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aseline="-25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–c)/m</a:t>
            </a:r>
          </a:p>
          <a:p>
            <a:pPr lvl="0"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aseline="-25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+1</a:t>
            </a:r>
            <a:endParaRPr lang="en-US" sz="24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2400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-  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aseline="-25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lang="en-US" sz="2400" baseline="-250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2400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+1 - x</a:t>
            </a:r>
          </a:p>
          <a:p>
            <a:pPr lvl="0">
              <a:buClr>
                <a:schemeClr val="dk1"/>
              </a:buClr>
              <a:buSzPts val="2400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m </a:t>
            </a:r>
          </a:p>
          <a:p>
            <a:pPr lvl="0">
              <a:buClr>
                <a:schemeClr val="dk1"/>
              </a:buClr>
              <a:buSzPts val="2400"/>
            </a:pP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aseline="-25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lang="en-US" sz="2400" baseline="-250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2400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</a:p>
          <a:p>
            <a:pPr lvl="0">
              <a:buClr>
                <a:schemeClr val="dk1"/>
              </a:buClr>
              <a:buSzPts val="2400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aseline="-25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-----------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x</a:t>
            </a:r>
            <a:r>
              <a:rPr lang="en-US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 or 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aseline="-25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2400"/>
            </a:pPr>
            <a:endParaRPr lang="en-US" sz="24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d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then the pixel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 is closer to the line path   and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81f7209ec8_0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471930"/>
            <a:ext cx="7278149" cy="2374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1f7209ec8_0_99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/>
          </a:p>
        </p:txBody>
      </p:sp>
      <p:sp>
        <p:nvSpPr>
          <p:cNvPr id="153" name="Google Shape;153;g81f7209ec8_0_99"/>
          <p:cNvSpPr txBox="1"/>
          <p:nvPr/>
        </p:nvSpPr>
        <p:spPr>
          <a:xfrm>
            <a:off x="76200" y="0"/>
            <a:ext cx="89961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Bresenham’s Line Drawing Algorithm for Lines with Slope &gt;= 1</a:t>
            </a:r>
            <a:endParaRPr sz="2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81f7209ec8_0_99"/>
          <p:cNvSpPr txBox="1"/>
          <p:nvPr/>
        </p:nvSpPr>
        <p:spPr>
          <a:xfrm>
            <a:off x="0" y="2654051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e.q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of line   x = (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+ 1 -c)/m       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x -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+ 1 -c)/m -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d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+1 -   (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+ 1 -c)/m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d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+ 1 -c)/m -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 +   (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+ 1 -c)/m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Δy</a:t>
            </a: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d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Δx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.y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</a:t>
            </a: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Δx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- 2</a:t>
            </a: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Δx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- 2</a:t>
            </a: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Δy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Δy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=  </a:t>
            </a:r>
            <a:r>
              <a:rPr lang="en-US" sz="2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Δy</a:t>
            </a: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d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Δx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.y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- 2</a:t>
            </a: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Δy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+ 2</a:t>
            </a:r>
            <a:r>
              <a:rPr lang="en-US" sz="2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Δx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- 2</a:t>
            </a:r>
            <a:r>
              <a:rPr lang="en-US" sz="2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Δx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 -</a:t>
            </a:r>
            <a:r>
              <a:rPr lang="en-US" sz="22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Δy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	 …. (i) 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=  </a:t>
            </a:r>
            <a:r>
              <a:rPr lang="en-US" sz="2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Δy</a:t>
            </a: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d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Δx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.y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- 2</a:t>
            </a: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Δy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+ b    			</a:t>
            </a:r>
            <a:r>
              <a:rPr lang="en-US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…. (i) 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 2</a:t>
            </a: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Δx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.y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- 2</a:t>
            </a: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Δy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+ b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	 …. (ii)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 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+ 2</a:t>
            </a: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Δx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.y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Δx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.y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- 2</a:t>
            </a: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Δy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</a:t>
            </a: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Δy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 	(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aseline="-250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k+1  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4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aseline="-250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aseline="-250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+ 2</a:t>
            </a:r>
            <a:r>
              <a:rPr lang="en-US" sz="22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Δx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.(y</a:t>
            </a:r>
            <a:r>
              <a:rPr lang="en-US" sz="2400" baseline="-250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k+1 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4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aseline="-250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)- 2</a:t>
            </a:r>
            <a:r>
              <a:rPr lang="en-US" sz="22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Δy(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aseline="-250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k+1 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4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aseline="-250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	(</a:t>
            </a:r>
            <a:r>
              <a:rPr lang="en-US" sz="24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81f7209ec8_0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422802"/>
            <a:ext cx="7278149" cy="2374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795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a6def1a81_0_28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/>
          </a:p>
        </p:txBody>
      </p:sp>
      <p:sp>
        <p:nvSpPr>
          <p:cNvPr id="163" name="Google Shape;163;g8a6def1a81_0_28"/>
          <p:cNvSpPr txBox="1"/>
          <p:nvPr/>
        </p:nvSpPr>
        <p:spPr>
          <a:xfrm>
            <a:off x="76200" y="0"/>
            <a:ext cx="89961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Bresenham’s Line Drawing Algorithm for Lines with Slope &gt;= 1</a:t>
            </a:r>
            <a:endParaRPr sz="2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8a6def1a81_0_28"/>
          <p:cNvSpPr txBox="1"/>
          <p:nvPr/>
        </p:nvSpPr>
        <p:spPr>
          <a:xfrm>
            <a:off x="0" y="3034611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aseline="-25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0 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= 2</a:t>
            </a:r>
            <a:r>
              <a:rPr lang="en-US" sz="22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Δx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22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Δy</a:t>
            </a:r>
            <a:endParaRPr sz="2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aseline="-25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k+1 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= P</a:t>
            </a:r>
            <a:r>
              <a:rPr lang="en-US" sz="2400" baseline="-25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k 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+ 2</a:t>
            </a:r>
            <a:r>
              <a:rPr lang="en-US" sz="22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Δx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- 2</a:t>
            </a:r>
            <a:r>
              <a:rPr lang="en-US" sz="22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Δy(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aseline="-25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k+1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- x</a:t>
            </a:r>
            <a:r>
              <a:rPr lang="en-US" sz="2400" baseline="-25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	(iiI) since y</a:t>
            </a:r>
            <a:r>
              <a:rPr lang="en-US" sz="2400" baseline="-25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k+1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= y</a:t>
            </a:r>
            <a:r>
              <a:rPr lang="en-US" sz="2400" baseline="-25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+ 1</a:t>
            </a:r>
            <a:endParaRPr sz="2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P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0  (d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-d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0) then x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+1 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 x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 we plot the left  pixel  (x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+1)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aseline="-25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k+1 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= P</a:t>
            </a:r>
            <a:r>
              <a:rPr lang="en-US" sz="2400" baseline="-25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k 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+ 2</a:t>
            </a:r>
            <a:r>
              <a:rPr lang="en-US" sz="22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Δx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P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 0  (d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-d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0) then x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+1 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 x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 i.e. we plot the upper pixel  (x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+1, y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+1)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aseline="-25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k+1 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= P</a:t>
            </a:r>
            <a:r>
              <a:rPr lang="en-US" sz="2400" baseline="-25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k 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+ 2</a:t>
            </a:r>
            <a:r>
              <a:rPr lang="en-US" sz="22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Δx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- 2</a:t>
            </a:r>
            <a:r>
              <a:rPr lang="en-US" sz="22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Δy</a:t>
            </a:r>
            <a:endParaRPr sz="2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g8a6def1a81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56700"/>
            <a:ext cx="7278149" cy="25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1f7209ec8_0_115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/>
          </a:p>
        </p:txBody>
      </p:sp>
      <p:sp>
        <p:nvSpPr>
          <p:cNvPr id="173" name="Google Shape;173;g81f7209ec8_0_115"/>
          <p:cNvSpPr txBox="1"/>
          <p:nvPr/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Computer Graphics, Nepal College of Information Technology, 2009</a:t>
            </a:r>
            <a:endParaRPr/>
          </a:p>
        </p:txBody>
      </p:sp>
      <p:sp>
        <p:nvSpPr>
          <p:cNvPr id="174" name="Google Shape;174;g81f7209ec8_0_115"/>
          <p:cNvSpPr/>
          <p:nvPr/>
        </p:nvSpPr>
        <p:spPr>
          <a:xfrm>
            <a:off x="609600" y="2173697"/>
            <a:ext cx="7848600" cy="4448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BLA Algorithm to digitize a line with end points A(10,13) B(14,18)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 =5/4     starting point  A(10,13)  </a:t>
            </a:r>
            <a:r>
              <a:rPr lang="en-US" sz="22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Δx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= 4  </a:t>
            </a:r>
            <a:r>
              <a:rPr lang="en-US" sz="22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Δy</a:t>
            </a:r>
            <a:r>
              <a:rPr lang="en-US" sz="22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= 5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0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				</a:t>
            </a: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000" b="1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8 -5=3</a:t>
            </a:r>
            <a:r>
              <a:rPr lang="en-US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-US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lang="en-US" sz="2000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=3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+8-10=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	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12</a:t>
            </a:r>
            <a:r>
              <a:rPr lang="en-US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=1 -2 = -1		12</a:t>
            </a:r>
            <a:r>
              <a:rPr lang="en-US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2000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-1+8=7</a:t>
            </a:r>
            <a:r>
              <a:rPr lang="en-US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-US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2000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=7+8 -10=5</a:t>
            </a:r>
            <a:r>
              <a:rPr lang="en-US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lang="en-US" sz="20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runs 18-13=5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81f7209ec8_0_115"/>
          <p:cNvSpPr txBox="1"/>
          <p:nvPr/>
        </p:nvSpPr>
        <p:spPr>
          <a:xfrm>
            <a:off x="-3814" y="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aseline="-250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0  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= 2</a:t>
            </a:r>
            <a:r>
              <a:rPr lang="en-US" sz="22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Δx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22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Δy</a:t>
            </a:r>
            <a:endParaRPr sz="24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0  (d</a:t>
            </a:r>
            <a:r>
              <a:rPr lang="en-US" sz="20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-d</a:t>
            </a:r>
            <a:r>
              <a:rPr lang="en-US" sz="20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0) then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0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+1 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0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 we plot the left  pixel  (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0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</a:t>
            </a:r>
            <a:r>
              <a:rPr lang="en-US" sz="20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+1)</a:t>
            </a:r>
            <a:endParaRPr sz="2000" b="1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aseline="-250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k+1  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4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aseline="-250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aseline="-250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+ 2</a:t>
            </a:r>
            <a:r>
              <a:rPr lang="en-US" sz="22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Δx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1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 0  (d</a:t>
            </a:r>
            <a:r>
              <a:rPr lang="en-US" sz="20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-d</a:t>
            </a:r>
            <a:r>
              <a:rPr lang="en-US" sz="20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0) then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0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+1 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 x</a:t>
            </a:r>
            <a:r>
              <a:rPr lang="en-US" sz="20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 i.e. we plot the upper pixel  (x</a:t>
            </a:r>
            <a:r>
              <a:rPr lang="en-US" sz="20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+1, y</a:t>
            </a:r>
            <a:r>
              <a:rPr lang="en-US" sz="20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+1)</a:t>
            </a:r>
            <a:endParaRPr sz="2000" b="1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aseline="-250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k+1  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4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aseline="-250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aseline="-250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+ 2</a:t>
            </a:r>
            <a:r>
              <a:rPr lang="en-US" sz="22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Δx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- 2</a:t>
            </a:r>
            <a:r>
              <a:rPr lang="en-US" sz="22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Δy</a:t>
            </a:r>
            <a:endParaRPr sz="24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a6def1a81_0_9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/>
          </a:p>
        </p:txBody>
      </p:sp>
      <p:sp>
        <p:nvSpPr>
          <p:cNvPr id="191" name="Google Shape;191;g8a6def1a81_0_9"/>
          <p:cNvSpPr txBox="1"/>
          <p:nvPr/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Computer Graphics, Nepal College of Information Technology, 2009</a:t>
            </a:r>
            <a:endParaRPr/>
          </a:p>
        </p:txBody>
      </p:sp>
      <p:sp>
        <p:nvSpPr>
          <p:cNvPr id="192" name="Google Shape;192;g8a6def1a81_0_9"/>
          <p:cNvSpPr/>
          <p:nvPr/>
        </p:nvSpPr>
        <p:spPr>
          <a:xfrm>
            <a:off x="609600" y="1066800"/>
            <a:ext cx="7848600" cy="5127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BLA Algorithm to digitize a line with end points A(14,13)  B(10,10)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 =     starting point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positive slope , slope 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			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			y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				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8a6def1a81_0_9"/>
          <p:cNvSpPr txBox="1"/>
          <p:nvPr/>
        </p:nvSpPr>
        <p:spPr>
          <a:xfrm>
            <a:off x="1447800" y="0"/>
            <a:ext cx="27576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Drawing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a6df074ec_0_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8a6df074ec_0_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" y="685800"/>
            <a:ext cx="91440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152400" y="3352800"/>
            <a:ext cx="8763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="0" i="0" u="none" strike="noStrike" cap="none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.q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of line        y = m (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="0" i="0" u="none" strike="noStrike" cap="none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+ 1) +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</a:t>
            </a:r>
            <a:endParaRPr dirty="0"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distance of lower pixel from the ideal location       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y –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="0" i="0" u="none" strike="noStrike" cap="none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  d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(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+ 1) + c –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dirty="0">
                <a:solidFill>
                  <a:schemeClr val="dk1"/>
                </a:solidFill>
              </a:rPr>
              <a:t>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distance of the ideal location from the upper pixel 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="0" i="0" u="none" strike="noStrike" cap="none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 – y   or   d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 –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(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+ 1) - c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the difference between the separations of two pixel positions from the actual line path,</a:t>
            </a:r>
            <a:endParaRPr dirty="0"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d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(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+ 1) + c –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(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+1) +   m (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+ 1) + c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76200" y="0"/>
            <a:ext cx="89961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Bresenham’s Line Drawing Algorithm for Lines with Slope &lt;= 1</a:t>
            </a:r>
            <a:endParaRPr sz="2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633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85800"/>
            <a:ext cx="916305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 txBox="1"/>
          <p:nvPr/>
        </p:nvSpPr>
        <p:spPr>
          <a:xfrm>
            <a:off x="76200" y="0"/>
            <a:ext cx="89961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Bresenham’s Line Drawing Algorithm for Lines with Slope &lt;= 1</a:t>
            </a:r>
            <a:endParaRPr sz="2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76200" y="3352800"/>
            <a:ext cx="8763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d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(x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+1) + 2c – 2y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–1</a:t>
            </a:r>
            <a:endParaRPr dirty="0"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Substituting  m =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Δx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we get</a:t>
            </a:r>
            <a:endParaRPr dirty="0"/>
          </a:p>
          <a:p>
            <a:pPr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d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</a:t>
            </a:r>
            <a:r>
              <a:rPr lang="pl-PL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Δy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Δx</a:t>
            </a:r>
            <a:r>
              <a:rPr lang="pl-PL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l-P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</a:t>
            </a:r>
            <a:r>
              <a:rPr lang="pl-PL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pl-P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+1) + 2c – 2y</a:t>
            </a:r>
            <a:r>
              <a:rPr lang="pl-PL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 </a:t>
            </a:r>
            <a:r>
              <a:rPr lang="pl-P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pl-PL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dirty="0"/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0" i="0" u="none" strike="noStrike" cap="none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Δx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.(d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d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</a:t>
            </a:r>
            <a:r>
              <a:rPr lang="pl-PL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Δy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l-PL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pl-PL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pl-P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2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Δx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l-P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pl-PL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pl-PL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US" sz="24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       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i )  </a:t>
            </a:r>
            <a:endParaRPr dirty="0"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b = 2Δy + Δx.2c –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Δx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and 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400" b="0" i="0" u="none" strike="noStrike" cap="none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decision parameter at the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400" b="0" i="0" u="none" strike="noStrike" cap="none" baseline="30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step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k+1</a:t>
            </a:r>
            <a:r>
              <a:rPr lang="en-US" sz="24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step </a:t>
            </a:r>
            <a:endParaRPr dirty="0"/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</a:t>
            </a:r>
            <a:r>
              <a:rPr lang="pl-P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Δy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l-PL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pl-PL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  <a:r>
              <a:rPr lang="pl-PL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l-P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2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Δx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l-PL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pl-PL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  <a:r>
              <a:rPr lang="pl-PL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l-P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 ( ii )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85800"/>
            <a:ext cx="916305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 txBox="1"/>
          <p:nvPr/>
        </p:nvSpPr>
        <p:spPr>
          <a:xfrm>
            <a:off x="76200" y="0"/>
            <a:ext cx="89961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Bresenham’s Line Drawing Algorithm for Lines with Slope &lt;= 1</a:t>
            </a:r>
            <a:endParaRPr sz="2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76200" y="3352800"/>
            <a:ext cx="8763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d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2m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(x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+1) + 2c – 2y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–1</a:t>
            </a:r>
            <a:endParaRPr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Substituting  m = Δy/Δx, we get</a:t>
            </a:r>
            <a:endParaRPr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Δx (d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d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2Δy(x</a:t>
            </a:r>
            <a:r>
              <a:rPr lang="en-US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+1) + 2cΔx – 2y</a:t>
            </a:r>
            <a:r>
              <a:rPr lang="en-US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Δx</a:t>
            </a:r>
            <a:r>
              <a:rPr lang="en-US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–Δx</a:t>
            </a:r>
            <a:endParaRPr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Δx.(d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d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2.Δy.x</a:t>
            </a:r>
            <a:r>
              <a:rPr lang="en-US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2.Δx.y</a:t>
            </a:r>
            <a:r>
              <a:rPr lang="en-US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b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…. ( i )  </a:t>
            </a:r>
            <a:endParaRPr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b = 2Δy + Δx.2c – Δx  and  P</a:t>
            </a:r>
            <a:r>
              <a:rPr lang="en-US" sz="1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decision parameter at the k</a:t>
            </a:r>
            <a:r>
              <a:rPr lang="en-US" sz="14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step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k+1</a:t>
            </a:r>
            <a:r>
              <a:rPr lang="en-US" sz="24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step </a:t>
            </a:r>
            <a:endParaRPr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2.Δy.x</a:t>
            </a:r>
            <a:r>
              <a:rPr lang="en-US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2.Δx.y</a:t>
            </a:r>
            <a:r>
              <a:rPr lang="en-US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b</a:t>
            </a:r>
            <a:r>
              <a:rPr lang="en-US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…. ( ii 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117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04367" y="685800"/>
            <a:ext cx="9400767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"/>
          <p:cNvSpPr txBox="1"/>
          <p:nvPr/>
        </p:nvSpPr>
        <p:spPr>
          <a:xfrm>
            <a:off x="152400" y="3352800"/>
            <a:ext cx="8763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0" i="0" u="none" strike="noStrike" cap="none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=  2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="0" i="0" u="none" strike="noStrike" cap="none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2Δx.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="0" i="0" u="none" strike="noStrike" cap="none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b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			 …. (i)  </a:t>
            </a:r>
            <a:endParaRPr dirty="0"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 2 Δy.x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 2Δx.y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 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b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              	 …. (ii)</a:t>
            </a:r>
            <a:endParaRPr dirty="0"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subtracting ( i ) and ( ii )</a:t>
            </a:r>
            <a:endParaRPr dirty="0"/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+ 2Δy.(</a:t>
            </a:r>
            <a:r>
              <a:rPr lang="en-US" sz="24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aseline="-25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24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-</a:t>
            </a:r>
            <a:r>
              <a:rPr lang="en-US" sz="2400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aseline="-25000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aseline="-25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)– 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2Δx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.(y</a:t>
            </a:r>
            <a:r>
              <a:rPr lang="en-US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aseline="-25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the slope of the line is less than one, we sample in ‘x’ direction i.e. x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="0" i="0" u="none" strike="noStrike" cap="none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so, </a:t>
            </a:r>
            <a:endParaRPr dirty="0"/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1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2Δy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2Δx.(y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400" b="1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…. ( iii )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76200" y="0"/>
            <a:ext cx="89961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Bresenham’s Line Drawing Algorithm for Lines with Slope &lt;= 1</a:t>
            </a:r>
            <a:endParaRPr sz="2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04367" y="685800"/>
            <a:ext cx="9400767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"/>
          <p:cNvSpPr txBox="1"/>
          <p:nvPr/>
        </p:nvSpPr>
        <p:spPr>
          <a:xfrm>
            <a:off x="152400" y="3352800"/>
            <a:ext cx="8763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=  2 Δy. x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2Δx. y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     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b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				 …. (i)  </a:t>
            </a:r>
            <a:endParaRPr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 2 Δy.x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 2Δx.y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b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              	 …. (ii)</a:t>
            </a:r>
            <a:endParaRPr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subtracting ( i ) and ( ii )</a:t>
            </a:r>
            <a:endParaRPr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lang="en-US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+ 2 Δy(x</a:t>
            </a:r>
            <a:r>
              <a:rPr lang="en-US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  x</a:t>
            </a:r>
            <a:r>
              <a:rPr lang="en-US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 </a:t>
            </a:r>
            <a:r>
              <a:rPr lang="en-US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 2Δx.(y</a:t>
            </a:r>
            <a:r>
              <a:rPr lang="en-US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 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y</a:t>
            </a:r>
            <a:r>
              <a:rPr lang="en-US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the slope of the line is less than one, we sample in ‘x’ direction i.e. x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so, </a:t>
            </a:r>
            <a:endParaRPr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P</a:t>
            </a:r>
            <a:r>
              <a:rPr lang="en-US" sz="24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Δy </a:t>
            </a:r>
            <a:r>
              <a:rPr lang="en-US" sz="24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 2Δx.(y</a:t>
            </a:r>
            <a:r>
              <a:rPr lang="en-US" sz="24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 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y</a:t>
            </a:r>
            <a:r>
              <a:rPr lang="en-US" sz="24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4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…. ( iii )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76200" y="0"/>
            <a:ext cx="89961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Bresenham’s Line Drawing Algorithm for Lines with Slope &lt;= 1</a:t>
            </a:r>
            <a:endParaRPr sz="2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807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/>
        </p:nvSpPr>
        <p:spPr>
          <a:xfrm>
            <a:off x="152400" y="3352800"/>
            <a:ext cx="8763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1: </a:t>
            </a:r>
            <a:endParaRPr dirty="0"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0" i="0" u="none" strike="noStrike" cap="none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i.e. d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0 or d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d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then the pixel on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scanline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‘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="0" i="0" u="none" strike="noStrike" cap="none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 is closer to the line path   and y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="0" i="0" u="none" strike="noStrike" cap="none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 from equation (iii)</a:t>
            </a:r>
            <a:endParaRPr dirty="0"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 2 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Δy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 2Δx.(</a:t>
            </a: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="1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  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4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…. ( iii )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 2 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Δy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…. ( iii ) when lower pixel is chosen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5100" y="1447799"/>
            <a:ext cx="3619500" cy="231898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 txBox="1"/>
          <p:nvPr/>
        </p:nvSpPr>
        <p:spPr>
          <a:xfrm>
            <a:off x="5334000" y="2526268"/>
            <a:ext cx="3850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5334000" y="1981200"/>
            <a:ext cx="3850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76200" y="0"/>
            <a:ext cx="89961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Bresenham’s Line Drawing Algorithm for Lines with Slope &lt;= 1</a:t>
            </a:r>
            <a:endParaRPr sz="2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/>
        </p:nvSpPr>
        <p:spPr>
          <a:xfrm>
            <a:off x="152400" y="3352800"/>
            <a:ext cx="8763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1: </a:t>
            </a:r>
            <a:endParaRPr dirty="0"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0" i="0" u="none" strike="noStrike" cap="none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i.e. d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0 or d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d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then the pixel on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scanline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‘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="0" i="0" u="none" strike="noStrike" cap="none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 is closer to the line path   and y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 from equation (iii)</a:t>
            </a:r>
            <a:endParaRPr dirty="0"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 2 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Δy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 2Δx.(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4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…. ( iii )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 2 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Δy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…. ( iii ) when lower pixel is chosen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5100" y="1447799"/>
            <a:ext cx="3619500" cy="231898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 txBox="1"/>
          <p:nvPr/>
        </p:nvSpPr>
        <p:spPr>
          <a:xfrm>
            <a:off x="5334000" y="2526268"/>
            <a:ext cx="3850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5334000" y="1981200"/>
            <a:ext cx="3850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76200" y="0"/>
            <a:ext cx="89961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Bresenham’s Line Drawing Algorithm for Lines with Slope &lt;= 1</a:t>
            </a:r>
            <a:endParaRPr sz="2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30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1702</Words>
  <Application>Microsoft Office PowerPoint</Application>
  <PresentationFormat>On-screen Show (4:3)</PresentationFormat>
  <Paragraphs>401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ncit</dc:creator>
  <cp:lastModifiedBy>ncit</cp:lastModifiedBy>
  <cp:revision>12</cp:revision>
  <dcterms:created xsi:type="dcterms:W3CDTF">2020-06-13T13:51:42Z</dcterms:created>
  <dcterms:modified xsi:type="dcterms:W3CDTF">2020-10-16T03:12:54Z</dcterms:modified>
</cp:coreProperties>
</file>