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68" r:id="rId15"/>
    <p:sldId id="292" r:id="rId16"/>
    <p:sldId id="269" r:id="rId17"/>
    <p:sldId id="270" r:id="rId18"/>
    <p:sldId id="287" r:id="rId19"/>
    <p:sldId id="273" r:id="rId20"/>
    <p:sldId id="271" r:id="rId21"/>
    <p:sldId id="274" r:id="rId22"/>
    <p:sldId id="275" r:id="rId23"/>
    <p:sldId id="276" r:id="rId24"/>
    <p:sldId id="288" r:id="rId25"/>
    <p:sldId id="277" r:id="rId26"/>
    <p:sldId id="272" r:id="rId27"/>
    <p:sldId id="281" r:id="rId28"/>
    <p:sldId id="278" r:id="rId29"/>
    <p:sldId id="279" r:id="rId30"/>
    <p:sldId id="280" r:id="rId31"/>
    <p:sldId id="282" r:id="rId32"/>
    <p:sldId id="283" r:id="rId33"/>
    <p:sldId id="285" r:id="rId34"/>
    <p:sldId id="284" r:id="rId35"/>
    <p:sldId id="286" r:id="rId36"/>
    <p:sldId id="289" r:id="rId37"/>
    <p:sldId id="290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Mf6XE3MUYR8AREH+ouapQsro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6" autoAdjust="0"/>
    <p:restoredTop sz="94660"/>
  </p:normalViewPr>
  <p:slideViewPr>
    <p:cSldViewPr snapToGrid="0">
      <p:cViewPr>
        <p:scale>
          <a:sx n="81" d="100"/>
          <a:sy n="81" d="100"/>
        </p:scale>
        <p:origin x="-150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59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ba796f14d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8ba796f14d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ba796f14d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8ba796f14d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ba796f14d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8ba796f14d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a44664f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8a44664f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ba796f14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8ba796f14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" y="2731470"/>
            <a:ext cx="8839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The equation of a circle is given by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                                x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  +   y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 -  r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To apply the midpoint method, we define a circle function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as         </a:t>
            </a:r>
            <a:r>
              <a:rPr lang="en-US" sz="2400" dirty="0" err="1">
                <a:solidFill>
                  <a:schemeClr val="dk1"/>
                </a:solidFill>
              </a:rPr>
              <a:t>F</a:t>
            </a:r>
            <a:r>
              <a:rPr lang="en-US" sz="2400" baseline="-25000" dirty="0" err="1">
                <a:solidFill>
                  <a:schemeClr val="dk1"/>
                </a:solidFill>
              </a:rPr>
              <a:t>circle</a:t>
            </a:r>
            <a:r>
              <a:rPr lang="en-US" sz="2400" dirty="0">
                <a:solidFill>
                  <a:schemeClr val="dk1"/>
                </a:solidFill>
              </a:rPr>
              <a:t>(</a:t>
            </a:r>
            <a:r>
              <a:rPr lang="en-US" sz="2400" dirty="0" err="1">
                <a:solidFill>
                  <a:schemeClr val="dk1"/>
                </a:solidFill>
              </a:rPr>
              <a:t>x,y</a:t>
            </a:r>
            <a:r>
              <a:rPr lang="en-US" sz="2400" dirty="0">
                <a:solidFill>
                  <a:schemeClr val="dk1"/>
                </a:solidFill>
              </a:rPr>
              <a:t>) =   x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  +    y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  -  r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now     </a:t>
            </a:r>
            <a:r>
              <a:rPr lang="en-US" sz="2400" dirty="0" err="1">
                <a:solidFill>
                  <a:schemeClr val="dk1"/>
                </a:solidFill>
              </a:rPr>
              <a:t>F</a:t>
            </a:r>
            <a:r>
              <a:rPr lang="en-US" sz="2400" baseline="-25000" dirty="0" err="1">
                <a:solidFill>
                  <a:schemeClr val="dk1"/>
                </a:solidFill>
              </a:rPr>
              <a:t>circle</a:t>
            </a:r>
            <a:r>
              <a:rPr lang="en-US" sz="2400" dirty="0">
                <a:solidFill>
                  <a:schemeClr val="dk1"/>
                </a:solidFill>
              </a:rPr>
              <a:t> (</a:t>
            </a:r>
            <a:r>
              <a:rPr lang="en-US" sz="2400" dirty="0" err="1">
                <a:solidFill>
                  <a:schemeClr val="dk1"/>
                </a:solidFill>
              </a:rPr>
              <a:t>x,y</a:t>
            </a:r>
            <a:r>
              <a:rPr lang="en-US" sz="2400" dirty="0">
                <a:solidFill>
                  <a:schemeClr val="dk1"/>
                </a:solidFill>
              </a:rPr>
              <a:t>) &lt;    0   if P(</a:t>
            </a:r>
            <a:r>
              <a:rPr lang="en-US" sz="2400" dirty="0" err="1">
                <a:solidFill>
                  <a:schemeClr val="dk1"/>
                </a:solidFill>
              </a:rPr>
              <a:t>x,y</a:t>
            </a:r>
            <a:r>
              <a:rPr lang="en-US" sz="2400" dirty="0">
                <a:solidFill>
                  <a:schemeClr val="dk1"/>
                </a:solidFill>
              </a:rPr>
              <a:t>)  is inside circle boundary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		                 =    0   if P(</a:t>
            </a:r>
            <a:r>
              <a:rPr lang="en-US" sz="2400" dirty="0" err="1">
                <a:solidFill>
                  <a:schemeClr val="dk1"/>
                </a:solidFill>
              </a:rPr>
              <a:t>x,y</a:t>
            </a:r>
            <a:r>
              <a:rPr lang="en-US" sz="2400" dirty="0">
                <a:solidFill>
                  <a:schemeClr val="dk1"/>
                </a:solidFill>
              </a:rPr>
              <a:t>) is on circle boundary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                               &gt;    0   if P(</a:t>
            </a:r>
            <a:r>
              <a:rPr lang="en-US" sz="2400" dirty="0" err="1">
                <a:solidFill>
                  <a:schemeClr val="dk1"/>
                </a:solidFill>
              </a:rPr>
              <a:t>x,y</a:t>
            </a:r>
            <a:r>
              <a:rPr lang="en-US" sz="2400" dirty="0">
                <a:solidFill>
                  <a:schemeClr val="dk1"/>
                </a:solidFill>
              </a:rPr>
              <a:t>) is outside circle boundary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This circle function   </a:t>
            </a:r>
            <a:r>
              <a:rPr lang="en-US" sz="2400" dirty="0" err="1">
                <a:solidFill>
                  <a:schemeClr val="dk1"/>
                </a:solidFill>
              </a:rPr>
              <a:t>F</a:t>
            </a:r>
            <a:r>
              <a:rPr lang="en-US" sz="2400" baseline="-25000" dirty="0" err="1">
                <a:solidFill>
                  <a:schemeClr val="dk1"/>
                </a:solidFill>
              </a:rPr>
              <a:t>circle</a:t>
            </a:r>
            <a:r>
              <a:rPr lang="en-US" sz="2400" dirty="0">
                <a:solidFill>
                  <a:schemeClr val="dk1"/>
                </a:solidFill>
              </a:rPr>
              <a:t>(</a:t>
            </a:r>
            <a:r>
              <a:rPr lang="en-US" sz="2400" dirty="0" err="1">
                <a:solidFill>
                  <a:schemeClr val="dk1"/>
                </a:solidFill>
              </a:rPr>
              <a:t>x,y</a:t>
            </a:r>
            <a:r>
              <a:rPr lang="en-US" sz="2400" dirty="0">
                <a:solidFill>
                  <a:schemeClr val="dk1"/>
                </a:solidFill>
              </a:rPr>
              <a:t>) serves as the decision parameter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Assumptions: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Circle is at origin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Moving in clockwise direction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first Point’s </a:t>
            </a:r>
            <a:r>
              <a:rPr lang="en-US" sz="2400" dirty="0" err="1">
                <a:solidFill>
                  <a:schemeClr val="dk1"/>
                </a:solidFill>
              </a:rPr>
              <a:t>coorodinate</a:t>
            </a:r>
            <a:r>
              <a:rPr lang="en-US" sz="2400" dirty="0">
                <a:solidFill>
                  <a:schemeClr val="dk1"/>
                </a:solidFill>
              </a:rPr>
              <a:t> (0,r) where r is radius of circle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181600" y="685800"/>
            <a:ext cx="2438400" cy="2362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600158" y="1648826"/>
            <a:ext cx="705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4812775" y="1822350"/>
            <a:ext cx="45249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"/>
          <p:cNvCxnSpPr/>
          <p:nvPr/>
        </p:nvCxnSpPr>
        <p:spPr>
          <a:xfrm>
            <a:off x="6357075" y="495400"/>
            <a:ext cx="33300" cy="28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"/>
          <p:cNvCxnSpPr/>
          <p:nvPr/>
        </p:nvCxnSpPr>
        <p:spPr>
          <a:xfrm rot="10800000" flipH="1">
            <a:off x="4530475" y="686350"/>
            <a:ext cx="3844200" cy="22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"/>
          <p:cNvCxnSpPr/>
          <p:nvPr/>
        </p:nvCxnSpPr>
        <p:spPr>
          <a:xfrm>
            <a:off x="4796175" y="935425"/>
            <a:ext cx="3603300" cy="21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"/>
          <p:cNvSpPr txBox="1"/>
          <p:nvPr/>
        </p:nvSpPr>
        <p:spPr>
          <a:xfrm>
            <a:off x="7145950" y="553525"/>
            <a:ext cx="625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(3,4)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917775" y="768100"/>
            <a:ext cx="91200" cy="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7527375" y="1530100"/>
            <a:ext cx="91200" cy="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7527375" y="2215900"/>
            <a:ext cx="91200" cy="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6993975" y="2825500"/>
            <a:ext cx="91200" cy="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5774775" y="2825500"/>
            <a:ext cx="91200" cy="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5165175" y="2139700"/>
            <a:ext cx="91200" cy="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5165175" y="1530100"/>
            <a:ext cx="91200" cy="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5698575" y="844300"/>
            <a:ext cx="91200" cy="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7679350" y="1239325"/>
            <a:ext cx="625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(4,3)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603150" y="2077525"/>
            <a:ext cx="625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(4,-3)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069750" y="2915725"/>
            <a:ext cx="625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(3,-4)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545750" y="2915725"/>
            <a:ext cx="625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(-3,-4)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4555150" y="2001325"/>
            <a:ext cx="625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(-4,-3)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555150" y="1239325"/>
            <a:ext cx="625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(-4,3)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088550" y="477325"/>
            <a:ext cx="625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(-3,4)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6477000" y="685800"/>
            <a:ext cx="14400" cy="11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"/>
          <p:cNvCxnSpPr/>
          <p:nvPr/>
        </p:nvCxnSpPr>
        <p:spPr>
          <a:xfrm>
            <a:off x="6629400" y="685800"/>
            <a:ext cx="14400" cy="11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"/>
          <p:cNvCxnSpPr>
            <a:endCxn id="93" idx="4"/>
          </p:cNvCxnSpPr>
          <p:nvPr/>
        </p:nvCxnSpPr>
        <p:spPr>
          <a:xfrm>
            <a:off x="6324675" y="838300"/>
            <a:ext cx="638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"/>
          <p:cNvCxnSpPr/>
          <p:nvPr/>
        </p:nvCxnSpPr>
        <p:spPr>
          <a:xfrm>
            <a:off x="6324675" y="990700"/>
            <a:ext cx="9126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"/>
          <p:cNvCxnSpPr>
            <a:endCxn id="92" idx="2"/>
          </p:cNvCxnSpPr>
          <p:nvPr/>
        </p:nvCxnSpPr>
        <p:spPr>
          <a:xfrm rot="10800000" flipH="1">
            <a:off x="6324550" y="1111525"/>
            <a:ext cx="1134000" cy="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ba796f14d_0_717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377" name="Google Shape;377;g8ba796f14d_0_717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Digitize a circle with the equation</a:t>
            </a:r>
            <a:r>
              <a:rPr lang="en-US" sz="2400">
                <a:solidFill>
                  <a:schemeClr val="dk1"/>
                </a:solidFill>
              </a:rPr>
              <a:t>  (x - 5)</a:t>
            </a:r>
            <a:r>
              <a:rPr lang="en-US" sz="2400" baseline="30000">
                <a:solidFill>
                  <a:schemeClr val="dk1"/>
                </a:solidFill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+ (y + 6)</a:t>
            </a:r>
            <a:r>
              <a:rPr lang="en-US" sz="2400" baseline="30000">
                <a:solidFill>
                  <a:schemeClr val="dk1"/>
                </a:solidFill>
              </a:rPr>
              <a:t>2  </a:t>
            </a:r>
            <a:r>
              <a:rPr lang="en-US" sz="2400">
                <a:solidFill>
                  <a:schemeClr val="dk1"/>
                </a:solidFill>
              </a:rPr>
              <a:t>= 25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solidFill>
                  <a:schemeClr val="dk1"/>
                </a:solidFill>
              </a:rPr>
              <a:t>r = 5 circle centered at (5,-6)</a:t>
            </a:r>
            <a:endParaRPr sz="2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700">
                <a:solidFill>
                  <a:schemeClr val="dk1"/>
                </a:solidFill>
              </a:rPr>
              <a:t>Starting Pixel = (0 ,5 )		</a:t>
            </a:r>
            <a:endParaRPr sz="2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700">
                <a:solidFill>
                  <a:schemeClr val="dk1"/>
                </a:solidFill>
              </a:rPr>
              <a:t>P</a:t>
            </a:r>
            <a:r>
              <a:rPr lang="en-US" sz="2700" baseline="-25000">
                <a:solidFill>
                  <a:schemeClr val="dk1"/>
                </a:solidFill>
              </a:rPr>
              <a:t>0  </a:t>
            </a:r>
            <a:r>
              <a:rPr lang="en-US" sz="2700">
                <a:solidFill>
                  <a:schemeClr val="dk1"/>
                </a:solidFill>
              </a:rPr>
              <a:t>= 1 - r= </a:t>
            </a:r>
            <a:endParaRPr sz="2700" baseline="-25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P</a:t>
            </a:r>
            <a:r>
              <a:rPr lang="en-US" sz="2000" baseline="-25000">
                <a:solidFill>
                  <a:schemeClr val="dk1"/>
                </a:solidFill>
              </a:rPr>
              <a:t>k			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g8ba796f14d_0_717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79" name="Google Shape;379;g8ba796f14d_0_717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8ba796f14d_0_717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8ba796f14d_0_717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8ba796f14d_0_717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ba796f14d_0_717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ba796f14d_0_717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ba796f14d_0_717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8ba796f14d_0_717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ba796f14d_0_717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8ba796f14d_0_717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8ba796f14d_0_717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8ba796f14d_0_717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8ba796f14d_0_717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8ba796f14d_0_717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8ba796f14d_0_717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8ba796f14d_0_717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8ba796f14d_0_717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8ba796f14d_0_717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8ba796f14d_0_717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ba796f14d_0_717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ba796f14d_0_717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8ba796f14d_0_717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8ba796f14d_0_717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8ba796f14d_0_717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8ba796f14d_0_717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8ba796f14d_0_717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8ba796f14d_0_717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8ba796f14d_0_717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8ba796f14d_0_717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8ba796f14d_0_717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8ba796f14d_0_717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8ba796f14d_0_717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8ba796f14d_0_717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8ba796f14d_0_717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8ba796f14d_0_717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8ba796f14d_0_717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8ba796f14d_0_717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8ba796f14d_0_717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8ba796f14d_0_717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ba796f14d_0_717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ba796f14d_0_717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ba796f14d_0_717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8ba796f14d_0_717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8ba796f14d_0_717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8ba796f14d_0_717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8ba796f14d_0_717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8ba796f14d_0_717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8ba796f14d_0_717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27" name="Google Shape;427;g8ba796f14d_0_717"/>
          <p:cNvSpPr/>
          <p:nvPr/>
        </p:nvSpPr>
        <p:spPr>
          <a:xfrm>
            <a:off x="0" y="6231419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centered on (0,0)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-2y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8ba796f14d_0_717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29" name="Google Shape;429;g8ba796f14d_0_717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8ba796f14d_0_717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8ba796f14d_0_717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8ba796f14d_0_717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8ba796f14d_0_717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8ba796f14d_0_717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8ba796f14d_0_717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36" name="Google Shape;436;g8ba796f14d_0_717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8ba796f14d_0_717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8ba796f14d_0_717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8ba796f14d_0_717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8ba796f14d_0_717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8ba796f14d_0_717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8ba796f14d_0_717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43" name="Google Shape;443;g8ba796f14d_0_717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8ba796f14d_0_717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8ba796f14d_0_717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8ba796f14d_0_717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8ba796f14d_0_717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8ba796f14d_0_717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8ba796f14d_0_717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solidFill>
            <a:srgbClr val="4A86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8ba796f14d_0_717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ba796f14d_0_717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ba796f14d_0_717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8ba796f14d_0_717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8ba796f14d_0_717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8ba796f14d_0_717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56" name="Google Shape;456;g8ba796f14d_0_717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8ba796f14d_0_717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8ba796f14d_0_717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8ba796f14d_0_717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8ba796f14d_0_717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8ba796f14d_0_717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8ba796f14d_0_717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8ba796f14d_0_717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8ba796f14d_0_717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8ba796f14d_0_717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66" name="Google Shape;466;g8ba796f14d_0_717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8ba796f14d_0_717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8ba796f14d_0_717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8ba796f14d_0_717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8ba796f14d_0_717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ba796f14d_0_717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ba796f14d_0_717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ba796f14d_0_717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8ba796f14d_0_717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8ba796f14d_0_717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76" name="Google Shape;476;g8ba796f14d_0_717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8ba796f14d_0_717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8ba796f14d_0_717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8ba796f14d_0_717"/>
          <p:cNvSpPr txBox="1"/>
          <p:nvPr/>
        </p:nvSpPr>
        <p:spPr>
          <a:xfrm>
            <a:off x="2105400" y="27206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ba796f14d_0_93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485" name="Google Shape;485;g8ba796f14d_0_931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Digitize a circle with the equation</a:t>
            </a:r>
            <a:r>
              <a:rPr lang="en-US" sz="2400">
                <a:solidFill>
                  <a:schemeClr val="dk1"/>
                </a:solidFill>
              </a:rPr>
              <a:t>  (x - 5)</a:t>
            </a:r>
            <a:r>
              <a:rPr lang="en-US" sz="2400" baseline="30000">
                <a:solidFill>
                  <a:schemeClr val="dk1"/>
                </a:solidFill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+ (y + 6)</a:t>
            </a:r>
            <a:r>
              <a:rPr lang="en-US" sz="2400" baseline="30000">
                <a:solidFill>
                  <a:schemeClr val="dk1"/>
                </a:solidFill>
              </a:rPr>
              <a:t>2  </a:t>
            </a:r>
            <a:r>
              <a:rPr lang="en-US" sz="2400">
                <a:solidFill>
                  <a:schemeClr val="dk1"/>
                </a:solidFill>
              </a:rPr>
              <a:t>= 25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solidFill>
                  <a:schemeClr val="dk1"/>
                </a:solidFill>
              </a:rPr>
              <a:t>r = 5 circle centered at (5,-6)</a:t>
            </a:r>
            <a:endParaRPr sz="2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700">
                <a:solidFill>
                  <a:schemeClr val="dk1"/>
                </a:solidFill>
              </a:rPr>
              <a:t>Starting Pixel=(0 ,r) = (0 ,5 )		</a:t>
            </a:r>
            <a:endParaRPr sz="2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700">
                <a:solidFill>
                  <a:schemeClr val="dk1"/>
                </a:solidFill>
              </a:rPr>
              <a:t>P</a:t>
            </a:r>
            <a:r>
              <a:rPr lang="en-US" sz="2700" baseline="-25000">
                <a:solidFill>
                  <a:schemeClr val="dk1"/>
                </a:solidFill>
              </a:rPr>
              <a:t>0  </a:t>
            </a:r>
            <a:r>
              <a:rPr lang="en-US" sz="2700">
                <a:solidFill>
                  <a:schemeClr val="dk1"/>
                </a:solidFill>
              </a:rPr>
              <a:t>= 1 - r= </a:t>
            </a:r>
            <a:endParaRPr sz="2700" baseline="-25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P</a:t>
            </a:r>
            <a:r>
              <a:rPr lang="en-US" sz="2000" baseline="-25000">
                <a:solidFill>
                  <a:schemeClr val="dk1"/>
                </a:solidFill>
              </a:rPr>
              <a:t>k			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g8ba796f14d_0_931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7" name="Google Shape;487;g8ba796f14d_0_931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8ba796f14d_0_931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8ba796f14d_0_931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8ba796f14d_0_931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8ba796f14d_0_931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8ba796f14d_0_931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ba796f14d_0_931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ba796f14d_0_931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8ba796f14d_0_931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8ba796f14d_0_931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8ba796f14d_0_931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8ba796f14d_0_931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8ba796f14d_0_931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8ba796f14d_0_931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8ba796f14d_0_931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8ba796f14d_0_931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8ba796f14d_0_931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8ba796f14d_0_931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8ba796f14d_0_931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8ba796f14d_0_931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8ba796f14d_0_931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8ba796f14d_0_931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8ba796f14d_0_931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8ba796f14d_0_931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8ba796f14d_0_931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8ba796f14d_0_931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ba796f14d_0_931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ba796f14d_0_931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ba796f14d_0_931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ba796f14d_0_931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8ba796f14d_0_931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8ba796f14d_0_931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8ba796f14d_0_931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8ba796f14d_0_931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8ba796f14d_0_931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8ba796f14d_0_931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8ba796f14d_0_931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8ba796f14d_0_931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8ba796f14d_0_931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8ba796f14d_0_931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ba796f14d_0_931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ba796f14d_0_931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8ba796f14d_0_931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8ba796f14d_0_931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8ba796f14d_0_931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8ba796f14d_0_931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8ba796f14d_0_931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8ba796f14d_0_931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35" name="Google Shape;535;g8ba796f14d_0_931"/>
          <p:cNvSpPr/>
          <p:nvPr/>
        </p:nvSpPr>
        <p:spPr>
          <a:xfrm>
            <a:off x="0" y="6231419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centered on (0,0)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-2y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8ba796f14d_0_931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37" name="Google Shape;537;g8ba796f14d_0_931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8ba796f14d_0_931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8ba796f14d_0_931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8ba796f14d_0_931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8ba796f14d_0_931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8ba796f14d_0_931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8ba796f14d_0_931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44" name="Google Shape;544;g8ba796f14d_0_931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8ba796f14d_0_931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8ba796f14d_0_931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ba796f14d_0_931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8ba796f14d_0_931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ba796f14d_0_931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ba796f14d_0_931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51" name="Google Shape;551;g8ba796f14d_0_931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8ba796f14d_0_931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8ba796f14d_0_931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8ba796f14d_0_931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8ba796f14d_0_931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8ba796f14d_0_931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8ba796f14d_0_931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solidFill>
            <a:srgbClr val="4A86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8ba796f14d_0_931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8ba796f14d_0_931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8ba796f14d_0_931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8ba796f14d_0_931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ba796f14d_0_931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ba796f14d_0_931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64" name="Google Shape;564;g8ba796f14d_0_931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8ba796f14d_0_931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8ba796f14d_0_931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8ba796f14d_0_931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8ba796f14d_0_931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8ba796f14d_0_931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8ba796f14d_0_931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8ba796f14d_0_931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8ba796f14d_0_931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g8ba796f14d_0_931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74" name="Google Shape;574;g8ba796f14d_0_931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ba796f14d_0_931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8ba796f14d_0_931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8ba796f14d_0_931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8ba796f14d_0_931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8ba796f14d_0_931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8ba796f14d_0_931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8ba796f14d_0_931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8ba796f14d_0_931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8ba796f14d_0_931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84" name="Google Shape;584;g8ba796f14d_0_931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8ba796f14d_0_931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8ba796f14d_0_931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8ba796f14d_0_931"/>
          <p:cNvSpPr txBox="1"/>
          <p:nvPr/>
        </p:nvSpPr>
        <p:spPr>
          <a:xfrm>
            <a:off x="2105400" y="27206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ba796f14d_0_824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593" name="Google Shape;593;g8ba796f14d_0_824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Digitize a circle with the equation</a:t>
            </a:r>
            <a:r>
              <a:rPr lang="en-US" sz="2400">
                <a:solidFill>
                  <a:schemeClr val="dk1"/>
                </a:solidFill>
              </a:rPr>
              <a:t>  (x - 5)</a:t>
            </a:r>
            <a:r>
              <a:rPr lang="en-US" sz="2400" baseline="30000">
                <a:solidFill>
                  <a:schemeClr val="dk1"/>
                </a:solidFill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+ (y + 6)</a:t>
            </a:r>
            <a:r>
              <a:rPr lang="en-US" sz="2400" baseline="30000">
                <a:solidFill>
                  <a:schemeClr val="dk1"/>
                </a:solidFill>
              </a:rPr>
              <a:t>2  </a:t>
            </a:r>
            <a:r>
              <a:rPr lang="en-US" sz="2400">
                <a:solidFill>
                  <a:schemeClr val="dk1"/>
                </a:solidFill>
              </a:rPr>
              <a:t>= 25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solidFill>
                  <a:schemeClr val="dk1"/>
                </a:solidFill>
              </a:rPr>
              <a:t>r = 5 circle centered at (5,-6)</a:t>
            </a:r>
            <a:endParaRPr sz="2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700">
                <a:solidFill>
                  <a:schemeClr val="dk1"/>
                </a:solidFill>
              </a:rPr>
              <a:t>Starting Pixel = (0 ,5 )		</a:t>
            </a:r>
            <a:endParaRPr sz="2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700">
                <a:solidFill>
                  <a:schemeClr val="dk1"/>
                </a:solidFill>
              </a:rPr>
              <a:t>P</a:t>
            </a:r>
            <a:r>
              <a:rPr lang="en-US" sz="2700" baseline="-25000">
                <a:solidFill>
                  <a:schemeClr val="dk1"/>
                </a:solidFill>
              </a:rPr>
              <a:t>0  </a:t>
            </a:r>
            <a:r>
              <a:rPr lang="en-US" sz="2700">
                <a:solidFill>
                  <a:schemeClr val="dk1"/>
                </a:solidFill>
              </a:rPr>
              <a:t>= 1 - r= </a:t>
            </a:r>
            <a:endParaRPr sz="2700" baseline="-25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P</a:t>
            </a:r>
            <a:r>
              <a:rPr lang="en-US" sz="2000" baseline="-25000">
                <a:solidFill>
                  <a:schemeClr val="dk1"/>
                </a:solidFill>
              </a:rPr>
              <a:t>k			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4" name="Google Shape;594;g8ba796f14d_0_824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95" name="Google Shape;595;g8ba796f14d_0_824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8ba796f14d_0_824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8ba796f14d_0_824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8ba796f14d_0_824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8ba796f14d_0_824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8ba796f14d_0_824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8ba796f14d_0_824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ba796f14d_0_824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8ba796f14d_0_824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8ba796f14d_0_824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ba796f14d_0_824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ba796f14d_0_824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8ba796f14d_0_824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8ba796f14d_0_824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8ba796f14d_0_824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8ba796f14d_0_824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8ba796f14d_0_824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8ba796f14d_0_824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8ba796f14d_0_824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8ba796f14d_0_824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8ba796f14d_0_824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8ba796f14d_0_824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8ba796f14d_0_824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8ba796f14d_0_824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8ba796f14d_0_824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8ba796f14d_0_824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8ba796f14d_0_824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8ba796f14d_0_824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8ba796f14d_0_824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8ba796f14d_0_824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ba796f14d_0_824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ba796f14d_0_824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8ba796f14d_0_824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8ba796f14d_0_824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8ba796f14d_0_824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8ba796f14d_0_824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8ba796f14d_0_824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8ba796f14d_0_824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8ba796f14d_0_824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8ba796f14d_0_824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g8ba796f14d_0_824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g8ba796f14d_0_824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g8ba796f14d_0_824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8ba796f14d_0_824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8ba796f14d_0_824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8ba796f14d_0_824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8ba796f14d_0_824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8ba796f14d_0_824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43" name="Google Shape;643;g8ba796f14d_0_824"/>
          <p:cNvSpPr/>
          <p:nvPr/>
        </p:nvSpPr>
        <p:spPr>
          <a:xfrm>
            <a:off x="0" y="6231419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centered on (0,0)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-2y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8ba796f14d_0_824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45" name="Google Shape;645;g8ba796f14d_0_824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8ba796f14d_0_824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8ba796f14d_0_824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8ba796f14d_0_824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8ba796f14d_0_824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g8ba796f14d_0_824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8ba796f14d_0_824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52" name="Google Shape;652;g8ba796f14d_0_824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8ba796f14d_0_824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g8ba796f14d_0_824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8ba796f14d_0_824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8ba796f14d_0_824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8ba796f14d_0_824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8ba796f14d_0_824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59" name="Google Shape;659;g8ba796f14d_0_824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8ba796f14d_0_824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8ba796f14d_0_824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8ba796f14d_0_824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8ba796f14d_0_824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8ba796f14d_0_824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8ba796f14d_0_824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solidFill>
            <a:srgbClr val="4A86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8ba796f14d_0_824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8ba796f14d_0_824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8ba796f14d_0_824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8ba796f14d_0_824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8ba796f14d_0_824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8ba796f14d_0_824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72" name="Google Shape;672;g8ba796f14d_0_824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8ba796f14d_0_824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8ba796f14d_0_824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8ba796f14d_0_824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8ba796f14d_0_824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8ba796f14d_0_824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8ba796f14d_0_824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8ba796f14d_0_824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8ba796f14d_0_824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8ba796f14d_0_824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82" name="Google Shape;682;g8ba796f14d_0_824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8ba796f14d_0_824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8ba796f14d_0_824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8ba796f14d_0_824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8ba796f14d_0_824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8ba796f14d_0_824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8ba796f14d_0_824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8ba796f14d_0_824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g8ba796f14d_0_824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8ba796f14d_0_824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92" name="Google Shape;692;g8ba796f14d_0_824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8ba796f14d_0_824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8ba796f14d_0_824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8ba796f14d_0_824"/>
          <p:cNvSpPr txBox="1"/>
          <p:nvPr/>
        </p:nvSpPr>
        <p:spPr>
          <a:xfrm>
            <a:off x="2105400" y="27206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Midpoint Circle Algorithm</a:t>
            </a:r>
            <a:endParaRPr dirty="0"/>
          </a:p>
        </p:txBody>
      </p:sp>
      <p:sp>
        <p:nvSpPr>
          <p:cNvPr id="118" name="Google Shape;118;p2"/>
          <p:cNvSpPr txBox="1">
            <a:spLocks noGrp="1"/>
          </p:cNvSpPr>
          <p:nvPr>
            <p:ph type="subTitle" idx="1"/>
          </p:nvPr>
        </p:nvSpPr>
        <p:spPr>
          <a:xfrm>
            <a:off x="152400" y="2574426"/>
            <a:ext cx="8839200" cy="373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At </a:t>
            </a:r>
            <a:r>
              <a:rPr lang="en-US" sz="1800" dirty="0" err="1">
                <a:solidFill>
                  <a:schemeClr val="dk1"/>
                </a:solidFill>
              </a:rPr>
              <a:t>k</a:t>
            </a:r>
            <a:r>
              <a:rPr lang="en-US" sz="1600" baseline="30000" dirty="0" err="1">
                <a:solidFill>
                  <a:schemeClr val="dk1"/>
                </a:solidFill>
              </a:rPr>
              <a:t>th</a:t>
            </a:r>
            <a:r>
              <a:rPr lang="en-US" sz="1600" baseline="30000" dirty="0">
                <a:solidFill>
                  <a:schemeClr val="dk1"/>
                </a:solidFill>
              </a:rPr>
              <a:t> </a:t>
            </a:r>
            <a:r>
              <a:rPr lang="en-US" sz="1600" baseline="30000" dirty="0" smtClean="0">
                <a:solidFill>
                  <a:schemeClr val="dk1"/>
                </a:solidFill>
              </a:rPr>
              <a:t>       </a:t>
            </a:r>
            <a:r>
              <a:rPr lang="en-US" sz="1800" dirty="0" smtClean="0">
                <a:solidFill>
                  <a:schemeClr val="dk1"/>
                </a:solidFill>
              </a:rPr>
              <a:t>Step  </a:t>
            </a:r>
            <a:r>
              <a:rPr lang="en-US" sz="1800" dirty="0" err="1" smtClean="0">
                <a:solidFill>
                  <a:schemeClr val="dk1"/>
                </a:solidFill>
              </a:rPr>
              <a:t>P</a:t>
            </a:r>
            <a:r>
              <a:rPr lang="en-US" sz="1800" baseline="-25000" dirty="0" err="1" smtClean="0">
                <a:solidFill>
                  <a:schemeClr val="dk1"/>
                </a:solidFill>
              </a:rPr>
              <a:t>k</a:t>
            </a:r>
            <a:r>
              <a:rPr lang="en-US" sz="1800" baseline="-25000" dirty="0" smtClean="0">
                <a:solidFill>
                  <a:schemeClr val="dk1"/>
                </a:solidFill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</a:rPr>
              <a:t>= </a:t>
            </a:r>
            <a:r>
              <a:rPr lang="en-US" sz="1800" dirty="0" err="1" smtClean="0">
                <a:solidFill>
                  <a:schemeClr val="dk1"/>
                </a:solidFill>
              </a:rPr>
              <a:t>F</a:t>
            </a:r>
            <a:r>
              <a:rPr lang="en-US" sz="1800" baseline="-25000" dirty="0" err="1" smtClean="0">
                <a:solidFill>
                  <a:schemeClr val="dk1"/>
                </a:solidFill>
              </a:rPr>
              <a:t>circle</a:t>
            </a:r>
            <a:r>
              <a:rPr lang="en-US" sz="1800" dirty="0">
                <a:solidFill>
                  <a:schemeClr val="dk1"/>
                </a:solidFill>
              </a:rPr>
              <a:t>( </a:t>
            </a:r>
            <a:r>
              <a:rPr lang="en-US" sz="1600" dirty="0">
                <a:solidFill>
                  <a:schemeClr val="dk1"/>
                </a:solidFill>
              </a:rPr>
              <a:t>x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+1,y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-  1/2</a:t>
            </a:r>
            <a:r>
              <a:rPr lang="en-US" sz="1800" dirty="0">
                <a:solidFill>
                  <a:schemeClr val="dk1"/>
                </a:solidFill>
              </a:rPr>
              <a:t> ) =  (</a:t>
            </a:r>
            <a:r>
              <a:rPr lang="en-US" sz="1600" dirty="0">
                <a:solidFill>
                  <a:schemeClr val="dk1"/>
                </a:solidFill>
              </a:rPr>
              <a:t>x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+1)</a:t>
            </a:r>
            <a:r>
              <a:rPr lang="en-US" sz="1600" baseline="30000" dirty="0">
                <a:solidFill>
                  <a:schemeClr val="dk1"/>
                </a:solidFill>
              </a:rPr>
              <a:t>2</a:t>
            </a:r>
            <a:r>
              <a:rPr lang="en-US" sz="1600" dirty="0">
                <a:solidFill>
                  <a:schemeClr val="dk1"/>
                </a:solidFill>
              </a:rPr>
              <a:t> + (</a:t>
            </a:r>
            <a:r>
              <a:rPr lang="en-US" sz="1600" dirty="0" err="1">
                <a:solidFill>
                  <a:schemeClr val="dk1"/>
                </a:solidFill>
              </a:rPr>
              <a:t>y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- ½)</a:t>
            </a:r>
            <a:r>
              <a:rPr lang="en-US" sz="1600" baseline="30000" dirty="0">
                <a:solidFill>
                  <a:schemeClr val="dk1"/>
                </a:solidFill>
              </a:rPr>
              <a:t>2</a:t>
            </a:r>
            <a:r>
              <a:rPr lang="en-US" sz="1600" dirty="0">
                <a:solidFill>
                  <a:schemeClr val="dk1"/>
                </a:solidFill>
              </a:rPr>
              <a:t> - r</a:t>
            </a:r>
            <a:r>
              <a:rPr lang="en-US" sz="1600" baseline="30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</a:rPr>
              <a:t>	 …….. i</a:t>
            </a:r>
            <a:endParaRPr sz="2000" dirty="0"/>
          </a:p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r>
              <a:rPr lang="en-US" sz="1800" dirty="0">
                <a:solidFill>
                  <a:schemeClr val="dk1"/>
                </a:solidFill>
              </a:rPr>
              <a:t>At </a:t>
            </a:r>
            <a:r>
              <a:rPr lang="en-US" sz="1800" dirty="0" smtClean="0">
                <a:solidFill>
                  <a:schemeClr val="dk1"/>
                </a:solidFill>
              </a:rPr>
              <a:t>k+1</a:t>
            </a:r>
            <a:r>
              <a:rPr lang="en-US" sz="1600" baseline="30000" dirty="0" smtClean="0">
                <a:solidFill>
                  <a:schemeClr val="dk1"/>
                </a:solidFill>
              </a:rPr>
              <a:t>th</a:t>
            </a:r>
            <a:r>
              <a:rPr lang="en-US" sz="1800" dirty="0" smtClean="0">
                <a:solidFill>
                  <a:schemeClr val="dk1"/>
                </a:solidFill>
              </a:rPr>
              <a:t>Step  P</a:t>
            </a:r>
            <a:r>
              <a:rPr lang="en-US" sz="1800" baseline="-25000" dirty="0" smtClean="0">
                <a:solidFill>
                  <a:schemeClr val="dk1"/>
                </a:solidFill>
              </a:rPr>
              <a:t>k+1 </a:t>
            </a:r>
            <a:r>
              <a:rPr lang="en-US" sz="1800" dirty="0">
                <a:solidFill>
                  <a:schemeClr val="dk1"/>
                </a:solidFill>
              </a:rPr>
              <a:t>= 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</a:t>
            </a:r>
            <a:r>
              <a:rPr lang="en-US" sz="1800" baseline="-25000" dirty="0" err="1" smtClean="0">
                <a:solidFill>
                  <a:schemeClr val="dk1"/>
                </a:solidFill>
              </a:rPr>
              <a:t>circle</a:t>
            </a:r>
            <a:r>
              <a:rPr lang="en-US" sz="1800" dirty="0">
                <a:solidFill>
                  <a:schemeClr val="dk1"/>
                </a:solidFill>
              </a:rPr>
              <a:t>( </a:t>
            </a:r>
            <a:r>
              <a:rPr lang="en-US" sz="1600" dirty="0">
                <a:solidFill>
                  <a:schemeClr val="dk1"/>
                </a:solidFill>
              </a:rPr>
              <a:t>x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+1,y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-  1/2</a:t>
            </a:r>
            <a:r>
              <a:rPr lang="en-US" sz="1800" dirty="0">
                <a:solidFill>
                  <a:schemeClr val="dk1"/>
                </a:solidFill>
              </a:rPr>
              <a:t>  ) = [(</a:t>
            </a:r>
            <a:r>
              <a:rPr lang="en-US" sz="1600" dirty="0">
                <a:solidFill>
                  <a:schemeClr val="dk1"/>
                </a:solidFill>
              </a:rPr>
              <a:t>x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+1)</a:t>
            </a:r>
            <a:r>
              <a:rPr lang="en-US" sz="1600" dirty="0">
                <a:solidFill>
                  <a:schemeClr val="dk1"/>
                </a:solidFill>
              </a:rPr>
              <a:t>+1]</a:t>
            </a:r>
            <a:r>
              <a:rPr lang="en-US" sz="1600" baseline="30000" dirty="0">
                <a:solidFill>
                  <a:schemeClr val="dk1"/>
                </a:solidFill>
              </a:rPr>
              <a:t>2</a:t>
            </a:r>
            <a:r>
              <a:rPr lang="en-US" sz="1600" dirty="0">
                <a:solidFill>
                  <a:schemeClr val="dk1"/>
                </a:solidFill>
              </a:rPr>
              <a:t> + (y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- ½)</a:t>
            </a:r>
            <a:r>
              <a:rPr lang="en-US" sz="1600" baseline="30000" dirty="0">
                <a:solidFill>
                  <a:schemeClr val="dk1"/>
                </a:solidFill>
              </a:rPr>
              <a:t>2</a:t>
            </a:r>
            <a:r>
              <a:rPr lang="en-US" sz="1600" dirty="0">
                <a:solidFill>
                  <a:schemeClr val="dk1"/>
                </a:solidFill>
              </a:rPr>
              <a:t> - </a:t>
            </a:r>
            <a:r>
              <a:rPr lang="en-US" sz="1600" dirty="0" smtClean="0">
                <a:solidFill>
                  <a:schemeClr val="dk1"/>
                </a:solidFill>
              </a:rPr>
              <a:t>r</a:t>
            </a:r>
            <a:r>
              <a:rPr lang="en-US" sz="1600" baseline="30000" dirty="0" smtClean="0">
                <a:solidFill>
                  <a:schemeClr val="dk1"/>
                </a:solidFill>
              </a:rPr>
              <a:t>2	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…….. ii</a:t>
            </a:r>
          </a:p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endParaRPr lang="en-US" sz="1600" baseline="30000" dirty="0" smtClean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</a:rPr>
              <a:t>Now subtracting </a:t>
            </a:r>
            <a:r>
              <a:rPr lang="en-US" sz="1800" dirty="0" err="1">
                <a:solidFill>
                  <a:schemeClr val="dk1"/>
                </a:solidFill>
              </a:rPr>
              <a:t>eq</a:t>
            </a:r>
            <a:r>
              <a:rPr lang="en-US" sz="1800" dirty="0">
                <a:solidFill>
                  <a:schemeClr val="dk1"/>
                </a:solidFill>
              </a:rPr>
              <a:t> (i) and (ii),</a:t>
            </a:r>
            <a:endParaRPr lang="en-US" sz="1800" dirty="0"/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</a:rPr>
              <a:t>P</a:t>
            </a:r>
            <a:r>
              <a:rPr lang="en-US" sz="1800" baseline="-25000" dirty="0">
                <a:solidFill>
                  <a:schemeClr val="dk1"/>
                </a:solidFill>
              </a:rPr>
              <a:t>k+1</a:t>
            </a:r>
            <a:r>
              <a:rPr lang="en-US" sz="1800" dirty="0">
                <a:solidFill>
                  <a:schemeClr val="dk1"/>
                </a:solidFill>
              </a:rPr>
              <a:t>= </a:t>
            </a:r>
            <a:r>
              <a:rPr lang="en-US" sz="1800" dirty="0" err="1">
                <a:solidFill>
                  <a:schemeClr val="dk1"/>
                </a:solidFill>
              </a:rPr>
              <a:t>P</a:t>
            </a:r>
            <a:r>
              <a:rPr lang="en-US" sz="1800" baseline="-25000" dirty="0" err="1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+ 2(x</a:t>
            </a:r>
            <a:r>
              <a:rPr lang="en-US" sz="1800" baseline="-25000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+1)  +1 +(y</a:t>
            </a:r>
            <a:r>
              <a:rPr lang="en-US" sz="1800" baseline="-25000" dirty="0">
                <a:solidFill>
                  <a:schemeClr val="dk1"/>
                </a:solidFill>
              </a:rPr>
              <a:t>k+1</a:t>
            </a:r>
            <a:r>
              <a:rPr lang="en-US" sz="1800" dirty="0">
                <a:solidFill>
                  <a:schemeClr val="dk1"/>
                </a:solidFill>
              </a:rPr>
              <a:t>–½)</a:t>
            </a:r>
            <a:r>
              <a:rPr lang="en-US" sz="1800" baseline="30000" dirty="0">
                <a:solidFill>
                  <a:schemeClr val="dk1"/>
                </a:solidFill>
              </a:rPr>
              <a:t>2 </a:t>
            </a:r>
            <a:r>
              <a:rPr lang="en-US" sz="1800" dirty="0">
                <a:solidFill>
                  <a:schemeClr val="dk1"/>
                </a:solidFill>
              </a:rPr>
              <a:t> - (</a:t>
            </a:r>
            <a:r>
              <a:rPr lang="en-US" sz="1800" dirty="0" err="1">
                <a:solidFill>
                  <a:schemeClr val="dk1"/>
                </a:solidFill>
              </a:rPr>
              <a:t>y</a:t>
            </a:r>
            <a:r>
              <a:rPr lang="en-US" sz="1800" baseline="-25000" dirty="0" err="1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–½)</a:t>
            </a:r>
            <a:r>
              <a:rPr lang="en-US" sz="1800" baseline="30000" dirty="0">
                <a:solidFill>
                  <a:schemeClr val="dk1"/>
                </a:solidFill>
              </a:rPr>
              <a:t>2    </a:t>
            </a:r>
            <a:r>
              <a:rPr lang="en-US" sz="1800" dirty="0">
                <a:solidFill>
                  <a:schemeClr val="dk1"/>
                </a:solidFill>
              </a:rPr>
              <a:t> …….. </a:t>
            </a:r>
            <a:r>
              <a:rPr lang="en-US" sz="1800" dirty="0" smtClean="0">
                <a:solidFill>
                  <a:schemeClr val="dk1"/>
                </a:solidFill>
              </a:rPr>
              <a:t>Iii</a:t>
            </a: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u="sng" dirty="0" smtClean="0">
                <a:solidFill>
                  <a:schemeClr val="dk1"/>
                </a:solidFill>
              </a:rPr>
              <a:t>Case </a:t>
            </a:r>
            <a:r>
              <a:rPr lang="en-US" sz="1600" u="sng" dirty="0">
                <a:solidFill>
                  <a:schemeClr val="dk1"/>
                </a:solidFill>
              </a:rPr>
              <a:t>1: 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>
                <a:solidFill>
                  <a:schemeClr val="dk1"/>
                </a:solidFill>
              </a:rPr>
              <a:t>If </a:t>
            </a:r>
            <a:r>
              <a:rPr lang="en-US" sz="1600" dirty="0" err="1">
                <a:solidFill>
                  <a:schemeClr val="dk1"/>
                </a:solidFill>
              </a:rPr>
              <a:t>P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 &lt;  0     then </a:t>
            </a:r>
            <a:r>
              <a:rPr lang="en-US" sz="1600" dirty="0" smtClean="0">
                <a:solidFill>
                  <a:schemeClr val="dk1"/>
                </a:solidFill>
              </a:rPr>
              <a:t>mid </a:t>
            </a:r>
            <a:r>
              <a:rPr lang="en-US" sz="1600" dirty="0">
                <a:solidFill>
                  <a:schemeClr val="dk1"/>
                </a:solidFill>
              </a:rPr>
              <a:t>point is inside the circle, so pixel on </a:t>
            </a:r>
            <a:r>
              <a:rPr lang="en-US" sz="1600" dirty="0" err="1">
                <a:solidFill>
                  <a:schemeClr val="dk1"/>
                </a:solidFill>
              </a:rPr>
              <a:t>scanline</a:t>
            </a:r>
            <a:r>
              <a:rPr lang="en-US" sz="1600" dirty="0">
                <a:solidFill>
                  <a:schemeClr val="dk1"/>
                </a:solidFill>
              </a:rPr>
              <a:t>  </a:t>
            </a:r>
            <a:r>
              <a:rPr lang="en-US" sz="1600" dirty="0" smtClean="0">
                <a:solidFill>
                  <a:schemeClr val="dk1"/>
                </a:solidFill>
              </a:rPr>
              <a:t>‘ </a:t>
            </a:r>
            <a:r>
              <a:rPr lang="en-US" sz="1600" dirty="0" err="1">
                <a:solidFill>
                  <a:schemeClr val="dk1"/>
                </a:solidFill>
              </a:rPr>
              <a:t>y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’  is closer to the circle boundary  and y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 =  </a:t>
            </a:r>
            <a:r>
              <a:rPr lang="en-US" sz="1600" dirty="0" err="1">
                <a:solidFill>
                  <a:schemeClr val="dk1"/>
                </a:solidFill>
              </a:rPr>
              <a:t>y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  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 smtClean="0">
                <a:solidFill>
                  <a:schemeClr val="dk1"/>
                </a:solidFill>
              </a:rPr>
              <a:t>or</a:t>
            </a:r>
            <a:r>
              <a:rPr lang="en-US" sz="1600" dirty="0">
                <a:solidFill>
                  <a:schemeClr val="dk1"/>
                </a:solidFill>
              </a:rPr>
              <a:t>	   P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= </a:t>
            </a:r>
            <a:r>
              <a:rPr lang="en-US" sz="1600" dirty="0" err="1">
                <a:solidFill>
                  <a:schemeClr val="dk1"/>
                </a:solidFill>
              </a:rPr>
              <a:t>P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baseline="-250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+ 2x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  + 1 </a:t>
            </a:r>
            <a:r>
              <a:rPr lang="en-US" sz="1600" baseline="30000" dirty="0">
                <a:solidFill>
                  <a:schemeClr val="dk1"/>
                </a:solidFill>
              </a:rPr>
              <a:t>   </a:t>
            </a:r>
            <a:r>
              <a:rPr lang="en-US" sz="1600" dirty="0">
                <a:solidFill>
                  <a:schemeClr val="dk1"/>
                </a:solidFill>
              </a:rPr>
              <a:t>…………….. (a) since x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 = x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+1</a:t>
            </a:r>
            <a:br>
              <a:rPr lang="en-US" sz="1600" dirty="0">
                <a:solidFill>
                  <a:schemeClr val="dk1"/>
                </a:solidFill>
              </a:rPr>
            </a:br>
            <a:endParaRPr lang="en-US" sz="1600" dirty="0" smtClean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u="sng" dirty="0">
                <a:solidFill>
                  <a:schemeClr val="dk1"/>
                </a:solidFill>
              </a:rPr>
              <a:t>Case 2: 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>
                <a:solidFill>
                  <a:schemeClr val="dk1"/>
                </a:solidFill>
              </a:rPr>
              <a:t>If </a:t>
            </a:r>
            <a:r>
              <a:rPr lang="en-US" sz="1600" dirty="0" err="1">
                <a:solidFill>
                  <a:schemeClr val="dk1"/>
                </a:solidFill>
              </a:rPr>
              <a:t>P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 &gt;  0 </a:t>
            </a:r>
            <a:r>
              <a:rPr lang="en-US" sz="1600" dirty="0" smtClean="0">
                <a:solidFill>
                  <a:schemeClr val="dk1"/>
                </a:solidFill>
              </a:rPr>
              <a:t>then mid </a:t>
            </a:r>
            <a:r>
              <a:rPr lang="en-US" sz="1600" dirty="0">
                <a:solidFill>
                  <a:schemeClr val="dk1"/>
                </a:solidFill>
              </a:rPr>
              <a:t>point is  outside  circle, so pixel on </a:t>
            </a:r>
            <a:r>
              <a:rPr lang="en-US" sz="1600" dirty="0" err="1">
                <a:solidFill>
                  <a:schemeClr val="dk1"/>
                </a:solidFill>
              </a:rPr>
              <a:t>scanline</a:t>
            </a:r>
            <a:r>
              <a:rPr lang="en-US" sz="1600" dirty="0">
                <a:solidFill>
                  <a:schemeClr val="dk1"/>
                </a:solidFill>
              </a:rPr>
              <a:t>  </a:t>
            </a:r>
            <a:r>
              <a:rPr lang="en-US" sz="1600" dirty="0" smtClean="0">
                <a:solidFill>
                  <a:schemeClr val="dk1"/>
                </a:solidFill>
              </a:rPr>
              <a:t>‘ </a:t>
            </a:r>
            <a:r>
              <a:rPr lang="en-US" sz="1600" dirty="0">
                <a:solidFill>
                  <a:schemeClr val="dk1"/>
                </a:solidFill>
              </a:rPr>
              <a:t>y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-1’  is closer to the circle boundary  and y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 =  </a:t>
            </a:r>
            <a:r>
              <a:rPr lang="en-US" sz="1600" dirty="0" err="1">
                <a:solidFill>
                  <a:schemeClr val="dk1"/>
                </a:solidFill>
              </a:rPr>
              <a:t>y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- 1   </a:t>
            </a:r>
            <a:r>
              <a:rPr lang="en-US" sz="1600" dirty="0" smtClean="0">
                <a:solidFill>
                  <a:schemeClr val="dk1"/>
                </a:solidFill>
              </a:rPr>
              <a:t>From </a:t>
            </a:r>
            <a:r>
              <a:rPr lang="en-US" sz="1600" dirty="0">
                <a:solidFill>
                  <a:schemeClr val="dk1"/>
                </a:solidFill>
              </a:rPr>
              <a:t>equation (iii)</a:t>
            </a:r>
            <a:endParaRPr lang="en-US" sz="1600" dirty="0"/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 smtClean="0">
                <a:solidFill>
                  <a:schemeClr val="dk1"/>
                </a:solidFill>
              </a:rPr>
              <a:t>or</a:t>
            </a:r>
            <a:r>
              <a:rPr lang="en-US" sz="1600" dirty="0">
                <a:solidFill>
                  <a:schemeClr val="dk1"/>
                </a:solidFill>
              </a:rPr>
              <a:t>	   P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= </a:t>
            </a:r>
            <a:r>
              <a:rPr lang="en-US" sz="1600" dirty="0" err="1">
                <a:solidFill>
                  <a:schemeClr val="dk1"/>
                </a:solidFill>
              </a:rPr>
              <a:t>P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baseline="-250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+ 2x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>
                <a:solidFill>
                  <a:schemeClr val="dk1"/>
                </a:solidFill>
              </a:rPr>
              <a:t>- 2y</a:t>
            </a:r>
            <a:r>
              <a:rPr lang="en-US" sz="1600" b="1" baseline="-25000" dirty="0">
                <a:solidFill>
                  <a:schemeClr val="dk1"/>
                </a:solidFill>
              </a:rPr>
              <a:t>k+1 </a:t>
            </a:r>
            <a:r>
              <a:rPr lang="en-US" sz="1600" dirty="0">
                <a:solidFill>
                  <a:schemeClr val="dk1"/>
                </a:solidFill>
              </a:rPr>
              <a:t>  +1</a:t>
            </a:r>
            <a:r>
              <a:rPr lang="en-US" sz="1600" baseline="300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  .... (b) x</a:t>
            </a:r>
            <a:r>
              <a:rPr lang="en-US" sz="1600" baseline="-25000" dirty="0">
                <a:solidFill>
                  <a:schemeClr val="dk1"/>
                </a:solidFill>
              </a:rPr>
              <a:t>k+1 </a:t>
            </a:r>
            <a:r>
              <a:rPr lang="en-US" sz="1600" dirty="0">
                <a:solidFill>
                  <a:schemeClr val="dk1"/>
                </a:solidFill>
              </a:rPr>
              <a:t>= x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+1      y</a:t>
            </a:r>
            <a:r>
              <a:rPr lang="en-US" sz="1600" baseline="-25000" dirty="0">
                <a:solidFill>
                  <a:schemeClr val="dk1"/>
                </a:solidFill>
              </a:rPr>
              <a:t>k+1 </a:t>
            </a:r>
            <a:r>
              <a:rPr lang="en-US" sz="1600" dirty="0">
                <a:solidFill>
                  <a:schemeClr val="dk1"/>
                </a:solidFill>
              </a:rPr>
              <a:t>= y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-1</a:t>
            </a: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endParaRPr lang="en-US" sz="1600" baseline="30000" dirty="0">
              <a:solidFill>
                <a:schemeClr val="dk1"/>
              </a:solidFill>
            </a:endParaRPr>
          </a:p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r>
              <a:rPr lang="en-US" sz="1800" dirty="0" smtClean="0">
                <a:solidFill>
                  <a:schemeClr val="dk1"/>
                </a:solidFill>
              </a:rPr>
              <a:t>           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85800"/>
            <a:ext cx="2514600" cy="198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685800"/>
            <a:ext cx="2495550" cy="197785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3074925" y="1223250"/>
            <a:ext cx="17130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52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+1,y</a:t>
            </a:r>
            <a:r>
              <a:rPr lang="en-US" sz="152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1/2)</a:t>
            </a:r>
            <a:endParaRPr sz="200"/>
          </a:p>
        </p:txBody>
      </p:sp>
    </p:spTree>
    <p:extLst>
      <p:ext uri="{BB962C8B-B14F-4D97-AF65-F5344CB8AC3E}">
        <p14:creationId xmlns:p14="http://schemas.microsoft.com/office/powerpoint/2010/main" val="2552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701" name="Google Shape;701;p9"/>
          <p:cNvSpPr txBox="1">
            <a:spLocks noGrp="1"/>
          </p:cNvSpPr>
          <p:nvPr>
            <p:ph type="subTitle" idx="1"/>
          </p:nvPr>
        </p:nvSpPr>
        <p:spPr>
          <a:xfrm>
            <a:off x="152400" y="3124200"/>
            <a:ext cx="8839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Starting point is  (r,0) moving in anti clockwise direction </a:t>
            </a:r>
            <a:endParaRPr/>
          </a:p>
        </p:txBody>
      </p:sp>
      <p:pic>
        <p:nvPicPr>
          <p:cNvPr id="702" name="Google Shape;7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838200"/>
            <a:ext cx="2590800" cy="18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838200"/>
            <a:ext cx="2590800" cy="1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c 1"/>
          <p:cNvSpPr/>
          <p:nvPr/>
        </p:nvSpPr>
        <p:spPr>
          <a:xfrm rot="637181">
            <a:off x="961292" y="1043349"/>
            <a:ext cx="1758462" cy="1805354"/>
          </a:xfrm>
          <a:prstGeom prst="arc">
            <a:avLst>
              <a:gd name="adj1" fmla="val 1519465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Midpoint Circle Algorithm</a:t>
            </a:r>
            <a:endParaRPr dirty="0"/>
          </a:p>
        </p:txBody>
      </p:sp>
      <p:sp>
        <p:nvSpPr>
          <p:cNvPr id="118" name="Google Shape;118;p2"/>
          <p:cNvSpPr txBox="1">
            <a:spLocks noGrp="1"/>
          </p:cNvSpPr>
          <p:nvPr>
            <p:ph type="subTitle" idx="1"/>
          </p:nvPr>
        </p:nvSpPr>
        <p:spPr>
          <a:xfrm>
            <a:off x="152400" y="2468919"/>
            <a:ext cx="8839200" cy="373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r>
              <a:rPr lang="en-US" sz="1800" dirty="0" smtClean="0">
                <a:solidFill>
                  <a:schemeClr val="dk1"/>
                </a:solidFill>
              </a:rPr>
              <a:t>At </a:t>
            </a:r>
            <a:r>
              <a:rPr lang="en-US" sz="1800" dirty="0" err="1">
                <a:solidFill>
                  <a:schemeClr val="dk1"/>
                </a:solidFill>
              </a:rPr>
              <a:t>k</a:t>
            </a:r>
            <a:r>
              <a:rPr lang="en-US" sz="1600" baseline="30000" dirty="0" err="1">
                <a:solidFill>
                  <a:schemeClr val="dk1"/>
                </a:solidFill>
              </a:rPr>
              <a:t>th</a:t>
            </a:r>
            <a:r>
              <a:rPr lang="en-US" sz="1600" baseline="30000" dirty="0">
                <a:solidFill>
                  <a:schemeClr val="dk1"/>
                </a:solidFill>
              </a:rPr>
              <a:t> </a:t>
            </a:r>
            <a:r>
              <a:rPr lang="en-US" sz="1600" baseline="30000" dirty="0" smtClean="0">
                <a:solidFill>
                  <a:schemeClr val="dk1"/>
                </a:solidFill>
              </a:rPr>
              <a:t>       </a:t>
            </a:r>
            <a:r>
              <a:rPr lang="en-US" sz="1800" dirty="0" smtClean="0">
                <a:solidFill>
                  <a:schemeClr val="dk1"/>
                </a:solidFill>
              </a:rPr>
              <a:t>Step  </a:t>
            </a:r>
            <a:r>
              <a:rPr lang="en-US" sz="1800" dirty="0" err="1" smtClean="0">
                <a:solidFill>
                  <a:schemeClr val="dk1"/>
                </a:solidFill>
              </a:rPr>
              <a:t>P</a:t>
            </a:r>
            <a:r>
              <a:rPr lang="en-US" sz="1800" baseline="-25000" dirty="0" err="1" smtClean="0">
                <a:solidFill>
                  <a:schemeClr val="dk1"/>
                </a:solidFill>
              </a:rPr>
              <a:t>k</a:t>
            </a:r>
            <a:r>
              <a:rPr lang="en-US" sz="1800" baseline="-25000" dirty="0" smtClean="0">
                <a:solidFill>
                  <a:schemeClr val="dk1"/>
                </a:solidFill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</a:rPr>
              <a:t>= </a:t>
            </a:r>
            <a:r>
              <a:rPr lang="en-US" sz="1800" dirty="0" err="1" smtClean="0">
                <a:solidFill>
                  <a:schemeClr val="dk1"/>
                </a:solidFill>
              </a:rPr>
              <a:t>F</a:t>
            </a:r>
            <a:r>
              <a:rPr lang="en-US" sz="1800" baseline="-25000" dirty="0" err="1" smtClean="0">
                <a:solidFill>
                  <a:schemeClr val="dk1"/>
                </a:solidFill>
              </a:rPr>
              <a:t>circle</a:t>
            </a:r>
            <a:r>
              <a:rPr lang="en-US" sz="1800" dirty="0" smtClean="0">
                <a:solidFill>
                  <a:schemeClr val="dk1"/>
                </a:solidFill>
              </a:rPr>
              <a:t>(x</a:t>
            </a:r>
            <a:r>
              <a:rPr lang="en-US" sz="1800" baseline="-25000" dirty="0" smtClean="0">
                <a:solidFill>
                  <a:schemeClr val="dk1"/>
                </a:solidFill>
              </a:rPr>
              <a:t>k</a:t>
            </a:r>
            <a:r>
              <a:rPr lang="en-US" sz="1800" dirty="0" smtClean="0">
                <a:solidFill>
                  <a:schemeClr val="dk1"/>
                </a:solidFill>
              </a:rPr>
              <a:t>-</a:t>
            </a:r>
            <a:r>
              <a:rPr lang="en-US" sz="1800" dirty="0">
                <a:solidFill>
                  <a:schemeClr val="dk1"/>
                </a:solidFill>
              </a:rPr>
              <a:t>½</a:t>
            </a:r>
            <a:r>
              <a:rPr lang="en-US" sz="1800" dirty="0" smtClean="0">
                <a:solidFill>
                  <a:schemeClr val="dk1"/>
                </a:solidFill>
              </a:rPr>
              <a:t>,y</a:t>
            </a:r>
            <a:r>
              <a:rPr lang="en-US" sz="1800" baseline="-25000" dirty="0" smtClean="0">
                <a:solidFill>
                  <a:schemeClr val="dk1"/>
                </a:solidFill>
              </a:rPr>
              <a:t>k</a:t>
            </a:r>
            <a:r>
              <a:rPr lang="en-US" sz="1800" dirty="0" smtClean="0">
                <a:solidFill>
                  <a:schemeClr val="dk1"/>
                </a:solidFill>
              </a:rPr>
              <a:t>+1)         =  </a:t>
            </a: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600" dirty="0" smtClean="0">
                <a:solidFill>
                  <a:schemeClr val="dk1"/>
                </a:solidFill>
              </a:rPr>
              <a:t>x</a:t>
            </a:r>
            <a:r>
              <a:rPr lang="en-US" sz="1600" baseline="-25000" dirty="0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-</a:t>
            </a:r>
            <a:r>
              <a:rPr lang="en-US" sz="1600" dirty="0">
                <a:solidFill>
                  <a:schemeClr val="dk1"/>
                </a:solidFill>
              </a:rPr>
              <a:t>½)</a:t>
            </a:r>
            <a:r>
              <a:rPr lang="en-US" sz="1600" baseline="30000" dirty="0" smtClean="0">
                <a:solidFill>
                  <a:schemeClr val="dk1"/>
                </a:solidFill>
              </a:rPr>
              <a:t>2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+ (</a:t>
            </a:r>
            <a:r>
              <a:rPr lang="en-US" sz="1600" dirty="0" smtClean="0">
                <a:solidFill>
                  <a:schemeClr val="dk1"/>
                </a:solidFill>
              </a:rPr>
              <a:t>y</a:t>
            </a:r>
            <a:r>
              <a:rPr lang="en-US" sz="1600" baseline="-25000" dirty="0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+1)</a:t>
            </a:r>
            <a:r>
              <a:rPr lang="en-US" sz="1600" baseline="30000" dirty="0" smtClean="0">
                <a:solidFill>
                  <a:schemeClr val="dk1"/>
                </a:solidFill>
              </a:rPr>
              <a:t>2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- r</a:t>
            </a:r>
            <a:r>
              <a:rPr lang="en-US" sz="1600" baseline="30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</a:rPr>
              <a:t>	 …….. i</a:t>
            </a:r>
            <a:endParaRPr sz="2000" dirty="0"/>
          </a:p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r>
              <a:rPr lang="en-US" sz="1800" dirty="0">
                <a:solidFill>
                  <a:schemeClr val="dk1"/>
                </a:solidFill>
              </a:rPr>
              <a:t>At </a:t>
            </a:r>
            <a:r>
              <a:rPr lang="en-US" sz="1800" dirty="0" smtClean="0">
                <a:solidFill>
                  <a:schemeClr val="dk1"/>
                </a:solidFill>
              </a:rPr>
              <a:t>k+1</a:t>
            </a:r>
            <a:r>
              <a:rPr lang="en-US" sz="1600" baseline="30000" dirty="0" smtClean="0">
                <a:solidFill>
                  <a:schemeClr val="dk1"/>
                </a:solidFill>
              </a:rPr>
              <a:t>th</a:t>
            </a:r>
            <a:r>
              <a:rPr lang="en-US" sz="1800" dirty="0" smtClean="0">
                <a:solidFill>
                  <a:schemeClr val="dk1"/>
                </a:solidFill>
              </a:rPr>
              <a:t>Step  P</a:t>
            </a:r>
            <a:r>
              <a:rPr lang="en-US" sz="1800" baseline="-25000" dirty="0" smtClean="0">
                <a:solidFill>
                  <a:schemeClr val="dk1"/>
                </a:solidFill>
              </a:rPr>
              <a:t>k+1 </a:t>
            </a:r>
            <a:r>
              <a:rPr lang="en-US" sz="1800" dirty="0">
                <a:solidFill>
                  <a:schemeClr val="dk1"/>
                </a:solidFill>
              </a:rPr>
              <a:t>= 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</a:t>
            </a:r>
            <a:r>
              <a:rPr lang="en-US" sz="1800" baseline="-25000" dirty="0" err="1" smtClean="0">
                <a:solidFill>
                  <a:schemeClr val="dk1"/>
                </a:solidFill>
              </a:rPr>
              <a:t>circle</a:t>
            </a:r>
            <a:r>
              <a:rPr lang="en-US" sz="1800" dirty="0">
                <a:solidFill>
                  <a:schemeClr val="dk1"/>
                </a:solidFill>
              </a:rPr>
              <a:t>( </a:t>
            </a:r>
            <a:r>
              <a:rPr lang="en-US" sz="1600" dirty="0" smtClean="0">
                <a:solidFill>
                  <a:schemeClr val="dk1"/>
                </a:solidFill>
              </a:rPr>
              <a:t>x</a:t>
            </a:r>
            <a:r>
              <a:rPr lang="en-US" sz="1600" baseline="-25000" dirty="0" smtClean="0">
                <a:solidFill>
                  <a:schemeClr val="dk1"/>
                </a:solidFill>
              </a:rPr>
              <a:t>k+1</a:t>
            </a:r>
            <a:r>
              <a:rPr lang="en-US" sz="1600" dirty="0" smtClean="0">
                <a:solidFill>
                  <a:schemeClr val="dk1"/>
                </a:solidFill>
              </a:rPr>
              <a:t>-</a:t>
            </a:r>
            <a:r>
              <a:rPr lang="en-US" sz="1600" dirty="0">
                <a:solidFill>
                  <a:schemeClr val="dk1"/>
                </a:solidFill>
              </a:rPr>
              <a:t>½,y</a:t>
            </a:r>
            <a:r>
              <a:rPr lang="en-US" sz="1600" baseline="-25000" dirty="0" smtClean="0">
                <a:solidFill>
                  <a:schemeClr val="dk1"/>
                </a:solidFill>
              </a:rPr>
              <a:t>k+1</a:t>
            </a:r>
            <a:r>
              <a:rPr lang="en-US" sz="1600" dirty="0" smtClean="0">
                <a:solidFill>
                  <a:schemeClr val="dk1"/>
                </a:solidFill>
              </a:rPr>
              <a:t> +1</a:t>
            </a:r>
            <a:r>
              <a:rPr lang="en-US" sz="1800" dirty="0" smtClean="0">
                <a:solidFill>
                  <a:schemeClr val="dk1"/>
                </a:solidFill>
              </a:rPr>
              <a:t>  </a:t>
            </a:r>
            <a:r>
              <a:rPr lang="en-US" sz="1800" dirty="0">
                <a:solidFill>
                  <a:schemeClr val="dk1"/>
                </a:solidFill>
              </a:rPr>
              <a:t>) </a:t>
            </a:r>
            <a:r>
              <a:rPr lang="en-US" sz="1800" dirty="0" smtClean="0">
                <a:solidFill>
                  <a:schemeClr val="dk1"/>
                </a:solidFill>
              </a:rPr>
              <a:t> = (</a:t>
            </a:r>
            <a:r>
              <a:rPr lang="en-US" sz="1600" dirty="0" smtClean="0">
                <a:solidFill>
                  <a:schemeClr val="dk1"/>
                </a:solidFill>
              </a:rPr>
              <a:t>x</a:t>
            </a:r>
            <a:r>
              <a:rPr lang="en-US" sz="1600" baseline="-25000" dirty="0" smtClean="0">
                <a:solidFill>
                  <a:schemeClr val="dk1"/>
                </a:solidFill>
              </a:rPr>
              <a:t>k+1 </a:t>
            </a:r>
            <a:r>
              <a:rPr lang="en-US" sz="1800" dirty="0" smtClean="0">
                <a:solidFill>
                  <a:schemeClr val="dk1"/>
                </a:solidFill>
              </a:rPr>
              <a:t>-</a:t>
            </a:r>
            <a:r>
              <a:rPr lang="en-US" sz="1800" dirty="0">
                <a:solidFill>
                  <a:schemeClr val="dk1"/>
                </a:solidFill>
              </a:rPr>
              <a:t>½)</a:t>
            </a:r>
            <a:r>
              <a:rPr lang="en-US" sz="1600" baseline="30000" dirty="0" smtClean="0">
                <a:solidFill>
                  <a:schemeClr val="dk1"/>
                </a:solidFill>
              </a:rPr>
              <a:t>2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+ </a:t>
            </a:r>
            <a:r>
              <a:rPr lang="en-US" sz="1600" dirty="0" smtClean="0">
                <a:solidFill>
                  <a:schemeClr val="dk1"/>
                </a:solidFill>
              </a:rPr>
              <a:t>[(y</a:t>
            </a:r>
            <a:r>
              <a:rPr lang="en-US" sz="1600" baseline="-25000" dirty="0" smtClean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+1) +</a:t>
            </a:r>
            <a:r>
              <a:rPr lang="en-US" sz="1600" dirty="0" smtClean="0">
                <a:solidFill>
                  <a:schemeClr val="dk1"/>
                </a:solidFill>
              </a:rPr>
              <a:t>1]</a:t>
            </a:r>
            <a:r>
              <a:rPr lang="en-US" sz="1600" baseline="30000" dirty="0" smtClean="0">
                <a:solidFill>
                  <a:schemeClr val="dk1"/>
                </a:solidFill>
              </a:rPr>
              <a:t>2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- </a:t>
            </a:r>
            <a:r>
              <a:rPr lang="en-US" sz="1600" dirty="0" smtClean="0">
                <a:solidFill>
                  <a:schemeClr val="dk1"/>
                </a:solidFill>
              </a:rPr>
              <a:t>r</a:t>
            </a:r>
            <a:r>
              <a:rPr lang="en-US" sz="1600" baseline="30000" dirty="0" smtClean="0">
                <a:solidFill>
                  <a:schemeClr val="dk1"/>
                </a:solidFill>
              </a:rPr>
              <a:t>2	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…….. ii</a:t>
            </a:r>
          </a:p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r>
              <a:rPr lang="en-US" sz="1600" baseline="30000" dirty="0" smtClean="0">
                <a:solidFill>
                  <a:schemeClr val="dk1"/>
                </a:solidFill>
              </a:rPr>
              <a:t>				   </a:t>
            </a:r>
            <a:r>
              <a:rPr lang="en-US" sz="1800" dirty="0" smtClean="0">
                <a:solidFill>
                  <a:schemeClr val="dk1"/>
                </a:solidFill>
              </a:rPr>
              <a:t>= </a:t>
            </a: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600" dirty="0">
                <a:solidFill>
                  <a:schemeClr val="dk1"/>
                </a:solidFill>
              </a:rPr>
              <a:t>x</a:t>
            </a:r>
            <a:r>
              <a:rPr lang="en-US" sz="1600" baseline="-25000" dirty="0">
                <a:solidFill>
                  <a:schemeClr val="dk1"/>
                </a:solidFill>
              </a:rPr>
              <a:t>k+1 </a:t>
            </a:r>
            <a:r>
              <a:rPr lang="en-US" sz="1800" dirty="0" smtClean="0">
                <a:solidFill>
                  <a:schemeClr val="dk1"/>
                </a:solidFill>
              </a:rPr>
              <a:t>-</a:t>
            </a:r>
            <a:r>
              <a:rPr lang="en-US" sz="1800" dirty="0">
                <a:solidFill>
                  <a:schemeClr val="dk1"/>
                </a:solidFill>
              </a:rPr>
              <a:t>½</a:t>
            </a:r>
            <a:r>
              <a:rPr lang="en-US" sz="1800" dirty="0" smtClean="0">
                <a:solidFill>
                  <a:schemeClr val="dk1"/>
                </a:solidFill>
              </a:rPr>
              <a:t>)</a:t>
            </a:r>
            <a:r>
              <a:rPr lang="en-US" sz="1600" baseline="30000" dirty="0" smtClean="0">
                <a:solidFill>
                  <a:schemeClr val="dk1"/>
                </a:solidFill>
              </a:rPr>
              <a:t>2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+ </a:t>
            </a:r>
            <a:r>
              <a:rPr lang="en-US" sz="1600" dirty="0" smtClean="0">
                <a:solidFill>
                  <a:schemeClr val="dk1"/>
                </a:solidFill>
              </a:rPr>
              <a:t>(y</a:t>
            </a:r>
            <a:r>
              <a:rPr lang="en-US" sz="1600" baseline="-25000" dirty="0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+1)</a:t>
            </a:r>
            <a:r>
              <a:rPr lang="en-US" sz="1600" baseline="30000" dirty="0" smtClean="0">
                <a:solidFill>
                  <a:schemeClr val="dk1"/>
                </a:solidFill>
              </a:rPr>
              <a:t>2</a:t>
            </a:r>
            <a:r>
              <a:rPr lang="en-US" sz="1600" dirty="0" smtClean="0">
                <a:solidFill>
                  <a:schemeClr val="dk1"/>
                </a:solidFill>
              </a:rPr>
              <a:t> +2(y</a:t>
            </a:r>
            <a:r>
              <a:rPr lang="en-US" sz="1600" baseline="-25000" dirty="0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+1</a:t>
            </a:r>
            <a:r>
              <a:rPr lang="en-US" sz="1600" dirty="0">
                <a:solidFill>
                  <a:schemeClr val="dk1"/>
                </a:solidFill>
              </a:rPr>
              <a:t>)</a:t>
            </a:r>
            <a:r>
              <a:rPr lang="en-US" sz="1600" dirty="0" smtClean="0">
                <a:solidFill>
                  <a:schemeClr val="dk1"/>
                </a:solidFill>
              </a:rPr>
              <a:t>+1 </a:t>
            </a:r>
            <a:r>
              <a:rPr lang="en-US" sz="1600" dirty="0">
                <a:solidFill>
                  <a:schemeClr val="dk1"/>
                </a:solidFill>
              </a:rPr>
              <a:t>- r</a:t>
            </a:r>
            <a:r>
              <a:rPr lang="en-US" sz="1600" baseline="30000" dirty="0">
                <a:solidFill>
                  <a:schemeClr val="dk1"/>
                </a:solidFill>
              </a:rPr>
              <a:t>2	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…….. ii</a:t>
            </a:r>
            <a:endParaRPr lang="en-US" sz="1600" baseline="30000" dirty="0" smtClean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</a:rPr>
              <a:t>Now subtracting </a:t>
            </a:r>
            <a:r>
              <a:rPr lang="en-US" sz="1800" dirty="0" err="1">
                <a:solidFill>
                  <a:schemeClr val="dk1"/>
                </a:solidFill>
              </a:rPr>
              <a:t>eq</a:t>
            </a:r>
            <a:r>
              <a:rPr lang="en-US" sz="1800" dirty="0">
                <a:solidFill>
                  <a:schemeClr val="dk1"/>
                </a:solidFill>
              </a:rPr>
              <a:t> (i) and (ii),</a:t>
            </a:r>
            <a:endParaRPr lang="en-US" sz="1800" dirty="0"/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</a:rPr>
              <a:t>P</a:t>
            </a:r>
            <a:r>
              <a:rPr lang="en-US" sz="1800" baseline="-25000" dirty="0">
                <a:solidFill>
                  <a:schemeClr val="dk1"/>
                </a:solidFill>
              </a:rPr>
              <a:t>k+1</a:t>
            </a:r>
            <a:r>
              <a:rPr lang="en-US" sz="1800" dirty="0">
                <a:solidFill>
                  <a:schemeClr val="dk1"/>
                </a:solidFill>
              </a:rPr>
              <a:t>= </a:t>
            </a:r>
            <a:r>
              <a:rPr lang="en-US" sz="1800" dirty="0" err="1">
                <a:solidFill>
                  <a:schemeClr val="dk1"/>
                </a:solidFill>
              </a:rPr>
              <a:t>P</a:t>
            </a:r>
            <a:r>
              <a:rPr lang="en-US" sz="1800" baseline="-25000" dirty="0" err="1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+ </a:t>
            </a:r>
            <a:r>
              <a:rPr lang="en-US" sz="1800" dirty="0" smtClean="0">
                <a:solidFill>
                  <a:schemeClr val="dk1"/>
                </a:solidFill>
              </a:rPr>
              <a:t>2(y</a:t>
            </a:r>
            <a:r>
              <a:rPr lang="en-US" sz="1800" baseline="-25000" dirty="0" smtClean="0">
                <a:solidFill>
                  <a:schemeClr val="dk1"/>
                </a:solidFill>
              </a:rPr>
              <a:t>k</a:t>
            </a:r>
            <a:r>
              <a:rPr lang="en-US" sz="1800" dirty="0" smtClean="0">
                <a:solidFill>
                  <a:schemeClr val="dk1"/>
                </a:solidFill>
              </a:rPr>
              <a:t>+1</a:t>
            </a:r>
            <a:r>
              <a:rPr lang="en-US" sz="1800" dirty="0">
                <a:solidFill>
                  <a:schemeClr val="dk1"/>
                </a:solidFill>
              </a:rPr>
              <a:t>)  +1 </a:t>
            </a:r>
            <a:r>
              <a:rPr lang="en-US" sz="1800" dirty="0" smtClean="0">
                <a:solidFill>
                  <a:schemeClr val="dk1"/>
                </a:solidFill>
              </a:rPr>
              <a:t>+(x</a:t>
            </a:r>
            <a:r>
              <a:rPr lang="en-US" sz="1800" baseline="-25000" dirty="0" smtClean="0">
                <a:solidFill>
                  <a:schemeClr val="dk1"/>
                </a:solidFill>
              </a:rPr>
              <a:t>k+1</a:t>
            </a:r>
            <a:r>
              <a:rPr lang="en-US" sz="1800" dirty="0">
                <a:solidFill>
                  <a:schemeClr val="dk1"/>
                </a:solidFill>
              </a:rPr>
              <a:t>–½)</a:t>
            </a:r>
            <a:r>
              <a:rPr lang="en-US" sz="1800" baseline="30000" dirty="0">
                <a:solidFill>
                  <a:schemeClr val="dk1"/>
                </a:solidFill>
              </a:rPr>
              <a:t>2 </a:t>
            </a:r>
            <a:r>
              <a:rPr lang="en-US" sz="1800" dirty="0">
                <a:solidFill>
                  <a:schemeClr val="dk1"/>
                </a:solidFill>
              </a:rPr>
              <a:t> - </a:t>
            </a:r>
            <a:r>
              <a:rPr lang="en-US" sz="1800" dirty="0" smtClean="0">
                <a:solidFill>
                  <a:schemeClr val="dk1"/>
                </a:solidFill>
              </a:rPr>
              <a:t>(</a:t>
            </a:r>
            <a:r>
              <a:rPr lang="en-US" sz="1800" dirty="0" err="1" smtClean="0">
                <a:solidFill>
                  <a:schemeClr val="dk1"/>
                </a:solidFill>
              </a:rPr>
              <a:t>x</a:t>
            </a:r>
            <a:r>
              <a:rPr lang="en-US" sz="1800" baseline="-25000" dirty="0" err="1" smtClean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–½)</a:t>
            </a:r>
            <a:r>
              <a:rPr lang="en-US" sz="1800" baseline="30000" dirty="0">
                <a:solidFill>
                  <a:schemeClr val="dk1"/>
                </a:solidFill>
              </a:rPr>
              <a:t>2    </a:t>
            </a:r>
            <a:r>
              <a:rPr lang="en-US" sz="1800" dirty="0">
                <a:solidFill>
                  <a:schemeClr val="dk1"/>
                </a:solidFill>
              </a:rPr>
              <a:t> …….. </a:t>
            </a:r>
            <a:r>
              <a:rPr lang="en-US" sz="1800" dirty="0" smtClean="0">
                <a:solidFill>
                  <a:schemeClr val="dk1"/>
                </a:solidFill>
              </a:rPr>
              <a:t>Iii</a:t>
            </a: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u="sng" dirty="0" smtClean="0">
                <a:solidFill>
                  <a:schemeClr val="dk1"/>
                </a:solidFill>
              </a:rPr>
              <a:t>Case </a:t>
            </a:r>
            <a:r>
              <a:rPr lang="en-US" sz="1600" u="sng" dirty="0">
                <a:solidFill>
                  <a:schemeClr val="dk1"/>
                </a:solidFill>
              </a:rPr>
              <a:t>1: 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>
                <a:solidFill>
                  <a:schemeClr val="dk1"/>
                </a:solidFill>
              </a:rPr>
              <a:t>If </a:t>
            </a:r>
            <a:r>
              <a:rPr lang="en-US" sz="1600" dirty="0" err="1">
                <a:solidFill>
                  <a:schemeClr val="dk1"/>
                </a:solidFill>
              </a:rPr>
              <a:t>P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 &lt;  0     then </a:t>
            </a:r>
            <a:r>
              <a:rPr lang="en-US" sz="1600" dirty="0" smtClean="0">
                <a:solidFill>
                  <a:schemeClr val="dk1"/>
                </a:solidFill>
              </a:rPr>
              <a:t>mid </a:t>
            </a:r>
            <a:r>
              <a:rPr lang="en-US" sz="1600" dirty="0">
                <a:solidFill>
                  <a:schemeClr val="dk1"/>
                </a:solidFill>
              </a:rPr>
              <a:t>point is inside the circle, so pixel on </a:t>
            </a:r>
            <a:r>
              <a:rPr lang="en-US" sz="1600" dirty="0" err="1">
                <a:solidFill>
                  <a:schemeClr val="dk1"/>
                </a:solidFill>
              </a:rPr>
              <a:t>scanline</a:t>
            </a:r>
            <a:r>
              <a:rPr lang="en-US" sz="1600" dirty="0">
                <a:solidFill>
                  <a:schemeClr val="dk1"/>
                </a:solidFill>
              </a:rPr>
              <a:t>  </a:t>
            </a:r>
            <a:r>
              <a:rPr lang="en-US" sz="1600" dirty="0" smtClean="0">
                <a:solidFill>
                  <a:schemeClr val="dk1"/>
                </a:solidFill>
              </a:rPr>
              <a:t>‘ </a:t>
            </a:r>
            <a:r>
              <a:rPr lang="en-US" sz="1600" dirty="0" err="1" smtClean="0">
                <a:solidFill>
                  <a:schemeClr val="dk1"/>
                </a:solidFill>
              </a:rPr>
              <a:t>x</a:t>
            </a:r>
            <a:r>
              <a:rPr lang="en-US" sz="1600" baseline="-25000" dirty="0" err="1" smtClean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’  is closer to the circle boundary  and </a:t>
            </a:r>
            <a:r>
              <a:rPr lang="en-US" sz="1600" dirty="0" smtClean="0">
                <a:solidFill>
                  <a:schemeClr val="dk1"/>
                </a:solidFill>
              </a:rPr>
              <a:t>x</a:t>
            </a:r>
            <a:r>
              <a:rPr lang="en-US" sz="1600" baseline="-25000" dirty="0" smtClean="0">
                <a:solidFill>
                  <a:schemeClr val="dk1"/>
                </a:solidFill>
              </a:rPr>
              <a:t>k+1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=  </a:t>
            </a:r>
            <a:r>
              <a:rPr lang="en-US" sz="1600" dirty="0" err="1" smtClean="0">
                <a:solidFill>
                  <a:schemeClr val="dk1"/>
                </a:solidFill>
              </a:rPr>
              <a:t>x</a:t>
            </a:r>
            <a:r>
              <a:rPr lang="en-US" sz="1600" baseline="-25000" dirty="0" err="1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   </a:t>
            </a: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 smtClean="0">
                <a:solidFill>
                  <a:schemeClr val="dk1"/>
                </a:solidFill>
              </a:rPr>
              <a:t>or</a:t>
            </a:r>
            <a:r>
              <a:rPr lang="en-US" sz="1600" dirty="0">
                <a:solidFill>
                  <a:schemeClr val="dk1"/>
                </a:solidFill>
              </a:rPr>
              <a:t>	   P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= </a:t>
            </a:r>
            <a:r>
              <a:rPr lang="en-US" sz="1600" dirty="0" err="1">
                <a:solidFill>
                  <a:schemeClr val="dk1"/>
                </a:solidFill>
              </a:rPr>
              <a:t>P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baseline="-250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+ </a:t>
            </a:r>
            <a:r>
              <a:rPr lang="en-US" sz="1600" dirty="0" smtClean="0">
                <a:solidFill>
                  <a:schemeClr val="dk1"/>
                </a:solidFill>
              </a:rPr>
              <a:t>2y</a:t>
            </a:r>
            <a:r>
              <a:rPr lang="en-US" sz="1600" baseline="-25000" dirty="0" smtClean="0">
                <a:solidFill>
                  <a:schemeClr val="dk1"/>
                </a:solidFill>
              </a:rPr>
              <a:t>k+1</a:t>
            </a:r>
            <a:r>
              <a:rPr lang="en-US" sz="1600" dirty="0" smtClean="0">
                <a:solidFill>
                  <a:schemeClr val="dk1"/>
                </a:solidFill>
              </a:rPr>
              <a:t>  </a:t>
            </a:r>
            <a:r>
              <a:rPr lang="en-US" sz="1600" dirty="0">
                <a:solidFill>
                  <a:schemeClr val="dk1"/>
                </a:solidFill>
              </a:rPr>
              <a:t>+ 1 </a:t>
            </a:r>
            <a:r>
              <a:rPr lang="en-US" sz="1600" baseline="30000" dirty="0">
                <a:solidFill>
                  <a:schemeClr val="dk1"/>
                </a:solidFill>
              </a:rPr>
              <a:t>   </a:t>
            </a:r>
            <a:r>
              <a:rPr lang="en-US" sz="1600" dirty="0">
                <a:solidFill>
                  <a:schemeClr val="dk1"/>
                </a:solidFill>
              </a:rPr>
              <a:t>…………….. (a) since </a:t>
            </a:r>
            <a:r>
              <a:rPr lang="en-US" sz="1600" dirty="0" smtClean="0">
                <a:solidFill>
                  <a:schemeClr val="dk1"/>
                </a:solidFill>
              </a:rPr>
              <a:t>y</a:t>
            </a:r>
            <a:r>
              <a:rPr lang="en-US" sz="1600" baseline="-25000" dirty="0" smtClean="0">
                <a:solidFill>
                  <a:schemeClr val="dk1"/>
                </a:solidFill>
              </a:rPr>
              <a:t>k+1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= </a:t>
            </a:r>
            <a:r>
              <a:rPr lang="en-US" sz="1600" dirty="0" smtClean="0">
                <a:solidFill>
                  <a:schemeClr val="dk1"/>
                </a:solidFill>
              </a:rPr>
              <a:t>y</a:t>
            </a:r>
            <a:r>
              <a:rPr lang="en-US" sz="1600" baseline="-25000" dirty="0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+1</a:t>
            </a:r>
            <a:r>
              <a:rPr lang="en-US" sz="1600" dirty="0">
                <a:solidFill>
                  <a:schemeClr val="dk1"/>
                </a:solidFill>
              </a:rPr>
              <a:t/>
            </a:r>
            <a:br>
              <a:rPr lang="en-US" sz="1600" dirty="0">
                <a:solidFill>
                  <a:schemeClr val="dk1"/>
                </a:solidFill>
              </a:rPr>
            </a:br>
            <a:endParaRPr lang="en-US" sz="1600" dirty="0" smtClean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u="sng" dirty="0">
                <a:solidFill>
                  <a:schemeClr val="dk1"/>
                </a:solidFill>
              </a:rPr>
              <a:t>Case 2: 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>
                <a:solidFill>
                  <a:schemeClr val="dk1"/>
                </a:solidFill>
              </a:rPr>
              <a:t>If </a:t>
            </a:r>
            <a:r>
              <a:rPr lang="en-US" sz="1600" dirty="0" err="1">
                <a:solidFill>
                  <a:schemeClr val="dk1"/>
                </a:solidFill>
              </a:rPr>
              <a:t>P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 &gt;  0 </a:t>
            </a:r>
            <a:r>
              <a:rPr lang="en-US" sz="1600" dirty="0" smtClean="0">
                <a:solidFill>
                  <a:schemeClr val="dk1"/>
                </a:solidFill>
              </a:rPr>
              <a:t>then mid </a:t>
            </a:r>
            <a:r>
              <a:rPr lang="en-US" sz="1600" dirty="0">
                <a:solidFill>
                  <a:schemeClr val="dk1"/>
                </a:solidFill>
              </a:rPr>
              <a:t>point is  outside  circle, so pixel on </a:t>
            </a:r>
            <a:r>
              <a:rPr lang="en-US" sz="1600" dirty="0" err="1">
                <a:solidFill>
                  <a:schemeClr val="dk1"/>
                </a:solidFill>
              </a:rPr>
              <a:t>scanline</a:t>
            </a:r>
            <a:r>
              <a:rPr lang="en-US" sz="1600" dirty="0">
                <a:solidFill>
                  <a:schemeClr val="dk1"/>
                </a:solidFill>
              </a:rPr>
              <a:t>  </a:t>
            </a:r>
            <a:r>
              <a:rPr lang="en-US" sz="1600" dirty="0" smtClean="0">
                <a:solidFill>
                  <a:schemeClr val="dk1"/>
                </a:solidFill>
              </a:rPr>
              <a:t>‘ x</a:t>
            </a:r>
            <a:r>
              <a:rPr lang="en-US" sz="1600" baseline="-25000" dirty="0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-1</a:t>
            </a:r>
            <a:r>
              <a:rPr lang="en-US" sz="1600" dirty="0">
                <a:solidFill>
                  <a:schemeClr val="dk1"/>
                </a:solidFill>
              </a:rPr>
              <a:t>’  is closer to the circle boundary  and </a:t>
            </a:r>
            <a:r>
              <a:rPr lang="en-US" sz="1600" dirty="0" smtClean="0">
                <a:solidFill>
                  <a:schemeClr val="dk1"/>
                </a:solidFill>
              </a:rPr>
              <a:t>x</a:t>
            </a:r>
            <a:r>
              <a:rPr lang="en-US" sz="1600" baseline="-25000" dirty="0" smtClean="0">
                <a:solidFill>
                  <a:schemeClr val="dk1"/>
                </a:solidFill>
              </a:rPr>
              <a:t>k+1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=  </a:t>
            </a:r>
            <a:r>
              <a:rPr lang="en-US" sz="1600" dirty="0" err="1" smtClean="0">
                <a:solidFill>
                  <a:schemeClr val="dk1"/>
                </a:solidFill>
              </a:rPr>
              <a:t>x</a:t>
            </a:r>
            <a:r>
              <a:rPr lang="en-US" sz="1600" baseline="-25000" dirty="0" err="1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- </a:t>
            </a:r>
            <a:r>
              <a:rPr lang="en-US" sz="1600" dirty="0">
                <a:solidFill>
                  <a:schemeClr val="dk1"/>
                </a:solidFill>
              </a:rPr>
              <a:t>1   </a:t>
            </a:r>
            <a:r>
              <a:rPr lang="en-US" sz="1600" dirty="0" smtClean="0">
                <a:solidFill>
                  <a:schemeClr val="dk1"/>
                </a:solidFill>
              </a:rPr>
              <a:t>From </a:t>
            </a:r>
            <a:r>
              <a:rPr lang="en-US" sz="1600" dirty="0">
                <a:solidFill>
                  <a:schemeClr val="dk1"/>
                </a:solidFill>
              </a:rPr>
              <a:t>equation (iii)</a:t>
            </a:r>
            <a:endParaRPr lang="en-US" sz="1600" dirty="0"/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 smtClean="0">
                <a:solidFill>
                  <a:schemeClr val="dk1"/>
                </a:solidFill>
              </a:rPr>
              <a:t>or</a:t>
            </a:r>
            <a:r>
              <a:rPr lang="en-US" sz="1600" dirty="0">
                <a:solidFill>
                  <a:schemeClr val="dk1"/>
                </a:solidFill>
              </a:rPr>
              <a:t>	   P</a:t>
            </a:r>
            <a:r>
              <a:rPr lang="en-US" sz="1600" baseline="-25000" dirty="0">
                <a:solidFill>
                  <a:schemeClr val="dk1"/>
                </a:solidFill>
              </a:rPr>
              <a:t>k+1</a:t>
            </a:r>
            <a:r>
              <a:rPr lang="en-US" sz="1600" dirty="0">
                <a:solidFill>
                  <a:schemeClr val="dk1"/>
                </a:solidFill>
              </a:rPr>
              <a:t>= </a:t>
            </a:r>
            <a:r>
              <a:rPr lang="en-US" sz="1600" dirty="0" err="1">
                <a:solidFill>
                  <a:schemeClr val="dk1"/>
                </a:solidFill>
              </a:rPr>
              <a:t>P</a:t>
            </a:r>
            <a:r>
              <a:rPr lang="en-US" sz="1600" baseline="-25000" dirty="0" err="1">
                <a:solidFill>
                  <a:schemeClr val="dk1"/>
                </a:solidFill>
              </a:rPr>
              <a:t>k</a:t>
            </a:r>
            <a:r>
              <a:rPr lang="en-US" sz="1600" baseline="-250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+ </a:t>
            </a:r>
            <a:r>
              <a:rPr lang="en-US" sz="1600" dirty="0" smtClean="0">
                <a:solidFill>
                  <a:schemeClr val="dk1"/>
                </a:solidFill>
              </a:rPr>
              <a:t>2y</a:t>
            </a:r>
            <a:r>
              <a:rPr lang="en-US" sz="1600" baseline="-25000" dirty="0" smtClean="0">
                <a:solidFill>
                  <a:schemeClr val="dk1"/>
                </a:solidFill>
              </a:rPr>
              <a:t>k+1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b="1" dirty="0" smtClean="0">
                <a:solidFill>
                  <a:schemeClr val="dk1"/>
                </a:solidFill>
              </a:rPr>
              <a:t>– 2x</a:t>
            </a:r>
            <a:r>
              <a:rPr lang="en-US" sz="1600" b="1" baseline="-25000" dirty="0" smtClean="0">
                <a:solidFill>
                  <a:schemeClr val="dk1"/>
                </a:solidFill>
              </a:rPr>
              <a:t>k+1 </a:t>
            </a:r>
            <a:r>
              <a:rPr lang="en-US" sz="1600" dirty="0" smtClean="0">
                <a:solidFill>
                  <a:schemeClr val="dk1"/>
                </a:solidFill>
              </a:rPr>
              <a:t>  </a:t>
            </a:r>
            <a:r>
              <a:rPr lang="en-US" sz="1600" dirty="0">
                <a:solidFill>
                  <a:schemeClr val="dk1"/>
                </a:solidFill>
              </a:rPr>
              <a:t>+1</a:t>
            </a:r>
            <a:r>
              <a:rPr lang="en-US" sz="1600" baseline="300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  .... (b) x</a:t>
            </a:r>
            <a:r>
              <a:rPr lang="en-US" sz="1600" baseline="-25000" dirty="0">
                <a:solidFill>
                  <a:schemeClr val="dk1"/>
                </a:solidFill>
              </a:rPr>
              <a:t>k+1 </a:t>
            </a:r>
            <a:r>
              <a:rPr lang="en-US" sz="1600" dirty="0">
                <a:solidFill>
                  <a:schemeClr val="dk1"/>
                </a:solidFill>
              </a:rPr>
              <a:t>= </a:t>
            </a:r>
            <a:r>
              <a:rPr lang="en-US" sz="1600" dirty="0" smtClean="0">
                <a:solidFill>
                  <a:schemeClr val="dk1"/>
                </a:solidFill>
              </a:rPr>
              <a:t>x</a:t>
            </a:r>
            <a:r>
              <a:rPr lang="en-US" sz="1600" baseline="-25000" dirty="0" smtClean="0">
                <a:solidFill>
                  <a:schemeClr val="dk1"/>
                </a:solidFill>
              </a:rPr>
              <a:t>k</a:t>
            </a:r>
            <a:r>
              <a:rPr lang="en-US" sz="1600" dirty="0" smtClean="0">
                <a:solidFill>
                  <a:schemeClr val="dk1"/>
                </a:solidFill>
              </a:rPr>
              <a:t>-1      </a:t>
            </a:r>
            <a:r>
              <a:rPr lang="en-US" sz="1600" dirty="0">
                <a:solidFill>
                  <a:schemeClr val="dk1"/>
                </a:solidFill>
              </a:rPr>
              <a:t>y</a:t>
            </a:r>
            <a:r>
              <a:rPr lang="en-US" sz="1600" baseline="-25000" dirty="0">
                <a:solidFill>
                  <a:schemeClr val="dk1"/>
                </a:solidFill>
              </a:rPr>
              <a:t>k+1 </a:t>
            </a:r>
            <a:r>
              <a:rPr lang="en-US" sz="1600" dirty="0">
                <a:solidFill>
                  <a:schemeClr val="dk1"/>
                </a:solidFill>
              </a:rPr>
              <a:t>= y</a:t>
            </a:r>
            <a:r>
              <a:rPr lang="en-US" sz="1600" baseline="-25000" dirty="0">
                <a:solidFill>
                  <a:schemeClr val="dk1"/>
                </a:solidFill>
              </a:rPr>
              <a:t>k</a:t>
            </a:r>
            <a:r>
              <a:rPr lang="en-US" sz="1600" dirty="0">
                <a:solidFill>
                  <a:schemeClr val="dk1"/>
                </a:solidFill>
              </a:rPr>
              <a:t>-1</a:t>
            </a: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endParaRPr lang="en-US" sz="1600" baseline="30000" dirty="0">
              <a:solidFill>
                <a:schemeClr val="dk1"/>
              </a:solidFill>
            </a:endParaRPr>
          </a:p>
          <a:p>
            <a:pPr marL="0" lvl="0" indent="0" algn="just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</a:pPr>
            <a:r>
              <a:rPr lang="en-US" sz="1800" dirty="0" smtClean="0">
                <a:solidFill>
                  <a:schemeClr val="dk1"/>
                </a:solidFill>
              </a:rPr>
              <a:t>           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7" name="Google Shape;7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627186"/>
            <a:ext cx="2590800" cy="18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1615" y="627186"/>
            <a:ext cx="2590800" cy="1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1528432" y="545124"/>
            <a:ext cx="17130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52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-1/2,y</a:t>
            </a:r>
            <a:r>
              <a:rPr lang="en-US" sz="152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200" dirty="0"/>
          </a:p>
        </p:txBody>
      </p:sp>
      <p:sp>
        <p:nvSpPr>
          <p:cNvPr id="9" name="Google Shape;121;p2"/>
          <p:cNvSpPr txBox="1"/>
          <p:nvPr/>
        </p:nvSpPr>
        <p:spPr>
          <a:xfrm>
            <a:off x="203733" y="767861"/>
            <a:ext cx="1941589" cy="40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y</a:t>
            </a:r>
            <a:r>
              <a:rPr lang="en-US" sz="152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/>
          </a:p>
        </p:txBody>
      </p:sp>
      <p:sp>
        <p:nvSpPr>
          <p:cNvPr id="10" name="Google Shape;121;p2"/>
          <p:cNvSpPr txBox="1"/>
          <p:nvPr/>
        </p:nvSpPr>
        <p:spPr>
          <a:xfrm>
            <a:off x="1024344" y="2162899"/>
            <a:ext cx="1941589" cy="40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x</a:t>
            </a:r>
            <a:r>
              <a:rPr lang="en-US" sz="152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/>
          </a:p>
        </p:txBody>
      </p:sp>
      <p:sp>
        <p:nvSpPr>
          <p:cNvPr id="11" name="Google Shape;121;p2"/>
          <p:cNvSpPr txBox="1"/>
          <p:nvPr/>
        </p:nvSpPr>
        <p:spPr>
          <a:xfrm>
            <a:off x="5373578" y="2162900"/>
            <a:ext cx="1941589" cy="40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x</a:t>
            </a:r>
            <a:r>
              <a:rPr lang="en-US" sz="152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/>
          </a:p>
        </p:txBody>
      </p:sp>
      <p:sp>
        <p:nvSpPr>
          <p:cNvPr id="12" name="Google Shape;121;p2"/>
          <p:cNvSpPr txBox="1"/>
          <p:nvPr/>
        </p:nvSpPr>
        <p:spPr>
          <a:xfrm>
            <a:off x="4658474" y="779585"/>
            <a:ext cx="1941589" cy="40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y</a:t>
            </a:r>
            <a:r>
              <a:rPr lang="en-US" sz="152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/>
          </a:p>
        </p:txBody>
      </p:sp>
      <p:sp>
        <p:nvSpPr>
          <p:cNvPr id="2" name="Arc 1"/>
          <p:cNvSpPr/>
          <p:nvPr/>
        </p:nvSpPr>
        <p:spPr>
          <a:xfrm>
            <a:off x="1563601" y="715099"/>
            <a:ext cx="1144430" cy="24735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9252626">
            <a:off x="6452093" y="381003"/>
            <a:ext cx="487966" cy="2467699"/>
          </a:xfrm>
          <a:prstGeom prst="arc">
            <a:avLst>
              <a:gd name="adj1" fmla="val 16254780"/>
              <a:gd name="adj2" fmla="val 4353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6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a44664f15_0_0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709" name="Google Shape;709;g8a44664f15_0_0"/>
          <p:cNvSpPr txBox="1">
            <a:spLocks noGrp="1"/>
          </p:cNvSpPr>
          <p:nvPr>
            <p:ph type="subTitle" idx="1"/>
          </p:nvPr>
        </p:nvSpPr>
        <p:spPr>
          <a:xfrm>
            <a:off x="152400" y="3124200"/>
            <a:ext cx="8839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Starting point is  </a:t>
            </a:r>
            <a:r>
              <a:rPr lang="en-US" sz="2400" dirty="0" smtClean="0">
                <a:solidFill>
                  <a:schemeClr val="dk1"/>
                </a:solidFill>
              </a:rPr>
              <a:t>(r,0) </a:t>
            </a:r>
            <a:r>
              <a:rPr lang="en-US" sz="2400" dirty="0">
                <a:solidFill>
                  <a:schemeClr val="dk1"/>
                </a:solidFill>
              </a:rPr>
              <a:t>moving in anti clockwise direction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Use the algorithm to digitize a circle with a radius of 9 pixels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pic>
        <p:nvPicPr>
          <p:cNvPr id="710" name="Google Shape;710;g8a44664f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631800"/>
            <a:ext cx="3248061" cy="22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16" name="Google Shape;716;p10"/>
          <p:cNvSpPr txBox="1">
            <a:spLocks noGrp="1"/>
          </p:cNvSpPr>
          <p:nvPr>
            <p:ph type="subTitle" idx="1"/>
          </p:nvPr>
        </p:nvSpPr>
        <p:spPr>
          <a:xfrm>
            <a:off x="152400" y="2743200"/>
            <a:ext cx="8839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</a:rPr>
              <a:t>Mid point ellipse method is applied throughout first quadrant in two parts     (according to the slope of ellipse)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</a:rPr>
              <a:t>The equation of an ellipse is given by </a:t>
            </a:r>
            <a:endParaRPr sz="222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</a:rPr>
              <a:t>	x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dirty="0">
                <a:solidFill>
                  <a:schemeClr val="dk1"/>
                </a:solidFill>
              </a:rPr>
              <a:t> / r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baseline="-25000" dirty="0">
                <a:solidFill>
                  <a:schemeClr val="dk1"/>
                </a:solidFill>
              </a:rPr>
              <a:t>x</a:t>
            </a:r>
            <a:r>
              <a:rPr lang="en-US" sz="2220" dirty="0">
                <a:solidFill>
                  <a:schemeClr val="dk1"/>
                </a:solidFill>
              </a:rPr>
              <a:t> +   y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dirty="0">
                <a:solidFill>
                  <a:schemeClr val="dk1"/>
                </a:solidFill>
              </a:rPr>
              <a:t> / r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baseline="-25000" dirty="0">
                <a:solidFill>
                  <a:schemeClr val="dk1"/>
                </a:solidFill>
              </a:rPr>
              <a:t>y</a:t>
            </a:r>
            <a:r>
              <a:rPr lang="en-US" sz="2220" dirty="0">
                <a:solidFill>
                  <a:schemeClr val="dk1"/>
                </a:solidFill>
              </a:rPr>
              <a:t> = 1  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</a:rPr>
              <a:t>or       </a:t>
            </a:r>
            <a:r>
              <a:rPr lang="en-US" sz="2220" dirty="0" err="1">
                <a:solidFill>
                  <a:schemeClr val="dk1"/>
                </a:solidFill>
              </a:rPr>
              <a:t>F</a:t>
            </a:r>
            <a:r>
              <a:rPr lang="en-US" sz="2220" baseline="-25000" dirty="0" err="1">
                <a:solidFill>
                  <a:schemeClr val="dk1"/>
                </a:solidFill>
              </a:rPr>
              <a:t>ellipse</a:t>
            </a:r>
            <a:r>
              <a:rPr lang="en-US" sz="2220" dirty="0">
                <a:solidFill>
                  <a:schemeClr val="dk1"/>
                </a:solidFill>
              </a:rPr>
              <a:t>(</a:t>
            </a:r>
            <a:r>
              <a:rPr lang="en-US" sz="2220" dirty="0" err="1">
                <a:solidFill>
                  <a:schemeClr val="dk1"/>
                </a:solidFill>
              </a:rPr>
              <a:t>x,y</a:t>
            </a:r>
            <a:r>
              <a:rPr lang="en-US" sz="2220" dirty="0">
                <a:solidFill>
                  <a:schemeClr val="dk1"/>
                </a:solidFill>
              </a:rPr>
              <a:t>) =  r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baseline="-25000" dirty="0">
                <a:solidFill>
                  <a:schemeClr val="dk1"/>
                </a:solidFill>
              </a:rPr>
              <a:t>y</a:t>
            </a:r>
            <a:r>
              <a:rPr lang="en-US" sz="2220" dirty="0">
                <a:solidFill>
                  <a:schemeClr val="dk1"/>
                </a:solidFill>
              </a:rPr>
              <a:t> x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dirty="0">
                <a:solidFill>
                  <a:schemeClr val="dk1"/>
                </a:solidFill>
              </a:rPr>
              <a:t>   +   r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baseline="-25000" dirty="0">
                <a:solidFill>
                  <a:schemeClr val="dk1"/>
                </a:solidFill>
              </a:rPr>
              <a:t>x</a:t>
            </a:r>
            <a:r>
              <a:rPr lang="en-US" sz="2220" dirty="0">
                <a:solidFill>
                  <a:schemeClr val="dk1"/>
                </a:solidFill>
              </a:rPr>
              <a:t> y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dirty="0">
                <a:solidFill>
                  <a:schemeClr val="dk1"/>
                </a:solidFill>
              </a:rPr>
              <a:t>   -  r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baseline="-25000" dirty="0">
                <a:solidFill>
                  <a:schemeClr val="dk1"/>
                </a:solidFill>
              </a:rPr>
              <a:t>x</a:t>
            </a:r>
            <a:r>
              <a:rPr lang="en-US" sz="2220" dirty="0">
                <a:solidFill>
                  <a:schemeClr val="dk1"/>
                </a:solidFill>
              </a:rPr>
              <a:t> r</a:t>
            </a:r>
            <a:r>
              <a:rPr lang="en-US" sz="2220" baseline="30000" dirty="0">
                <a:solidFill>
                  <a:schemeClr val="dk1"/>
                </a:solidFill>
              </a:rPr>
              <a:t>2</a:t>
            </a:r>
            <a:r>
              <a:rPr lang="en-US" sz="2220" baseline="-25000" dirty="0">
                <a:solidFill>
                  <a:schemeClr val="dk1"/>
                </a:solidFill>
              </a:rPr>
              <a:t>y</a:t>
            </a:r>
            <a:r>
              <a:rPr lang="en-US" sz="222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</a:rPr>
              <a:t>now   </a:t>
            </a:r>
            <a:r>
              <a:rPr lang="en-US" sz="2220" dirty="0" err="1">
                <a:solidFill>
                  <a:schemeClr val="dk1"/>
                </a:solidFill>
              </a:rPr>
              <a:t>F</a:t>
            </a:r>
            <a:r>
              <a:rPr lang="en-US" sz="2220" baseline="-25000" dirty="0" err="1">
                <a:solidFill>
                  <a:schemeClr val="dk1"/>
                </a:solidFill>
              </a:rPr>
              <a:t>ellipse</a:t>
            </a:r>
            <a:r>
              <a:rPr lang="en-US" sz="2220" dirty="0">
                <a:solidFill>
                  <a:schemeClr val="dk1"/>
                </a:solidFill>
              </a:rPr>
              <a:t>(</a:t>
            </a:r>
            <a:r>
              <a:rPr lang="en-US" sz="2220" dirty="0" err="1">
                <a:solidFill>
                  <a:schemeClr val="dk1"/>
                </a:solidFill>
              </a:rPr>
              <a:t>x,y</a:t>
            </a:r>
            <a:r>
              <a:rPr lang="en-US" sz="2220" dirty="0">
                <a:solidFill>
                  <a:schemeClr val="dk1"/>
                </a:solidFill>
              </a:rPr>
              <a:t>)   &lt;  0                  if(</a:t>
            </a:r>
            <a:r>
              <a:rPr lang="en-US" sz="2220" dirty="0" err="1">
                <a:solidFill>
                  <a:schemeClr val="dk1"/>
                </a:solidFill>
              </a:rPr>
              <a:t>x,y</a:t>
            </a:r>
            <a:r>
              <a:rPr lang="en-US" sz="2220" dirty="0">
                <a:solidFill>
                  <a:schemeClr val="dk1"/>
                </a:solidFill>
              </a:rPr>
              <a:t>)   is inside the ellipse boundary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</a:rPr>
              <a:t>		 </a:t>
            </a:r>
            <a:r>
              <a:rPr lang="en-US" sz="2220" dirty="0" smtClean="0">
                <a:solidFill>
                  <a:schemeClr val="dk1"/>
                </a:solidFill>
              </a:rPr>
              <a:t>  =  0                  </a:t>
            </a:r>
            <a:r>
              <a:rPr lang="en-US" sz="2220" dirty="0">
                <a:solidFill>
                  <a:schemeClr val="dk1"/>
                </a:solidFill>
              </a:rPr>
              <a:t>if(</a:t>
            </a:r>
            <a:r>
              <a:rPr lang="en-US" sz="2220" dirty="0" err="1">
                <a:solidFill>
                  <a:schemeClr val="dk1"/>
                </a:solidFill>
              </a:rPr>
              <a:t>x,y</a:t>
            </a:r>
            <a:r>
              <a:rPr lang="en-US" sz="2220" dirty="0">
                <a:solidFill>
                  <a:schemeClr val="dk1"/>
                </a:solidFill>
              </a:rPr>
              <a:t>)   is on the ellipse boundary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</a:rPr>
              <a:t>                                &gt;  0                  if(</a:t>
            </a:r>
            <a:r>
              <a:rPr lang="en-US" sz="2220" dirty="0" err="1">
                <a:solidFill>
                  <a:schemeClr val="dk1"/>
                </a:solidFill>
              </a:rPr>
              <a:t>x,y</a:t>
            </a:r>
            <a:r>
              <a:rPr lang="en-US" sz="2220" dirty="0">
                <a:solidFill>
                  <a:schemeClr val="dk1"/>
                </a:solidFill>
              </a:rPr>
              <a:t>)   is outside the ellipse boundary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solidFill>
                  <a:schemeClr val="dk1"/>
                </a:solidFill>
              </a:rPr>
              <a:t>This ellipse function   </a:t>
            </a:r>
            <a:r>
              <a:rPr lang="en-US" sz="2220" dirty="0" err="1">
                <a:solidFill>
                  <a:schemeClr val="dk1"/>
                </a:solidFill>
              </a:rPr>
              <a:t>F</a:t>
            </a:r>
            <a:r>
              <a:rPr lang="en-US" sz="2220" baseline="-25000" dirty="0" err="1">
                <a:solidFill>
                  <a:schemeClr val="dk1"/>
                </a:solidFill>
              </a:rPr>
              <a:t>ellipse</a:t>
            </a:r>
            <a:r>
              <a:rPr lang="en-US" sz="2220" dirty="0">
                <a:solidFill>
                  <a:schemeClr val="dk1"/>
                </a:solidFill>
              </a:rPr>
              <a:t>(</a:t>
            </a:r>
            <a:r>
              <a:rPr lang="en-US" sz="2220" dirty="0" err="1">
                <a:solidFill>
                  <a:schemeClr val="dk1"/>
                </a:solidFill>
              </a:rPr>
              <a:t>x,y</a:t>
            </a:r>
            <a:r>
              <a:rPr lang="en-US" sz="2220" dirty="0">
                <a:solidFill>
                  <a:schemeClr val="dk1"/>
                </a:solidFill>
              </a:rPr>
              <a:t>) serves as the decision parameter</a:t>
            </a:r>
            <a:endParaRPr dirty="0"/>
          </a:p>
        </p:txBody>
      </p:sp>
      <p:grpSp>
        <p:nvGrpSpPr>
          <p:cNvPr id="717" name="Google Shape;717;p10"/>
          <p:cNvGrpSpPr/>
          <p:nvPr/>
        </p:nvGrpSpPr>
        <p:grpSpPr>
          <a:xfrm>
            <a:off x="2895600" y="679831"/>
            <a:ext cx="2983021" cy="2063369"/>
            <a:chOff x="7092" y="10440"/>
            <a:chExt cx="2880" cy="2700"/>
          </a:xfrm>
        </p:grpSpPr>
        <p:grpSp>
          <p:nvGrpSpPr>
            <p:cNvPr id="718" name="Google Shape;718;p10"/>
            <p:cNvGrpSpPr/>
            <p:nvPr/>
          </p:nvGrpSpPr>
          <p:grpSpPr>
            <a:xfrm>
              <a:off x="7092" y="10440"/>
              <a:ext cx="2880" cy="2700"/>
              <a:chOff x="7092" y="10440"/>
              <a:chExt cx="2880" cy="2700"/>
            </a:xfrm>
          </p:grpSpPr>
          <p:sp>
            <p:nvSpPr>
              <p:cNvPr id="719" name="Google Shape;719;p10"/>
              <p:cNvSpPr/>
              <p:nvPr/>
            </p:nvSpPr>
            <p:spPr>
              <a:xfrm rot="5400000">
                <a:off x="7408" y="11115"/>
                <a:ext cx="2158" cy="153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20" name="Google Shape;720;p10"/>
              <p:cNvCxnSpPr/>
              <p:nvPr/>
            </p:nvCxnSpPr>
            <p:spPr>
              <a:xfrm>
                <a:off x="8712" y="10770"/>
                <a:ext cx="540" cy="54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10"/>
              <p:cNvCxnSpPr/>
              <p:nvPr/>
            </p:nvCxnSpPr>
            <p:spPr>
              <a:xfrm>
                <a:off x="7092" y="11880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10"/>
              <p:cNvCxnSpPr/>
              <p:nvPr/>
            </p:nvCxnSpPr>
            <p:spPr>
              <a:xfrm>
                <a:off x="8532" y="104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3" name="Google Shape;723;p10"/>
            <p:cNvCxnSpPr/>
            <p:nvPr/>
          </p:nvCxnSpPr>
          <p:spPr>
            <a:xfrm rot="10800000" flipH="1">
              <a:off x="8532" y="10980"/>
              <a:ext cx="540" cy="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</p:grpSp>
      <p:sp>
        <p:nvSpPr>
          <p:cNvPr id="724" name="Google Shape;724;p10"/>
          <p:cNvSpPr txBox="1"/>
          <p:nvPr/>
        </p:nvSpPr>
        <p:spPr>
          <a:xfrm>
            <a:off x="5257800" y="858865"/>
            <a:ext cx="1921531" cy="592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= -1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grpSp>
        <p:nvGrpSpPr>
          <p:cNvPr id="731" name="Google Shape;731;p11"/>
          <p:cNvGrpSpPr/>
          <p:nvPr/>
        </p:nvGrpSpPr>
        <p:grpSpPr>
          <a:xfrm>
            <a:off x="2743200" y="609600"/>
            <a:ext cx="3524999" cy="2520569"/>
            <a:chOff x="7092" y="10440"/>
            <a:chExt cx="2880" cy="2700"/>
          </a:xfrm>
        </p:grpSpPr>
        <p:grpSp>
          <p:nvGrpSpPr>
            <p:cNvPr id="732" name="Google Shape;732;p11"/>
            <p:cNvGrpSpPr/>
            <p:nvPr/>
          </p:nvGrpSpPr>
          <p:grpSpPr>
            <a:xfrm>
              <a:off x="7092" y="10440"/>
              <a:ext cx="2880" cy="2700"/>
              <a:chOff x="7092" y="10440"/>
              <a:chExt cx="2880" cy="2700"/>
            </a:xfrm>
          </p:grpSpPr>
          <p:sp>
            <p:nvSpPr>
              <p:cNvPr id="733" name="Google Shape;733;p11"/>
              <p:cNvSpPr/>
              <p:nvPr/>
            </p:nvSpPr>
            <p:spPr>
              <a:xfrm rot="5400000">
                <a:off x="7408" y="11115"/>
                <a:ext cx="2158" cy="153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34" name="Google Shape;734;p11"/>
              <p:cNvCxnSpPr/>
              <p:nvPr/>
            </p:nvCxnSpPr>
            <p:spPr>
              <a:xfrm>
                <a:off x="8712" y="10770"/>
                <a:ext cx="540" cy="54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11"/>
              <p:cNvCxnSpPr/>
              <p:nvPr/>
            </p:nvCxnSpPr>
            <p:spPr>
              <a:xfrm>
                <a:off x="7092" y="11880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1"/>
              <p:cNvCxnSpPr/>
              <p:nvPr/>
            </p:nvCxnSpPr>
            <p:spPr>
              <a:xfrm>
                <a:off x="8532" y="104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37" name="Google Shape;737;p11"/>
            <p:cNvCxnSpPr/>
            <p:nvPr/>
          </p:nvCxnSpPr>
          <p:spPr>
            <a:xfrm rot="10800000" flipH="1">
              <a:off x="8532" y="10980"/>
              <a:ext cx="540" cy="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</p:grpSp>
      <p:sp>
        <p:nvSpPr>
          <p:cNvPr id="738" name="Google Shape;738;p11"/>
          <p:cNvSpPr txBox="1"/>
          <p:nvPr/>
        </p:nvSpPr>
        <p:spPr>
          <a:xfrm>
            <a:off x="5469869" y="1236464"/>
            <a:ext cx="1921531" cy="592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= -1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11"/>
          <p:cNvCxnSpPr/>
          <p:nvPr/>
        </p:nvCxnSpPr>
        <p:spPr>
          <a:xfrm flipH="1">
            <a:off x="1905112" y="1421784"/>
            <a:ext cx="2820900" cy="900600"/>
          </a:xfrm>
          <a:prstGeom prst="curvedConnector3">
            <a:avLst>
              <a:gd name="adj1" fmla="val 1212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1" name="Google Shape;741;p11"/>
          <p:cNvSpPr txBox="1"/>
          <p:nvPr/>
        </p:nvSpPr>
        <p:spPr>
          <a:xfrm>
            <a:off x="4742" y="3741507"/>
            <a:ext cx="4145227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chemeClr val="dk1"/>
              </a:buClr>
              <a:buSzPts val="2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6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1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,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+  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  <a:buClr>
                <a:schemeClr val="dk1"/>
              </a:buClr>
              <a:buSzPts val="2000"/>
            </a:pP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6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,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½ )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=r</a:t>
            </a:r>
            <a:r>
              <a:rPr lang="en-US" sz="16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+ 1)+1]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= P1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+  …………………..</a:t>
            </a:r>
            <a:endParaRPr sz="1100"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  <a:buClr>
                <a:srgbClr val="888888"/>
              </a:buClr>
              <a:buSzPts val="20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?</a:t>
            </a:r>
            <a:endParaRPr lang="en-US" sz="1100" b="1"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7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4336" y="2324587"/>
            <a:ext cx="3705225" cy="143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757;p12"/>
          <p:cNvCxnSpPr/>
          <p:nvPr/>
        </p:nvCxnSpPr>
        <p:spPr>
          <a:xfrm>
            <a:off x="4927520" y="1758461"/>
            <a:ext cx="3325500" cy="278100"/>
          </a:xfrm>
          <a:prstGeom prst="curvedConnector3">
            <a:avLst>
              <a:gd name="adj1" fmla="val 114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" name="Google Shape;758;p12"/>
          <p:cNvSpPr txBox="1"/>
          <p:nvPr/>
        </p:nvSpPr>
        <p:spPr>
          <a:xfrm>
            <a:off x="5357412" y="3739662"/>
            <a:ext cx="5201398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chemeClr val="dk1"/>
              </a:buClr>
              <a:buSzPts val="24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6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1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½ ,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- 1)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½)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6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½ ,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- 1)</a:t>
            </a:r>
            <a:endParaRPr lang="en-US" sz="1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=r</a:t>
            </a:r>
            <a:r>
              <a:rPr lang="en-US" sz="16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6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+1/2)</a:t>
            </a:r>
            <a:r>
              <a:rPr lang="en-US" sz="16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+r</a:t>
            </a:r>
            <a:r>
              <a:rPr lang="en-US" sz="16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-1) –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1]</a:t>
            </a:r>
            <a:r>
              <a:rPr lang="en-US" sz="16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</a:t>
            </a:r>
            <a:r>
              <a:rPr lang="en-US" sz="16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16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1600" dirty="0" smtClean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 smtClean="0"/>
              <a:t>P2</a:t>
            </a:r>
            <a:r>
              <a:rPr lang="en-US" baseline="-25000" dirty="0" smtClean="0"/>
              <a:t>k+1</a:t>
            </a:r>
            <a:r>
              <a:rPr lang="en-US" dirty="0" smtClean="0"/>
              <a:t>    </a:t>
            </a:r>
            <a:r>
              <a:rPr lang="en-US" dirty="0"/>
              <a:t>=   </a:t>
            </a:r>
            <a:r>
              <a:rPr lang="en-US" dirty="0" smtClean="0"/>
              <a:t>P2</a:t>
            </a:r>
            <a:r>
              <a:rPr lang="en-US" baseline="-25000" dirty="0" smtClean="0"/>
              <a:t>k </a:t>
            </a:r>
            <a:r>
              <a:rPr lang="en-US" dirty="0" smtClean="0"/>
              <a:t>-  …………………… </a:t>
            </a:r>
            <a:r>
              <a:rPr lang="en-US" baseline="-25000" dirty="0" smtClean="0"/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80"/>
              </a:spcBef>
              <a:buClr>
                <a:srgbClr val="888888"/>
              </a:buClr>
              <a:buSzPts val="2400"/>
            </a:pP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1100" b="1"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" y="2332160"/>
            <a:ext cx="349528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7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3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subTitle" idx="1"/>
          </p:nvPr>
        </p:nvSpPr>
        <p:spPr>
          <a:xfrm>
            <a:off x="381000" y="3130168"/>
            <a:ext cx="7162800" cy="357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	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y</a:t>
            </a:r>
            <a:r>
              <a:rPr lang="en-US" sz="1800" dirty="0">
                <a:solidFill>
                  <a:schemeClr val="dk1"/>
                </a:solidFill>
              </a:rPr>
              <a:t> x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  +   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 y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  -  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 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y</a:t>
            </a:r>
            <a:r>
              <a:rPr lang="en-US" sz="1800" dirty="0">
                <a:solidFill>
                  <a:schemeClr val="dk1"/>
                </a:solidFill>
              </a:rPr>
              <a:t> = 0</a:t>
            </a:r>
            <a:endParaRPr dirty="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The ellipse slope is given by slope = -1</a:t>
            </a:r>
            <a:endParaRPr dirty="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	2 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y</a:t>
            </a:r>
            <a:r>
              <a:rPr lang="en-US" sz="1800" dirty="0">
                <a:solidFill>
                  <a:schemeClr val="dk1"/>
                </a:solidFill>
              </a:rPr>
              <a:t> x   </a:t>
            </a:r>
            <a:r>
              <a:rPr lang="en-US" sz="1800" dirty="0" smtClean="0">
                <a:solidFill>
                  <a:schemeClr val="dk1"/>
                </a:solidFill>
              </a:rPr>
              <a:t>+  </a:t>
            </a:r>
            <a:r>
              <a:rPr lang="en-US" sz="1800" dirty="0">
                <a:solidFill>
                  <a:schemeClr val="dk1"/>
                </a:solidFill>
              </a:rPr>
              <a:t>2 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 y  </a:t>
            </a:r>
            <a:r>
              <a:rPr lang="en-US" sz="1800" dirty="0" err="1">
                <a:solidFill>
                  <a:schemeClr val="dk1"/>
                </a:solidFill>
              </a:rPr>
              <a:t>dy</a:t>
            </a:r>
            <a:r>
              <a:rPr lang="en-US" sz="1800" dirty="0">
                <a:solidFill>
                  <a:schemeClr val="dk1"/>
                </a:solidFill>
              </a:rPr>
              <a:t>/dx  =  0                    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dirty="0" err="1">
                <a:solidFill>
                  <a:schemeClr val="dk1"/>
                </a:solidFill>
              </a:rPr>
              <a:t>dy</a:t>
            </a:r>
            <a:r>
              <a:rPr lang="en-US" sz="1800" dirty="0">
                <a:solidFill>
                  <a:schemeClr val="dk1"/>
                </a:solidFill>
              </a:rPr>
              <a:t>/dx =  -  2 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y</a:t>
            </a:r>
            <a:r>
              <a:rPr lang="en-US" sz="1800" dirty="0">
                <a:solidFill>
                  <a:schemeClr val="dk1"/>
                </a:solidFill>
              </a:rPr>
              <a:t> x / 2 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  y </a:t>
            </a:r>
            <a:endParaRPr dirty="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At the boundary between region 1 and 2  </a:t>
            </a:r>
            <a:r>
              <a:rPr lang="en-US" sz="1800" dirty="0" err="1">
                <a:solidFill>
                  <a:schemeClr val="dk1"/>
                </a:solidFill>
              </a:rPr>
              <a:t>dy</a:t>
            </a:r>
            <a:r>
              <a:rPr lang="en-US" sz="1800" dirty="0">
                <a:solidFill>
                  <a:schemeClr val="dk1"/>
                </a:solidFill>
              </a:rPr>
              <a:t>/dx = -1</a:t>
            </a:r>
            <a:endParaRPr dirty="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                  so, </a:t>
            </a:r>
            <a:r>
              <a:rPr lang="en-US" sz="1800" dirty="0" smtClean="0">
                <a:solidFill>
                  <a:schemeClr val="dk1"/>
                </a:solidFill>
              </a:rPr>
              <a:t> 2  </a:t>
            </a:r>
            <a:r>
              <a:rPr lang="en-US" sz="1800" dirty="0">
                <a:solidFill>
                  <a:schemeClr val="dk1"/>
                </a:solidFill>
              </a:rPr>
              <a:t>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y</a:t>
            </a:r>
            <a:r>
              <a:rPr lang="en-US" sz="1800" dirty="0">
                <a:solidFill>
                  <a:schemeClr val="dk1"/>
                </a:solidFill>
              </a:rPr>
              <a:t>  x  =  2  r</a:t>
            </a:r>
            <a:r>
              <a:rPr lang="en-US" sz="1800" baseline="30000" dirty="0">
                <a:solidFill>
                  <a:schemeClr val="dk1"/>
                </a:solidFill>
              </a:rPr>
              <a:t>2</a:t>
            </a:r>
            <a:r>
              <a:rPr lang="en-US" sz="1800" baseline="-25000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  y</a:t>
            </a:r>
            <a:endParaRPr dirty="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and we move out of the region 1 when</a:t>
            </a:r>
            <a:endParaRPr dirty="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                     </a:t>
            </a:r>
            <a:r>
              <a:rPr lang="en-US" sz="1800" b="1" dirty="0">
                <a:solidFill>
                  <a:schemeClr val="dk1"/>
                </a:solidFill>
              </a:rPr>
              <a:t>  2 r</a:t>
            </a:r>
            <a:r>
              <a:rPr lang="en-US" sz="1800" b="1" baseline="30000" dirty="0">
                <a:solidFill>
                  <a:schemeClr val="dk1"/>
                </a:solidFill>
              </a:rPr>
              <a:t>2</a:t>
            </a:r>
            <a:r>
              <a:rPr lang="en-US" sz="1800" b="1" baseline="-25000" dirty="0">
                <a:solidFill>
                  <a:schemeClr val="dk1"/>
                </a:solidFill>
              </a:rPr>
              <a:t>y</a:t>
            </a:r>
            <a:r>
              <a:rPr lang="en-US" sz="1800" b="1" dirty="0">
                <a:solidFill>
                  <a:schemeClr val="dk1"/>
                </a:solidFill>
              </a:rPr>
              <a:t>  x  &gt;=  2 r</a:t>
            </a:r>
            <a:r>
              <a:rPr lang="en-US" sz="1800" b="1" baseline="30000" dirty="0">
                <a:solidFill>
                  <a:schemeClr val="dk1"/>
                </a:solidFill>
              </a:rPr>
              <a:t>2</a:t>
            </a:r>
            <a:r>
              <a:rPr lang="en-US" sz="1800" b="1" baseline="-25000" dirty="0">
                <a:solidFill>
                  <a:schemeClr val="dk1"/>
                </a:solidFill>
              </a:rPr>
              <a:t>x</a:t>
            </a:r>
            <a:r>
              <a:rPr lang="en-US" sz="1800" b="1" dirty="0">
                <a:solidFill>
                  <a:schemeClr val="dk1"/>
                </a:solidFill>
              </a:rPr>
              <a:t>  y</a:t>
            </a:r>
            <a:endParaRPr b="1" dirty="0"/>
          </a:p>
        </p:txBody>
      </p:sp>
      <p:grpSp>
        <p:nvGrpSpPr>
          <p:cNvPr id="765" name="Google Shape;765;p13"/>
          <p:cNvGrpSpPr/>
          <p:nvPr/>
        </p:nvGrpSpPr>
        <p:grpSpPr>
          <a:xfrm>
            <a:off x="1676400" y="609600"/>
            <a:ext cx="3524999" cy="2520569"/>
            <a:chOff x="7092" y="10440"/>
            <a:chExt cx="2880" cy="2700"/>
          </a:xfrm>
        </p:grpSpPr>
        <p:grpSp>
          <p:nvGrpSpPr>
            <p:cNvPr id="766" name="Google Shape;766;p13"/>
            <p:cNvGrpSpPr/>
            <p:nvPr/>
          </p:nvGrpSpPr>
          <p:grpSpPr>
            <a:xfrm>
              <a:off x="7092" y="10440"/>
              <a:ext cx="2880" cy="2700"/>
              <a:chOff x="7092" y="10440"/>
              <a:chExt cx="2880" cy="2700"/>
            </a:xfrm>
          </p:grpSpPr>
          <p:sp>
            <p:nvSpPr>
              <p:cNvPr id="767" name="Google Shape;767;p13"/>
              <p:cNvSpPr/>
              <p:nvPr/>
            </p:nvSpPr>
            <p:spPr>
              <a:xfrm rot="5400000">
                <a:off x="7408" y="11115"/>
                <a:ext cx="2158" cy="153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68" name="Google Shape;768;p13"/>
              <p:cNvCxnSpPr/>
              <p:nvPr/>
            </p:nvCxnSpPr>
            <p:spPr>
              <a:xfrm>
                <a:off x="8712" y="10770"/>
                <a:ext cx="540" cy="54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3"/>
              <p:cNvCxnSpPr/>
              <p:nvPr/>
            </p:nvCxnSpPr>
            <p:spPr>
              <a:xfrm>
                <a:off x="7092" y="11880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3"/>
              <p:cNvCxnSpPr/>
              <p:nvPr/>
            </p:nvCxnSpPr>
            <p:spPr>
              <a:xfrm>
                <a:off x="8532" y="104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71" name="Google Shape;771;p13"/>
            <p:cNvCxnSpPr/>
            <p:nvPr/>
          </p:nvCxnSpPr>
          <p:spPr>
            <a:xfrm rot="10800000" flipH="1">
              <a:off x="8532" y="10980"/>
              <a:ext cx="540" cy="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</p:grpSp>
      <p:sp>
        <p:nvSpPr>
          <p:cNvPr id="772" name="Google Shape;772;p13"/>
          <p:cNvSpPr txBox="1"/>
          <p:nvPr/>
        </p:nvSpPr>
        <p:spPr>
          <a:xfrm>
            <a:off x="4343400" y="1236464"/>
            <a:ext cx="1921531" cy="592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= -1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ubTitle" idx="1"/>
          </p:nvPr>
        </p:nvSpPr>
        <p:spPr>
          <a:xfrm>
            <a:off x="152400" y="2668210"/>
            <a:ext cx="8839200" cy="373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solidFill>
                  <a:schemeClr val="dk1"/>
                </a:solidFill>
              </a:rPr>
              <a:t>Assuming position (x</a:t>
            </a:r>
            <a:r>
              <a:rPr lang="en-US" sz="27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 , y</a:t>
            </a:r>
            <a:r>
              <a:rPr lang="en-US" sz="27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) has been selected at previous step we determine next position (x</a:t>
            </a:r>
            <a:r>
              <a:rPr lang="en-US" sz="27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+1 , y</a:t>
            </a:r>
            <a:r>
              <a:rPr lang="en-US" sz="2720" baseline="-25000">
                <a:solidFill>
                  <a:schemeClr val="dk1"/>
                </a:solidFill>
              </a:rPr>
              <a:t>k+1</a:t>
            </a:r>
            <a:r>
              <a:rPr lang="en-US" sz="2720">
                <a:solidFill>
                  <a:schemeClr val="dk1"/>
                </a:solidFill>
              </a:rPr>
              <a:t>) as either (x</a:t>
            </a:r>
            <a:r>
              <a:rPr lang="en-US" sz="27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+1, y</a:t>
            </a:r>
            <a:r>
              <a:rPr lang="en-US" sz="27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) or     (x</a:t>
            </a:r>
            <a:r>
              <a:rPr lang="en-US" sz="27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+1,y</a:t>
            </a:r>
            <a:r>
              <a:rPr lang="en-US" sz="27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-1) along circle path by evaluating the decision parameter (circle function). </a:t>
            </a:r>
            <a:endParaRPr sz="272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solidFill>
                  <a:schemeClr val="dk1"/>
                </a:solidFill>
              </a:rPr>
              <a:t>The decision parameter is the circle function evaluated at the midpoint between these two pixels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solidFill>
                  <a:schemeClr val="dk1"/>
                </a:solidFill>
              </a:rPr>
              <a:t>At k</a:t>
            </a:r>
            <a:r>
              <a:rPr lang="en-US" sz="2380" baseline="30000">
                <a:solidFill>
                  <a:schemeClr val="dk1"/>
                </a:solidFill>
              </a:rPr>
              <a:t>th </a:t>
            </a:r>
            <a:r>
              <a:rPr lang="en-US" sz="2720">
                <a:solidFill>
                  <a:schemeClr val="dk1"/>
                </a:solidFill>
              </a:rPr>
              <a:t>Step P</a:t>
            </a:r>
            <a:r>
              <a:rPr lang="en-US" sz="27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=F</a:t>
            </a:r>
            <a:r>
              <a:rPr lang="en-US" sz="2720" baseline="-25000">
                <a:solidFill>
                  <a:schemeClr val="dk1"/>
                </a:solidFill>
              </a:rPr>
              <a:t>circle</a:t>
            </a:r>
            <a:r>
              <a:rPr lang="en-US" sz="2720">
                <a:solidFill>
                  <a:schemeClr val="dk1"/>
                </a:solidFill>
              </a:rPr>
              <a:t>( </a:t>
            </a:r>
            <a:r>
              <a:rPr lang="en-US" sz="2020">
                <a:solidFill>
                  <a:schemeClr val="dk1"/>
                </a:solidFill>
              </a:rPr>
              <a:t>x</a:t>
            </a:r>
            <a:r>
              <a:rPr lang="en-US" sz="2020" baseline="-25000">
                <a:solidFill>
                  <a:schemeClr val="dk1"/>
                </a:solidFill>
              </a:rPr>
              <a:t>k</a:t>
            </a:r>
            <a:r>
              <a:rPr lang="en-US" sz="2020">
                <a:solidFill>
                  <a:schemeClr val="dk1"/>
                </a:solidFill>
              </a:rPr>
              <a:t>+1,y</a:t>
            </a:r>
            <a:r>
              <a:rPr lang="en-US" sz="2020" baseline="-25000">
                <a:solidFill>
                  <a:schemeClr val="dk1"/>
                </a:solidFill>
              </a:rPr>
              <a:t>k</a:t>
            </a:r>
            <a:r>
              <a:rPr lang="en-US" sz="2020">
                <a:solidFill>
                  <a:schemeClr val="dk1"/>
                </a:solidFill>
              </a:rPr>
              <a:t>-  1/2</a:t>
            </a:r>
            <a:r>
              <a:rPr lang="en-US" sz="2720">
                <a:solidFill>
                  <a:schemeClr val="dk1"/>
                </a:solidFill>
              </a:rPr>
              <a:t> ) =  (</a:t>
            </a:r>
            <a:r>
              <a:rPr lang="en-US" sz="2020">
                <a:solidFill>
                  <a:schemeClr val="dk1"/>
                </a:solidFill>
              </a:rPr>
              <a:t>x</a:t>
            </a:r>
            <a:r>
              <a:rPr lang="en-US" sz="2020" baseline="-25000">
                <a:solidFill>
                  <a:schemeClr val="dk1"/>
                </a:solidFill>
              </a:rPr>
              <a:t>k</a:t>
            </a:r>
            <a:r>
              <a:rPr lang="en-US" sz="2020">
                <a:solidFill>
                  <a:schemeClr val="dk1"/>
                </a:solidFill>
              </a:rPr>
              <a:t>+1)</a:t>
            </a:r>
            <a:r>
              <a:rPr lang="en-US" sz="2380" baseline="30000">
                <a:solidFill>
                  <a:schemeClr val="dk1"/>
                </a:solidFill>
              </a:rPr>
              <a:t>2</a:t>
            </a:r>
            <a:r>
              <a:rPr lang="en-US" sz="2020">
                <a:solidFill>
                  <a:schemeClr val="dk1"/>
                </a:solidFill>
              </a:rPr>
              <a:t> + (y</a:t>
            </a:r>
            <a:r>
              <a:rPr lang="en-US" sz="2020" baseline="-25000">
                <a:solidFill>
                  <a:schemeClr val="dk1"/>
                </a:solidFill>
              </a:rPr>
              <a:t>k</a:t>
            </a:r>
            <a:r>
              <a:rPr lang="en-US" sz="2020">
                <a:solidFill>
                  <a:schemeClr val="dk1"/>
                </a:solidFill>
              </a:rPr>
              <a:t>- ½)</a:t>
            </a:r>
            <a:r>
              <a:rPr lang="en-US" sz="2380" baseline="30000">
                <a:solidFill>
                  <a:schemeClr val="dk1"/>
                </a:solidFill>
              </a:rPr>
              <a:t>2</a:t>
            </a:r>
            <a:r>
              <a:rPr lang="en-US" sz="2020">
                <a:solidFill>
                  <a:schemeClr val="dk1"/>
                </a:solidFill>
              </a:rPr>
              <a:t> - r</a:t>
            </a:r>
            <a:r>
              <a:rPr lang="en-US" sz="2380" baseline="30000">
                <a:solidFill>
                  <a:schemeClr val="dk1"/>
                </a:solidFill>
              </a:rPr>
              <a:t>2</a:t>
            </a:r>
            <a:r>
              <a:rPr lang="en-US" sz="2720">
                <a:solidFill>
                  <a:schemeClr val="dk1"/>
                </a:solidFill>
              </a:rPr>
              <a:t>       …... 1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solidFill>
                  <a:schemeClr val="dk1"/>
                </a:solidFill>
              </a:rPr>
              <a:t>At the next sampling position  (x</a:t>
            </a:r>
            <a:r>
              <a:rPr lang="en-US" sz="2720" baseline="-25000">
                <a:solidFill>
                  <a:schemeClr val="dk1"/>
                </a:solidFill>
              </a:rPr>
              <a:t>k+1</a:t>
            </a:r>
            <a:r>
              <a:rPr lang="en-US" sz="2720">
                <a:solidFill>
                  <a:schemeClr val="dk1"/>
                </a:solidFill>
              </a:rPr>
              <a:t> +1 = x</a:t>
            </a:r>
            <a:r>
              <a:rPr lang="en-US" sz="2720" baseline="-25000">
                <a:solidFill>
                  <a:schemeClr val="dk1"/>
                </a:solidFill>
              </a:rPr>
              <a:t>k </a:t>
            </a:r>
            <a:r>
              <a:rPr lang="en-US" sz="2720">
                <a:solidFill>
                  <a:schemeClr val="dk1"/>
                </a:solidFill>
              </a:rPr>
              <a:t>+ 2) , the decision parameter is evaluated as </a:t>
            </a:r>
            <a:endParaRPr sz="272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solidFill>
                  <a:schemeClr val="dk1"/>
                </a:solidFill>
              </a:rPr>
              <a:t>P</a:t>
            </a:r>
            <a:r>
              <a:rPr lang="en-US" sz="2720" baseline="-25000">
                <a:solidFill>
                  <a:schemeClr val="dk1"/>
                </a:solidFill>
              </a:rPr>
              <a:t>k+1 </a:t>
            </a:r>
            <a:r>
              <a:rPr lang="en-US" sz="2720">
                <a:solidFill>
                  <a:schemeClr val="dk1"/>
                </a:solidFill>
              </a:rPr>
              <a:t>= F</a:t>
            </a:r>
            <a:r>
              <a:rPr lang="en-US" sz="2720" baseline="-25000">
                <a:solidFill>
                  <a:schemeClr val="dk1"/>
                </a:solidFill>
              </a:rPr>
              <a:t>circle</a:t>
            </a:r>
            <a:r>
              <a:rPr lang="en-US" sz="2720">
                <a:solidFill>
                  <a:schemeClr val="dk1"/>
                </a:solidFill>
              </a:rPr>
              <a:t>( </a:t>
            </a:r>
            <a:r>
              <a:rPr lang="en-US" sz="2020">
                <a:solidFill>
                  <a:schemeClr val="dk1"/>
                </a:solidFill>
              </a:rPr>
              <a:t>x</a:t>
            </a:r>
            <a:r>
              <a:rPr lang="en-US" sz="2020" baseline="-25000">
                <a:solidFill>
                  <a:schemeClr val="dk1"/>
                </a:solidFill>
              </a:rPr>
              <a:t>k+1</a:t>
            </a:r>
            <a:r>
              <a:rPr lang="en-US" sz="2020">
                <a:solidFill>
                  <a:schemeClr val="dk1"/>
                </a:solidFill>
              </a:rPr>
              <a:t>+1,y</a:t>
            </a:r>
            <a:r>
              <a:rPr lang="en-US" sz="2020" baseline="-25000">
                <a:solidFill>
                  <a:schemeClr val="dk1"/>
                </a:solidFill>
              </a:rPr>
              <a:t>k+1</a:t>
            </a:r>
            <a:r>
              <a:rPr lang="en-US" sz="2020">
                <a:solidFill>
                  <a:schemeClr val="dk1"/>
                </a:solidFill>
              </a:rPr>
              <a:t>-  1/2</a:t>
            </a:r>
            <a:r>
              <a:rPr lang="en-US" sz="2720">
                <a:solidFill>
                  <a:schemeClr val="dk1"/>
                </a:solidFill>
              </a:rPr>
              <a:t>  ) = [(</a:t>
            </a:r>
            <a:r>
              <a:rPr lang="en-US" sz="2020">
                <a:solidFill>
                  <a:schemeClr val="dk1"/>
                </a:solidFill>
              </a:rPr>
              <a:t>x</a:t>
            </a:r>
            <a:r>
              <a:rPr lang="en-US" sz="2020" baseline="-25000">
                <a:solidFill>
                  <a:schemeClr val="dk1"/>
                </a:solidFill>
              </a:rPr>
              <a:t>k</a:t>
            </a:r>
            <a:r>
              <a:rPr lang="en-US" sz="2720">
                <a:solidFill>
                  <a:schemeClr val="dk1"/>
                </a:solidFill>
              </a:rPr>
              <a:t>+1)</a:t>
            </a:r>
            <a:r>
              <a:rPr lang="en-US" sz="2020">
                <a:solidFill>
                  <a:schemeClr val="dk1"/>
                </a:solidFill>
              </a:rPr>
              <a:t>+1]</a:t>
            </a:r>
            <a:r>
              <a:rPr lang="en-US" sz="2380" baseline="30000">
                <a:solidFill>
                  <a:schemeClr val="dk1"/>
                </a:solidFill>
              </a:rPr>
              <a:t>2</a:t>
            </a:r>
            <a:r>
              <a:rPr lang="en-US" sz="2020">
                <a:solidFill>
                  <a:schemeClr val="dk1"/>
                </a:solidFill>
              </a:rPr>
              <a:t> + (y</a:t>
            </a:r>
            <a:r>
              <a:rPr lang="en-US" sz="2020" baseline="-25000">
                <a:solidFill>
                  <a:schemeClr val="dk1"/>
                </a:solidFill>
              </a:rPr>
              <a:t>k+1</a:t>
            </a:r>
            <a:r>
              <a:rPr lang="en-US" sz="2020">
                <a:solidFill>
                  <a:schemeClr val="dk1"/>
                </a:solidFill>
              </a:rPr>
              <a:t>- ½)</a:t>
            </a:r>
            <a:r>
              <a:rPr lang="en-US" sz="2380" baseline="30000">
                <a:solidFill>
                  <a:schemeClr val="dk1"/>
                </a:solidFill>
              </a:rPr>
              <a:t>2</a:t>
            </a:r>
            <a:r>
              <a:rPr lang="en-US" sz="2020">
                <a:solidFill>
                  <a:schemeClr val="dk1"/>
                </a:solidFill>
              </a:rPr>
              <a:t> - r</a:t>
            </a:r>
            <a:r>
              <a:rPr lang="en-US" sz="2380" baseline="30000">
                <a:solidFill>
                  <a:schemeClr val="dk1"/>
                </a:solidFill>
              </a:rPr>
              <a:t>2</a:t>
            </a:r>
            <a:r>
              <a:rPr lang="en-US" sz="2720">
                <a:solidFill>
                  <a:schemeClr val="dk1"/>
                </a:solidFill>
              </a:rPr>
              <a:t>              …. 2</a:t>
            </a:r>
            <a:endParaRPr sz="272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>
              <a:solidFill>
                <a:schemeClr val="dk1"/>
              </a:solidFill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85800"/>
            <a:ext cx="2514600" cy="198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685800"/>
            <a:ext cx="2495550" cy="197785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3074925" y="1223250"/>
            <a:ext cx="17130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52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+1,y</a:t>
            </a:r>
            <a:r>
              <a:rPr lang="en-US" sz="152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1/2)</a:t>
            </a:r>
            <a:endParaRPr sz="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30" name="Google Shape;730;p11"/>
          <p:cNvSpPr txBox="1">
            <a:spLocks noGrp="1"/>
          </p:cNvSpPr>
          <p:nvPr>
            <p:ph type="subTitle" idx="1"/>
          </p:nvPr>
        </p:nvSpPr>
        <p:spPr>
          <a:xfrm>
            <a:off x="152400" y="3810000"/>
            <a:ext cx="3810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solidFill>
                  <a:schemeClr val="dk1"/>
                </a:solidFill>
              </a:rPr>
              <a:t>Region 1.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</a:rPr>
              <a:t>Sample at unit steps in ‘x’ direction, the midpoint is taken between horizontal pixels at each step now. Assuming, (</a:t>
            </a:r>
            <a:r>
              <a:rPr lang="en-US" sz="1400" dirty="0" err="1">
                <a:solidFill>
                  <a:schemeClr val="dk1"/>
                </a:solidFill>
              </a:rPr>
              <a:t>x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dirty="0">
                <a:solidFill>
                  <a:schemeClr val="dk1"/>
                </a:solidFill>
              </a:rPr>
              <a:t> ,</a:t>
            </a:r>
            <a:r>
              <a:rPr lang="en-US" sz="1400" dirty="0" err="1">
                <a:solidFill>
                  <a:schemeClr val="dk1"/>
                </a:solidFill>
              </a:rPr>
              <a:t>y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dirty="0">
                <a:solidFill>
                  <a:schemeClr val="dk1"/>
                </a:solidFill>
              </a:rPr>
              <a:t>) has been plotted, next pixel to plot is (x</a:t>
            </a:r>
            <a:r>
              <a:rPr lang="en-US" sz="1400" baseline="-25000" dirty="0">
                <a:solidFill>
                  <a:schemeClr val="dk1"/>
                </a:solidFill>
              </a:rPr>
              <a:t>k+1</a:t>
            </a:r>
            <a:r>
              <a:rPr lang="en-US" sz="1400" dirty="0">
                <a:solidFill>
                  <a:schemeClr val="dk1"/>
                </a:solidFill>
              </a:rPr>
              <a:t> ,  y</a:t>
            </a:r>
            <a:r>
              <a:rPr lang="en-US" sz="1400" baseline="-25000" dirty="0">
                <a:solidFill>
                  <a:schemeClr val="dk1"/>
                </a:solidFill>
              </a:rPr>
              <a:t> k+1</a:t>
            </a:r>
            <a:r>
              <a:rPr lang="en-US" sz="1400" dirty="0">
                <a:solidFill>
                  <a:schemeClr val="dk1"/>
                </a:solidFill>
              </a:rPr>
              <a:t>) where  y</a:t>
            </a:r>
            <a:r>
              <a:rPr lang="en-US" sz="1400" baseline="-25000" dirty="0">
                <a:solidFill>
                  <a:schemeClr val="dk1"/>
                </a:solidFill>
              </a:rPr>
              <a:t> k+1</a:t>
            </a:r>
            <a:r>
              <a:rPr lang="en-US" sz="1400" dirty="0">
                <a:solidFill>
                  <a:schemeClr val="dk1"/>
                </a:solidFill>
              </a:rPr>
              <a:t>      is</a:t>
            </a:r>
            <a:endParaRPr dirty="0"/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</a:rPr>
              <a:t>either   y</a:t>
            </a:r>
            <a:r>
              <a:rPr lang="en-US" sz="1400" baseline="-25000" dirty="0">
                <a:solidFill>
                  <a:schemeClr val="dk1"/>
                </a:solidFill>
              </a:rPr>
              <a:t> k</a:t>
            </a:r>
            <a:r>
              <a:rPr lang="en-US" sz="1400" dirty="0">
                <a:solidFill>
                  <a:schemeClr val="dk1"/>
                </a:solidFill>
              </a:rPr>
              <a:t>  or    y</a:t>
            </a:r>
            <a:r>
              <a:rPr lang="en-US" sz="1400" baseline="-25000" dirty="0">
                <a:solidFill>
                  <a:schemeClr val="dk1"/>
                </a:solidFill>
              </a:rPr>
              <a:t> k </a:t>
            </a:r>
            <a:r>
              <a:rPr lang="en-US" sz="1400" dirty="0">
                <a:solidFill>
                  <a:schemeClr val="dk1"/>
                </a:solidFill>
              </a:rPr>
              <a:t>-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1</a:t>
            </a:r>
            <a:endParaRPr dirty="0"/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</a:rPr>
              <a:t>and      x</a:t>
            </a:r>
            <a:r>
              <a:rPr lang="en-US" sz="1400" baseline="-25000" dirty="0">
                <a:solidFill>
                  <a:schemeClr val="dk1"/>
                </a:solidFill>
              </a:rPr>
              <a:t> k+1</a:t>
            </a:r>
            <a:r>
              <a:rPr lang="en-US" sz="1400" dirty="0">
                <a:solidFill>
                  <a:schemeClr val="dk1"/>
                </a:solidFill>
              </a:rPr>
              <a:t>      is    x</a:t>
            </a:r>
            <a:r>
              <a:rPr lang="en-US" sz="1400" baseline="-25000" dirty="0">
                <a:solidFill>
                  <a:schemeClr val="dk1"/>
                </a:solidFill>
              </a:rPr>
              <a:t> k</a:t>
            </a:r>
            <a:r>
              <a:rPr lang="en-US" sz="1400" dirty="0">
                <a:solidFill>
                  <a:schemeClr val="dk1"/>
                </a:solidFill>
              </a:rPr>
              <a:t> + 1</a:t>
            </a:r>
            <a:endParaRPr dirty="0"/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</a:rPr>
              <a:t>i.e.  choose either   (x</a:t>
            </a:r>
            <a:r>
              <a:rPr lang="en-US" sz="1400" baseline="-25000" dirty="0">
                <a:solidFill>
                  <a:schemeClr val="dk1"/>
                </a:solidFill>
              </a:rPr>
              <a:t> k+1</a:t>
            </a:r>
            <a:r>
              <a:rPr lang="en-US" sz="1400" dirty="0">
                <a:solidFill>
                  <a:schemeClr val="dk1"/>
                </a:solidFill>
              </a:rPr>
              <a:t> , </a:t>
            </a:r>
            <a:r>
              <a:rPr lang="en-US" sz="1400" dirty="0" err="1">
                <a:solidFill>
                  <a:schemeClr val="dk1"/>
                </a:solidFill>
              </a:rPr>
              <a:t>y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dirty="0">
                <a:solidFill>
                  <a:schemeClr val="dk1"/>
                </a:solidFill>
              </a:rPr>
              <a:t>)  or  (x</a:t>
            </a:r>
            <a:r>
              <a:rPr lang="en-US" sz="1400" baseline="-25000" dirty="0">
                <a:solidFill>
                  <a:schemeClr val="dk1"/>
                </a:solidFill>
              </a:rPr>
              <a:t>k+1</a:t>
            </a:r>
            <a:r>
              <a:rPr lang="en-US" sz="1400" dirty="0">
                <a:solidFill>
                  <a:schemeClr val="dk1"/>
                </a:solidFill>
              </a:rPr>
              <a:t> , </a:t>
            </a:r>
            <a:r>
              <a:rPr lang="en-US" sz="1400" dirty="0" err="1">
                <a:solidFill>
                  <a:schemeClr val="dk1"/>
                </a:solidFill>
              </a:rPr>
              <a:t>y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baseline="-250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- 1)</a:t>
            </a:r>
            <a:endParaRPr sz="2400" dirty="0">
              <a:solidFill>
                <a:schemeClr val="dk1"/>
              </a:solidFill>
            </a:endParaRPr>
          </a:p>
        </p:txBody>
      </p:sp>
      <p:grpSp>
        <p:nvGrpSpPr>
          <p:cNvPr id="731" name="Google Shape;731;p11"/>
          <p:cNvGrpSpPr/>
          <p:nvPr/>
        </p:nvGrpSpPr>
        <p:grpSpPr>
          <a:xfrm>
            <a:off x="2743200" y="609600"/>
            <a:ext cx="3524999" cy="2520569"/>
            <a:chOff x="7092" y="10440"/>
            <a:chExt cx="2880" cy="2700"/>
          </a:xfrm>
        </p:grpSpPr>
        <p:grpSp>
          <p:nvGrpSpPr>
            <p:cNvPr id="732" name="Google Shape;732;p11"/>
            <p:cNvGrpSpPr/>
            <p:nvPr/>
          </p:nvGrpSpPr>
          <p:grpSpPr>
            <a:xfrm>
              <a:off x="7092" y="10440"/>
              <a:ext cx="2880" cy="2700"/>
              <a:chOff x="7092" y="10440"/>
              <a:chExt cx="2880" cy="2700"/>
            </a:xfrm>
          </p:grpSpPr>
          <p:sp>
            <p:nvSpPr>
              <p:cNvPr id="733" name="Google Shape;733;p11"/>
              <p:cNvSpPr/>
              <p:nvPr/>
            </p:nvSpPr>
            <p:spPr>
              <a:xfrm rot="5400000">
                <a:off x="7408" y="11115"/>
                <a:ext cx="2158" cy="153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34" name="Google Shape;734;p11"/>
              <p:cNvCxnSpPr/>
              <p:nvPr/>
            </p:nvCxnSpPr>
            <p:spPr>
              <a:xfrm>
                <a:off x="8712" y="10770"/>
                <a:ext cx="540" cy="54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11"/>
              <p:cNvCxnSpPr/>
              <p:nvPr/>
            </p:nvCxnSpPr>
            <p:spPr>
              <a:xfrm>
                <a:off x="7092" y="11880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1"/>
              <p:cNvCxnSpPr/>
              <p:nvPr/>
            </p:nvCxnSpPr>
            <p:spPr>
              <a:xfrm>
                <a:off x="8532" y="104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37" name="Google Shape;737;p11"/>
            <p:cNvCxnSpPr/>
            <p:nvPr/>
          </p:nvCxnSpPr>
          <p:spPr>
            <a:xfrm rot="10800000" flipH="1">
              <a:off x="8532" y="10980"/>
              <a:ext cx="540" cy="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</p:grpSp>
      <p:sp>
        <p:nvSpPr>
          <p:cNvPr id="738" name="Google Shape;738;p11"/>
          <p:cNvSpPr txBox="1"/>
          <p:nvPr/>
        </p:nvSpPr>
        <p:spPr>
          <a:xfrm>
            <a:off x="5469869" y="1236464"/>
            <a:ext cx="1921531" cy="592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= -1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11"/>
          <p:cNvCxnSpPr/>
          <p:nvPr/>
        </p:nvCxnSpPr>
        <p:spPr>
          <a:xfrm flipH="1">
            <a:off x="1905112" y="1421784"/>
            <a:ext cx="2820900" cy="900600"/>
          </a:xfrm>
          <a:prstGeom prst="curvedConnector3">
            <a:avLst>
              <a:gd name="adj1" fmla="val 1212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1" name="Google Shape;741;p11"/>
          <p:cNvSpPr txBox="1"/>
          <p:nvPr/>
        </p:nvSpPr>
        <p:spPr>
          <a:xfrm>
            <a:off x="3939862" y="3276600"/>
            <a:ext cx="5051738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dirty="0" err="1">
                <a:solidFill>
                  <a:schemeClr val="dk1"/>
                </a:solidFill>
              </a:rPr>
              <a:t>F</a:t>
            </a:r>
            <a:r>
              <a:rPr lang="en-US" sz="2000" baseline="-25000" dirty="0" err="1">
                <a:solidFill>
                  <a:schemeClr val="dk1"/>
                </a:solidFill>
              </a:rPr>
              <a:t>ellipse</a:t>
            </a:r>
            <a:r>
              <a:rPr lang="en-US" sz="2000" baseline="-25000" dirty="0">
                <a:solidFill>
                  <a:schemeClr val="dk1"/>
                </a:solidFill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,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+  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=r</a:t>
            </a:r>
            <a:r>
              <a:rPr lang="en-US" sz="20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+ 1)+1]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= P1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+  …………………..</a:t>
            </a:r>
            <a:endParaRPr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" y="2379052"/>
            <a:ext cx="349528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grpSp>
        <p:nvGrpSpPr>
          <p:cNvPr id="731" name="Google Shape;731;p11"/>
          <p:cNvGrpSpPr/>
          <p:nvPr/>
        </p:nvGrpSpPr>
        <p:grpSpPr>
          <a:xfrm>
            <a:off x="2743200" y="609600"/>
            <a:ext cx="3524999" cy="2520569"/>
            <a:chOff x="7092" y="10440"/>
            <a:chExt cx="2880" cy="2700"/>
          </a:xfrm>
        </p:grpSpPr>
        <p:grpSp>
          <p:nvGrpSpPr>
            <p:cNvPr id="732" name="Google Shape;732;p11"/>
            <p:cNvGrpSpPr/>
            <p:nvPr/>
          </p:nvGrpSpPr>
          <p:grpSpPr>
            <a:xfrm>
              <a:off x="7092" y="10440"/>
              <a:ext cx="2880" cy="2700"/>
              <a:chOff x="7092" y="10440"/>
              <a:chExt cx="2880" cy="2700"/>
            </a:xfrm>
          </p:grpSpPr>
          <p:sp>
            <p:nvSpPr>
              <p:cNvPr id="733" name="Google Shape;733;p11"/>
              <p:cNvSpPr/>
              <p:nvPr/>
            </p:nvSpPr>
            <p:spPr>
              <a:xfrm rot="5400000">
                <a:off x="7408" y="11115"/>
                <a:ext cx="2158" cy="153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34" name="Google Shape;734;p11"/>
              <p:cNvCxnSpPr/>
              <p:nvPr/>
            </p:nvCxnSpPr>
            <p:spPr>
              <a:xfrm>
                <a:off x="8712" y="10770"/>
                <a:ext cx="540" cy="54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11"/>
              <p:cNvCxnSpPr/>
              <p:nvPr/>
            </p:nvCxnSpPr>
            <p:spPr>
              <a:xfrm>
                <a:off x="7092" y="11880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1"/>
              <p:cNvCxnSpPr/>
              <p:nvPr/>
            </p:nvCxnSpPr>
            <p:spPr>
              <a:xfrm>
                <a:off x="8532" y="104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37" name="Google Shape;737;p11"/>
            <p:cNvCxnSpPr/>
            <p:nvPr/>
          </p:nvCxnSpPr>
          <p:spPr>
            <a:xfrm rot="10800000" flipH="1">
              <a:off x="8532" y="10980"/>
              <a:ext cx="540" cy="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</p:grpSp>
      <p:sp>
        <p:nvSpPr>
          <p:cNvPr id="738" name="Google Shape;738;p11"/>
          <p:cNvSpPr txBox="1"/>
          <p:nvPr/>
        </p:nvSpPr>
        <p:spPr>
          <a:xfrm>
            <a:off x="5469869" y="1236464"/>
            <a:ext cx="1921531" cy="592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= -1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11"/>
          <p:cNvCxnSpPr/>
          <p:nvPr/>
        </p:nvCxnSpPr>
        <p:spPr>
          <a:xfrm flipH="1">
            <a:off x="1905112" y="1421784"/>
            <a:ext cx="2820900" cy="900600"/>
          </a:xfrm>
          <a:prstGeom prst="curvedConnector3">
            <a:avLst>
              <a:gd name="adj1" fmla="val 1212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1" name="Google Shape;741;p11"/>
          <p:cNvSpPr txBox="1"/>
          <p:nvPr/>
        </p:nvSpPr>
        <p:spPr>
          <a:xfrm>
            <a:off x="0" y="3745520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dirty="0" err="1">
                <a:solidFill>
                  <a:schemeClr val="dk1"/>
                </a:solidFill>
              </a:rPr>
              <a:t>F</a:t>
            </a:r>
            <a:r>
              <a:rPr lang="en-US" sz="2000" baseline="-25000" dirty="0" err="1">
                <a:solidFill>
                  <a:schemeClr val="dk1"/>
                </a:solidFill>
              </a:rPr>
              <a:t>ellipse</a:t>
            </a:r>
            <a:r>
              <a:rPr lang="en-US" sz="2000" baseline="-25000" dirty="0">
                <a:solidFill>
                  <a:schemeClr val="dk1"/>
                </a:solidFill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,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+  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=r</a:t>
            </a:r>
            <a:r>
              <a:rPr lang="en-US" sz="20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+ 1)+1]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</a:t>
            </a:r>
            <a:r>
              <a:rPr lang="en-US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½ 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  <a:buClr>
                <a:srgbClr val="888888"/>
              </a:buClr>
              <a:buSzPts val="2000"/>
            </a:pPr>
            <a:endParaRPr lang="en-US" sz="2000" dirty="0" smtClean="0"/>
          </a:p>
          <a:p>
            <a:pPr algn="just">
              <a:spcBef>
                <a:spcPts val="400"/>
              </a:spcBef>
              <a:buClr>
                <a:srgbClr val="888888"/>
              </a:buClr>
              <a:buSzPts val="2000"/>
            </a:pPr>
            <a:r>
              <a:rPr lang="en-US" sz="2000" dirty="0" smtClean="0"/>
              <a:t>Now </a:t>
            </a:r>
            <a:r>
              <a:rPr lang="en-US" sz="2000" dirty="0"/>
              <a:t>subtracting </a:t>
            </a:r>
            <a:r>
              <a:rPr lang="en-US" sz="2000" dirty="0" err="1"/>
              <a:t>eq</a:t>
            </a:r>
            <a:r>
              <a:rPr lang="en-US" sz="2000" dirty="0"/>
              <a:t> (i) and (ii),</a:t>
            </a:r>
          </a:p>
          <a:p>
            <a:r>
              <a:rPr lang="en-US" sz="2000" dirty="0" smtClean="0"/>
              <a:t>P1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   </a:t>
            </a:r>
            <a:r>
              <a:rPr lang="en-US" sz="2000" dirty="0"/>
              <a:t>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[(y</a:t>
            </a:r>
            <a:r>
              <a:rPr lang="en-US" sz="2000" baseline="-25000" dirty="0"/>
              <a:t>k+1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-(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----------  </a:t>
            </a:r>
            <a:r>
              <a:rPr lang="en-US" sz="2000" dirty="0"/>
              <a:t> ( iii ) </a:t>
            </a:r>
          </a:p>
          <a:p>
            <a:r>
              <a:rPr lang="en-US" sz="1200" dirty="0" smtClean="0"/>
              <a:t>		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where  </a:t>
            </a:r>
            <a:r>
              <a:rPr lang="en-US" sz="1200" dirty="0"/>
              <a:t>y</a:t>
            </a:r>
            <a:r>
              <a:rPr lang="en-US" sz="1200" baseline="-25000" dirty="0"/>
              <a:t> k+1</a:t>
            </a:r>
            <a:r>
              <a:rPr lang="en-US" sz="1200" dirty="0"/>
              <a:t>  is either   y</a:t>
            </a:r>
            <a:r>
              <a:rPr lang="en-US" sz="1200" baseline="-25000" dirty="0"/>
              <a:t> k</a:t>
            </a:r>
            <a:r>
              <a:rPr lang="en-US" sz="1200" dirty="0"/>
              <a:t>    or y</a:t>
            </a:r>
            <a:r>
              <a:rPr lang="en-US" sz="1200" baseline="-25000" dirty="0"/>
              <a:t> k </a:t>
            </a:r>
            <a:r>
              <a:rPr lang="en-US" sz="1200" dirty="0"/>
              <a:t>- 1 depending on the sign of  P1</a:t>
            </a:r>
            <a:r>
              <a:rPr lang="en-US" sz="1200" baseline="-25000" dirty="0"/>
              <a:t>k</a:t>
            </a:r>
            <a:r>
              <a:rPr lang="en-US" sz="1200" dirty="0"/>
              <a:t>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" y="2379052"/>
            <a:ext cx="349528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2924910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algn="just">
              <a:spcBef>
                <a:spcPts val="400"/>
              </a:spcBef>
              <a:buClr>
                <a:srgbClr val="888888"/>
              </a:buClr>
              <a:buSzPts val="2000"/>
            </a:pPr>
            <a:r>
              <a:rPr lang="en-US" sz="2000" dirty="0" smtClean="0"/>
              <a:t>Now </a:t>
            </a:r>
            <a:r>
              <a:rPr lang="en-US" sz="2000" dirty="0"/>
              <a:t>subtracting </a:t>
            </a:r>
            <a:r>
              <a:rPr lang="en-US" sz="2000" dirty="0" err="1"/>
              <a:t>eq</a:t>
            </a:r>
            <a:r>
              <a:rPr lang="en-US" sz="2000" dirty="0"/>
              <a:t> (i) and (ii),</a:t>
            </a:r>
          </a:p>
          <a:p>
            <a:r>
              <a:rPr lang="en-US" sz="2000" dirty="0" smtClean="0"/>
              <a:t>P1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   </a:t>
            </a:r>
            <a:r>
              <a:rPr lang="en-US" sz="2000" dirty="0"/>
              <a:t>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[(y</a:t>
            </a:r>
            <a:r>
              <a:rPr lang="en-US" sz="2000" baseline="-25000" dirty="0"/>
              <a:t>k+1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-(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----------  </a:t>
            </a:r>
            <a:r>
              <a:rPr lang="en-US" sz="2000" dirty="0"/>
              <a:t> ( iii ) </a:t>
            </a:r>
          </a:p>
          <a:p>
            <a:r>
              <a:rPr lang="en-US" sz="1200" dirty="0" smtClean="0"/>
              <a:t>		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where  </a:t>
            </a:r>
            <a:r>
              <a:rPr lang="en-US" sz="1200" dirty="0"/>
              <a:t>y</a:t>
            </a:r>
            <a:r>
              <a:rPr lang="en-US" sz="1200" baseline="-25000" dirty="0"/>
              <a:t> k+1</a:t>
            </a:r>
            <a:r>
              <a:rPr lang="en-US" sz="1200" dirty="0"/>
              <a:t>  is either   y</a:t>
            </a:r>
            <a:r>
              <a:rPr lang="en-US" sz="1200" baseline="-25000" dirty="0"/>
              <a:t> k</a:t>
            </a:r>
            <a:r>
              <a:rPr lang="en-US" sz="1200" dirty="0"/>
              <a:t>    or y</a:t>
            </a:r>
            <a:r>
              <a:rPr lang="en-US" sz="1200" baseline="-25000" dirty="0"/>
              <a:t> k </a:t>
            </a:r>
            <a:r>
              <a:rPr lang="en-US" sz="1200" dirty="0"/>
              <a:t>- 1 depending on the sign of  P1</a:t>
            </a:r>
            <a:r>
              <a:rPr lang="en-US" sz="1200" baseline="-25000" dirty="0"/>
              <a:t>k</a:t>
            </a:r>
            <a:r>
              <a:rPr lang="en-US" sz="1200" dirty="0"/>
              <a:t>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u="sng" dirty="0"/>
              <a:t>Case 1: </a:t>
            </a:r>
            <a:endParaRPr lang="en-US" sz="2000" dirty="0"/>
          </a:p>
          <a:p>
            <a:r>
              <a:rPr lang="en-US" sz="2000" dirty="0" smtClean="0"/>
              <a:t>if </a:t>
            </a:r>
            <a:r>
              <a:rPr lang="en-US" sz="2000" dirty="0"/>
              <a:t>P1</a:t>
            </a:r>
            <a:r>
              <a:rPr lang="en-US" sz="2000" baseline="-25000" dirty="0"/>
              <a:t>k</a:t>
            </a:r>
            <a:r>
              <a:rPr lang="en-US" sz="2000" dirty="0"/>
              <a:t> &lt;  0     then the mid point is inside the ellipse, so pixel on </a:t>
            </a:r>
            <a:r>
              <a:rPr lang="en-US" sz="2000" dirty="0" err="1"/>
              <a:t>scanline</a:t>
            </a:r>
            <a:r>
              <a:rPr lang="en-US" sz="2000" dirty="0"/>
              <a:t>  </a:t>
            </a:r>
          </a:p>
          <a:p>
            <a:r>
              <a:rPr lang="en-US" sz="2000" dirty="0"/>
              <a:t>‘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’  is closer to the ellipse </a:t>
            </a:r>
            <a:r>
              <a:rPr lang="en-US" sz="2000" dirty="0" smtClean="0"/>
              <a:t>boundary  and </a:t>
            </a:r>
            <a:r>
              <a:rPr lang="en-US" sz="2000" dirty="0"/>
              <a:t>y</a:t>
            </a:r>
            <a:r>
              <a:rPr lang="en-US" sz="2000" baseline="-25000" dirty="0"/>
              <a:t>k+1</a:t>
            </a:r>
            <a:r>
              <a:rPr lang="en-US" sz="2000" dirty="0"/>
              <a:t> = 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  </a:t>
            </a:r>
          </a:p>
          <a:p>
            <a:r>
              <a:rPr lang="en-US" sz="2000" dirty="0"/>
              <a:t>so the increment  will be   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x</a:t>
            </a:r>
            <a:r>
              <a:rPr lang="en-US" sz="2000" baseline="-25000" dirty="0"/>
              <a:t>k+1 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endParaRPr lang="en-US" sz="2000" dirty="0"/>
          </a:p>
          <a:p>
            <a:r>
              <a:rPr lang="en-US" sz="2000" dirty="0"/>
              <a:t>i.e. from equation (iii)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r</a:t>
            </a:r>
            <a:r>
              <a:rPr lang="en-US" sz="2000" dirty="0"/>
              <a:t>	   P1</a:t>
            </a:r>
            <a:r>
              <a:rPr lang="en-US" sz="2000" baseline="-25000" dirty="0"/>
              <a:t>k+1</a:t>
            </a:r>
            <a:r>
              <a:rPr lang="en-US" sz="2000" dirty="0"/>
              <a:t>  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x</a:t>
            </a:r>
            <a:r>
              <a:rPr lang="en-US" sz="2000" baseline="-25000" dirty="0"/>
              <a:t>k+1  </a:t>
            </a:r>
            <a:r>
              <a:rPr lang="en-US" sz="2000" dirty="0"/>
              <a:t>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  </a:t>
            </a:r>
            <a:r>
              <a:rPr lang="en-US" sz="2000" baseline="-25000" dirty="0"/>
              <a:t> ----------  </a:t>
            </a:r>
            <a:r>
              <a:rPr lang="en-US" sz="2000" dirty="0"/>
              <a:t> ( a )  </a:t>
            </a:r>
          </a:p>
          <a:p>
            <a:r>
              <a:rPr lang="en-US" sz="2000" dirty="0"/>
              <a:t>                                                           </a:t>
            </a:r>
            <a:r>
              <a:rPr lang="en-US" sz="2000" dirty="0" smtClean="0"/>
              <a:t>                 </a:t>
            </a:r>
            <a:r>
              <a:rPr lang="en-US" sz="2000" dirty="0"/>
              <a:t>Where   x</a:t>
            </a:r>
            <a:r>
              <a:rPr lang="en-US" sz="2000" baseline="-25000" dirty="0"/>
              <a:t>k+1 </a:t>
            </a:r>
            <a:r>
              <a:rPr lang="en-US" sz="2000" dirty="0"/>
              <a:t>= 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</a:t>
            </a:r>
          </a:p>
          <a:p>
            <a:r>
              <a:rPr lang="en-US" sz="2000" dirty="0"/>
              <a:t>                                                           </a:t>
            </a:r>
            <a:r>
              <a:rPr lang="en-US" sz="2000" dirty="0" smtClean="0"/>
              <a:t>                   </a:t>
            </a:r>
            <a:r>
              <a:rPr lang="en-US" sz="2000" dirty="0"/>
              <a:t>or          2r</a:t>
            </a:r>
            <a:r>
              <a:rPr lang="en-US" sz="2000" baseline="30000" dirty="0"/>
              <a:t>2</a:t>
            </a:r>
            <a:r>
              <a:rPr lang="en-US" sz="2000" baseline="-25000" dirty="0"/>
              <a:t>y </a:t>
            </a:r>
            <a:r>
              <a:rPr lang="en-US" sz="2000" dirty="0"/>
              <a:t> x</a:t>
            </a:r>
            <a:r>
              <a:rPr lang="en-US" sz="2000" baseline="-25000" dirty="0"/>
              <a:t>k+1</a:t>
            </a:r>
            <a:r>
              <a:rPr lang="en-US" sz="2000" dirty="0"/>
              <a:t> =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+ 2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4" y="753160"/>
            <a:ext cx="2658577" cy="209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2924910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algn="just">
              <a:spcBef>
                <a:spcPts val="400"/>
              </a:spcBef>
              <a:buClr>
                <a:srgbClr val="888888"/>
              </a:buClr>
              <a:buSzPts val="2000"/>
            </a:pPr>
            <a:r>
              <a:rPr lang="en-US" sz="2000" dirty="0"/>
              <a:t>Now subtracting </a:t>
            </a:r>
            <a:r>
              <a:rPr lang="en-US" sz="2000" dirty="0" err="1"/>
              <a:t>eq</a:t>
            </a:r>
            <a:r>
              <a:rPr lang="en-US" sz="2000" dirty="0"/>
              <a:t> (i) and (ii),</a:t>
            </a:r>
          </a:p>
          <a:p>
            <a:r>
              <a:rPr lang="en-US" sz="2000" dirty="0"/>
              <a:t>P1</a:t>
            </a:r>
            <a:r>
              <a:rPr lang="en-US" sz="2000" baseline="-25000" dirty="0"/>
              <a:t>k+1</a:t>
            </a:r>
            <a:r>
              <a:rPr lang="en-US" sz="2000" dirty="0"/>
              <a:t>    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[(y</a:t>
            </a:r>
            <a:r>
              <a:rPr lang="en-US" sz="2000" baseline="-25000" dirty="0"/>
              <a:t>k+1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-(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----------  </a:t>
            </a:r>
            <a:r>
              <a:rPr lang="en-US" sz="2000" dirty="0"/>
              <a:t> ( iii ) </a:t>
            </a:r>
          </a:p>
          <a:p>
            <a:r>
              <a:rPr lang="en-US" sz="1200" dirty="0"/>
              <a:t>					</a:t>
            </a:r>
          </a:p>
          <a:p>
            <a:r>
              <a:rPr lang="en-US" sz="1200" dirty="0"/>
              <a:t>				where  y</a:t>
            </a:r>
            <a:r>
              <a:rPr lang="en-US" sz="1200" baseline="-25000" dirty="0"/>
              <a:t> k+1</a:t>
            </a:r>
            <a:r>
              <a:rPr lang="en-US" sz="1200" dirty="0"/>
              <a:t>  is either   y</a:t>
            </a:r>
            <a:r>
              <a:rPr lang="en-US" sz="1200" baseline="-25000" dirty="0"/>
              <a:t> k</a:t>
            </a:r>
            <a:r>
              <a:rPr lang="en-US" sz="1200" dirty="0"/>
              <a:t>    or y</a:t>
            </a:r>
            <a:r>
              <a:rPr lang="en-US" sz="1200" baseline="-25000" dirty="0"/>
              <a:t> k </a:t>
            </a:r>
            <a:r>
              <a:rPr lang="en-US" sz="1200" dirty="0"/>
              <a:t>- 1 depending on the sign of  P1</a:t>
            </a:r>
            <a:r>
              <a:rPr lang="en-US" sz="1200" baseline="-25000" dirty="0"/>
              <a:t>k</a:t>
            </a:r>
            <a:r>
              <a:rPr lang="en-US" sz="1200" dirty="0"/>
              <a:t>.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u="sng" dirty="0" smtClean="0"/>
              <a:t>Case </a:t>
            </a:r>
            <a:r>
              <a:rPr lang="en-US" sz="2000" u="sng" dirty="0"/>
              <a:t>2: </a:t>
            </a:r>
            <a:endParaRPr lang="en-US" sz="2000" dirty="0"/>
          </a:p>
          <a:p>
            <a:r>
              <a:rPr lang="en-US" sz="2000" dirty="0" smtClean="0"/>
              <a:t>if </a:t>
            </a:r>
            <a:r>
              <a:rPr lang="en-US" sz="2000" dirty="0"/>
              <a:t>P1</a:t>
            </a:r>
            <a:r>
              <a:rPr lang="en-US" sz="2000" baseline="-25000" dirty="0"/>
              <a:t>k</a:t>
            </a:r>
            <a:r>
              <a:rPr lang="en-US" sz="2000" dirty="0"/>
              <a:t>  &gt;=   0    then the mid point is outside or on the boundary of the </a:t>
            </a:r>
          </a:p>
          <a:p>
            <a:r>
              <a:rPr lang="en-US" sz="2000" dirty="0"/>
              <a:t>ellipse, so we select the pixel on </a:t>
            </a:r>
            <a:r>
              <a:rPr lang="en-US" sz="2000" dirty="0" smtClean="0"/>
              <a:t>scan </a:t>
            </a:r>
            <a:r>
              <a:rPr lang="en-US" sz="2000" dirty="0"/>
              <a:t>line ‘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- 1’ then  y</a:t>
            </a:r>
            <a:r>
              <a:rPr lang="en-US" sz="2000" baseline="-25000" dirty="0"/>
              <a:t>k+1</a:t>
            </a:r>
            <a:r>
              <a:rPr lang="en-US" sz="2000" dirty="0"/>
              <a:t>  = 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- 1   </a:t>
            </a:r>
          </a:p>
          <a:p>
            <a:r>
              <a:rPr lang="en-US" sz="2000" dirty="0"/>
              <a:t>so the increment  will be  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x</a:t>
            </a:r>
            <a:r>
              <a:rPr lang="en-US" sz="2000" baseline="-25000" dirty="0"/>
              <a:t>k+1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y</a:t>
            </a:r>
            <a:r>
              <a:rPr lang="en-US" sz="2000" baseline="-25000" dirty="0"/>
              <a:t>k+1</a:t>
            </a:r>
            <a:r>
              <a:rPr lang="en-US" sz="2000" dirty="0"/>
              <a:t>  </a:t>
            </a:r>
          </a:p>
          <a:p>
            <a:r>
              <a:rPr lang="en-US" sz="2000" dirty="0"/>
              <a:t>i.e. from equation (iii)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r</a:t>
            </a:r>
            <a:r>
              <a:rPr lang="en-US" sz="2000" dirty="0"/>
              <a:t>	   P1</a:t>
            </a:r>
            <a:r>
              <a:rPr lang="en-US" sz="2000" baseline="-25000" dirty="0"/>
              <a:t>k+1</a:t>
            </a:r>
            <a:r>
              <a:rPr lang="en-US" sz="2000" dirty="0"/>
              <a:t>  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x</a:t>
            </a:r>
            <a:r>
              <a:rPr lang="en-US" sz="2000" baseline="-25000" dirty="0"/>
              <a:t>k+1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y</a:t>
            </a:r>
            <a:r>
              <a:rPr lang="en-US" sz="2000" baseline="-25000" dirty="0"/>
              <a:t>k+1 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  </a:t>
            </a:r>
            <a:r>
              <a:rPr lang="en-US" sz="2000" baseline="-25000" dirty="0"/>
              <a:t> ----------  </a:t>
            </a:r>
            <a:r>
              <a:rPr lang="en-US" sz="2000" dirty="0"/>
              <a:t> ( b)  </a:t>
            </a:r>
          </a:p>
          <a:p>
            <a:r>
              <a:rPr lang="en-US" sz="2000" dirty="0" smtClean="0"/>
              <a:t>                                                                          </a:t>
            </a:r>
            <a:r>
              <a:rPr lang="en-US" sz="2000" dirty="0"/>
              <a:t>Where   2r</a:t>
            </a:r>
            <a:r>
              <a:rPr lang="en-US" sz="2000" baseline="30000" dirty="0"/>
              <a:t>2</a:t>
            </a:r>
            <a:r>
              <a:rPr lang="en-US" sz="2000" baseline="-25000" dirty="0"/>
              <a:t>x </a:t>
            </a:r>
            <a:r>
              <a:rPr lang="en-US" sz="2000" dirty="0"/>
              <a:t> y</a:t>
            </a:r>
            <a:r>
              <a:rPr lang="en-US" sz="2000" baseline="-25000" dirty="0"/>
              <a:t>k+1</a:t>
            </a:r>
            <a:r>
              <a:rPr lang="en-US" sz="2000" dirty="0"/>
              <a:t> =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2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endParaRPr lang="en-US" sz="2000" dirty="0"/>
          </a:p>
          <a:p>
            <a:r>
              <a:rPr lang="en-US" sz="2000" dirty="0" smtClean="0"/>
              <a:t>                                                                          </a:t>
            </a:r>
            <a:r>
              <a:rPr lang="en-US" sz="2000" dirty="0"/>
              <a:t>or          2r</a:t>
            </a:r>
            <a:r>
              <a:rPr lang="en-US" sz="2000" baseline="30000" dirty="0"/>
              <a:t>2</a:t>
            </a:r>
            <a:r>
              <a:rPr lang="en-US" sz="2000" baseline="-25000" dirty="0"/>
              <a:t>y </a:t>
            </a:r>
            <a:r>
              <a:rPr lang="en-US" sz="2000" dirty="0"/>
              <a:t> x</a:t>
            </a:r>
            <a:r>
              <a:rPr lang="en-US" sz="2000" baseline="-25000" dirty="0"/>
              <a:t>k+1</a:t>
            </a:r>
            <a:r>
              <a:rPr lang="en-US" sz="2000" dirty="0"/>
              <a:t> =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+ 2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endParaRPr lang="en-US" sz="2000"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3" y="613997"/>
            <a:ext cx="2689772" cy="211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74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2924910"/>
            <a:ext cx="8991600" cy="358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spcBef>
                <a:spcPts val="400"/>
              </a:spcBef>
              <a:buClr>
                <a:srgbClr val="888888"/>
              </a:buClr>
              <a:buSzPts val="2000"/>
            </a:pPr>
            <a:r>
              <a:rPr lang="en-US" sz="2000" u="sng" dirty="0"/>
              <a:t>Case 2: </a:t>
            </a:r>
            <a:endParaRPr lang="en-US" sz="2000" dirty="0"/>
          </a:p>
          <a:p>
            <a:r>
              <a:rPr lang="en-US" sz="2000" dirty="0" smtClean="0"/>
              <a:t>P1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   </a:t>
            </a:r>
            <a:r>
              <a:rPr lang="en-US" sz="2000" dirty="0"/>
              <a:t>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[(y</a:t>
            </a:r>
            <a:r>
              <a:rPr lang="en-US" sz="2000" baseline="-25000" dirty="0"/>
              <a:t>k+1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-(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----------  </a:t>
            </a:r>
            <a:r>
              <a:rPr lang="en-US" sz="2000" dirty="0"/>
              <a:t> ( iii ) </a:t>
            </a:r>
          </a:p>
          <a:p>
            <a:r>
              <a:rPr lang="en-US" sz="1200" dirty="0"/>
              <a:t>					</a:t>
            </a:r>
          </a:p>
          <a:p>
            <a:r>
              <a:rPr lang="en-US" sz="1200" dirty="0"/>
              <a:t>				where  y</a:t>
            </a:r>
            <a:r>
              <a:rPr lang="en-US" sz="1200" baseline="-25000" dirty="0"/>
              <a:t> k+1</a:t>
            </a:r>
            <a:r>
              <a:rPr lang="en-US" sz="1200" dirty="0"/>
              <a:t>  is either   y</a:t>
            </a:r>
            <a:r>
              <a:rPr lang="en-US" sz="1200" baseline="-25000" dirty="0"/>
              <a:t> k</a:t>
            </a:r>
            <a:r>
              <a:rPr lang="en-US" sz="1200" dirty="0"/>
              <a:t>    or y</a:t>
            </a:r>
            <a:r>
              <a:rPr lang="en-US" sz="1200" baseline="-25000" dirty="0"/>
              <a:t> k </a:t>
            </a:r>
            <a:r>
              <a:rPr lang="en-US" sz="1200" dirty="0"/>
              <a:t>- 1 depending on the sign of  P1</a:t>
            </a:r>
            <a:r>
              <a:rPr lang="en-US" sz="1200" baseline="-25000" dirty="0"/>
              <a:t>k</a:t>
            </a:r>
            <a:r>
              <a:rPr lang="en-US" sz="1200" dirty="0"/>
              <a:t>.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 smtClean="0"/>
              <a:t>Here   </a:t>
            </a:r>
            <a:r>
              <a:rPr lang="en-US" sz="2000" dirty="0"/>
              <a:t>y</a:t>
            </a:r>
            <a:r>
              <a:rPr lang="en-US" sz="2000" baseline="-25000" dirty="0"/>
              <a:t>k+1</a:t>
            </a:r>
            <a:r>
              <a:rPr lang="en-US" sz="2000" dirty="0"/>
              <a:t>  = 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- 1   </a:t>
            </a:r>
          </a:p>
          <a:p>
            <a:r>
              <a:rPr lang="en-US" sz="2000" dirty="0"/>
              <a:t>P1</a:t>
            </a:r>
            <a:r>
              <a:rPr lang="en-US" sz="2000" baseline="-25000" dirty="0"/>
              <a:t>k+1</a:t>
            </a:r>
            <a:r>
              <a:rPr lang="en-US" sz="2000" dirty="0"/>
              <a:t>    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</a:t>
            </a:r>
            <a:r>
              <a:rPr lang="en-US" sz="2000" dirty="0" smtClean="0"/>
              <a:t>[(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 smtClean="0"/>
              <a:t>– 3/2)</a:t>
            </a:r>
            <a:r>
              <a:rPr lang="en-US" sz="2000" baseline="30000" dirty="0" smtClean="0"/>
              <a:t> </a:t>
            </a:r>
            <a:r>
              <a:rPr lang="en-US" sz="2000" baseline="30000" dirty="0"/>
              <a:t>2</a:t>
            </a:r>
            <a:r>
              <a:rPr lang="en-US" sz="2000" dirty="0"/>
              <a:t> -(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 -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----------  </a:t>
            </a:r>
            <a:r>
              <a:rPr lang="en-US" sz="2000" dirty="0"/>
              <a:t> ( iii ) </a:t>
            </a:r>
          </a:p>
          <a:p>
            <a:r>
              <a:rPr lang="en-US" sz="2000" dirty="0"/>
              <a:t>P1</a:t>
            </a:r>
            <a:r>
              <a:rPr lang="en-US" sz="2000" baseline="-25000" dirty="0"/>
              <a:t>k+1</a:t>
            </a:r>
            <a:r>
              <a:rPr lang="en-US" sz="2000" dirty="0"/>
              <a:t>    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[(</a:t>
            </a:r>
            <a:r>
              <a:rPr lang="en-US" sz="2000" dirty="0" smtClean="0"/>
              <a:t>y</a:t>
            </a:r>
            <a:r>
              <a:rPr lang="en-US" sz="2000" baseline="30000" dirty="0"/>
              <a:t> 2 </a:t>
            </a:r>
            <a:r>
              <a:rPr lang="en-US" sz="2000" baseline="-25000" dirty="0" smtClean="0"/>
              <a:t>k </a:t>
            </a:r>
            <a:r>
              <a:rPr lang="en-US" sz="2000" dirty="0"/>
              <a:t>– </a:t>
            </a:r>
            <a:r>
              <a:rPr lang="en-US" sz="2000" dirty="0" smtClean="0"/>
              <a:t>3</a:t>
            </a:r>
            <a:r>
              <a:rPr lang="en-US" sz="2000" dirty="0"/>
              <a:t>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/>
              <a:t> </a:t>
            </a:r>
            <a:r>
              <a:rPr lang="en-US" sz="2000" dirty="0" smtClean="0"/>
              <a:t>+9/4 - y</a:t>
            </a:r>
            <a:r>
              <a:rPr lang="en-US" sz="2000" baseline="30000" dirty="0" smtClean="0"/>
              <a:t> </a:t>
            </a:r>
            <a:r>
              <a:rPr lang="en-US" sz="2000" baseline="30000" dirty="0"/>
              <a:t>2 </a:t>
            </a:r>
            <a:r>
              <a:rPr lang="en-US" sz="2000" baseline="-25000" dirty="0"/>
              <a:t>k </a:t>
            </a:r>
            <a:r>
              <a:rPr lang="en-US" sz="2000" dirty="0"/>
              <a:t>+</a:t>
            </a:r>
            <a:r>
              <a:rPr lang="en-US" sz="2000" dirty="0" smtClean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-</a:t>
            </a:r>
            <a:r>
              <a:rPr lang="en-US" sz="2000" dirty="0" smtClean="0"/>
              <a:t>1/4)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]</a:t>
            </a:r>
            <a:r>
              <a:rPr lang="en-US" sz="2000" baseline="-25000" dirty="0" smtClean="0"/>
              <a:t>--------  </a:t>
            </a:r>
            <a:r>
              <a:rPr lang="en-US" sz="2000" dirty="0" smtClean="0"/>
              <a:t> </a:t>
            </a:r>
            <a:r>
              <a:rPr lang="en-US" sz="2000" dirty="0"/>
              <a:t>( iii ) </a:t>
            </a:r>
          </a:p>
          <a:p>
            <a:r>
              <a:rPr lang="en-US" sz="2000" dirty="0"/>
              <a:t>P1</a:t>
            </a:r>
            <a:r>
              <a:rPr lang="en-US" sz="2000" baseline="-25000" dirty="0"/>
              <a:t>k+1</a:t>
            </a:r>
            <a:r>
              <a:rPr lang="en-US" sz="2000" dirty="0"/>
              <a:t>    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[(– 3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+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+9/4 -1/4)</a:t>
            </a:r>
            <a:r>
              <a:rPr lang="en-US" sz="2000" baseline="30000" dirty="0"/>
              <a:t> </a:t>
            </a:r>
            <a:r>
              <a:rPr lang="en-US" sz="2000" dirty="0"/>
              <a:t>]</a:t>
            </a:r>
            <a:r>
              <a:rPr lang="en-US" sz="2000" baseline="-25000" dirty="0"/>
              <a:t>--------  </a:t>
            </a:r>
            <a:r>
              <a:rPr lang="en-US" sz="2000" dirty="0"/>
              <a:t> ( iii ) </a:t>
            </a:r>
          </a:p>
          <a:p>
            <a:r>
              <a:rPr lang="en-US" sz="2000" dirty="0"/>
              <a:t>P1</a:t>
            </a:r>
            <a:r>
              <a:rPr lang="en-US" sz="2000" baseline="-25000" dirty="0"/>
              <a:t>k+1</a:t>
            </a:r>
            <a:r>
              <a:rPr lang="en-US" sz="2000" dirty="0"/>
              <a:t>    =   P1</a:t>
            </a:r>
            <a:r>
              <a:rPr lang="en-US" sz="2000" baseline="-25000" dirty="0"/>
              <a:t>k </a:t>
            </a:r>
            <a:r>
              <a:rPr lang="en-US" sz="2000" dirty="0"/>
              <a:t>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</a:t>
            </a:r>
            <a:r>
              <a:rPr lang="en-US" sz="2000" dirty="0" smtClean="0"/>
              <a:t>- 2r</a:t>
            </a:r>
            <a:r>
              <a:rPr lang="en-US" sz="2000" baseline="30000" dirty="0" smtClean="0"/>
              <a:t>2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 [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-1 </a:t>
            </a:r>
            <a:r>
              <a:rPr lang="en-US" sz="2000" baseline="30000" dirty="0" smtClean="0"/>
              <a:t> </a:t>
            </a:r>
            <a:r>
              <a:rPr lang="en-US" sz="2000" dirty="0"/>
              <a:t>]</a:t>
            </a:r>
            <a:r>
              <a:rPr lang="en-US" sz="2000" baseline="-25000" dirty="0"/>
              <a:t>--------  </a:t>
            </a:r>
            <a:r>
              <a:rPr lang="en-US" sz="2000" dirty="0"/>
              <a:t> ( iii ) </a:t>
            </a:r>
          </a:p>
          <a:p>
            <a:r>
              <a:rPr lang="en-US" sz="2000" dirty="0" smtClean="0"/>
              <a:t>or	   P1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 =   P1</a:t>
            </a:r>
            <a:r>
              <a:rPr lang="en-US" sz="2000" baseline="-25000" dirty="0" smtClean="0"/>
              <a:t>k </a:t>
            </a:r>
            <a:r>
              <a:rPr lang="en-US" sz="2000" dirty="0" smtClean="0"/>
              <a:t>+ 2r</a:t>
            </a:r>
            <a:r>
              <a:rPr lang="en-US" sz="2000" baseline="30000" dirty="0" smtClean="0"/>
              <a:t>2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x</a:t>
            </a:r>
            <a:r>
              <a:rPr lang="en-US" sz="2000" baseline="-25000" dirty="0" smtClean="0"/>
              <a:t>k+1 </a:t>
            </a:r>
            <a:r>
              <a:rPr lang="en-US" sz="2000" dirty="0" smtClean="0"/>
              <a:t>- 2r</a:t>
            </a:r>
            <a:r>
              <a:rPr lang="en-US" sz="2000" baseline="30000" dirty="0" smtClean="0"/>
              <a:t>2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 y</a:t>
            </a:r>
            <a:r>
              <a:rPr lang="en-US" sz="2000" baseline="-25000" dirty="0" smtClean="0"/>
              <a:t>k+1 </a:t>
            </a:r>
            <a:r>
              <a:rPr lang="en-US" sz="2000" dirty="0" smtClean="0"/>
              <a:t> + r</a:t>
            </a:r>
            <a:r>
              <a:rPr lang="en-US" sz="2000" baseline="30000" dirty="0" smtClean="0"/>
              <a:t>2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  </a:t>
            </a:r>
            <a:r>
              <a:rPr lang="en-US" sz="2000" baseline="-25000" dirty="0" smtClean="0"/>
              <a:t> ----------  </a:t>
            </a:r>
            <a:r>
              <a:rPr lang="en-US" sz="2000" dirty="0" smtClean="0"/>
              <a:t> ( b)  </a:t>
            </a: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3" y="613997"/>
            <a:ext cx="2689772" cy="211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1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2924910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/>
              <a:t>Initial decision parameter for Region 1  = P1</a:t>
            </a:r>
            <a:r>
              <a:rPr lang="en-US" sz="2000" baseline="-25000" dirty="0"/>
              <a:t>0</a:t>
            </a:r>
            <a:endParaRPr lang="en-US" sz="2000" dirty="0"/>
          </a:p>
          <a:p>
            <a:r>
              <a:rPr lang="en-US" sz="2000" dirty="0"/>
              <a:t>The starting position  is (0,r</a:t>
            </a:r>
            <a:r>
              <a:rPr lang="en-US" sz="2000" baseline="-25000" dirty="0"/>
              <a:t>y</a:t>
            </a:r>
            <a:r>
              <a:rPr lang="en-US" sz="2000" dirty="0"/>
              <a:t>)</a:t>
            </a:r>
          </a:p>
          <a:p>
            <a:r>
              <a:rPr lang="en-US" sz="2000" dirty="0"/>
              <a:t>Next pixel to plot is either (1,r</a:t>
            </a:r>
            <a:r>
              <a:rPr lang="en-US" sz="2000" baseline="-25000" dirty="0"/>
              <a:t>y</a:t>
            </a:r>
            <a:r>
              <a:rPr lang="en-US" sz="2000" dirty="0"/>
              <a:t>) or (1,r</a:t>
            </a:r>
            <a:r>
              <a:rPr lang="en-US" sz="2000" baseline="-25000" dirty="0"/>
              <a:t>y </a:t>
            </a:r>
            <a:r>
              <a:rPr lang="en-US" sz="2000" dirty="0"/>
              <a:t>- 1)</a:t>
            </a:r>
          </a:p>
          <a:p>
            <a:r>
              <a:rPr lang="en-US" sz="2000" dirty="0"/>
              <a:t>     So, midpoint coordinate position is (1, </a:t>
            </a:r>
            <a:r>
              <a:rPr lang="en-US" sz="2000" dirty="0" err="1"/>
              <a:t>r</a:t>
            </a:r>
            <a:r>
              <a:rPr lang="en-US" sz="2000" baseline="-25000" dirty="0" err="1"/>
              <a:t>y</a:t>
            </a:r>
            <a:r>
              <a:rPr lang="en-US" sz="2000" dirty="0"/>
              <a:t> - ½ )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F</a:t>
            </a:r>
            <a:r>
              <a:rPr lang="en-US" sz="2000" baseline="-25000" dirty="0" err="1"/>
              <a:t>ellipse</a:t>
            </a:r>
            <a:r>
              <a:rPr lang="en-US" sz="2000" dirty="0"/>
              <a:t>( 1 ,</a:t>
            </a:r>
            <a:r>
              <a:rPr lang="en-US" sz="2000" dirty="0" err="1"/>
              <a:t>r</a:t>
            </a:r>
            <a:r>
              <a:rPr lang="en-US" sz="2000" baseline="-25000" dirty="0" err="1"/>
              <a:t>y</a:t>
            </a:r>
            <a:r>
              <a:rPr lang="en-US" sz="2000" dirty="0"/>
              <a:t>  -  ½ )  =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 </a:t>
            </a:r>
            <a:r>
              <a:rPr lang="en-US" sz="2000" dirty="0"/>
              <a:t>(</a:t>
            </a:r>
            <a:r>
              <a:rPr lang="en-US" sz="2000" dirty="0" err="1"/>
              <a:t>r</a:t>
            </a:r>
            <a:r>
              <a:rPr lang="en-US" sz="2000" baseline="-25000" dirty="0" err="1"/>
              <a:t>y</a:t>
            </a:r>
            <a:r>
              <a:rPr lang="en-US" sz="2000" dirty="0"/>
              <a:t> - ½ )</a:t>
            </a:r>
            <a:r>
              <a:rPr lang="en-US" sz="2000" baseline="30000" dirty="0"/>
              <a:t> 2</a:t>
            </a:r>
            <a:r>
              <a:rPr lang="en-US" sz="2000" dirty="0"/>
              <a:t> -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30000" dirty="0" err="1"/>
              <a:t>2</a:t>
            </a:r>
            <a:r>
              <a:rPr lang="en-US" sz="2000" baseline="-25000" dirty="0" err="1"/>
              <a:t>y</a:t>
            </a:r>
            <a:r>
              <a:rPr lang="en-US" sz="2000" dirty="0"/>
              <a:t>  </a:t>
            </a:r>
          </a:p>
          <a:p>
            <a:r>
              <a:rPr lang="en-US" sz="2000" dirty="0"/>
              <a:t>Thus,</a:t>
            </a:r>
          </a:p>
          <a:p>
            <a:r>
              <a:rPr lang="en-US" sz="2000" dirty="0"/>
              <a:t>                            P1</a:t>
            </a:r>
            <a:r>
              <a:rPr lang="en-US" sz="2000" baseline="-25000" dirty="0"/>
              <a:t>0</a:t>
            </a:r>
            <a:r>
              <a:rPr lang="en-US" sz="2000" dirty="0"/>
              <a:t> =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 +  ¼ 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- r</a:t>
            </a:r>
            <a:r>
              <a:rPr lang="en-US" sz="2000" baseline="30000" dirty="0"/>
              <a:t>2</a:t>
            </a:r>
            <a:r>
              <a:rPr lang="en-US" sz="2000" baseline="-25000" dirty="0"/>
              <a:t>x </a:t>
            </a:r>
            <a:r>
              <a:rPr lang="en-US" sz="2000" dirty="0" err="1"/>
              <a:t>r</a:t>
            </a:r>
            <a:r>
              <a:rPr lang="en-US" sz="2000" baseline="-25000" dirty="0" err="1"/>
              <a:t>y</a:t>
            </a:r>
            <a:r>
              <a:rPr lang="en-US" sz="2000" dirty="0"/>
              <a:t> </a:t>
            </a: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04864"/>
            <a:ext cx="29051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5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7" name="Google Shape;747;p12"/>
          <p:cNvSpPr txBox="1">
            <a:spLocks noGrp="1"/>
          </p:cNvSpPr>
          <p:nvPr>
            <p:ph type="subTitle" idx="1"/>
          </p:nvPr>
        </p:nvSpPr>
        <p:spPr>
          <a:xfrm>
            <a:off x="5334000" y="3810000"/>
            <a:ext cx="3810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solidFill>
                  <a:schemeClr val="dk1"/>
                </a:solidFill>
              </a:rPr>
              <a:t>Region 2.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>
                <a:solidFill>
                  <a:schemeClr val="dk1"/>
                </a:solidFill>
              </a:rPr>
              <a:t>Sample at unit steps in ‘y’ direction, the midpoint is taken between horizontal pixels at each step now. Assuming, (</a:t>
            </a:r>
            <a:r>
              <a:rPr lang="en-US" sz="1400" dirty="0" err="1">
                <a:solidFill>
                  <a:schemeClr val="dk1"/>
                </a:solidFill>
              </a:rPr>
              <a:t>x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dirty="0">
                <a:solidFill>
                  <a:schemeClr val="dk1"/>
                </a:solidFill>
              </a:rPr>
              <a:t> ,</a:t>
            </a:r>
            <a:r>
              <a:rPr lang="en-US" sz="1400" dirty="0" err="1">
                <a:solidFill>
                  <a:schemeClr val="dk1"/>
                </a:solidFill>
              </a:rPr>
              <a:t>y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dirty="0">
                <a:solidFill>
                  <a:schemeClr val="dk1"/>
                </a:solidFill>
              </a:rPr>
              <a:t>) has been plotted, next pixel to plot is (x</a:t>
            </a:r>
            <a:r>
              <a:rPr lang="en-US" sz="1400" baseline="-25000" dirty="0">
                <a:solidFill>
                  <a:schemeClr val="dk1"/>
                </a:solidFill>
              </a:rPr>
              <a:t>k+1</a:t>
            </a:r>
            <a:r>
              <a:rPr lang="en-US" sz="1400" dirty="0">
                <a:solidFill>
                  <a:schemeClr val="dk1"/>
                </a:solidFill>
              </a:rPr>
              <a:t> ,  y</a:t>
            </a:r>
            <a:r>
              <a:rPr lang="en-US" sz="1400" baseline="-25000" dirty="0">
                <a:solidFill>
                  <a:schemeClr val="dk1"/>
                </a:solidFill>
              </a:rPr>
              <a:t> k+1</a:t>
            </a:r>
            <a:r>
              <a:rPr lang="en-US" sz="1400" dirty="0">
                <a:solidFill>
                  <a:schemeClr val="dk1"/>
                </a:solidFill>
              </a:rPr>
              <a:t>) where             x</a:t>
            </a:r>
            <a:r>
              <a:rPr lang="en-US" sz="1400" baseline="-25000" dirty="0">
                <a:solidFill>
                  <a:schemeClr val="dk1"/>
                </a:solidFill>
              </a:rPr>
              <a:t> k+1</a:t>
            </a:r>
            <a:r>
              <a:rPr lang="en-US" sz="1400" dirty="0">
                <a:solidFill>
                  <a:schemeClr val="dk1"/>
                </a:solidFill>
              </a:rPr>
              <a:t>      is either   x</a:t>
            </a:r>
            <a:r>
              <a:rPr lang="en-US" sz="1400" baseline="-25000" dirty="0">
                <a:solidFill>
                  <a:schemeClr val="dk1"/>
                </a:solidFill>
              </a:rPr>
              <a:t> k</a:t>
            </a:r>
            <a:r>
              <a:rPr lang="en-US" sz="1400" dirty="0">
                <a:solidFill>
                  <a:schemeClr val="dk1"/>
                </a:solidFill>
              </a:rPr>
              <a:t>  or    x</a:t>
            </a:r>
            <a:r>
              <a:rPr lang="en-US" sz="1400" baseline="-25000" dirty="0">
                <a:solidFill>
                  <a:schemeClr val="dk1"/>
                </a:solidFill>
              </a:rPr>
              <a:t> </a:t>
            </a:r>
            <a:r>
              <a:rPr lang="en-US" sz="1400" baseline="-25000" dirty="0" smtClean="0">
                <a:solidFill>
                  <a:schemeClr val="dk1"/>
                </a:solidFill>
              </a:rPr>
              <a:t>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smtClean="0">
                <a:solidFill>
                  <a:schemeClr val="dk1"/>
                </a:solidFill>
              </a:rPr>
              <a:t>+ </a:t>
            </a:r>
            <a:r>
              <a:rPr lang="en-US" sz="1400" dirty="0">
                <a:solidFill>
                  <a:schemeClr val="dk1"/>
                </a:solidFill>
              </a:rPr>
              <a:t>1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</a:rPr>
              <a:t>and      y</a:t>
            </a:r>
            <a:r>
              <a:rPr lang="en-US" sz="1400" baseline="-25000" dirty="0">
                <a:solidFill>
                  <a:schemeClr val="dk1"/>
                </a:solidFill>
              </a:rPr>
              <a:t> k+1</a:t>
            </a:r>
            <a:r>
              <a:rPr lang="en-US" sz="1400" dirty="0">
                <a:solidFill>
                  <a:schemeClr val="dk1"/>
                </a:solidFill>
              </a:rPr>
              <a:t>      is    y</a:t>
            </a:r>
            <a:r>
              <a:rPr lang="en-US" sz="1400" baseline="-25000" dirty="0">
                <a:solidFill>
                  <a:schemeClr val="dk1"/>
                </a:solidFill>
              </a:rPr>
              <a:t> k</a:t>
            </a:r>
            <a:r>
              <a:rPr lang="en-US" sz="1400" dirty="0">
                <a:solidFill>
                  <a:schemeClr val="dk1"/>
                </a:solidFill>
              </a:rPr>
              <a:t> - 1</a:t>
            </a:r>
            <a:endParaRPr dirty="0"/>
          </a:p>
          <a:p>
            <a:pPr marL="0" lvl="0" indent="0" algn="just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</a:rPr>
              <a:t>i.e.   choose either   (</a:t>
            </a:r>
            <a:r>
              <a:rPr lang="en-US" sz="1400" dirty="0" err="1">
                <a:solidFill>
                  <a:schemeClr val="dk1"/>
                </a:solidFill>
              </a:rPr>
              <a:t>x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dirty="0">
                <a:solidFill>
                  <a:schemeClr val="dk1"/>
                </a:solidFill>
              </a:rPr>
              <a:t> , </a:t>
            </a:r>
            <a:r>
              <a:rPr lang="en-US" sz="1400" dirty="0" err="1">
                <a:solidFill>
                  <a:schemeClr val="dk1"/>
                </a:solidFill>
              </a:rPr>
              <a:t>y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dirty="0">
                <a:solidFill>
                  <a:schemeClr val="dk1"/>
                </a:solidFill>
              </a:rPr>
              <a:t> - 1)  or  (x</a:t>
            </a:r>
            <a:r>
              <a:rPr lang="en-US" sz="1400" baseline="-25000" dirty="0">
                <a:solidFill>
                  <a:schemeClr val="dk1"/>
                </a:solidFill>
              </a:rPr>
              <a:t>k+1</a:t>
            </a:r>
            <a:r>
              <a:rPr lang="en-US" sz="1400" dirty="0">
                <a:solidFill>
                  <a:schemeClr val="dk1"/>
                </a:solidFill>
              </a:rPr>
              <a:t> , </a:t>
            </a:r>
            <a:r>
              <a:rPr lang="en-US" sz="1400" dirty="0" err="1">
                <a:solidFill>
                  <a:schemeClr val="dk1"/>
                </a:solidFill>
              </a:rPr>
              <a:t>y</a:t>
            </a:r>
            <a:r>
              <a:rPr lang="en-US" sz="1400" baseline="-25000" dirty="0" err="1">
                <a:solidFill>
                  <a:schemeClr val="dk1"/>
                </a:solidFill>
              </a:rPr>
              <a:t>k</a:t>
            </a:r>
            <a:r>
              <a:rPr lang="en-US" sz="1400" baseline="-250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- 1)</a:t>
            </a:r>
            <a:endParaRPr dirty="0"/>
          </a:p>
        </p:txBody>
      </p:sp>
      <p:grpSp>
        <p:nvGrpSpPr>
          <p:cNvPr id="748" name="Google Shape;748;p12"/>
          <p:cNvGrpSpPr/>
          <p:nvPr/>
        </p:nvGrpSpPr>
        <p:grpSpPr>
          <a:xfrm>
            <a:off x="1676400" y="609600"/>
            <a:ext cx="3524999" cy="2520569"/>
            <a:chOff x="7092" y="10440"/>
            <a:chExt cx="2880" cy="2700"/>
          </a:xfrm>
        </p:grpSpPr>
        <p:grpSp>
          <p:nvGrpSpPr>
            <p:cNvPr id="749" name="Google Shape;749;p12"/>
            <p:cNvGrpSpPr/>
            <p:nvPr/>
          </p:nvGrpSpPr>
          <p:grpSpPr>
            <a:xfrm>
              <a:off x="7092" y="10440"/>
              <a:ext cx="2880" cy="2700"/>
              <a:chOff x="7092" y="10440"/>
              <a:chExt cx="2880" cy="2700"/>
            </a:xfrm>
          </p:grpSpPr>
          <p:sp>
            <p:nvSpPr>
              <p:cNvPr id="750" name="Google Shape;750;p12"/>
              <p:cNvSpPr/>
              <p:nvPr/>
            </p:nvSpPr>
            <p:spPr>
              <a:xfrm rot="5400000">
                <a:off x="7408" y="11115"/>
                <a:ext cx="2158" cy="153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51" name="Google Shape;751;p12"/>
              <p:cNvCxnSpPr/>
              <p:nvPr/>
            </p:nvCxnSpPr>
            <p:spPr>
              <a:xfrm>
                <a:off x="8712" y="10770"/>
                <a:ext cx="540" cy="54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2"/>
              <p:cNvCxnSpPr/>
              <p:nvPr/>
            </p:nvCxnSpPr>
            <p:spPr>
              <a:xfrm>
                <a:off x="7092" y="11880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2"/>
              <p:cNvCxnSpPr/>
              <p:nvPr/>
            </p:nvCxnSpPr>
            <p:spPr>
              <a:xfrm>
                <a:off x="8532" y="104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54" name="Google Shape;754;p12"/>
            <p:cNvCxnSpPr/>
            <p:nvPr/>
          </p:nvCxnSpPr>
          <p:spPr>
            <a:xfrm rot="10800000" flipH="1">
              <a:off x="8532" y="10980"/>
              <a:ext cx="540" cy="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</p:grpSp>
      <p:sp>
        <p:nvSpPr>
          <p:cNvPr id="755" name="Google Shape;755;p12"/>
          <p:cNvSpPr txBox="1"/>
          <p:nvPr/>
        </p:nvSpPr>
        <p:spPr>
          <a:xfrm>
            <a:off x="4343400" y="1236464"/>
            <a:ext cx="1921531" cy="592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= -1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6" name="Google Shape;7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2242526"/>
            <a:ext cx="3705225" cy="143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7" name="Google Shape;757;p12"/>
          <p:cNvCxnSpPr/>
          <p:nvPr/>
        </p:nvCxnSpPr>
        <p:spPr>
          <a:xfrm>
            <a:off x="3989680" y="1676400"/>
            <a:ext cx="3325500" cy="278100"/>
          </a:xfrm>
          <a:prstGeom prst="curvedConnector3">
            <a:avLst>
              <a:gd name="adj1" fmla="val 114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58" name="Google Shape;758;p12"/>
          <p:cNvSpPr txBox="1"/>
          <p:nvPr/>
        </p:nvSpPr>
        <p:spPr>
          <a:xfrm>
            <a:off x="1" y="3810000"/>
            <a:ext cx="5201398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 smtClean="0">
                <a:solidFill>
                  <a:schemeClr val="dk1"/>
                </a:solidFill>
              </a:rPr>
              <a:t>F</a:t>
            </a:r>
            <a:r>
              <a:rPr lang="en-US" sz="2400" baseline="-25000" dirty="0" err="1" smtClean="0">
                <a:solidFill>
                  <a:schemeClr val="dk1"/>
                </a:solidFill>
              </a:rPr>
              <a:t>ellipse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1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½ ,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- 1)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r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½)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r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</a:t>
            </a:r>
            <a:r>
              <a:rPr lang="en-US" sz="24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=r</a:t>
            </a:r>
            <a:r>
              <a:rPr lang="en-US" sz="2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4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+1/2)</a:t>
            </a:r>
            <a:r>
              <a:rPr lang="en-US" sz="2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+r</a:t>
            </a:r>
            <a:r>
              <a:rPr lang="en-US" sz="2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-1) –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1]</a:t>
            </a:r>
            <a:r>
              <a:rPr lang="en-US" sz="2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</a:t>
            </a:r>
            <a:r>
              <a:rPr lang="en-US" sz="2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2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2400" dirty="0" smtClean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 smtClean="0"/>
              <a:t>P2</a:t>
            </a:r>
            <a:r>
              <a:rPr lang="en-US" sz="2400" baseline="-25000" dirty="0" smtClean="0"/>
              <a:t>k+1</a:t>
            </a:r>
            <a:r>
              <a:rPr lang="en-US" sz="2400" dirty="0" smtClean="0"/>
              <a:t>    </a:t>
            </a:r>
            <a:r>
              <a:rPr lang="en-US" sz="2400" dirty="0"/>
              <a:t>=   </a:t>
            </a:r>
            <a:r>
              <a:rPr lang="en-US" sz="2400" dirty="0" smtClean="0"/>
              <a:t>P2</a:t>
            </a:r>
            <a:r>
              <a:rPr lang="en-US" sz="2400" baseline="-25000" dirty="0" smtClean="0"/>
              <a:t>k </a:t>
            </a:r>
            <a:r>
              <a:rPr lang="en-US" sz="2400" dirty="0" smtClean="0"/>
              <a:t>-  …………………… </a:t>
            </a:r>
            <a:r>
              <a:rPr lang="en-US" sz="2400" baseline="-25000" dirty="0" smtClean="0"/>
              <a:t>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3745520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pt-BR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½ , y</a:t>
            </a:r>
            <a:r>
              <a:rPr lang="pt-BR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2000" dirty="0"/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=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pt-BR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½)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</a:t>
            </a:r>
            <a:r>
              <a:rPr lang="pt-BR" sz="20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pt-BR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pt-B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pt-BR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pt-B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=r</a:t>
            </a:r>
            <a:r>
              <a:rPr lang="pt-BR" sz="20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pt-BR" sz="2000" b="1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pt-BR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+1/2)</a:t>
            </a:r>
            <a:r>
              <a:rPr lang="pt-BR" sz="20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+r</a:t>
            </a:r>
            <a:r>
              <a:rPr lang="pt-BR" sz="20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[(y -1) – 1]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  <a:buClr>
                <a:srgbClr val="888888"/>
              </a:buClr>
              <a:buSzPts val="2000"/>
            </a:pPr>
            <a:endParaRPr lang="en-US" sz="2000" dirty="0" smtClean="0"/>
          </a:p>
          <a:p>
            <a:pPr algn="just">
              <a:spcBef>
                <a:spcPts val="400"/>
              </a:spcBef>
              <a:buClr>
                <a:srgbClr val="888888"/>
              </a:buClr>
              <a:buSzPts val="2000"/>
            </a:pPr>
            <a:r>
              <a:rPr lang="en-US" sz="2000" dirty="0" smtClean="0"/>
              <a:t>Now </a:t>
            </a:r>
            <a:r>
              <a:rPr lang="en-US" sz="2000" dirty="0"/>
              <a:t>subtracting </a:t>
            </a:r>
            <a:r>
              <a:rPr lang="en-US" sz="2000" dirty="0" err="1"/>
              <a:t>eq</a:t>
            </a:r>
            <a:r>
              <a:rPr lang="en-US" sz="2000" dirty="0"/>
              <a:t> (i) and (ii),</a:t>
            </a:r>
          </a:p>
          <a:p>
            <a:r>
              <a:rPr lang="en-US" sz="2000" dirty="0"/>
              <a:t>P2</a:t>
            </a:r>
            <a:r>
              <a:rPr lang="en-US" sz="2000" baseline="-25000" dirty="0"/>
              <a:t>k+1</a:t>
            </a:r>
            <a:r>
              <a:rPr lang="en-US" sz="2000" dirty="0"/>
              <a:t>    =   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[(x</a:t>
            </a:r>
            <a:r>
              <a:rPr lang="en-US" sz="2000" baseline="-25000" dirty="0"/>
              <a:t>k+1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-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----------  </a:t>
            </a:r>
            <a:r>
              <a:rPr lang="en-US" sz="2000" dirty="0"/>
              <a:t> ( vi ) </a:t>
            </a:r>
          </a:p>
          <a:p>
            <a:r>
              <a:rPr lang="en-US" sz="1200" dirty="0" smtClean="0"/>
              <a:t>				where  </a:t>
            </a:r>
            <a:r>
              <a:rPr lang="en-US" sz="1200" dirty="0"/>
              <a:t>x</a:t>
            </a:r>
            <a:r>
              <a:rPr lang="en-US" sz="1200" baseline="-25000" dirty="0"/>
              <a:t>k+1</a:t>
            </a:r>
            <a:r>
              <a:rPr lang="en-US" sz="1200" dirty="0"/>
              <a:t>  is either   </a:t>
            </a:r>
            <a:r>
              <a:rPr lang="en-US" sz="1200" dirty="0" err="1"/>
              <a:t>x</a:t>
            </a:r>
            <a:r>
              <a:rPr lang="en-US" sz="1200" baseline="-25000" dirty="0" err="1"/>
              <a:t>k</a:t>
            </a:r>
            <a:r>
              <a:rPr lang="en-US" sz="1200" dirty="0"/>
              <a:t>  or  x</a:t>
            </a:r>
            <a:r>
              <a:rPr lang="en-US" sz="1200" baseline="-25000" dirty="0"/>
              <a:t> k </a:t>
            </a:r>
            <a:r>
              <a:rPr lang="en-US" sz="1200" dirty="0"/>
              <a:t>+ 1 depending on the sign of  P2</a:t>
            </a:r>
            <a:r>
              <a:rPr lang="en-US" sz="1200" baseline="-25000" dirty="0"/>
              <a:t>k</a:t>
            </a:r>
            <a:r>
              <a:rPr lang="en-US" sz="1200" dirty="0"/>
              <a:t>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748;p12"/>
          <p:cNvGrpSpPr/>
          <p:nvPr/>
        </p:nvGrpSpPr>
        <p:grpSpPr>
          <a:xfrm>
            <a:off x="1676400" y="609600"/>
            <a:ext cx="3524999" cy="2520569"/>
            <a:chOff x="7092" y="10440"/>
            <a:chExt cx="2880" cy="2700"/>
          </a:xfrm>
        </p:grpSpPr>
        <p:grpSp>
          <p:nvGrpSpPr>
            <p:cNvPr id="15" name="Google Shape;749;p12"/>
            <p:cNvGrpSpPr/>
            <p:nvPr/>
          </p:nvGrpSpPr>
          <p:grpSpPr>
            <a:xfrm>
              <a:off x="7092" y="10440"/>
              <a:ext cx="2880" cy="2700"/>
              <a:chOff x="7092" y="10440"/>
              <a:chExt cx="2880" cy="2700"/>
            </a:xfrm>
          </p:grpSpPr>
          <p:sp>
            <p:nvSpPr>
              <p:cNvPr id="17" name="Google Shape;750;p12"/>
              <p:cNvSpPr/>
              <p:nvPr/>
            </p:nvSpPr>
            <p:spPr>
              <a:xfrm rot="5400000">
                <a:off x="7408" y="11115"/>
                <a:ext cx="2158" cy="153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" name="Google Shape;751;p12"/>
              <p:cNvCxnSpPr/>
              <p:nvPr/>
            </p:nvCxnSpPr>
            <p:spPr>
              <a:xfrm>
                <a:off x="8712" y="10770"/>
                <a:ext cx="540" cy="54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752;p12"/>
              <p:cNvCxnSpPr/>
              <p:nvPr/>
            </p:nvCxnSpPr>
            <p:spPr>
              <a:xfrm>
                <a:off x="7092" y="11880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753;p12"/>
              <p:cNvCxnSpPr/>
              <p:nvPr/>
            </p:nvCxnSpPr>
            <p:spPr>
              <a:xfrm>
                <a:off x="8532" y="10440"/>
                <a:ext cx="0" cy="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" name="Google Shape;754;p12"/>
            <p:cNvCxnSpPr/>
            <p:nvPr/>
          </p:nvCxnSpPr>
          <p:spPr>
            <a:xfrm rot="10800000" flipH="1">
              <a:off x="8532" y="10980"/>
              <a:ext cx="540" cy="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</p:grpSp>
      <p:pic>
        <p:nvPicPr>
          <p:cNvPr id="21" name="Google Shape;7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2242526"/>
            <a:ext cx="3705225" cy="143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757;p12"/>
          <p:cNvCxnSpPr/>
          <p:nvPr/>
        </p:nvCxnSpPr>
        <p:spPr>
          <a:xfrm>
            <a:off x="3989680" y="1676400"/>
            <a:ext cx="3325500" cy="278100"/>
          </a:xfrm>
          <a:prstGeom prst="curvedConnector3">
            <a:avLst>
              <a:gd name="adj1" fmla="val 114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9821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2924910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/>
              <a:t>P2</a:t>
            </a:r>
            <a:r>
              <a:rPr lang="en-US" sz="2000" baseline="-25000" dirty="0"/>
              <a:t>k+1</a:t>
            </a:r>
            <a:r>
              <a:rPr lang="en-US" sz="2000" dirty="0"/>
              <a:t>    =   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[(x</a:t>
            </a:r>
            <a:r>
              <a:rPr lang="en-US" sz="2000" baseline="-25000" dirty="0"/>
              <a:t>k+1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-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----------  </a:t>
            </a:r>
            <a:r>
              <a:rPr lang="en-US" sz="2000" dirty="0"/>
              <a:t> ( vi ) </a:t>
            </a:r>
          </a:p>
          <a:p>
            <a:endParaRPr lang="en-US" sz="2000" dirty="0" smtClean="0"/>
          </a:p>
          <a:p>
            <a:r>
              <a:rPr lang="en-US" sz="2000" dirty="0" smtClean="0"/>
              <a:t>Case </a:t>
            </a:r>
            <a:r>
              <a:rPr lang="en-US" sz="2000" dirty="0"/>
              <a:t>1: if P2</a:t>
            </a:r>
            <a:r>
              <a:rPr lang="en-US" sz="2000" baseline="-25000" dirty="0"/>
              <a:t>k</a:t>
            </a:r>
            <a:r>
              <a:rPr lang="en-US" sz="2000" dirty="0"/>
              <a:t>    &gt;   0     then the mid point is </a:t>
            </a:r>
            <a:r>
              <a:rPr lang="en-US" sz="2000" dirty="0" smtClean="0"/>
              <a:t>outside </a:t>
            </a:r>
            <a:r>
              <a:rPr lang="en-US" sz="2000" dirty="0"/>
              <a:t>the boundary of the </a:t>
            </a:r>
          </a:p>
          <a:p>
            <a:r>
              <a:rPr lang="en-US" sz="2000" dirty="0"/>
              <a:t>ellipse, so we select the pixel  at ‘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’</a:t>
            </a:r>
          </a:p>
          <a:p>
            <a:r>
              <a:rPr lang="en-US" sz="2000" dirty="0"/>
              <a:t>Or	   P2</a:t>
            </a:r>
            <a:r>
              <a:rPr lang="en-US" sz="2000" baseline="-25000" dirty="0"/>
              <a:t>k+1</a:t>
            </a:r>
            <a:r>
              <a:rPr lang="en-US" sz="2000" dirty="0"/>
              <a:t>  =   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 </a:t>
            </a:r>
            <a:r>
              <a:rPr lang="en-US" sz="2000" dirty="0"/>
              <a:t>- 1)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  </a:t>
            </a:r>
            <a:r>
              <a:rPr lang="en-US" sz="2000" baseline="-25000" dirty="0"/>
              <a:t> </a:t>
            </a:r>
            <a:r>
              <a:rPr lang="en-US" sz="2000" dirty="0"/>
              <a:t>  </a:t>
            </a:r>
          </a:p>
          <a:p>
            <a:r>
              <a:rPr lang="en-US" sz="2000" dirty="0"/>
              <a:t>                          =   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y</a:t>
            </a:r>
            <a:r>
              <a:rPr lang="en-US" sz="2000" baseline="-25000" dirty="0"/>
              <a:t>k+1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  </a:t>
            </a:r>
            <a:r>
              <a:rPr lang="en-US" sz="2000" baseline="-25000" dirty="0"/>
              <a:t> ----------  </a:t>
            </a:r>
            <a:r>
              <a:rPr lang="en-US" sz="2000" dirty="0"/>
              <a:t> ( c )     Where   y</a:t>
            </a:r>
            <a:r>
              <a:rPr lang="en-US" sz="2000" baseline="-25000" dirty="0"/>
              <a:t>k+1 </a:t>
            </a:r>
            <a:r>
              <a:rPr lang="en-US" sz="2000" dirty="0"/>
              <a:t>= 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- 1</a:t>
            </a:r>
          </a:p>
          <a:p>
            <a:r>
              <a:rPr lang="en-US" sz="2000" dirty="0" smtClean="0"/>
              <a:t>                                                                         or          </a:t>
            </a:r>
            <a:r>
              <a:rPr lang="en-US" sz="2000" dirty="0"/>
              <a:t>2r</a:t>
            </a:r>
            <a:r>
              <a:rPr lang="en-US" sz="2000" baseline="30000" dirty="0"/>
              <a:t>2</a:t>
            </a:r>
            <a:r>
              <a:rPr lang="en-US" sz="2000" baseline="-25000" dirty="0"/>
              <a:t>x </a:t>
            </a:r>
            <a:r>
              <a:rPr lang="en-US" sz="2000" dirty="0"/>
              <a:t> y</a:t>
            </a:r>
            <a:r>
              <a:rPr lang="en-US" sz="2000" baseline="-25000" dirty="0"/>
              <a:t>k+1</a:t>
            </a:r>
            <a:r>
              <a:rPr lang="en-US" sz="2000" dirty="0"/>
              <a:t> =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- 2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51" y="660867"/>
            <a:ext cx="2790087" cy="21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5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2924910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r>
              <a:rPr lang="en-US" sz="2000" dirty="0"/>
              <a:t>P2</a:t>
            </a:r>
            <a:r>
              <a:rPr lang="en-US" sz="2000" baseline="-25000" dirty="0"/>
              <a:t>k+1</a:t>
            </a:r>
            <a:r>
              <a:rPr lang="en-US" sz="2000" dirty="0"/>
              <a:t>    =   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[(x</a:t>
            </a:r>
            <a:r>
              <a:rPr lang="en-US" sz="2000" baseline="-25000" dirty="0"/>
              <a:t>k+1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-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----------  </a:t>
            </a:r>
            <a:r>
              <a:rPr lang="en-US" sz="2000" dirty="0"/>
              <a:t> ( vi ) </a:t>
            </a:r>
          </a:p>
          <a:p>
            <a:endParaRPr lang="en-US" sz="2000" dirty="0" smtClean="0"/>
          </a:p>
          <a:p>
            <a:r>
              <a:rPr lang="en-US" sz="2000" dirty="0" smtClean="0"/>
              <a:t>Case </a:t>
            </a:r>
            <a:r>
              <a:rPr lang="en-US" sz="2000" dirty="0"/>
              <a:t>2: if P2</a:t>
            </a:r>
            <a:r>
              <a:rPr lang="en-US" sz="2000" baseline="-25000" dirty="0"/>
              <a:t>k</a:t>
            </a:r>
            <a:r>
              <a:rPr lang="en-US" sz="2000" dirty="0"/>
              <a:t> </a:t>
            </a:r>
            <a:r>
              <a:rPr lang="en-US" sz="2000" dirty="0" smtClean="0"/>
              <a:t>&lt; </a:t>
            </a:r>
            <a:r>
              <a:rPr lang="en-US" sz="2000" dirty="0"/>
              <a:t>=  </a:t>
            </a:r>
            <a:r>
              <a:rPr lang="en-US" sz="2000" dirty="0" smtClean="0"/>
              <a:t>0  then </a:t>
            </a:r>
            <a:r>
              <a:rPr lang="en-US" sz="2000" dirty="0"/>
              <a:t>the mid point is </a:t>
            </a:r>
            <a:r>
              <a:rPr lang="en-US" sz="2000" dirty="0" smtClean="0"/>
              <a:t>inside </a:t>
            </a:r>
            <a:r>
              <a:rPr lang="en-US" sz="2000" dirty="0"/>
              <a:t>or on the boundary of the </a:t>
            </a:r>
            <a:r>
              <a:rPr lang="en-US" sz="2000" dirty="0" smtClean="0"/>
              <a:t>ellipse </a:t>
            </a:r>
            <a:r>
              <a:rPr lang="en-US" sz="2000" dirty="0"/>
              <a:t>, so we select pixel at ‘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+ 1’   </a:t>
            </a:r>
          </a:p>
          <a:p>
            <a:r>
              <a:rPr lang="en-US" sz="2000" dirty="0"/>
              <a:t>i.e. from equation (vi)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r</a:t>
            </a:r>
            <a:r>
              <a:rPr lang="en-US" sz="2000" dirty="0"/>
              <a:t>	P2</a:t>
            </a:r>
            <a:r>
              <a:rPr lang="en-US" sz="2000" baseline="-25000" dirty="0"/>
              <a:t>k+1</a:t>
            </a:r>
            <a:r>
              <a:rPr lang="en-US" sz="2000" dirty="0"/>
              <a:t>    =   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[(x</a:t>
            </a:r>
            <a:r>
              <a:rPr lang="en-US" sz="2000" baseline="-25000" dirty="0"/>
              <a:t>k+1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-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]  </a:t>
            </a:r>
            <a:r>
              <a:rPr lang="en-US" sz="2000" baseline="-25000" dirty="0"/>
              <a:t> </a:t>
            </a:r>
            <a:endParaRPr lang="en-US" sz="2000" dirty="0"/>
          </a:p>
          <a:p>
            <a:r>
              <a:rPr lang="en-US" sz="2000" dirty="0" smtClean="0"/>
              <a:t>	            =   </a:t>
            </a:r>
            <a:r>
              <a:rPr lang="en-US" sz="2000" dirty="0"/>
              <a:t>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[(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+1) + ½ )</a:t>
            </a:r>
            <a:r>
              <a:rPr lang="en-US" sz="2000" baseline="30000" dirty="0"/>
              <a:t> 2</a:t>
            </a:r>
            <a:r>
              <a:rPr lang="en-US" sz="2000" dirty="0"/>
              <a:t> -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            =   </a:t>
            </a:r>
            <a:r>
              <a:rPr lang="en-US" sz="2000" dirty="0"/>
              <a:t>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[(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+3/2)</a:t>
            </a:r>
            <a:r>
              <a:rPr lang="en-US" sz="2000" baseline="30000" dirty="0"/>
              <a:t> 2</a:t>
            </a:r>
            <a:r>
              <a:rPr lang="en-US" sz="2000" dirty="0"/>
              <a:t> - 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 + ½ )</a:t>
            </a:r>
            <a:r>
              <a:rPr lang="en-US" sz="2000" baseline="30000" dirty="0"/>
              <a:t> 2</a:t>
            </a:r>
            <a:r>
              <a:rPr lang="en-US" sz="2000" dirty="0"/>
              <a:t> 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            =   </a:t>
            </a:r>
            <a:r>
              <a:rPr lang="en-US" sz="2000" dirty="0"/>
              <a:t>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[x</a:t>
            </a:r>
            <a:r>
              <a:rPr lang="en-US" sz="2000" baseline="30000" dirty="0"/>
              <a:t>2</a:t>
            </a:r>
            <a:r>
              <a:rPr lang="en-US" sz="2000" baseline="-25000" dirty="0"/>
              <a:t>k</a:t>
            </a:r>
            <a:r>
              <a:rPr lang="en-US" sz="2000" dirty="0"/>
              <a:t>  +  3x</a:t>
            </a:r>
            <a:r>
              <a:rPr lang="en-US" sz="2000" baseline="-25000" dirty="0"/>
              <a:t>k </a:t>
            </a:r>
            <a:r>
              <a:rPr lang="en-US" sz="2000" dirty="0"/>
              <a:t>+ 9/4  -  x</a:t>
            </a:r>
            <a:r>
              <a:rPr lang="en-US" sz="2000" baseline="30000" dirty="0"/>
              <a:t>2</a:t>
            </a:r>
            <a:r>
              <a:rPr lang="en-US" sz="2000" baseline="-25000" dirty="0"/>
              <a:t>k</a:t>
            </a:r>
            <a:r>
              <a:rPr lang="en-US" sz="2000" dirty="0"/>
              <a:t>  -  x – 1/4]</a:t>
            </a:r>
          </a:p>
          <a:p>
            <a:r>
              <a:rPr lang="en-US" sz="2000" dirty="0" smtClean="0"/>
              <a:t>	            =   </a:t>
            </a:r>
            <a:r>
              <a:rPr lang="en-US" sz="2000" dirty="0"/>
              <a:t>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1)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[2x</a:t>
            </a:r>
            <a:r>
              <a:rPr lang="en-US" sz="2000" baseline="-25000" dirty="0"/>
              <a:t>k </a:t>
            </a:r>
            <a:r>
              <a:rPr lang="en-US" sz="2000" dirty="0"/>
              <a:t>+ 2]</a:t>
            </a:r>
          </a:p>
          <a:p>
            <a:r>
              <a:rPr lang="en-US" sz="2000" dirty="0" smtClean="0"/>
              <a:t>	            =   </a:t>
            </a:r>
            <a:r>
              <a:rPr lang="en-US" sz="2000" dirty="0"/>
              <a:t>P2</a:t>
            </a:r>
            <a:r>
              <a:rPr lang="en-US" sz="2000" baseline="-25000" dirty="0"/>
              <a:t>k </a:t>
            </a:r>
            <a:r>
              <a:rPr lang="en-US" sz="2000" dirty="0"/>
              <a:t>- 2r</a:t>
            </a:r>
            <a:r>
              <a:rPr lang="en-US" sz="2000" baseline="30000" dirty="0"/>
              <a:t>2</a:t>
            </a:r>
            <a:r>
              <a:rPr lang="en-US" sz="2000" baseline="-25000" dirty="0"/>
              <a:t>x </a:t>
            </a:r>
            <a:r>
              <a:rPr lang="en-US" sz="2000" dirty="0"/>
              <a:t>y</a:t>
            </a:r>
            <a:r>
              <a:rPr lang="en-US" sz="2000" baseline="-25000" dirty="0"/>
              <a:t>k+1</a:t>
            </a:r>
            <a:r>
              <a:rPr lang="en-US" sz="2000" dirty="0"/>
              <a:t>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+ 2r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x</a:t>
            </a:r>
            <a:r>
              <a:rPr lang="en-US" sz="2000" baseline="-25000" dirty="0"/>
              <a:t>k+1 ----------  </a:t>
            </a:r>
            <a:r>
              <a:rPr lang="en-US" sz="2000" dirty="0"/>
              <a:t> ( d )     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                                                          </a:t>
            </a:r>
            <a:r>
              <a:rPr lang="en-US" sz="2000" dirty="0"/>
              <a:t>Where   2r</a:t>
            </a:r>
            <a:r>
              <a:rPr lang="en-US" sz="2000" baseline="30000" dirty="0"/>
              <a:t>2</a:t>
            </a:r>
            <a:r>
              <a:rPr lang="en-US" sz="2000" baseline="-25000" dirty="0"/>
              <a:t>x </a:t>
            </a:r>
            <a:r>
              <a:rPr lang="en-US" sz="2000" dirty="0"/>
              <a:t> y</a:t>
            </a:r>
            <a:r>
              <a:rPr lang="en-US" sz="2000" baseline="-25000" dirty="0"/>
              <a:t>k+1</a:t>
            </a:r>
            <a:r>
              <a:rPr lang="en-US" sz="2000" dirty="0"/>
              <a:t> = 2r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– 2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                                                          </a:t>
            </a:r>
            <a:r>
              <a:rPr lang="en-US" sz="2000" dirty="0"/>
              <a:t>or          2r</a:t>
            </a:r>
            <a:r>
              <a:rPr lang="en-US" sz="2000" baseline="30000" dirty="0"/>
              <a:t>2</a:t>
            </a:r>
            <a:r>
              <a:rPr lang="en-US" sz="2000" baseline="-25000" dirty="0"/>
              <a:t>y </a:t>
            </a:r>
            <a:r>
              <a:rPr lang="en-US" sz="2000" dirty="0"/>
              <a:t> x</a:t>
            </a:r>
            <a:r>
              <a:rPr lang="en-US" sz="2000" baseline="-25000" dirty="0"/>
              <a:t>k+1</a:t>
            </a:r>
            <a:r>
              <a:rPr lang="en-US" sz="2000" dirty="0"/>
              <a:t> = 2r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+ 2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7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92" y="804251"/>
            <a:ext cx="3705225" cy="143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93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ubTitle" idx="1"/>
          </p:nvPr>
        </p:nvSpPr>
        <p:spPr>
          <a:xfrm>
            <a:off x="152400" y="2668210"/>
            <a:ext cx="8839200" cy="373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   </a:t>
            </a:r>
            <a:r>
              <a:rPr lang="en-US" sz="2400" dirty="0">
                <a:solidFill>
                  <a:schemeClr val="dk1"/>
                </a:solidFill>
              </a:rPr>
              <a:t>=</a:t>
            </a:r>
            <a:r>
              <a:rPr lang="en-US" sz="2400" dirty="0" err="1">
                <a:solidFill>
                  <a:schemeClr val="dk1"/>
                </a:solidFill>
              </a:rPr>
              <a:t>F</a:t>
            </a:r>
            <a:r>
              <a:rPr lang="en-US" sz="2400" baseline="-25000" dirty="0" err="1">
                <a:solidFill>
                  <a:schemeClr val="dk1"/>
                </a:solidFill>
              </a:rPr>
              <a:t>circle</a:t>
            </a:r>
            <a:r>
              <a:rPr lang="en-US" sz="2400" dirty="0">
                <a:solidFill>
                  <a:schemeClr val="dk1"/>
                </a:solidFill>
              </a:rPr>
              <a:t>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+1, 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 – ½)    = 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+ 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- r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   	           ………. 1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</a:t>
            </a:r>
            <a:r>
              <a:rPr lang="en-US" sz="2400" dirty="0" err="1">
                <a:solidFill>
                  <a:schemeClr val="dk1"/>
                </a:solidFill>
              </a:rPr>
              <a:t>F</a:t>
            </a:r>
            <a:r>
              <a:rPr lang="en-US" sz="2400" baseline="-25000" dirty="0" err="1">
                <a:solidFill>
                  <a:schemeClr val="dk1"/>
                </a:solidFill>
              </a:rPr>
              <a:t>circle</a:t>
            </a:r>
            <a:r>
              <a:rPr lang="en-US" sz="2400" dirty="0">
                <a:solidFill>
                  <a:schemeClr val="dk1"/>
                </a:solidFill>
              </a:rPr>
              <a:t>(x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+1,y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–½) = [(x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+1]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+ (y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- r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          ………. 2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                                    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+2(x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+1)+1  + (y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- r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………. 2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Now subtracting </a:t>
            </a:r>
            <a:r>
              <a:rPr lang="en-US" sz="2400" dirty="0" err="1">
                <a:solidFill>
                  <a:schemeClr val="dk1"/>
                </a:solidFill>
              </a:rPr>
              <a:t>eq</a:t>
            </a:r>
            <a:r>
              <a:rPr lang="en-US" sz="2400" dirty="0">
                <a:solidFill>
                  <a:schemeClr val="dk1"/>
                </a:solidFill>
              </a:rPr>
              <a:t> (i) and (ii),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 +1 +(y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 </a:t>
            </a:r>
            <a:r>
              <a:rPr lang="en-US" sz="2400" dirty="0">
                <a:solidFill>
                  <a:schemeClr val="dk1"/>
                </a:solidFill>
              </a:rPr>
              <a:t> - 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    </a:t>
            </a:r>
            <a:r>
              <a:rPr lang="en-US" sz="2400" dirty="0">
                <a:solidFill>
                  <a:schemeClr val="dk1"/>
                </a:solidFill>
              </a:rPr>
              <a:t> …….. 3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85800"/>
            <a:ext cx="2514600" cy="198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685800"/>
            <a:ext cx="2495550" cy="197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2924910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/>
              <a:t>For region 2, the initial position (x</a:t>
            </a:r>
            <a:r>
              <a:rPr lang="en-US" sz="2000" baseline="-25000" dirty="0"/>
              <a:t>0</a:t>
            </a:r>
            <a:r>
              <a:rPr lang="en-US" sz="2000" dirty="0"/>
              <a:t> , y</a:t>
            </a:r>
            <a:r>
              <a:rPr lang="en-US" sz="2000" baseline="-25000" dirty="0"/>
              <a:t>0</a:t>
            </a:r>
            <a:r>
              <a:rPr lang="en-US" sz="2000" dirty="0"/>
              <a:t>) is taken as the last position selected in region 1 and thus the initial decision parameter in region 2  is </a:t>
            </a:r>
          </a:p>
          <a:p>
            <a:r>
              <a:rPr lang="en-US" sz="2000" dirty="0"/>
              <a:t>       P2</a:t>
            </a:r>
            <a:r>
              <a:rPr lang="en-US" sz="2000" baseline="-25000" dirty="0"/>
              <a:t>0</a:t>
            </a:r>
            <a:r>
              <a:rPr lang="en-US" sz="2000" dirty="0"/>
              <a:t>     =      </a:t>
            </a:r>
            <a:r>
              <a:rPr lang="en-US" sz="2000" dirty="0" err="1"/>
              <a:t>F</a:t>
            </a:r>
            <a:r>
              <a:rPr lang="en-US" sz="2000" baseline="-25000" dirty="0" err="1"/>
              <a:t>ellipse</a:t>
            </a:r>
            <a:r>
              <a:rPr lang="en-US" sz="2000" dirty="0"/>
              <a:t>(  x</a:t>
            </a:r>
            <a:r>
              <a:rPr lang="en-US" sz="2000" baseline="-25000" dirty="0"/>
              <a:t>0</a:t>
            </a:r>
            <a:r>
              <a:rPr lang="en-US" sz="2000" dirty="0"/>
              <a:t> + ½  ,y</a:t>
            </a:r>
            <a:r>
              <a:rPr lang="en-US" sz="2000" baseline="-25000" dirty="0"/>
              <a:t>0</a:t>
            </a:r>
            <a:r>
              <a:rPr lang="en-US" sz="2000" dirty="0"/>
              <a:t> - 1)</a:t>
            </a:r>
          </a:p>
          <a:p>
            <a:r>
              <a:rPr lang="en-US" sz="2000" dirty="0"/>
              <a:t>               </a:t>
            </a:r>
            <a:r>
              <a:rPr lang="en-US" sz="2000" dirty="0" smtClean="0"/>
              <a:t>   </a:t>
            </a:r>
            <a:r>
              <a:rPr lang="en-US" sz="2000" dirty="0"/>
              <a:t>=    r</a:t>
            </a:r>
            <a:r>
              <a:rPr lang="en-US" sz="2000" baseline="30000" dirty="0"/>
              <a:t>2</a:t>
            </a:r>
            <a:r>
              <a:rPr lang="en-US" sz="2000" baseline="-25000" dirty="0"/>
              <a:t>y</a:t>
            </a:r>
            <a:r>
              <a:rPr lang="en-US" sz="2000" dirty="0"/>
              <a:t> (x</a:t>
            </a:r>
            <a:r>
              <a:rPr lang="en-US" sz="2000" baseline="-25000" dirty="0"/>
              <a:t>0</a:t>
            </a:r>
            <a:r>
              <a:rPr lang="en-US" sz="2000" dirty="0"/>
              <a:t> + ½  )</a:t>
            </a:r>
            <a:r>
              <a:rPr lang="en-US" sz="2000" baseline="30000" dirty="0"/>
              <a:t> 2</a:t>
            </a:r>
            <a:r>
              <a:rPr lang="en-US" sz="2000" dirty="0"/>
              <a:t>    +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   (y</a:t>
            </a:r>
            <a:r>
              <a:rPr lang="en-US" sz="2000" baseline="-25000" dirty="0"/>
              <a:t>0</a:t>
            </a:r>
            <a:r>
              <a:rPr lang="en-US" sz="2000" dirty="0"/>
              <a:t> - 1)</a:t>
            </a:r>
            <a:r>
              <a:rPr lang="en-US" sz="2000" baseline="30000" dirty="0"/>
              <a:t> 2</a:t>
            </a:r>
            <a:r>
              <a:rPr lang="en-US" sz="2000" dirty="0"/>
              <a:t>    -   r</a:t>
            </a:r>
            <a:r>
              <a:rPr lang="en-US" sz="2000" baseline="30000" dirty="0"/>
              <a:t>2</a:t>
            </a:r>
            <a:r>
              <a:rPr lang="en-US" sz="2000" baseline="-25000" dirty="0"/>
              <a:t>x</a:t>
            </a:r>
            <a:r>
              <a:rPr lang="en-US" sz="2000" dirty="0"/>
              <a:t> r</a:t>
            </a:r>
            <a:r>
              <a:rPr lang="en-US" sz="2000" baseline="30000" dirty="0"/>
              <a:t>2</a:t>
            </a:r>
            <a:r>
              <a:rPr lang="en-US" sz="2000" baseline="-25000" dirty="0"/>
              <a:t>y 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4" y="829410"/>
            <a:ext cx="30765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7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Ellipse Algorithm</a:t>
            </a:r>
            <a:endParaRPr/>
          </a:p>
        </p:txBody>
      </p:sp>
      <p:sp>
        <p:nvSpPr>
          <p:cNvPr id="741" name="Google Shape;741;p11"/>
          <p:cNvSpPr txBox="1"/>
          <p:nvPr/>
        </p:nvSpPr>
        <p:spPr>
          <a:xfrm>
            <a:off x="0" y="838216"/>
            <a:ext cx="899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 smtClean="0"/>
              <a:t>Input </a:t>
            </a:r>
            <a:r>
              <a:rPr lang="en-US" sz="1800" dirty="0" err="1"/>
              <a:t>r</a:t>
            </a:r>
            <a:r>
              <a:rPr lang="en-US" sz="1800" baseline="-25000" dirty="0" err="1"/>
              <a:t>x</a:t>
            </a:r>
            <a:r>
              <a:rPr lang="en-US" sz="1800" dirty="0"/>
              <a:t>, </a:t>
            </a:r>
            <a:r>
              <a:rPr lang="en-US" sz="1800" dirty="0" err="1"/>
              <a:t>r</a:t>
            </a:r>
            <a:r>
              <a:rPr lang="en-US" sz="1800" baseline="-25000" dirty="0" err="1"/>
              <a:t>y</a:t>
            </a:r>
            <a:r>
              <a:rPr lang="en-US" sz="1800" dirty="0"/>
              <a:t>, and obtain the first point on an ellipse centered on the origin as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(</a:t>
            </a:r>
            <a:r>
              <a:rPr lang="en-US" sz="1800" dirty="0"/>
              <a:t>x</a:t>
            </a:r>
            <a:r>
              <a:rPr lang="en-US" sz="1800" baseline="-25000" dirty="0"/>
              <a:t>0</a:t>
            </a:r>
            <a:r>
              <a:rPr lang="en-US" sz="1800" dirty="0"/>
              <a:t>, y</a:t>
            </a:r>
            <a:r>
              <a:rPr lang="en-US" sz="1800" baseline="-25000" dirty="0"/>
              <a:t>0</a:t>
            </a:r>
            <a:r>
              <a:rPr lang="en-US" sz="1800" dirty="0"/>
              <a:t>) = (0, </a:t>
            </a:r>
            <a:r>
              <a:rPr lang="en-US" sz="1800" dirty="0" err="1"/>
              <a:t>r</a:t>
            </a:r>
            <a:r>
              <a:rPr lang="en-US" sz="1800" baseline="-25000" dirty="0" err="1"/>
              <a:t>y</a:t>
            </a:r>
            <a:r>
              <a:rPr lang="en-US" sz="1800" dirty="0"/>
              <a:t>)             </a:t>
            </a:r>
          </a:p>
          <a:p>
            <a:r>
              <a:rPr lang="en-US" sz="1800" dirty="0"/>
              <a:t>2. Calculate the initial value of the decision parameter in region 1 as   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P1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</a:t>
            </a:r>
            <a:r>
              <a:rPr lang="en-US" sz="1800" dirty="0"/>
              <a:t>=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+  ¼ 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- r</a:t>
            </a:r>
            <a:r>
              <a:rPr lang="en-US" sz="1800" baseline="30000" dirty="0"/>
              <a:t>2</a:t>
            </a:r>
            <a:r>
              <a:rPr lang="en-US" sz="1800" baseline="-25000" dirty="0"/>
              <a:t>x </a:t>
            </a:r>
            <a:r>
              <a:rPr lang="en-US" sz="1800" dirty="0" err="1"/>
              <a:t>r</a:t>
            </a:r>
            <a:r>
              <a:rPr lang="en-US" sz="1800" baseline="-25000" dirty="0" err="1"/>
              <a:t>y</a:t>
            </a:r>
            <a:endParaRPr lang="en-US" sz="1800" dirty="0"/>
          </a:p>
          <a:p>
            <a:r>
              <a:rPr lang="en-US" sz="1800" dirty="0"/>
              <a:t>3. At each x, position in region 1, starting at k = 0, perform the following test: </a:t>
            </a:r>
          </a:p>
          <a:p>
            <a:r>
              <a:rPr lang="en-US" sz="1800" dirty="0" smtClean="0"/>
              <a:t>	If </a:t>
            </a:r>
            <a:r>
              <a:rPr lang="en-US" sz="1800" dirty="0"/>
              <a:t>P1</a:t>
            </a:r>
            <a:r>
              <a:rPr lang="en-US" sz="1800" baseline="-25000" dirty="0"/>
              <a:t>k</a:t>
            </a:r>
            <a:r>
              <a:rPr lang="en-US" sz="1800" dirty="0"/>
              <a:t> &lt; 0, the next point along the ellipse centered on (0, 0) is (x</a:t>
            </a:r>
            <a:r>
              <a:rPr lang="en-US" sz="1800" baseline="-25000" dirty="0"/>
              <a:t>k+1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) and   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P1</a:t>
            </a:r>
            <a:r>
              <a:rPr lang="en-US" sz="1800" baseline="-25000" dirty="0" smtClean="0"/>
              <a:t>k+1</a:t>
            </a:r>
            <a:r>
              <a:rPr lang="en-US" sz="1800" dirty="0" smtClean="0"/>
              <a:t>  </a:t>
            </a:r>
            <a:r>
              <a:rPr lang="en-US" sz="1800" dirty="0"/>
              <a:t>=   P1</a:t>
            </a:r>
            <a:r>
              <a:rPr lang="en-US" sz="1800" baseline="-25000" dirty="0"/>
              <a:t>k </a:t>
            </a:r>
            <a:r>
              <a:rPr lang="en-US" sz="1800" dirty="0"/>
              <a:t>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  </a:t>
            </a:r>
            <a:r>
              <a:rPr lang="en-US" sz="1800" dirty="0"/>
              <a:t>+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 </a:t>
            </a:r>
          </a:p>
          <a:p>
            <a:r>
              <a:rPr lang="en-US" sz="1800" dirty="0" smtClean="0"/>
              <a:t>	Otherwise</a:t>
            </a:r>
            <a:r>
              <a:rPr lang="en-US" sz="1800" dirty="0"/>
              <a:t>, the next point along the ellipse is or (x</a:t>
            </a:r>
            <a:r>
              <a:rPr lang="en-US" sz="1800" baseline="-25000" dirty="0"/>
              <a:t>k+1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- 1)  and with   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P1</a:t>
            </a:r>
            <a:r>
              <a:rPr lang="en-US" sz="1800" baseline="-25000" dirty="0" smtClean="0"/>
              <a:t>k+1</a:t>
            </a:r>
            <a:r>
              <a:rPr lang="en-US" sz="1800" dirty="0" smtClean="0"/>
              <a:t>  </a:t>
            </a:r>
            <a:r>
              <a:rPr lang="en-US" sz="1800" dirty="0"/>
              <a:t>=   P1</a:t>
            </a:r>
            <a:r>
              <a:rPr lang="en-US" sz="1800" baseline="-25000" dirty="0"/>
              <a:t>k </a:t>
            </a:r>
            <a:r>
              <a:rPr lang="en-US" sz="1800" dirty="0"/>
              <a:t>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y</a:t>
            </a:r>
            <a:r>
              <a:rPr lang="en-US" sz="1800" baseline="-25000" dirty="0"/>
              <a:t>k+1 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   </a:t>
            </a:r>
          </a:p>
          <a:p>
            <a:r>
              <a:rPr lang="en-US" sz="1800" dirty="0" smtClean="0"/>
              <a:t>	and </a:t>
            </a:r>
            <a:r>
              <a:rPr lang="en-US" sz="1800" dirty="0"/>
              <a:t>continue </a:t>
            </a:r>
            <a:r>
              <a:rPr lang="en-US" sz="1800" dirty="0" smtClean="0"/>
              <a:t>until  2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x  &gt;=  2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y</a:t>
            </a:r>
          </a:p>
          <a:p>
            <a:r>
              <a:rPr lang="en-US" sz="1800" dirty="0"/>
              <a:t>4. Calculate the initial value of the decision parameter in region 2 using the last point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(</a:t>
            </a:r>
            <a:r>
              <a:rPr lang="en-US" sz="1800" dirty="0"/>
              <a:t>x</a:t>
            </a:r>
            <a:r>
              <a:rPr lang="en-US" sz="1800" baseline="-25000" dirty="0"/>
              <a:t>0</a:t>
            </a:r>
            <a:r>
              <a:rPr lang="en-US" sz="1800" dirty="0"/>
              <a:t>, y</a:t>
            </a:r>
            <a:r>
              <a:rPr lang="en-US" sz="1800" baseline="-25000" dirty="0"/>
              <a:t>0</a:t>
            </a:r>
            <a:r>
              <a:rPr lang="en-US" sz="1800" dirty="0"/>
              <a:t>) </a:t>
            </a:r>
            <a:r>
              <a:rPr lang="en-US" sz="1800" dirty="0" smtClean="0"/>
              <a:t>calculated </a:t>
            </a:r>
            <a:r>
              <a:rPr lang="en-US" sz="1800" dirty="0"/>
              <a:t>in region 1 as	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P2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</a:t>
            </a:r>
            <a:r>
              <a:rPr lang="en-US" sz="1800" dirty="0"/>
              <a:t>=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(x</a:t>
            </a:r>
            <a:r>
              <a:rPr lang="en-US" sz="1800" baseline="-25000" dirty="0"/>
              <a:t>0</a:t>
            </a:r>
            <a:r>
              <a:rPr lang="en-US" sz="1800" dirty="0"/>
              <a:t> + ½  )</a:t>
            </a:r>
            <a:r>
              <a:rPr lang="en-US" sz="1800" baseline="30000" dirty="0"/>
              <a:t> 2</a:t>
            </a:r>
            <a:r>
              <a:rPr lang="en-US" sz="1800" dirty="0"/>
              <a:t>   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  (y</a:t>
            </a:r>
            <a:r>
              <a:rPr lang="en-US" sz="1800" baseline="-25000" dirty="0"/>
              <a:t>0</a:t>
            </a:r>
            <a:r>
              <a:rPr lang="en-US" sz="1800" dirty="0"/>
              <a:t> - 1)</a:t>
            </a:r>
            <a:r>
              <a:rPr lang="en-US" sz="1800" baseline="30000" dirty="0"/>
              <a:t> 2</a:t>
            </a:r>
            <a:r>
              <a:rPr lang="en-US" sz="1800" dirty="0"/>
              <a:t>    -  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r</a:t>
            </a:r>
            <a:r>
              <a:rPr lang="en-US" sz="1800" baseline="30000" dirty="0"/>
              <a:t>2</a:t>
            </a:r>
            <a:r>
              <a:rPr lang="en-US" sz="1800" baseline="-25000" dirty="0"/>
              <a:t>y </a:t>
            </a:r>
            <a:endParaRPr lang="en-US" sz="1800" dirty="0"/>
          </a:p>
          <a:p>
            <a:r>
              <a:rPr lang="en-US" sz="1800" dirty="0"/>
              <a:t>5. At each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position in region 2, starting at k = 0, perform the following test: </a:t>
            </a:r>
          </a:p>
          <a:p>
            <a:r>
              <a:rPr lang="en-US" sz="1800" dirty="0" smtClean="0"/>
              <a:t>	If  </a:t>
            </a:r>
            <a:r>
              <a:rPr lang="en-US" sz="1800" dirty="0"/>
              <a:t>P2</a:t>
            </a:r>
            <a:r>
              <a:rPr lang="en-US" sz="1800" baseline="-25000" dirty="0"/>
              <a:t>k</a:t>
            </a:r>
            <a:r>
              <a:rPr lang="en-US" sz="1800" dirty="0"/>
              <a:t> &gt; 0, the next point along the ellipse centered on (0, 0)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- 1) and   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P2</a:t>
            </a:r>
            <a:r>
              <a:rPr lang="en-US" sz="1800" baseline="-25000" dirty="0" smtClean="0"/>
              <a:t>k+1</a:t>
            </a:r>
            <a:r>
              <a:rPr lang="en-US" sz="1800" dirty="0" smtClean="0"/>
              <a:t>  </a:t>
            </a:r>
            <a:r>
              <a:rPr lang="en-US" sz="1800" dirty="0"/>
              <a:t>=   P2</a:t>
            </a:r>
            <a:r>
              <a:rPr lang="en-US" sz="1800" baseline="-25000" dirty="0"/>
              <a:t>k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y</a:t>
            </a:r>
            <a:r>
              <a:rPr lang="en-US" sz="1800" baseline="-25000" dirty="0"/>
              <a:t>k+1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 </a:t>
            </a:r>
          </a:p>
          <a:p>
            <a:r>
              <a:rPr lang="en-US" sz="1800" dirty="0" smtClean="0"/>
              <a:t>	Otherwise</a:t>
            </a:r>
            <a:r>
              <a:rPr lang="en-US" sz="1800" dirty="0"/>
              <a:t>, the next point along the ellipse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+ 1,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- 1) and    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P2</a:t>
            </a:r>
            <a:r>
              <a:rPr lang="en-US" sz="1800" baseline="-25000" dirty="0" smtClean="0"/>
              <a:t>k+1</a:t>
            </a:r>
            <a:r>
              <a:rPr lang="en-US" sz="1800" dirty="0" smtClean="0"/>
              <a:t>  </a:t>
            </a:r>
            <a:r>
              <a:rPr lang="en-US" sz="1800" dirty="0"/>
              <a:t>=  P2</a:t>
            </a:r>
            <a:r>
              <a:rPr lang="en-US" sz="1800" baseline="-25000" dirty="0"/>
              <a:t>k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 </a:t>
            </a:r>
            <a:r>
              <a:rPr lang="en-US" sz="1800" dirty="0"/>
              <a:t>y</a:t>
            </a:r>
            <a:r>
              <a:rPr lang="en-US" sz="1800" baseline="-25000" dirty="0"/>
              <a:t>k+1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</a:t>
            </a:r>
            <a:r>
              <a:rPr lang="en-US" sz="1800" dirty="0"/>
              <a:t>     </a:t>
            </a:r>
          </a:p>
          <a:p>
            <a:r>
              <a:rPr lang="en-US" sz="1800" dirty="0"/>
              <a:t>6. Determine symmetry points in the other three quadrants.</a:t>
            </a:r>
          </a:p>
          <a:p>
            <a:r>
              <a:rPr lang="en-US" sz="1800" dirty="0"/>
              <a:t>7. Repeat the steps for region 2 until the value of ‘y’ becomes zero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48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Midpoint </a:t>
            </a:r>
            <a:r>
              <a:rPr lang="en-US" dirty="0" smtClean="0"/>
              <a:t>Ellipse Algorithm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Digitize </a:t>
            </a:r>
            <a:r>
              <a:rPr lang="en-US" sz="2400" dirty="0" smtClean="0">
                <a:solidFill>
                  <a:schemeClr val="dk1"/>
                </a:solidFill>
              </a:rPr>
              <a:t>an Ellipse </a:t>
            </a:r>
            <a:r>
              <a:rPr lang="en-US" sz="2400" dirty="0">
                <a:solidFill>
                  <a:schemeClr val="dk1"/>
                </a:solidFill>
              </a:rPr>
              <a:t>with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dk1"/>
                </a:solidFill>
              </a:rPr>
              <a:t>y</a:t>
            </a:r>
            <a:r>
              <a:rPr lang="en-US" sz="2400" dirty="0" smtClean="0">
                <a:solidFill>
                  <a:schemeClr val="dk1"/>
                </a:solidFill>
              </a:rPr>
              <a:t> = 6 </a:t>
            </a:r>
            <a:r>
              <a:rPr lang="en-US" sz="2400" dirty="0">
                <a:solidFill>
                  <a:schemeClr val="dk1"/>
                </a:solidFill>
              </a:rPr>
              <a:t>pixels and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>
                <a:solidFill>
                  <a:schemeClr val="dk1"/>
                </a:solidFill>
              </a:rPr>
              <a:t>x</a:t>
            </a:r>
            <a:r>
              <a:rPr lang="en-US" sz="2400" dirty="0" smtClean="0">
                <a:solidFill>
                  <a:schemeClr val="dk1"/>
                </a:solidFill>
              </a:rPr>
              <a:t> = 8 </a:t>
            </a:r>
            <a:r>
              <a:rPr lang="en-US" sz="2400" dirty="0">
                <a:solidFill>
                  <a:schemeClr val="dk1"/>
                </a:solidFill>
              </a:rPr>
              <a:t>pixels</a:t>
            </a:r>
            <a:endParaRPr sz="2400"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Starting Pixel = (</a:t>
            </a:r>
            <a:r>
              <a:rPr lang="en-US" sz="2000" dirty="0" smtClean="0">
                <a:solidFill>
                  <a:schemeClr val="dk1"/>
                </a:solidFill>
              </a:rPr>
              <a:t>0,6)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P1</a:t>
            </a:r>
            <a:r>
              <a:rPr lang="en-US" sz="2000" baseline="-25000" dirty="0" smtClean="0">
                <a:solidFill>
                  <a:schemeClr val="dk1"/>
                </a:solidFill>
              </a:rPr>
              <a:t>0  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smtClean="0">
                <a:solidFill>
                  <a:schemeClr val="dk1"/>
                </a:solidFill>
              </a:rPr>
              <a:t>36 + (0.25 x 64) – 64 x 6 = -332  </a:t>
            </a:r>
            <a:endParaRPr sz="2000" baseline="-250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K    P1</a:t>
            </a:r>
            <a:r>
              <a:rPr lang="en-US" sz="2000" baseline="-25000" dirty="0" smtClean="0">
                <a:solidFill>
                  <a:schemeClr val="dk1"/>
                </a:solidFill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</a:rPr>
              <a:t>	</a:t>
            </a:r>
            <a:r>
              <a:rPr lang="en-US" sz="2000" baseline="-25000" dirty="0" smtClean="0">
                <a:solidFill>
                  <a:schemeClr val="dk1"/>
                </a:solidFill>
              </a:rPr>
              <a:t>   </a:t>
            </a:r>
            <a:r>
              <a:rPr lang="en-US" sz="2000" dirty="0" smtClean="0">
                <a:solidFill>
                  <a:schemeClr val="dk1"/>
                </a:solidFill>
              </a:rPr>
              <a:t>x</a:t>
            </a:r>
            <a:r>
              <a:rPr lang="en-US" sz="2000" baseline="-25000" dirty="0" smtClean="0">
                <a:solidFill>
                  <a:schemeClr val="dk1"/>
                </a:solidFill>
              </a:rPr>
              <a:t>k+1</a:t>
            </a:r>
            <a:r>
              <a:rPr lang="en-US" sz="2000" baseline="-25000" dirty="0">
                <a:solidFill>
                  <a:schemeClr val="dk1"/>
                </a:solidFill>
              </a:rPr>
              <a:t>, </a:t>
            </a:r>
            <a:r>
              <a:rPr lang="en-US" sz="2000" dirty="0" smtClean="0">
                <a:solidFill>
                  <a:schemeClr val="dk1"/>
                </a:solidFill>
              </a:rPr>
              <a:t>y</a:t>
            </a:r>
            <a:r>
              <a:rPr lang="en-US" sz="2000" baseline="-25000" dirty="0" smtClean="0">
                <a:solidFill>
                  <a:schemeClr val="dk1"/>
                </a:solidFill>
              </a:rPr>
              <a:t>k+1	</a:t>
            </a:r>
            <a:r>
              <a:rPr lang="en-US" sz="2000" dirty="0" smtClean="0">
                <a:solidFill>
                  <a:schemeClr val="dk1"/>
                </a:solidFill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baseline="-25000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 x  &gt;=  2 r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baseline="-25000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y ?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just"/>
            <a:r>
              <a:rPr lang="en-US" sz="2000" dirty="0">
                <a:solidFill>
                  <a:schemeClr val="dk1"/>
                </a:solidFill>
              </a:rPr>
              <a:t>0 </a:t>
            </a:r>
            <a:r>
              <a:rPr lang="en-US" sz="1400" dirty="0" smtClean="0">
                <a:solidFill>
                  <a:schemeClr val="dk1"/>
                </a:solidFill>
              </a:rPr>
              <a:t>P1</a:t>
            </a:r>
            <a:r>
              <a:rPr lang="en-US" sz="1400" baseline="-25000" dirty="0" smtClean="0">
                <a:solidFill>
                  <a:schemeClr val="dk1"/>
                </a:solidFill>
              </a:rPr>
              <a:t>0 </a:t>
            </a:r>
            <a:r>
              <a:rPr lang="en-US" sz="1400" dirty="0" smtClean="0">
                <a:solidFill>
                  <a:schemeClr val="dk1"/>
                </a:solidFill>
              </a:rPr>
              <a:t>=-332	         1,6	     2x36x1=72   &gt;=   2x64x6=768 False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 smtClean="0">
                <a:solidFill>
                  <a:schemeClr val="dk1"/>
                </a:solidFill>
              </a:rPr>
              <a:t>1 </a:t>
            </a:r>
            <a:r>
              <a:rPr lang="en-US" sz="1400" dirty="0" smtClean="0">
                <a:solidFill>
                  <a:schemeClr val="dk1"/>
                </a:solidFill>
              </a:rPr>
              <a:t>P1</a:t>
            </a:r>
            <a:r>
              <a:rPr lang="en-US" sz="1400" baseline="-25000" dirty="0" smtClean="0">
                <a:solidFill>
                  <a:schemeClr val="dk1"/>
                </a:solidFill>
              </a:rPr>
              <a:t>1</a:t>
            </a:r>
            <a:r>
              <a:rPr lang="en-US" sz="1400" dirty="0" smtClean="0">
                <a:solidFill>
                  <a:schemeClr val="dk1"/>
                </a:solidFill>
              </a:rPr>
              <a:t>=-224           2,6	   2x36x2=144   </a:t>
            </a:r>
            <a:r>
              <a:rPr lang="en-US" sz="1400" dirty="0">
                <a:solidFill>
                  <a:schemeClr val="dk1"/>
                </a:solidFill>
              </a:rPr>
              <a:t>&gt;=   2x64x6=768 False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 smtClean="0">
                <a:solidFill>
                  <a:schemeClr val="dk1"/>
                </a:solidFill>
              </a:rPr>
              <a:t>2 </a:t>
            </a:r>
            <a:r>
              <a:rPr lang="en-US" sz="1400" dirty="0" smtClean="0">
                <a:solidFill>
                  <a:schemeClr val="dk1"/>
                </a:solidFill>
              </a:rPr>
              <a:t>P1</a:t>
            </a:r>
            <a:r>
              <a:rPr lang="en-US" sz="1400" baseline="-25000" dirty="0">
                <a:solidFill>
                  <a:schemeClr val="dk1"/>
                </a:solidFill>
              </a:rPr>
              <a:t>2</a:t>
            </a:r>
            <a:r>
              <a:rPr lang="en-US" sz="1400" dirty="0" smtClean="0">
                <a:solidFill>
                  <a:schemeClr val="dk1"/>
                </a:solidFill>
              </a:rPr>
              <a:t>=-44	         3,6 	</a:t>
            </a:r>
            <a:r>
              <a:rPr lang="en-US" sz="1050" dirty="0" smtClean="0">
                <a:solidFill>
                  <a:schemeClr val="dk1"/>
                </a:solidFill>
              </a:rPr>
              <a:t>  </a:t>
            </a:r>
            <a:r>
              <a:rPr lang="en-US" sz="1400" dirty="0" smtClean="0">
                <a:solidFill>
                  <a:schemeClr val="dk1"/>
                </a:solidFill>
              </a:rPr>
              <a:t>2x36x3=216   </a:t>
            </a:r>
            <a:r>
              <a:rPr lang="en-US" sz="1400" dirty="0">
                <a:solidFill>
                  <a:schemeClr val="dk1"/>
                </a:solidFill>
              </a:rPr>
              <a:t>&gt;=   2x64x6=768 False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 smtClean="0">
                <a:solidFill>
                  <a:schemeClr val="dk1"/>
                </a:solidFill>
              </a:rPr>
              <a:t>3 </a:t>
            </a:r>
            <a:r>
              <a:rPr lang="en-US" sz="1400" dirty="0" smtClean="0">
                <a:solidFill>
                  <a:schemeClr val="dk1"/>
                </a:solidFill>
              </a:rPr>
              <a:t>P1</a:t>
            </a:r>
            <a:r>
              <a:rPr lang="en-US" sz="1400" baseline="-25000" dirty="0" smtClean="0">
                <a:solidFill>
                  <a:schemeClr val="dk1"/>
                </a:solidFill>
              </a:rPr>
              <a:t>3</a:t>
            </a:r>
            <a:r>
              <a:rPr lang="en-US" sz="1400" dirty="0" smtClean="0">
                <a:solidFill>
                  <a:schemeClr val="dk1"/>
                </a:solidFill>
              </a:rPr>
              <a:t>=208	         4,5	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1400" dirty="0" smtClean="0">
                <a:solidFill>
                  <a:schemeClr val="dk1"/>
                </a:solidFill>
              </a:rPr>
              <a:t>2x36x4=288   </a:t>
            </a:r>
            <a:r>
              <a:rPr lang="en-US" sz="1400" dirty="0">
                <a:solidFill>
                  <a:schemeClr val="dk1"/>
                </a:solidFill>
              </a:rPr>
              <a:t>&gt;=   </a:t>
            </a:r>
            <a:r>
              <a:rPr lang="en-US" sz="1400" dirty="0" smtClean="0">
                <a:solidFill>
                  <a:schemeClr val="dk1"/>
                </a:solidFill>
              </a:rPr>
              <a:t>2x64x5=640 </a:t>
            </a:r>
            <a:r>
              <a:rPr lang="en-US" sz="1400" dirty="0">
                <a:solidFill>
                  <a:schemeClr val="dk1"/>
                </a:solidFill>
              </a:rPr>
              <a:t>False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 smtClean="0">
                <a:solidFill>
                  <a:schemeClr val="dk1"/>
                </a:solidFill>
              </a:rPr>
              <a:t>4 </a:t>
            </a:r>
            <a:r>
              <a:rPr lang="en-US" sz="1400" dirty="0" smtClean="0">
                <a:solidFill>
                  <a:schemeClr val="dk1"/>
                </a:solidFill>
              </a:rPr>
              <a:t>P1</a:t>
            </a:r>
            <a:r>
              <a:rPr lang="en-US" sz="1400" baseline="-25000" dirty="0">
                <a:solidFill>
                  <a:schemeClr val="dk1"/>
                </a:solidFill>
              </a:rPr>
              <a:t>4</a:t>
            </a:r>
            <a:r>
              <a:rPr lang="en-US" sz="1400" dirty="0" smtClean="0">
                <a:solidFill>
                  <a:schemeClr val="dk1"/>
                </a:solidFill>
              </a:rPr>
              <a:t>=-108           5,5	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smtClean="0">
                <a:solidFill>
                  <a:schemeClr val="dk1"/>
                </a:solidFill>
              </a:rPr>
              <a:t>2x36x5=360   </a:t>
            </a:r>
            <a:r>
              <a:rPr lang="en-US" sz="1400" dirty="0">
                <a:solidFill>
                  <a:schemeClr val="dk1"/>
                </a:solidFill>
              </a:rPr>
              <a:t>&gt;=   2x64x5=640 False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 smtClean="0">
                <a:solidFill>
                  <a:schemeClr val="dk1"/>
                </a:solidFill>
              </a:rPr>
              <a:t>5 </a:t>
            </a:r>
            <a:r>
              <a:rPr lang="en-US" sz="1400" dirty="0" smtClean="0">
                <a:solidFill>
                  <a:schemeClr val="dk1"/>
                </a:solidFill>
              </a:rPr>
              <a:t>P1</a:t>
            </a:r>
            <a:r>
              <a:rPr lang="en-US" sz="1400" baseline="-25000" dirty="0" smtClean="0">
                <a:solidFill>
                  <a:schemeClr val="dk1"/>
                </a:solidFill>
              </a:rPr>
              <a:t>5</a:t>
            </a:r>
            <a:r>
              <a:rPr lang="en-US" sz="1400" dirty="0" smtClean="0">
                <a:solidFill>
                  <a:schemeClr val="dk1"/>
                </a:solidFill>
              </a:rPr>
              <a:t>= 288	         6,4	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smtClean="0">
                <a:solidFill>
                  <a:schemeClr val="dk1"/>
                </a:solidFill>
              </a:rPr>
              <a:t>2x36x6=432   </a:t>
            </a:r>
            <a:r>
              <a:rPr lang="en-US" sz="1400" dirty="0">
                <a:solidFill>
                  <a:schemeClr val="dk1"/>
                </a:solidFill>
              </a:rPr>
              <a:t>&gt;=   </a:t>
            </a:r>
            <a:r>
              <a:rPr lang="en-US" sz="1400" dirty="0" smtClean="0">
                <a:solidFill>
                  <a:schemeClr val="dk1"/>
                </a:solidFill>
              </a:rPr>
              <a:t>2x64x4= 512 False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b="1" dirty="0">
                <a:solidFill>
                  <a:schemeClr val="dk1"/>
                </a:solidFill>
              </a:rPr>
              <a:t>6 </a:t>
            </a:r>
            <a:r>
              <a:rPr lang="en-US" sz="1400" b="1" dirty="0" smtClean="0">
                <a:solidFill>
                  <a:schemeClr val="dk1"/>
                </a:solidFill>
              </a:rPr>
              <a:t>P1</a:t>
            </a:r>
            <a:r>
              <a:rPr lang="en-US" sz="1400" b="1" baseline="-25000" dirty="0">
                <a:solidFill>
                  <a:schemeClr val="dk1"/>
                </a:solidFill>
              </a:rPr>
              <a:t>6</a:t>
            </a:r>
            <a:r>
              <a:rPr lang="en-US" sz="1400" b="1" dirty="0" smtClean="0">
                <a:solidFill>
                  <a:schemeClr val="dk1"/>
                </a:solidFill>
              </a:rPr>
              <a:t>= 244	         7,3	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</a:rPr>
              <a:t>2x36x7=504  </a:t>
            </a:r>
            <a:r>
              <a:rPr lang="en-US" sz="2000" b="1" dirty="0">
                <a:solidFill>
                  <a:schemeClr val="dk1"/>
                </a:solidFill>
              </a:rPr>
              <a:t>&gt;=   </a:t>
            </a:r>
            <a:r>
              <a:rPr lang="en-US" sz="2000" b="1" dirty="0" smtClean="0">
                <a:solidFill>
                  <a:schemeClr val="dk1"/>
                </a:solidFill>
              </a:rPr>
              <a:t>2x64x3= 384 True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0" y="5246687"/>
            <a:ext cx="9144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smtClean="0"/>
              <a:t>P1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</a:t>
            </a:r>
            <a:r>
              <a:rPr lang="en-US" sz="1800" dirty="0"/>
              <a:t>=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+  ¼ 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- r</a:t>
            </a:r>
            <a:r>
              <a:rPr lang="en-US" sz="1800" baseline="30000" dirty="0"/>
              <a:t>2</a:t>
            </a:r>
            <a:r>
              <a:rPr lang="en-US" sz="1800" baseline="-25000" dirty="0"/>
              <a:t>x </a:t>
            </a:r>
            <a:r>
              <a:rPr lang="en-US" sz="1800" dirty="0" err="1"/>
              <a:t>r</a:t>
            </a:r>
            <a:r>
              <a:rPr lang="en-US" sz="1800" baseline="-25000" dirty="0" err="1"/>
              <a:t>y</a:t>
            </a:r>
            <a:endParaRPr lang="en-US" sz="1800" dirty="0"/>
          </a:p>
          <a:p>
            <a:r>
              <a:rPr lang="en-US" sz="1800" dirty="0" smtClean="0"/>
              <a:t>If </a:t>
            </a:r>
            <a:r>
              <a:rPr lang="en-US" sz="1800" dirty="0"/>
              <a:t>P1</a:t>
            </a:r>
            <a:r>
              <a:rPr lang="en-US" sz="1800" baseline="-25000" dirty="0"/>
              <a:t>k</a:t>
            </a:r>
            <a:r>
              <a:rPr lang="en-US" sz="1800" dirty="0"/>
              <a:t> &lt; 0, the next point along the ellipse centered on (0, 0) is (x</a:t>
            </a:r>
            <a:r>
              <a:rPr lang="en-US" sz="1800" baseline="-25000" dirty="0"/>
              <a:t>k+1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) and    </a:t>
            </a:r>
          </a:p>
          <a:p>
            <a:r>
              <a:rPr lang="en-US" sz="1800" dirty="0"/>
              <a:t>		P1</a:t>
            </a:r>
            <a:r>
              <a:rPr lang="en-US" sz="1800" baseline="-25000" dirty="0"/>
              <a:t>k+1</a:t>
            </a:r>
            <a:r>
              <a:rPr lang="en-US" sz="1800" dirty="0"/>
              <a:t>  =   P1</a:t>
            </a:r>
            <a:r>
              <a:rPr lang="en-US" sz="1800" baseline="-25000" dirty="0"/>
              <a:t>k </a:t>
            </a:r>
            <a:r>
              <a:rPr lang="en-US" sz="1800" dirty="0"/>
              <a:t>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  </a:t>
            </a:r>
            <a:r>
              <a:rPr lang="en-US" sz="1800" dirty="0"/>
              <a:t>+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 </a:t>
            </a:r>
          </a:p>
          <a:p>
            <a:r>
              <a:rPr lang="en-US" sz="1800" dirty="0" smtClean="0"/>
              <a:t>Otherwise</a:t>
            </a:r>
            <a:r>
              <a:rPr lang="en-US" sz="1800" dirty="0"/>
              <a:t>, the next point along the ellipse is or (x</a:t>
            </a:r>
            <a:r>
              <a:rPr lang="en-US" sz="1800" baseline="-25000" dirty="0"/>
              <a:t>k+1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- 1)  and with    </a:t>
            </a:r>
          </a:p>
          <a:p>
            <a:r>
              <a:rPr lang="en-US" sz="1800" dirty="0"/>
              <a:t>		P1</a:t>
            </a:r>
            <a:r>
              <a:rPr lang="en-US" sz="1800" baseline="-25000" dirty="0"/>
              <a:t>k+1</a:t>
            </a:r>
            <a:r>
              <a:rPr lang="en-US" sz="1800" dirty="0"/>
              <a:t>  =   P1</a:t>
            </a:r>
            <a:r>
              <a:rPr lang="en-US" sz="1800" baseline="-25000" dirty="0"/>
              <a:t>k </a:t>
            </a:r>
            <a:r>
              <a:rPr lang="en-US" sz="1800" dirty="0"/>
              <a:t>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y</a:t>
            </a:r>
            <a:r>
              <a:rPr lang="en-US" sz="1800" baseline="-25000" dirty="0"/>
              <a:t>k+1 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228" name="Google Shape;228;p8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Midpoint </a:t>
            </a:r>
            <a:r>
              <a:rPr lang="en-US" dirty="0" smtClean="0"/>
              <a:t>Ellipse Algorithm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Digitize </a:t>
            </a:r>
            <a:r>
              <a:rPr lang="en-US" sz="2400" dirty="0" smtClean="0">
                <a:solidFill>
                  <a:schemeClr val="dk1"/>
                </a:solidFill>
              </a:rPr>
              <a:t>an Ellipse </a:t>
            </a:r>
            <a:r>
              <a:rPr lang="en-US" sz="2400" dirty="0">
                <a:solidFill>
                  <a:schemeClr val="dk1"/>
                </a:solidFill>
              </a:rPr>
              <a:t>with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dk1"/>
                </a:solidFill>
              </a:rPr>
              <a:t>y</a:t>
            </a:r>
            <a:r>
              <a:rPr lang="en-US" sz="2400" dirty="0" smtClean="0">
                <a:solidFill>
                  <a:schemeClr val="dk1"/>
                </a:solidFill>
              </a:rPr>
              <a:t> = 6 </a:t>
            </a:r>
            <a:r>
              <a:rPr lang="en-US" sz="2400" dirty="0">
                <a:solidFill>
                  <a:schemeClr val="dk1"/>
                </a:solidFill>
              </a:rPr>
              <a:t>pixels and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>
                <a:solidFill>
                  <a:schemeClr val="dk1"/>
                </a:solidFill>
              </a:rPr>
              <a:t>x</a:t>
            </a:r>
            <a:r>
              <a:rPr lang="en-US" sz="2400" dirty="0" smtClean="0">
                <a:solidFill>
                  <a:schemeClr val="dk1"/>
                </a:solidFill>
              </a:rPr>
              <a:t> = 8 </a:t>
            </a:r>
            <a:r>
              <a:rPr lang="en-US" sz="2400" dirty="0">
                <a:solidFill>
                  <a:schemeClr val="dk1"/>
                </a:solidFill>
              </a:rPr>
              <a:t>pixels</a:t>
            </a:r>
            <a:endParaRPr sz="2400"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Starting Pixel = (</a:t>
            </a:r>
            <a:r>
              <a:rPr lang="en-US" sz="2000" dirty="0" smtClean="0">
                <a:solidFill>
                  <a:schemeClr val="dk1"/>
                </a:solidFill>
              </a:rPr>
              <a:t>0,6)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P1</a:t>
            </a:r>
            <a:r>
              <a:rPr lang="en-US" sz="2000" baseline="-25000" dirty="0" smtClean="0">
                <a:solidFill>
                  <a:schemeClr val="dk1"/>
                </a:solidFill>
              </a:rPr>
              <a:t>0  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smtClean="0">
                <a:solidFill>
                  <a:schemeClr val="dk1"/>
                </a:solidFill>
              </a:rPr>
              <a:t>-332 </a:t>
            </a:r>
            <a:endParaRPr sz="2000" baseline="-250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K    P1</a:t>
            </a:r>
            <a:r>
              <a:rPr lang="en-US" sz="2000" baseline="-25000" dirty="0" smtClean="0">
                <a:solidFill>
                  <a:schemeClr val="dk1"/>
                </a:solidFill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</a:rPr>
              <a:t>	</a:t>
            </a:r>
            <a:r>
              <a:rPr lang="en-US" sz="2000" baseline="-25000" dirty="0" smtClean="0">
                <a:solidFill>
                  <a:schemeClr val="dk1"/>
                </a:solidFill>
              </a:rPr>
              <a:t>   </a:t>
            </a:r>
            <a:r>
              <a:rPr lang="en-US" sz="2000" dirty="0" smtClean="0">
                <a:solidFill>
                  <a:schemeClr val="dk1"/>
                </a:solidFill>
              </a:rPr>
              <a:t>x</a:t>
            </a:r>
            <a:r>
              <a:rPr lang="en-US" sz="2000" baseline="-25000" dirty="0" smtClean="0">
                <a:solidFill>
                  <a:schemeClr val="dk1"/>
                </a:solidFill>
              </a:rPr>
              <a:t>k+1</a:t>
            </a:r>
            <a:r>
              <a:rPr lang="en-US" sz="2000" baseline="-25000" dirty="0">
                <a:solidFill>
                  <a:schemeClr val="dk1"/>
                </a:solidFill>
              </a:rPr>
              <a:t>, </a:t>
            </a:r>
            <a:r>
              <a:rPr lang="en-US" sz="2000" dirty="0" smtClean="0">
                <a:solidFill>
                  <a:schemeClr val="dk1"/>
                </a:solidFill>
              </a:rPr>
              <a:t>y</a:t>
            </a:r>
            <a:r>
              <a:rPr lang="en-US" sz="2000" baseline="-25000" dirty="0" smtClean="0">
                <a:solidFill>
                  <a:schemeClr val="dk1"/>
                </a:solidFill>
              </a:rPr>
              <a:t>k+1	</a:t>
            </a:r>
            <a:r>
              <a:rPr lang="en-US" sz="2000" dirty="0" smtClean="0">
                <a:solidFill>
                  <a:schemeClr val="dk1"/>
                </a:solidFill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baseline="-25000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 x  &gt;=  2 r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baseline="-25000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y ?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0   -332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   1,6	       72		768	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1   -224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   2,6	       144		768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2   -44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   3,7	       216		768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3   208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   4,5	       288		640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4   -108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   5,5	       360		640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5    288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   6,4	       432		512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b="1" dirty="0" smtClean="0">
                <a:solidFill>
                  <a:schemeClr val="dk1"/>
                </a:solidFill>
              </a:rPr>
              <a:t>6    244</a:t>
            </a:r>
            <a:r>
              <a:rPr lang="en-US" sz="2000" b="1" dirty="0">
                <a:solidFill>
                  <a:schemeClr val="dk1"/>
                </a:solidFill>
              </a:rPr>
              <a:t>	</a:t>
            </a:r>
            <a:r>
              <a:rPr lang="en-US" sz="2000" b="1" dirty="0" smtClean="0">
                <a:solidFill>
                  <a:schemeClr val="dk1"/>
                </a:solidFill>
              </a:rPr>
              <a:t>   7,3	       504		384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0" y="5246687"/>
            <a:ext cx="9144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smtClean="0"/>
              <a:t>P1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</a:t>
            </a:r>
            <a:r>
              <a:rPr lang="en-US" sz="1800" dirty="0"/>
              <a:t>=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+  ¼ 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- r</a:t>
            </a:r>
            <a:r>
              <a:rPr lang="en-US" sz="1800" baseline="30000" dirty="0"/>
              <a:t>2</a:t>
            </a:r>
            <a:r>
              <a:rPr lang="en-US" sz="1800" baseline="-25000" dirty="0"/>
              <a:t>x </a:t>
            </a:r>
            <a:r>
              <a:rPr lang="en-US" sz="1800" dirty="0" err="1"/>
              <a:t>r</a:t>
            </a:r>
            <a:r>
              <a:rPr lang="en-US" sz="1800" baseline="-25000" dirty="0" err="1"/>
              <a:t>y</a:t>
            </a:r>
            <a:endParaRPr lang="en-US" sz="1800" dirty="0"/>
          </a:p>
          <a:p>
            <a:r>
              <a:rPr lang="en-US" sz="1800" dirty="0" smtClean="0"/>
              <a:t>If </a:t>
            </a:r>
            <a:r>
              <a:rPr lang="en-US" sz="1800" dirty="0"/>
              <a:t>P1</a:t>
            </a:r>
            <a:r>
              <a:rPr lang="en-US" sz="1800" baseline="-25000" dirty="0"/>
              <a:t>k</a:t>
            </a:r>
            <a:r>
              <a:rPr lang="en-US" sz="1800" dirty="0"/>
              <a:t> &lt; 0, the next point along the ellipse centered on (0, 0) is (x</a:t>
            </a:r>
            <a:r>
              <a:rPr lang="en-US" sz="1800" baseline="-25000" dirty="0"/>
              <a:t>k+1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) and    </a:t>
            </a:r>
          </a:p>
          <a:p>
            <a:r>
              <a:rPr lang="en-US" sz="1800" dirty="0"/>
              <a:t>		P1</a:t>
            </a:r>
            <a:r>
              <a:rPr lang="en-US" sz="1800" baseline="-25000" dirty="0"/>
              <a:t>k+1</a:t>
            </a:r>
            <a:r>
              <a:rPr lang="en-US" sz="1800" dirty="0"/>
              <a:t>  =   P1</a:t>
            </a:r>
            <a:r>
              <a:rPr lang="en-US" sz="1800" baseline="-25000" dirty="0"/>
              <a:t>k </a:t>
            </a:r>
            <a:r>
              <a:rPr lang="en-US" sz="1800" dirty="0"/>
              <a:t>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  </a:t>
            </a:r>
            <a:r>
              <a:rPr lang="en-US" sz="1800" dirty="0"/>
              <a:t>+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 </a:t>
            </a:r>
          </a:p>
          <a:p>
            <a:r>
              <a:rPr lang="en-US" sz="1800" dirty="0" smtClean="0"/>
              <a:t>Otherwise</a:t>
            </a:r>
            <a:r>
              <a:rPr lang="en-US" sz="1800" dirty="0"/>
              <a:t>, the next point along the ellipse is or (x</a:t>
            </a:r>
            <a:r>
              <a:rPr lang="en-US" sz="1800" baseline="-25000" dirty="0"/>
              <a:t>k+1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- 1)  and with    </a:t>
            </a:r>
          </a:p>
          <a:p>
            <a:r>
              <a:rPr lang="en-US" sz="1800" dirty="0"/>
              <a:t>		P1</a:t>
            </a:r>
            <a:r>
              <a:rPr lang="en-US" sz="1800" baseline="-25000" dirty="0"/>
              <a:t>k+1</a:t>
            </a:r>
            <a:r>
              <a:rPr lang="en-US" sz="1800" dirty="0"/>
              <a:t>  =   P1</a:t>
            </a:r>
            <a:r>
              <a:rPr lang="en-US" sz="1800" baseline="-25000" dirty="0"/>
              <a:t>k </a:t>
            </a:r>
            <a:r>
              <a:rPr lang="en-US" sz="1800" dirty="0"/>
              <a:t>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y</a:t>
            </a:r>
            <a:r>
              <a:rPr lang="en-US" sz="1800" baseline="-25000" dirty="0"/>
              <a:t>k+1 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228" name="Google Shape;228;p8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1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Midpoint </a:t>
            </a:r>
            <a:r>
              <a:rPr lang="en-US" dirty="0" smtClean="0"/>
              <a:t>Ellipse Algorithm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Digitize </a:t>
            </a:r>
            <a:r>
              <a:rPr lang="en-US" sz="2400" dirty="0" smtClean="0">
                <a:solidFill>
                  <a:schemeClr val="dk1"/>
                </a:solidFill>
              </a:rPr>
              <a:t>an Ellipse </a:t>
            </a:r>
            <a:r>
              <a:rPr lang="en-US" sz="2400" dirty="0">
                <a:solidFill>
                  <a:schemeClr val="dk1"/>
                </a:solidFill>
              </a:rPr>
              <a:t>with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dk1"/>
                </a:solidFill>
              </a:rPr>
              <a:t>y</a:t>
            </a:r>
            <a:r>
              <a:rPr lang="en-US" sz="2400" dirty="0" smtClean="0">
                <a:solidFill>
                  <a:schemeClr val="dk1"/>
                </a:solidFill>
              </a:rPr>
              <a:t> = 6 </a:t>
            </a:r>
            <a:r>
              <a:rPr lang="en-US" sz="2400" dirty="0">
                <a:solidFill>
                  <a:schemeClr val="dk1"/>
                </a:solidFill>
              </a:rPr>
              <a:t>pixels and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>
                <a:solidFill>
                  <a:schemeClr val="dk1"/>
                </a:solidFill>
              </a:rPr>
              <a:t>x</a:t>
            </a:r>
            <a:r>
              <a:rPr lang="en-US" sz="2400" dirty="0" smtClean="0">
                <a:solidFill>
                  <a:schemeClr val="dk1"/>
                </a:solidFill>
              </a:rPr>
              <a:t> = 8 </a:t>
            </a:r>
            <a:r>
              <a:rPr lang="en-US" sz="2400" dirty="0">
                <a:solidFill>
                  <a:schemeClr val="dk1"/>
                </a:solidFill>
              </a:rPr>
              <a:t>pixels</a:t>
            </a:r>
            <a:endParaRPr sz="2400" dirty="0"/>
          </a:p>
          <a:p>
            <a:pPr marL="0" lvl="0" indent="0" algn="just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Starting Pixel </a:t>
            </a:r>
            <a:r>
              <a:rPr lang="en-US" sz="2000" dirty="0"/>
              <a:t>(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0,</a:t>
            </a:r>
            <a:r>
              <a:rPr lang="en-US" sz="2000" dirty="0"/>
              <a:t>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chemeClr val="dk1"/>
                </a:solidFill>
              </a:rPr>
              <a:t>= (7,3)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P2</a:t>
            </a:r>
            <a:r>
              <a:rPr lang="en-US" sz="2000" baseline="-25000" dirty="0" smtClean="0">
                <a:solidFill>
                  <a:schemeClr val="dk1"/>
                </a:solidFill>
              </a:rPr>
              <a:t>0  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smtClean="0">
                <a:solidFill>
                  <a:schemeClr val="dk1"/>
                </a:solidFill>
              </a:rPr>
              <a:t>-23</a:t>
            </a:r>
            <a:endParaRPr sz="2000" baseline="-250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K    P2</a:t>
            </a:r>
            <a:r>
              <a:rPr lang="en-US" sz="2000" baseline="-25000" dirty="0" smtClean="0">
                <a:solidFill>
                  <a:schemeClr val="dk1"/>
                </a:solidFill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</a:rPr>
              <a:t>	</a:t>
            </a:r>
            <a:r>
              <a:rPr lang="en-US" sz="2000" baseline="-25000" dirty="0" smtClean="0">
                <a:solidFill>
                  <a:schemeClr val="dk1"/>
                </a:solidFill>
              </a:rPr>
              <a:t>   </a:t>
            </a:r>
            <a:r>
              <a:rPr lang="en-US" sz="2000" baseline="-25000" dirty="0" smtClean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x</a:t>
            </a:r>
            <a:r>
              <a:rPr lang="en-US" sz="2000" baseline="-25000" dirty="0" smtClean="0">
                <a:solidFill>
                  <a:schemeClr val="dk1"/>
                </a:solidFill>
              </a:rPr>
              <a:t>k+1</a:t>
            </a:r>
            <a:r>
              <a:rPr lang="en-US" sz="2000" baseline="-25000" dirty="0">
                <a:solidFill>
                  <a:schemeClr val="dk1"/>
                </a:solidFill>
              </a:rPr>
              <a:t>, </a:t>
            </a:r>
            <a:r>
              <a:rPr lang="en-US" sz="2000" dirty="0" smtClean="0">
                <a:solidFill>
                  <a:schemeClr val="dk1"/>
                </a:solidFill>
              </a:rPr>
              <a:t>y</a:t>
            </a:r>
            <a:r>
              <a:rPr lang="en-US" sz="2000" baseline="-25000" dirty="0" smtClean="0">
                <a:solidFill>
                  <a:schemeClr val="dk1"/>
                </a:solidFill>
              </a:rPr>
              <a:t>k+1	</a:t>
            </a:r>
            <a:r>
              <a:rPr lang="en-US" sz="2000" dirty="0" smtClean="0">
                <a:solidFill>
                  <a:schemeClr val="dk1"/>
                </a:solidFill>
              </a:rPr>
              <a:t>      </a:t>
            </a: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0 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-</a:t>
            </a:r>
            <a:r>
              <a:rPr lang="en-US" sz="2000" dirty="0">
                <a:solidFill>
                  <a:schemeClr val="dk1"/>
                </a:solidFill>
              </a:rPr>
              <a:t>23 </a:t>
            </a:r>
            <a:r>
              <a:rPr lang="en-US" sz="2000" dirty="0" smtClean="0">
                <a:solidFill>
                  <a:schemeClr val="dk1"/>
                </a:solidFill>
              </a:rPr>
              <a:t>	  	   8,2 	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1  361		   8,1	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2  297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	   8</a:t>
            </a:r>
            <a:r>
              <a:rPr lang="en-US" sz="2000" dirty="0" smtClean="0">
                <a:solidFill>
                  <a:schemeClr val="dk1"/>
                </a:solidFill>
              </a:rPr>
              <a:t>,0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0" y="5082565"/>
            <a:ext cx="9144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/>
              <a:t>P2</a:t>
            </a:r>
            <a:r>
              <a:rPr lang="en-US" sz="1800" baseline="-25000" dirty="0"/>
              <a:t>0</a:t>
            </a:r>
            <a:r>
              <a:rPr lang="en-US" sz="1800" dirty="0"/>
              <a:t> =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(x</a:t>
            </a:r>
            <a:r>
              <a:rPr lang="en-US" sz="1800" baseline="-25000" dirty="0"/>
              <a:t>0</a:t>
            </a:r>
            <a:r>
              <a:rPr lang="en-US" sz="1800" dirty="0"/>
              <a:t> + ½  )</a:t>
            </a:r>
            <a:r>
              <a:rPr lang="en-US" sz="1800" baseline="30000" dirty="0"/>
              <a:t> 2</a:t>
            </a:r>
            <a:r>
              <a:rPr lang="en-US" sz="1800" dirty="0"/>
              <a:t>   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  (y</a:t>
            </a:r>
            <a:r>
              <a:rPr lang="en-US" sz="1800" baseline="-25000" dirty="0"/>
              <a:t>0</a:t>
            </a:r>
            <a:r>
              <a:rPr lang="en-US" sz="1800" dirty="0"/>
              <a:t> - 1)</a:t>
            </a:r>
            <a:r>
              <a:rPr lang="en-US" sz="1800" baseline="30000" dirty="0"/>
              <a:t> 2</a:t>
            </a:r>
            <a:r>
              <a:rPr lang="en-US" sz="1800" dirty="0"/>
              <a:t>    -  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r</a:t>
            </a:r>
            <a:r>
              <a:rPr lang="en-US" sz="1800" baseline="30000" dirty="0"/>
              <a:t>2</a:t>
            </a:r>
            <a:r>
              <a:rPr lang="en-US" sz="1800" baseline="-25000" dirty="0"/>
              <a:t>y </a:t>
            </a:r>
            <a:endParaRPr lang="en-US" sz="1800" dirty="0"/>
          </a:p>
          <a:p>
            <a:r>
              <a:rPr lang="en-US" sz="1800" dirty="0" smtClean="0"/>
              <a:t>At </a:t>
            </a:r>
            <a:r>
              <a:rPr lang="en-US" sz="1800" dirty="0"/>
              <a:t>each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position in region 2, starting at k = 0, perform the following test: </a:t>
            </a:r>
          </a:p>
          <a:p>
            <a:r>
              <a:rPr lang="en-US" sz="1800" dirty="0"/>
              <a:t>	If  P2</a:t>
            </a:r>
            <a:r>
              <a:rPr lang="en-US" sz="1800" baseline="-25000" dirty="0"/>
              <a:t>k</a:t>
            </a:r>
            <a:r>
              <a:rPr lang="en-US" sz="1800" dirty="0"/>
              <a:t> &gt; 0, the next point along the ellipse centered on (0, 0) is (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k</a:t>
            </a:r>
            <a:r>
              <a:rPr lang="en-US" sz="1800" dirty="0"/>
              <a:t>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- 1) and    </a:t>
            </a:r>
          </a:p>
          <a:p>
            <a:r>
              <a:rPr lang="en-US" sz="1800" dirty="0"/>
              <a:t>		P2</a:t>
            </a:r>
            <a:r>
              <a:rPr lang="en-US" sz="1800" baseline="-25000" dirty="0"/>
              <a:t>k+1</a:t>
            </a:r>
            <a:r>
              <a:rPr lang="en-US" sz="1800" dirty="0"/>
              <a:t>  =   P2</a:t>
            </a:r>
            <a:r>
              <a:rPr lang="en-US" sz="1800" baseline="-25000" dirty="0"/>
              <a:t>k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y</a:t>
            </a:r>
            <a:r>
              <a:rPr lang="en-US" sz="1800" baseline="-25000" dirty="0"/>
              <a:t>k+1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 </a:t>
            </a:r>
          </a:p>
          <a:p>
            <a:r>
              <a:rPr lang="en-US" sz="1800" dirty="0"/>
              <a:t>	Otherwise, the next point along the ellipse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+ 1,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- 1) and     </a:t>
            </a:r>
          </a:p>
          <a:p>
            <a:r>
              <a:rPr lang="en-US" sz="1800" dirty="0"/>
              <a:t>		P2</a:t>
            </a:r>
            <a:r>
              <a:rPr lang="en-US" sz="1800" baseline="-25000" dirty="0"/>
              <a:t>k+1</a:t>
            </a:r>
            <a:r>
              <a:rPr lang="en-US" sz="1800" dirty="0"/>
              <a:t>  =  P2</a:t>
            </a:r>
            <a:r>
              <a:rPr lang="en-US" sz="1800" baseline="-25000" dirty="0"/>
              <a:t>k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 </a:t>
            </a:r>
            <a:r>
              <a:rPr lang="en-US" sz="1800" dirty="0"/>
              <a:t>y</a:t>
            </a:r>
            <a:r>
              <a:rPr lang="en-US" sz="1800" baseline="-25000" dirty="0"/>
              <a:t>k+1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228" name="Google Shape;228;p8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dirty="0"/>
          </a:p>
        </p:txBody>
      </p:sp>
      <p:sp>
        <p:nvSpPr>
          <p:cNvPr id="251" name="Google Shape;251;p8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1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Midpoint </a:t>
            </a:r>
            <a:r>
              <a:rPr lang="en-US" dirty="0" smtClean="0"/>
              <a:t>Ellipse Algorithm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Digitize </a:t>
            </a:r>
            <a:r>
              <a:rPr lang="en-US" sz="2400" dirty="0" smtClean="0">
                <a:solidFill>
                  <a:schemeClr val="dk1"/>
                </a:solidFill>
              </a:rPr>
              <a:t>an Ellipse </a:t>
            </a:r>
            <a:r>
              <a:rPr lang="en-US" sz="2400" dirty="0">
                <a:solidFill>
                  <a:schemeClr val="dk1"/>
                </a:solidFill>
              </a:rPr>
              <a:t>with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dk1"/>
                </a:solidFill>
              </a:rPr>
              <a:t>y</a:t>
            </a:r>
            <a:r>
              <a:rPr lang="en-US" sz="2400" dirty="0" smtClean="0">
                <a:solidFill>
                  <a:schemeClr val="dk1"/>
                </a:solidFill>
              </a:rPr>
              <a:t> = 6 </a:t>
            </a:r>
            <a:r>
              <a:rPr lang="en-US" sz="2400" dirty="0">
                <a:solidFill>
                  <a:schemeClr val="dk1"/>
                </a:solidFill>
              </a:rPr>
              <a:t>pixels and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>
                <a:solidFill>
                  <a:schemeClr val="dk1"/>
                </a:solidFill>
              </a:rPr>
              <a:t>x</a:t>
            </a:r>
            <a:r>
              <a:rPr lang="en-US" sz="2400" dirty="0" smtClean="0">
                <a:solidFill>
                  <a:schemeClr val="dk1"/>
                </a:solidFill>
              </a:rPr>
              <a:t> = 8 </a:t>
            </a:r>
            <a:r>
              <a:rPr lang="en-US" sz="2400" dirty="0">
                <a:solidFill>
                  <a:schemeClr val="dk1"/>
                </a:solidFill>
              </a:rPr>
              <a:t>pixels</a:t>
            </a:r>
            <a:endParaRPr sz="2400"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Starting Pixel = </a:t>
            </a:r>
            <a:r>
              <a:rPr lang="en-US" sz="2000" dirty="0" smtClean="0">
                <a:solidFill>
                  <a:schemeClr val="dk1"/>
                </a:solidFill>
              </a:rPr>
              <a:t>(7,3)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P2</a:t>
            </a:r>
            <a:r>
              <a:rPr lang="en-US" sz="2000" baseline="-25000" dirty="0" smtClean="0">
                <a:solidFill>
                  <a:schemeClr val="dk1"/>
                </a:solidFill>
              </a:rPr>
              <a:t>0  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smtClean="0">
                <a:solidFill>
                  <a:schemeClr val="dk1"/>
                </a:solidFill>
              </a:rPr>
              <a:t>-151 </a:t>
            </a:r>
            <a:endParaRPr sz="2000" baseline="-250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K    P2</a:t>
            </a:r>
            <a:r>
              <a:rPr lang="en-US" sz="2000" baseline="-25000" dirty="0" smtClean="0">
                <a:solidFill>
                  <a:schemeClr val="dk1"/>
                </a:solidFill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</a:rPr>
              <a:t>	</a:t>
            </a:r>
            <a:r>
              <a:rPr lang="en-US" sz="2000" baseline="-25000" dirty="0" smtClean="0">
                <a:solidFill>
                  <a:schemeClr val="dk1"/>
                </a:solidFill>
              </a:rPr>
              <a:t>   </a:t>
            </a:r>
            <a:r>
              <a:rPr lang="en-US" sz="2000" dirty="0" smtClean="0">
                <a:solidFill>
                  <a:schemeClr val="dk1"/>
                </a:solidFill>
              </a:rPr>
              <a:t>x</a:t>
            </a:r>
            <a:r>
              <a:rPr lang="en-US" sz="2000" baseline="-25000" dirty="0" smtClean="0">
                <a:solidFill>
                  <a:schemeClr val="dk1"/>
                </a:solidFill>
              </a:rPr>
              <a:t>k+1</a:t>
            </a:r>
            <a:r>
              <a:rPr lang="en-US" sz="2000" baseline="-25000" dirty="0">
                <a:solidFill>
                  <a:schemeClr val="dk1"/>
                </a:solidFill>
              </a:rPr>
              <a:t>, </a:t>
            </a:r>
            <a:r>
              <a:rPr lang="en-US" sz="2000" dirty="0" smtClean="0">
                <a:solidFill>
                  <a:schemeClr val="dk1"/>
                </a:solidFill>
              </a:rPr>
              <a:t>y</a:t>
            </a:r>
            <a:r>
              <a:rPr lang="en-US" sz="2000" baseline="-25000" dirty="0" smtClean="0">
                <a:solidFill>
                  <a:schemeClr val="dk1"/>
                </a:solidFill>
              </a:rPr>
              <a:t>k+1	</a:t>
            </a:r>
            <a:r>
              <a:rPr lang="en-US" sz="2000" dirty="0" smtClean="0">
                <a:solidFill>
                  <a:schemeClr val="dk1"/>
                </a:solidFill>
              </a:rPr>
              <a:t>      </a:t>
            </a: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0   -151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   8,2	 </a:t>
            </a: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1   233	   8,1	</a:t>
            </a: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2   745       </a:t>
            </a:r>
            <a:r>
              <a:rPr lang="en-US" sz="2000" b="1" dirty="0" smtClean="0">
                <a:solidFill>
                  <a:schemeClr val="dk1"/>
                </a:solidFill>
              </a:rPr>
              <a:t>8,0</a:t>
            </a: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0" y="5082565"/>
            <a:ext cx="9144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/>
              <a:t>P2</a:t>
            </a:r>
            <a:r>
              <a:rPr lang="en-US" sz="1800" baseline="-25000" dirty="0"/>
              <a:t>0</a:t>
            </a:r>
            <a:r>
              <a:rPr lang="en-US" sz="1800" dirty="0"/>
              <a:t> =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(x</a:t>
            </a:r>
            <a:r>
              <a:rPr lang="en-US" sz="1800" baseline="-25000" dirty="0"/>
              <a:t>0</a:t>
            </a:r>
            <a:r>
              <a:rPr lang="en-US" sz="1800" dirty="0"/>
              <a:t> + ½  )</a:t>
            </a:r>
            <a:r>
              <a:rPr lang="en-US" sz="1800" baseline="30000" dirty="0"/>
              <a:t> 2</a:t>
            </a:r>
            <a:r>
              <a:rPr lang="en-US" sz="1800" dirty="0"/>
              <a:t>   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  (y</a:t>
            </a:r>
            <a:r>
              <a:rPr lang="en-US" sz="1800" baseline="-25000" dirty="0"/>
              <a:t>0</a:t>
            </a:r>
            <a:r>
              <a:rPr lang="en-US" sz="1800" dirty="0"/>
              <a:t> - 1)</a:t>
            </a:r>
            <a:r>
              <a:rPr lang="en-US" sz="1800" baseline="30000" dirty="0"/>
              <a:t> 2</a:t>
            </a:r>
            <a:r>
              <a:rPr lang="en-US" sz="1800" dirty="0"/>
              <a:t>    -  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r</a:t>
            </a:r>
            <a:r>
              <a:rPr lang="en-US" sz="1800" baseline="30000" dirty="0"/>
              <a:t>2</a:t>
            </a:r>
            <a:r>
              <a:rPr lang="en-US" sz="1800" baseline="-25000" dirty="0"/>
              <a:t>y </a:t>
            </a:r>
            <a:endParaRPr lang="en-US" sz="1800" dirty="0"/>
          </a:p>
          <a:p>
            <a:r>
              <a:rPr lang="en-US" sz="1800" dirty="0" smtClean="0"/>
              <a:t>At </a:t>
            </a:r>
            <a:r>
              <a:rPr lang="en-US" sz="1800" dirty="0"/>
              <a:t>each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position in region 2, starting at k = 0, perform the following test: </a:t>
            </a:r>
          </a:p>
          <a:p>
            <a:r>
              <a:rPr lang="en-US" sz="1800" dirty="0" smtClean="0"/>
              <a:t>	If  </a:t>
            </a:r>
            <a:r>
              <a:rPr lang="en-US" sz="1800" dirty="0"/>
              <a:t>P2</a:t>
            </a:r>
            <a:r>
              <a:rPr lang="en-US" sz="1800" baseline="-25000" dirty="0"/>
              <a:t>k</a:t>
            </a:r>
            <a:r>
              <a:rPr lang="en-US" sz="1800" dirty="0"/>
              <a:t> &gt; 0, the next point along the ellipse centered on (0, 0)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- 1) and    </a:t>
            </a:r>
          </a:p>
          <a:p>
            <a:r>
              <a:rPr lang="en-US" sz="1800" dirty="0"/>
              <a:t>		P2</a:t>
            </a:r>
            <a:r>
              <a:rPr lang="en-US" sz="1800" baseline="-25000" dirty="0"/>
              <a:t>k+1</a:t>
            </a:r>
            <a:r>
              <a:rPr lang="en-US" sz="1800" dirty="0"/>
              <a:t>  =   P2</a:t>
            </a:r>
            <a:r>
              <a:rPr lang="en-US" sz="1800" baseline="-25000" dirty="0"/>
              <a:t>k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y</a:t>
            </a:r>
            <a:r>
              <a:rPr lang="en-US" sz="1800" baseline="-25000" dirty="0"/>
              <a:t>k+1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 </a:t>
            </a:r>
          </a:p>
          <a:p>
            <a:r>
              <a:rPr lang="en-US" sz="1800" dirty="0"/>
              <a:t>	Otherwise, the next point along the ellipse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+ 1,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- 1) and     </a:t>
            </a:r>
          </a:p>
          <a:p>
            <a:r>
              <a:rPr lang="en-US" sz="1800" dirty="0"/>
              <a:t>		P2</a:t>
            </a:r>
            <a:r>
              <a:rPr lang="en-US" sz="1800" baseline="-25000" dirty="0"/>
              <a:t>k+1</a:t>
            </a:r>
            <a:r>
              <a:rPr lang="en-US" sz="1800" dirty="0"/>
              <a:t>  =  P2</a:t>
            </a:r>
            <a:r>
              <a:rPr lang="en-US" sz="1800" baseline="-25000" dirty="0"/>
              <a:t>k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 </a:t>
            </a:r>
            <a:r>
              <a:rPr lang="en-US" sz="1800" dirty="0"/>
              <a:t>y</a:t>
            </a:r>
            <a:r>
              <a:rPr lang="en-US" sz="1800" baseline="-25000" dirty="0"/>
              <a:t>k+1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228" name="Google Shape;228;p8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2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Midpoint </a:t>
            </a:r>
            <a:r>
              <a:rPr lang="en-US" dirty="0" smtClean="0"/>
              <a:t>Ellipse Algorithm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Digitize </a:t>
            </a:r>
            <a:r>
              <a:rPr lang="en-US" sz="2400" dirty="0" smtClean="0">
                <a:solidFill>
                  <a:schemeClr val="dk1"/>
                </a:solidFill>
              </a:rPr>
              <a:t>an Ellipse </a:t>
            </a:r>
            <a:r>
              <a:rPr lang="en-US" sz="2400" dirty="0">
                <a:solidFill>
                  <a:schemeClr val="dk1"/>
                </a:solidFill>
              </a:rPr>
              <a:t>with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dk1"/>
                </a:solidFill>
              </a:rPr>
              <a:t>y</a:t>
            </a:r>
            <a:r>
              <a:rPr lang="en-US" sz="2400" dirty="0" smtClean="0">
                <a:solidFill>
                  <a:schemeClr val="dk1"/>
                </a:solidFill>
              </a:rPr>
              <a:t> = 8 </a:t>
            </a:r>
            <a:r>
              <a:rPr lang="en-US" sz="2400" dirty="0">
                <a:solidFill>
                  <a:schemeClr val="dk1"/>
                </a:solidFill>
              </a:rPr>
              <a:t>pixels and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>
                <a:solidFill>
                  <a:schemeClr val="dk1"/>
                </a:solidFill>
              </a:rPr>
              <a:t>x</a:t>
            </a:r>
            <a:r>
              <a:rPr lang="en-US" sz="2400" dirty="0" smtClean="0">
                <a:solidFill>
                  <a:schemeClr val="dk1"/>
                </a:solidFill>
              </a:rPr>
              <a:t> = 6 </a:t>
            </a:r>
            <a:r>
              <a:rPr lang="en-US" sz="2400" dirty="0">
                <a:solidFill>
                  <a:schemeClr val="dk1"/>
                </a:solidFill>
              </a:rPr>
              <a:t>pixels</a:t>
            </a:r>
            <a:endParaRPr sz="2400"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Starting Pixel = </a:t>
            </a:r>
            <a:r>
              <a:rPr lang="en-US" sz="2000" dirty="0" smtClean="0">
                <a:solidFill>
                  <a:schemeClr val="dk1"/>
                </a:solidFill>
              </a:rPr>
              <a:t>(0,8)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P1</a:t>
            </a:r>
            <a:r>
              <a:rPr lang="en-US" sz="2000" baseline="-25000" dirty="0" smtClean="0">
                <a:solidFill>
                  <a:schemeClr val="dk1"/>
                </a:solidFill>
              </a:rPr>
              <a:t>0  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smtClean="0">
                <a:solidFill>
                  <a:schemeClr val="dk1"/>
                </a:solidFill>
              </a:rPr>
              <a:t>-215</a:t>
            </a:r>
            <a:endParaRPr sz="2000" baseline="-250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K    P1</a:t>
            </a:r>
            <a:r>
              <a:rPr lang="en-US" sz="2000" baseline="-25000" dirty="0" smtClean="0">
                <a:solidFill>
                  <a:schemeClr val="dk1"/>
                </a:solidFill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</a:rPr>
              <a:t>	</a:t>
            </a:r>
            <a:r>
              <a:rPr lang="en-US" sz="2000" baseline="-25000" dirty="0" smtClean="0">
                <a:solidFill>
                  <a:schemeClr val="dk1"/>
                </a:solidFill>
              </a:rPr>
              <a:t>   </a:t>
            </a:r>
            <a:r>
              <a:rPr lang="en-US" sz="2000" dirty="0" smtClean="0">
                <a:solidFill>
                  <a:schemeClr val="dk1"/>
                </a:solidFill>
              </a:rPr>
              <a:t>x</a:t>
            </a:r>
            <a:r>
              <a:rPr lang="en-US" sz="2000" baseline="-25000" dirty="0" smtClean="0">
                <a:solidFill>
                  <a:schemeClr val="dk1"/>
                </a:solidFill>
              </a:rPr>
              <a:t>k+1</a:t>
            </a:r>
            <a:r>
              <a:rPr lang="en-US" sz="2000" baseline="-25000" dirty="0">
                <a:solidFill>
                  <a:schemeClr val="dk1"/>
                </a:solidFill>
              </a:rPr>
              <a:t>, </a:t>
            </a:r>
            <a:r>
              <a:rPr lang="en-US" sz="2000" dirty="0" smtClean="0">
                <a:solidFill>
                  <a:schemeClr val="dk1"/>
                </a:solidFill>
              </a:rPr>
              <a:t>y</a:t>
            </a:r>
            <a:r>
              <a:rPr lang="en-US" sz="2000" baseline="-25000" dirty="0" smtClean="0">
                <a:solidFill>
                  <a:schemeClr val="dk1"/>
                </a:solidFill>
              </a:rPr>
              <a:t>k+1	</a:t>
            </a:r>
            <a:r>
              <a:rPr lang="en-US" sz="2000" dirty="0" smtClean="0">
                <a:solidFill>
                  <a:schemeClr val="dk1"/>
                </a:solidFill>
              </a:rPr>
              <a:t>      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2 r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baseline="-25000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 x  &gt;=  2 r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baseline="-25000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 y ?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0   </a:t>
            </a:r>
            <a:r>
              <a:rPr lang="en-US" sz="2000" dirty="0" smtClean="0">
                <a:solidFill>
                  <a:schemeClr val="dk1"/>
                </a:solidFill>
              </a:rPr>
              <a:t>-215	   1,8	        128&gt;576 False</a:t>
            </a:r>
            <a:r>
              <a:rPr lang="en-US" sz="2000" dirty="0" smtClean="0">
                <a:solidFill>
                  <a:schemeClr val="dk1"/>
                </a:solidFill>
              </a:rPr>
              <a:t>	 </a:t>
            </a: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1   </a:t>
            </a:r>
            <a:r>
              <a:rPr lang="en-US" sz="2000" dirty="0" smtClean="0">
                <a:solidFill>
                  <a:schemeClr val="dk1"/>
                </a:solidFill>
              </a:rPr>
              <a:t>-23	    2,8	        </a:t>
            </a:r>
            <a:r>
              <a:rPr lang="en-US" sz="2000" dirty="0" smtClean="0">
                <a:solidFill>
                  <a:schemeClr val="dk1"/>
                </a:solidFill>
              </a:rPr>
              <a:t>256&gt;576 False</a:t>
            </a:r>
            <a:r>
              <a:rPr lang="en-US" sz="2000" dirty="0" smtClean="0">
                <a:solidFill>
                  <a:schemeClr val="dk1"/>
                </a:solidFill>
              </a:rPr>
              <a:t>	        	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2    297	    3,7	        384 &gt; 504 False	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3    113	    4,6	        </a:t>
            </a:r>
            <a:r>
              <a:rPr lang="en-US" sz="2000" b="1" dirty="0" smtClean="0">
                <a:solidFill>
                  <a:schemeClr val="dk1"/>
                </a:solidFill>
              </a:rPr>
              <a:t>512 &gt; 432 True</a:t>
            </a:r>
            <a:r>
              <a:rPr lang="en-US" sz="2000" dirty="0" smtClean="0">
                <a:solidFill>
                  <a:schemeClr val="dk1"/>
                </a:solidFill>
              </a:rPr>
              <a:t> 	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0" y="5082565"/>
            <a:ext cx="9144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/>
              <a:t>P1</a:t>
            </a:r>
            <a:r>
              <a:rPr lang="en-US" sz="1800" baseline="-25000" dirty="0"/>
              <a:t>0</a:t>
            </a:r>
            <a:r>
              <a:rPr lang="en-US" sz="1800" dirty="0"/>
              <a:t> =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+  ¼ 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- r</a:t>
            </a:r>
            <a:r>
              <a:rPr lang="en-US" sz="1800" baseline="30000" dirty="0"/>
              <a:t>2</a:t>
            </a:r>
            <a:r>
              <a:rPr lang="en-US" sz="1800" baseline="-25000" dirty="0"/>
              <a:t>x </a:t>
            </a:r>
            <a:r>
              <a:rPr lang="en-US" sz="1800" dirty="0" err="1"/>
              <a:t>r</a:t>
            </a:r>
            <a:r>
              <a:rPr lang="en-US" sz="1800" baseline="-25000" dirty="0" err="1"/>
              <a:t>y</a:t>
            </a:r>
            <a:endParaRPr lang="en-US" sz="1800" dirty="0"/>
          </a:p>
          <a:p>
            <a:r>
              <a:rPr lang="en-US" sz="1800" dirty="0"/>
              <a:t>If P1</a:t>
            </a:r>
            <a:r>
              <a:rPr lang="en-US" sz="1800" baseline="-25000" dirty="0"/>
              <a:t>k</a:t>
            </a:r>
            <a:r>
              <a:rPr lang="en-US" sz="1800" dirty="0"/>
              <a:t> &lt; 0, the next point along the ellipse centered on (0, 0) is (x</a:t>
            </a:r>
            <a:r>
              <a:rPr lang="en-US" sz="1800" baseline="-25000" dirty="0"/>
              <a:t>k+1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) and    </a:t>
            </a:r>
          </a:p>
          <a:p>
            <a:r>
              <a:rPr lang="en-US" sz="1800" dirty="0"/>
              <a:t>		P1</a:t>
            </a:r>
            <a:r>
              <a:rPr lang="en-US" sz="1800" baseline="-25000" dirty="0"/>
              <a:t>k+1</a:t>
            </a:r>
            <a:r>
              <a:rPr lang="en-US" sz="1800" dirty="0"/>
              <a:t>  =   P1</a:t>
            </a:r>
            <a:r>
              <a:rPr lang="en-US" sz="1800" baseline="-25000" dirty="0"/>
              <a:t>k </a:t>
            </a:r>
            <a:r>
              <a:rPr lang="en-US" sz="1800" dirty="0"/>
              <a:t>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  </a:t>
            </a:r>
            <a:r>
              <a:rPr lang="en-US" sz="1800" dirty="0"/>
              <a:t>+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  </a:t>
            </a:r>
          </a:p>
          <a:p>
            <a:r>
              <a:rPr lang="en-US" sz="1800" dirty="0" smtClean="0"/>
              <a:t>Otherwise</a:t>
            </a:r>
            <a:r>
              <a:rPr lang="en-US" sz="1800" dirty="0"/>
              <a:t>, the next point along the ellipse is or (x</a:t>
            </a:r>
            <a:r>
              <a:rPr lang="en-US" sz="1800" baseline="-25000" dirty="0"/>
              <a:t>k+1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- 1)  and with    </a:t>
            </a:r>
          </a:p>
          <a:p>
            <a:r>
              <a:rPr lang="en-US" sz="1800" dirty="0"/>
              <a:t>		P1</a:t>
            </a:r>
            <a:r>
              <a:rPr lang="en-US" sz="1800" baseline="-25000" dirty="0"/>
              <a:t>k+1</a:t>
            </a:r>
            <a:r>
              <a:rPr lang="en-US" sz="1800" dirty="0"/>
              <a:t>  =   P1</a:t>
            </a:r>
            <a:r>
              <a:rPr lang="en-US" sz="1800" baseline="-25000" dirty="0"/>
              <a:t>k </a:t>
            </a:r>
            <a:r>
              <a:rPr lang="en-US" sz="1800" dirty="0"/>
              <a:t>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y</a:t>
            </a:r>
            <a:r>
              <a:rPr lang="en-US" sz="1800" baseline="-25000" dirty="0"/>
              <a:t>k+1 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dirty="0"/>
          </a:p>
        </p:txBody>
      </p:sp>
      <p:sp>
        <p:nvSpPr>
          <p:cNvPr id="221" name="Google Shape;221;p8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228" name="Google Shape;228;p8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/>
          <p:cNvSpPr/>
          <p:nvPr/>
        </p:nvSpPr>
        <p:spPr>
          <a:xfrm>
            <a:off x="5181600" y="4360985"/>
            <a:ext cx="1714500" cy="550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848600" y="4360985"/>
            <a:ext cx="896815" cy="1254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Midpoint </a:t>
            </a:r>
            <a:r>
              <a:rPr lang="en-US" dirty="0" smtClean="0"/>
              <a:t>Ellipse Algorithm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Digitize </a:t>
            </a:r>
            <a:r>
              <a:rPr lang="en-US" sz="2400" dirty="0" smtClean="0">
                <a:solidFill>
                  <a:schemeClr val="dk1"/>
                </a:solidFill>
              </a:rPr>
              <a:t>an Ellipse </a:t>
            </a:r>
            <a:r>
              <a:rPr lang="en-US" sz="2400" dirty="0">
                <a:solidFill>
                  <a:schemeClr val="dk1"/>
                </a:solidFill>
              </a:rPr>
              <a:t>with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dk1"/>
                </a:solidFill>
              </a:rPr>
              <a:t>y</a:t>
            </a:r>
            <a:r>
              <a:rPr lang="en-US" sz="2400" dirty="0" smtClean="0">
                <a:solidFill>
                  <a:schemeClr val="dk1"/>
                </a:solidFill>
              </a:rPr>
              <a:t> = 8 </a:t>
            </a:r>
            <a:r>
              <a:rPr lang="en-US" sz="2400" dirty="0">
                <a:solidFill>
                  <a:schemeClr val="dk1"/>
                </a:solidFill>
              </a:rPr>
              <a:t>pixels and </a:t>
            </a:r>
            <a:r>
              <a:rPr lang="en-US" sz="2400" dirty="0" err="1" smtClean="0">
                <a:solidFill>
                  <a:schemeClr val="dk1"/>
                </a:solidFill>
              </a:rPr>
              <a:t>r</a:t>
            </a:r>
            <a:r>
              <a:rPr lang="en-US" sz="2400" baseline="-25000" dirty="0" err="1">
                <a:solidFill>
                  <a:schemeClr val="dk1"/>
                </a:solidFill>
              </a:rPr>
              <a:t>x</a:t>
            </a:r>
            <a:r>
              <a:rPr lang="en-US" sz="2400" dirty="0" smtClean="0">
                <a:solidFill>
                  <a:schemeClr val="dk1"/>
                </a:solidFill>
              </a:rPr>
              <a:t> = 6 </a:t>
            </a:r>
            <a:r>
              <a:rPr lang="en-US" sz="2400" dirty="0">
                <a:solidFill>
                  <a:schemeClr val="dk1"/>
                </a:solidFill>
              </a:rPr>
              <a:t>pixels</a:t>
            </a:r>
            <a:endParaRPr sz="2400" dirty="0"/>
          </a:p>
          <a:p>
            <a:pPr marL="0" lvl="0" indent="0" algn="just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Starting Pixel </a:t>
            </a:r>
            <a:r>
              <a:rPr lang="en-US" sz="2000" dirty="0" smtClean="0">
                <a:solidFill>
                  <a:schemeClr val="dk1"/>
                </a:solidFill>
              </a:rPr>
              <a:t>(x</a:t>
            </a:r>
            <a:r>
              <a:rPr lang="en-US" sz="2000" baseline="-25000" dirty="0" smtClean="0">
                <a:solidFill>
                  <a:schemeClr val="dk1"/>
                </a:solidFill>
              </a:rPr>
              <a:t>0,</a:t>
            </a:r>
            <a:r>
              <a:rPr lang="en-US" sz="2000" dirty="0" smtClean="0">
                <a:solidFill>
                  <a:schemeClr val="dk1"/>
                </a:solidFill>
              </a:rPr>
              <a:t>y</a:t>
            </a:r>
            <a:r>
              <a:rPr lang="en-US" sz="2000" baseline="-25000" dirty="0" smtClean="0">
                <a:solidFill>
                  <a:schemeClr val="dk1"/>
                </a:solidFill>
              </a:rPr>
              <a:t>0</a:t>
            </a:r>
            <a:r>
              <a:rPr lang="en-US" sz="2000" dirty="0" smtClean="0">
                <a:solidFill>
                  <a:schemeClr val="dk1"/>
                </a:solidFill>
              </a:rPr>
              <a:t>)= (4,6) 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P2</a:t>
            </a:r>
            <a:r>
              <a:rPr lang="en-US" sz="2000" baseline="-25000" dirty="0" smtClean="0">
                <a:solidFill>
                  <a:schemeClr val="dk1"/>
                </a:solidFill>
              </a:rPr>
              <a:t>0  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smtClean="0">
                <a:solidFill>
                  <a:schemeClr val="dk1"/>
                </a:solidFill>
              </a:rPr>
              <a:t>-108</a:t>
            </a:r>
            <a:endParaRPr sz="2000" baseline="-25000" dirty="0">
              <a:solidFill>
                <a:schemeClr val="dk1"/>
              </a:solidFill>
            </a:endParaRP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K   </a:t>
            </a:r>
            <a:r>
              <a:rPr lang="en-US" sz="2000" dirty="0" smtClean="0">
                <a:solidFill>
                  <a:schemeClr val="dk1"/>
                </a:solidFill>
              </a:rPr>
              <a:t>	 P2</a:t>
            </a:r>
            <a:r>
              <a:rPr lang="en-US" sz="2000" baseline="-25000" dirty="0" smtClean="0">
                <a:solidFill>
                  <a:schemeClr val="dk1"/>
                </a:solidFill>
              </a:rPr>
              <a:t>k	</a:t>
            </a:r>
            <a:r>
              <a:rPr lang="en-US" sz="2000" baseline="-25000" dirty="0">
                <a:solidFill>
                  <a:schemeClr val="dk1"/>
                </a:solidFill>
              </a:rPr>
              <a:t>	</a:t>
            </a:r>
            <a:r>
              <a:rPr lang="en-US" sz="2000" baseline="-25000" dirty="0" smtClean="0">
                <a:solidFill>
                  <a:schemeClr val="dk1"/>
                </a:solidFill>
              </a:rPr>
              <a:t>   </a:t>
            </a:r>
            <a:r>
              <a:rPr lang="en-US" sz="2000" dirty="0" smtClean="0">
                <a:solidFill>
                  <a:schemeClr val="dk1"/>
                </a:solidFill>
              </a:rPr>
              <a:t>x</a:t>
            </a:r>
            <a:r>
              <a:rPr lang="en-US" sz="2000" baseline="-25000" dirty="0" smtClean="0">
                <a:solidFill>
                  <a:schemeClr val="dk1"/>
                </a:solidFill>
              </a:rPr>
              <a:t>k+1</a:t>
            </a:r>
            <a:r>
              <a:rPr lang="en-US" sz="2000" baseline="-25000" dirty="0">
                <a:solidFill>
                  <a:schemeClr val="dk1"/>
                </a:solidFill>
              </a:rPr>
              <a:t>, </a:t>
            </a:r>
            <a:r>
              <a:rPr lang="en-US" sz="2000" dirty="0" smtClean="0">
                <a:solidFill>
                  <a:schemeClr val="dk1"/>
                </a:solidFill>
              </a:rPr>
              <a:t>y</a:t>
            </a:r>
            <a:r>
              <a:rPr lang="en-US" sz="2000" baseline="-25000" dirty="0" smtClean="0">
                <a:solidFill>
                  <a:schemeClr val="dk1"/>
                </a:solidFill>
              </a:rPr>
              <a:t>k+1	</a:t>
            </a:r>
            <a:r>
              <a:rPr lang="en-US" sz="2000" dirty="0" smtClean="0">
                <a:solidFill>
                  <a:schemeClr val="dk1"/>
                </a:solidFill>
              </a:rPr>
              <a:t>      </a:t>
            </a:r>
          </a:p>
          <a:p>
            <a:pPr marL="0" lvl="0" indent="0" algn="just"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0   	</a:t>
            </a:r>
            <a:r>
              <a:rPr lang="en-US" sz="2000" dirty="0" smtClean="0">
                <a:solidFill>
                  <a:schemeClr val="dk1"/>
                </a:solidFill>
              </a:rPr>
              <a:t>-108		      5 ,5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 smtClean="0">
                <a:solidFill>
                  <a:schemeClr val="dk1"/>
                </a:solidFill>
              </a:rPr>
              <a:t>1   </a:t>
            </a: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208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r>
              <a:rPr lang="en-US" sz="2000" dirty="0" smtClean="0">
                <a:solidFill>
                  <a:schemeClr val="dk1"/>
                </a:solidFill>
              </a:rPr>
              <a:t>      5 ,4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>
                <a:solidFill>
                  <a:schemeClr val="dk1"/>
                </a:solidFill>
              </a:rPr>
              <a:t>2	</a:t>
            </a:r>
            <a:r>
              <a:rPr lang="en-US" sz="2000" dirty="0" smtClean="0">
                <a:solidFill>
                  <a:schemeClr val="dk1"/>
                </a:solidFill>
              </a:rPr>
              <a:t>-44 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r>
              <a:rPr lang="en-US" sz="2000" dirty="0" smtClean="0">
                <a:solidFill>
                  <a:schemeClr val="dk1"/>
                </a:solidFill>
              </a:rPr>
              <a:t>      6 ,3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>
                <a:solidFill>
                  <a:schemeClr val="dk1"/>
                </a:solidFill>
              </a:rPr>
              <a:t>3	</a:t>
            </a:r>
            <a:r>
              <a:rPr lang="en-US" sz="2000" dirty="0" smtClean="0">
                <a:solidFill>
                  <a:schemeClr val="dk1"/>
                </a:solidFill>
              </a:rPr>
              <a:t>544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r>
              <a:rPr lang="en-US" sz="2000" dirty="0" smtClean="0">
                <a:solidFill>
                  <a:schemeClr val="dk1"/>
                </a:solidFill>
              </a:rPr>
              <a:t>      6 ,</a:t>
            </a:r>
            <a:r>
              <a:rPr lang="en-US" sz="2000" dirty="0">
                <a:solidFill>
                  <a:schemeClr val="dk1"/>
                </a:solidFill>
              </a:rPr>
              <a:t>2	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/>
            <a:r>
              <a:rPr lang="en-US" sz="2000" dirty="0" smtClean="0">
                <a:solidFill>
                  <a:schemeClr val="dk1"/>
                </a:solidFill>
              </a:rPr>
              <a:t>4	436	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                     6,1	</a:t>
            </a:r>
          </a:p>
          <a:p>
            <a:pPr marL="0" lvl="0" indent="0" algn="just"/>
            <a:r>
              <a:rPr lang="en-US" sz="2000" dirty="0">
                <a:solidFill>
                  <a:schemeClr val="dk1"/>
                </a:solidFill>
              </a:rPr>
              <a:t>5	</a:t>
            </a:r>
            <a:r>
              <a:rPr lang="en-US" sz="2000" dirty="0" smtClean="0">
                <a:solidFill>
                  <a:schemeClr val="dk1"/>
                </a:solidFill>
              </a:rPr>
              <a:t>400</a:t>
            </a:r>
            <a:r>
              <a:rPr lang="en-US" sz="2000" dirty="0">
                <a:solidFill>
                  <a:schemeClr val="dk1"/>
                </a:solidFill>
              </a:rPr>
              <a:t>		</a:t>
            </a:r>
            <a:r>
              <a:rPr lang="en-US" sz="2000" dirty="0" smtClean="0">
                <a:solidFill>
                  <a:schemeClr val="dk1"/>
                </a:solidFill>
              </a:rPr>
              <a:t>      </a:t>
            </a:r>
            <a:r>
              <a:rPr lang="en-US" sz="2000" b="1" dirty="0" smtClean="0">
                <a:solidFill>
                  <a:schemeClr val="dk1"/>
                </a:solidFill>
              </a:rPr>
              <a:t>6,0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0" y="5082565"/>
            <a:ext cx="9144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/>
              <a:t>P2</a:t>
            </a:r>
            <a:r>
              <a:rPr lang="en-US" sz="1800" baseline="-25000" dirty="0"/>
              <a:t>0</a:t>
            </a:r>
            <a:r>
              <a:rPr lang="en-US" sz="1800" dirty="0"/>
              <a:t> = 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(x</a:t>
            </a:r>
            <a:r>
              <a:rPr lang="en-US" sz="1800" baseline="-25000" dirty="0"/>
              <a:t>0</a:t>
            </a:r>
            <a:r>
              <a:rPr lang="en-US" sz="1800" dirty="0"/>
              <a:t> + ½  )</a:t>
            </a:r>
            <a:r>
              <a:rPr lang="en-US" sz="1800" baseline="30000" dirty="0"/>
              <a:t> 2</a:t>
            </a:r>
            <a:r>
              <a:rPr lang="en-US" sz="1800" dirty="0"/>
              <a:t>   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  (y</a:t>
            </a:r>
            <a:r>
              <a:rPr lang="en-US" sz="1800" baseline="-25000" dirty="0"/>
              <a:t>0</a:t>
            </a:r>
            <a:r>
              <a:rPr lang="en-US" sz="1800" dirty="0"/>
              <a:t> - 1)</a:t>
            </a:r>
            <a:r>
              <a:rPr lang="en-US" sz="1800" baseline="30000" dirty="0"/>
              <a:t> 2</a:t>
            </a:r>
            <a:r>
              <a:rPr lang="en-US" sz="1800" dirty="0"/>
              <a:t>    -  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r</a:t>
            </a:r>
            <a:r>
              <a:rPr lang="en-US" sz="1800" baseline="30000" dirty="0"/>
              <a:t>2</a:t>
            </a:r>
            <a:r>
              <a:rPr lang="en-US" sz="1800" baseline="-25000" dirty="0"/>
              <a:t>y </a:t>
            </a:r>
            <a:endParaRPr lang="en-US" sz="1800" dirty="0"/>
          </a:p>
          <a:p>
            <a:r>
              <a:rPr lang="en-US" sz="1800" dirty="0" smtClean="0"/>
              <a:t>At </a:t>
            </a:r>
            <a:r>
              <a:rPr lang="en-US" sz="1800" dirty="0"/>
              <a:t>each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position in region 2, starting at k = 0, perform the following test: </a:t>
            </a:r>
          </a:p>
          <a:p>
            <a:r>
              <a:rPr lang="en-US" sz="1800" dirty="0" smtClean="0"/>
              <a:t>	If  </a:t>
            </a:r>
            <a:r>
              <a:rPr lang="en-US" sz="1800" dirty="0"/>
              <a:t>P2</a:t>
            </a:r>
            <a:r>
              <a:rPr lang="en-US" sz="1800" baseline="-25000" dirty="0"/>
              <a:t>k</a:t>
            </a:r>
            <a:r>
              <a:rPr lang="en-US" sz="1800" dirty="0"/>
              <a:t> &gt; 0, the next point along the ellipse centered on (0, 0)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- 1) and    </a:t>
            </a:r>
          </a:p>
          <a:p>
            <a:r>
              <a:rPr lang="en-US" sz="1800" dirty="0"/>
              <a:t>		P2</a:t>
            </a:r>
            <a:r>
              <a:rPr lang="en-US" sz="1800" baseline="-25000" dirty="0"/>
              <a:t>k+1</a:t>
            </a:r>
            <a:r>
              <a:rPr lang="en-US" sz="1800" dirty="0"/>
              <a:t>  =   P2</a:t>
            </a:r>
            <a:r>
              <a:rPr lang="en-US" sz="1800" baseline="-25000" dirty="0"/>
              <a:t>k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y</a:t>
            </a:r>
            <a:r>
              <a:rPr lang="en-US" sz="1800" baseline="-25000" dirty="0"/>
              <a:t>k+1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  </a:t>
            </a:r>
          </a:p>
          <a:p>
            <a:r>
              <a:rPr lang="en-US" sz="1800" dirty="0" smtClean="0"/>
              <a:t>Otherwise</a:t>
            </a:r>
            <a:r>
              <a:rPr lang="en-US" sz="1800" dirty="0"/>
              <a:t>, the next point along the ellipse is (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baseline="-25000" dirty="0"/>
              <a:t> </a:t>
            </a:r>
            <a:r>
              <a:rPr lang="en-US" sz="1800" dirty="0"/>
              <a:t>+ 1, </a:t>
            </a:r>
            <a:r>
              <a:rPr lang="en-US" sz="1800" dirty="0" err="1"/>
              <a:t>y</a:t>
            </a:r>
            <a:r>
              <a:rPr lang="en-US" sz="1800" baseline="-25000" dirty="0" err="1"/>
              <a:t>k</a:t>
            </a:r>
            <a:r>
              <a:rPr lang="en-US" sz="1800" dirty="0"/>
              <a:t> - 1) and     </a:t>
            </a:r>
          </a:p>
          <a:p>
            <a:r>
              <a:rPr lang="en-US" sz="1800" dirty="0"/>
              <a:t>		P2</a:t>
            </a:r>
            <a:r>
              <a:rPr lang="en-US" sz="1800" baseline="-25000" dirty="0"/>
              <a:t>k+1</a:t>
            </a:r>
            <a:r>
              <a:rPr lang="en-US" sz="1800" dirty="0"/>
              <a:t>  =  P2</a:t>
            </a:r>
            <a:r>
              <a:rPr lang="en-US" sz="1800" baseline="-25000" dirty="0"/>
              <a:t>k </a:t>
            </a:r>
            <a:r>
              <a:rPr lang="en-US" sz="1800" dirty="0"/>
              <a:t>- 2r</a:t>
            </a:r>
            <a:r>
              <a:rPr lang="en-US" sz="1800" baseline="30000" dirty="0"/>
              <a:t>2</a:t>
            </a:r>
            <a:r>
              <a:rPr lang="en-US" sz="1800" baseline="-25000" dirty="0"/>
              <a:t>x </a:t>
            </a:r>
            <a:r>
              <a:rPr lang="en-US" sz="1800" dirty="0"/>
              <a:t>y</a:t>
            </a:r>
            <a:r>
              <a:rPr lang="en-US" sz="1800" baseline="-25000" dirty="0"/>
              <a:t>k+1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baseline="-25000" dirty="0"/>
              <a:t>x</a:t>
            </a:r>
            <a:r>
              <a:rPr lang="en-US" sz="1800" dirty="0"/>
              <a:t> + 2r</a:t>
            </a:r>
            <a:r>
              <a:rPr lang="en-US" sz="1800" baseline="30000" dirty="0"/>
              <a:t>2</a:t>
            </a:r>
            <a:r>
              <a:rPr lang="en-US" sz="1800" baseline="-25000" dirty="0"/>
              <a:t>y</a:t>
            </a:r>
            <a:r>
              <a:rPr lang="en-US" sz="1800" dirty="0"/>
              <a:t> x</a:t>
            </a:r>
            <a:r>
              <a:rPr lang="en-US" sz="1800" baseline="-25000" dirty="0"/>
              <a:t>k+1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dirty="0"/>
          </a:p>
        </p:txBody>
      </p:sp>
      <p:sp>
        <p:nvSpPr>
          <p:cNvPr id="221" name="Google Shape;221;p8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228" name="Google Shape;228;p8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152400" y="2668210"/>
            <a:ext cx="8839200" cy="373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 +1 +(y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 </a:t>
            </a:r>
            <a:r>
              <a:rPr lang="en-US" sz="2400" dirty="0">
                <a:solidFill>
                  <a:schemeClr val="dk1"/>
                </a:solidFill>
              </a:rPr>
              <a:t> - 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    </a:t>
            </a:r>
            <a:r>
              <a:rPr lang="en-US" sz="2400" dirty="0">
                <a:solidFill>
                  <a:schemeClr val="dk1"/>
                </a:solidFill>
              </a:rPr>
              <a:t> …….. 3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 dirty="0">
                <a:solidFill>
                  <a:schemeClr val="dk1"/>
                </a:solidFill>
              </a:rPr>
              <a:t>Case 1: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If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 &lt;  0     then the mid point is inside the circle, so pixel on </a:t>
            </a:r>
            <a:r>
              <a:rPr lang="en-US" sz="2400" dirty="0" err="1">
                <a:solidFill>
                  <a:schemeClr val="dk1"/>
                </a:solidFill>
              </a:rPr>
              <a:t>scanline</a:t>
            </a:r>
            <a:r>
              <a:rPr lang="en-US" sz="2400" dirty="0">
                <a:solidFill>
                  <a:schemeClr val="dk1"/>
                </a:solidFill>
              </a:rPr>
              <a:t> 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‘ 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’  is closer to the circle boundary  and 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 =  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  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From equation (iii)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or	   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 +1 +(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 </a:t>
            </a:r>
            <a:r>
              <a:rPr lang="en-US" sz="2400" dirty="0">
                <a:solidFill>
                  <a:schemeClr val="dk1"/>
                </a:solidFill>
              </a:rPr>
              <a:t> - 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    </a:t>
            </a:r>
            <a:r>
              <a:rPr lang="en-US" sz="2400" dirty="0">
                <a:solidFill>
                  <a:schemeClr val="dk1"/>
                </a:solidFill>
              </a:rPr>
              <a:t>…………….. (a)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or	   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 +1 </a:t>
            </a:r>
            <a:r>
              <a:rPr lang="en-US" sz="2400" baseline="30000" dirty="0">
                <a:solidFill>
                  <a:schemeClr val="dk1"/>
                </a:solidFill>
              </a:rPr>
              <a:t>   </a:t>
            </a:r>
            <a:r>
              <a:rPr lang="en-US" sz="2400" dirty="0">
                <a:solidFill>
                  <a:schemeClr val="dk1"/>
                </a:solidFill>
              </a:rPr>
              <a:t>…………….. (a)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or	   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+ 2x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  + 1 </a:t>
            </a:r>
            <a:r>
              <a:rPr lang="en-US" sz="2400" baseline="30000" dirty="0">
                <a:solidFill>
                  <a:schemeClr val="dk1"/>
                </a:solidFill>
              </a:rPr>
              <a:t>   </a:t>
            </a:r>
            <a:r>
              <a:rPr lang="en-US" sz="2400" dirty="0">
                <a:solidFill>
                  <a:schemeClr val="dk1"/>
                </a:solidFill>
              </a:rPr>
              <a:t>…………….. (a) since x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 = 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85800"/>
            <a:ext cx="2514600" cy="198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52400" y="2515810"/>
            <a:ext cx="88392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+ (y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- 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  </a:t>
            </a:r>
            <a:r>
              <a:rPr lang="en-US" sz="2400" dirty="0">
                <a:solidFill>
                  <a:schemeClr val="dk1"/>
                </a:solidFill>
              </a:rPr>
              <a:t>+ 1</a:t>
            </a:r>
            <a:r>
              <a:rPr lang="en-US" sz="2400" baseline="30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            ………. 3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 dirty="0">
                <a:solidFill>
                  <a:schemeClr val="dk1"/>
                </a:solidFill>
              </a:rPr>
              <a:t>Case </a:t>
            </a:r>
            <a:r>
              <a:rPr lang="en-US" sz="2400" u="sng" dirty="0" smtClean="0">
                <a:solidFill>
                  <a:schemeClr val="dk1"/>
                </a:solidFill>
              </a:rPr>
              <a:t>2: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If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</a:rPr>
              <a:t>&gt;=  </a:t>
            </a:r>
            <a:r>
              <a:rPr lang="en-US" sz="2400" dirty="0">
                <a:solidFill>
                  <a:schemeClr val="dk1"/>
                </a:solidFill>
              </a:rPr>
              <a:t>0     then the mid point is  outside  circle, so pixel on </a:t>
            </a:r>
            <a:r>
              <a:rPr lang="en-US" sz="2400" dirty="0" err="1">
                <a:solidFill>
                  <a:schemeClr val="dk1"/>
                </a:solidFill>
              </a:rPr>
              <a:t>scanline</a:t>
            </a:r>
            <a:r>
              <a:rPr lang="en-US" sz="2400" dirty="0">
                <a:solidFill>
                  <a:schemeClr val="dk1"/>
                </a:solidFill>
              </a:rPr>
              <a:t> 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‘ y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-1’  is closer to the circle boundary  and y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 =  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- 1  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From equation (iii)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or	   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+ [(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-3/2]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- 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–½)</a:t>
            </a:r>
            <a:r>
              <a:rPr lang="en-US" sz="2400" baseline="30000" dirty="0">
                <a:solidFill>
                  <a:schemeClr val="dk1"/>
                </a:solidFill>
              </a:rPr>
              <a:t>2  </a:t>
            </a:r>
            <a:r>
              <a:rPr lang="en-US" sz="2400" dirty="0">
                <a:solidFill>
                  <a:schemeClr val="dk1"/>
                </a:solidFill>
              </a:rPr>
              <a:t>+ 1</a:t>
            </a:r>
            <a:r>
              <a:rPr lang="en-US" sz="2400" baseline="30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  .... (b)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or	   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+ [y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baseline="30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 - 3y</a:t>
            </a:r>
            <a:r>
              <a:rPr lang="en-US" sz="2400" baseline="-25000" dirty="0">
                <a:solidFill>
                  <a:schemeClr val="dk1"/>
                </a:solidFill>
              </a:rPr>
              <a:t>k </a:t>
            </a:r>
            <a:r>
              <a:rPr lang="en-US" sz="2400" dirty="0">
                <a:solidFill>
                  <a:schemeClr val="dk1"/>
                </a:solidFill>
              </a:rPr>
              <a:t> + 9/4  -  y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baseline="30000" dirty="0">
                <a:solidFill>
                  <a:schemeClr val="dk1"/>
                </a:solidFill>
              </a:rPr>
              <a:t>2 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30000" dirty="0">
                <a:solidFill>
                  <a:schemeClr val="dk1"/>
                </a:solidFill>
              </a:rPr>
              <a:t>  </a:t>
            </a:r>
            <a:r>
              <a:rPr lang="en-US" sz="2400" dirty="0">
                <a:solidFill>
                  <a:schemeClr val="dk1"/>
                </a:solidFill>
              </a:rPr>
              <a:t>- ¼ ] +1</a:t>
            </a:r>
            <a:r>
              <a:rPr lang="en-US" sz="2400" baseline="30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  .... (b)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or	   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+ [- 2y</a:t>
            </a:r>
            <a:r>
              <a:rPr lang="en-US" sz="2400" baseline="-25000" dirty="0">
                <a:solidFill>
                  <a:schemeClr val="dk1"/>
                </a:solidFill>
              </a:rPr>
              <a:t>k </a:t>
            </a:r>
            <a:r>
              <a:rPr lang="en-US" sz="2400" dirty="0">
                <a:solidFill>
                  <a:schemeClr val="dk1"/>
                </a:solidFill>
              </a:rPr>
              <a:t> + 2 ] +1</a:t>
            </a:r>
            <a:r>
              <a:rPr lang="en-US" sz="2400" baseline="30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  .... (b)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or	   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+ 2(x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+1) - 2(</a:t>
            </a:r>
            <a:r>
              <a:rPr lang="en-US" sz="2400" dirty="0" err="1">
                <a:solidFill>
                  <a:schemeClr val="dk1"/>
                </a:solidFill>
              </a:rPr>
              <a:t>y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 -1)  +1</a:t>
            </a:r>
            <a:r>
              <a:rPr lang="en-US" sz="2400" baseline="30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  .... (b)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or	   P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>
                <a:solidFill>
                  <a:schemeClr val="dk1"/>
                </a:solidFill>
              </a:rPr>
              <a:t>P</a:t>
            </a:r>
            <a:r>
              <a:rPr lang="en-US" sz="2400" baseline="-25000" dirty="0" err="1">
                <a:solidFill>
                  <a:schemeClr val="dk1"/>
                </a:solidFill>
              </a:rPr>
              <a:t>k</a:t>
            </a:r>
            <a:r>
              <a:rPr lang="en-US" sz="2400" baseline="-25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+ 2x</a:t>
            </a:r>
            <a:r>
              <a:rPr lang="en-US" sz="2400" baseline="-25000" dirty="0">
                <a:solidFill>
                  <a:schemeClr val="dk1"/>
                </a:solidFill>
              </a:rPr>
              <a:t>k+1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- 2y</a:t>
            </a:r>
            <a:r>
              <a:rPr lang="en-US" sz="2400" b="1" baseline="-25000" dirty="0">
                <a:solidFill>
                  <a:schemeClr val="dk1"/>
                </a:solidFill>
              </a:rPr>
              <a:t>k+1 </a:t>
            </a:r>
            <a:r>
              <a:rPr lang="en-US" sz="2400" dirty="0">
                <a:solidFill>
                  <a:schemeClr val="dk1"/>
                </a:solidFill>
              </a:rPr>
              <a:t>  +1</a:t>
            </a:r>
            <a:r>
              <a:rPr lang="en-US" sz="2400" baseline="300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  .... (b) x</a:t>
            </a:r>
            <a:r>
              <a:rPr lang="en-US" sz="2400" baseline="-25000" dirty="0">
                <a:solidFill>
                  <a:schemeClr val="dk1"/>
                </a:solidFill>
              </a:rPr>
              <a:t>k+1 </a:t>
            </a:r>
            <a:r>
              <a:rPr lang="en-US" sz="2400" dirty="0">
                <a:solidFill>
                  <a:schemeClr val="dk1"/>
                </a:solidFill>
              </a:rPr>
              <a:t>= x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+1      y</a:t>
            </a:r>
            <a:r>
              <a:rPr lang="en-US" sz="2400" baseline="-25000" dirty="0">
                <a:solidFill>
                  <a:schemeClr val="dk1"/>
                </a:solidFill>
              </a:rPr>
              <a:t>k+1 </a:t>
            </a:r>
            <a:r>
              <a:rPr lang="en-US" sz="2400" dirty="0">
                <a:solidFill>
                  <a:schemeClr val="dk1"/>
                </a:solidFill>
              </a:rPr>
              <a:t>= y</a:t>
            </a:r>
            <a:r>
              <a:rPr lang="en-US" sz="2400" baseline="-25000" dirty="0">
                <a:solidFill>
                  <a:schemeClr val="dk1"/>
                </a:solidFill>
              </a:rPr>
              <a:t>k</a:t>
            </a:r>
            <a:r>
              <a:rPr lang="en-US" sz="2400" dirty="0">
                <a:solidFill>
                  <a:schemeClr val="dk1"/>
                </a:solidFill>
              </a:rPr>
              <a:t>-1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42" name="Google Shape;142;p5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533400"/>
            <a:ext cx="2495550" cy="197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subTitle" idx="1"/>
          </p:nvPr>
        </p:nvSpPr>
        <p:spPr>
          <a:xfrm>
            <a:off x="152400" y="2973010"/>
            <a:ext cx="8839200" cy="373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Initial decision parameter P</a:t>
            </a:r>
            <a:r>
              <a:rPr lang="en-US" sz="2400" baseline="-25000">
                <a:solidFill>
                  <a:schemeClr val="dk1"/>
                </a:solidFill>
              </a:rPr>
              <a:t>0 </a:t>
            </a:r>
            <a:r>
              <a:rPr lang="en-US" sz="2400">
                <a:solidFill>
                  <a:schemeClr val="dk1"/>
                </a:solidFill>
              </a:rPr>
              <a:t>is obtained by evaluating the circle function at the start position (x</a:t>
            </a:r>
            <a:r>
              <a:rPr lang="en-US" sz="2400" baseline="-25000">
                <a:solidFill>
                  <a:schemeClr val="dk1"/>
                </a:solidFill>
              </a:rPr>
              <a:t>0</a:t>
            </a:r>
            <a:r>
              <a:rPr lang="en-US" sz="2400">
                <a:solidFill>
                  <a:schemeClr val="dk1"/>
                </a:solidFill>
              </a:rPr>
              <a:t>, y</a:t>
            </a:r>
            <a:r>
              <a:rPr lang="en-US" sz="2400" baseline="-25000">
                <a:solidFill>
                  <a:schemeClr val="dk1"/>
                </a:solidFill>
              </a:rPr>
              <a:t>0</a:t>
            </a:r>
            <a:r>
              <a:rPr lang="en-US" sz="2400">
                <a:solidFill>
                  <a:schemeClr val="dk1"/>
                </a:solidFill>
              </a:rPr>
              <a:t>) = ( 0,r ) Next pixel to plot is either    (  1,r  ) or (  1 ,r-1)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    So, midpoint coordinate position is (1 ,r-½)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F</a:t>
            </a:r>
            <a:r>
              <a:rPr lang="en-US" sz="2400" baseline="-25000">
                <a:solidFill>
                  <a:schemeClr val="dk1"/>
                </a:solidFill>
              </a:rPr>
              <a:t>circle</a:t>
            </a:r>
            <a:r>
              <a:rPr lang="en-US" sz="2400">
                <a:solidFill>
                  <a:schemeClr val="dk1"/>
                </a:solidFill>
              </a:rPr>
              <a:t> (1 ,r-½)  =  1</a:t>
            </a:r>
            <a:r>
              <a:rPr lang="en-US" sz="2400" baseline="30000">
                <a:solidFill>
                  <a:schemeClr val="dk1"/>
                </a:solidFill>
              </a:rPr>
              <a:t>2</a:t>
            </a:r>
            <a:r>
              <a:rPr lang="en-US" sz="2400">
                <a:solidFill>
                  <a:schemeClr val="dk1"/>
                </a:solidFill>
              </a:rPr>
              <a:t> + (r-½)</a:t>
            </a:r>
            <a:r>
              <a:rPr lang="en-US" sz="2400" baseline="30000">
                <a:solidFill>
                  <a:schemeClr val="dk1"/>
                </a:solidFill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- r</a:t>
            </a:r>
            <a:r>
              <a:rPr lang="en-US" sz="2400" baseline="30000">
                <a:solidFill>
                  <a:schemeClr val="dk1"/>
                </a:solidFill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 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			    =  1</a:t>
            </a:r>
            <a:r>
              <a:rPr lang="en-US" sz="2400" baseline="30000">
                <a:solidFill>
                  <a:schemeClr val="dk1"/>
                </a:solidFill>
              </a:rPr>
              <a:t>2</a:t>
            </a:r>
            <a:r>
              <a:rPr lang="en-US" sz="2400">
                <a:solidFill>
                  <a:schemeClr val="dk1"/>
                </a:solidFill>
              </a:rPr>
              <a:t> + r</a:t>
            </a:r>
            <a:r>
              <a:rPr lang="en-US" sz="2400" baseline="30000">
                <a:solidFill>
                  <a:schemeClr val="dk1"/>
                </a:solidFill>
              </a:rPr>
              <a:t>2    </a:t>
            </a:r>
            <a:r>
              <a:rPr lang="en-US" sz="2400">
                <a:solidFill>
                  <a:schemeClr val="dk1"/>
                </a:solidFill>
              </a:rPr>
              <a:t>- r  + ¼ - r</a:t>
            </a:r>
            <a:r>
              <a:rPr lang="en-US" sz="2400" baseline="30000">
                <a:solidFill>
                  <a:schemeClr val="dk1"/>
                </a:solidFill>
              </a:rPr>
              <a:t>2 </a:t>
            </a:r>
            <a:r>
              <a:rPr lang="en-US" sz="2400">
                <a:solidFill>
                  <a:schemeClr val="dk1"/>
                </a:solidFill>
              </a:rPr>
              <a:t> 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			    =  1</a:t>
            </a:r>
            <a:r>
              <a:rPr lang="en-US" sz="2400" baseline="30000">
                <a:solidFill>
                  <a:schemeClr val="dk1"/>
                </a:solidFill>
              </a:rPr>
              <a:t>    </a:t>
            </a:r>
            <a:r>
              <a:rPr lang="en-US" sz="2400">
                <a:solidFill>
                  <a:schemeClr val="dk1"/>
                </a:solidFill>
              </a:rPr>
              <a:t>- r  + ¼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aseline="300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    			    =  1</a:t>
            </a:r>
            <a:r>
              <a:rPr lang="en-US" sz="2400" baseline="30000">
                <a:solidFill>
                  <a:schemeClr val="dk1"/>
                </a:solidFill>
              </a:rPr>
              <a:t>    </a:t>
            </a:r>
            <a:r>
              <a:rPr lang="en-US" sz="2400">
                <a:solidFill>
                  <a:schemeClr val="dk1"/>
                </a:solidFill>
              </a:rPr>
              <a:t> + ¼  - r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solidFill>
                  <a:schemeClr val="dk1"/>
                </a:solidFill>
              </a:rPr>
              <a:t>               P</a:t>
            </a:r>
            <a:r>
              <a:rPr lang="en-US" sz="2400" b="1" baseline="-25000">
                <a:solidFill>
                  <a:schemeClr val="dk1"/>
                </a:solidFill>
              </a:rPr>
              <a:t>0</a:t>
            </a:r>
            <a:r>
              <a:rPr lang="en-US" sz="2400" b="1">
                <a:solidFill>
                  <a:schemeClr val="dk1"/>
                </a:solidFill>
              </a:rPr>
              <a:t> =  5/4 -  r  =  1 - r 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685799"/>
            <a:ext cx="2727101" cy="21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1. Input radius r and circle center (x</a:t>
            </a:r>
            <a:r>
              <a:rPr lang="en-US" sz="2000" baseline="-25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</a:rPr>
              <a:t> y</a:t>
            </a:r>
            <a:r>
              <a:rPr lang="en-US" sz="2000" baseline="-25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</a:rPr>
              <a:t>), and obtain the first point on the 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circumference of a circle centered on the origin as  </a:t>
            </a:r>
            <a:r>
              <a:rPr lang="en-US" sz="2000" b="1">
                <a:solidFill>
                  <a:schemeClr val="dk1"/>
                </a:solidFill>
              </a:rPr>
              <a:t>(x</a:t>
            </a:r>
            <a:r>
              <a:rPr lang="en-US" sz="2000" b="1" baseline="-25000">
                <a:solidFill>
                  <a:schemeClr val="dk1"/>
                </a:solidFill>
              </a:rPr>
              <a:t>0,</a:t>
            </a:r>
            <a:r>
              <a:rPr lang="en-US" sz="2000" b="1">
                <a:solidFill>
                  <a:schemeClr val="dk1"/>
                </a:solidFill>
              </a:rPr>
              <a:t> y</a:t>
            </a:r>
            <a:r>
              <a:rPr lang="en-US" sz="2000" b="1" baseline="-25000">
                <a:solidFill>
                  <a:schemeClr val="dk1"/>
                </a:solidFill>
              </a:rPr>
              <a:t>0</a:t>
            </a:r>
            <a:r>
              <a:rPr lang="en-US" sz="2000" b="1">
                <a:solidFill>
                  <a:schemeClr val="dk1"/>
                </a:solidFill>
              </a:rPr>
              <a:t>) = (0, r)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2. Calculate the initial value of the decision parameter as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                       P</a:t>
            </a:r>
            <a:r>
              <a:rPr lang="en-US" sz="2000" baseline="-25000">
                <a:solidFill>
                  <a:schemeClr val="dk1"/>
                </a:solidFill>
              </a:rPr>
              <a:t>0</a:t>
            </a:r>
            <a:r>
              <a:rPr lang="en-US" sz="2000">
                <a:solidFill>
                  <a:schemeClr val="dk1"/>
                </a:solidFill>
              </a:rPr>
              <a:t> =  5/4 – r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3. At each x</a:t>
            </a:r>
            <a:r>
              <a:rPr lang="en-US" sz="2000" baseline="-25000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 position, starting at k = 0, perform the following test: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If </a:t>
            </a:r>
            <a:r>
              <a:rPr lang="en-US" sz="2000" b="1">
                <a:solidFill>
                  <a:schemeClr val="dk1"/>
                </a:solidFill>
              </a:rPr>
              <a:t>P</a:t>
            </a:r>
            <a:r>
              <a:rPr lang="en-US" sz="2000" b="1" baseline="-25000">
                <a:solidFill>
                  <a:schemeClr val="dk1"/>
                </a:solidFill>
              </a:rPr>
              <a:t>k</a:t>
            </a:r>
            <a:r>
              <a:rPr lang="en-US" sz="2000" b="1">
                <a:solidFill>
                  <a:schemeClr val="dk1"/>
                </a:solidFill>
              </a:rPr>
              <a:t> &lt; 0</a:t>
            </a:r>
            <a:r>
              <a:rPr lang="en-US" sz="2000">
                <a:solidFill>
                  <a:schemeClr val="dk1"/>
                </a:solidFill>
              </a:rPr>
              <a:t>, the next point along the circle centered on (0,0) is </a:t>
            </a:r>
            <a:r>
              <a:rPr lang="en-US" sz="2000" b="1">
                <a:solidFill>
                  <a:schemeClr val="dk1"/>
                </a:solidFill>
              </a:rPr>
              <a:t>(x</a:t>
            </a:r>
            <a:r>
              <a:rPr lang="en-US" sz="2000" b="1" baseline="-25000">
                <a:solidFill>
                  <a:schemeClr val="dk1"/>
                </a:solidFill>
              </a:rPr>
              <a:t>k </a:t>
            </a:r>
            <a:r>
              <a:rPr lang="en-US" sz="2000" b="1">
                <a:solidFill>
                  <a:schemeClr val="dk1"/>
                </a:solidFill>
              </a:rPr>
              <a:t>+ 1, y</a:t>
            </a:r>
            <a:r>
              <a:rPr lang="en-US" sz="2000" b="1" baseline="-25000">
                <a:solidFill>
                  <a:schemeClr val="dk1"/>
                </a:solidFill>
              </a:rPr>
              <a:t>k</a:t>
            </a:r>
            <a:r>
              <a:rPr lang="en-US" sz="2000" b="1">
                <a:solidFill>
                  <a:schemeClr val="dk1"/>
                </a:solidFill>
              </a:rPr>
              <a:t>) </a:t>
            </a:r>
            <a:r>
              <a:rPr lang="en-US" sz="2000">
                <a:solidFill>
                  <a:schemeClr val="dk1"/>
                </a:solidFill>
              </a:rPr>
              <a:t>and  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 sz="2000" b="1">
                <a:solidFill>
                  <a:schemeClr val="dk1"/>
                </a:solidFill>
              </a:rPr>
              <a:t>P</a:t>
            </a:r>
            <a:r>
              <a:rPr lang="en-US" sz="2000" b="1" baseline="-25000">
                <a:solidFill>
                  <a:schemeClr val="dk1"/>
                </a:solidFill>
              </a:rPr>
              <a:t>k+1</a:t>
            </a:r>
            <a:r>
              <a:rPr lang="en-US" sz="2000" b="1">
                <a:solidFill>
                  <a:schemeClr val="dk1"/>
                </a:solidFill>
              </a:rPr>
              <a:t>  =   P</a:t>
            </a:r>
            <a:r>
              <a:rPr lang="en-US" sz="2000" b="1" baseline="-25000">
                <a:solidFill>
                  <a:schemeClr val="dk1"/>
                </a:solidFill>
              </a:rPr>
              <a:t>k </a:t>
            </a:r>
            <a:r>
              <a:rPr lang="en-US" sz="2000" b="1">
                <a:solidFill>
                  <a:schemeClr val="dk1"/>
                </a:solidFill>
              </a:rPr>
              <a:t>+ 2x</a:t>
            </a:r>
            <a:r>
              <a:rPr lang="en-US" sz="2000" b="1" baseline="-25000">
                <a:solidFill>
                  <a:schemeClr val="dk1"/>
                </a:solidFill>
              </a:rPr>
              <a:t>k+1  </a:t>
            </a:r>
            <a:r>
              <a:rPr lang="en-US" sz="2000" b="1">
                <a:solidFill>
                  <a:schemeClr val="dk1"/>
                </a:solidFill>
              </a:rPr>
              <a:t>+ 1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If </a:t>
            </a:r>
            <a:r>
              <a:rPr lang="en-US" sz="2000" b="1">
                <a:solidFill>
                  <a:schemeClr val="dk1"/>
                </a:solidFill>
              </a:rPr>
              <a:t>P</a:t>
            </a:r>
            <a:r>
              <a:rPr lang="en-US" sz="2000" b="1" baseline="-25000">
                <a:solidFill>
                  <a:schemeClr val="dk1"/>
                </a:solidFill>
              </a:rPr>
              <a:t>k</a:t>
            </a:r>
            <a:r>
              <a:rPr lang="en-US" sz="2000" b="1">
                <a:solidFill>
                  <a:schemeClr val="dk1"/>
                </a:solidFill>
              </a:rPr>
              <a:t> &gt;= 0</a:t>
            </a:r>
            <a:r>
              <a:rPr lang="en-US" sz="2000">
                <a:solidFill>
                  <a:schemeClr val="dk1"/>
                </a:solidFill>
              </a:rPr>
              <a:t>, the next point along the circle is </a:t>
            </a:r>
            <a:r>
              <a:rPr lang="en-US" sz="2000" b="1">
                <a:solidFill>
                  <a:schemeClr val="dk1"/>
                </a:solidFill>
              </a:rPr>
              <a:t>(x</a:t>
            </a:r>
            <a:r>
              <a:rPr lang="en-US" sz="2000" b="1" baseline="-25000">
                <a:solidFill>
                  <a:schemeClr val="dk1"/>
                </a:solidFill>
              </a:rPr>
              <a:t>k </a:t>
            </a:r>
            <a:r>
              <a:rPr lang="en-US" sz="2000" b="1">
                <a:solidFill>
                  <a:schemeClr val="dk1"/>
                </a:solidFill>
              </a:rPr>
              <a:t>+ 1, y</a:t>
            </a:r>
            <a:r>
              <a:rPr lang="en-US" sz="2000" b="1" baseline="-25000">
                <a:solidFill>
                  <a:schemeClr val="dk1"/>
                </a:solidFill>
              </a:rPr>
              <a:t>k  </a:t>
            </a:r>
            <a:r>
              <a:rPr lang="en-US" sz="2000" b="1">
                <a:solidFill>
                  <a:schemeClr val="dk1"/>
                </a:solidFill>
              </a:rPr>
              <a:t>- 1)</a:t>
            </a:r>
            <a:r>
              <a:rPr lang="en-US" sz="2000">
                <a:solidFill>
                  <a:schemeClr val="dk1"/>
                </a:solidFill>
              </a:rPr>
              <a:t> and  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 sz="2000" b="1">
                <a:solidFill>
                  <a:schemeClr val="dk1"/>
                </a:solidFill>
              </a:rPr>
              <a:t>P</a:t>
            </a:r>
            <a:r>
              <a:rPr lang="en-US" sz="2000" b="1" baseline="-25000">
                <a:solidFill>
                  <a:schemeClr val="dk1"/>
                </a:solidFill>
              </a:rPr>
              <a:t>k+1</a:t>
            </a:r>
            <a:r>
              <a:rPr lang="en-US" sz="2000" b="1">
                <a:solidFill>
                  <a:schemeClr val="dk1"/>
                </a:solidFill>
              </a:rPr>
              <a:t>  =   P</a:t>
            </a:r>
            <a:r>
              <a:rPr lang="en-US" sz="2000" b="1" baseline="-25000">
                <a:solidFill>
                  <a:schemeClr val="dk1"/>
                </a:solidFill>
              </a:rPr>
              <a:t>k </a:t>
            </a:r>
            <a:r>
              <a:rPr lang="en-US" sz="2000" b="1">
                <a:solidFill>
                  <a:schemeClr val="dk1"/>
                </a:solidFill>
              </a:rPr>
              <a:t>+ 2x</a:t>
            </a:r>
            <a:r>
              <a:rPr lang="en-US" sz="2000" b="1" baseline="-25000">
                <a:solidFill>
                  <a:schemeClr val="dk1"/>
                </a:solidFill>
              </a:rPr>
              <a:t>k+1  </a:t>
            </a:r>
            <a:r>
              <a:rPr lang="en-US" sz="2000" b="1">
                <a:solidFill>
                  <a:schemeClr val="dk1"/>
                </a:solidFill>
              </a:rPr>
              <a:t>- 2y</a:t>
            </a:r>
            <a:r>
              <a:rPr lang="en-US" sz="2000" b="1" baseline="-25000">
                <a:solidFill>
                  <a:schemeClr val="dk1"/>
                </a:solidFill>
              </a:rPr>
              <a:t>k+1</a:t>
            </a:r>
            <a:r>
              <a:rPr lang="en-US" sz="2000" b="1">
                <a:solidFill>
                  <a:schemeClr val="dk1"/>
                </a:solidFill>
              </a:rPr>
              <a:t>+ 1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					</a:t>
            </a:r>
            <a:r>
              <a:rPr lang="en-US" sz="1625">
                <a:solidFill>
                  <a:schemeClr val="dk1"/>
                </a:solidFill>
              </a:rPr>
              <a:t>where 2x</a:t>
            </a:r>
            <a:r>
              <a:rPr lang="en-US" sz="1625" baseline="-25000">
                <a:solidFill>
                  <a:schemeClr val="dk1"/>
                </a:solidFill>
              </a:rPr>
              <a:t> k+1</a:t>
            </a:r>
            <a:r>
              <a:rPr lang="en-US" sz="1625">
                <a:solidFill>
                  <a:schemeClr val="dk1"/>
                </a:solidFill>
              </a:rPr>
              <a:t> = 2x</a:t>
            </a:r>
            <a:r>
              <a:rPr lang="en-US" sz="1625" baseline="-25000">
                <a:solidFill>
                  <a:schemeClr val="dk1"/>
                </a:solidFill>
              </a:rPr>
              <a:t>k </a:t>
            </a:r>
            <a:r>
              <a:rPr lang="en-US" sz="1625">
                <a:solidFill>
                  <a:schemeClr val="dk1"/>
                </a:solidFill>
              </a:rPr>
              <a:t>+  2 and 2y</a:t>
            </a:r>
            <a:r>
              <a:rPr lang="en-US" sz="1625" baseline="-25000">
                <a:solidFill>
                  <a:schemeClr val="dk1"/>
                </a:solidFill>
              </a:rPr>
              <a:t>k+1</a:t>
            </a:r>
            <a:r>
              <a:rPr lang="en-US" sz="1625">
                <a:solidFill>
                  <a:schemeClr val="dk1"/>
                </a:solidFill>
              </a:rPr>
              <a:t> = 2y</a:t>
            </a:r>
            <a:r>
              <a:rPr lang="en-US" sz="1625" baseline="-25000">
                <a:solidFill>
                  <a:schemeClr val="dk1"/>
                </a:solidFill>
              </a:rPr>
              <a:t>k</a:t>
            </a:r>
            <a:r>
              <a:rPr lang="en-US" sz="1625">
                <a:solidFill>
                  <a:schemeClr val="dk1"/>
                </a:solidFill>
              </a:rPr>
              <a:t>  - 2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4. Determine symmetry points in the other seven octants.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5. Move each calculated pixel position (x, y) onto circular path centered on (x</a:t>
            </a:r>
            <a:r>
              <a:rPr lang="en-US" sz="2000" baseline="-25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</a:rPr>
              <a:t>, y</a:t>
            </a:r>
            <a:r>
              <a:rPr lang="en-US" sz="2000" baseline="-25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</a:rPr>
              <a:t>) 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and plot the   coordinate values: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x = x + x</a:t>
            </a:r>
            <a:r>
              <a:rPr lang="en-US" sz="2000" baseline="-25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</a:rPr>
              <a:t>,  y = y + y</a:t>
            </a:r>
            <a:r>
              <a:rPr lang="en-US" sz="2000" baseline="-25000">
                <a:solidFill>
                  <a:schemeClr val="dk1"/>
                </a:solidFill>
              </a:rPr>
              <a:t>c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6. Repeat steps 3 through 5 until x &gt;= y.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Digitize a circle with a radius of 9 pixels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Starting Pixel = (0,9)		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lang="en-US" baseline="-25000">
                <a:solidFill>
                  <a:schemeClr val="dk1"/>
                </a:solidFill>
              </a:rPr>
              <a:t>0  </a:t>
            </a:r>
            <a:r>
              <a:rPr lang="en-US">
                <a:solidFill>
                  <a:schemeClr val="dk1"/>
                </a:solidFill>
              </a:rPr>
              <a:t>= 1 - r= </a:t>
            </a:r>
            <a:endParaRPr baseline="-25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P</a:t>
            </a:r>
            <a:r>
              <a:rPr lang="en-US" sz="2000" baseline="-25000">
                <a:solidFill>
                  <a:schemeClr val="dk1"/>
                </a:solidFill>
              </a:rPr>
              <a:t>k			</a:t>
            </a:r>
            <a:r>
              <a:rPr lang="en-US" sz="2000">
                <a:solidFill>
                  <a:schemeClr val="dk1"/>
                </a:solidFill>
              </a:rPr>
              <a:t>x</a:t>
            </a:r>
            <a:r>
              <a:rPr lang="en-US" sz="2000" baseline="-25000">
                <a:solidFill>
                  <a:schemeClr val="dk1"/>
                </a:solidFill>
              </a:rPr>
              <a:t>k+1, </a:t>
            </a:r>
            <a:r>
              <a:rPr lang="en-US" sz="2000">
                <a:solidFill>
                  <a:schemeClr val="dk1"/>
                </a:solidFill>
              </a:rPr>
              <a:t>y</a:t>
            </a:r>
            <a:r>
              <a:rPr lang="en-US" sz="2000" baseline="-25000">
                <a:solidFill>
                  <a:schemeClr val="dk1"/>
                </a:solidFill>
              </a:rPr>
              <a:t>k+1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-8			1,9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-5			2,9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 0			3,8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-9			4,8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 0			5,7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-3			6,7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b="1">
                <a:solidFill>
                  <a:schemeClr val="dk1"/>
                </a:solidFill>
              </a:rPr>
              <a:t>10			7,6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0" y="6231419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centered on (0,0)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-2y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solidFill>
            <a:srgbClr val="4A86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ba796f14d_0_78"/>
          <p:cNvSpPr txBox="1">
            <a:spLocks noGrp="1"/>
          </p:cNvSpPr>
          <p:nvPr>
            <p:ph type="ctrTitle"/>
          </p:nvPr>
        </p:nvSpPr>
        <p:spPr>
          <a:xfrm>
            <a:off x="762000" y="-457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Midpoint Circle Algorithm</a:t>
            </a:r>
            <a:endParaRPr/>
          </a:p>
        </p:txBody>
      </p:sp>
      <p:sp>
        <p:nvSpPr>
          <p:cNvPr id="269" name="Google Shape;269;g8ba796f14d_0_78"/>
          <p:cNvSpPr txBox="1">
            <a:spLocks noGrp="1"/>
          </p:cNvSpPr>
          <p:nvPr>
            <p:ph type="subTitle" idx="1"/>
          </p:nvPr>
        </p:nvSpPr>
        <p:spPr>
          <a:xfrm>
            <a:off x="152400" y="6096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Digitize a circle with a radius of 9 pixels centered at (5,6)</a:t>
            </a:r>
            <a:endParaRPr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Starting Pixel = (0,9)		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P</a:t>
            </a:r>
            <a:r>
              <a:rPr lang="en-US" baseline="-25000" dirty="0">
                <a:solidFill>
                  <a:schemeClr val="dk1"/>
                </a:solidFill>
              </a:rPr>
              <a:t>0  </a:t>
            </a:r>
            <a:r>
              <a:rPr lang="en-US" dirty="0">
                <a:solidFill>
                  <a:schemeClr val="dk1"/>
                </a:solidFill>
              </a:rPr>
              <a:t>= 1 - r= </a:t>
            </a:r>
            <a:endParaRPr baseline="-25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P</a:t>
            </a:r>
            <a:r>
              <a:rPr lang="en-US" sz="2000" baseline="-25000" dirty="0" err="1">
                <a:solidFill>
                  <a:schemeClr val="dk1"/>
                </a:solidFill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</a:rPr>
              <a:t>		</a:t>
            </a:r>
            <a:r>
              <a:rPr lang="en-US" sz="2000" dirty="0">
                <a:solidFill>
                  <a:schemeClr val="dk1"/>
                </a:solidFill>
              </a:rPr>
              <a:t>x</a:t>
            </a:r>
            <a:r>
              <a:rPr lang="en-US" sz="2000" baseline="-25000" dirty="0">
                <a:solidFill>
                  <a:schemeClr val="dk1"/>
                </a:solidFill>
              </a:rPr>
              <a:t>k+1, </a:t>
            </a:r>
            <a:r>
              <a:rPr lang="en-US" sz="2000" dirty="0">
                <a:solidFill>
                  <a:schemeClr val="dk1"/>
                </a:solidFill>
              </a:rPr>
              <a:t>y</a:t>
            </a:r>
            <a:r>
              <a:rPr lang="en-US" sz="2000" baseline="-25000" dirty="0">
                <a:solidFill>
                  <a:schemeClr val="dk1"/>
                </a:solidFill>
              </a:rPr>
              <a:t>k+1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-8		1,9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-5		2,9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 0		3,8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-9		4,8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 0		5,7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-3		6,7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b="1" dirty="0">
                <a:solidFill>
                  <a:schemeClr val="dk1"/>
                </a:solidFill>
              </a:rPr>
              <a:t>10		7,6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70" name="Google Shape;270;g8ba796f14d_0_78"/>
          <p:cNvSpPr/>
          <p:nvPr/>
        </p:nvSpPr>
        <p:spPr>
          <a:xfrm>
            <a:off x="4800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71" name="Google Shape;271;g8ba796f14d_0_78"/>
          <p:cNvSpPr/>
          <p:nvPr/>
        </p:nvSpPr>
        <p:spPr>
          <a:xfrm>
            <a:off x="5181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8ba796f14d_0_78"/>
          <p:cNvSpPr/>
          <p:nvPr/>
        </p:nvSpPr>
        <p:spPr>
          <a:xfrm>
            <a:off x="5562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8ba796f14d_0_78"/>
          <p:cNvSpPr/>
          <p:nvPr/>
        </p:nvSpPr>
        <p:spPr>
          <a:xfrm>
            <a:off x="5943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ba796f14d_0_78"/>
          <p:cNvSpPr/>
          <p:nvPr/>
        </p:nvSpPr>
        <p:spPr>
          <a:xfrm>
            <a:off x="6324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8ba796f14d_0_78"/>
          <p:cNvSpPr/>
          <p:nvPr/>
        </p:nvSpPr>
        <p:spPr>
          <a:xfrm>
            <a:off x="6705600" y="2057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8ba796f14d_0_78"/>
          <p:cNvSpPr/>
          <p:nvPr/>
        </p:nvSpPr>
        <p:spPr>
          <a:xfrm>
            <a:off x="4800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8ba796f14d_0_78"/>
          <p:cNvSpPr/>
          <p:nvPr/>
        </p:nvSpPr>
        <p:spPr>
          <a:xfrm>
            <a:off x="5181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8ba796f14d_0_78"/>
          <p:cNvSpPr/>
          <p:nvPr/>
        </p:nvSpPr>
        <p:spPr>
          <a:xfrm>
            <a:off x="5562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8ba796f14d_0_78"/>
          <p:cNvSpPr/>
          <p:nvPr/>
        </p:nvSpPr>
        <p:spPr>
          <a:xfrm>
            <a:off x="5943600" y="2362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8ba796f14d_0_78"/>
          <p:cNvSpPr/>
          <p:nvPr/>
        </p:nvSpPr>
        <p:spPr>
          <a:xfrm>
            <a:off x="6324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8ba796f14d_0_78"/>
          <p:cNvSpPr/>
          <p:nvPr/>
        </p:nvSpPr>
        <p:spPr>
          <a:xfrm>
            <a:off x="6705600" y="2362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8ba796f14d_0_78"/>
          <p:cNvSpPr/>
          <p:nvPr/>
        </p:nvSpPr>
        <p:spPr>
          <a:xfrm>
            <a:off x="4800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8ba796f14d_0_78"/>
          <p:cNvSpPr/>
          <p:nvPr/>
        </p:nvSpPr>
        <p:spPr>
          <a:xfrm>
            <a:off x="5181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8ba796f14d_0_78"/>
          <p:cNvSpPr/>
          <p:nvPr/>
        </p:nvSpPr>
        <p:spPr>
          <a:xfrm>
            <a:off x="5562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8ba796f14d_0_78"/>
          <p:cNvSpPr/>
          <p:nvPr/>
        </p:nvSpPr>
        <p:spPr>
          <a:xfrm>
            <a:off x="5943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8ba796f14d_0_78"/>
          <p:cNvSpPr/>
          <p:nvPr/>
        </p:nvSpPr>
        <p:spPr>
          <a:xfrm>
            <a:off x="6324600" y="2667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8ba796f14d_0_78"/>
          <p:cNvSpPr/>
          <p:nvPr/>
        </p:nvSpPr>
        <p:spPr>
          <a:xfrm>
            <a:off x="6705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8ba796f14d_0_78"/>
          <p:cNvSpPr/>
          <p:nvPr/>
        </p:nvSpPr>
        <p:spPr>
          <a:xfrm>
            <a:off x="4800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8ba796f14d_0_78"/>
          <p:cNvSpPr/>
          <p:nvPr/>
        </p:nvSpPr>
        <p:spPr>
          <a:xfrm>
            <a:off x="5181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8ba796f14d_0_78"/>
          <p:cNvSpPr/>
          <p:nvPr/>
        </p:nvSpPr>
        <p:spPr>
          <a:xfrm>
            <a:off x="5562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8ba796f14d_0_78"/>
          <p:cNvSpPr/>
          <p:nvPr/>
        </p:nvSpPr>
        <p:spPr>
          <a:xfrm>
            <a:off x="5943600" y="2971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8ba796f14d_0_78"/>
          <p:cNvSpPr/>
          <p:nvPr/>
        </p:nvSpPr>
        <p:spPr>
          <a:xfrm>
            <a:off x="6324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8ba796f14d_0_78"/>
          <p:cNvSpPr/>
          <p:nvPr/>
        </p:nvSpPr>
        <p:spPr>
          <a:xfrm>
            <a:off x="6705600" y="2971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8ba796f14d_0_78"/>
          <p:cNvSpPr/>
          <p:nvPr/>
        </p:nvSpPr>
        <p:spPr>
          <a:xfrm>
            <a:off x="4800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8ba796f14d_0_78"/>
          <p:cNvSpPr/>
          <p:nvPr/>
        </p:nvSpPr>
        <p:spPr>
          <a:xfrm>
            <a:off x="5181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8ba796f14d_0_78"/>
          <p:cNvSpPr/>
          <p:nvPr/>
        </p:nvSpPr>
        <p:spPr>
          <a:xfrm>
            <a:off x="5562600" y="3276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8ba796f14d_0_78"/>
          <p:cNvSpPr/>
          <p:nvPr/>
        </p:nvSpPr>
        <p:spPr>
          <a:xfrm>
            <a:off x="5943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8ba796f14d_0_78"/>
          <p:cNvSpPr/>
          <p:nvPr/>
        </p:nvSpPr>
        <p:spPr>
          <a:xfrm>
            <a:off x="6324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8ba796f14d_0_78"/>
          <p:cNvSpPr/>
          <p:nvPr/>
        </p:nvSpPr>
        <p:spPr>
          <a:xfrm>
            <a:off x="6705600" y="3276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8ba796f14d_0_78"/>
          <p:cNvSpPr/>
          <p:nvPr/>
        </p:nvSpPr>
        <p:spPr>
          <a:xfrm>
            <a:off x="4800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8ba796f14d_0_78"/>
          <p:cNvSpPr/>
          <p:nvPr/>
        </p:nvSpPr>
        <p:spPr>
          <a:xfrm>
            <a:off x="5181600" y="3581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8ba796f14d_0_78"/>
          <p:cNvSpPr/>
          <p:nvPr/>
        </p:nvSpPr>
        <p:spPr>
          <a:xfrm>
            <a:off x="5562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8ba796f14d_0_78"/>
          <p:cNvSpPr/>
          <p:nvPr/>
        </p:nvSpPr>
        <p:spPr>
          <a:xfrm>
            <a:off x="5943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8ba796f14d_0_78"/>
          <p:cNvSpPr/>
          <p:nvPr/>
        </p:nvSpPr>
        <p:spPr>
          <a:xfrm>
            <a:off x="6324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8ba796f14d_0_78"/>
          <p:cNvSpPr/>
          <p:nvPr/>
        </p:nvSpPr>
        <p:spPr>
          <a:xfrm>
            <a:off x="6705600" y="35814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8ba796f14d_0_78"/>
          <p:cNvSpPr/>
          <p:nvPr/>
        </p:nvSpPr>
        <p:spPr>
          <a:xfrm>
            <a:off x="4800600" y="38862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8ba796f14d_0_78"/>
          <p:cNvSpPr/>
          <p:nvPr/>
        </p:nvSpPr>
        <p:spPr>
          <a:xfrm>
            <a:off x="5181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8ba796f14d_0_78"/>
          <p:cNvSpPr/>
          <p:nvPr/>
        </p:nvSpPr>
        <p:spPr>
          <a:xfrm>
            <a:off x="5562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8ba796f14d_0_78"/>
          <p:cNvSpPr/>
          <p:nvPr/>
        </p:nvSpPr>
        <p:spPr>
          <a:xfrm>
            <a:off x="5943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ba796f14d_0_78"/>
          <p:cNvSpPr/>
          <p:nvPr/>
        </p:nvSpPr>
        <p:spPr>
          <a:xfrm>
            <a:off x="6324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ba796f14d_0_78"/>
          <p:cNvSpPr/>
          <p:nvPr/>
        </p:nvSpPr>
        <p:spPr>
          <a:xfrm>
            <a:off x="6705600" y="3886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8ba796f14d_0_78"/>
          <p:cNvSpPr/>
          <p:nvPr/>
        </p:nvSpPr>
        <p:spPr>
          <a:xfrm>
            <a:off x="7086600" y="20574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8ba796f14d_0_78"/>
          <p:cNvSpPr/>
          <p:nvPr/>
        </p:nvSpPr>
        <p:spPr>
          <a:xfrm>
            <a:off x="7086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8ba796f14d_0_78"/>
          <p:cNvSpPr/>
          <p:nvPr/>
        </p:nvSpPr>
        <p:spPr>
          <a:xfrm>
            <a:off x="7086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8ba796f14d_0_78"/>
          <p:cNvSpPr/>
          <p:nvPr/>
        </p:nvSpPr>
        <p:spPr>
          <a:xfrm>
            <a:off x="7086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8ba796f14d_0_78"/>
          <p:cNvSpPr/>
          <p:nvPr/>
        </p:nvSpPr>
        <p:spPr>
          <a:xfrm>
            <a:off x="7086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8ba796f14d_0_78"/>
          <p:cNvSpPr/>
          <p:nvPr/>
        </p:nvSpPr>
        <p:spPr>
          <a:xfrm>
            <a:off x="7086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8ba796f14d_0_78"/>
          <p:cNvSpPr/>
          <p:nvPr/>
        </p:nvSpPr>
        <p:spPr>
          <a:xfrm>
            <a:off x="7086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19" name="Google Shape;319;g8ba796f14d_0_78"/>
          <p:cNvSpPr/>
          <p:nvPr/>
        </p:nvSpPr>
        <p:spPr>
          <a:xfrm>
            <a:off x="0" y="6231419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centered on (0,0)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next point along the circle is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+ 1, y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 P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+ 2x</a:t>
            </a:r>
            <a:r>
              <a:rPr lang="en-US"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-2y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8ba796f14d_0_78"/>
          <p:cNvSpPr/>
          <p:nvPr/>
        </p:nvSpPr>
        <p:spPr>
          <a:xfrm>
            <a:off x="4800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21" name="Google Shape;321;g8ba796f14d_0_78"/>
          <p:cNvSpPr/>
          <p:nvPr/>
        </p:nvSpPr>
        <p:spPr>
          <a:xfrm>
            <a:off x="5181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8ba796f14d_0_78"/>
          <p:cNvSpPr/>
          <p:nvPr/>
        </p:nvSpPr>
        <p:spPr>
          <a:xfrm>
            <a:off x="5562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8ba796f14d_0_78"/>
          <p:cNvSpPr/>
          <p:nvPr/>
        </p:nvSpPr>
        <p:spPr>
          <a:xfrm>
            <a:off x="5943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8ba796f14d_0_78"/>
          <p:cNvSpPr/>
          <p:nvPr/>
        </p:nvSpPr>
        <p:spPr>
          <a:xfrm>
            <a:off x="6324600" y="17526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8ba796f14d_0_78"/>
          <p:cNvSpPr/>
          <p:nvPr/>
        </p:nvSpPr>
        <p:spPr>
          <a:xfrm>
            <a:off x="6705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8ba796f14d_0_78"/>
          <p:cNvSpPr/>
          <p:nvPr/>
        </p:nvSpPr>
        <p:spPr>
          <a:xfrm>
            <a:off x="7086600" y="17526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ba796f14d_0_78"/>
          <p:cNvSpPr/>
          <p:nvPr/>
        </p:nvSpPr>
        <p:spPr>
          <a:xfrm>
            <a:off x="4800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28" name="Google Shape;328;g8ba796f14d_0_78"/>
          <p:cNvSpPr/>
          <p:nvPr/>
        </p:nvSpPr>
        <p:spPr>
          <a:xfrm>
            <a:off x="5181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8ba796f14d_0_78"/>
          <p:cNvSpPr/>
          <p:nvPr/>
        </p:nvSpPr>
        <p:spPr>
          <a:xfrm>
            <a:off x="5562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ba796f14d_0_78"/>
          <p:cNvSpPr/>
          <p:nvPr/>
        </p:nvSpPr>
        <p:spPr>
          <a:xfrm>
            <a:off x="5943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8ba796f14d_0_78"/>
          <p:cNvSpPr/>
          <p:nvPr/>
        </p:nvSpPr>
        <p:spPr>
          <a:xfrm>
            <a:off x="6324600" y="14478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8ba796f14d_0_78"/>
          <p:cNvSpPr/>
          <p:nvPr/>
        </p:nvSpPr>
        <p:spPr>
          <a:xfrm>
            <a:off x="6705600" y="1447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8ba796f14d_0_78"/>
          <p:cNvSpPr/>
          <p:nvPr/>
        </p:nvSpPr>
        <p:spPr>
          <a:xfrm>
            <a:off x="7086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8ba796f14d_0_78"/>
          <p:cNvSpPr/>
          <p:nvPr/>
        </p:nvSpPr>
        <p:spPr>
          <a:xfrm>
            <a:off x="4800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35" name="Google Shape;335;g8ba796f14d_0_78"/>
          <p:cNvSpPr/>
          <p:nvPr/>
        </p:nvSpPr>
        <p:spPr>
          <a:xfrm>
            <a:off x="5181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8ba796f14d_0_78"/>
          <p:cNvSpPr/>
          <p:nvPr/>
        </p:nvSpPr>
        <p:spPr>
          <a:xfrm>
            <a:off x="5562600" y="1143000"/>
            <a:ext cx="381000" cy="3048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8ba796f14d_0_78"/>
          <p:cNvSpPr/>
          <p:nvPr/>
        </p:nvSpPr>
        <p:spPr>
          <a:xfrm>
            <a:off x="5943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8ba796f14d_0_78"/>
          <p:cNvSpPr/>
          <p:nvPr/>
        </p:nvSpPr>
        <p:spPr>
          <a:xfrm>
            <a:off x="6324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8ba796f14d_0_78"/>
          <p:cNvSpPr/>
          <p:nvPr/>
        </p:nvSpPr>
        <p:spPr>
          <a:xfrm>
            <a:off x="6705600" y="1143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8ba796f14d_0_78"/>
          <p:cNvSpPr/>
          <p:nvPr/>
        </p:nvSpPr>
        <p:spPr>
          <a:xfrm>
            <a:off x="7086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8ba796f14d_0_78"/>
          <p:cNvSpPr/>
          <p:nvPr/>
        </p:nvSpPr>
        <p:spPr>
          <a:xfrm>
            <a:off x="7467600" y="2057400"/>
            <a:ext cx="381000" cy="304800"/>
          </a:xfrm>
          <a:prstGeom prst="rect">
            <a:avLst/>
          </a:prstGeom>
          <a:solidFill>
            <a:srgbClr val="4A86E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8ba796f14d_0_78"/>
          <p:cNvSpPr/>
          <p:nvPr/>
        </p:nvSpPr>
        <p:spPr>
          <a:xfrm>
            <a:off x="7467600" y="2362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8ba796f14d_0_78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8ba796f14d_0_78"/>
          <p:cNvSpPr/>
          <p:nvPr/>
        </p:nvSpPr>
        <p:spPr>
          <a:xfrm>
            <a:off x="7467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8ba796f14d_0_78"/>
          <p:cNvSpPr/>
          <p:nvPr/>
        </p:nvSpPr>
        <p:spPr>
          <a:xfrm>
            <a:off x="7467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8ba796f14d_0_78"/>
          <p:cNvSpPr/>
          <p:nvPr/>
        </p:nvSpPr>
        <p:spPr>
          <a:xfrm>
            <a:off x="7467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8ba796f14d_0_78"/>
          <p:cNvSpPr/>
          <p:nvPr/>
        </p:nvSpPr>
        <p:spPr>
          <a:xfrm>
            <a:off x="7467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48" name="Google Shape;348;g8ba796f14d_0_78"/>
          <p:cNvSpPr/>
          <p:nvPr/>
        </p:nvSpPr>
        <p:spPr>
          <a:xfrm>
            <a:off x="7467600" y="17526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8ba796f14d_0_78"/>
          <p:cNvSpPr/>
          <p:nvPr/>
        </p:nvSpPr>
        <p:spPr>
          <a:xfrm>
            <a:off x="7467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8ba796f14d_0_78"/>
          <p:cNvSpPr/>
          <p:nvPr/>
        </p:nvSpPr>
        <p:spPr>
          <a:xfrm>
            <a:off x="7467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8ba796f14d_0_78"/>
          <p:cNvSpPr/>
          <p:nvPr/>
        </p:nvSpPr>
        <p:spPr>
          <a:xfrm>
            <a:off x="7848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8ba796f14d_0_78"/>
          <p:cNvSpPr/>
          <p:nvPr/>
        </p:nvSpPr>
        <p:spPr>
          <a:xfrm>
            <a:off x="7848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8ba796f14d_0_78"/>
          <p:cNvSpPr/>
          <p:nvPr/>
        </p:nvSpPr>
        <p:spPr>
          <a:xfrm>
            <a:off x="7848600" y="26670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8ba796f14d_0_78"/>
          <p:cNvSpPr/>
          <p:nvPr/>
        </p:nvSpPr>
        <p:spPr>
          <a:xfrm>
            <a:off x="7848600" y="29718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8ba796f14d_0_78"/>
          <p:cNvSpPr/>
          <p:nvPr/>
        </p:nvSpPr>
        <p:spPr>
          <a:xfrm>
            <a:off x="7848600" y="3276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8ba796f14d_0_78"/>
          <p:cNvSpPr/>
          <p:nvPr/>
        </p:nvSpPr>
        <p:spPr>
          <a:xfrm>
            <a:off x="7848600" y="3581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8ba796f14d_0_78"/>
          <p:cNvSpPr/>
          <p:nvPr/>
        </p:nvSpPr>
        <p:spPr>
          <a:xfrm>
            <a:off x="7848600" y="38862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58" name="Google Shape;358;g8ba796f14d_0_78"/>
          <p:cNvSpPr/>
          <p:nvPr/>
        </p:nvSpPr>
        <p:spPr>
          <a:xfrm>
            <a:off x="7848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8ba796f14d_0_78"/>
          <p:cNvSpPr/>
          <p:nvPr/>
        </p:nvSpPr>
        <p:spPr>
          <a:xfrm>
            <a:off x="7848600" y="14478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8ba796f14d_0_78"/>
          <p:cNvSpPr/>
          <p:nvPr/>
        </p:nvSpPr>
        <p:spPr>
          <a:xfrm>
            <a:off x="7848600" y="11430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8ba796f14d_0_78"/>
          <p:cNvSpPr/>
          <p:nvPr/>
        </p:nvSpPr>
        <p:spPr>
          <a:xfrm>
            <a:off x="8229600" y="20574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8ba796f14d_0_78"/>
          <p:cNvSpPr/>
          <p:nvPr/>
        </p:nvSpPr>
        <p:spPr>
          <a:xfrm>
            <a:off x="8229600" y="23622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ba796f14d_0_78"/>
          <p:cNvSpPr/>
          <p:nvPr/>
        </p:nvSpPr>
        <p:spPr>
          <a:xfrm>
            <a:off x="8229600" y="26670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ba796f14d_0_78"/>
          <p:cNvSpPr/>
          <p:nvPr/>
        </p:nvSpPr>
        <p:spPr>
          <a:xfrm>
            <a:off x="8229600" y="2971800"/>
            <a:ext cx="381000" cy="30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8ba796f14d_0_78"/>
          <p:cNvSpPr/>
          <p:nvPr/>
        </p:nvSpPr>
        <p:spPr>
          <a:xfrm>
            <a:off x="8229600" y="32766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8ba796f14d_0_78"/>
          <p:cNvSpPr/>
          <p:nvPr/>
        </p:nvSpPr>
        <p:spPr>
          <a:xfrm>
            <a:off x="8229600" y="35814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8ba796f14d_0_78"/>
          <p:cNvSpPr/>
          <p:nvPr/>
        </p:nvSpPr>
        <p:spPr>
          <a:xfrm>
            <a:off x="8229600" y="3886200"/>
            <a:ext cx="381000" cy="304800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68" name="Google Shape;368;g8ba796f14d_0_78"/>
          <p:cNvSpPr/>
          <p:nvPr/>
        </p:nvSpPr>
        <p:spPr>
          <a:xfrm>
            <a:off x="8229600" y="17526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8ba796f14d_0_78"/>
          <p:cNvSpPr/>
          <p:nvPr/>
        </p:nvSpPr>
        <p:spPr>
          <a:xfrm>
            <a:off x="8229600" y="1447800"/>
            <a:ext cx="381000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8ba796f14d_0_78"/>
          <p:cNvSpPr/>
          <p:nvPr/>
        </p:nvSpPr>
        <p:spPr>
          <a:xfrm>
            <a:off x="8229600" y="1143000"/>
            <a:ext cx="381000" cy="3048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8ba796f14d_0_78"/>
          <p:cNvSpPr txBox="1"/>
          <p:nvPr/>
        </p:nvSpPr>
        <p:spPr>
          <a:xfrm>
            <a:off x="1812325" y="266199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k+1,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1+5,9+6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2+5,9+6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3+5,8+6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4+5,8+6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5+5,7+6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6+5,7+6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7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+5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,6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+6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2736</Words>
  <Application>Microsoft Office PowerPoint</Application>
  <PresentationFormat>On-screen Show (4:3)</PresentationFormat>
  <Paragraphs>716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  <vt:lpstr>Midpoint Ellipse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Circle Algorithm</dc:title>
  <dc:creator>ncit</dc:creator>
  <cp:lastModifiedBy>ncit</cp:lastModifiedBy>
  <cp:revision>16</cp:revision>
  <dcterms:created xsi:type="dcterms:W3CDTF">2020-06-27T08:43:30Z</dcterms:created>
  <dcterms:modified xsi:type="dcterms:W3CDTF">2020-11-03T09:59:43Z</dcterms:modified>
</cp:coreProperties>
</file>