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30" r:id="rId27"/>
    <p:sldId id="357" r:id="rId28"/>
    <p:sldId id="280" r:id="rId29"/>
    <p:sldId id="281" r:id="rId30"/>
    <p:sldId id="282" r:id="rId31"/>
    <p:sldId id="283" r:id="rId32"/>
    <p:sldId id="284" r:id="rId33"/>
    <p:sldId id="285" r:id="rId34"/>
    <p:sldId id="286" r:id="rId35"/>
    <p:sldId id="329" r:id="rId36"/>
    <p:sldId id="287" r:id="rId37"/>
    <p:sldId id="332" r:id="rId38"/>
    <p:sldId id="328" r:id="rId39"/>
    <p:sldId id="288" r:id="rId40"/>
    <p:sldId id="289" r:id="rId41"/>
    <p:sldId id="290" r:id="rId42"/>
    <p:sldId id="291" r:id="rId43"/>
    <p:sldId id="331" r:id="rId44"/>
    <p:sldId id="292" r:id="rId45"/>
    <p:sldId id="293" r:id="rId46"/>
    <p:sldId id="294" r:id="rId47"/>
    <p:sldId id="295" r:id="rId48"/>
    <p:sldId id="296" r:id="rId49"/>
    <p:sldId id="333" r:id="rId50"/>
    <p:sldId id="335" r:id="rId51"/>
    <p:sldId id="336" r:id="rId52"/>
    <p:sldId id="297" r:id="rId53"/>
    <p:sldId id="334" r:id="rId54"/>
    <p:sldId id="298" r:id="rId55"/>
    <p:sldId id="299" r:id="rId56"/>
    <p:sldId id="300" r:id="rId57"/>
    <p:sldId id="301" r:id="rId58"/>
    <p:sldId id="302" r:id="rId59"/>
    <p:sldId id="303" r:id="rId60"/>
    <p:sldId id="355" r:id="rId61"/>
    <p:sldId id="304" r:id="rId62"/>
    <p:sldId id="305" r:id="rId63"/>
    <p:sldId id="306" r:id="rId64"/>
    <p:sldId id="338" r:id="rId65"/>
    <p:sldId id="339" r:id="rId66"/>
    <p:sldId id="340" r:id="rId67"/>
    <p:sldId id="341" r:id="rId68"/>
    <p:sldId id="342" r:id="rId69"/>
    <p:sldId id="343" r:id="rId70"/>
    <p:sldId id="344" r:id="rId71"/>
    <p:sldId id="345" r:id="rId72"/>
    <p:sldId id="346" r:id="rId73"/>
    <p:sldId id="347" r:id="rId74"/>
    <p:sldId id="348" r:id="rId75"/>
    <p:sldId id="349" r:id="rId76"/>
    <p:sldId id="308" r:id="rId77"/>
    <p:sldId id="307" r:id="rId78"/>
    <p:sldId id="350" r:id="rId79"/>
    <p:sldId id="310" r:id="rId80"/>
    <p:sldId id="309" r:id="rId81"/>
    <p:sldId id="311" r:id="rId82"/>
    <p:sldId id="312" r:id="rId83"/>
    <p:sldId id="313" r:id="rId84"/>
    <p:sldId id="314" r:id="rId85"/>
    <p:sldId id="315" r:id="rId86"/>
    <p:sldId id="316" r:id="rId87"/>
    <p:sldId id="317" r:id="rId88"/>
    <p:sldId id="318" r:id="rId89"/>
    <p:sldId id="320" r:id="rId90"/>
    <p:sldId id="321" r:id="rId91"/>
    <p:sldId id="356" r:id="rId92"/>
    <p:sldId id="322" r:id="rId93"/>
    <p:sldId id="323" r:id="rId94"/>
    <p:sldId id="352" r:id="rId95"/>
    <p:sldId id="353" r:id="rId96"/>
    <p:sldId id="351" r:id="rId97"/>
    <p:sldId id="354" r:id="rId98"/>
    <p:sldId id="325" r:id="rId99"/>
  </p:sldIdLst>
  <p:sldSz cx="9144000" cy="6858000" type="screen4x3"/>
  <p:notesSz cx="6858000" cy="9144000"/>
  <p:embeddedFontLst>
    <p:embeddedFont>
      <p:font typeface="Trebuchet MS" pitchFamily="34" charset="0"/>
      <p:regular r:id="rId101"/>
      <p:bold r:id="rId102"/>
      <p:italic r:id="rId103"/>
      <p:boldItalic r:id="rId104"/>
    </p:embeddedFont>
    <p:embeddedFont>
      <p:font typeface="Calibri" pitchFamily="3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9" roundtripDataSignature="AMtx7mhoqeXYAb2g9NmfwJurfkVDL+mx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89517" autoAdjust="0"/>
  </p:normalViewPr>
  <p:slideViewPr>
    <p:cSldViewPr snapToGrid="0">
      <p:cViewPr>
        <p:scale>
          <a:sx n="100" d="100"/>
          <a:sy n="100" d="100"/>
        </p:scale>
        <p:origin x="-642"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font" Target="fonts/font7.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font" Target="fonts/font2.fntdata"/><Relationship Id="rId110"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notesMaster" Target="notesMasters/notesMaster1.xml"/><Relationship Id="rId105" Type="http://schemas.openxmlformats.org/officeDocument/2006/relationships/font" Target="fonts/font5.fntdata"/><Relationship Id="rId113"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3.fntdata"/><Relationship Id="rId108"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customschemas.google.com/relationships/presentationmetadata" Target="metadata"/><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12440815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Note:</a:t>
            </a:r>
            <a:r>
              <a:rPr lang="en-US" baseline="0" dirty="0" smtClean="0"/>
              <a:t> here, theta will come in negative value   -45 so subtract it from 180 to get 135 and use it for </a:t>
            </a:r>
            <a:r>
              <a:rPr lang="en-US" sz="1800" b="0" i="0" u="none" dirty="0" err="1" smtClean="0">
                <a:solidFill>
                  <a:schemeClr val="dk1"/>
                </a:solidFill>
                <a:latin typeface="Calibri"/>
                <a:ea typeface="Calibri"/>
                <a:cs typeface="Calibri"/>
                <a:sym typeface="Calibri"/>
              </a:rPr>
              <a:t>sin</a:t>
            </a:r>
            <a:r>
              <a:rPr lang="en-US" sz="1400" b="1" i="0" u="none" dirty="0" err="1" smtClean="0">
                <a:solidFill>
                  <a:schemeClr val="dk1"/>
                </a:solidFill>
                <a:latin typeface="Calibri"/>
                <a:ea typeface="Calibri"/>
                <a:cs typeface="Calibri"/>
                <a:sym typeface="Calibri"/>
              </a:rPr>
              <a:t>θ</a:t>
            </a:r>
            <a:r>
              <a:rPr lang="en-US" sz="1400" b="1" i="0" u="none" dirty="0" smtClean="0">
                <a:solidFill>
                  <a:schemeClr val="dk1"/>
                </a:solidFill>
                <a:latin typeface="Calibri"/>
                <a:ea typeface="Calibri"/>
                <a:cs typeface="Calibri"/>
                <a:sym typeface="Calibri"/>
              </a:rPr>
              <a:t> and </a:t>
            </a:r>
            <a:r>
              <a:rPr lang="en-US" sz="1400" b="1" i="0" u="none" dirty="0" err="1" smtClean="0">
                <a:solidFill>
                  <a:schemeClr val="dk1"/>
                </a:solidFill>
                <a:latin typeface="Calibri"/>
                <a:ea typeface="Calibri"/>
                <a:cs typeface="Calibri"/>
                <a:sym typeface="Calibri"/>
              </a:rPr>
              <a:t>co</a:t>
            </a:r>
            <a:r>
              <a:rPr lang="en-US" sz="1800" b="0" i="0" u="none" dirty="0" err="1" smtClean="0">
                <a:solidFill>
                  <a:schemeClr val="dk1"/>
                </a:solidFill>
                <a:latin typeface="Calibri"/>
                <a:ea typeface="Calibri"/>
                <a:cs typeface="Calibri"/>
                <a:sym typeface="Calibri"/>
              </a:rPr>
              <a:t>s</a:t>
            </a:r>
            <a:r>
              <a:rPr lang="en-US" sz="1400" b="1" i="0" u="none" dirty="0" err="1" smtClean="0">
                <a:solidFill>
                  <a:schemeClr val="dk1"/>
                </a:solidFill>
                <a:latin typeface="Calibri"/>
                <a:ea typeface="Calibri"/>
                <a:cs typeface="Calibri"/>
                <a:sym typeface="Calibri"/>
              </a:rPr>
              <a:t>θ</a:t>
            </a:r>
            <a:r>
              <a:rPr lang="en-US" sz="1400" b="1" i="0" u="none" dirty="0" smtClean="0">
                <a:solidFill>
                  <a:schemeClr val="dk1"/>
                </a:solidFill>
                <a:latin typeface="Calibri"/>
                <a:ea typeface="Calibri"/>
                <a:cs typeface="Calibri"/>
                <a:sym typeface="Calibri"/>
              </a:rPr>
              <a:t> </a:t>
            </a:r>
            <a:endParaRPr dirty="0"/>
          </a:p>
        </p:txBody>
      </p:sp>
      <p:sp>
        <p:nvSpPr>
          <p:cNvPr id="795" name="Google Shape;79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Note:</a:t>
            </a:r>
            <a:r>
              <a:rPr lang="en-US" baseline="0" dirty="0" smtClean="0"/>
              <a:t> here, theta will come in negative </a:t>
            </a:r>
            <a:r>
              <a:rPr lang="en-US" baseline="0" smtClean="0"/>
              <a:t>value   -71.66  </a:t>
            </a:r>
            <a:r>
              <a:rPr lang="en-US" baseline="0" dirty="0" smtClean="0"/>
              <a:t>so subtract it from 180 to </a:t>
            </a:r>
            <a:r>
              <a:rPr lang="en-US" baseline="0" smtClean="0"/>
              <a:t>get and </a:t>
            </a:r>
            <a:r>
              <a:rPr lang="en-US" baseline="0" dirty="0" smtClean="0"/>
              <a:t>use it for </a:t>
            </a:r>
            <a:r>
              <a:rPr lang="en-US" sz="1800" b="0" i="0" u="none" dirty="0" err="1" smtClean="0">
                <a:solidFill>
                  <a:schemeClr val="dk1"/>
                </a:solidFill>
                <a:latin typeface="Calibri"/>
                <a:ea typeface="Calibri"/>
                <a:cs typeface="Calibri"/>
                <a:sym typeface="Calibri"/>
              </a:rPr>
              <a:t>sin</a:t>
            </a:r>
            <a:r>
              <a:rPr lang="en-US" sz="1400" b="1" i="0" u="none" dirty="0" err="1" smtClean="0">
                <a:solidFill>
                  <a:schemeClr val="dk1"/>
                </a:solidFill>
                <a:latin typeface="Calibri"/>
                <a:ea typeface="Calibri"/>
                <a:cs typeface="Calibri"/>
                <a:sym typeface="Calibri"/>
              </a:rPr>
              <a:t>θ</a:t>
            </a:r>
            <a:r>
              <a:rPr lang="en-US" sz="1400" b="1" i="0" u="none" dirty="0" smtClean="0">
                <a:solidFill>
                  <a:schemeClr val="dk1"/>
                </a:solidFill>
                <a:latin typeface="Calibri"/>
                <a:ea typeface="Calibri"/>
                <a:cs typeface="Calibri"/>
                <a:sym typeface="Calibri"/>
              </a:rPr>
              <a:t> and </a:t>
            </a:r>
            <a:r>
              <a:rPr lang="en-US" sz="1400" b="1" i="0" u="none" dirty="0" err="1" smtClean="0">
                <a:solidFill>
                  <a:schemeClr val="dk1"/>
                </a:solidFill>
                <a:latin typeface="Calibri"/>
                <a:ea typeface="Calibri"/>
                <a:cs typeface="Calibri"/>
                <a:sym typeface="Calibri"/>
              </a:rPr>
              <a:t>co</a:t>
            </a:r>
            <a:r>
              <a:rPr lang="en-US" sz="1800" b="0" i="0" u="none" dirty="0" err="1" smtClean="0">
                <a:solidFill>
                  <a:schemeClr val="dk1"/>
                </a:solidFill>
                <a:latin typeface="Calibri"/>
                <a:ea typeface="Calibri"/>
                <a:cs typeface="Calibri"/>
                <a:sym typeface="Calibri"/>
              </a:rPr>
              <a:t>s</a:t>
            </a:r>
            <a:r>
              <a:rPr lang="en-US" sz="1400" b="1" i="0" u="none" dirty="0" err="1" smtClean="0">
                <a:solidFill>
                  <a:schemeClr val="dk1"/>
                </a:solidFill>
                <a:latin typeface="Calibri"/>
                <a:ea typeface="Calibri"/>
                <a:cs typeface="Calibri"/>
                <a:sym typeface="Calibri"/>
              </a:rPr>
              <a:t>θ</a:t>
            </a:r>
            <a:r>
              <a:rPr lang="en-US" sz="1400" b="1" i="0" u="none" dirty="0" smtClean="0">
                <a:solidFill>
                  <a:schemeClr val="dk1"/>
                </a:solidFill>
                <a:latin typeface="Calibri"/>
                <a:ea typeface="Calibri"/>
                <a:cs typeface="Calibri"/>
                <a:sym typeface="Calibri"/>
              </a:rPr>
              <a:t> </a:t>
            </a:r>
            <a:endParaRPr dirty="0"/>
          </a:p>
        </p:txBody>
      </p:sp>
      <p:sp>
        <p:nvSpPr>
          <p:cNvPr id="795" name="Google Shape;79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99f338062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g99f338062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99f3380621_0_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9" name="Google Shape;859;g99f3380621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99f3380621_0_2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g99f3380621_0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99f3380621_0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g99f3380621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99f3380621_0_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g99f3380621_0_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99f3380621_0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g99f3380621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99f338062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99f3380621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99f338062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99f3380621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99f338062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99f3380621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99f338062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99f3380621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99f3380621_0_2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99f3380621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99f3380621_0_2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9" name="Google Shape;989;g99f3380621_0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99f3380621_0_2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8" name="Google Shape;998;g99f3380621_0_2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99f3380621_0_2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g99f3380621_0_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99f3380621_0_2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g99f3380621_0_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a5b816ec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0" name="Google Shape;1050;g9a5b816ec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9c7261d300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g9c7261d300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9a5b816ecb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g9a5b816ecb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a5b816ecb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g9a5b816ecb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9a5b816ecb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g9a5b816ecb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9a5b816ecb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g9a5b816ecb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a7b122012_6_3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6" name="Google Shape;1556;g9a7b122012_6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a7b122012_6_3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6" name="Google Shape;1556;g9a7b122012_6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9c9185ff3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2" name="Google Shape;1172;g9c9185ff3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9c9185ff3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2" name="Google Shape;1172;g9c9185ff3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9c9185ff3d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1" name="Google Shape;1181;g9c9185ff3d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9c9185ff3d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1" name="Google Shape;1191;g9c9185ff3d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9c9185ff3d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1" name="Google Shape;1201;g9c9185ff3d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9c9185ff3d_0_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0" name="Google Shape;1220;g9c9185ff3d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9c9185ff3d_0_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9" name="Google Shape;1229;g9c9185ff3d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9c9185ff3d_0_1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8" name="Google Shape;1238;g9c9185ff3d_0_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9a5b816ecb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g9a5b816ecb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9a7b122012_6_75: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9a7b122012_6_75: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9a7b122012_6_94: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9" name="Google Shape;1269;g9a7b122012_6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9a7b122012_6_112: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8" name="Google Shape;1288;g9a7b122012_6_112: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9: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19: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0: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21: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21: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2: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24: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p24: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25: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25: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26: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27: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27: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8: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29: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9: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30: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9a7b122012_6_14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2" name="Google Shape;1312;g9a7b122012_6_143: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9a7b122012_6_129: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6" name="Google Shape;1306;g9a7b122012_6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9a7b122012_6_129: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6" name="Google Shape;1306;g9a7b122012_6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9a7b122012_6_167: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3" name="Google Shape;1343;g9a7b122012_6_167: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9c9185ff3d_0_154: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7" name="Google Shape;1337;g9c9185ff3d_0_154: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9a7b122012_6_192: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4" name="Google Shape;1364;g9a7b122012_6_192: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9a7b122012_6_21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6" name="Google Shape;1386;g9a7b122012_6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9a7b122012_6_218: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g9a7b122012_6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9a7b122012_6_24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3" name="Google Shape;1413;g9a7b122012_6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9a7b122012_6_268: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g9a7b122012_6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9a7b122012_6_288: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5" name="Google Shape;1455;g9a7b122012_6_288: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9c9185ff3d_0_161: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1" name="Google Shape;1461;g9c9185ff3d_0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g9c9185ff3d_0_166: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3" name="Google Shape;1473;g9c9185ff3d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9c9185ff3d_0_180: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err="1" smtClean="0">
                <a:latin typeface="Arial"/>
                <a:ea typeface="Arial"/>
                <a:cs typeface="Arial"/>
                <a:sym typeface="Arial"/>
              </a:rPr>
              <a:t>y</a:t>
            </a:r>
            <a:r>
              <a:rPr lang="en-US" sz="1800" baseline="-25000" dirty="0" err="1" smtClean="0">
                <a:latin typeface="Arial"/>
                <a:ea typeface="Arial"/>
                <a:cs typeface="Arial"/>
                <a:sym typeface="Arial"/>
              </a:rPr>
              <a:t>i</a:t>
            </a:r>
            <a:r>
              <a:rPr lang="en-US" sz="1800" dirty="0" smtClean="0">
                <a:latin typeface="Arial"/>
                <a:ea typeface="Arial"/>
                <a:cs typeface="Arial"/>
                <a:sym typeface="Arial"/>
              </a:rPr>
              <a:t>  = 20 + 0.91 * (10 – 5) = 24.5</a:t>
            </a:r>
            <a:endParaRPr dirty="0"/>
          </a:p>
        </p:txBody>
      </p:sp>
      <p:sp>
        <p:nvSpPr>
          <p:cNvPr id="1501" name="Google Shape;1501;g9c9185ff3d_0_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9ad97dc921_0_29: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3" name="Google Shape;1513;g9ad97dc921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9ad97dc921_0_29:notes"/>
          <p:cNvSpPr txBox="1">
            <a:spLocks noGrp="1"/>
          </p:cNvSpPr>
          <p:nvPr>
            <p:ph type="body" idx="1"/>
          </p:nvPr>
        </p:nvSpPr>
        <p:spPr>
          <a:xfrm>
            <a:off x="685800" y="4344025"/>
            <a:ext cx="54864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3" name="Google Shape;1513;g9ad97dc921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9a7b122012_6_29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5" name="Google Shape;1525;g9a7b122012_6_293: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a7b122012_6_3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6" name="Google Shape;1556;g9a7b122012_6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a7b122012_6_3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6" name="Google Shape;1556;g9a7b122012_6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9a7b122012_6_328: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2" name="Google Shape;1562;g9a7b122012_6_328:notes"/>
          <p:cNvSpPr>
            <a:spLocks noGrp="1" noRot="1" noChangeAspect="1"/>
          </p:cNvSpPr>
          <p:nvPr>
            <p:ph type="sldImg" idx="2"/>
          </p:nvPr>
        </p:nvSpPr>
        <p:spPr>
          <a:xfrm>
            <a:off x="1104900" y="685487"/>
            <a:ext cx="4648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a7b122012_6_323: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6" name="Google Shape;1556;g9a7b122012_6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9a7b122012_6_360: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g9a7b122012_6_3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9a7b122012_6_360:notes"/>
          <p:cNvSpPr txBox="1">
            <a:spLocks noGrp="1"/>
          </p:cNvSpPr>
          <p:nvPr>
            <p:ph type="body" idx="1"/>
          </p:nvPr>
        </p:nvSpPr>
        <p:spPr>
          <a:xfrm>
            <a:off x="685800" y="4344025"/>
            <a:ext cx="5486400" cy="411448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5" name="Google Shape;1595;g9a7b122012_6_3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3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832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9a7b122012_6_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2" name="Google Shape;92;g9a7b122012_6_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3" name="Google Shape;93;g9a7b122012_6_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g9a7b122012_6_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g9a7b122012_6_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9a7b122012_6_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8" name="Google Shape;98;g9a7b122012_6_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g9a7b122012_6_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g9a7b122012_6_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g9a7b122012_6_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g9a7b122012_6_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g9a7b122012_6_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g9a7b122012_6_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g9a7b122012_6_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g9a7b122012_6_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9" name="Google Shape;109;g9a7b122012_6_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g9a7b122012_6_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g9a7b122012_6_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g9a7b122012_6_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g9a7b122012_6_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g9a7b122012_6_2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g9a7b122012_6_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g9a7b122012_6_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9a7b122012_6_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9"/>
        <p:cNvGrpSpPr/>
        <p:nvPr/>
      </p:nvGrpSpPr>
      <p:grpSpPr>
        <a:xfrm>
          <a:off x="0" y="0"/>
          <a:ext cx="0" cy="0"/>
          <a:chOff x="0" y="0"/>
          <a:chExt cx="0" cy="0"/>
        </a:xfrm>
      </p:grpSpPr>
      <p:sp>
        <p:nvSpPr>
          <p:cNvPr id="120" name="Google Shape;120;g9a7b122012_6_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g9a7b122012_6_3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2" name="Google Shape;122;g9a7b122012_6_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23" name="Google Shape;123;g9a7b122012_6_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9a7b122012_6_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g9a7b122012_6_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6"/>
        <p:cNvGrpSpPr/>
        <p:nvPr/>
      </p:nvGrpSpPr>
      <p:grpSpPr>
        <a:xfrm>
          <a:off x="0" y="0"/>
          <a:ext cx="0" cy="0"/>
          <a:chOff x="0" y="0"/>
          <a:chExt cx="0" cy="0"/>
        </a:xfrm>
      </p:grpSpPr>
      <p:sp>
        <p:nvSpPr>
          <p:cNvPr id="127" name="Google Shape;127;g9a7b122012_6_4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8" name="Google Shape;128;g9a7b122012_6_4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29" name="Google Shape;129;g9a7b122012_6_4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0" name="Google Shape;130;g9a7b122012_6_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9a7b122012_6_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9a7b122012_6_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g9a7b122012_6_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9a7b122012_6_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9a7b122012_6_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g9a7b122012_6_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9" name="Google Shape;139;g9a7b122012_6_5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g9a7b122012_6_5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g9a7b122012_6_5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g9a7b122012_6_5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g9a7b122012_6_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g9a7b122012_6_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g9a7b122012_6_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
        <p:cNvGrpSpPr/>
        <p:nvPr/>
      </p:nvGrpSpPr>
      <p:grpSpPr>
        <a:xfrm>
          <a:off x="0" y="0"/>
          <a:ext cx="0" cy="0"/>
          <a:chOff x="0" y="0"/>
          <a:chExt cx="0" cy="0"/>
        </a:xfrm>
      </p:grpSpPr>
      <p:sp>
        <p:nvSpPr>
          <p:cNvPr id="147" name="Google Shape;147;g9a7b122012_6_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8" name="Google Shape;148;g9a7b122012_6_6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49" name="Google Shape;149;g9a7b122012_6_6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50" name="Google Shape;150;g9a7b122012_6_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9a7b122012_6_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9a7b122012_6_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g9a7b122012_6_6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5" name="Google Shape;155;g9a7b122012_6_6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56" name="Google Shape;156;g9a7b122012_6_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9a7b122012_6_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9a7b122012_6_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9"/>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3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6" name="Google Shape;36;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3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3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3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3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9a7b122012_6_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6" name="Google Shape;86;g9a7b122012_6_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g9a7b122012_6_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g9a7b122012_6_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g9a7b122012_6_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p:nvPr/>
        </p:nvSpPr>
        <p:spPr>
          <a:xfrm>
            <a:off x="609600" y="1066800"/>
            <a:ext cx="7848600" cy="50292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Standard output primitive in graphics packages is </a:t>
            </a:r>
            <a:r>
              <a:rPr lang="en-US" sz="1800" b="0" i="0" u="none" strike="noStrike" cap="none">
                <a:solidFill>
                  <a:schemeClr val="dk1"/>
                </a:solidFill>
                <a:latin typeface="Calibri"/>
                <a:ea typeface="Calibri"/>
                <a:cs typeface="Calibri"/>
                <a:sym typeface="Calibri"/>
              </a:rPr>
              <a:t>solid color ,patterned polygon area</a:t>
            </a:r>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Polygons are easier to process due to </a:t>
            </a:r>
            <a:r>
              <a:rPr lang="en-US" sz="1800" b="0" i="0" u="none" strike="noStrike" cap="none">
                <a:solidFill>
                  <a:schemeClr val="dk1"/>
                </a:solidFill>
                <a:latin typeface="Calibri"/>
                <a:ea typeface="Calibri"/>
                <a:cs typeface="Calibri"/>
                <a:sym typeface="Calibri"/>
              </a:rPr>
              <a:t>linear boundaries</a:t>
            </a:r>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Two basic approaches to area filling on a raster system</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1. </a:t>
            </a:r>
            <a:r>
              <a:rPr lang="en-US" sz="1800" b="0" i="0" u="none" strike="noStrike" cap="none">
                <a:solidFill>
                  <a:schemeClr val="dk1"/>
                </a:solidFill>
                <a:latin typeface="Calibri"/>
                <a:ea typeface="Calibri"/>
                <a:cs typeface="Calibri"/>
                <a:sym typeface="Calibri"/>
              </a:rPr>
              <a:t>Determine the overlap intervals </a:t>
            </a:r>
            <a:r>
              <a:rPr lang="en-US" sz="1800" b="1" i="0" u="none" strike="noStrike" cap="none">
                <a:solidFill>
                  <a:schemeClr val="dk1"/>
                </a:solidFill>
                <a:latin typeface="Calibri"/>
                <a:ea typeface="Calibri"/>
                <a:cs typeface="Calibri"/>
                <a:sym typeface="Calibri"/>
              </a:rPr>
              <a:t>for scan lines that cross the area.</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Typically useful for filling polygons, circles, ellipses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2.</a:t>
            </a:r>
            <a:r>
              <a:rPr lang="en-US" sz="1800" b="0" i="0" u="none" strike="noStrike" cap="none">
                <a:solidFill>
                  <a:schemeClr val="dk1"/>
                </a:solidFill>
                <a:latin typeface="Calibri"/>
                <a:ea typeface="Calibri"/>
                <a:cs typeface="Calibri"/>
                <a:sym typeface="Calibri"/>
              </a:rPr>
              <a:t>Start from a given interior position</a:t>
            </a:r>
            <a:r>
              <a:rPr lang="en-US" sz="1800" b="1" i="0" u="none" strike="noStrike" cap="none">
                <a:solidFill>
                  <a:schemeClr val="dk1"/>
                </a:solidFill>
                <a:latin typeface="Calibri"/>
                <a:ea typeface="Calibri"/>
                <a:cs typeface="Calibri"/>
                <a:sym typeface="Calibri"/>
              </a:rPr>
              <a:t> and paint outwards from </a:t>
            </a:r>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this point until we encounter the specified boundary conditions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useful for filling more complex boundaries, interactive painting       </a:t>
            </a:r>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system.</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 </a:t>
            </a:r>
            <a:endParaRPr/>
          </a:p>
        </p:txBody>
      </p:sp>
      <p:sp>
        <p:nvSpPr>
          <p:cNvPr id="164" name="Google Shape;164;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165" name="Google Shape;165;p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Computer Graphics, Nepal College of Information Technology, 2009</a:t>
            </a:r>
            <a:endParaRPr/>
          </a:p>
        </p:txBody>
      </p:sp>
      <p:sp>
        <p:nvSpPr>
          <p:cNvPr id="166" name="Google Shape;166;p1"/>
          <p:cNvSpPr txBox="1"/>
          <p:nvPr/>
        </p:nvSpPr>
        <p:spPr>
          <a:xfrm>
            <a:off x="1447800" y="11723"/>
            <a:ext cx="44529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Filled  Area Primitives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0"/>
          <p:cNvSpPr/>
          <p:nvPr/>
        </p:nvSpPr>
        <p:spPr>
          <a:xfrm>
            <a:off x="609600" y="533400"/>
            <a:ext cx="7848600" cy="3733800"/>
          </a:xfrm>
          <a:prstGeom prst="roundRect">
            <a:avLst>
              <a:gd name="adj" fmla="val 16667"/>
            </a:avLst>
          </a:prstGeom>
          <a:solidFill>
            <a:schemeClr val="bg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err="1">
                <a:solidFill>
                  <a:schemeClr val="dk1"/>
                </a:solidFill>
                <a:latin typeface="Calibri"/>
                <a:ea typeface="Calibri"/>
                <a:cs typeface="Calibri"/>
                <a:sym typeface="Calibri"/>
              </a:rPr>
              <a:t>boundaryFill</a:t>
            </a:r>
            <a:r>
              <a:rPr lang="en-US" sz="1800" b="1" i="0" u="none" dirty="0">
                <a:solidFill>
                  <a:schemeClr val="dk1"/>
                </a:solidFill>
                <a:latin typeface="Calibri"/>
                <a:ea typeface="Calibri"/>
                <a:cs typeface="Calibri"/>
                <a:sym typeface="Calibri"/>
              </a:rPr>
              <a:t>(</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x,y,fill_color</a:t>
            </a: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boundary_color</a:t>
            </a:r>
            <a:r>
              <a:rPr lang="en-US" sz="1800" b="1"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int</a:t>
            </a:r>
            <a:r>
              <a:rPr lang="en-US" sz="1800" b="0" i="0" u="none" dirty="0">
                <a:solidFill>
                  <a:schemeClr val="dk1"/>
                </a:solidFill>
                <a:latin typeface="Calibri"/>
                <a:ea typeface="Calibri"/>
                <a:cs typeface="Calibri"/>
                <a:sym typeface="Calibri"/>
              </a:rPr>
              <a:t> color;</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getpixel</a:t>
            </a:r>
            <a:r>
              <a:rPr lang="en-US" sz="1800" b="0" i="0" u="none" dirty="0">
                <a:solidFill>
                  <a:schemeClr val="dk1"/>
                </a:solidFill>
                <a:latin typeface="Calibri"/>
                <a:ea typeface="Calibri"/>
                <a:cs typeface="Calibri"/>
                <a:sym typeface="Calibri"/>
              </a:rPr>
              <a:t>(</a:t>
            </a:r>
            <a:r>
              <a:rPr lang="en-US" sz="1800" b="0" i="0" u="none" dirty="0" err="1">
                <a:solidFill>
                  <a:schemeClr val="dk1"/>
                </a:solidFill>
                <a:latin typeface="Calibri"/>
                <a:ea typeface="Calibri"/>
                <a:cs typeface="Calibri"/>
                <a:sym typeface="Calibri"/>
              </a:rPr>
              <a:t>x,y,color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if(color !=  </a:t>
            </a:r>
            <a:r>
              <a:rPr lang="en-US" sz="1800" b="0" i="0" u="none" dirty="0" err="1">
                <a:solidFill>
                  <a:schemeClr val="dk1"/>
                </a:solidFill>
                <a:latin typeface="Calibri"/>
                <a:ea typeface="Calibri"/>
                <a:cs typeface="Calibri"/>
                <a:sym typeface="Calibri"/>
              </a:rPr>
              <a:t>boundary_color</a:t>
            </a:r>
            <a:r>
              <a:rPr lang="en-US" sz="1800" b="0" i="0" u="none" dirty="0">
                <a:solidFill>
                  <a:schemeClr val="dk1"/>
                </a:solidFill>
                <a:latin typeface="Calibri"/>
                <a:ea typeface="Calibri"/>
                <a:cs typeface="Calibri"/>
                <a:sym typeface="Calibri"/>
              </a:rPr>
              <a:t> AND color != </a:t>
            </a:r>
            <a:r>
              <a:rPr lang="en-US" sz="1800" b="0" i="0" u="none" dirty="0" err="1">
                <a:solidFill>
                  <a:schemeClr val="dk1"/>
                </a:solidFill>
                <a:latin typeface="Calibri"/>
                <a:ea typeface="Calibri"/>
                <a:cs typeface="Calibri"/>
                <a:sym typeface="Calibri"/>
              </a:rPr>
              <a:t>fill_color</a:t>
            </a: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smtClean="0">
                <a:solidFill>
                  <a:schemeClr val="dk1"/>
                </a:solidFill>
                <a:latin typeface="Calibri"/>
                <a:ea typeface="Calibri"/>
                <a:cs typeface="Calibri"/>
                <a:sym typeface="Calibri"/>
              </a:rPr>
              <a:t>-&gt;  </a:t>
            </a:r>
            <a:r>
              <a:rPr lang="en-US" sz="1800" b="0" i="0" u="none" dirty="0" err="1">
                <a:solidFill>
                  <a:schemeClr val="dk1"/>
                </a:solidFill>
                <a:latin typeface="Calibri"/>
                <a:ea typeface="Calibri"/>
                <a:cs typeface="Calibri"/>
                <a:sym typeface="Calibri"/>
              </a:rPr>
              <a:t>setpixel</a:t>
            </a: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x,y,fill_color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1" i="0" u="none" dirty="0">
                <a:solidFill>
                  <a:schemeClr val="dk1"/>
                </a:solidFill>
                <a:latin typeface="Calibri"/>
                <a:ea typeface="Calibri"/>
                <a:cs typeface="Calibri"/>
                <a:sym typeface="Calibri"/>
              </a:rPr>
              <a:t> </a:t>
            </a:r>
            <a:r>
              <a:rPr lang="en-US" sz="1800" b="1" i="0" u="none" dirty="0" smtClean="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boundaryFill</a:t>
            </a:r>
            <a:r>
              <a:rPr lang="en-US" sz="1800" b="1" i="0" u="none" dirty="0">
                <a:solidFill>
                  <a:schemeClr val="dk1"/>
                </a:solidFill>
                <a:latin typeface="Calibri"/>
                <a:ea typeface="Calibri"/>
                <a:cs typeface="Calibri"/>
                <a:sym typeface="Calibri"/>
              </a:rPr>
              <a:t>( x+1,y,fill_color, </a:t>
            </a:r>
            <a:r>
              <a:rPr lang="en-US" sz="1800" b="1" i="0" u="none" dirty="0" err="1">
                <a:solidFill>
                  <a:schemeClr val="dk1"/>
                </a:solidFill>
                <a:latin typeface="Calibri"/>
                <a:ea typeface="Calibri"/>
                <a:cs typeface="Calibri"/>
                <a:sym typeface="Calibri"/>
              </a:rPr>
              <a:t>boundary_color</a:t>
            </a:r>
            <a:r>
              <a:rPr lang="en-US" sz="1800" b="1" i="0" u="none" dirty="0">
                <a:solidFill>
                  <a:schemeClr val="dk1"/>
                </a:solidFill>
                <a:latin typeface="Calibri"/>
                <a:ea typeface="Calibri"/>
                <a:cs typeface="Calibri"/>
                <a:sym typeface="Calibri"/>
              </a:rPr>
              <a:t>)</a:t>
            </a:r>
            <a:endParaRPr b="1" dirty="0"/>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r>
              <a:rPr lang="en-US" sz="1800" b="0" i="0" u="none" dirty="0">
                <a:solidFill>
                  <a:schemeClr val="dk1"/>
                </a:solidFill>
                <a:latin typeface="Calibri"/>
                <a:ea typeface="Calibri"/>
                <a:cs typeface="Calibri"/>
                <a:sym typeface="Calibri"/>
              </a:rPr>
              <a:t>  </a:t>
            </a:r>
            <a:r>
              <a:rPr lang="en-US" sz="1800" b="0" i="0" u="none" dirty="0" smtClean="0">
                <a:solidFill>
                  <a:schemeClr val="dk1"/>
                </a:solidFill>
                <a:latin typeface="Calibri"/>
                <a:ea typeface="Calibri"/>
                <a:cs typeface="Calibri"/>
                <a:sym typeface="Calibri"/>
              </a:rPr>
              <a:t> </a:t>
            </a:r>
            <a:r>
              <a:rPr lang="en-US" sz="1800" b="0" i="0" u="none" dirty="0" err="1" smtClean="0">
                <a:solidFill>
                  <a:schemeClr val="dk1"/>
                </a:solidFill>
                <a:latin typeface="Calibri"/>
                <a:ea typeface="Calibri"/>
                <a:cs typeface="Calibri"/>
                <a:sym typeface="Calibri"/>
              </a:rPr>
              <a:t>boundaryFill</a:t>
            </a:r>
            <a:r>
              <a:rPr lang="en-US" sz="1800" b="0" i="0" u="none" dirty="0">
                <a:solidFill>
                  <a:schemeClr val="dk1"/>
                </a:solidFill>
                <a:latin typeface="Calibri"/>
                <a:ea typeface="Calibri"/>
                <a:cs typeface="Calibri"/>
                <a:sym typeface="Calibri"/>
              </a:rPr>
              <a:t>( x,y+1,fill_color, </a:t>
            </a:r>
            <a:r>
              <a:rPr lang="en-US" sz="1800" b="0" i="0" u="none" dirty="0" err="1">
                <a:solidFill>
                  <a:schemeClr val="dk1"/>
                </a:solidFill>
                <a:latin typeface="Calibri"/>
                <a:ea typeface="Calibri"/>
                <a:cs typeface="Calibri"/>
                <a:sym typeface="Calibri"/>
              </a:rPr>
              <a:t>boundary_color</a:t>
            </a: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smtClean="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boundaryFill</a:t>
            </a:r>
            <a:r>
              <a:rPr lang="en-US" sz="1800" b="0" i="0" u="none" dirty="0">
                <a:solidFill>
                  <a:schemeClr val="dk1"/>
                </a:solidFill>
                <a:latin typeface="Calibri"/>
                <a:ea typeface="Calibri"/>
                <a:cs typeface="Calibri"/>
                <a:sym typeface="Calibri"/>
              </a:rPr>
              <a:t>( x-1,y,fill_color, </a:t>
            </a:r>
            <a:r>
              <a:rPr lang="en-US" sz="1800" b="0" i="0" u="none" dirty="0" err="1">
                <a:solidFill>
                  <a:schemeClr val="dk1"/>
                </a:solidFill>
                <a:latin typeface="Calibri"/>
                <a:ea typeface="Calibri"/>
                <a:cs typeface="Calibri"/>
                <a:sym typeface="Calibri"/>
              </a:rPr>
              <a:t>boundary_color</a:t>
            </a: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smtClean="0">
                <a:solidFill>
                  <a:schemeClr val="dk1"/>
                </a:solidFill>
                <a:latin typeface="Calibri"/>
                <a:ea typeface="Calibri"/>
                <a:cs typeface="Calibri"/>
                <a:sym typeface="Calibri"/>
              </a:rPr>
              <a:t> </a:t>
            </a:r>
            <a:r>
              <a:rPr lang="en-US" sz="1800" b="0" i="0" u="none" dirty="0" err="1" smtClean="0">
                <a:solidFill>
                  <a:schemeClr val="dk1"/>
                </a:solidFill>
                <a:latin typeface="Calibri"/>
                <a:ea typeface="Calibri"/>
                <a:cs typeface="Calibri"/>
                <a:sym typeface="Calibri"/>
              </a:rPr>
              <a:t>boundaryFill</a:t>
            </a:r>
            <a:r>
              <a:rPr lang="en-US" sz="1800" b="0" i="0" u="none" dirty="0">
                <a:solidFill>
                  <a:schemeClr val="dk1"/>
                </a:solidFill>
                <a:latin typeface="Calibri"/>
                <a:ea typeface="Calibri"/>
                <a:cs typeface="Calibri"/>
                <a:sym typeface="Calibri"/>
              </a:rPr>
              <a:t>( x,y-1,fill_color, </a:t>
            </a:r>
            <a:r>
              <a:rPr lang="en-US" sz="1800" b="0" i="0" u="none" dirty="0" err="1">
                <a:solidFill>
                  <a:schemeClr val="dk1"/>
                </a:solidFill>
                <a:latin typeface="Calibri"/>
                <a:ea typeface="Calibri"/>
                <a:cs typeface="Calibri"/>
                <a:sym typeface="Calibri"/>
              </a:rPr>
              <a:t>boundary_color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      </a:t>
            </a:r>
            <a:endParaRPr dirty="0"/>
          </a:p>
          <a:p>
            <a:pPr marL="0" marR="0" lvl="0" indent="0" algn="l" rtl="0">
              <a:lnSpc>
                <a:spcPct val="100000"/>
              </a:lnSpc>
              <a:spcBef>
                <a:spcPts val="0"/>
              </a:spcBef>
              <a:spcAft>
                <a:spcPts val="0"/>
              </a:spcAft>
              <a:buClr>
                <a:schemeClr val="dk1"/>
              </a:buClr>
              <a:buSzPts val="1800"/>
              <a:buFont typeface="Arial"/>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a:t>
            </a:r>
            <a:endParaRPr dirty="0"/>
          </a:p>
        </p:txBody>
      </p:sp>
      <p:sp>
        <p:nvSpPr>
          <p:cNvPr id="519" name="Google Shape;519;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520" name="Google Shape;520;p1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521" name="Google Shape;521;p10"/>
          <p:cNvSpPr/>
          <p:nvPr/>
        </p:nvSpPr>
        <p:spPr>
          <a:xfrm>
            <a:off x="38862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2" name="Google Shape;522;p10"/>
          <p:cNvSpPr/>
          <p:nvPr/>
        </p:nvSpPr>
        <p:spPr>
          <a:xfrm>
            <a:off x="38862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3" name="Google Shape;523;p10"/>
          <p:cNvSpPr/>
          <p:nvPr/>
        </p:nvSpPr>
        <p:spPr>
          <a:xfrm>
            <a:off x="3886200" y="5486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4" name="Google Shape;524;p10"/>
          <p:cNvSpPr/>
          <p:nvPr/>
        </p:nvSpPr>
        <p:spPr>
          <a:xfrm>
            <a:off x="38862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5" name="Google Shape;525;p10"/>
          <p:cNvSpPr/>
          <p:nvPr/>
        </p:nvSpPr>
        <p:spPr>
          <a:xfrm>
            <a:off x="41148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6" name="Google Shape;526;p10"/>
          <p:cNvSpPr/>
          <p:nvPr/>
        </p:nvSpPr>
        <p:spPr>
          <a:xfrm>
            <a:off x="43434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7" name="Google Shape;527;p10"/>
          <p:cNvSpPr/>
          <p:nvPr/>
        </p:nvSpPr>
        <p:spPr>
          <a:xfrm>
            <a:off x="45720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8" name="Google Shape;528;p10"/>
          <p:cNvSpPr/>
          <p:nvPr/>
        </p:nvSpPr>
        <p:spPr>
          <a:xfrm>
            <a:off x="48006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9" name="Google Shape;529;p10"/>
          <p:cNvSpPr/>
          <p:nvPr/>
        </p:nvSpPr>
        <p:spPr>
          <a:xfrm>
            <a:off x="4800600" y="5486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0" name="Google Shape;530;p10"/>
          <p:cNvSpPr/>
          <p:nvPr/>
        </p:nvSpPr>
        <p:spPr>
          <a:xfrm>
            <a:off x="48006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1" name="Google Shape;531;p10"/>
          <p:cNvSpPr/>
          <p:nvPr/>
        </p:nvSpPr>
        <p:spPr>
          <a:xfrm>
            <a:off x="50292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2" name="Google Shape;532;p10"/>
          <p:cNvSpPr/>
          <p:nvPr/>
        </p:nvSpPr>
        <p:spPr>
          <a:xfrm>
            <a:off x="50292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3" name="Google Shape;533;p10"/>
          <p:cNvSpPr/>
          <p:nvPr/>
        </p:nvSpPr>
        <p:spPr>
          <a:xfrm>
            <a:off x="52578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4" name="Google Shape;534;p10"/>
          <p:cNvSpPr/>
          <p:nvPr/>
        </p:nvSpPr>
        <p:spPr>
          <a:xfrm>
            <a:off x="54864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5" name="Google Shape;535;p10"/>
          <p:cNvSpPr/>
          <p:nvPr/>
        </p:nvSpPr>
        <p:spPr>
          <a:xfrm>
            <a:off x="5486400" y="48006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6" name="Google Shape;536;p10"/>
          <p:cNvSpPr/>
          <p:nvPr/>
        </p:nvSpPr>
        <p:spPr>
          <a:xfrm>
            <a:off x="5486400" y="4572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7" name="Google Shape;537;p10"/>
          <p:cNvSpPr/>
          <p:nvPr/>
        </p:nvSpPr>
        <p:spPr>
          <a:xfrm>
            <a:off x="54864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8" name="Google Shape;538;p10"/>
          <p:cNvSpPr/>
          <p:nvPr/>
        </p:nvSpPr>
        <p:spPr>
          <a:xfrm>
            <a:off x="45720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9" name="Google Shape;539;p10"/>
          <p:cNvSpPr/>
          <p:nvPr/>
        </p:nvSpPr>
        <p:spPr>
          <a:xfrm>
            <a:off x="48006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0" name="Google Shape;540;p10"/>
          <p:cNvSpPr/>
          <p:nvPr/>
        </p:nvSpPr>
        <p:spPr>
          <a:xfrm>
            <a:off x="50292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1" name="Google Shape;541;p10"/>
          <p:cNvSpPr/>
          <p:nvPr/>
        </p:nvSpPr>
        <p:spPr>
          <a:xfrm>
            <a:off x="52578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2" name="Google Shape;542;p10"/>
          <p:cNvSpPr/>
          <p:nvPr/>
        </p:nvSpPr>
        <p:spPr>
          <a:xfrm>
            <a:off x="45720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3" name="Google Shape;543;p10"/>
          <p:cNvSpPr/>
          <p:nvPr/>
        </p:nvSpPr>
        <p:spPr>
          <a:xfrm>
            <a:off x="4572000" y="48006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4" name="Google Shape;544;p10"/>
          <p:cNvSpPr/>
          <p:nvPr/>
        </p:nvSpPr>
        <p:spPr>
          <a:xfrm>
            <a:off x="4572000" y="4572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5" name="Google Shape;545;p10"/>
          <p:cNvSpPr/>
          <p:nvPr/>
        </p:nvSpPr>
        <p:spPr>
          <a:xfrm>
            <a:off x="41148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6" name="Google Shape;546;p10"/>
          <p:cNvSpPr/>
          <p:nvPr/>
        </p:nvSpPr>
        <p:spPr>
          <a:xfrm>
            <a:off x="43434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7" name="Google Shape;547;p10"/>
          <p:cNvSpPr/>
          <p:nvPr/>
        </p:nvSpPr>
        <p:spPr>
          <a:xfrm>
            <a:off x="43434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8" name="Google Shape;548;p10"/>
          <p:cNvSpPr/>
          <p:nvPr/>
        </p:nvSpPr>
        <p:spPr>
          <a:xfrm>
            <a:off x="45720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9" name="Google Shape;549;p10"/>
          <p:cNvSpPr/>
          <p:nvPr/>
        </p:nvSpPr>
        <p:spPr>
          <a:xfrm>
            <a:off x="45720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0" name="Google Shape;550;p10"/>
          <p:cNvSpPr/>
          <p:nvPr/>
        </p:nvSpPr>
        <p:spPr>
          <a:xfrm>
            <a:off x="43434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1" name="Google Shape;551;p10"/>
          <p:cNvSpPr/>
          <p:nvPr/>
        </p:nvSpPr>
        <p:spPr>
          <a:xfrm>
            <a:off x="41148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2" name="Google Shape;552;p10"/>
          <p:cNvSpPr/>
          <p:nvPr/>
        </p:nvSpPr>
        <p:spPr>
          <a:xfrm>
            <a:off x="41148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3" name="Google Shape;553;p10"/>
          <p:cNvSpPr/>
          <p:nvPr/>
        </p:nvSpPr>
        <p:spPr>
          <a:xfrm>
            <a:off x="4343400" y="54864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 name="Google Shape;351;p7"/>
          <p:cNvSpPr/>
          <p:nvPr/>
        </p:nvSpPr>
        <p:spPr>
          <a:xfrm>
            <a:off x="1248512" y="4988150"/>
            <a:ext cx="914400" cy="931985"/>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0" i="0" u="none" dirty="0" smtClean="0">
                <a:solidFill>
                  <a:schemeClr val="dk1"/>
                </a:solidFill>
                <a:latin typeface="Arial"/>
                <a:ea typeface="Arial"/>
                <a:cs typeface="Arial"/>
                <a:sym typeface="Arial"/>
              </a:rPr>
              <a:t>(</a:t>
            </a:r>
            <a:r>
              <a:rPr lang="en-US" sz="1800" b="0" i="0" u="none" dirty="0" err="1" smtClean="0">
                <a:solidFill>
                  <a:schemeClr val="dk1"/>
                </a:solidFill>
                <a:latin typeface="Arial"/>
                <a:ea typeface="Arial"/>
                <a:cs typeface="Arial"/>
                <a:sym typeface="Arial"/>
              </a:rPr>
              <a:t>x,y</a:t>
            </a:r>
            <a:r>
              <a:rPr lang="en-US" sz="1800" b="0" i="0" u="none" dirty="0" smtClean="0">
                <a:solidFill>
                  <a:schemeClr val="dk1"/>
                </a:solidFill>
                <a:latin typeface="Arial"/>
                <a:ea typeface="Arial"/>
                <a:cs typeface="Arial"/>
                <a:sym typeface="Arial"/>
              </a:rPr>
              <a:t>)</a:t>
            </a:r>
            <a:endParaRPr sz="1800" b="0" i="0" u="none" dirty="0">
              <a:solidFill>
                <a:schemeClr val="dk1"/>
              </a:solidFill>
              <a:latin typeface="Arial"/>
              <a:ea typeface="Arial"/>
              <a:cs typeface="Arial"/>
              <a:sym typeface="Arial"/>
            </a:endParaRPr>
          </a:p>
        </p:txBody>
      </p:sp>
      <p:sp>
        <p:nvSpPr>
          <p:cNvPr id="39" name="Google Shape;350;p7"/>
          <p:cNvSpPr/>
          <p:nvPr/>
        </p:nvSpPr>
        <p:spPr>
          <a:xfrm>
            <a:off x="2186371" y="5017461"/>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(x+1,y)</a:t>
            </a:r>
          </a:p>
        </p:txBody>
      </p:sp>
      <p:sp>
        <p:nvSpPr>
          <p:cNvPr id="40" name="Google Shape;350;p7"/>
          <p:cNvSpPr/>
          <p:nvPr/>
        </p:nvSpPr>
        <p:spPr>
          <a:xfrm>
            <a:off x="205185" y="4994016"/>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x-1,y</a:t>
            </a:r>
            <a:r>
              <a:rPr lang="en-US" dirty="0">
                <a:solidFill>
                  <a:schemeClr val="dk1"/>
                </a:solidFill>
              </a:rPr>
              <a:t>)</a:t>
            </a:r>
          </a:p>
        </p:txBody>
      </p:sp>
      <p:sp>
        <p:nvSpPr>
          <p:cNvPr id="41" name="Google Shape;350;p7"/>
          <p:cNvSpPr/>
          <p:nvPr/>
        </p:nvSpPr>
        <p:spPr>
          <a:xfrm>
            <a:off x="1213362" y="4103067"/>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a:t>
            </a:r>
            <a:r>
              <a:rPr lang="en-US" dirty="0">
                <a:solidFill>
                  <a:schemeClr val="dk1"/>
                </a:solidFill>
              </a:rPr>
              <a:t>+1</a:t>
            </a:r>
            <a:r>
              <a:rPr lang="en-US" dirty="0" smtClean="0">
                <a:solidFill>
                  <a:schemeClr val="dk1"/>
                </a:solidFill>
              </a:rPr>
              <a:t>)</a:t>
            </a:r>
            <a:endParaRPr lang="en-US" dirty="0">
              <a:solidFill>
                <a:schemeClr val="dk1"/>
              </a:solidFill>
            </a:endParaRPr>
          </a:p>
        </p:txBody>
      </p:sp>
      <p:sp>
        <p:nvSpPr>
          <p:cNvPr id="42" name="Google Shape;350;p7"/>
          <p:cNvSpPr/>
          <p:nvPr/>
        </p:nvSpPr>
        <p:spPr>
          <a:xfrm>
            <a:off x="1213363" y="5896687"/>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x,y-1)</a:t>
            </a:r>
            <a:endParaRPr lang="en-US" dirty="0">
              <a:solidFill>
                <a:schemeClr val="dk1"/>
              </a:solidFill>
            </a:endParaRPr>
          </a:p>
        </p:txBody>
      </p:sp>
      <p:sp>
        <p:nvSpPr>
          <p:cNvPr id="43" name="Google Shape;350;p7"/>
          <p:cNvSpPr/>
          <p:nvPr/>
        </p:nvSpPr>
        <p:spPr>
          <a:xfrm>
            <a:off x="3241442" y="4994016"/>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x+1+1,y)</a:t>
            </a:r>
            <a:endParaRPr lang="en-US" dirty="0">
              <a:solidFill>
                <a:schemeClr val="dk1"/>
              </a:solidFill>
            </a:endParaRPr>
          </a:p>
        </p:txBody>
      </p:sp>
      <p:sp>
        <p:nvSpPr>
          <p:cNvPr id="44" name="Google Shape;350;p7"/>
          <p:cNvSpPr/>
          <p:nvPr/>
        </p:nvSpPr>
        <p:spPr>
          <a:xfrm>
            <a:off x="2186371" y="4126509"/>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x+1,y+1)</a:t>
            </a:r>
            <a:endParaRPr lang="en-US" dirty="0">
              <a:solidFill>
                <a:schemeClr val="dk1"/>
              </a:solidFill>
            </a:endParaRPr>
          </a:p>
        </p:txBody>
      </p:sp>
      <p:sp>
        <p:nvSpPr>
          <p:cNvPr id="45" name="Google Shape;350;p7"/>
          <p:cNvSpPr/>
          <p:nvPr/>
        </p:nvSpPr>
        <p:spPr>
          <a:xfrm>
            <a:off x="2262582" y="5884968"/>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x+1,y+1)</a:t>
            </a:r>
            <a:endParaRPr lang="en-US" dirty="0">
              <a:solidFill>
                <a:schemeClr val="dk1"/>
              </a:solidFill>
            </a:endParaRPr>
          </a:p>
        </p:txBody>
      </p:sp>
      <p:sp>
        <p:nvSpPr>
          <p:cNvPr id="46" name="Google Shape;350;p7"/>
          <p:cNvSpPr/>
          <p:nvPr/>
        </p:nvSpPr>
        <p:spPr>
          <a:xfrm>
            <a:off x="1230964" y="3229695"/>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a:t>
            </a:r>
            <a:r>
              <a:rPr lang="en-US" dirty="0">
                <a:solidFill>
                  <a:schemeClr val="dk1"/>
                </a:solidFill>
              </a:rPr>
              <a:t>+1</a:t>
            </a:r>
            <a:r>
              <a:rPr lang="en-US" dirty="0" smtClean="0">
                <a:solidFill>
                  <a:schemeClr val="dk1"/>
                </a:solidFill>
              </a:rPr>
              <a:t>)</a:t>
            </a:r>
            <a:endParaRPr lang="en-US" dirty="0">
              <a:solidFill>
                <a:schemeClr val="dk1"/>
              </a:solidFill>
            </a:endParaRPr>
          </a:p>
        </p:txBody>
      </p:sp>
      <p:sp>
        <p:nvSpPr>
          <p:cNvPr id="47" name="Google Shape;350;p7"/>
          <p:cNvSpPr/>
          <p:nvPr/>
        </p:nvSpPr>
        <p:spPr>
          <a:xfrm>
            <a:off x="181744" y="4038577"/>
            <a:ext cx="1031618" cy="890952"/>
          </a:xfrm>
          <a:prstGeom prst="ellipse">
            <a:avLst/>
          </a:prstGeom>
          <a:solidFill>
            <a:schemeClr val="bg2">
              <a:lumMod val="60000"/>
              <a:lumOff val="40000"/>
            </a:schemeClr>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a:t>
            </a:r>
            <a:r>
              <a:rPr lang="en-US" dirty="0">
                <a:solidFill>
                  <a:schemeClr val="dk1"/>
                </a:solidFill>
              </a:rPr>
              <a:t>+1</a:t>
            </a:r>
            <a:r>
              <a:rPr lang="en-US" dirty="0" smtClean="0">
                <a:solidFill>
                  <a:schemeClr val="dk1"/>
                </a:solidFill>
              </a:rPr>
              <a:t>)</a:t>
            </a:r>
            <a:endParaRPr lang="en-US"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54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551"/>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0"/>
                                  </p:stCondLst>
                                  <p:childTnLst>
                                    <p:set>
                                      <p:cBhvr>
                                        <p:cTn id="15" dur="1" fill="hold">
                                          <p:stCondLst>
                                            <p:cond delay="0"/>
                                          </p:stCondLst>
                                        </p:cTn>
                                        <p:tgtEl>
                                          <p:spTgt spid="552"/>
                                        </p:tgtEl>
                                        <p:attrNameLst>
                                          <p:attrName>style.visibility</p:attrName>
                                        </p:attrNameLst>
                                      </p:cBhvr>
                                      <p:to>
                                        <p:strVal val="visible"/>
                                      </p:to>
                                    </p:set>
                                  </p:childTnLst>
                                </p:cTn>
                              </p:par>
                            </p:childTnLst>
                          </p:cTn>
                        </p:par>
                        <p:par>
                          <p:cTn id="16" fill="hold">
                            <p:stCondLst>
                              <p:cond delay="4"/>
                            </p:stCondLst>
                            <p:childTnLst>
                              <p:par>
                                <p:cTn id="17" presetID="1" presetClass="entr" presetSubtype="0" fill="hold" nodeType="afterEffect">
                                  <p:stCondLst>
                                    <p:cond delay="0"/>
                                  </p:stCondLst>
                                  <p:childTnLst>
                                    <p:set>
                                      <p:cBhvr>
                                        <p:cTn id="18" dur="1" fill="hold">
                                          <p:stCondLst>
                                            <p:cond delay="0"/>
                                          </p:stCondLst>
                                        </p:cTn>
                                        <p:tgtEl>
                                          <p:spTgt spid="550"/>
                                        </p:tgtEl>
                                        <p:attrNameLst>
                                          <p:attrName>style.visibility</p:attrName>
                                        </p:attrNameLst>
                                      </p:cBhvr>
                                      <p:to>
                                        <p:strVal val="visible"/>
                                      </p:to>
                                    </p:set>
                                  </p:childTnLst>
                                </p:cTn>
                              </p:par>
                            </p:childTnLst>
                          </p:cTn>
                        </p:par>
                        <p:par>
                          <p:cTn id="19" fill="hold">
                            <p:stCondLst>
                              <p:cond delay="5"/>
                            </p:stCondLst>
                            <p:childTnLst>
                              <p:par>
                                <p:cTn id="20" presetID="1" presetClass="entr" presetSubtype="0" fill="hold" nodeType="afterEffect">
                                  <p:stCondLst>
                                    <p:cond delay="0"/>
                                  </p:stCondLst>
                                  <p:childTnLst>
                                    <p:set>
                                      <p:cBhvr>
                                        <p:cTn id="21" dur="1" fill="hold">
                                          <p:stCondLst>
                                            <p:cond delay="0"/>
                                          </p:stCondLst>
                                        </p:cTn>
                                        <p:tgtEl>
                                          <p:spTgt spid="5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fill="hold"/>
                                        <p:tgtEl>
                                          <p:spTgt spid="39"/>
                                        </p:tgtEl>
                                        <p:attrNameLst>
                                          <p:attrName>ppt_x</p:attrName>
                                        </p:attrNameLst>
                                      </p:cBhvr>
                                      <p:tavLst>
                                        <p:tav tm="0">
                                          <p:val>
                                            <p:strVal val="#ppt_x"/>
                                          </p:val>
                                        </p:tav>
                                        <p:tav tm="100000">
                                          <p:val>
                                            <p:strVal val="#ppt_x"/>
                                          </p:val>
                                        </p:tav>
                                      </p:tavLst>
                                    </p:anim>
                                    <p:anim calcmode="lin" valueType="num">
                                      <p:cBhvr additive="base">
                                        <p:cTn id="27" dur="500" fill="hold"/>
                                        <p:tgtEl>
                                          <p:spTgt spid="3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500" fill="hold"/>
                                        <p:tgtEl>
                                          <p:spTgt spid="44"/>
                                        </p:tgtEl>
                                        <p:attrNameLst>
                                          <p:attrName>ppt_x</p:attrName>
                                        </p:attrNameLst>
                                      </p:cBhvr>
                                      <p:tavLst>
                                        <p:tav tm="0">
                                          <p:val>
                                            <p:strVal val="#ppt_x"/>
                                          </p:val>
                                        </p:tav>
                                        <p:tav tm="100000">
                                          <p:val>
                                            <p:strVal val="#ppt_x"/>
                                          </p:val>
                                        </p:tav>
                                      </p:tavLst>
                                    </p:anim>
                                    <p:anim calcmode="lin" valueType="num">
                                      <p:cBhvr additive="base">
                                        <p:cTn id="31" dur="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additive="base">
                                        <p:cTn id="34" dur="500" fill="hold"/>
                                        <p:tgtEl>
                                          <p:spTgt spid="43"/>
                                        </p:tgtEl>
                                        <p:attrNameLst>
                                          <p:attrName>ppt_x</p:attrName>
                                        </p:attrNameLst>
                                      </p:cBhvr>
                                      <p:tavLst>
                                        <p:tav tm="0">
                                          <p:val>
                                            <p:strVal val="#ppt_x"/>
                                          </p:val>
                                        </p:tav>
                                        <p:tav tm="100000">
                                          <p:val>
                                            <p:strVal val="#ppt_x"/>
                                          </p:val>
                                        </p:tav>
                                      </p:tavLst>
                                    </p:anim>
                                    <p:anim calcmode="lin" valueType="num">
                                      <p:cBhvr additive="base">
                                        <p:cTn id="35" dur="500" fill="hold"/>
                                        <p:tgtEl>
                                          <p:spTgt spid="4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ppt_x"/>
                                          </p:val>
                                        </p:tav>
                                        <p:tav tm="100000">
                                          <p:val>
                                            <p:strVal val="#ppt_x"/>
                                          </p:val>
                                        </p:tav>
                                      </p:tavLst>
                                    </p:anim>
                                    <p:anim calcmode="lin" valueType="num">
                                      <p:cBhvr additive="base">
                                        <p:cTn id="3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additive="base">
                                        <p:cTn id="44" dur="500" fill="hold"/>
                                        <p:tgtEl>
                                          <p:spTgt spid="46"/>
                                        </p:tgtEl>
                                        <p:attrNameLst>
                                          <p:attrName>ppt_x</p:attrName>
                                        </p:attrNameLst>
                                      </p:cBhvr>
                                      <p:tavLst>
                                        <p:tav tm="0">
                                          <p:val>
                                            <p:strVal val="#ppt_x"/>
                                          </p:val>
                                        </p:tav>
                                        <p:tav tm="100000">
                                          <p:val>
                                            <p:strVal val="#ppt_x"/>
                                          </p:val>
                                        </p:tav>
                                      </p:tavLst>
                                    </p:anim>
                                    <p:anim calcmode="lin" valueType="num">
                                      <p:cBhvr additive="base">
                                        <p:cTn id="45" dur="500" fill="hold"/>
                                        <p:tgtEl>
                                          <p:spTgt spid="4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500" fill="hold"/>
                                        <p:tgtEl>
                                          <p:spTgt spid="47"/>
                                        </p:tgtEl>
                                        <p:attrNameLst>
                                          <p:attrName>ppt_x</p:attrName>
                                        </p:attrNameLst>
                                      </p:cBhvr>
                                      <p:tavLst>
                                        <p:tav tm="0">
                                          <p:val>
                                            <p:strVal val="#ppt_x"/>
                                          </p:val>
                                        </p:tav>
                                        <p:tav tm="100000">
                                          <p:val>
                                            <p:strVal val="#ppt_x"/>
                                          </p:val>
                                        </p:tav>
                                      </p:tavLst>
                                    </p:anim>
                                    <p:anim calcmode="lin" valueType="num">
                                      <p:cBhvr additive="base">
                                        <p:cTn id="4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4" grpId="0"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1"/>
          <p:cNvSpPr/>
          <p:nvPr/>
        </p:nvSpPr>
        <p:spPr>
          <a:xfrm>
            <a:off x="609600" y="1066800"/>
            <a:ext cx="7848600" cy="5029200"/>
          </a:xfrm>
          <a:prstGeom prst="roundRect">
            <a:avLst>
              <a:gd name="adj" fmla="val 16667"/>
            </a:avLst>
          </a:prstGeom>
          <a:solidFill>
            <a:schemeClr val="bg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Filling an area that is not defined within a single color boundary.</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In this case replace a specified interior color instead of searching for boundary color value.</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Start from specified interior point (x , y) and reassign all pixel values that are currently set  to a given interior color with the desired color.</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If the area we want to paint has more than 1 interior color , first assign pixel values so that all interior points have same color.</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We can then use 8 or 4 connected approach to move on until all interior points have been repainted.</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a:solidFill>
                  <a:schemeClr val="dk1"/>
                </a:solidFill>
                <a:latin typeface="Calibri"/>
                <a:ea typeface="Calibri"/>
                <a:cs typeface="Calibri"/>
                <a:sym typeface="Calibri"/>
              </a:rPr>
              <a:t> </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559" name="Google Shape;559;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sp>
        <p:nvSpPr>
          <p:cNvPr id="560" name="Google Shape;560;p1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561" name="Google Shape;561;p11"/>
          <p:cNvSpPr txBox="1"/>
          <p:nvPr/>
        </p:nvSpPr>
        <p:spPr>
          <a:xfrm>
            <a:off x="2057400" y="304800"/>
            <a:ext cx="1779587"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Flood Fill</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2"/>
          <p:cNvSpPr/>
          <p:nvPr/>
        </p:nvSpPr>
        <p:spPr>
          <a:xfrm>
            <a:off x="609600" y="533400"/>
            <a:ext cx="7848600" cy="4038600"/>
          </a:xfrm>
          <a:prstGeom prst="roundRect">
            <a:avLst>
              <a:gd name="adj" fmla="val 16667"/>
            </a:avLst>
          </a:prstGeom>
          <a:solidFill>
            <a:schemeClr val="bg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dirty="0" err="1">
                <a:solidFill>
                  <a:schemeClr val="dk1"/>
                </a:solidFill>
                <a:latin typeface="Calibri"/>
                <a:ea typeface="Calibri"/>
                <a:cs typeface="Calibri"/>
                <a:sym typeface="Calibri"/>
              </a:rPr>
              <a:t>floodFill</a:t>
            </a:r>
            <a:r>
              <a:rPr lang="en-US" sz="1800" b="1" i="0" u="none" dirty="0">
                <a:solidFill>
                  <a:schemeClr val="dk1"/>
                </a:solidFill>
                <a:latin typeface="Calibri"/>
                <a:ea typeface="Calibri"/>
                <a:cs typeface="Calibri"/>
                <a:sym typeface="Calibri"/>
              </a:rPr>
              <a:t>(</a:t>
            </a:r>
            <a:r>
              <a:rPr lang="en-US" sz="1800" b="1" i="0" u="none" dirty="0" err="1">
                <a:solidFill>
                  <a:schemeClr val="dk1"/>
                </a:solidFill>
                <a:latin typeface="Calibri"/>
                <a:ea typeface="Calibri"/>
                <a:cs typeface="Calibri"/>
                <a:sym typeface="Calibri"/>
              </a:rPr>
              <a:t>int</a:t>
            </a: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x,y,fill_color</a:t>
            </a:r>
            <a:r>
              <a:rPr lang="en-US" sz="1800" b="1" i="0" u="none" dirty="0">
                <a:solidFill>
                  <a:schemeClr val="dk1"/>
                </a:solidFill>
                <a:latin typeface="Calibri"/>
                <a:ea typeface="Calibri"/>
                <a:cs typeface="Calibri"/>
                <a:sym typeface="Calibri"/>
              </a:rPr>
              <a:t>, </a:t>
            </a:r>
            <a:r>
              <a:rPr lang="en-US" sz="1800" b="1" i="0" u="none" dirty="0" err="1">
                <a:solidFill>
                  <a:schemeClr val="dk1"/>
                </a:solidFill>
                <a:latin typeface="Calibri"/>
                <a:ea typeface="Calibri"/>
                <a:cs typeface="Calibri"/>
                <a:sym typeface="Calibri"/>
              </a:rPr>
              <a:t>original_color</a:t>
            </a:r>
            <a:r>
              <a:rPr lang="en-US" sz="1800" b="1"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int</a:t>
            </a:r>
            <a:r>
              <a:rPr lang="en-US" sz="1800" b="0" i="0" u="none" dirty="0">
                <a:solidFill>
                  <a:schemeClr val="dk1"/>
                </a:solidFill>
                <a:latin typeface="Calibri"/>
                <a:ea typeface="Calibri"/>
                <a:cs typeface="Calibri"/>
                <a:sym typeface="Calibri"/>
              </a:rPr>
              <a:t> color;</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getpixel</a:t>
            </a:r>
            <a:r>
              <a:rPr lang="en-US" sz="1800" b="0" i="0" u="none" dirty="0">
                <a:solidFill>
                  <a:schemeClr val="dk1"/>
                </a:solidFill>
                <a:latin typeface="Calibri"/>
                <a:ea typeface="Calibri"/>
                <a:cs typeface="Calibri"/>
                <a:sym typeface="Calibri"/>
              </a:rPr>
              <a:t>(</a:t>
            </a:r>
            <a:r>
              <a:rPr lang="en-US" sz="1800" b="0" i="0" u="none" dirty="0" err="1">
                <a:solidFill>
                  <a:schemeClr val="dk1"/>
                </a:solidFill>
                <a:latin typeface="Calibri"/>
                <a:ea typeface="Calibri"/>
                <a:cs typeface="Calibri"/>
                <a:sym typeface="Calibri"/>
              </a:rPr>
              <a:t>x,y,color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if(color == </a:t>
            </a:r>
            <a:r>
              <a:rPr lang="en-US" sz="1800" b="0" i="0" u="none" dirty="0" err="1">
                <a:solidFill>
                  <a:schemeClr val="dk1"/>
                </a:solidFill>
                <a:latin typeface="Calibri"/>
                <a:ea typeface="Calibri"/>
                <a:cs typeface="Calibri"/>
                <a:sym typeface="Calibri"/>
              </a:rPr>
              <a:t>original_color</a:t>
            </a:r>
            <a:r>
              <a:rPr lang="en-US" sz="1800" b="0" i="0" u="none" dirty="0">
                <a:solidFill>
                  <a:schemeClr val="dk1"/>
                </a:solidFill>
                <a:latin typeface="Calibri"/>
                <a:ea typeface="Calibri"/>
                <a:cs typeface="Calibri"/>
                <a:sym typeface="Calibri"/>
              </a:rPr>
              <a:t> ){</a:t>
            </a:r>
            <a:endParaRPr dirty="0"/>
          </a:p>
          <a:p>
            <a:pPr marL="0" marR="0" lvl="0" indent="0" algn="ctr"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setpixel</a:t>
            </a:r>
            <a:r>
              <a:rPr lang="en-US" sz="1800" b="0" i="0" u="none" dirty="0">
                <a:solidFill>
                  <a:schemeClr val="dk1"/>
                </a:solidFill>
                <a:latin typeface="Calibri"/>
                <a:ea typeface="Calibri"/>
                <a:cs typeface="Calibri"/>
                <a:sym typeface="Calibri"/>
              </a:rPr>
              <a:t>(</a:t>
            </a:r>
            <a:r>
              <a:rPr lang="en-US" sz="1800" b="0" i="0" u="none" dirty="0" err="1">
                <a:solidFill>
                  <a:schemeClr val="dk1"/>
                </a:solidFill>
                <a:latin typeface="Calibri"/>
                <a:ea typeface="Calibri"/>
                <a:cs typeface="Calibri"/>
                <a:sym typeface="Calibri"/>
              </a:rPr>
              <a:t>x,y,fill_color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floodFill</a:t>
            </a:r>
            <a:r>
              <a:rPr lang="en-US" sz="1800" b="0" i="0" u="none" dirty="0">
                <a:solidFill>
                  <a:schemeClr val="dk1"/>
                </a:solidFill>
                <a:latin typeface="Calibri"/>
                <a:ea typeface="Calibri"/>
                <a:cs typeface="Calibri"/>
                <a:sym typeface="Calibri"/>
              </a:rPr>
              <a:t>(x+1,y,fill_color, </a:t>
            </a:r>
            <a:r>
              <a:rPr lang="en-US" sz="1800" b="0" i="0" u="none" dirty="0" err="1">
                <a:solidFill>
                  <a:schemeClr val="dk1"/>
                </a:solidFill>
                <a:latin typeface="Calibri"/>
                <a:ea typeface="Calibri"/>
                <a:cs typeface="Calibri"/>
                <a:sym typeface="Calibri"/>
              </a:rPr>
              <a:t>original_color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floodFill</a:t>
            </a:r>
            <a:r>
              <a:rPr lang="en-US" sz="1800" b="0" i="0" u="none" dirty="0">
                <a:solidFill>
                  <a:schemeClr val="dk1"/>
                </a:solidFill>
                <a:latin typeface="Calibri"/>
                <a:ea typeface="Calibri"/>
                <a:cs typeface="Calibri"/>
                <a:sym typeface="Calibri"/>
              </a:rPr>
              <a:t>(x,y+1,fill_color, </a:t>
            </a:r>
            <a:r>
              <a:rPr lang="en-US" sz="1800" b="0" i="0" u="none" dirty="0" err="1">
                <a:solidFill>
                  <a:schemeClr val="dk1"/>
                </a:solidFill>
                <a:latin typeface="Calibri"/>
                <a:ea typeface="Calibri"/>
                <a:cs typeface="Calibri"/>
                <a:sym typeface="Calibri"/>
              </a:rPr>
              <a:t>original_color</a:t>
            </a: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floodFill</a:t>
            </a:r>
            <a:r>
              <a:rPr lang="en-US" sz="1800" b="0" i="0" u="none" dirty="0">
                <a:solidFill>
                  <a:schemeClr val="dk1"/>
                </a:solidFill>
                <a:latin typeface="Calibri"/>
                <a:ea typeface="Calibri"/>
                <a:cs typeface="Calibri"/>
                <a:sym typeface="Calibri"/>
              </a:rPr>
              <a:t>(x-1,y,fill_color, </a:t>
            </a:r>
            <a:r>
              <a:rPr lang="en-US" sz="1800" b="0" i="0" u="none" dirty="0" err="1">
                <a:solidFill>
                  <a:schemeClr val="dk1"/>
                </a:solidFill>
                <a:latin typeface="Calibri"/>
                <a:ea typeface="Calibri"/>
                <a:cs typeface="Calibri"/>
                <a:sym typeface="Calibri"/>
              </a:rPr>
              <a:t>original_color</a:t>
            </a: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r>
              <a:rPr lang="en-US" sz="1800" b="0" i="0" u="none" dirty="0" err="1">
                <a:solidFill>
                  <a:schemeClr val="dk1"/>
                </a:solidFill>
                <a:latin typeface="Calibri"/>
                <a:ea typeface="Calibri"/>
                <a:cs typeface="Calibri"/>
                <a:sym typeface="Calibri"/>
              </a:rPr>
              <a:t>floodFill</a:t>
            </a:r>
            <a:r>
              <a:rPr lang="en-US" sz="1800" b="0" i="0" u="none" dirty="0">
                <a:solidFill>
                  <a:schemeClr val="dk1"/>
                </a:solidFill>
                <a:latin typeface="Calibri"/>
                <a:ea typeface="Calibri"/>
                <a:cs typeface="Calibri"/>
                <a:sym typeface="Calibri"/>
              </a:rPr>
              <a:t>(x,y-1,fill_color, </a:t>
            </a:r>
            <a:r>
              <a:rPr lang="en-US" sz="1800" b="0" i="0" u="none" dirty="0" err="1">
                <a:solidFill>
                  <a:schemeClr val="dk1"/>
                </a:solidFill>
                <a:latin typeface="Calibri"/>
                <a:ea typeface="Calibri"/>
                <a:cs typeface="Calibri"/>
                <a:sym typeface="Calibri"/>
              </a:rPr>
              <a:t>original_color</a:t>
            </a:r>
            <a:r>
              <a:rPr lang="en-US" sz="1800" b="0"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     </a:t>
            </a:r>
            <a:endParaRPr dirty="0"/>
          </a:p>
          <a:p>
            <a:pPr marL="0" marR="0" lvl="0" indent="0" algn="l" rtl="0">
              <a:lnSpc>
                <a:spcPct val="100000"/>
              </a:lnSpc>
              <a:spcBef>
                <a:spcPts val="0"/>
              </a:spcBef>
              <a:spcAft>
                <a:spcPts val="0"/>
              </a:spcAft>
              <a:buClr>
                <a:schemeClr val="dk1"/>
              </a:buClr>
              <a:buSzPts val="1800"/>
              <a:buFont typeface="Arial"/>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dirty="0" smtClean="0">
                <a:solidFill>
                  <a:schemeClr val="dk1"/>
                </a:solidFill>
                <a:latin typeface="Calibri"/>
                <a:ea typeface="Calibri"/>
                <a:cs typeface="Calibri"/>
                <a:sym typeface="Calibri"/>
              </a:rPr>
              <a:t>}</a:t>
            </a:r>
          </a:p>
          <a:p>
            <a:pPr lvl="0">
              <a:buClr>
                <a:schemeClr val="dk1"/>
              </a:buClr>
              <a:buSzPts val="1800"/>
            </a:pPr>
            <a:r>
              <a:rPr lang="en-US" sz="1800" b="1" dirty="0">
                <a:solidFill>
                  <a:schemeClr val="dk1"/>
                </a:solidFill>
                <a:latin typeface="Calibri"/>
                <a:ea typeface="Calibri"/>
                <a:cs typeface="Calibri"/>
                <a:sym typeface="Calibri"/>
              </a:rPr>
              <a:t>16777216 16777216 16777216 16777216 </a:t>
            </a:r>
            <a:r>
              <a:rPr lang="en-US" sz="1800" b="1" dirty="0" smtClean="0">
                <a:solidFill>
                  <a:schemeClr val="dk1"/>
                </a:solidFill>
                <a:latin typeface="Calibri"/>
                <a:ea typeface="Calibri"/>
                <a:cs typeface="Calibri"/>
                <a:sym typeface="Calibri"/>
              </a:rPr>
              <a:t>16777216</a:t>
            </a: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dirty="0">
                <a:solidFill>
                  <a:schemeClr val="dk1"/>
                </a:solidFill>
                <a:latin typeface="Calibri"/>
                <a:ea typeface="Calibri"/>
                <a:cs typeface="Calibri"/>
                <a:sym typeface="Calibri"/>
              </a:rPr>
              <a:t> 16777215</a:t>
            </a:r>
            <a:endParaRPr sz="1800" b="1" dirty="0">
              <a:solidFill>
                <a:schemeClr val="dk1"/>
              </a:solidFill>
              <a:latin typeface="Calibri"/>
              <a:ea typeface="Calibri"/>
              <a:cs typeface="Calibri"/>
              <a:sym typeface="Calibri"/>
            </a:endParaRPr>
          </a:p>
        </p:txBody>
      </p:sp>
      <p:sp>
        <p:nvSpPr>
          <p:cNvPr id="567" name="Google Shape;567;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sp>
        <p:nvSpPr>
          <p:cNvPr id="568" name="Google Shape;568;p1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569" name="Google Shape;569;p12"/>
          <p:cNvSpPr/>
          <p:nvPr/>
        </p:nvSpPr>
        <p:spPr>
          <a:xfrm>
            <a:off x="4495800" y="53340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0" name="Google Shape;570;p12"/>
          <p:cNvSpPr/>
          <p:nvPr/>
        </p:nvSpPr>
        <p:spPr>
          <a:xfrm>
            <a:off x="4495800" y="55626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1" name="Google Shape;571;p12"/>
          <p:cNvSpPr/>
          <p:nvPr/>
        </p:nvSpPr>
        <p:spPr>
          <a:xfrm>
            <a:off x="4495800" y="57912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2" name="Google Shape;572;p12"/>
          <p:cNvSpPr/>
          <p:nvPr/>
        </p:nvSpPr>
        <p:spPr>
          <a:xfrm>
            <a:off x="4495800" y="60198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3" name="Google Shape;573;p12"/>
          <p:cNvSpPr/>
          <p:nvPr/>
        </p:nvSpPr>
        <p:spPr>
          <a:xfrm>
            <a:off x="4724400" y="6019800"/>
            <a:ext cx="228600" cy="228600"/>
          </a:xfrm>
          <a:prstGeom prst="ellipse">
            <a:avLst/>
          </a:prstGeom>
          <a:solidFill>
            <a:srgbClr val="0D0D0D"/>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4" name="Google Shape;574;p12"/>
          <p:cNvSpPr/>
          <p:nvPr/>
        </p:nvSpPr>
        <p:spPr>
          <a:xfrm>
            <a:off x="4953000" y="6019800"/>
            <a:ext cx="228600" cy="228600"/>
          </a:xfrm>
          <a:prstGeom prst="ellipse">
            <a:avLst/>
          </a:prstGeom>
          <a:solidFill>
            <a:srgbClr val="0D0D0D"/>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5" name="Google Shape;575;p12"/>
          <p:cNvSpPr/>
          <p:nvPr/>
        </p:nvSpPr>
        <p:spPr>
          <a:xfrm>
            <a:off x="5181600" y="6019800"/>
            <a:ext cx="228600" cy="228600"/>
          </a:xfrm>
          <a:prstGeom prst="ellipse">
            <a:avLst/>
          </a:prstGeom>
          <a:solidFill>
            <a:srgbClr val="0D0D0D"/>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6" name="Google Shape;576;p12"/>
          <p:cNvSpPr/>
          <p:nvPr/>
        </p:nvSpPr>
        <p:spPr>
          <a:xfrm>
            <a:off x="5410200" y="60198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7" name="Google Shape;577;p12"/>
          <p:cNvSpPr/>
          <p:nvPr/>
        </p:nvSpPr>
        <p:spPr>
          <a:xfrm>
            <a:off x="5410200" y="57912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8" name="Google Shape;578;p12"/>
          <p:cNvSpPr/>
          <p:nvPr/>
        </p:nvSpPr>
        <p:spPr>
          <a:xfrm>
            <a:off x="5410200" y="55626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9" name="Google Shape;579;p12"/>
          <p:cNvSpPr/>
          <p:nvPr/>
        </p:nvSpPr>
        <p:spPr>
          <a:xfrm>
            <a:off x="4953000" y="5334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0" name="Google Shape;580;p12"/>
          <p:cNvSpPr/>
          <p:nvPr/>
        </p:nvSpPr>
        <p:spPr>
          <a:xfrm>
            <a:off x="4724400" y="5334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1" name="Google Shape;581;p12"/>
          <p:cNvSpPr/>
          <p:nvPr/>
        </p:nvSpPr>
        <p:spPr>
          <a:xfrm>
            <a:off x="5181600" y="4648200"/>
            <a:ext cx="228600" cy="228600"/>
          </a:xfrm>
          <a:prstGeom prst="ellipse">
            <a:avLst/>
          </a:prstGeom>
          <a:solidFill>
            <a:srgbClr val="C3D69B"/>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2" name="Google Shape;582;p12"/>
          <p:cNvSpPr/>
          <p:nvPr/>
        </p:nvSpPr>
        <p:spPr>
          <a:xfrm>
            <a:off x="5410200" y="4648200"/>
            <a:ext cx="228600" cy="228600"/>
          </a:xfrm>
          <a:prstGeom prst="ellipse">
            <a:avLst/>
          </a:prstGeom>
          <a:solidFill>
            <a:srgbClr val="C3D69B"/>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3" name="Google Shape;583;p12"/>
          <p:cNvSpPr/>
          <p:nvPr/>
        </p:nvSpPr>
        <p:spPr>
          <a:xfrm>
            <a:off x="4724400" y="5105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4" name="Google Shape;584;p12"/>
          <p:cNvSpPr/>
          <p:nvPr/>
        </p:nvSpPr>
        <p:spPr>
          <a:xfrm>
            <a:off x="4495800" y="4648200"/>
            <a:ext cx="228600" cy="228600"/>
          </a:xfrm>
          <a:prstGeom prst="ellipse">
            <a:avLst/>
          </a:prstGeom>
          <a:solidFill>
            <a:srgbClr val="C3D69B"/>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5" name="Google Shape;585;p12"/>
          <p:cNvSpPr/>
          <p:nvPr/>
        </p:nvSpPr>
        <p:spPr>
          <a:xfrm>
            <a:off x="4724400" y="4648200"/>
            <a:ext cx="228600" cy="228600"/>
          </a:xfrm>
          <a:prstGeom prst="ellipse">
            <a:avLst/>
          </a:prstGeom>
          <a:solidFill>
            <a:srgbClr val="C3D69B"/>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6" name="Google Shape;586;p12"/>
          <p:cNvSpPr/>
          <p:nvPr/>
        </p:nvSpPr>
        <p:spPr>
          <a:xfrm>
            <a:off x="4953000" y="4648200"/>
            <a:ext cx="228600" cy="228600"/>
          </a:xfrm>
          <a:prstGeom prst="ellipse">
            <a:avLst/>
          </a:prstGeom>
          <a:solidFill>
            <a:srgbClr val="C3D69B"/>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7" name="Google Shape;587;p12"/>
          <p:cNvSpPr/>
          <p:nvPr/>
        </p:nvSpPr>
        <p:spPr>
          <a:xfrm>
            <a:off x="4495800" y="51054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8" name="Google Shape;588;p12"/>
          <p:cNvSpPr/>
          <p:nvPr/>
        </p:nvSpPr>
        <p:spPr>
          <a:xfrm>
            <a:off x="4495800" y="4876800"/>
            <a:ext cx="228600" cy="228600"/>
          </a:xfrm>
          <a:prstGeom prst="ellipse">
            <a:avLst/>
          </a:prstGeom>
          <a:solidFill>
            <a:srgbClr val="B3A2C7"/>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9" name="Google Shape;589;p12"/>
          <p:cNvSpPr/>
          <p:nvPr/>
        </p:nvSpPr>
        <p:spPr>
          <a:xfrm>
            <a:off x="4953000" y="57912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0" name="Google Shape;590;p12"/>
          <p:cNvSpPr/>
          <p:nvPr/>
        </p:nvSpPr>
        <p:spPr>
          <a:xfrm>
            <a:off x="5181600" y="57912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1" name="Google Shape;591;p12"/>
          <p:cNvSpPr/>
          <p:nvPr/>
        </p:nvSpPr>
        <p:spPr>
          <a:xfrm>
            <a:off x="5181600" y="55626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2" name="Google Shape;592;p12"/>
          <p:cNvSpPr/>
          <p:nvPr/>
        </p:nvSpPr>
        <p:spPr>
          <a:xfrm>
            <a:off x="4953000" y="55626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3" name="Google Shape;593;p12"/>
          <p:cNvSpPr/>
          <p:nvPr/>
        </p:nvSpPr>
        <p:spPr>
          <a:xfrm>
            <a:off x="4724400" y="57912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4" name="Google Shape;594;p12"/>
          <p:cNvSpPr/>
          <p:nvPr/>
        </p:nvSpPr>
        <p:spPr>
          <a:xfrm>
            <a:off x="4724400" y="5562600"/>
            <a:ext cx="228600" cy="228600"/>
          </a:xfrm>
          <a:prstGeom prst="ellipse">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5" name="Google Shape;595;p12"/>
          <p:cNvSpPr/>
          <p:nvPr/>
        </p:nvSpPr>
        <p:spPr>
          <a:xfrm>
            <a:off x="4953000" y="57912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6" name="Google Shape;596;p12"/>
          <p:cNvSpPr/>
          <p:nvPr/>
        </p:nvSpPr>
        <p:spPr>
          <a:xfrm>
            <a:off x="5410200" y="53340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7" name="Google Shape;597;p12"/>
          <p:cNvSpPr/>
          <p:nvPr/>
        </p:nvSpPr>
        <p:spPr>
          <a:xfrm>
            <a:off x="5410200" y="51054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8" name="Google Shape;598;p12"/>
          <p:cNvSpPr/>
          <p:nvPr/>
        </p:nvSpPr>
        <p:spPr>
          <a:xfrm>
            <a:off x="5410200" y="4876800"/>
            <a:ext cx="228600" cy="228600"/>
          </a:xfrm>
          <a:prstGeom prst="ellipse">
            <a:avLst/>
          </a:prstGeom>
          <a:solidFill>
            <a:srgbClr val="E46C0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9" name="Google Shape;599;p12"/>
          <p:cNvSpPr/>
          <p:nvPr/>
        </p:nvSpPr>
        <p:spPr>
          <a:xfrm>
            <a:off x="4953000" y="5105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0" name="Google Shape;600;p12"/>
          <p:cNvSpPr/>
          <p:nvPr/>
        </p:nvSpPr>
        <p:spPr>
          <a:xfrm>
            <a:off x="5181600" y="5334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1" name="Google Shape;601;p12"/>
          <p:cNvSpPr/>
          <p:nvPr/>
        </p:nvSpPr>
        <p:spPr>
          <a:xfrm>
            <a:off x="5181600" y="5105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2" name="Google Shape;602;p12"/>
          <p:cNvSpPr/>
          <p:nvPr/>
        </p:nvSpPr>
        <p:spPr>
          <a:xfrm>
            <a:off x="4724400" y="4876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3" name="Google Shape;603;p12"/>
          <p:cNvSpPr/>
          <p:nvPr/>
        </p:nvSpPr>
        <p:spPr>
          <a:xfrm>
            <a:off x="4953000" y="4876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4" name="Google Shape;604;p12"/>
          <p:cNvSpPr/>
          <p:nvPr/>
        </p:nvSpPr>
        <p:spPr>
          <a:xfrm>
            <a:off x="5181600" y="4876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590"/>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593"/>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0"/>
                                  </p:stCondLst>
                                  <p:childTnLst>
                                    <p:set>
                                      <p:cBhvr>
                                        <p:cTn id="15" dur="1" fill="hold">
                                          <p:stCondLst>
                                            <p:cond delay="0"/>
                                          </p:stCondLst>
                                        </p:cTn>
                                        <p:tgtEl>
                                          <p:spTgt spid="594"/>
                                        </p:tgtEl>
                                        <p:attrNameLst>
                                          <p:attrName>style.visibility</p:attrName>
                                        </p:attrNameLst>
                                      </p:cBhvr>
                                      <p:to>
                                        <p:strVal val="visible"/>
                                      </p:to>
                                    </p:set>
                                  </p:childTnLst>
                                </p:cTn>
                              </p:par>
                            </p:childTnLst>
                          </p:cTn>
                        </p:par>
                        <p:par>
                          <p:cTn id="16" fill="hold">
                            <p:stCondLst>
                              <p:cond delay="4"/>
                            </p:stCondLst>
                            <p:childTnLst>
                              <p:par>
                                <p:cTn id="17" presetID="1" presetClass="entr" presetSubtype="0" fill="hold" nodeType="afterEffect">
                                  <p:stCondLst>
                                    <p:cond delay="0"/>
                                  </p:stCondLst>
                                  <p:childTnLst>
                                    <p:set>
                                      <p:cBhvr>
                                        <p:cTn id="18" dur="1" fill="hold">
                                          <p:stCondLst>
                                            <p:cond delay="0"/>
                                          </p:stCondLst>
                                        </p:cTn>
                                        <p:tgtEl>
                                          <p:spTgt spid="592"/>
                                        </p:tgtEl>
                                        <p:attrNameLst>
                                          <p:attrName>style.visibility</p:attrName>
                                        </p:attrNameLst>
                                      </p:cBhvr>
                                      <p:to>
                                        <p:strVal val="visible"/>
                                      </p:to>
                                    </p:set>
                                  </p:childTnLst>
                                </p:cTn>
                              </p:par>
                            </p:childTnLst>
                          </p:cTn>
                        </p:par>
                        <p:par>
                          <p:cTn id="19" fill="hold">
                            <p:stCondLst>
                              <p:cond delay="5"/>
                            </p:stCondLst>
                            <p:childTnLst>
                              <p:par>
                                <p:cTn id="20" presetID="1" presetClass="entr" presetSubtype="0" fill="hold" nodeType="afterEffect">
                                  <p:stCondLst>
                                    <p:cond delay="0"/>
                                  </p:stCondLst>
                                  <p:childTnLst>
                                    <p:set>
                                      <p:cBhvr>
                                        <p:cTn id="21"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3"/>
          <p:cNvSpPr/>
          <p:nvPr/>
        </p:nvSpPr>
        <p:spPr>
          <a:xfrm>
            <a:off x="0" y="838200"/>
            <a:ext cx="91440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A </a:t>
            </a:r>
            <a:r>
              <a:rPr lang="en-US" sz="1600" b="0" i="0" u="none" dirty="0">
                <a:latin typeface="Calibri"/>
                <a:ea typeface="Calibri"/>
                <a:cs typeface="Calibri"/>
                <a:sym typeface="Calibri"/>
              </a:rPr>
              <a:t>point is represented in 2 dimension by its coordinates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These two values  are specified as elements of 1 row 2 column matrix</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P(</a:t>
            </a:r>
            <a:r>
              <a:rPr lang="en-US" sz="1600" dirty="0" err="1">
                <a:latin typeface="Calibri"/>
                <a:ea typeface="Calibri"/>
                <a:cs typeface="Calibri"/>
                <a:sym typeface="Calibri"/>
              </a:rPr>
              <a:t>x,y</a:t>
            </a:r>
            <a:r>
              <a:rPr lang="en-US" sz="1600" dirty="0">
                <a:latin typeface="Calibri"/>
                <a:ea typeface="Calibri"/>
                <a:cs typeface="Calibri"/>
                <a:sym typeface="Calibri"/>
              </a:rPr>
              <a: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two dimension	[x, y]	In three dimension [x, y, z]</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Or alternatively a point is represented by a 2 row 1 column matrix	 </a:t>
            </a:r>
            <a:r>
              <a:rPr lang="en-US" sz="1600" dirty="0">
                <a:latin typeface="Calibri"/>
                <a:ea typeface="Calibri"/>
                <a:cs typeface="Calibri"/>
                <a:sym typeface="Calibri"/>
              </a:rPr>
              <a:t> </a:t>
            </a:r>
            <a:r>
              <a:rPr lang="en-US" sz="1600" dirty="0" smtClean="0">
                <a:latin typeface="Calibri"/>
                <a:ea typeface="Calibri"/>
                <a:cs typeface="Calibri"/>
                <a:sym typeface="Calibri"/>
              </a:rPr>
              <a:t>             </a:t>
            </a:r>
            <a:r>
              <a:rPr lang="en-US" sz="1600" b="0" i="0" u="none" dirty="0" smtClean="0">
                <a:latin typeface="Calibri"/>
                <a:ea typeface="Calibri"/>
                <a:cs typeface="Calibri"/>
                <a:sym typeface="Calibri"/>
              </a:rPr>
              <a:t>x          </a:t>
            </a:r>
            <a:r>
              <a:rPr lang="en-US" sz="1600" b="0" i="0" u="none" dirty="0" err="1">
                <a:latin typeface="Calibri"/>
                <a:ea typeface="Calibri"/>
                <a:cs typeface="Calibri"/>
                <a:sym typeface="Calibri"/>
              </a:rPr>
              <a:t>x</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r>
              <a:rPr lang="en-US" sz="1600" b="0" i="0" u="none" dirty="0" smtClean="0">
                <a:latin typeface="Calibri"/>
                <a:ea typeface="Calibri"/>
                <a:cs typeface="Calibri"/>
                <a:sym typeface="Calibri"/>
              </a:rPr>
              <a:t>               y          </a:t>
            </a:r>
            <a:r>
              <a:rPr lang="en-US" sz="1600" b="0" i="0" u="none" dirty="0" err="1">
                <a:latin typeface="Calibri"/>
                <a:ea typeface="Calibri"/>
                <a:cs typeface="Calibri"/>
                <a:sym typeface="Calibri"/>
              </a:rPr>
              <a:t>y</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r>
              <a:rPr lang="en-US" sz="1600" b="0" i="0" u="none" dirty="0" smtClean="0">
                <a:latin typeface="Calibri"/>
                <a:ea typeface="Calibri"/>
                <a:cs typeface="Calibri"/>
                <a:sym typeface="Calibri"/>
              </a:rPr>
              <a:t>	       z</a:t>
            </a:r>
            <a:r>
              <a:rPr lang="en-US" sz="1600" b="0" i="0" u="none" dirty="0">
                <a:latin typeface="Calibri"/>
                <a:ea typeface="Calibri"/>
                <a:cs typeface="Calibri"/>
                <a:sym typeface="Calibri"/>
              </a:rPr>
              <a:t>	</a:t>
            </a:r>
            <a:endParaRPr dirty="0"/>
          </a:p>
          <a:p>
            <a:pPr marL="457200" marR="0" lvl="0" indent="0" algn="l" rtl="0">
              <a:lnSpc>
                <a:spcPct val="100000"/>
              </a:lnSpc>
              <a:spcBef>
                <a:spcPts val="0"/>
              </a:spcBef>
              <a:spcAft>
                <a:spcPts val="0"/>
              </a:spcAft>
              <a:buNone/>
            </a:pPr>
            <a:r>
              <a:rPr lang="en-US" sz="1600" dirty="0">
                <a:latin typeface="Calibri"/>
                <a:ea typeface="Calibri"/>
                <a:cs typeface="Calibri"/>
                <a:sym typeface="Calibri"/>
              </a:rPr>
              <a:t>A.B not equal to   B.A</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rotate  tran</a:t>
            </a:r>
            <a:r>
              <a:rPr lang="en-US" sz="1600" dirty="0">
                <a:latin typeface="Calibri"/>
                <a:ea typeface="Calibri"/>
                <a:cs typeface="Calibri"/>
                <a:sym typeface="Calibri"/>
              </a:rPr>
              <a:t>slate  enlarge</a:t>
            </a: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dirty="0">
                <a:latin typeface="Calibri"/>
                <a:ea typeface="Calibri"/>
                <a:cs typeface="Calibri"/>
                <a:sym typeface="Calibri"/>
              </a:rPr>
              <a:t>       composite Matrix =  </a:t>
            </a:r>
            <a:r>
              <a:rPr lang="en-US" sz="1600" dirty="0">
                <a:solidFill>
                  <a:schemeClr val="dk1"/>
                </a:solidFill>
                <a:latin typeface="Calibri"/>
                <a:ea typeface="Calibri"/>
                <a:cs typeface="Calibri"/>
                <a:sym typeface="Calibri"/>
              </a:rPr>
              <a:t>     rotate  x  translate x enlarge    (row wise )</a:t>
            </a:r>
            <a:endParaRPr sz="16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dirty="0">
                <a:latin typeface="Calibri"/>
                <a:ea typeface="Calibri"/>
                <a:cs typeface="Calibri"/>
                <a:sym typeface="Calibri"/>
              </a:rPr>
              <a:t>    </a:t>
            </a:r>
            <a:endParaRPr sz="1600" dirty="0">
              <a:latin typeface="Calibri"/>
              <a:ea typeface="Calibri"/>
              <a:cs typeface="Calibri"/>
              <a:sym typeface="Calibri"/>
            </a:endParaRPr>
          </a:p>
          <a:p>
            <a:pPr marL="0" lvl="0" indent="0" algn="l" rtl="0">
              <a:spcBef>
                <a:spcPts val="0"/>
              </a:spcBef>
              <a:spcAft>
                <a:spcPts val="0"/>
              </a:spcAft>
              <a:buClr>
                <a:schemeClr val="lt1"/>
              </a:buClr>
              <a:buSzPts val="1600"/>
              <a:buFont typeface="Calibri"/>
              <a:buNone/>
            </a:pPr>
            <a:r>
              <a:rPr lang="en-US" sz="1600" dirty="0">
                <a:solidFill>
                  <a:schemeClr val="dk1"/>
                </a:solidFill>
                <a:latin typeface="Calibri"/>
                <a:ea typeface="Calibri"/>
                <a:cs typeface="Calibri"/>
                <a:sym typeface="Calibri"/>
              </a:rPr>
              <a:t>   </a:t>
            </a:r>
            <a:r>
              <a:rPr lang="en-US" sz="1600" b="1" dirty="0">
                <a:solidFill>
                  <a:schemeClr val="dk1"/>
                </a:solidFill>
                <a:latin typeface="Calibri"/>
                <a:ea typeface="Calibri"/>
                <a:cs typeface="Calibri"/>
                <a:sym typeface="Calibri"/>
              </a:rPr>
              <a:t>    composite Matrix =       (enlarge x  (translate x rotate))   (column wise )</a:t>
            </a:r>
            <a:endParaRPr sz="16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dirty="0" smtClean="0">
                <a:latin typeface="Calibri"/>
                <a:ea typeface="Calibri"/>
                <a:cs typeface="Calibri"/>
                <a:sym typeface="Calibri"/>
              </a:rPr>
              <a:t>A            B		Rigid body transformations (no deformation in shaper after transformation)</a:t>
            </a:r>
            <a:endParaRPr sz="1600" dirty="0">
              <a:latin typeface="Calibri"/>
              <a:ea typeface="Calibri"/>
              <a:cs typeface="Calibri"/>
              <a:sym typeface="Calibri"/>
            </a:endParaRPr>
          </a:p>
          <a:p>
            <a:pPr lvl="0">
              <a:buClr>
                <a:srgbClr val="FFFFFF"/>
              </a:buClr>
              <a:buSzPts val="1600"/>
            </a:pPr>
            <a:r>
              <a:rPr lang="en-US" sz="1600" dirty="0">
                <a:latin typeface="Calibri"/>
                <a:ea typeface="Calibri"/>
                <a:cs typeface="Calibri"/>
                <a:sym typeface="Calibri"/>
              </a:rPr>
              <a:t>1  2      2  3 </a:t>
            </a:r>
            <a:r>
              <a:rPr lang="en-US" sz="1600" dirty="0" smtClean="0">
                <a:latin typeface="Calibri"/>
                <a:ea typeface="Calibri"/>
                <a:cs typeface="Calibri"/>
                <a:sym typeface="Calibri"/>
              </a:rPr>
              <a:t>	Non Rigid </a:t>
            </a:r>
            <a:r>
              <a:rPr lang="en-US" sz="1600" dirty="0">
                <a:latin typeface="Calibri"/>
                <a:ea typeface="Calibri"/>
                <a:cs typeface="Calibri"/>
                <a:sym typeface="Calibri"/>
              </a:rPr>
              <a:t>body transformations</a:t>
            </a: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dirty="0">
                <a:latin typeface="Calibri"/>
                <a:ea typeface="Calibri"/>
                <a:cs typeface="Calibri"/>
                <a:sym typeface="Calibri"/>
              </a:rPr>
              <a:t>3  4      3  4            B         A</a:t>
            </a:r>
            <a:endParaRPr sz="1600" dirty="0">
              <a:latin typeface="Calibri"/>
              <a:ea typeface="Calibri"/>
              <a:cs typeface="Calibri"/>
              <a:sym typeface="Calibri"/>
            </a:endParaRPr>
          </a:p>
          <a:p>
            <a:pPr marL="914400" lvl="0" indent="457200" algn="l" rtl="0">
              <a:spcBef>
                <a:spcPts val="0"/>
              </a:spcBef>
              <a:spcAft>
                <a:spcPts val="0"/>
              </a:spcAft>
              <a:buClr>
                <a:schemeClr val="lt1"/>
              </a:buClr>
              <a:buSzPts val="1600"/>
              <a:buFont typeface="Calibri"/>
              <a:buNone/>
            </a:pPr>
            <a:r>
              <a:rPr lang="en-US" sz="1600" dirty="0">
                <a:solidFill>
                  <a:schemeClr val="dk1"/>
                </a:solidFill>
                <a:latin typeface="Calibri"/>
                <a:ea typeface="Calibri"/>
                <a:cs typeface="Calibri"/>
                <a:sym typeface="Calibri"/>
              </a:rPr>
              <a:t>2  3     1  2</a:t>
            </a:r>
            <a:endParaRPr sz="1600" dirty="0">
              <a:solidFill>
                <a:schemeClr val="dk1"/>
              </a:solidFill>
              <a:latin typeface="Calibri"/>
              <a:ea typeface="Calibri"/>
              <a:cs typeface="Calibri"/>
              <a:sym typeface="Calibri"/>
            </a:endParaRPr>
          </a:p>
          <a:p>
            <a:pPr marL="914400" lvl="0" indent="457200" algn="l" rtl="0">
              <a:spcBef>
                <a:spcPts val="0"/>
              </a:spcBef>
              <a:spcAft>
                <a:spcPts val="0"/>
              </a:spcAft>
              <a:buClr>
                <a:schemeClr val="lt1"/>
              </a:buClr>
              <a:buSzPts val="1600"/>
              <a:buFont typeface="Calibri"/>
              <a:buNone/>
            </a:pPr>
            <a:r>
              <a:rPr lang="en-US" sz="1600" dirty="0">
                <a:solidFill>
                  <a:schemeClr val="dk1"/>
                </a:solidFill>
                <a:latin typeface="Calibri"/>
                <a:ea typeface="Calibri"/>
                <a:cs typeface="Calibri"/>
                <a:sym typeface="Calibri"/>
              </a:rPr>
              <a:t>3  4     3  4</a:t>
            </a:r>
            <a:endParaRPr sz="16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None/>
            </a:pPr>
            <a:endParaRPr sz="1600" b="0" i="0" u="none" dirty="0">
              <a:latin typeface="Calibri"/>
              <a:ea typeface="Calibri"/>
              <a:cs typeface="Calibri"/>
              <a:sym typeface="Calibri"/>
            </a:endParaRPr>
          </a:p>
        </p:txBody>
      </p:sp>
      <p:sp>
        <p:nvSpPr>
          <p:cNvPr id="610" name="Google Shape;610;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sp>
        <p:nvSpPr>
          <p:cNvPr id="611" name="Google Shape;611;p1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612" name="Google Shape;612;p13"/>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613" name="Google Shape;613;p13"/>
          <p:cNvSpPr/>
          <p:nvPr/>
        </p:nvSpPr>
        <p:spPr>
          <a:xfrm>
            <a:off x="6424246" y="2795952"/>
            <a:ext cx="304800" cy="6858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4" name="Google Shape;614;p13"/>
          <p:cNvSpPr/>
          <p:nvPr/>
        </p:nvSpPr>
        <p:spPr>
          <a:xfrm>
            <a:off x="6957646" y="2795952"/>
            <a:ext cx="304800" cy="7620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615" name="Google Shape;615;p13"/>
          <p:cNvCxnSpPr/>
          <p:nvPr/>
        </p:nvCxnSpPr>
        <p:spPr>
          <a:xfrm rot="10800000">
            <a:off x="3114675" y="4690697"/>
            <a:ext cx="2324100" cy="0"/>
          </a:xfrm>
          <a:prstGeom prst="straightConnector1">
            <a:avLst/>
          </a:prstGeom>
          <a:noFill/>
          <a:ln w="9525" cap="flat" cmpd="sng">
            <a:solidFill>
              <a:schemeClr val="dk2"/>
            </a:solidFill>
            <a:prstDash val="solid"/>
            <a:round/>
            <a:headEnd type="none" w="med" len="med"/>
            <a:tailEnd type="triangle" w="med" len="med"/>
          </a:ln>
        </p:spPr>
      </p:cxnSp>
      <p:cxnSp>
        <p:nvCxnSpPr>
          <p:cNvPr id="616" name="Google Shape;616;p13"/>
          <p:cNvCxnSpPr/>
          <p:nvPr/>
        </p:nvCxnSpPr>
        <p:spPr>
          <a:xfrm>
            <a:off x="3152775" y="4157297"/>
            <a:ext cx="2428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4"/>
          <p:cNvSpPr/>
          <p:nvPr/>
        </p:nvSpPr>
        <p:spPr>
          <a:xfrm>
            <a:off x="588962" y="734891"/>
            <a:ext cx="7848600" cy="5486400"/>
          </a:xfrm>
          <a:prstGeom prst="roundRect">
            <a:avLst>
              <a:gd name="adj" fmla="val 16667"/>
            </a:avLst>
          </a:prstGeom>
          <a:solidFill>
            <a:schemeClr val="l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Translation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Repositioning an object </a:t>
            </a:r>
            <a:r>
              <a:rPr lang="en-US" sz="1600" b="1" i="0" u="none" dirty="0">
                <a:latin typeface="Calibri"/>
                <a:ea typeface="Calibri"/>
                <a:cs typeface="Calibri"/>
                <a:sym typeface="Calibri"/>
              </a:rPr>
              <a:t>along a straight line path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from one coordinate location to another</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Add translational distance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to original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coordinate position P(</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to move the point to a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new position P</a:t>
            </a:r>
            <a:r>
              <a:rPr lang="en-US" sz="1600" dirty="0">
                <a:latin typeface="Calibri"/>
                <a:ea typeface="Calibri"/>
                <a:cs typeface="Calibri"/>
                <a:sym typeface="Calibri"/>
              </a:rPr>
              <a:t>’</a:t>
            </a:r>
            <a:r>
              <a:rPr lang="en-US" sz="1600" b="0" i="0" u="none" dirty="0">
                <a:latin typeface="Calibri"/>
                <a:ea typeface="Calibri"/>
                <a:cs typeface="Calibri"/>
                <a:sym typeface="Calibri"/>
              </a:rPr>
              <a:t>(</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a:t>
            </a:r>
            <a:endParaRPr dirty="0"/>
          </a:p>
          <a:p>
            <a:pPr lvl="0">
              <a:buClr>
                <a:schemeClr val="dk1"/>
              </a:buClr>
              <a:buSzPts val="1600"/>
            </a:pPr>
            <a:r>
              <a:rPr lang="en-US" sz="1600" b="0" i="0" u="none" dirty="0" smtClean="0">
                <a:latin typeface="Calibri"/>
                <a:ea typeface="Calibri"/>
                <a:cs typeface="Calibri"/>
                <a:sym typeface="Calibri"/>
              </a:rPr>
              <a:t> </a:t>
            </a:r>
            <a:r>
              <a:rPr lang="en-US" sz="1600" dirty="0" err="1" smtClean="0">
                <a:latin typeface="Calibri"/>
                <a:ea typeface="Calibri"/>
                <a:cs typeface="Calibri"/>
                <a:sym typeface="Calibri"/>
              </a:rPr>
              <a:t>t</a:t>
            </a:r>
            <a:r>
              <a:rPr lang="en-US" sz="1600" baseline="-25000" dirty="0" err="1">
                <a:latin typeface="Calibri"/>
                <a:ea typeface="Calibri"/>
                <a:cs typeface="Calibri"/>
                <a:sym typeface="Calibri"/>
              </a:rPr>
              <a:t>y</a:t>
            </a:r>
            <a:r>
              <a:rPr lang="en-US" sz="1600" dirty="0" smtClean="0">
                <a:latin typeface="Calibri"/>
                <a:ea typeface="Calibri"/>
                <a:cs typeface="Calibri"/>
                <a:sym typeface="Calibri"/>
              </a:rPr>
              <a:t> = 0</a:t>
            </a:r>
            <a:endParaRPr sz="1600" b="0" i="0" u="none" dirty="0">
              <a:latin typeface="Calibri"/>
              <a:ea typeface="Calibri"/>
              <a:cs typeface="Calibri"/>
              <a:sym typeface="Calibri"/>
            </a:endParaRPr>
          </a:p>
          <a:p>
            <a:pPr lvl="0">
              <a:buClr>
                <a:srgbClr val="FFFFFF"/>
              </a:buClr>
              <a:buSzPts val="1600"/>
            </a:pPr>
            <a:r>
              <a:rPr lang="en-US" sz="1600" b="0" i="0" u="none" dirty="0">
                <a:latin typeface="Calibri"/>
                <a:ea typeface="Calibri"/>
                <a:cs typeface="Calibri"/>
                <a:sym typeface="Calibri"/>
              </a:rPr>
              <a:t>                        x’ = </a:t>
            </a:r>
            <a:r>
              <a:rPr lang="en-US" sz="1600" dirty="0" smtClean="0">
                <a:latin typeface="Calibri"/>
                <a:ea typeface="Calibri"/>
                <a:cs typeface="Calibri"/>
                <a:sym typeface="Calibri"/>
              </a:rPr>
              <a:t>x + </a:t>
            </a:r>
            <a:r>
              <a:rPr lang="en-US" sz="1600" dirty="0" err="1">
                <a:latin typeface="Calibri"/>
                <a:ea typeface="Calibri"/>
                <a:cs typeface="Calibri"/>
                <a:sym typeface="Calibri"/>
              </a:rPr>
              <a:t>t</a:t>
            </a:r>
            <a:r>
              <a:rPr lang="en-US" sz="1600" baseline="-25000" dirty="0" err="1">
                <a:latin typeface="Calibri"/>
                <a:ea typeface="Calibri"/>
                <a:cs typeface="Calibri"/>
                <a:sym typeface="Calibri"/>
              </a:rPr>
              <a:t>x</a:t>
            </a:r>
            <a:r>
              <a:rPr lang="en-US" sz="1600" dirty="0" smtClean="0">
                <a:latin typeface="Calibri"/>
                <a:ea typeface="Calibri"/>
                <a:cs typeface="Calibri"/>
                <a:sym typeface="Calibri"/>
              </a:rPr>
              <a:t>    </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y’ = </a:t>
            </a:r>
            <a:r>
              <a:rPr lang="en-US" dirty="0" smtClean="0">
                <a:latin typeface="Calibri"/>
                <a:ea typeface="Calibri"/>
                <a:cs typeface="Calibri"/>
                <a:sym typeface="Calibri"/>
              </a:rPr>
              <a:t>y </a:t>
            </a:r>
            <a:r>
              <a:rPr lang="en-US" dirty="0">
                <a:latin typeface="Calibri"/>
                <a:ea typeface="Calibri"/>
                <a:cs typeface="Calibri"/>
                <a:sym typeface="Calibri"/>
              </a:rPr>
              <a:t>+</a:t>
            </a:r>
            <a:r>
              <a:rPr lang="en-US" dirty="0" err="1" smtClean="0">
                <a:latin typeface="Calibri"/>
                <a:ea typeface="Calibri"/>
                <a:cs typeface="Calibri"/>
                <a:sym typeface="Calibri"/>
              </a:rPr>
              <a:t>t</a:t>
            </a:r>
            <a:r>
              <a:rPr lang="en-US" baseline="-25000" dirty="0" err="1" smtClean="0">
                <a:latin typeface="Calibri"/>
                <a:ea typeface="Calibri"/>
                <a:cs typeface="Calibri"/>
                <a:sym typeface="Calibri"/>
              </a:rPr>
              <a:t>y</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where the pair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is called the </a:t>
            </a:r>
            <a:r>
              <a:rPr lang="en-US" sz="1600" b="0" i="1" u="none" dirty="0">
                <a:latin typeface="Calibri"/>
                <a:ea typeface="Calibri"/>
                <a:cs typeface="Calibri"/>
                <a:sym typeface="Calibri"/>
              </a:rPr>
              <a:t>translation vector.</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We can write equation as a single matrix equation by using column vectors to represent coordinate points and translation vectors. i.e.</a:t>
            </a:r>
            <a:endParaRPr dirty="0"/>
          </a:p>
          <a:p>
            <a:pPr marL="0" marR="0" lvl="0" indent="0" algn="l" rtl="0">
              <a:lnSpc>
                <a:spcPct val="100000"/>
              </a:lnSpc>
              <a:spcBef>
                <a:spcPts val="0"/>
              </a:spcBef>
              <a:spcAft>
                <a:spcPts val="0"/>
              </a:spcAft>
              <a:buClr>
                <a:schemeClr val="dk1"/>
              </a:buClr>
              <a:buSzPts val="1600"/>
              <a:buFont typeface="Arial"/>
              <a:buNone/>
            </a:pPr>
            <a:endParaRPr lang="en-US"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P</a:t>
            </a:r>
            <a:r>
              <a:rPr lang="en-US" sz="1600" b="0" i="0" u="none" dirty="0">
                <a:latin typeface="Arial"/>
                <a:ea typeface="Arial"/>
                <a:cs typeface="Arial"/>
                <a:sym typeface="Arial"/>
              </a:rPr>
              <a:t>’ = 	</a:t>
            </a:r>
            <a:r>
              <a:rPr lang="en-US" sz="1600" b="0" i="0" u="none" dirty="0" smtClean="0">
                <a:latin typeface="Arial"/>
                <a:ea typeface="Arial"/>
                <a:cs typeface="Arial"/>
                <a:sym typeface="Arial"/>
              </a:rPr>
              <a:t>	P </a:t>
            </a:r>
            <a:r>
              <a:rPr lang="en-US" sz="1600" b="0" i="0" u="none" dirty="0">
                <a:latin typeface="Arial"/>
                <a:ea typeface="Arial"/>
                <a:cs typeface="Arial"/>
                <a:sym typeface="Arial"/>
              </a:rPr>
              <a:t>=		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dirty="0">
                <a:latin typeface="Arial"/>
                <a:ea typeface="Arial"/>
                <a:cs typeface="Arial"/>
                <a:sym typeface="Arial"/>
              </a:rPr>
              <a:t>We can write, P’ = </a:t>
            </a:r>
            <a:r>
              <a:rPr lang="en-US" dirty="0"/>
              <a:t>P + T</a:t>
            </a:r>
            <a:endParaRPr dirty="0"/>
          </a:p>
          <a:p>
            <a:pPr marL="0" marR="0" lvl="0" indent="0" algn="l" rtl="0">
              <a:lnSpc>
                <a:spcPct val="100000"/>
              </a:lnSpc>
              <a:spcBef>
                <a:spcPts val="0"/>
              </a:spcBef>
              <a:spcAft>
                <a:spcPts val="0"/>
              </a:spcAft>
              <a:buClr>
                <a:schemeClr val="dk1"/>
              </a:buClr>
              <a:buSzPts val="1400"/>
              <a:buFont typeface="Arial"/>
              <a:buNone/>
            </a:pPr>
            <a:r>
              <a:rPr lang="en-US" sz="1400" b="0" i="0" u="none" dirty="0">
                <a:latin typeface="Arial"/>
                <a:ea typeface="Arial"/>
                <a:cs typeface="Arial"/>
                <a:sym typeface="Arial"/>
              </a:rPr>
              <a:t> or           </a:t>
            </a:r>
            <a:endParaRPr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r>
              <a:rPr lang="en-US" sz="1600" b="0" i="0" u="none" dirty="0" smtClean="0">
                <a:latin typeface="Arial"/>
                <a:ea typeface="Arial"/>
                <a:cs typeface="Arial"/>
                <a:sym typeface="Arial"/>
              </a:rPr>
              <a:t>    </a:t>
            </a:r>
            <a:r>
              <a:rPr lang="en-US" sz="1600" b="0" i="0" u="none" dirty="0">
                <a:latin typeface="Arial"/>
                <a:ea typeface="Arial"/>
                <a:cs typeface="Arial"/>
                <a:sym typeface="Arial"/>
              </a:rPr>
              <a:t>=	  </a:t>
            </a:r>
            <a:r>
              <a:rPr lang="en-US" sz="1600" b="0" i="0" u="none" dirty="0" smtClean="0">
                <a:latin typeface="Arial"/>
                <a:ea typeface="Arial"/>
                <a:cs typeface="Arial"/>
                <a:sym typeface="Arial"/>
              </a:rPr>
              <a:t>       </a:t>
            </a:r>
            <a:r>
              <a:rPr lang="en-US" sz="1600" b="0" i="0" u="none" dirty="0">
                <a:latin typeface="Arial"/>
                <a:ea typeface="Arial"/>
                <a:cs typeface="Arial"/>
                <a:sym typeface="Arial"/>
              </a:rPr>
              <a:t>+</a:t>
            </a:r>
            <a:endParaRPr dirty="0"/>
          </a:p>
        </p:txBody>
      </p:sp>
      <p:sp>
        <p:nvSpPr>
          <p:cNvPr id="622" name="Google Shape;622;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sp>
        <p:nvSpPr>
          <p:cNvPr id="623" name="Google Shape;623;p1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624" name="Google Shape;624;p14"/>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dirty="0">
                <a:solidFill>
                  <a:schemeClr val="dk1"/>
                </a:solidFill>
                <a:latin typeface="Arial"/>
                <a:ea typeface="Arial"/>
                <a:cs typeface="Arial"/>
                <a:sym typeface="Arial"/>
              </a:rPr>
              <a:t>2D Transformations</a:t>
            </a:r>
            <a:endParaRPr dirty="0"/>
          </a:p>
        </p:txBody>
      </p:sp>
      <p:cxnSp>
        <p:nvCxnSpPr>
          <p:cNvPr id="625" name="Google Shape;625;p14"/>
          <p:cNvCxnSpPr/>
          <p:nvPr/>
        </p:nvCxnSpPr>
        <p:spPr>
          <a:xfrm>
            <a:off x="5222875" y="797905"/>
            <a:ext cx="0" cy="2286000"/>
          </a:xfrm>
          <a:prstGeom prst="straightConnector1">
            <a:avLst/>
          </a:prstGeom>
          <a:noFill/>
          <a:ln w="9525" cap="flat" cmpd="sng">
            <a:solidFill>
              <a:srgbClr val="4A7EBB"/>
            </a:solidFill>
            <a:prstDash val="solid"/>
            <a:miter lim="800000"/>
            <a:headEnd type="none" w="med" len="med"/>
            <a:tailEnd type="none" w="med" len="med"/>
          </a:ln>
        </p:spPr>
      </p:cxnSp>
      <p:cxnSp>
        <p:nvCxnSpPr>
          <p:cNvPr id="626" name="Google Shape;626;p14"/>
          <p:cNvCxnSpPr/>
          <p:nvPr/>
        </p:nvCxnSpPr>
        <p:spPr>
          <a:xfrm>
            <a:off x="5203825" y="3112480"/>
            <a:ext cx="3048000" cy="0"/>
          </a:xfrm>
          <a:prstGeom prst="straightConnector1">
            <a:avLst/>
          </a:prstGeom>
          <a:noFill/>
          <a:ln w="9525" cap="flat" cmpd="sng">
            <a:solidFill>
              <a:srgbClr val="4A7EBB"/>
            </a:solidFill>
            <a:prstDash val="solid"/>
            <a:miter lim="800000"/>
            <a:headEnd type="none" w="med" len="med"/>
            <a:tailEnd type="none" w="med" len="med"/>
          </a:ln>
        </p:spPr>
      </p:cxnSp>
      <p:sp>
        <p:nvSpPr>
          <p:cNvPr id="627" name="Google Shape;627;p14"/>
          <p:cNvSpPr/>
          <p:nvPr/>
        </p:nvSpPr>
        <p:spPr>
          <a:xfrm>
            <a:off x="7270750" y="2657475"/>
            <a:ext cx="76200" cy="762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8" name="Google Shape;628;p14"/>
          <p:cNvSpPr txBox="1"/>
          <p:nvPr/>
        </p:nvSpPr>
        <p:spPr>
          <a:xfrm>
            <a:off x="5673725" y="2286000"/>
            <a:ext cx="520700"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dirty="0">
                <a:solidFill>
                  <a:schemeClr val="dk1"/>
                </a:solidFill>
                <a:latin typeface="Arial"/>
                <a:ea typeface="Arial"/>
                <a:cs typeface="Arial"/>
                <a:sym typeface="Arial"/>
              </a:rPr>
              <a:t>P(</a:t>
            </a:r>
            <a:r>
              <a:rPr lang="en-US" sz="1000" b="0" i="0" u="none" dirty="0" err="1">
                <a:solidFill>
                  <a:schemeClr val="dk1"/>
                </a:solidFill>
                <a:latin typeface="Arial"/>
                <a:ea typeface="Arial"/>
                <a:cs typeface="Arial"/>
                <a:sym typeface="Arial"/>
              </a:rPr>
              <a:t>x,y</a:t>
            </a:r>
            <a:r>
              <a:rPr lang="en-US" sz="1000" b="0" i="0" u="none" dirty="0">
                <a:solidFill>
                  <a:schemeClr val="dk1"/>
                </a:solidFill>
                <a:latin typeface="Arial"/>
                <a:ea typeface="Arial"/>
                <a:cs typeface="Arial"/>
                <a:sym typeface="Arial"/>
              </a:rPr>
              <a:t>)</a:t>
            </a:r>
            <a:endParaRPr dirty="0"/>
          </a:p>
        </p:txBody>
      </p:sp>
      <p:sp>
        <p:nvSpPr>
          <p:cNvPr id="629" name="Google Shape;629;p14"/>
          <p:cNvSpPr txBox="1"/>
          <p:nvPr/>
        </p:nvSpPr>
        <p:spPr>
          <a:xfrm>
            <a:off x="8112125" y="3095017"/>
            <a:ext cx="269875"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X</a:t>
            </a:r>
            <a:endParaRPr/>
          </a:p>
        </p:txBody>
      </p:sp>
      <p:sp>
        <p:nvSpPr>
          <p:cNvPr id="630" name="Google Shape;630;p14"/>
          <p:cNvSpPr txBox="1"/>
          <p:nvPr/>
        </p:nvSpPr>
        <p:spPr>
          <a:xfrm>
            <a:off x="4899025" y="750280"/>
            <a:ext cx="268287"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Y</a:t>
            </a:r>
            <a:endParaRPr/>
          </a:p>
        </p:txBody>
      </p:sp>
      <p:cxnSp>
        <p:nvCxnSpPr>
          <p:cNvPr id="631" name="Google Shape;631;p14"/>
          <p:cNvCxnSpPr/>
          <p:nvPr/>
        </p:nvCxnSpPr>
        <p:spPr>
          <a:xfrm>
            <a:off x="5784850" y="2705101"/>
            <a:ext cx="1606550" cy="0"/>
          </a:xfrm>
          <a:prstGeom prst="straightConnector1">
            <a:avLst/>
          </a:prstGeom>
          <a:noFill/>
          <a:ln w="9525" cap="flat" cmpd="sng">
            <a:solidFill>
              <a:srgbClr val="4A7EBB"/>
            </a:solidFill>
            <a:prstDash val="solid"/>
            <a:miter lim="800000"/>
            <a:headEnd type="none" w="med" len="med"/>
            <a:tailEnd type="stealth" w="med" len="med"/>
          </a:ln>
        </p:spPr>
      </p:cxnSp>
      <p:sp>
        <p:nvSpPr>
          <p:cNvPr id="632" name="Google Shape;632;p14"/>
          <p:cNvSpPr txBox="1"/>
          <p:nvPr/>
        </p:nvSpPr>
        <p:spPr>
          <a:xfrm>
            <a:off x="7121525" y="1447800"/>
            <a:ext cx="601662"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P’(x’,y’)</a:t>
            </a:r>
            <a:endParaRPr/>
          </a:p>
        </p:txBody>
      </p:sp>
      <p:sp>
        <p:nvSpPr>
          <p:cNvPr id="633" name="Google Shape;633;p14"/>
          <p:cNvSpPr/>
          <p:nvPr/>
        </p:nvSpPr>
        <p:spPr>
          <a:xfrm>
            <a:off x="7315200" y="1730375"/>
            <a:ext cx="76200" cy="762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634" name="Google Shape;634;p14"/>
          <p:cNvCxnSpPr/>
          <p:nvPr/>
        </p:nvCxnSpPr>
        <p:spPr>
          <a:xfrm>
            <a:off x="5775325" y="2708275"/>
            <a:ext cx="1582737" cy="0"/>
          </a:xfrm>
          <a:prstGeom prst="straightConnector1">
            <a:avLst/>
          </a:prstGeom>
          <a:noFill/>
          <a:ln w="9525" cap="flat" cmpd="sng">
            <a:solidFill>
              <a:srgbClr val="4A7EBB"/>
            </a:solidFill>
            <a:prstDash val="solid"/>
            <a:miter lim="800000"/>
            <a:headEnd type="none" w="med" len="med"/>
            <a:tailEnd type="stealth" w="med" len="med"/>
          </a:ln>
        </p:spPr>
      </p:cxnSp>
      <p:cxnSp>
        <p:nvCxnSpPr>
          <p:cNvPr id="635" name="Google Shape;635;p14"/>
          <p:cNvCxnSpPr/>
          <p:nvPr/>
        </p:nvCxnSpPr>
        <p:spPr>
          <a:xfrm rot="10800000">
            <a:off x="7315200" y="1768475"/>
            <a:ext cx="38100" cy="920750"/>
          </a:xfrm>
          <a:prstGeom prst="straightConnector1">
            <a:avLst/>
          </a:prstGeom>
          <a:noFill/>
          <a:ln w="9525" cap="flat" cmpd="sng">
            <a:solidFill>
              <a:srgbClr val="4A7EBB"/>
            </a:solidFill>
            <a:prstDash val="solid"/>
            <a:miter lim="800000"/>
            <a:headEnd type="none" w="med" len="med"/>
            <a:tailEnd type="stealth" w="med" len="med"/>
          </a:ln>
        </p:spPr>
      </p:cxnSp>
      <p:sp>
        <p:nvSpPr>
          <p:cNvPr id="636" name="Google Shape;636;p14"/>
          <p:cNvSpPr txBox="1"/>
          <p:nvPr/>
        </p:nvSpPr>
        <p:spPr>
          <a:xfrm>
            <a:off x="6207125" y="2667000"/>
            <a:ext cx="2794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t</a:t>
            </a:r>
            <a:r>
              <a:rPr lang="en-US" sz="1200" b="0" i="0" u="none" baseline="-25000">
                <a:solidFill>
                  <a:schemeClr val="dk1"/>
                </a:solidFill>
                <a:latin typeface="Arial"/>
                <a:ea typeface="Arial"/>
                <a:cs typeface="Arial"/>
                <a:sym typeface="Arial"/>
              </a:rPr>
              <a:t>x</a:t>
            </a:r>
            <a:endParaRPr/>
          </a:p>
        </p:txBody>
      </p:sp>
      <p:sp>
        <p:nvSpPr>
          <p:cNvPr id="637" name="Google Shape;637;p14"/>
          <p:cNvSpPr txBox="1"/>
          <p:nvPr/>
        </p:nvSpPr>
        <p:spPr>
          <a:xfrm>
            <a:off x="7391400" y="2133600"/>
            <a:ext cx="2794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t</a:t>
            </a:r>
            <a:r>
              <a:rPr lang="en-US" sz="1200" b="0" i="0" u="none" baseline="-25000">
                <a:solidFill>
                  <a:schemeClr val="dk1"/>
                </a:solidFill>
                <a:latin typeface="Arial"/>
                <a:ea typeface="Arial"/>
                <a:cs typeface="Arial"/>
                <a:sym typeface="Arial"/>
              </a:rPr>
              <a:t>y</a:t>
            </a:r>
            <a:endParaRPr/>
          </a:p>
        </p:txBody>
      </p:sp>
      <p:sp>
        <p:nvSpPr>
          <p:cNvPr id="638" name="Google Shape;638;p14"/>
          <p:cNvSpPr/>
          <p:nvPr/>
        </p:nvSpPr>
        <p:spPr>
          <a:xfrm>
            <a:off x="1447800" y="4343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X’</a:t>
            </a:r>
          </a:p>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Y’</a:t>
            </a:r>
            <a:endParaRPr sz="1200" dirty="0">
              <a:solidFill>
                <a:schemeClr val="dk1"/>
              </a:solidFill>
              <a:latin typeface="Calibri"/>
              <a:ea typeface="Calibri"/>
              <a:cs typeface="Calibri"/>
              <a:sym typeface="Calibri"/>
            </a:endParaRPr>
          </a:p>
        </p:txBody>
      </p:sp>
      <p:sp>
        <p:nvSpPr>
          <p:cNvPr id="639" name="Google Shape;639;p14"/>
          <p:cNvSpPr/>
          <p:nvPr/>
        </p:nvSpPr>
        <p:spPr>
          <a:xfrm>
            <a:off x="3276600" y="4343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X</a:t>
            </a:r>
          </a:p>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Y</a:t>
            </a:r>
            <a:endParaRPr sz="1200" dirty="0">
              <a:solidFill>
                <a:schemeClr val="dk1"/>
              </a:solidFill>
              <a:latin typeface="Calibri"/>
              <a:ea typeface="Calibri"/>
              <a:cs typeface="Calibri"/>
              <a:sym typeface="Calibri"/>
            </a:endParaRPr>
          </a:p>
        </p:txBody>
      </p:sp>
      <p:sp>
        <p:nvSpPr>
          <p:cNvPr id="640" name="Google Shape;640;p14"/>
          <p:cNvSpPr/>
          <p:nvPr/>
        </p:nvSpPr>
        <p:spPr>
          <a:xfrm>
            <a:off x="5029200" y="4343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lt1"/>
              </a:buClr>
              <a:buSzPts val="1600"/>
            </a:pPr>
            <a:r>
              <a:rPr lang="en-US" sz="1600" dirty="0" err="1">
                <a:latin typeface="Calibri"/>
                <a:ea typeface="Calibri"/>
                <a:cs typeface="Calibri"/>
                <a:sym typeface="Calibri"/>
              </a:rPr>
              <a:t>t</a:t>
            </a:r>
            <a:r>
              <a:rPr lang="en-US" sz="1600" baseline="-25000" dirty="0" err="1" smtClean="0">
                <a:latin typeface="Calibri"/>
                <a:ea typeface="Calibri"/>
                <a:cs typeface="Calibri"/>
                <a:sym typeface="Calibri"/>
              </a:rPr>
              <a:t>x</a:t>
            </a:r>
            <a:endParaRPr lang="en-US" sz="1600" baseline="-25000" dirty="0" smtClean="0">
              <a:latin typeface="Calibri"/>
              <a:ea typeface="Calibri"/>
              <a:cs typeface="Calibri"/>
              <a:sym typeface="Calibri"/>
            </a:endParaRPr>
          </a:p>
          <a:p>
            <a:pPr lvl="0">
              <a:buClr>
                <a:schemeClr val="lt1"/>
              </a:buClr>
              <a:buSzPts val="1600"/>
            </a:pPr>
            <a:r>
              <a:rPr lang="en-US" sz="1600" dirty="0" err="1" smtClean="0">
                <a:latin typeface="Calibri"/>
                <a:ea typeface="Calibri"/>
                <a:cs typeface="Calibri"/>
                <a:sym typeface="Calibri"/>
              </a:rPr>
              <a:t>t</a:t>
            </a:r>
            <a:r>
              <a:rPr lang="en-US" sz="1600" baseline="-25000" dirty="0" err="1" smtClean="0">
                <a:latin typeface="Calibri"/>
                <a:ea typeface="Calibri"/>
                <a:cs typeface="Calibri"/>
                <a:sym typeface="Calibri"/>
              </a:rPr>
              <a:t>y</a:t>
            </a:r>
            <a:endParaRPr sz="1600" baseline="-25000" dirty="0">
              <a:solidFill>
                <a:schemeClr val="dk1"/>
              </a:solidFill>
              <a:latin typeface="Calibri"/>
              <a:ea typeface="Calibri"/>
              <a:cs typeface="Calibri"/>
              <a:sym typeface="Calibri"/>
            </a:endParaRPr>
          </a:p>
        </p:txBody>
      </p:sp>
      <p:sp>
        <p:nvSpPr>
          <p:cNvPr id="641" name="Google Shape;641;p14"/>
          <p:cNvSpPr/>
          <p:nvPr/>
        </p:nvSpPr>
        <p:spPr>
          <a:xfrm>
            <a:off x="1981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x’</a:t>
            </a:r>
            <a:endParaRPr sz="12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y’</a:t>
            </a:r>
            <a:endParaRPr sz="1200">
              <a:solidFill>
                <a:schemeClr val="dk1"/>
              </a:solidFill>
              <a:latin typeface="Calibri"/>
              <a:ea typeface="Calibri"/>
              <a:cs typeface="Calibri"/>
              <a:sym typeface="Calibri"/>
            </a:endParaRPr>
          </a:p>
        </p:txBody>
      </p:sp>
      <p:sp>
        <p:nvSpPr>
          <p:cNvPr id="642" name="Google Shape;642;p14"/>
          <p:cNvSpPr/>
          <p:nvPr/>
        </p:nvSpPr>
        <p:spPr>
          <a:xfrm>
            <a:off x="2743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lgn="ctr">
              <a:buClr>
                <a:schemeClr val="dk1"/>
              </a:buClr>
              <a:buSzPts val="1200"/>
            </a:pPr>
            <a:endParaRPr lang="en-US" sz="1200" dirty="0" smtClean="0">
              <a:solidFill>
                <a:schemeClr val="dk1"/>
              </a:solidFill>
              <a:latin typeface="Calibri"/>
              <a:ea typeface="Calibri"/>
              <a:cs typeface="Calibri"/>
              <a:sym typeface="Calibri"/>
            </a:endParaRPr>
          </a:p>
          <a:p>
            <a:pPr lvl="0" algn="ctr">
              <a:buClr>
                <a:schemeClr val="dk1"/>
              </a:buClr>
              <a:buSzPts val="1200"/>
            </a:pPr>
            <a:r>
              <a:rPr lang="en-US" sz="1200" dirty="0" smtClean="0">
                <a:solidFill>
                  <a:schemeClr val="dk1"/>
                </a:solidFill>
                <a:latin typeface="Calibri"/>
                <a:ea typeface="Calibri"/>
                <a:cs typeface="Calibri"/>
                <a:sym typeface="Calibri"/>
              </a:rPr>
              <a:t>X</a:t>
            </a:r>
            <a:endParaRPr lang="en-US" sz="1200" dirty="0">
              <a:solidFill>
                <a:schemeClr val="dk1"/>
              </a:solidFill>
              <a:latin typeface="Calibri"/>
              <a:ea typeface="Calibri"/>
              <a:cs typeface="Calibri"/>
              <a:sym typeface="Calibri"/>
            </a:endParaRPr>
          </a:p>
          <a:p>
            <a:pPr lvl="0" algn="ctr">
              <a:buClr>
                <a:schemeClr val="dk1"/>
              </a:buClr>
              <a:buSzPts val="1200"/>
            </a:pPr>
            <a:r>
              <a:rPr lang="en-US" sz="1200" dirty="0">
                <a:solidFill>
                  <a:schemeClr val="dk1"/>
                </a:solidFill>
                <a:latin typeface="Calibri"/>
                <a:ea typeface="Calibri"/>
                <a:cs typeface="Calibri"/>
                <a:sym typeface="Calibri"/>
              </a:rPr>
              <a:t>Y</a:t>
            </a:r>
          </a:p>
          <a:p>
            <a:pPr marL="0" lvl="0" indent="0" algn="ctr" rtl="0">
              <a:spcBef>
                <a:spcPts val="0"/>
              </a:spcBef>
              <a:spcAft>
                <a:spcPts val="0"/>
              </a:spcAft>
              <a:buClr>
                <a:schemeClr val="dk1"/>
              </a:buClr>
              <a:buSzPts val="1200"/>
              <a:buFont typeface="Calibri"/>
              <a:buNone/>
            </a:pPr>
            <a:endParaRPr sz="1200" dirty="0">
              <a:solidFill>
                <a:schemeClr val="dk1"/>
              </a:solidFill>
              <a:latin typeface="Calibri"/>
              <a:ea typeface="Calibri"/>
              <a:cs typeface="Calibri"/>
              <a:sym typeface="Calibri"/>
            </a:endParaRPr>
          </a:p>
        </p:txBody>
      </p:sp>
      <p:sp>
        <p:nvSpPr>
          <p:cNvPr id="643" name="Google Shape;643;p14"/>
          <p:cNvSpPr/>
          <p:nvPr/>
        </p:nvSpPr>
        <p:spPr>
          <a:xfrm>
            <a:off x="3505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lt1"/>
              </a:buClr>
              <a:buSzPts val="1600"/>
            </a:pPr>
            <a:endParaRPr lang="en-US" sz="1600" dirty="0" smtClean="0">
              <a:latin typeface="Calibri"/>
              <a:ea typeface="Calibri"/>
              <a:cs typeface="Calibri"/>
              <a:sym typeface="Calibri"/>
            </a:endParaRPr>
          </a:p>
          <a:p>
            <a:pPr lvl="0">
              <a:buClr>
                <a:schemeClr val="lt1"/>
              </a:buClr>
              <a:buSzPts val="1600"/>
            </a:pPr>
            <a:r>
              <a:rPr lang="en-US" sz="1600" dirty="0" err="1" smtClean="0">
                <a:latin typeface="Calibri"/>
                <a:ea typeface="Calibri"/>
                <a:cs typeface="Calibri"/>
                <a:sym typeface="Calibri"/>
              </a:rPr>
              <a:t>t</a:t>
            </a:r>
            <a:r>
              <a:rPr lang="en-US" sz="1600" baseline="-25000" dirty="0" err="1" smtClean="0">
                <a:latin typeface="Calibri"/>
                <a:ea typeface="Calibri"/>
                <a:cs typeface="Calibri"/>
                <a:sym typeface="Calibri"/>
              </a:rPr>
              <a:t>x</a:t>
            </a:r>
            <a:endParaRPr lang="en-US" sz="1600" baseline="-25000" dirty="0">
              <a:latin typeface="Calibri"/>
              <a:ea typeface="Calibri"/>
              <a:cs typeface="Calibri"/>
              <a:sym typeface="Calibri"/>
            </a:endParaRPr>
          </a:p>
          <a:p>
            <a:pPr lvl="0">
              <a:buClr>
                <a:schemeClr val="lt1"/>
              </a:buClr>
              <a:buSzPts val="1600"/>
            </a:pPr>
            <a:r>
              <a:rPr lang="en-US" sz="1600" dirty="0" err="1">
                <a:latin typeface="Calibri"/>
                <a:ea typeface="Calibri"/>
                <a:cs typeface="Calibri"/>
                <a:sym typeface="Calibri"/>
              </a:rPr>
              <a:t>t</a:t>
            </a:r>
            <a:r>
              <a:rPr lang="en-US" sz="1600" baseline="-25000" dirty="0" err="1">
                <a:latin typeface="Calibri"/>
                <a:ea typeface="Calibri"/>
                <a:cs typeface="Calibri"/>
                <a:sym typeface="Calibri"/>
              </a:rPr>
              <a:t>y</a:t>
            </a:r>
            <a:endParaRPr lang="en-US"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lt1"/>
              </a:buClr>
              <a:buSzPts val="1600"/>
              <a:buFont typeface="Calibri"/>
              <a:buNone/>
            </a:pPr>
            <a:endParaRPr sz="16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5"/>
                                        </p:tgtEl>
                                        <p:attrNameLst>
                                          <p:attrName>style.visibility</p:attrName>
                                        </p:attrNameLst>
                                      </p:cBhvr>
                                      <p:to>
                                        <p:strVal val="visible"/>
                                      </p:to>
                                    </p:set>
                                    <p:anim calcmode="lin" valueType="num">
                                      <p:cBhvr additive="base">
                                        <p:cTn id="7" dur="500"/>
                                        <p:tgtEl>
                                          <p:spTgt spid="63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37"/>
                                        </p:tgtEl>
                                        <p:attrNameLst>
                                          <p:attrName>style.visibility</p:attrName>
                                        </p:attrNameLst>
                                      </p:cBhvr>
                                      <p:to>
                                        <p:strVal val="visible"/>
                                      </p:to>
                                    </p:set>
                                    <p:anim calcmode="lin" valueType="num">
                                      <p:cBhvr additive="base">
                                        <p:cTn id="10" dur="500"/>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5"/>
          <p:cNvSpPr/>
          <p:nvPr/>
        </p:nvSpPr>
        <p:spPr>
          <a:xfrm>
            <a:off x="588962" y="828675"/>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Translation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Repositioning an object </a:t>
            </a:r>
            <a:r>
              <a:rPr lang="en-US" sz="1600" b="1" i="0" u="none" dirty="0">
                <a:latin typeface="Calibri"/>
                <a:ea typeface="Calibri"/>
                <a:cs typeface="Calibri"/>
                <a:sym typeface="Calibri"/>
              </a:rPr>
              <a:t>along a straight line path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from one coordinate location to another</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Add translational distance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to original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coordinate position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to move the point to a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new position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a:t>
            </a:r>
            <a:endParaRPr lang="en-US" sz="1600" b="0" i="0" u="none" dirty="0" smtClean="0">
              <a:latin typeface="Calibri"/>
              <a:ea typeface="Calibri"/>
              <a:cs typeface="Calibri"/>
              <a:sym typeface="Calibri"/>
            </a:endParaRPr>
          </a:p>
          <a:p>
            <a:pPr lvl="0">
              <a:buClr>
                <a:srgbClr val="FFFFFF"/>
              </a:buClr>
              <a:buSzPts val="1600"/>
            </a:pPr>
            <a:r>
              <a:rPr lang="en-US" dirty="0">
                <a:latin typeface="Calibri"/>
                <a:ea typeface="Calibri"/>
                <a:cs typeface="Calibri"/>
                <a:sym typeface="Calibri"/>
              </a:rPr>
              <a:t> </a:t>
            </a:r>
            <a:r>
              <a:rPr lang="en-US" dirty="0" smtClean="0">
                <a:latin typeface="Calibri"/>
                <a:ea typeface="Calibri"/>
                <a:cs typeface="Calibri"/>
                <a:sym typeface="Calibri"/>
              </a:rPr>
              <a:t>			</a:t>
            </a:r>
            <a:r>
              <a:rPr lang="en-US" dirty="0" err="1" smtClean="0">
                <a:latin typeface="Calibri"/>
                <a:ea typeface="Calibri"/>
                <a:cs typeface="Calibri"/>
                <a:sym typeface="Calibri"/>
              </a:rPr>
              <a:t>t</a:t>
            </a:r>
            <a:r>
              <a:rPr lang="en-US" baseline="-25000" dirty="0" err="1">
                <a:latin typeface="Calibri"/>
                <a:ea typeface="Calibri"/>
                <a:cs typeface="Calibri"/>
                <a:sym typeface="Calibri"/>
              </a:rPr>
              <a:t>y</a:t>
            </a:r>
            <a:r>
              <a:rPr lang="en-US" dirty="0" smtClean="0">
                <a:latin typeface="Calibri"/>
                <a:ea typeface="Calibri"/>
                <a:cs typeface="Calibri"/>
                <a:sym typeface="Calibri"/>
              </a:rPr>
              <a:t> = 0</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lvl="0">
              <a:buClr>
                <a:srgbClr val="FFFFFF"/>
              </a:buClr>
              <a:buSzPts val="1600"/>
            </a:pPr>
            <a:r>
              <a:rPr lang="en-US" sz="1600" b="0" i="0" u="none" dirty="0">
                <a:latin typeface="Calibri"/>
                <a:ea typeface="Calibri"/>
                <a:cs typeface="Calibri"/>
                <a:sym typeface="Calibri"/>
              </a:rPr>
              <a:t>                        x’ = x +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y’ = y </a:t>
            </a:r>
            <a:r>
              <a:rPr lang="en-US" sz="1600" b="0" i="0" u="none" dirty="0" smtClean="0">
                <a:latin typeface="Calibri"/>
                <a:ea typeface="Calibri"/>
                <a:cs typeface="Calibri"/>
                <a:sym typeface="Calibri"/>
              </a:rPr>
              <a:t>+</a:t>
            </a:r>
            <a:r>
              <a:rPr lang="en-US" dirty="0" smtClean="0">
                <a:latin typeface="Calibri"/>
                <a:ea typeface="Calibri"/>
                <a:cs typeface="Calibri"/>
                <a:sym typeface="Calibri"/>
              </a:rPr>
              <a:t> </a:t>
            </a:r>
            <a:r>
              <a:rPr lang="en-US" dirty="0" err="1" smtClean="0">
                <a:latin typeface="Calibri"/>
                <a:ea typeface="Calibri"/>
                <a:cs typeface="Calibri"/>
                <a:sym typeface="Calibri"/>
              </a:rPr>
              <a:t>t</a:t>
            </a:r>
            <a:r>
              <a:rPr lang="en-US" baseline="-25000" dirty="0" err="1" smtClean="0">
                <a:latin typeface="Calibri"/>
                <a:ea typeface="Calibri"/>
                <a:cs typeface="Calibri"/>
                <a:sym typeface="Calibri"/>
              </a:rPr>
              <a:t>y</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where the pair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 </a:t>
            </a:r>
            <a:r>
              <a:rPr lang="en-US" sz="1600" b="0" i="0" u="none" dirty="0" err="1">
                <a:latin typeface="Calibri"/>
                <a:ea typeface="Calibri"/>
                <a:cs typeface="Calibri"/>
                <a:sym typeface="Calibri"/>
              </a:rPr>
              <a:t>t</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is called the </a:t>
            </a:r>
            <a:r>
              <a:rPr lang="en-US" sz="1600" b="0" i="1" u="none" dirty="0">
                <a:latin typeface="Calibri"/>
                <a:ea typeface="Calibri"/>
                <a:cs typeface="Calibri"/>
                <a:sym typeface="Calibri"/>
              </a:rPr>
              <a:t>translation vector.</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We can write equation as a single matrix equation by using column vectors to represent coordinate points and translation vectors. i.e.</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P’ = 	</a:t>
            </a:r>
            <a:r>
              <a:rPr lang="en-US" sz="1600" b="0" i="0" u="none" dirty="0" smtClean="0">
                <a:latin typeface="Arial"/>
                <a:ea typeface="Arial"/>
                <a:cs typeface="Arial"/>
                <a:sym typeface="Arial"/>
              </a:rPr>
              <a:t>         P </a:t>
            </a:r>
            <a:r>
              <a:rPr lang="en-US" sz="1600" b="0" i="0" u="none" dirty="0">
                <a:latin typeface="Arial"/>
                <a:ea typeface="Arial"/>
                <a:cs typeface="Arial"/>
                <a:sym typeface="Arial"/>
              </a:rPr>
              <a:t>=		</a:t>
            </a:r>
            <a:r>
              <a:rPr lang="en-US" sz="1600" b="0" i="0" u="none" dirty="0" smtClean="0">
                <a:latin typeface="Arial"/>
                <a:ea typeface="Arial"/>
                <a:cs typeface="Arial"/>
                <a:sym typeface="Arial"/>
              </a:rPr>
              <a:t>T</a:t>
            </a: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dirty="0">
                <a:latin typeface="Arial"/>
                <a:ea typeface="Arial"/>
                <a:cs typeface="Arial"/>
                <a:sym typeface="Arial"/>
              </a:rPr>
              <a:t>We can write, P1 = P + T</a:t>
            </a:r>
            <a:endParaRPr dirty="0"/>
          </a:p>
          <a:p>
            <a:pPr marL="0" marR="0" lvl="0" indent="0" algn="l" rtl="0">
              <a:lnSpc>
                <a:spcPct val="100000"/>
              </a:lnSpc>
              <a:spcBef>
                <a:spcPts val="0"/>
              </a:spcBef>
              <a:spcAft>
                <a:spcPts val="0"/>
              </a:spcAft>
              <a:buClr>
                <a:schemeClr val="dk1"/>
              </a:buClr>
              <a:buSzPts val="1400"/>
              <a:buFont typeface="Arial"/>
              <a:buNone/>
            </a:pPr>
            <a:r>
              <a:rPr lang="en-US" sz="1400" b="0" i="0" u="none" dirty="0">
                <a:latin typeface="Arial"/>
                <a:ea typeface="Arial"/>
                <a:cs typeface="Arial"/>
                <a:sym typeface="Arial"/>
              </a:rPr>
              <a:t> or           </a:t>
            </a:r>
            <a:endParaRPr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r>
              <a:rPr lang="en-US" sz="1600" b="0" i="0" u="none" dirty="0" smtClean="0">
                <a:latin typeface="Arial"/>
                <a:ea typeface="Arial"/>
                <a:cs typeface="Arial"/>
                <a:sym typeface="Arial"/>
              </a:rPr>
              <a:t>  </a:t>
            </a:r>
            <a:r>
              <a:rPr lang="en-US" sz="1600" b="0" i="0" u="none" dirty="0">
                <a:latin typeface="Arial"/>
                <a:ea typeface="Arial"/>
                <a:cs typeface="Arial"/>
                <a:sym typeface="Arial"/>
              </a:rPr>
              <a:t>=	         +</a:t>
            </a:r>
            <a:endParaRPr dirty="0"/>
          </a:p>
        </p:txBody>
      </p:sp>
      <p:sp>
        <p:nvSpPr>
          <p:cNvPr id="649" name="Google Shape;649;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sp>
        <p:nvSpPr>
          <p:cNvPr id="650" name="Google Shape;650;p1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651" name="Google Shape;651;p15"/>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cxnSp>
        <p:nvCxnSpPr>
          <p:cNvPr id="652" name="Google Shape;652;p15"/>
          <p:cNvCxnSpPr/>
          <p:nvPr/>
        </p:nvCxnSpPr>
        <p:spPr>
          <a:xfrm>
            <a:off x="5203825" y="1295400"/>
            <a:ext cx="0" cy="2286000"/>
          </a:xfrm>
          <a:prstGeom prst="straightConnector1">
            <a:avLst/>
          </a:prstGeom>
          <a:noFill/>
          <a:ln w="9525" cap="flat" cmpd="sng">
            <a:solidFill>
              <a:srgbClr val="4A7EBB"/>
            </a:solidFill>
            <a:prstDash val="solid"/>
            <a:miter lim="800000"/>
            <a:headEnd type="none" w="med" len="med"/>
            <a:tailEnd type="none" w="med" len="med"/>
          </a:ln>
        </p:spPr>
      </p:cxnSp>
      <p:cxnSp>
        <p:nvCxnSpPr>
          <p:cNvPr id="653" name="Google Shape;653;p15"/>
          <p:cNvCxnSpPr/>
          <p:nvPr/>
        </p:nvCxnSpPr>
        <p:spPr>
          <a:xfrm>
            <a:off x="5203825" y="3581400"/>
            <a:ext cx="3048000" cy="0"/>
          </a:xfrm>
          <a:prstGeom prst="straightConnector1">
            <a:avLst/>
          </a:prstGeom>
          <a:noFill/>
          <a:ln w="9525" cap="flat" cmpd="sng">
            <a:solidFill>
              <a:srgbClr val="4A7EBB"/>
            </a:solidFill>
            <a:prstDash val="solid"/>
            <a:miter lim="800000"/>
            <a:headEnd type="none" w="med" len="med"/>
            <a:tailEnd type="none" w="med" len="med"/>
          </a:ln>
        </p:spPr>
      </p:cxnSp>
      <p:sp>
        <p:nvSpPr>
          <p:cNvPr id="654" name="Google Shape;654;p15"/>
          <p:cNvSpPr/>
          <p:nvPr/>
        </p:nvSpPr>
        <p:spPr>
          <a:xfrm>
            <a:off x="7280275" y="2590800"/>
            <a:ext cx="76200" cy="762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5" name="Google Shape;655;p15"/>
          <p:cNvSpPr txBox="1"/>
          <p:nvPr/>
        </p:nvSpPr>
        <p:spPr>
          <a:xfrm>
            <a:off x="5673725" y="2286000"/>
            <a:ext cx="520700"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P(x,y)</a:t>
            </a:r>
            <a:endParaRPr/>
          </a:p>
        </p:txBody>
      </p:sp>
      <p:sp>
        <p:nvSpPr>
          <p:cNvPr id="656" name="Google Shape;656;p15"/>
          <p:cNvSpPr txBox="1"/>
          <p:nvPr/>
        </p:nvSpPr>
        <p:spPr>
          <a:xfrm>
            <a:off x="8112125" y="3563937"/>
            <a:ext cx="269875"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X</a:t>
            </a:r>
            <a:endParaRPr/>
          </a:p>
        </p:txBody>
      </p:sp>
      <p:sp>
        <p:nvSpPr>
          <p:cNvPr id="657" name="Google Shape;657;p15"/>
          <p:cNvSpPr txBox="1"/>
          <p:nvPr/>
        </p:nvSpPr>
        <p:spPr>
          <a:xfrm>
            <a:off x="4899025" y="1219200"/>
            <a:ext cx="268287"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Y</a:t>
            </a:r>
            <a:endParaRPr/>
          </a:p>
        </p:txBody>
      </p:sp>
      <p:cxnSp>
        <p:nvCxnSpPr>
          <p:cNvPr id="658" name="Google Shape;658;p15"/>
          <p:cNvCxnSpPr>
            <a:stCxn id="654" idx="5"/>
          </p:cNvCxnSpPr>
          <p:nvPr/>
        </p:nvCxnSpPr>
        <p:spPr>
          <a:xfrm>
            <a:off x="7345316" y="2655841"/>
            <a:ext cx="1522459" cy="11159"/>
          </a:xfrm>
          <a:prstGeom prst="straightConnector1">
            <a:avLst/>
          </a:prstGeom>
          <a:noFill/>
          <a:ln w="9525" cap="flat" cmpd="sng">
            <a:solidFill>
              <a:srgbClr val="4A7EBB"/>
            </a:solidFill>
            <a:prstDash val="solid"/>
            <a:miter lim="800000"/>
            <a:headEnd type="none" w="med" len="med"/>
            <a:tailEnd type="stealth" w="med" len="med"/>
          </a:ln>
        </p:spPr>
      </p:cxnSp>
      <p:sp>
        <p:nvSpPr>
          <p:cNvPr id="659" name="Google Shape;659;p15"/>
          <p:cNvSpPr txBox="1"/>
          <p:nvPr/>
        </p:nvSpPr>
        <p:spPr>
          <a:xfrm>
            <a:off x="7121525" y="1447800"/>
            <a:ext cx="601662"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a:solidFill>
                  <a:schemeClr val="dk1"/>
                </a:solidFill>
                <a:latin typeface="Arial"/>
                <a:ea typeface="Arial"/>
                <a:cs typeface="Arial"/>
                <a:sym typeface="Arial"/>
              </a:rPr>
              <a:t>P’(x’,y’)</a:t>
            </a:r>
            <a:endParaRPr/>
          </a:p>
        </p:txBody>
      </p:sp>
      <p:sp>
        <p:nvSpPr>
          <p:cNvPr id="660" name="Google Shape;660;p15"/>
          <p:cNvSpPr/>
          <p:nvPr/>
        </p:nvSpPr>
        <p:spPr>
          <a:xfrm>
            <a:off x="7296150" y="1709737"/>
            <a:ext cx="76200" cy="762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661" name="Google Shape;661;p15"/>
          <p:cNvCxnSpPr/>
          <p:nvPr/>
        </p:nvCxnSpPr>
        <p:spPr>
          <a:xfrm>
            <a:off x="5775325" y="2689225"/>
            <a:ext cx="1582737" cy="0"/>
          </a:xfrm>
          <a:prstGeom prst="straightConnector1">
            <a:avLst/>
          </a:prstGeom>
          <a:noFill/>
          <a:ln w="9525" cap="flat" cmpd="sng">
            <a:solidFill>
              <a:srgbClr val="4A7EBB"/>
            </a:solidFill>
            <a:prstDash val="solid"/>
            <a:miter lim="800000"/>
            <a:headEnd type="none" w="med" len="med"/>
            <a:tailEnd type="stealth" w="med" len="med"/>
          </a:ln>
        </p:spPr>
      </p:cxnSp>
      <p:cxnSp>
        <p:nvCxnSpPr>
          <p:cNvPr id="662" name="Google Shape;662;p15"/>
          <p:cNvCxnSpPr/>
          <p:nvPr/>
        </p:nvCxnSpPr>
        <p:spPr>
          <a:xfrm rot="10800000">
            <a:off x="7315200" y="1768475"/>
            <a:ext cx="38100" cy="920750"/>
          </a:xfrm>
          <a:prstGeom prst="straightConnector1">
            <a:avLst/>
          </a:prstGeom>
          <a:noFill/>
          <a:ln w="9525" cap="flat" cmpd="sng">
            <a:solidFill>
              <a:srgbClr val="4A7EBB"/>
            </a:solidFill>
            <a:prstDash val="solid"/>
            <a:miter lim="800000"/>
            <a:headEnd type="none" w="med" len="med"/>
            <a:tailEnd type="stealth" w="med" len="med"/>
          </a:ln>
        </p:spPr>
      </p:cxnSp>
      <p:sp>
        <p:nvSpPr>
          <p:cNvPr id="663" name="Google Shape;663;p15"/>
          <p:cNvSpPr txBox="1"/>
          <p:nvPr/>
        </p:nvSpPr>
        <p:spPr>
          <a:xfrm>
            <a:off x="6207125" y="2667000"/>
            <a:ext cx="320675"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rPr>
              <a:t>T</a:t>
            </a:r>
            <a:r>
              <a:rPr lang="en-US" sz="1000" b="0" i="0" u="none" baseline="-25000">
                <a:solidFill>
                  <a:schemeClr val="dk1"/>
                </a:solidFill>
                <a:latin typeface="Arial"/>
                <a:ea typeface="Arial"/>
                <a:cs typeface="Arial"/>
                <a:sym typeface="Arial"/>
              </a:rPr>
              <a:t>x</a:t>
            </a:r>
            <a:endParaRPr/>
          </a:p>
        </p:txBody>
      </p:sp>
      <p:sp>
        <p:nvSpPr>
          <p:cNvPr id="664" name="Google Shape;664;p15"/>
          <p:cNvSpPr txBox="1"/>
          <p:nvPr/>
        </p:nvSpPr>
        <p:spPr>
          <a:xfrm>
            <a:off x="7489825" y="2344737"/>
            <a:ext cx="320675" cy="2460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a:solidFill>
                  <a:schemeClr val="dk1"/>
                </a:solidFill>
              </a:rPr>
              <a:t>T</a:t>
            </a:r>
            <a:r>
              <a:rPr lang="en-US" sz="1000" b="0" i="0" u="none" baseline="-25000">
                <a:solidFill>
                  <a:schemeClr val="dk1"/>
                </a:solidFill>
                <a:latin typeface="Arial"/>
                <a:ea typeface="Arial"/>
                <a:cs typeface="Arial"/>
                <a:sym typeface="Arial"/>
              </a:rPr>
              <a:t>y</a:t>
            </a:r>
            <a:endParaRPr/>
          </a:p>
        </p:txBody>
      </p:sp>
      <p:sp>
        <p:nvSpPr>
          <p:cNvPr id="665" name="Google Shape;665;p15"/>
          <p:cNvSpPr/>
          <p:nvPr/>
        </p:nvSpPr>
        <p:spPr>
          <a:xfrm>
            <a:off x="1371600" y="4419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66" name="Google Shape;666;p15"/>
          <p:cNvSpPr/>
          <p:nvPr/>
        </p:nvSpPr>
        <p:spPr>
          <a:xfrm>
            <a:off x="2743200" y="4419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67" name="Google Shape;667;p15"/>
          <p:cNvSpPr/>
          <p:nvPr/>
        </p:nvSpPr>
        <p:spPr>
          <a:xfrm>
            <a:off x="4114800" y="4419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a:t>
            </a:r>
            <a:r>
              <a:rPr lang="en-US" sz="1600" b="0" i="0" u="none" baseline="-25000">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a:t>
            </a:r>
            <a:r>
              <a:rPr lang="en-US" sz="1600" b="0" i="0" u="none" baseline="-25000">
                <a:solidFill>
                  <a:schemeClr val="dk1"/>
                </a:solidFill>
                <a:latin typeface="Calibri"/>
                <a:ea typeface="Calibri"/>
                <a:cs typeface="Calibri"/>
                <a:sym typeface="Calibri"/>
              </a:rPr>
              <a:t>y</a:t>
            </a:r>
            <a:endParaRPr/>
          </a:p>
        </p:txBody>
      </p:sp>
      <p:sp>
        <p:nvSpPr>
          <p:cNvPr id="668" name="Google Shape;668;p15"/>
          <p:cNvSpPr/>
          <p:nvPr/>
        </p:nvSpPr>
        <p:spPr>
          <a:xfrm>
            <a:off x="1981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69" name="Google Shape;669;p15"/>
          <p:cNvSpPr/>
          <p:nvPr/>
        </p:nvSpPr>
        <p:spPr>
          <a:xfrm>
            <a:off x="2743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70" name="Google Shape;670;p15"/>
          <p:cNvSpPr/>
          <p:nvPr/>
        </p:nvSpPr>
        <p:spPr>
          <a:xfrm>
            <a:off x="3505200" y="55626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a:t>
            </a:r>
            <a:r>
              <a:rPr lang="en-US" sz="1600" b="0" i="0" u="none" baseline="-25000">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a:t>
            </a:r>
            <a:r>
              <a:rPr lang="en-US" sz="1600" b="0" i="0" u="none" baseline="-25000">
                <a:solidFill>
                  <a:schemeClr val="dk1"/>
                </a:solidFill>
                <a:latin typeface="Calibri"/>
                <a:ea typeface="Calibri"/>
                <a:cs typeface="Calibri"/>
                <a:sym typeface="Calibri"/>
              </a:rPr>
              <a: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 calcmode="lin" valueType="num">
                                      <p:cBhvr additive="base">
                                        <p:cTn id="7" dur="500"/>
                                        <p:tgtEl>
                                          <p:spTgt spid="662"/>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64"/>
                                        </p:tgtEl>
                                        <p:attrNameLst>
                                          <p:attrName>style.visibility</p:attrName>
                                        </p:attrNameLst>
                                      </p:cBhvr>
                                      <p:to>
                                        <p:strVal val="visible"/>
                                      </p:to>
                                    </p:set>
                                    <p:anim calcmode="lin" valueType="num">
                                      <p:cBhvr additive="base">
                                        <p:cTn id="10" dur="500"/>
                                        <p:tgtEl>
                                          <p:spTgt spid="6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16"/>
          <p:cNvSpPr/>
          <p:nvPr/>
        </p:nvSpPr>
        <p:spPr>
          <a:xfrm>
            <a:off x="588962" y="828675"/>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Scaling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This transformation </a:t>
            </a:r>
            <a:r>
              <a:rPr lang="en-US" sz="1600" b="1" i="0" u="none" dirty="0">
                <a:latin typeface="Calibri"/>
                <a:ea typeface="Calibri"/>
                <a:cs typeface="Calibri"/>
                <a:sym typeface="Calibri"/>
              </a:rPr>
              <a:t>changes the </a:t>
            </a:r>
            <a:r>
              <a:rPr lang="en-US" sz="1600" b="1" i="1" u="none" dirty="0">
                <a:latin typeface="Calibri"/>
                <a:ea typeface="Calibri"/>
                <a:cs typeface="Calibri"/>
                <a:sym typeface="Calibri"/>
              </a:rPr>
              <a:t>size</a:t>
            </a:r>
            <a:r>
              <a:rPr lang="en-US" sz="1600" b="0" i="0" u="none" dirty="0">
                <a:latin typeface="Calibri"/>
                <a:ea typeface="Calibri"/>
                <a:cs typeface="Calibri"/>
                <a:sym typeface="Calibri"/>
              </a:rPr>
              <a:t> of an object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Such that we can </a:t>
            </a:r>
            <a:r>
              <a:rPr lang="en-US" sz="1600" b="1" i="0" u="none" dirty="0">
                <a:latin typeface="Calibri"/>
                <a:ea typeface="Calibri"/>
                <a:cs typeface="Calibri"/>
                <a:sym typeface="Calibri"/>
              </a:rPr>
              <a:t>magnify</a:t>
            </a:r>
            <a:r>
              <a:rPr lang="en-US" sz="1600" b="0" i="0" u="none" dirty="0">
                <a:latin typeface="Calibri"/>
                <a:ea typeface="Calibri"/>
                <a:cs typeface="Calibri"/>
                <a:sym typeface="Calibri"/>
              </a:rPr>
              <a:t> or </a:t>
            </a:r>
            <a:r>
              <a:rPr lang="en-US" sz="1600" b="1" i="0" u="none" dirty="0">
                <a:latin typeface="Calibri"/>
                <a:ea typeface="Calibri"/>
                <a:cs typeface="Calibri"/>
                <a:sym typeface="Calibri"/>
              </a:rPr>
              <a:t>reduce</a:t>
            </a:r>
            <a:r>
              <a:rPr lang="en-US" sz="1600" b="0" i="0" u="none" dirty="0">
                <a:latin typeface="Calibri"/>
                <a:ea typeface="Calibri"/>
                <a:cs typeface="Calibri"/>
                <a:sym typeface="Calibri"/>
              </a:rPr>
              <a:t> its size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case of polygons scaling is done by </a:t>
            </a:r>
            <a:r>
              <a:rPr lang="en-US" sz="1600" b="1" i="0" u="none" dirty="0">
                <a:latin typeface="Calibri"/>
                <a:ea typeface="Calibri"/>
                <a:cs typeface="Calibri"/>
                <a:sym typeface="Calibri"/>
              </a:rPr>
              <a:t>multiplying </a:t>
            </a:r>
            <a:endParaRPr dirty="0"/>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coordinate values (</a:t>
            </a:r>
            <a:r>
              <a:rPr lang="en-US" sz="1600" b="1" i="0" u="none" dirty="0" err="1">
                <a:latin typeface="Calibri"/>
                <a:ea typeface="Calibri"/>
                <a:cs typeface="Calibri"/>
                <a:sym typeface="Calibri"/>
              </a:rPr>
              <a:t>x,y</a:t>
            </a:r>
            <a:r>
              <a:rPr lang="en-US" sz="1600" b="1" i="0" u="none" dirty="0">
                <a:latin typeface="Calibri"/>
                <a:ea typeface="Calibri"/>
                <a:cs typeface="Calibri"/>
                <a:sym typeface="Calibri"/>
              </a:rPr>
              <a:t>) of each vertex by scaling </a:t>
            </a:r>
            <a:endParaRPr dirty="0"/>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factors </a:t>
            </a:r>
            <a:r>
              <a:rPr lang="en-US" sz="1600" b="1" i="0" u="none" dirty="0" err="1">
                <a:latin typeface="Calibri"/>
                <a:ea typeface="Calibri"/>
                <a:cs typeface="Calibri"/>
                <a:sym typeface="Calibri"/>
              </a:rPr>
              <a:t>s</a:t>
            </a:r>
            <a:r>
              <a:rPr lang="en-US" sz="1600" b="1" i="0" u="none" baseline="-25000" dirty="0" err="1">
                <a:latin typeface="Calibri"/>
                <a:ea typeface="Calibri"/>
                <a:cs typeface="Calibri"/>
                <a:sym typeface="Calibri"/>
              </a:rPr>
              <a:t>x</a:t>
            </a:r>
            <a:r>
              <a:rPr lang="en-US" sz="1600" b="1" i="0" u="none" dirty="0">
                <a:latin typeface="Calibri"/>
                <a:ea typeface="Calibri"/>
                <a:cs typeface="Calibri"/>
                <a:sym typeface="Calibri"/>
              </a:rPr>
              <a:t> </a:t>
            </a:r>
            <a:r>
              <a:rPr lang="en-US" sz="1600" b="1" i="0" u="none" dirty="0" err="1">
                <a:latin typeface="Calibri"/>
                <a:ea typeface="Calibri"/>
                <a:cs typeface="Calibri"/>
                <a:sym typeface="Calibri"/>
              </a:rPr>
              <a:t>s</a:t>
            </a:r>
            <a:r>
              <a:rPr lang="en-US" sz="1600" b="1" i="0" u="none" baseline="-25000" dirty="0" err="1">
                <a:latin typeface="Calibri"/>
                <a:ea typeface="Calibri"/>
                <a:cs typeface="Calibri"/>
                <a:sym typeface="Calibri"/>
              </a:rPr>
              <a:t>y</a:t>
            </a:r>
            <a:r>
              <a:rPr lang="en-US" sz="1600" b="0" i="0" u="none" dirty="0">
                <a:latin typeface="Calibri"/>
                <a:ea typeface="Calibri"/>
                <a:cs typeface="Calibri"/>
                <a:sym typeface="Calibri"/>
              </a:rPr>
              <a:t> to produce the final transformed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coordinates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err="1">
                <a:latin typeface="Calibri"/>
                <a:ea typeface="Calibri"/>
                <a:cs typeface="Calibri"/>
                <a:sym typeface="Calibri"/>
              </a:rPr>
              <a:t>s</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scales object in ‘x’ direction</a:t>
            </a:r>
            <a:endParaRPr dirty="0"/>
          </a:p>
          <a:p>
            <a:pPr lvl="0">
              <a:buClr>
                <a:srgbClr val="FFFFFF"/>
              </a:buClr>
              <a:buSzPts val="1600"/>
            </a:pPr>
            <a:r>
              <a:rPr lang="en-US" sz="1600" b="0" i="0" u="none" dirty="0" err="1">
                <a:latin typeface="Calibri"/>
                <a:ea typeface="Calibri"/>
                <a:cs typeface="Calibri"/>
                <a:sym typeface="Calibri"/>
              </a:rPr>
              <a:t>s</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scales object in ‘y’ direction    x’ = </a:t>
            </a:r>
            <a:r>
              <a:rPr lang="en-US" sz="1600" b="0" i="0" u="none" dirty="0" smtClean="0">
                <a:latin typeface="Calibri"/>
                <a:ea typeface="Calibri"/>
                <a:cs typeface="Calibri"/>
                <a:sym typeface="Calibri"/>
              </a:rPr>
              <a:t>x * </a:t>
            </a:r>
            <a:r>
              <a:rPr lang="en-US" sz="1600" dirty="0" err="1">
                <a:latin typeface="Calibri"/>
                <a:ea typeface="Calibri"/>
                <a:cs typeface="Calibri"/>
                <a:sym typeface="Calibri"/>
              </a:rPr>
              <a:t>s</a:t>
            </a:r>
            <a:r>
              <a:rPr lang="en-US" sz="1600" baseline="-25000" dirty="0" err="1" smtClean="0">
                <a:latin typeface="Calibri"/>
                <a:ea typeface="Calibri"/>
                <a:cs typeface="Calibri"/>
                <a:sym typeface="Calibri"/>
              </a:rPr>
              <a:t>x</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y’ = </a:t>
            </a:r>
            <a:r>
              <a:rPr lang="en-US" dirty="0" smtClean="0">
                <a:latin typeface="Calibri"/>
                <a:ea typeface="Calibri"/>
                <a:cs typeface="Calibri"/>
                <a:sym typeface="Calibri"/>
              </a:rPr>
              <a:t>y </a:t>
            </a:r>
            <a:r>
              <a:rPr lang="en-US" dirty="0">
                <a:latin typeface="Calibri"/>
                <a:ea typeface="Calibri"/>
                <a:cs typeface="Calibri"/>
                <a:sym typeface="Calibri"/>
              </a:rPr>
              <a:t>* </a:t>
            </a:r>
            <a:r>
              <a:rPr lang="en-US" dirty="0" err="1" smtClean="0">
                <a:latin typeface="Calibri"/>
                <a:ea typeface="Calibri"/>
                <a:cs typeface="Calibri"/>
                <a:sym typeface="Calibri"/>
              </a:rPr>
              <a:t>s</a:t>
            </a:r>
            <a:r>
              <a:rPr lang="en-US" baseline="-25000" dirty="0" err="1" smtClean="0">
                <a:latin typeface="Calibri"/>
                <a:ea typeface="Calibri"/>
                <a:cs typeface="Calibri"/>
                <a:sym typeface="Calibri"/>
              </a:rPr>
              <a:t>y</a:t>
            </a:r>
            <a:r>
              <a:rPr lang="en-US" dirty="0" smtClean="0">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P’=	</a:t>
            </a:r>
            <a:r>
              <a:rPr lang="en-US" sz="1600" b="0" i="0" u="none" dirty="0" smtClean="0">
                <a:latin typeface="Arial"/>
                <a:ea typeface="Arial"/>
                <a:cs typeface="Arial"/>
                <a:sym typeface="Arial"/>
              </a:rPr>
              <a:t>P </a:t>
            </a:r>
            <a:r>
              <a:rPr lang="en-US" sz="1600" b="0" i="0" u="none" dirty="0">
                <a:latin typeface="Arial"/>
                <a:ea typeface="Arial"/>
                <a:cs typeface="Arial"/>
                <a:sym typeface="Arial"/>
              </a:rPr>
              <a:t>=	</a:t>
            </a:r>
            <a:r>
              <a:rPr lang="en-US" sz="1600" b="0" i="0" u="none" dirty="0" smtClean="0">
                <a:latin typeface="Arial"/>
                <a:ea typeface="Arial"/>
                <a:cs typeface="Arial"/>
                <a:sym typeface="Arial"/>
              </a:rPr>
              <a:t>S </a:t>
            </a:r>
            <a:r>
              <a:rPr lang="en-US" sz="1600" b="0" i="0" u="none" dirty="0">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lvl="0">
              <a:buClr>
                <a:schemeClr val="dk1"/>
              </a:buClr>
              <a:buSzPts val="1600"/>
            </a:pPr>
            <a:r>
              <a:rPr lang="en-US" sz="1600" b="0" i="0" u="none" dirty="0" smtClean="0">
                <a:latin typeface="Arial"/>
                <a:ea typeface="Arial"/>
                <a:cs typeface="Arial"/>
                <a:sym typeface="Arial"/>
              </a:rPr>
              <a:t>					</a:t>
            </a:r>
            <a:r>
              <a:rPr lang="en-US" sz="1600" dirty="0">
                <a:latin typeface="Calibri"/>
                <a:ea typeface="Calibri"/>
                <a:cs typeface="Calibri"/>
                <a:sym typeface="Calibri"/>
              </a:rPr>
              <a:t>s</a:t>
            </a:r>
            <a:r>
              <a:rPr lang="en-US" sz="1600" baseline="-25000" dirty="0">
                <a:latin typeface="Calibri"/>
                <a:ea typeface="Calibri"/>
                <a:cs typeface="Calibri"/>
                <a:sym typeface="Calibri"/>
              </a:rPr>
              <a:t> x</a:t>
            </a:r>
            <a:r>
              <a:rPr lang="en-US" sz="1600" dirty="0">
                <a:latin typeface="Calibri"/>
                <a:ea typeface="Calibri"/>
                <a:cs typeface="Calibri"/>
                <a:sym typeface="Calibri"/>
              </a:rPr>
              <a:t>  = </a:t>
            </a:r>
            <a:r>
              <a:rPr lang="en-US" sz="1600" dirty="0" smtClean="0">
                <a:latin typeface="Calibri"/>
                <a:ea typeface="Calibri"/>
                <a:cs typeface="Calibri"/>
                <a:sym typeface="Calibri"/>
              </a:rPr>
              <a:t>2      </a:t>
            </a:r>
            <a:r>
              <a:rPr lang="en-US" sz="1600" dirty="0">
                <a:latin typeface="Calibri"/>
                <a:ea typeface="Calibri"/>
                <a:cs typeface="Calibri"/>
                <a:sym typeface="Calibri"/>
              </a:rPr>
              <a:t>s</a:t>
            </a:r>
            <a:r>
              <a:rPr lang="en-US" sz="1600" baseline="-25000" dirty="0">
                <a:latin typeface="Calibri"/>
                <a:ea typeface="Calibri"/>
                <a:cs typeface="Calibri"/>
                <a:sym typeface="Calibri"/>
              </a:rPr>
              <a:t> y</a:t>
            </a:r>
            <a:r>
              <a:rPr lang="en-US" sz="1600" dirty="0">
                <a:latin typeface="Calibri"/>
                <a:ea typeface="Calibri"/>
                <a:cs typeface="Calibri"/>
                <a:sym typeface="Calibri"/>
              </a:rPr>
              <a:t>  = </a:t>
            </a:r>
            <a:r>
              <a:rPr lang="en-US" sz="1600" dirty="0" smtClean="0">
                <a:latin typeface="Calibri"/>
                <a:ea typeface="Calibri"/>
                <a:cs typeface="Calibri"/>
                <a:sym typeface="Calibri"/>
              </a:rPr>
              <a:t>2</a:t>
            </a: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P’=  P  *  S  so	    	</a:t>
            </a:r>
            <a:endParaRPr dirty="0"/>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                   *</a:t>
            </a: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Values greater than 1 for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produce   </a:t>
            </a:r>
            <a:r>
              <a:rPr lang="en-US" sz="1600" dirty="0" smtClean="0">
                <a:latin typeface="Calibri"/>
                <a:ea typeface="Calibri"/>
                <a:cs typeface="Calibri"/>
                <a:sym typeface="Calibri"/>
              </a:rPr>
              <a:t>enlargement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Values    less  than 1 for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a:t>
            </a:r>
            <a:r>
              <a:rPr lang="en-US" sz="1600" b="0" i="1" u="none" dirty="0">
                <a:latin typeface="Calibri"/>
                <a:ea typeface="Calibri"/>
                <a:cs typeface="Calibri"/>
                <a:sym typeface="Calibri"/>
              </a:rPr>
              <a:t>?</a:t>
            </a:r>
            <a:r>
              <a:rPr lang="en-US" sz="1600" b="0" i="0" u="none" dirty="0">
                <a:latin typeface="Calibri"/>
                <a:ea typeface="Calibri"/>
                <a:cs typeface="Calibri"/>
                <a:sym typeface="Calibri"/>
              </a:rPr>
              <a:t>   size of object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 </a:t>
            </a:r>
            <a:r>
              <a:rPr lang="en-US" sz="1600" b="0" i="0" u="none" dirty="0" smtClean="0">
                <a:latin typeface="Calibri"/>
                <a:ea typeface="Calibri"/>
                <a:cs typeface="Calibri"/>
                <a:sym typeface="Calibri"/>
              </a:rPr>
              <a:t>1/2    </a:t>
            </a:r>
            <a:r>
              <a:rPr lang="en-US" sz="1600" dirty="0">
                <a:latin typeface="Calibri"/>
                <a:ea typeface="Calibri"/>
                <a:cs typeface="Calibri"/>
                <a:sym typeface="Calibri"/>
              </a:rPr>
              <a:t>uniform</a:t>
            </a:r>
            <a:r>
              <a:rPr lang="en-US" sz="1600" b="0" i="0" u="none" dirty="0">
                <a:latin typeface="Calibri"/>
                <a:ea typeface="Calibri"/>
                <a:cs typeface="Calibri"/>
                <a:sym typeface="Calibri"/>
              </a:rPr>
              <a:t> scaling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  </a:t>
            </a:r>
            <a:r>
              <a:rPr lang="en-US" sz="1600" b="0" i="0" u="none" dirty="0" smtClean="0">
                <a:latin typeface="Calibri"/>
                <a:ea typeface="Calibri"/>
                <a:cs typeface="Calibri"/>
                <a:sym typeface="Calibri"/>
              </a:rPr>
              <a:t>5   </a:t>
            </a:r>
            <a:r>
              <a:rPr lang="en-US" sz="1600" b="0" i="0" u="none" dirty="0">
                <a:latin typeface="Calibri"/>
                <a:ea typeface="Calibri"/>
                <a:cs typeface="Calibri"/>
                <a:sym typeface="Calibri"/>
              </a:rPr>
              <a:t>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 </a:t>
            </a:r>
            <a:r>
              <a:rPr lang="en-US" sz="1600" dirty="0" smtClean="0">
                <a:latin typeface="Calibri"/>
                <a:ea typeface="Calibri"/>
                <a:cs typeface="Calibri"/>
                <a:sym typeface="Calibri"/>
              </a:rPr>
              <a:t>2</a:t>
            </a:r>
            <a:r>
              <a:rPr lang="en-US" sz="1600" b="0" i="0" u="none" dirty="0" smtClean="0">
                <a:latin typeface="Calibri"/>
                <a:ea typeface="Calibri"/>
                <a:cs typeface="Calibri"/>
                <a:sym typeface="Calibri"/>
              </a:rPr>
              <a:t>     </a:t>
            </a:r>
            <a:r>
              <a:rPr lang="en-US" sz="1600" dirty="0">
                <a:latin typeface="Calibri"/>
                <a:ea typeface="Calibri"/>
                <a:cs typeface="Calibri"/>
                <a:sym typeface="Calibri"/>
              </a:rPr>
              <a:t>non uniform</a:t>
            </a:r>
            <a:r>
              <a:rPr lang="en-US" sz="1600" b="0" i="0" u="none" dirty="0">
                <a:latin typeface="Calibri"/>
                <a:ea typeface="Calibri"/>
                <a:cs typeface="Calibri"/>
                <a:sym typeface="Calibri"/>
              </a:rPr>
              <a:t>   scaling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676" name="Google Shape;676;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sp>
        <p:nvSpPr>
          <p:cNvPr id="677" name="Google Shape;677;p1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678" name="Google Shape;678;p16"/>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679" name="Google Shape;679;p16"/>
          <p:cNvSpPr/>
          <p:nvPr/>
        </p:nvSpPr>
        <p:spPr>
          <a:xfrm>
            <a:off x="1371600" y="3962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80" name="Google Shape;680;p16"/>
          <p:cNvSpPr/>
          <p:nvPr/>
        </p:nvSpPr>
        <p:spPr>
          <a:xfrm>
            <a:off x="3200400" y="3962400"/>
            <a:ext cx="914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1" dirty="0">
                <a:solidFill>
                  <a:schemeClr val="dk1"/>
                </a:solidFill>
                <a:latin typeface="Calibri"/>
                <a:ea typeface="Calibri"/>
                <a:cs typeface="Calibri"/>
                <a:sym typeface="Calibri"/>
              </a:rPr>
              <a:t> </a:t>
            </a:r>
            <a:r>
              <a:rPr lang="en-US" sz="1600" dirty="0" err="1" smtClean="0">
                <a:latin typeface="Calibri"/>
                <a:ea typeface="Calibri"/>
                <a:cs typeface="Calibri"/>
                <a:sym typeface="Calibri"/>
              </a:rPr>
              <a:t>s</a:t>
            </a:r>
            <a:r>
              <a:rPr lang="en-US" sz="1600" baseline="-25000" dirty="0" err="1" smtClean="0">
                <a:latin typeface="Calibri"/>
                <a:ea typeface="Calibri"/>
                <a:cs typeface="Calibri"/>
                <a:sym typeface="Calibri"/>
              </a:rPr>
              <a:t>x</a:t>
            </a:r>
            <a:r>
              <a:rPr lang="en-US" sz="1600" baseline="-25000" dirty="0" smtClean="0">
                <a:latin typeface="Calibri"/>
                <a:ea typeface="Calibri"/>
                <a:cs typeface="Calibri"/>
                <a:sym typeface="Calibri"/>
              </a:rPr>
              <a:t> </a:t>
            </a:r>
            <a:r>
              <a:rPr lang="en-US" sz="1600" dirty="0" smtClean="0">
                <a:latin typeface="Calibri"/>
                <a:ea typeface="Calibri"/>
                <a:cs typeface="Calibri"/>
                <a:sym typeface="Calibri"/>
              </a:rPr>
              <a:t>      </a:t>
            </a:r>
            <a:r>
              <a:rPr lang="en-US" sz="2000" baseline="-25000" dirty="0" smtClean="0">
                <a:latin typeface="Calibri"/>
                <a:ea typeface="Calibri"/>
                <a:cs typeface="Calibri"/>
                <a:sym typeface="Calibri"/>
              </a:rPr>
              <a:t>0</a:t>
            </a:r>
          </a:p>
          <a:p>
            <a:pPr lvl="0">
              <a:buClr>
                <a:schemeClr val="dk1"/>
              </a:buClr>
              <a:buSzPts val="1600"/>
            </a:pPr>
            <a:r>
              <a:rPr lang="en-US" sz="2000" baseline="-25000" dirty="0" smtClean="0">
                <a:latin typeface="Calibri"/>
                <a:cs typeface="Calibri"/>
                <a:sym typeface="Calibri"/>
              </a:rPr>
              <a:t> 0          </a:t>
            </a:r>
            <a:r>
              <a:rPr lang="en-US" dirty="0" err="1" smtClean="0">
                <a:latin typeface="Calibri"/>
                <a:ea typeface="Calibri"/>
                <a:cs typeface="Calibri"/>
                <a:sym typeface="Calibri"/>
              </a:rPr>
              <a:t>s</a:t>
            </a:r>
            <a:r>
              <a:rPr lang="en-US" baseline="-25000" dirty="0" err="1" smtClean="0">
                <a:latin typeface="Calibri"/>
                <a:ea typeface="Calibri"/>
                <a:cs typeface="Calibri"/>
                <a:sym typeface="Calibri"/>
              </a:rPr>
              <a:t>y</a:t>
            </a:r>
            <a:endParaRPr dirty="0"/>
          </a:p>
        </p:txBody>
      </p:sp>
      <p:sp>
        <p:nvSpPr>
          <p:cNvPr id="681" name="Google Shape;681;p16"/>
          <p:cNvSpPr/>
          <p:nvPr/>
        </p:nvSpPr>
        <p:spPr>
          <a:xfrm>
            <a:off x="2743200" y="4724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dirty="0">
                <a:solidFill>
                  <a:schemeClr val="dk1"/>
                </a:solidFill>
                <a:latin typeface="Calibri"/>
                <a:ea typeface="Calibri"/>
                <a:cs typeface="Calibri"/>
                <a:sym typeface="Calibri"/>
              </a:rPr>
              <a:t>X’</a:t>
            </a:r>
            <a:endParaRPr dirty="0"/>
          </a:p>
          <a:p>
            <a:pPr marL="0" marR="0" lvl="0" indent="0" algn="ctr" rtl="0">
              <a:lnSpc>
                <a:spcPct val="100000"/>
              </a:lnSpc>
              <a:spcBef>
                <a:spcPts val="0"/>
              </a:spcBef>
              <a:spcAft>
                <a:spcPts val="0"/>
              </a:spcAft>
              <a:buClr>
                <a:schemeClr val="dk1"/>
              </a:buClr>
              <a:buSzPts val="1200"/>
              <a:buFont typeface="Calibri"/>
              <a:buNone/>
            </a:pPr>
            <a:r>
              <a:rPr lang="en-US" sz="1200" b="0" i="0" u="none" dirty="0">
                <a:solidFill>
                  <a:schemeClr val="dk1"/>
                </a:solidFill>
                <a:latin typeface="Calibri"/>
                <a:ea typeface="Calibri"/>
                <a:cs typeface="Calibri"/>
                <a:sym typeface="Calibri"/>
              </a:rPr>
              <a:t>Y’</a:t>
            </a:r>
            <a:endParaRPr dirty="0"/>
          </a:p>
        </p:txBody>
      </p:sp>
      <p:sp>
        <p:nvSpPr>
          <p:cNvPr id="682" name="Google Shape;682;p16"/>
          <p:cNvSpPr/>
          <p:nvPr/>
        </p:nvSpPr>
        <p:spPr>
          <a:xfrm>
            <a:off x="4724400" y="4724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pic>
        <p:nvPicPr>
          <p:cNvPr id="683" name="Google Shape;683;p16"/>
          <p:cNvPicPr preferRelativeResize="0"/>
          <p:nvPr/>
        </p:nvPicPr>
        <p:blipFill rotWithShape="1">
          <a:blip r:embed="rId3">
            <a:alphaModFix/>
          </a:blip>
          <a:srcRect/>
          <a:stretch/>
        </p:blipFill>
        <p:spPr>
          <a:xfrm>
            <a:off x="5257800" y="1314450"/>
            <a:ext cx="3257550" cy="2133600"/>
          </a:xfrm>
          <a:prstGeom prst="rect">
            <a:avLst/>
          </a:prstGeom>
          <a:noFill/>
          <a:ln>
            <a:noFill/>
          </a:ln>
        </p:spPr>
      </p:pic>
      <p:sp>
        <p:nvSpPr>
          <p:cNvPr id="684" name="Google Shape;684;p16"/>
          <p:cNvSpPr/>
          <p:nvPr/>
        </p:nvSpPr>
        <p:spPr>
          <a:xfrm>
            <a:off x="3505200" y="4724400"/>
            <a:ext cx="914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smtClean="0">
                <a:solidFill>
                  <a:schemeClr val="dk1"/>
                </a:solidFill>
                <a:latin typeface="Calibri"/>
                <a:ea typeface="Calibri"/>
                <a:cs typeface="Calibri"/>
                <a:sym typeface="Calibri"/>
              </a:rPr>
              <a:t> </a:t>
            </a:r>
            <a:r>
              <a:rPr lang="en-US" sz="1200" dirty="0" err="1">
                <a:latin typeface="Calibri"/>
                <a:ea typeface="Calibri"/>
                <a:cs typeface="Calibri"/>
                <a:sym typeface="Calibri"/>
              </a:rPr>
              <a:t>s</a:t>
            </a:r>
            <a:r>
              <a:rPr lang="en-US" sz="1200" baseline="-25000" dirty="0" err="1">
                <a:latin typeface="Calibri"/>
                <a:ea typeface="Calibri"/>
                <a:cs typeface="Calibri"/>
                <a:sym typeface="Calibri"/>
              </a:rPr>
              <a:t>x</a:t>
            </a:r>
            <a:r>
              <a:rPr lang="en-US" sz="1200" baseline="-25000" dirty="0">
                <a:latin typeface="Calibri"/>
                <a:ea typeface="Calibri"/>
                <a:cs typeface="Calibri"/>
                <a:sym typeface="Calibri"/>
              </a:rPr>
              <a:t> </a:t>
            </a:r>
            <a:r>
              <a:rPr lang="en-US" sz="1200" dirty="0">
                <a:latin typeface="Calibri"/>
                <a:ea typeface="Calibri"/>
                <a:cs typeface="Calibri"/>
                <a:sym typeface="Calibri"/>
              </a:rPr>
              <a:t>      </a:t>
            </a:r>
            <a:r>
              <a:rPr lang="en-US" sz="1600" baseline="-25000" dirty="0">
                <a:latin typeface="Calibri"/>
                <a:ea typeface="Calibri"/>
                <a:cs typeface="Calibri"/>
                <a:sym typeface="Calibri"/>
              </a:rPr>
              <a:t>0</a:t>
            </a:r>
          </a:p>
          <a:p>
            <a:pPr lvl="0">
              <a:buClr>
                <a:schemeClr val="dk1"/>
              </a:buClr>
              <a:buSzPts val="1600"/>
            </a:pPr>
            <a:r>
              <a:rPr lang="en-US" sz="1600" baseline="-25000" dirty="0">
                <a:latin typeface="Calibri"/>
                <a:cs typeface="Calibri"/>
                <a:sym typeface="Calibri"/>
              </a:rPr>
              <a:t> 0          </a:t>
            </a:r>
            <a:r>
              <a:rPr lang="en-US" sz="1600" dirty="0" err="1">
                <a:latin typeface="Calibri"/>
                <a:ea typeface="Calibri"/>
                <a:cs typeface="Calibri"/>
                <a:sym typeface="Calibri"/>
              </a:rPr>
              <a:t>s</a:t>
            </a:r>
            <a:r>
              <a:rPr lang="en-US" sz="1600" baseline="-25000" dirty="0" err="1">
                <a:latin typeface="Calibri"/>
                <a:ea typeface="Calibri"/>
                <a:cs typeface="Calibri"/>
                <a:sym typeface="Calibri"/>
              </a:rPr>
              <a:t>y</a:t>
            </a:r>
            <a:endParaRPr lang="en-US" sz="1600" dirty="0"/>
          </a:p>
        </p:txBody>
      </p:sp>
      <p:sp>
        <p:nvSpPr>
          <p:cNvPr id="685" name="Google Shape;685;p16"/>
          <p:cNvSpPr/>
          <p:nvPr/>
        </p:nvSpPr>
        <p:spPr>
          <a:xfrm>
            <a:off x="2286000" y="3962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17"/>
          <p:cNvSpPr/>
          <p:nvPr/>
        </p:nvSpPr>
        <p:spPr>
          <a:xfrm>
            <a:off x="588962" y="828675"/>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Scaling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This transformation </a:t>
            </a:r>
            <a:r>
              <a:rPr lang="en-US" sz="1600" b="1" i="0" u="none" dirty="0">
                <a:latin typeface="Calibri"/>
                <a:ea typeface="Calibri"/>
                <a:cs typeface="Calibri"/>
                <a:sym typeface="Calibri"/>
              </a:rPr>
              <a:t>changes the </a:t>
            </a:r>
            <a:r>
              <a:rPr lang="en-US" sz="1600" b="1" i="1" u="none" dirty="0">
                <a:latin typeface="Calibri"/>
                <a:ea typeface="Calibri"/>
                <a:cs typeface="Calibri"/>
                <a:sym typeface="Calibri"/>
              </a:rPr>
              <a:t>size</a:t>
            </a:r>
            <a:r>
              <a:rPr lang="en-US" sz="1600" b="0" i="0" u="none" dirty="0">
                <a:latin typeface="Calibri"/>
                <a:ea typeface="Calibri"/>
                <a:cs typeface="Calibri"/>
                <a:sym typeface="Calibri"/>
              </a:rPr>
              <a:t> of an object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Such that we can </a:t>
            </a:r>
            <a:r>
              <a:rPr lang="en-US" sz="1600" b="1" i="0" u="none" dirty="0">
                <a:latin typeface="Calibri"/>
                <a:ea typeface="Calibri"/>
                <a:cs typeface="Calibri"/>
                <a:sym typeface="Calibri"/>
              </a:rPr>
              <a:t>magnify</a:t>
            </a:r>
            <a:r>
              <a:rPr lang="en-US" sz="1600" b="0" i="0" u="none" dirty="0">
                <a:latin typeface="Calibri"/>
                <a:ea typeface="Calibri"/>
                <a:cs typeface="Calibri"/>
                <a:sym typeface="Calibri"/>
              </a:rPr>
              <a:t> or </a:t>
            </a:r>
            <a:r>
              <a:rPr lang="en-US" sz="1600" b="1" i="0" u="none" dirty="0">
                <a:latin typeface="Calibri"/>
                <a:ea typeface="Calibri"/>
                <a:cs typeface="Calibri"/>
                <a:sym typeface="Calibri"/>
              </a:rPr>
              <a:t>reduce</a:t>
            </a:r>
            <a:r>
              <a:rPr lang="en-US" sz="1600" b="0" i="0" u="none" dirty="0">
                <a:latin typeface="Calibri"/>
                <a:ea typeface="Calibri"/>
                <a:cs typeface="Calibri"/>
                <a:sym typeface="Calibri"/>
              </a:rPr>
              <a:t> its size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case of polygons scaling is done by </a:t>
            </a:r>
            <a:r>
              <a:rPr lang="en-US" sz="1600" b="1" i="0" u="none" dirty="0">
                <a:latin typeface="Calibri"/>
                <a:ea typeface="Calibri"/>
                <a:cs typeface="Calibri"/>
                <a:sym typeface="Calibri"/>
              </a:rPr>
              <a:t>multiplying </a:t>
            </a:r>
            <a:endParaRPr dirty="0"/>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coordinate values (</a:t>
            </a:r>
            <a:r>
              <a:rPr lang="en-US" sz="1600" b="1" i="0" u="none" dirty="0" err="1">
                <a:latin typeface="Calibri"/>
                <a:ea typeface="Calibri"/>
                <a:cs typeface="Calibri"/>
                <a:sym typeface="Calibri"/>
              </a:rPr>
              <a:t>x,y</a:t>
            </a:r>
            <a:r>
              <a:rPr lang="en-US" sz="1600" b="1" i="0" u="none" dirty="0">
                <a:latin typeface="Calibri"/>
                <a:ea typeface="Calibri"/>
                <a:cs typeface="Calibri"/>
                <a:sym typeface="Calibri"/>
              </a:rPr>
              <a:t>) of each vertex by scaling </a:t>
            </a:r>
            <a:endParaRPr dirty="0"/>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factors </a:t>
            </a:r>
            <a:r>
              <a:rPr lang="en-US" sz="1600" b="1" i="0" u="none" dirty="0" err="1">
                <a:latin typeface="Calibri"/>
                <a:ea typeface="Calibri"/>
                <a:cs typeface="Calibri"/>
                <a:sym typeface="Calibri"/>
              </a:rPr>
              <a:t>s</a:t>
            </a:r>
            <a:r>
              <a:rPr lang="en-US" sz="1600" b="1" i="0" u="none" baseline="-25000" dirty="0" err="1">
                <a:latin typeface="Calibri"/>
                <a:ea typeface="Calibri"/>
                <a:cs typeface="Calibri"/>
                <a:sym typeface="Calibri"/>
              </a:rPr>
              <a:t>x</a:t>
            </a:r>
            <a:r>
              <a:rPr lang="en-US" sz="1600" b="1" i="0" u="none" dirty="0">
                <a:latin typeface="Calibri"/>
                <a:ea typeface="Calibri"/>
                <a:cs typeface="Calibri"/>
                <a:sym typeface="Calibri"/>
              </a:rPr>
              <a:t> </a:t>
            </a:r>
            <a:r>
              <a:rPr lang="en-US" sz="1600" b="1" i="0" u="none" dirty="0" err="1">
                <a:latin typeface="Calibri"/>
                <a:ea typeface="Calibri"/>
                <a:cs typeface="Calibri"/>
                <a:sym typeface="Calibri"/>
              </a:rPr>
              <a:t>s</a:t>
            </a:r>
            <a:r>
              <a:rPr lang="en-US" sz="1600" b="1" i="0" u="none" baseline="-25000" dirty="0" err="1">
                <a:latin typeface="Calibri"/>
                <a:ea typeface="Calibri"/>
                <a:cs typeface="Calibri"/>
                <a:sym typeface="Calibri"/>
              </a:rPr>
              <a:t>y</a:t>
            </a:r>
            <a:r>
              <a:rPr lang="en-US" sz="1600" b="0" i="0" u="none" dirty="0">
                <a:latin typeface="Calibri"/>
                <a:ea typeface="Calibri"/>
                <a:cs typeface="Calibri"/>
                <a:sym typeface="Calibri"/>
              </a:rPr>
              <a:t> to produce the final transformed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coordinates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err="1">
                <a:latin typeface="Calibri"/>
                <a:ea typeface="Calibri"/>
                <a:cs typeface="Calibri"/>
                <a:sym typeface="Calibri"/>
              </a:rPr>
              <a:t>s</a:t>
            </a:r>
            <a:r>
              <a:rPr lang="en-US" sz="1600" b="0" i="0" u="none" baseline="-25000" dirty="0" err="1">
                <a:latin typeface="Calibri"/>
                <a:ea typeface="Calibri"/>
                <a:cs typeface="Calibri"/>
                <a:sym typeface="Calibri"/>
              </a:rPr>
              <a:t>x</a:t>
            </a:r>
            <a:r>
              <a:rPr lang="en-US" sz="1600" b="0" i="0" u="none" dirty="0">
                <a:latin typeface="Calibri"/>
                <a:ea typeface="Calibri"/>
                <a:cs typeface="Calibri"/>
                <a:sym typeface="Calibri"/>
              </a:rPr>
              <a:t> scales object in ‘x’ direction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err="1">
                <a:latin typeface="Calibri"/>
                <a:ea typeface="Calibri"/>
                <a:cs typeface="Calibri"/>
                <a:sym typeface="Calibri"/>
              </a:rPr>
              <a:t>s</a:t>
            </a:r>
            <a:r>
              <a:rPr lang="en-US" sz="1600" b="0" i="0" u="none" baseline="-25000" dirty="0" err="1">
                <a:latin typeface="Calibri"/>
                <a:ea typeface="Calibri"/>
                <a:cs typeface="Calibri"/>
                <a:sym typeface="Calibri"/>
              </a:rPr>
              <a:t>y</a:t>
            </a:r>
            <a:r>
              <a:rPr lang="en-US" sz="1600" b="0" i="0" u="none" dirty="0">
                <a:latin typeface="Calibri"/>
                <a:ea typeface="Calibri"/>
                <a:cs typeface="Calibri"/>
                <a:sym typeface="Calibri"/>
              </a:rPr>
              <a:t> scales object in ‘y’ direction</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P’=		P =		S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P’=  P  *  S  so	    	</a:t>
            </a:r>
            <a:endParaRPr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Values greater than 1 for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produce </a:t>
            </a:r>
            <a:r>
              <a:rPr lang="en-US" sz="1600" b="0" i="1" u="none" dirty="0">
                <a:latin typeface="Calibri"/>
                <a:ea typeface="Calibri"/>
                <a:cs typeface="Calibri"/>
                <a:sym typeface="Calibri"/>
              </a:rPr>
              <a:t>enlargement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Values greater than 1 for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a:t>
            </a:r>
            <a:r>
              <a:rPr lang="en-US" sz="1600" b="0" i="1" u="none" dirty="0">
                <a:latin typeface="Calibri"/>
                <a:ea typeface="Calibri"/>
                <a:cs typeface="Calibri"/>
                <a:sym typeface="Calibri"/>
              </a:rPr>
              <a:t>reduce</a:t>
            </a:r>
            <a:r>
              <a:rPr lang="en-US" sz="1600" b="0" i="0" u="none" dirty="0">
                <a:latin typeface="Calibri"/>
                <a:ea typeface="Calibri"/>
                <a:cs typeface="Calibri"/>
                <a:sym typeface="Calibri"/>
              </a:rPr>
              <a:t> size of object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 3 uniform scaling		 s</a:t>
            </a:r>
            <a:r>
              <a:rPr lang="en-US" sz="1600" b="0" i="0" u="none" baseline="-25000" dirty="0">
                <a:latin typeface="Calibri"/>
                <a:ea typeface="Calibri"/>
                <a:cs typeface="Calibri"/>
                <a:sym typeface="Calibri"/>
              </a:rPr>
              <a:t> x</a:t>
            </a:r>
            <a:r>
              <a:rPr lang="en-US" sz="1600" b="0" i="0" u="none" dirty="0">
                <a:latin typeface="Calibri"/>
                <a:ea typeface="Calibri"/>
                <a:cs typeface="Calibri"/>
                <a:sym typeface="Calibri"/>
              </a:rPr>
              <a:t>  =  4   s</a:t>
            </a:r>
            <a:r>
              <a:rPr lang="en-US" sz="1600" b="0" i="0" u="none" baseline="-25000" dirty="0">
                <a:latin typeface="Calibri"/>
                <a:ea typeface="Calibri"/>
                <a:cs typeface="Calibri"/>
                <a:sym typeface="Calibri"/>
              </a:rPr>
              <a:t> y</a:t>
            </a:r>
            <a:r>
              <a:rPr lang="en-US" sz="1600" b="0" i="0" u="none" dirty="0">
                <a:latin typeface="Calibri"/>
                <a:ea typeface="Calibri"/>
                <a:cs typeface="Calibri"/>
                <a:sym typeface="Calibri"/>
              </a:rPr>
              <a:t>  = 3 non uniform scaling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691" name="Google Shape;691;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sp>
        <p:nvSpPr>
          <p:cNvPr id="692" name="Google Shape;692;p1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693" name="Google Shape;693;p17"/>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694" name="Google Shape;694;p17"/>
          <p:cNvSpPr/>
          <p:nvPr/>
        </p:nvSpPr>
        <p:spPr>
          <a:xfrm>
            <a:off x="1371600" y="3962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95" name="Google Shape;695;p17"/>
          <p:cNvSpPr/>
          <p:nvPr/>
        </p:nvSpPr>
        <p:spPr>
          <a:xfrm>
            <a:off x="3200400" y="3962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96" name="Google Shape;696;p17"/>
          <p:cNvSpPr/>
          <p:nvPr/>
        </p:nvSpPr>
        <p:spPr>
          <a:xfrm>
            <a:off x="5029200" y="3962400"/>
            <a:ext cx="914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a:t>
            </a:r>
            <a:r>
              <a:rPr lang="en-US" sz="1600" b="0" i="0" u="none" baseline="-25000">
                <a:solidFill>
                  <a:schemeClr val="dk1"/>
                </a:solidFill>
                <a:latin typeface="Calibri"/>
                <a:ea typeface="Calibri"/>
                <a:cs typeface="Calibri"/>
                <a:sym typeface="Calibri"/>
              </a:rPr>
              <a:t>x</a:t>
            </a:r>
            <a:r>
              <a:rPr lang="en-US" sz="1600" b="0" i="0" u="none">
                <a:solidFill>
                  <a:schemeClr val="dk1"/>
                </a:solidFill>
                <a:latin typeface="Calibri"/>
                <a:ea typeface="Calibri"/>
                <a:cs typeface="Calibri"/>
                <a:sym typeface="Calibri"/>
              </a:rPr>
              <a:t>       0 0        s</a:t>
            </a:r>
            <a:r>
              <a:rPr lang="en-US" sz="1600" b="0" i="0" u="none" baseline="-25000">
                <a:solidFill>
                  <a:schemeClr val="dk1"/>
                </a:solidFill>
                <a:latin typeface="Calibri"/>
                <a:ea typeface="Calibri"/>
                <a:cs typeface="Calibri"/>
                <a:sym typeface="Calibri"/>
              </a:rPr>
              <a:t>y</a:t>
            </a:r>
            <a:endParaRPr/>
          </a:p>
        </p:txBody>
      </p:sp>
      <p:sp>
        <p:nvSpPr>
          <p:cNvPr id="697" name="Google Shape;697;p17"/>
          <p:cNvSpPr/>
          <p:nvPr/>
        </p:nvSpPr>
        <p:spPr>
          <a:xfrm>
            <a:off x="2743200" y="4724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698" name="Google Shape;698;p17"/>
          <p:cNvSpPr/>
          <p:nvPr/>
        </p:nvSpPr>
        <p:spPr>
          <a:xfrm>
            <a:off x="4724400" y="4724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pic>
        <p:nvPicPr>
          <p:cNvPr id="699" name="Google Shape;699;p17"/>
          <p:cNvPicPr preferRelativeResize="0"/>
          <p:nvPr/>
        </p:nvPicPr>
        <p:blipFill rotWithShape="1">
          <a:blip r:embed="rId3">
            <a:alphaModFix/>
          </a:blip>
          <a:srcRect/>
          <a:stretch/>
        </p:blipFill>
        <p:spPr>
          <a:xfrm>
            <a:off x="4972050" y="1295400"/>
            <a:ext cx="3257550" cy="2133600"/>
          </a:xfrm>
          <a:prstGeom prst="rect">
            <a:avLst/>
          </a:prstGeom>
          <a:noFill/>
          <a:ln>
            <a:noFill/>
          </a:ln>
        </p:spPr>
      </p:pic>
      <p:sp>
        <p:nvSpPr>
          <p:cNvPr id="700" name="Google Shape;700;p17"/>
          <p:cNvSpPr/>
          <p:nvPr/>
        </p:nvSpPr>
        <p:spPr>
          <a:xfrm>
            <a:off x="3505200" y="4724400"/>
            <a:ext cx="914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a:t>
            </a:r>
            <a:r>
              <a:rPr lang="en-US" sz="1600" b="0" i="0" u="none" baseline="-25000">
                <a:solidFill>
                  <a:schemeClr val="dk1"/>
                </a:solidFill>
                <a:latin typeface="Calibri"/>
                <a:ea typeface="Calibri"/>
                <a:cs typeface="Calibri"/>
                <a:sym typeface="Calibri"/>
              </a:rPr>
              <a:t>x</a:t>
            </a:r>
            <a:r>
              <a:rPr lang="en-US" sz="1600" b="0" i="0" u="none">
                <a:solidFill>
                  <a:schemeClr val="dk1"/>
                </a:solidFill>
                <a:latin typeface="Calibri"/>
                <a:ea typeface="Calibri"/>
                <a:cs typeface="Calibri"/>
                <a:sym typeface="Calibri"/>
              </a:rPr>
              <a:t>       0 0        s</a:t>
            </a:r>
            <a:r>
              <a:rPr lang="en-US" sz="1600" b="0" i="0" u="none" baseline="-25000">
                <a:solidFill>
                  <a:schemeClr val="dk1"/>
                </a:solidFill>
                <a:latin typeface="Calibri"/>
                <a:ea typeface="Calibri"/>
                <a:cs typeface="Calibri"/>
                <a:sym typeface="Calibri"/>
              </a:rPr>
              <a:t>y</a:t>
            </a:r>
            <a:endParaRPr/>
          </a:p>
        </p:txBody>
      </p:sp>
      <p:sp>
        <p:nvSpPr>
          <p:cNvPr id="701" name="Google Shape;701;p17"/>
          <p:cNvSpPr txBox="1"/>
          <p:nvPr/>
        </p:nvSpPr>
        <p:spPr>
          <a:xfrm>
            <a:off x="3657600" y="3425825"/>
            <a:ext cx="230187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x’ = x * s</a:t>
            </a:r>
            <a:r>
              <a:rPr lang="en-US" sz="1400" b="0" i="0" u="none" baseline="-25000">
                <a:solidFill>
                  <a:schemeClr val="dk1"/>
                </a:solidFill>
                <a:latin typeface="Arial"/>
                <a:ea typeface="Arial"/>
                <a:cs typeface="Arial"/>
                <a:sym typeface="Arial"/>
              </a:rPr>
              <a:t>x</a:t>
            </a:r>
            <a:r>
              <a:rPr lang="en-US" sz="1400" b="0" i="0" u="none">
                <a:solidFill>
                  <a:schemeClr val="dk1"/>
                </a:solidFill>
                <a:latin typeface="Arial"/>
                <a:ea typeface="Arial"/>
                <a:cs typeface="Arial"/>
                <a:sym typeface="Arial"/>
              </a:rPr>
              <a:t>             y’ = y * s</a:t>
            </a:r>
            <a:r>
              <a:rPr lang="en-US" sz="1400" b="0" i="0" u="none" baseline="-25000">
                <a:solidFill>
                  <a:schemeClr val="dk1"/>
                </a:solidFill>
                <a:latin typeface="Arial"/>
                <a:ea typeface="Arial"/>
                <a:cs typeface="Arial"/>
                <a:sym typeface="Arial"/>
              </a:rPr>
              <a:t>y</a:t>
            </a:r>
            <a:endParaRPr/>
          </a:p>
        </p:txBody>
      </p:sp>
      <p:sp>
        <p:nvSpPr>
          <p:cNvPr id="702" name="Google Shape;702;p17"/>
          <p:cNvSpPr/>
          <p:nvPr/>
        </p:nvSpPr>
        <p:spPr>
          <a:xfrm>
            <a:off x="2286000" y="3962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18"/>
          <p:cNvSpPr/>
          <p:nvPr/>
        </p:nvSpPr>
        <p:spPr>
          <a:xfrm>
            <a:off x="588962" y="828675"/>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Rotation  (about origin, in </a:t>
            </a:r>
            <a:r>
              <a:rPr lang="en-US" sz="1600" b="1" i="0" u="none" dirty="0" err="1" smtClean="0">
                <a:latin typeface="Calibri"/>
                <a:ea typeface="Calibri"/>
                <a:cs typeface="Calibri"/>
                <a:sym typeface="Calibri"/>
              </a:rPr>
              <a:t>ccw</a:t>
            </a:r>
            <a:r>
              <a:rPr lang="en-US" sz="1600" b="1" i="0" u="none" dirty="0" smtClean="0">
                <a:latin typeface="Calibri"/>
                <a:ea typeface="Calibri"/>
                <a:cs typeface="Calibri"/>
                <a:sym typeface="Calibri"/>
              </a:rPr>
              <a:t>, by theta)</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Repositioning an object </a:t>
            </a:r>
            <a:r>
              <a:rPr lang="en-US" sz="1600" b="1" i="0" u="none" dirty="0">
                <a:latin typeface="Calibri"/>
                <a:ea typeface="Calibri"/>
                <a:cs typeface="Calibri"/>
                <a:sym typeface="Calibri"/>
              </a:rPr>
              <a:t>along a circular path </a:t>
            </a:r>
            <a:r>
              <a:rPr lang="en-US" sz="1600" b="0" i="0" u="none" dirty="0">
                <a:latin typeface="Calibri"/>
                <a:ea typeface="Calibri"/>
                <a:cs typeface="Calibri"/>
                <a:sym typeface="Calibri"/>
              </a:rPr>
              <a:t>in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plane</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Specify </a:t>
            </a:r>
            <a:r>
              <a:rPr lang="en-US" sz="1600" b="1" i="0" u="none" dirty="0">
                <a:latin typeface="Calibri"/>
                <a:ea typeface="Calibri"/>
                <a:cs typeface="Calibri"/>
                <a:sym typeface="Calibri"/>
              </a:rPr>
              <a:t>rotation angle ‘θ’ </a:t>
            </a:r>
            <a:r>
              <a:rPr lang="en-US" sz="1600" b="0" i="0" u="none" dirty="0">
                <a:latin typeface="Calibri"/>
                <a:ea typeface="Calibri"/>
                <a:cs typeface="Calibri"/>
                <a:sym typeface="Calibri"/>
              </a:rPr>
              <a:t>and position (</a:t>
            </a:r>
            <a:r>
              <a:rPr lang="en-US" sz="1600" b="0" i="0" u="none" dirty="0" err="1">
                <a:latin typeface="Calibri"/>
                <a:ea typeface="Calibri"/>
                <a:cs typeface="Calibri"/>
                <a:sym typeface="Calibri"/>
              </a:rPr>
              <a:t>x</a:t>
            </a:r>
            <a:r>
              <a:rPr lang="en-US" sz="1600" b="0" i="0" u="none" baseline="-25000" dirty="0" err="1">
                <a:latin typeface="Calibri"/>
                <a:ea typeface="Calibri"/>
                <a:cs typeface="Calibri"/>
                <a:sym typeface="Calibri"/>
              </a:rPr>
              <a:t>r</a:t>
            </a:r>
            <a:r>
              <a:rPr lang="en-US" sz="1600" b="0" i="0" u="none" baseline="-25000" dirty="0">
                <a:latin typeface="Calibri"/>
                <a:ea typeface="Calibri"/>
                <a:cs typeface="Calibri"/>
                <a:sym typeface="Calibri"/>
              </a:rPr>
              <a:t> </a:t>
            </a:r>
            <a:r>
              <a:rPr lang="en-US" sz="1600" b="0" i="0" u="none" dirty="0">
                <a:latin typeface="Calibri"/>
                <a:ea typeface="Calibri"/>
                <a:cs typeface="Calibri"/>
                <a:sym typeface="Calibri"/>
              </a:rPr>
              <a:t>,y</a:t>
            </a:r>
            <a:r>
              <a:rPr lang="en-US" sz="1600" b="0" i="0" u="none" baseline="-25000" dirty="0">
                <a:latin typeface="Calibri"/>
                <a:ea typeface="Calibri"/>
                <a:cs typeface="Calibri"/>
                <a:sym typeface="Calibri"/>
              </a:rPr>
              <a:t> r</a:t>
            </a:r>
            <a:r>
              <a:rPr lang="en-US" sz="1600" b="0" i="0" u="none" dirty="0">
                <a:latin typeface="Calibri"/>
                <a:ea typeface="Calibri"/>
                <a:cs typeface="Calibri"/>
                <a:sym typeface="Calibri"/>
              </a:rPr>
              <a:t>) of </a:t>
            </a:r>
            <a:r>
              <a:rPr lang="en-US" sz="1600" b="1" i="0" u="none" dirty="0">
                <a:latin typeface="Calibri"/>
                <a:ea typeface="Calibri"/>
                <a:cs typeface="Calibri"/>
                <a:sym typeface="Calibri"/>
              </a:rPr>
              <a:t>rotation point </a:t>
            </a:r>
            <a:r>
              <a:rPr lang="en-US" sz="1600" b="0" i="0" u="none" dirty="0">
                <a:latin typeface="Calibri"/>
                <a:ea typeface="Calibri"/>
                <a:cs typeface="Calibri"/>
                <a:sym typeface="Calibri"/>
              </a:rPr>
              <a:t>about which the object is to be rotated</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value for ‘θ’ define </a:t>
            </a:r>
            <a:r>
              <a:rPr lang="en-US" sz="1600" b="1" i="1" u="none" dirty="0">
                <a:latin typeface="Calibri"/>
                <a:ea typeface="Calibri"/>
                <a:cs typeface="Calibri"/>
                <a:sym typeface="Calibri"/>
              </a:rPr>
              <a:t>counter-clockwise</a:t>
            </a:r>
            <a:r>
              <a:rPr lang="en-US" sz="1600" b="0" i="0" u="none" dirty="0">
                <a:latin typeface="Calibri"/>
                <a:ea typeface="Calibri"/>
                <a:cs typeface="Calibri"/>
                <a:sym typeface="Calibri"/>
              </a:rPr>
              <a:t> rotation about a point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value for ‘θ’ define </a:t>
            </a:r>
            <a:r>
              <a:rPr lang="en-US" sz="1600" b="0" i="1" u="none" dirty="0">
                <a:latin typeface="Calibri"/>
                <a:ea typeface="Calibri"/>
                <a:cs typeface="Calibri"/>
                <a:sym typeface="Calibri"/>
              </a:rPr>
              <a:t>clockwise</a:t>
            </a:r>
            <a:r>
              <a:rPr lang="en-US" sz="1600" b="0" i="0" u="none" dirty="0">
                <a:latin typeface="Calibri"/>
                <a:ea typeface="Calibri"/>
                <a:cs typeface="Calibri"/>
                <a:sym typeface="Calibri"/>
              </a:rPr>
              <a:t> rotation about a point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If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is the original point ‘r’ the constant distance from origin, ‘Φ’ the original angular displacement from x-axis.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Now the point (</a:t>
            </a:r>
            <a:r>
              <a:rPr lang="en-US" sz="1600" b="0" i="0" u="none" dirty="0" err="1">
                <a:latin typeface="Calibri"/>
                <a:ea typeface="Calibri"/>
                <a:cs typeface="Calibri"/>
                <a:sym typeface="Calibri"/>
              </a:rPr>
              <a:t>x,y</a:t>
            </a:r>
            <a:r>
              <a:rPr lang="en-US" sz="1600" b="0" i="0" u="none" dirty="0">
                <a:latin typeface="Calibri"/>
                <a:ea typeface="Calibri"/>
                <a:cs typeface="Calibri"/>
                <a:sym typeface="Calibri"/>
              </a:rPr>
              <a:t>) is rotated through angle ‘θ’ in a counter clock wise direction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Express the transformed coordinates in terms of ‘Φ’ and ‘θ’ as</a:t>
            </a:r>
            <a:endParaRPr dirty="0"/>
          </a:p>
          <a:p>
            <a:pPr lvl="0">
              <a:buClr>
                <a:srgbClr val="FFFFFF"/>
              </a:buClr>
              <a:buSzPts val="1600"/>
            </a:pPr>
            <a:r>
              <a:rPr lang="en-US" sz="1600" dirty="0" smtClean="0">
                <a:latin typeface="Calibri"/>
                <a:ea typeface="Calibri"/>
                <a:cs typeface="Calibri"/>
                <a:sym typeface="Calibri"/>
              </a:rPr>
              <a:t>Cos(</a:t>
            </a:r>
            <a:r>
              <a:rPr lang="en-US" sz="1600" dirty="0">
                <a:latin typeface="Calibri"/>
                <a:ea typeface="Calibri"/>
                <a:cs typeface="Calibri"/>
                <a:sym typeface="Calibri"/>
              </a:rPr>
              <a:t>Φ </a:t>
            </a:r>
            <a:r>
              <a:rPr lang="en-US" sz="1600" dirty="0" smtClean="0">
                <a:latin typeface="Calibri"/>
                <a:ea typeface="Calibri"/>
                <a:cs typeface="Calibri"/>
                <a:sym typeface="Calibri"/>
              </a:rPr>
              <a:t>+ θ) </a:t>
            </a:r>
            <a:r>
              <a:rPr lang="en-US" sz="1600" b="0" i="0" u="none" dirty="0" smtClean="0">
                <a:latin typeface="Calibri"/>
                <a:ea typeface="Calibri"/>
                <a:cs typeface="Calibri"/>
                <a:sym typeface="Calibri"/>
              </a:rPr>
              <a:t> = x’/r  or </a:t>
            </a:r>
            <a:r>
              <a:rPr lang="en-US" sz="1600" dirty="0" smtClean="0">
                <a:ea typeface="Calibri"/>
              </a:rPr>
              <a:t>  x’ = </a:t>
            </a:r>
            <a:r>
              <a:rPr lang="en-US" sz="1600" dirty="0" err="1" smtClean="0">
                <a:ea typeface="Calibri"/>
              </a:rPr>
              <a:t>r.</a:t>
            </a:r>
            <a:r>
              <a:rPr lang="en-US" sz="1600" dirty="0" err="1" smtClean="0">
                <a:latin typeface="Calibri"/>
                <a:ea typeface="Calibri"/>
                <a:cs typeface="Calibri"/>
                <a:sym typeface="Calibri"/>
              </a:rPr>
              <a:t>Cos</a:t>
            </a:r>
            <a:r>
              <a:rPr lang="en-US" sz="1600" dirty="0" smtClean="0">
                <a:latin typeface="Calibri"/>
                <a:ea typeface="Calibri"/>
                <a:cs typeface="Calibri"/>
                <a:sym typeface="Calibri"/>
              </a:rPr>
              <a:t>(</a:t>
            </a:r>
            <a:r>
              <a:rPr lang="el-GR" sz="1600" dirty="0">
                <a:latin typeface="Calibri"/>
                <a:ea typeface="Calibri"/>
                <a:cs typeface="Calibri"/>
                <a:sym typeface="Calibri"/>
              </a:rPr>
              <a:t>Φ + θ) </a:t>
            </a:r>
            <a:r>
              <a:rPr lang="en-US" sz="1600" dirty="0" smtClean="0">
                <a:latin typeface="Calibri"/>
                <a:ea typeface="Calibri"/>
                <a:cs typeface="Calibri"/>
                <a:sym typeface="Calibri"/>
              </a:rPr>
              <a:t>  </a:t>
            </a:r>
            <a:r>
              <a:rPr lang="en-US" sz="1600" b="0" i="0" u="none" dirty="0" smtClean="0">
                <a:latin typeface="Calibri"/>
                <a:ea typeface="Calibri"/>
                <a:cs typeface="Calibri"/>
                <a:sym typeface="Calibri"/>
              </a:rPr>
              <a:t>….(</a:t>
            </a:r>
            <a:r>
              <a:rPr lang="en-US" sz="1600" b="0" i="0" u="none" dirty="0">
                <a:latin typeface="Calibri"/>
                <a:ea typeface="Calibri"/>
                <a:cs typeface="Calibri"/>
                <a:sym typeface="Calibri"/>
              </a:rPr>
              <a:t>i)</a:t>
            </a:r>
            <a:endParaRPr dirty="0"/>
          </a:p>
          <a:p>
            <a:pPr lvl="0">
              <a:buClr>
                <a:srgbClr val="FFFFFF"/>
              </a:buClr>
              <a:buSzPts val="1600"/>
            </a:pPr>
            <a:r>
              <a:rPr lang="en-US" sz="1600" dirty="0" smtClean="0">
                <a:latin typeface="Calibri"/>
                <a:ea typeface="Calibri"/>
                <a:cs typeface="Calibri"/>
                <a:sym typeface="Calibri"/>
              </a:rPr>
              <a:t>Sin(Φ </a:t>
            </a:r>
            <a:r>
              <a:rPr lang="en-US" sz="1600" dirty="0">
                <a:latin typeface="Calibri"/>
                <a:ea typeface="Calibri"/>
                <a:cs typeface="Calibri"/>
                <a:sym typeface="Calibri"/>
              </a:rPr>
              <a:t>+ θ</a:t>
            </a:r>
            <a:r>
              <a:rPr lang="en-US" sz="1600" dirty="0" smtClean="0">
                <a:latin typeface="Calibri"/>
                <a:ea typeface="Calibri"/>
                <a:cs typeface="Calibri"/>
                <a:sym typeface="Calibri"/>
              </a:rPr>
              <a:t>) =  </a:t>
            </a:r>
            <a:r>
              <a:rPr lang="en-US" sz="1600" b="0" i="0" u="none" dirty="0" smtClean="0">
                <a:latin typeface="Calibri"/>
                <a:ea typeface="Calibri"/>
                <a:cs typeface="Calibri"/>
                <a:sym typeface="Calibri"/>
              </a:rPr>
              <a:t>y’/r   or   </a:t>
            </a:r>
            <a:r>
              <a:rPr lang="en-US" sz="1600" dirty="0" smtClean="0">
                <a:ea typeface="Calibri"/>
              </a:rPr>
              <a:t>y’ </a:t>
            </a:r>
            <a:r>
              <a:rPr lang="en-US" sz="1600" dirty="0">
                <a:ea typeface="Calibri"/>
              </a:rPr>
              <a:t>= </a:t>
            </a:r>
            <a:r>
              <a:rPr lang="en-US" sz="1600" dirty="0" err="1" smtClean="0">
                <a:ea typeface="Calibri"/>
              </a:rPr>
              <a:t>r.</a:t>
            </a:r>
            <a:r>
              <a:rPr lang="en-US" sz="1600" dirty="0" err="1" smtClean="0">
                <a:latin typeface="Calibri"/>
                <a:ea typeface="Calibri"/>
                <a:cs typeface="Calibri"/>
                <a:sym typeface="Calibri"/>
              </a:rPr>
              <a:t>Sin</a:t>
            </a:r>
            <a:r>
              <a:rPr lang="en-US" sz="1600" dirty="0" smtClean="0">
                <a:latin typeface="Calibri"/>
                <a:ea typeface="Calibri"/>
                <a:cs typeface="Calibri"/>
                <a:sym typeface="Calibri"/>
              </a:rPr>
              <a:t>(</a:t>
            </a:r>
            <a:r>
              <a:rPr lang="el-GR" sz="1600" dirty="0">
                <a:latin typeface="Calibri"/>
                <a:ea typeface="Calibri"/>
                <a:cs typeface="Calibri"/>
                <a:sym typeface="Calibri"/>
              </a:rPr>
              <a:t>Φ + θ) </a:t>
            </a:r>
            <a:r>
              <a:rPr lang="en-US" sz="1600" b="0" i="0" u="none" dirty="0" smtClean="0">
                <a:latin typeface="Calibri"/>
                <a:ea typeface="Calibri"/>
                <a:cs typeface="Calibri"/>
                <a:sym typeface="Calibri"/>
              </a:rPr>
              <a:t>= </a:t>
            </a:r>
            <a:r>
              <a:rPr lang="en-US" sz="1600" dirty="0" smtClean="0">
                <a:latin typeface="Calibri"/>
                <a:ea typeface="Calibri"/>
                <a:cs typeface="Calibri"/>
                <a:sym typeface="Calibri"/>
              </a:rPr>
              <a:t>….(</a:t>
            </a:r>
            <a:r>
              <a:rPr lang="en-US" sz="1600" b="0" i="0" u="none" dirty="0">
                <a:latin typeface="Calibri"/>
                <a:ea typeface="Calibri"/>
                <a:cs typeface="Calibri"/>
                <a:sym typeface="Calibri"/>
              </a:rPr>
              <a:t>ii)</a:t>
            </a:r>
            <a:endParaRPr dirty="0"/>
          </a:p>
          <a:p>
            <a:pPr lvl="0">
              <a:buClr>
                <a:schemeClr val="dk1"/>
              </a:buClr>
              <a:buSzPts val="1600"/>
            </a:pPr>
            <a:r>
              <a:rPr lang="en-US" sz="1600" dirty="0">
                <a:ea typeface="Calibri"/>
              </a:rPr>
              <a:t>x’ = </a:t>
            </a:r>
            <a:r>
              <a:rPr lang="en-US" sz="1600" dirty="0" err="1" smtClean="0">
                <a:ea typeface="Calibri"/>
              </a:rPr>
              <a:t>r.</a:t>
            </a:r>
            <a:r>
              <a:rPr lang="en-US" sz="1600" dirty="0" err="1" smtClean="0">
                <a:latin typeface="Calibri"/>
                <a:ea typeface="Calibri"/>
                <a:cs typeface="Calibri"/>
                <a:sym typeface="Calibri"/>
              </a:rPr>
              <a:t>Cos</a:t>
            </a:r>
            <a:r>
              <a:rPr lang="el-GR" sz="1600" dirty="0" smtClean="0">
                <a:latin typeface="Calibri"/>
                <a:ea typeface="Calibri"/>
                <a:cs typeface="Calibri"/>
                <a:sym typeface="Calibri"/>
              </a:rPr>
              <a:t>Φ </a:t>
            </a:r>
            <a:r>
              <a:rPr lang="en-US" sz="1600" dirty="0" smtClean="0">
                <a:latin typeface="Calibri"/>
                <a:ea typeface="Calibri"/>
                <a:cs typeface="Calibri"/>
                <a:sym typeface="Calibri"/>
              </a:rPr>
              <a:t>.Cos</a:t>
            </a:r>
            <a:r>
              <a:rPr lang="el-GR" sz="1600" dirty="0" smtClean="0">
                <a:latin typeface="Calibri"/>
                <a:ea typeface="Calibri"/>
                <a:cs typeface="Calibri"/>
                <a:sym typeface="Calibri"/>
              </a:rPr>
              <a:t>θ</a:t>
            </a:r>
            <a:r>
              <a:rPr lang="en-US" sz="1600" dirty="0" smtClean="0">
                <a:latin typeface="Calibri"/>
                <a:ea typeface="Calibri"/>
                <a:cs typeface="Calibri"/>
                <a:sym typeface="Calibri"/>
              </a:rPr>
              <a:t>  - </a:t>
            </a:r>
            <a:r>
              <a:rPr lang="en-US" sz="1600" dirty="0" err="1" smtClean="0">
                <a:ea typeface="Calibri"/>
              </a:rPr>
              <a:t>r.</a:t>
            </a:r>
            <a:r>
              <a:rPr lang="en-US" sz="1600" dirty="0" err="1" smtClean="0">
                <a:latin typeface="Calibri"/>
                <a:ea typeface="Calibri"/>
                <a:cs typeface="Calibri"/>
                <a:sym typeface="Calibri"/>
              </a:rPr>
              <a:t>Sin</a:t>
            </a:r>
            <a:r>
              <a:rPr lang="el-GR" sz="1600" dirty="0" smtClean="0">
                <a:latin typeface="Calibri"/>
                <a:ea typeface="Calibri"/>
                <a:cs typeface="Calibri"/>
                <a:sym typeface="Calibri"/>
              </a:rPr>
              <a:t>Φ</a:t>
            </a:r>
            <a:r>
              <a:rPr lang="en-US" sz="1600" dirty="0" smtClean="0">
                <a:latin typeface="Calibri"/>
                <a:ea typeface="Calibri"/>
                <a:cs typeface="Calibri"/>
                <a:sym typeface="Calibri"/>
              </a:rPr>
              <a:t>.</a:t>
            </a:r>
            <a:r>
              <a:rPr lang="el-GR" sz="1600" dirty="0" smtClean="0">
                <a:latin typeface="Calibri"/>
                <a:ea typeface="Calibri"/>
                <a:cs typeface="Calibri"/>
                <a:sym typeface="Calibri"/>
              </a:rPr>
              <a:t> </a:t>
            </a:r>
            <a:r>
              <a:rPr lang="en-US" sz="1600" dirty="0" smtClean="0">
                <a:latin typeface="Calibri"/>
                <a:ea typeface="Calibri"/>
                <a:cs typeface="Calibri"/>
                <a:sym typeface="Calibri"/>
              </a:rPr>
              <a:t>Sin</a:t>
            </a:r>
            <a:r>
              <a:rPr lang="el-GR" sz="1600" dirty="0" smtClean="0">
                <a:latin typeface="Calibri"/>
                <a:ea typeface="Calibri"/>
                <a:cs typeface="Calibri"/>
                <a:sym typeface="Calibri"/>
              </a:rPr>
              <a:t>θ</a:t>
            </a:r>
            <a:endParaRPr sz="1600" b="0" i="0" u="none" dirty="0">
              <a:latin typeface="Calibri"/>
              <a:ea typeface="Calibri"/>
              <a:cs typeface="Calibri"/>
              <a:sym typeface="Calibri"/>
            </a:endParaRPr>
          </a:p>
          <a:p>
            <a:pPr>
              <a:buClr>
                <a:srgbClr val="FFFFFF"/>
              </a:buClr>
              <a:buSzPts val="1600"/>
            </a:pPr>
            <a:r>
              <a:rPr lang="en-US" sz="1600" dirty="0" smtClean="0">
                <a:ea typeface="Calibri"/>
              </a:rPr>
              <a:t>y’ </a:t>
            </a:r>
            <a:r>
              <a:rPr lang="en-US" sz="1600" dirty="0">
                <a:ea typeface="Calibri"/>
              </a:rPr>
              <a:t>= </a:t>
            </a:r>
            <a:r>
              <a:rPr lang="en-US" sz="1600" dirty="0" err="1" smtClean="0">
                <a:ea typeface="Calibri"/>
              </a:rPr>
              <a:t>r.cos</a:t>
            </a:r>
            <a:r>
              <a:rPr lang="en-US" sz="1600" dirty="0" smtClean="0">
                <a:ea typeface="Calibri"/>
              </a:rPr>
              <a:t>.</a:t>
            </a:r>
            <a:r>
              <a:rPr lang="el-GR" sz="1600" dirty="0" smtClean="0">
                <a:latin typeface="Calibri"/>
                <a:ea typeface="Calibri"/>
                <a:cs typeface="Calibri"/>
                <a:sym typeface="Calibri"/>
              </a:rPr>
              <a:t>Φ </a:t>
            </a:r>
            <a:r>
              <a:rPr lang="en-US" sz="1600" dirty="0" smtClean="0">
                <a:latin typeface="Calibri"/>
                <a:ea typeface="Calibri"/>
                <a:cs typeface="Calibri"/>
                <a:sym typeface="Calibri"/>
              </a:rPr>
              <a:t>.sin</a:t>
            </a:r>
            <a:r>
              <a:rPr lang="el-GR" sz="1600" dirty="0" smtClean="0">
                <a:latin typeface="Calibri"/>
                <a:ea typeface="Calibri"/>
                <a:cs typeface="Calibri"/>
                <a:sym typeface="Calibri"/>
              </a:rPr>
              <a:t>θ  </a:t>
            </a:r>
            <a:r>
              <a:rPr lang="en-US" sz="1600" dirty="0" smtClean="0">
                <a:latin typeface="Calibri"/>
                <a:ea typeface="Calibri"/>
                <a:cs typeface="Calibri"/>
                <a:sym typeface="Calibri"/>
              </a:rPr>
              <a:t>+</a:t>
            </a:r>
            <a:r>
              <a:rPr lang="el-GR" sz="1600" dirty="0" smtClean="0">
                <a:latin typeface="Calibri"/>
                <a:ea typeface="Calibri"/>
                <a:cs typeface="Calibri"/>
                <a:sym typeface="Calibri"/>
              </a:rPr>
              <a:t> </a:t>
            </a:r>
            <a:r>
              <a:rPr lang="en-US" sz="1600" dirty="0" err="1">
                <a:ea typeface="Calibri"/>
              </a:rPr>
              <a:t>r.</a:t>
            </a:r>
            <a:r>
              <a:rPr lang="en-US" sz="1600" dirty="0" err="1">
                <a:latin typeface="Calibri"/>
                <a:ea typeface="Calibri"/>
                <a:cs typeface="Calibri"/>
                <a:sym typeface="Calibri"/>
              </a:rPr>
              <a:t>Sin</a:t>
            </a:r>
            <a:r>
              <a:rPr lang="el-GR" sz="1600" dirty="0" smtClean="0">
                <a:latin typeface="Calibri"/>
                <a:ea typeface="Calibri"/>
                <a:cs typeface="Calibri"/>
                <a:sym typeface="Calibri"/>
              </a:rPr>
              <a:t>Φ</a:t>
            </a:r>
            <a:r>
              <a:rPr lang="en-US" sz="1600" dirty="0" smtClean="0">
                <a:latin typeface="Calibri"/>
                <a:ea typeface="Calibri"/>
                <a:cs typeface="Calibri"/>
                <a:sym typeface="Calibri"/>
              </a:rPr>
              <a:t>.Cos</a:t>
            </a:r>
            <a:r>
              <a:rPr lang="el-GR" sz="1600" dirty="0" smtClean="0">
                <a:latin typeface="Calibri"/>
                <a:ea typeface="Calibri"/>
                <a:cs typeface="Calibri"/>
                <a:sym typeface="Calibri"/>
              </a:rPr>
              <a:t>θ</a:t>
            </a:r>
            <a:endParaRPr lang="el-GR" sz="1600" dirty="0">
              <a:latin typeface="Calibri"/>
              <a:ea typeface="Calibri"/>
              <a:cs typeface="Calibri"/>
              <a:sym typeface="Calibri"/>
            </a:endParaRPr>
          </a:p>
          <a:p>
            <a:pPr lvl="0">
              <a:buClr>
                <a:srgbClr val="FFFFFF"/>
              </a:buClr>
              <a:buSzPts val="1600"/>
            </a:pPr>
            <a:endParaRPr lang="en-US" sz="1600" b="0" i="0" u="none" dirty="0" smtClean="0">
              <a:latin typeface="Calibri"/>
              <a:ea typeface="Calibri"/>
              <a:cs typeface="Calibri"/>
              <a:sym typeface="Calibri"/>
            </a:endParaRPr>
          </a:p>
          <a:p>
            <a:pPr lvl="0">
              <a:buClr>
                <a:srgbClr val="FFFFFF"/>
              </a:buClr>
              <a:buSzPts val="1600"/>
            </a:pPr>
            <a:r>
              <a:rPr lang="en-US" sz="1600" b="0" i="0" u="none" dirty="0" smtClean="0">
                <a:latin typeface="Calibri"/>
                <a:ea typeface="Calibri"/>
                <a:cs typeface="Calibri"/>
                <a:sym typeface="Calibri"/>
              </a:rPr>
              <a:t>X= </a:t>
            </a:r>
            <a:r>
              <a:rPr lang="en-US" sz="1600" dirty="0" err="1">
                <a:ea typeface="Calibri"/>
              </a:rPr>
              <a:t>r.</a:t>
            </a:r>
            <a:r>
              <a:rPr lang="en-US" sz="1600" dirty="0" err="1">
                <a:latin typeface="Calibri"/>
                <a:ea typeface="Calibri"/>
                <a:cs typeface="Calibri"/>
                <a:sym typeface="Calibri"/>
              </a:rPr>
              <a:t>Cos</a:t>
            </a:r>
            <a:r>
              <a:rPr lang="el-GR" sz="1600" dirty="0" smtClean="0">
                <a:latin typeface="Calibri"/>
                <a:ea typeface="Calibri"/>
                <a:cs typeface="Calibri"/>
                <a:sym typeface="Calibri"/>
              </a:rPr>
              <a:t>Φ</a:t>
            </a:r>
            <a:r>
              <a:rPr lang="en-US" sz="1600" b="0" i="0" u="none" dirty="0" smtClean="0">
                <a:latin typeface="Calibri"/>
                <a:ea typeface="Calibri"/>
                <a:cs typeface="Calibri"/>
                <a:sym typeface="Calibri"/>
              </a:rPr>
              <a:t>		y =</a:t>
            </a:r>
            <a:r>
              <a:rPr lang="en-US" dirty="0">
                <a:ea typeface="Calibri"/>
              </a:rPr>
              <a:t> </a:t>
            </a:r>
            <a:r>
              <a:rPr lang="en-US" dirty="0" err="1" smtClean="0">
                <a:ea typeface="Calibri"/>
              </a:rPr>
              <a:t>r.</a:t>
            </a:r>
            <a:r>
              <a:rPr lang="en-US" dirty="0" err="1" smtClean="0">
                <a:latin typeface="Calibri"/>
                <a:ea typeface="Calibri"/>
                <a:cs typeface="Calibri"/>
                <a:sym typeface="Calibri"/>
              </a:rPr>
              <a:t>Sin</a:t>
            </a:r>
            <a:r>
              <a:rPr lang="el-GR" dirty="0" smtClean="0">
                <a:latin typeface="Calibri"/>
                <a:ea typeface="Calibri"/>
                <a:cs typeface="Calibri"/>
                <a:sym typeface="Calibri"/>
              </a:rPr>
              <a:t>Φ</a:t>
            </a:r>
            <a:endParaRPr dirty="0"/>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lvl="0">
              <a:buClr>
                <a:srgbClr val="FFFFFF"/>
              </a:buClr>
              <a:buSzPts val="1600"/>
            </a:pPr>
            <a:r>
              <a:rPr lang="en-US" sz="1600" b="0" i="0" u="none" dirty="0">
                <a:latin typeface="Calibri"/>
                <a:ea typeface="Calibri"/>
                <a:cs typeface="Calibri"/>
                <a:sym typeface="Calibri"/>
              </a:rPr>
              <a:t>x’ </a:t>
            </a:r>
            <a:r>
              <a:rPr lang="en-US" sz="1600" b="0" i="0" u="none" dirty="0" smtClean="0">
                <a:latin typeface="Calibri"/>
                <a:ea typeface="Calibri"/>
                <a:cs typeface="Calibri"/>
                <a:sym typeface="Calibri"/>
              </a:rPr>
              <a:t>=</a:t>
            </a:r>
            <a:r>
              <a:rPr lang="en-US" sz="1600" dirty="0">
                <a:latin typeface="Calibri"/>
                <a:ea typeface="Calibri"/>
                <a:cs typeface="Calibri"/>
                <a:sym typeface="Calibri"/>
              </a:rPr>
              <a:t> </a:t>
            </a:r>
            <a:r>
              <a:rPr lang="en-US" sz="1600" dirty="0" err="1" smtClean="0">
                <a:latin typeface="Calibri"/>
                <a:ea typeface="Calibri"/>
                <a:cs typeface="Calibri"/>
                <a:sym typeface="Calibri"/>
              </a:rPr>
              <a:t>x.cosθ</a:t>
            </a:r>
            <a:r>
              <a:rPr lang="en-US" sz="1600" dirty="0" smtClean="0">
                <a:latin typeface="Calibri"/>
                <a:ea typeface="Calibri"/>
                <a:cs typeface="Calibri"/>
                <a:sym typeface="Calibri"/>
              </a:rPr>
              <a:t> – </a:t>
            </a:r>
            <a:r>
              <a:rPr lang="en-US" sz="1600" dirty="0" err="1" smtClean="0">
                <a:latin typeface="Calibri"/>
                <a:ea typeface="Calibri"/>
                <a:cs typeface="Calibri"/>
                <a:sym typeface="Calibri"/>
              </a:rPr>
              <a:t>y.sinθ</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….(i)</a:t>
            </a:r>
            <a:endParaRPr dirty="0"/>
          </a:p>
          <a:p>
            <a:pPr lvl="0">
              <a:buClr>
                <a:srgbClr val="FFFFFF"/>
              </a:buClr>
              <a:buSzPts val="1600"/>
            </a:pPr>
            <a:r>
              <a:rPr lang="en-US" sz="1600" b="0" i="0" u="none" dirty="0">
                <a:latin typeface="Calibri"/>
                <a:ea typeface="Calibri"/>
                <a:cs typeface="Calibri"/>
                <a:sym typeface="Calibri"/>
              </a:rPr>
              <a:t>y’ </a:t>
            </a:r>
            <a:r>
              <a:rPr lang="en-US" sz="1600" b="0" i="0" u="none" dirty="0" smtClean="0">
                <a:latin typeface="Calibri"/>
                <a:ea typeface="Calibri"/>
                <a:cs typeface="Calibri"/>
                <a:sym typeface="Calibri"/>
              </a:rPr>
              <a:t>=</a:t>
            </a:r>
            <a:r>
              <a:rPr lang="en-US" sz="1600" dirty="0">
                <a:latin typeface="Calibri"/>
                <a:ea typeface="Calibri"/>
                <a:cs typeface="Calibri"/>
                <a:sym typeface="Calibri"/>
              </a:rPr>
              <a:t> </a:t>
            </a:r>
            <a:r>
              <a:rPr lang="en-US" sz="1600" dirty="0" err="1" smtClean="0">
                <a:latin typeface="Calibri"/>
                <a:ea typeface="Calibri"/>
                <a:cs typeface="Calibri"/>
                <a:sym typeface="Calibri"/>
              </a:rPr>
              <a:t>x.sinθ</a:t>
            </a:r>
            <a:r>
              <a:rPr lang="en-US" sz="1600" b="0" i="0" u="none" dirty="0" smtClean="0">
                <a:latin typeface="Calibri"/>
                <a:ea typeface="Calibri"/>
                <a:cs typeface="Calibri"/>
                <a:sym typeface="Calibri"/>
              </a:rPr>
              <a:t> +</a:t>
            </a:r>
            <a:r>
              <a:rPr lang="en-US" sz="1600" dirty="0">
                <a:latin typeface="Calibri"/>
                <a:ea typeface="Calibri"/>
                <a:cs typeface="Calibri"/>
                <a:sym typeface="Calibri"/>
              </a:rPr>
              <a:t> </a:t>
            </a:r>
            <a:r>
              <a:rPr lang="en-US" sz="1600" dirty="0" err="1" smtClean="0">
                <a:latin typeface="Calibri"/>
                <a:ea typeface="Calibri"/>
                <a:cs typeface="Calibri"/>
                <a:sym typeface="Calibri"/>
              </a:rPr>
              <a:t>y.cosθ</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….(ii)</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08" name="Google Shape;708;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sp>
        <p:nvSpPr>
          <p:cNvPr id="709" name="Google Shape;709;p1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10" name="Google Shape;710;p18"/>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grpSp>
        <p:nvGrpSpPr>
          <p:cNvPr id="2" name="Group 1"/>
          <p:cNvGrpSpPr/>
          <p:nvPr/>
        </p:nvGrpSpPr>
        <p:grpSpPr>
          <a:xfrm>
            <a:off x="5146673" y="3927950"/>
            <a:ext cx="3232150" cy="2286000"/>
            <a:chOff x="5565775" y="1876425"/>
            <a:chExt cx="3232150" cy="2286000"/>
          </a:xfrm>
        </p:grpSpPr>
        <p:pic>
          <p:nvPicPr>
            <p:cNvPr id="10" name="Google Shape;711;p18"/>
            <p:cNvPicPr preferRelativeResize="0"/>
            <p:nvPr/>
          </p:nvPicPr>
          <p:blipFill rotWithShape="1">
            <a:blip r:embed="rId3">
              <a:alphaModFix/>
            </a:blip>
            <a:srcRect/>
            <a:stretch/>
          </p:blipFill>
          <p:spPr>
            <a:xfrm>
              <a:off x="5565775" y="1876425"/>
              <a:ext cx="3232150" cy="2286000"/>
            </a:xfrm>
            <a:prstGeom prst="rect">
              <a:avLst/>
            </a:prstGeom>
            <a:noFill/>
            <a:ln>
              <a:noFill/>
            </a:ln>
          </p:spPr>
        </p:pic>
        <p:sp>
          <p:nvSpPr>
            <p:cNvPr id="12" name="Google Shape;712;p18"/>
            <p:cNvSpPr/>
            <p:nvPr/>
          </p:nvSpPr>
          <p:spPr>
            <a:xfrm rot="-5400000">
              <a:off x="7658098" y="2242785"/>
              <a:ext cx="762000" cy="381000"/>
            </a:xfrm>
            <a:prstGeom prst="curvedUpArrow">
              <a:avLst>
                <a:gd name="adj1" fmla="val 16200"/>
                <a:gd name="adj2" fmla="val 20250"/>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713;p18"/>
            <p:cNvSpPr/>
            <p:nvPr/>
          </p:nvSpPr>
          <p:spPr>
            <a:xfrm>
              <a:off x="6762748" y="2461860"/>
              <a:ext cx="76200" cy="1143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714;p18"/>
            <p:cNvSpPr/>
            <p:nvPr/>
          </p:nvSpPr>
          <p:spPr>
            <a:xfrm>
              <a:off x="7448548" y="3071460"/>
              <a:ext cx="76200" cy="1143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9"/>
          <p:cNvSpPr/>
          <p:nvPr/>
        </p:nvSpPr>
        <p:spPr>
          <a:xfrm>
            <a:off x="588962" y="828675"/>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Rotation</a:t>
            </a:r>
            <a:endParaRPr dirty="0"/>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Express the transformed coordinates in terms of ‘Φ’ and ‘θ’ as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r </a:t>
            </a:r>
            <a:r>
              <a:rPr lang="en-US" sz="1600" b="0" i="0" u="none" dirty="0" err="1">
                <a:latin typeface="Calibri"/>
                <a:ea typeface="Calibri"/>
                <a:cs typeface="Calibri"/>
                <a:sym typeface="Calibri"/>
              </a:rPr>
              <a:t>cos</a:t>
            </a:r>
            <a:r>
              <a:rPr lang="en-US" sz="1600" b="0" i="0" u="none" dirty="0">
                <a:latin typeface="Calibri"/>
                <a:ea typeface="Calibri"/>
                <a:cs typeface="Calibri"/>
                <a:sym typeface="Calibri"/>
              </a:rPr>
              <a:t>(Φ + θ) =  r </a:t>
            </a:r>
            <a:r>
              <a:rPr lang="en-US" sz="1600" b="0" i="0" u="none" dirty="0" err="1">
                <a:latin typeface="Calibri"/>
                <a:ea typeface="Calibri"/>
                <a:cs typeface="Calibri"/>
                <a:sym typeface="Calibri"/>
              </a:rPr>
              <a:t>cosΦ</a:t>
            </a:r>
            <a:r>
              <a:rPr lang="en-US" sz="1600" b="0" i="0" u="none" dirty="0">
                <a:latin typeface="Calibri"/>
                <a:ea typeface="Calibri"/>
                <a:cs typeface="Calibri"/>
                <a:sym typeface="Calibri"/>
              </a:rPr>
              <a:t>. </a:t>
            </a:r>
            <a:r>
              <a:rPr lang="en-US" sz="1600" b="0" i="0" u="none" dirty="0" err="1">
                <a:latin typeface="Calibri"/>
                <a:ea typeface="Calibri"/>
                <a:cs typeface="Calibri"/>
                <a:sym typeface="Calibri"/>
              </a:rPr>
              <a:t>cosθ</a:t>
            </a:r>
            <a:r>
              <a:rPr lang="en-US" sz="1600" b="0" i="0" u="none" dirty="0">
                <a:latin typeface="Calibri"/>
                <a:ea typeface="Calibri"/>
                <a:cs typeface="Calibri"/>
                <a:sym typeface="Calibri"/>
              </a:rPr>
              <a:t>  -  r </a:t>
            </a:r>
            <a:r>
              <a:rPr lang="en-US" sz="1600" b="0" i="0" u="none" dirty="0" err="1">
                <a:latin typeface="Calibri"/>
                <a:ea typeface="Calibri"/>
                <a:cs typeface="Calibri"/>
                <a:sym typeface="Calibri"/>
              </a:rPr>
              <a:t>sinΦ</a:t>
            </a:r>
            <a:r>
              <a:rPr lang="en-US" sz="1600" b="0" i="0" u="none" dirty="0">
                <a:latin typeface="Calibri"/>
                <a:ea typeface="Calibri"/>
                <a:cs typeface="Calibri"/>
                <a:sym typeface="Calibri"/>
              </a:rPr>
              <a:t>. </a:t>
            </a:r>
            <a:r>
              <a:rPr lang="en-US" sz="1600" b="0" i="0" u="none" dirty="0" err="1">
                <a:latin typeface="Calibri"/>
                <a:ea typeface="Calibri"/>
                <a:cs typeface="Calibri"/>
                <a:sym typeface="Calibri"/>
              </a:rPr>
              <a:t>sinθ</a:t>
            </a:r>
            <a:r>
              <a:rPr lang="en-US" sz="1600" b="0" i="0" u="none" dirty="0">
                <a:latin typeface="Calibri"/>
                <a:ea typeface="Calibri"/>
                <a:cs typeface="Calibri"/>
                <a:sym typeface="Calibri"/>
              </a:rPr>
              <a:t>    ….(i)</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y’ = r sin(Φ + θ)  =  r </a:t>
            </a:r>
            <a:r>
              <a:rPr lang="en-US" sz="1600" b="0" i="0" u="none" dirty="0" err="1">
                <a:latin typeface="Calibri"/>
                <a:ea typeface="Calibri"/>
                <a:cs typeface="Calibri"/>
                <a:sym typeface="Calibri"/>
              </a:rPr>
              <a:t>cosΦ</a:t>
            </a:r>
            <a:r>
              <a:rPr lang="en-US" sz="1600" b="0" i="0" u="none" dirty="0">
                <a:latin typeface="Calibri"/>
                <a:ea typeface="Calibri"/>
                <a:cs typeface="Calibri"/>
                <a:sym typeface="Calibri"/>
              </a:rPr>
              <a:t>. </a:t>
            </a:r>
            <a:r>
              <a:rPr lang="en-US" sz="1600" b="0" i="0" u="none" dirty="0" err="1">
                <a:latin typeface="Calibri"/>
                <a:ea typeface="Calibri"/>
                <a:cs typeface="Calibri"/>
                <a:sym typeface="Calibri"/>
              </a:rPr>
              <a:t>sinθ</a:t>
            </a:r>
            <a:r>
              <a:rPr lang="en-US" sz="1600" b="0" i="0" u="none" dirty="0">
                <a:latin typeface="Calibri"/>
                <a:ea typeface="Calibri"/>
                <a:cs typeface="Calibri"/>
                <a:sym typeface="Calibri"/>
              </a:rPr>
              <a:t>  + r </a:t>
            </a:r>
            <a:r>
              <a:rPr lang="en-US" sz="1600" b="0" i="0" u="none" dirty="0" err="1">
                <a:latin typeface="Calibri"/>
                <a:ea typeface="Calibri"/>
                <a:cs typeface="Calibri"/>
                <a:sym typeface="Calibri"/>
              </a:rPr>
              <a:t>sinΦ</a:t>
            </a:r>
            <a:r>
              <a:rPr lang="en-US" sz="1600" b="0" i="0" u="none" dirty="0">
                <a:latin typeface="Calibri"/>
                <a:ea typeface="Calibri"/>
                <a:cs typeface="Calibri"/>
                <a:sym typeface="Calibri"/>
              </a:rPr>
              <a:t>. </a:t>
            </a:r>
            <a:r>
              <a:rPr lang="en-US" sz="1600" b="0" i="0" u="none" dirty="0" err="1">
                <a:latin typeface="Calibri"/>
                <a:ea typeface="Calibri"/>
                <a:cs typeface="Calibri"/>
                <a:sym typeface="Calibri"/>
              </a:rPr>
              <a:t>cosθ</a:t>
            </a:r>
            <a:r>
              <a:rPr lang="en-US" sz="1600" b="0" i="0" u="none" dirty="0">
                <a:latin typeface="Calibri"/>
                <a:ea typeface="Calibri"/>
                <a:cs typeface="Calibri"/>
                <a:sym typeface="Calibri"/>
              </a:rPr>
              <a:t>    ….(ii)</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We know that original coordinates of point in polar coordinates are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r </a:t>
            </a:r>
            <a:r>
              <a:rPr lang="en-US" sz="1600" b="0" i="0" u="none" dirty="0" err="1">
                <a:latin typeface="Calibri"/>
                <a:ea typeface="Calibri"/>
                <a:cs typeface="Calibri"/>
                <a:sym typeface="Calibri"/>
              </a:rPr>
              <a:t>cosΦ</a:t>
            </a:r>
            <a:r>
              <a:rPr lang="en-US" sz="1600" b="0" i="0" u="none" dirty="0">
                <a:latin typeface="Calibri"/>
                <a:ea typeface="Calibri"/>
                <a:cs typeface="Calibri"/>
                <a:sym typeface="Calibri"/>
              </a:rPr>
              <a:t>       y = r </a:t>
            </a:r>
            <a:r>
              <a:rPr lang="en-US" sz="1600" b="0" i="0" u="none" dirty="0" err="1">
                <a:latin typeface="Calibri"/>
                <a:ea typeface="Calibri"/>
                <a:cs typeface="Calibri"/>
                <a:sym typeface="Calibri"/>
              </a:rPr>
              <a:t>sinΦ</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substituting these values in (i) and (ii)</a:t>
            </a:r>
            <a:endParaRPr dirty="0"/>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x’ = </a:t>
            </a:r>
            <a:r>
              <a:rPr lang="en-US" sz="1600" b="1" i="0" u="none" dirty="0" smtClean="0">
                <a:latin typeface="Calibri"/>
                <a:ea typeface="Calibri"/>
                <a:cs typeface="Calibri"/>
                <a:sym typeface="Calibri"/>
              </a:rPr>
              <a:t>x </a:t>
            </a:r>
            <a:r>
              <a:rPr lang="en-US" sz="1600" b="1" i="0" u="none" dirty="0" err="1">
                <a:latin typeface="Calibri"/>
                <a:ea typeface="Calibri"/>
                <a:cs typeface="Calibri"/>
                <a:sym typeface="Calibri"/>
              </a:rPr>
              <a:t>cosθ</a:t>
            </a:r>
            <a:r>
              <a:rPr lang="en-US" sz="1600" b="1" i="0" u="none" dirty="0">
                <a:latin typeface="Calibri"/>
                <a:ea typeface="Calibri"/>
                <a:cs typeface="Calibri"/>
                <a:sym typeface="Calibri"/>
              </a:rPr>
              <a:t>  </a:t>
            </a:r>
            <a:r>
              <a:rPr lang="en-US" sz="1600" b="1" dirty="0">
                <a:latin typeface="Calibri"/>
                <a:ea typeface="Calibri"/>
                <a:cs typeface="Calibri"/>
                <a:sym typeface="Calibri"/>
              </a:rPr>
              <a:t>-</a:t>
            </a:r>
            <a:r>
              <a:rPr lang="en-US" sz="1600" b="1" i="0" u="none" dirty="0" smtClean="0">
                <a:latin typeface="Calibri"/>
                <a:ea typeface="Calibri"/>
                <a:cs typeface="Calibri"/>
                <a:sym typeface="Calibri"/>
              </a:rPr>
              <a:t>  y </a:t>
            </a:r>
            <a:r>
              <a:rPr lang="en-US" sz="1600" b="1" i="0" u="none" dirty="0" err="1">
                <a:latin typeface="Calibri"/>
                <a:ea typeface="Calibri"/>
                <a:cs typeface="Calibri"/>
                <a:sym typeface="Calibri"/>
              </a:rPr>
              <a:t>sinθ</a:t>
            </a:r>
            <a:r>
              <a:rPr lang="en-US" sz="1600" b="1" i="0" u="none" dirty="0">
                <a:latin typeface="Calibri"/>
                <a:ea typeface="Calibri"/>
                <a:cs typeface="Calibri"/>
                <a:sym typeface="Calibri"/>
              </a:rPr>
              <a:t>		</a:t>
            </a:r>
            <a:r>
              <a:rPr lang="en-US" sz="1600" b="1" i="0" u="none" dirty="0" smtClean="0">
                <a:latin typeface="Calibri"/>
                <a:ea typeface="Calibri"/>
                <a:cs typeface="Calibri"/>
                <a:sym typeface="Calibri"/>
              </a:rPr>
              <a:t>y</a:t>
            </a:r>
            <a:r>
              <a:rPr lang="en-US" sz="1600" b="1" i="0" u="none" dirty="0">
                <a:latin typeface="Calibri"/>
                <a:ea typeface="Calibri"/>
                <a:cs typeface="Calibri"/>
                <a:sym typeface="Calibri"/>
              </a:rPr>
              <a:t>’ = </a:t>
            </a:r>
            <a:r>
              <a:rPr lang="en-US" sz="1600" b="1" i="0" u="none" dirty="0" smtClean="0">
                <a:latin typeface="Calibri"/>
                <a:ea typeface="Calibri"/>
                <a:cs typeface="Calibri"/>
                <a:sym typeface="Calibri"/>
              </a:rPr>
              <a:t>x </a:t>
            </a:r>
            <a:r>
              <a:rPr lang="en-US" sz="1600" b="1" i="0" u="none" dirty="0" err="1">
                <a:latin typeface="Calibri"/>
                <a:ea typeface="Calibri"/>
                <a:cs typeface="Calibri"/>
                <a:sym typeface="Calibri"/>
              </a:rPr>
              <a:t>sinθ</a:t>
            </a:r>
            <a:r>
              <a:rPr lang="en-US" sz="1600" b="1" i="0" u="none" dirty="0">
                <a:latin typeface="Calibri"/>
                <a:ea typeface="Calibri"/>
                <a:cs typeface="Calibri"/>
                <a:sym typeface="Calibri"/>
              </a:rPr>
              <a:t>  </a:t>
            </a:r>
            <a:r>
              <a:rPr lang="en-US" sz="1600" b="1" dirty="0">
                <a:latin typeface="Calibri"/>
                <a:ea typeface="Calibri"/>
                <a:cs typeface="Calibri"/>
                <a:sym typeface="Calibri"/>
              </a:rPr>
              <a:t>+</a:t>
            </a:r>
            <a:r>
              <a:rPr lang="en-US" sz="1600" b="1" i="0" u="none" dirty="0" smtClean="0">
                <a:latin typeface="Calibri"/>
                <a:ea typeface="Calibri"/>
                <a:cs typeface="Calibri"/>
                <a:sym typeface="Calibri"/>
              </a:rPr>
              <a:t> y </a:t>
            </a:r>
            <a:r>
              <a:rPr lang="en-US" sz="1600" b="1" i="0" u="none" dirty="0" err="1" smtClean="0">
                <a:latin typeface="Calibri"/>
                <a:ea typeface="Calibri"/>
                <a:cs typeface="Calibri"/>
                <a:sym typeface="Calibri"/>
              </a:rPr>
              <a:t>cosθ</a:t>
            </a: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dirty="0" smtClean="0">
                <a:latin typeface="Calibri"/>
                <a:cs typeface="Calibri"/>
                <a:sym typeface="Calibri"/>
              </a:rPr>
              <a:t>		P’ = R. P</a:t>
            </a:r>
            <a:endParaRPr b="1"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using column vector representation for coordinate points the matrix form would be</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r>
              <a:rPr lang="en-US" sz="1600" b="0" i="0" u="none" dirty="0" smtClean="0">
                <a:latin typeface="Arial"/>
                <a:ea typeface="Arial"/>
                <a:cs typeface="Arial"/>
                <a:sym typeface="Arial"/>
              </a:rPr>
              <a:t>   =</a:t>
            </a:r>
            <a:r>
              <a:rPr lang="en-US" sz="1600" b="0" i="0" u="none" dirty="0">
                <a:latin typeface="Arial"/>
                <a:ea typeface="Arial"/>
                <a:cs typeface="Arial"/>
                <a:sym typeface="Arial"/>
              </a:rPr>
              <a:t>		</a:t>
            </a:r>
            <a:r>
              <a:rPr lang="en-US" sz="1600" b="0" i="0" u="none" dirty="0" smtClean="0">
                <a:latin typeface="Arial"/>
                <a:ea typeface="Arial"/>
                <a:cs typeface="Arial"/>
                <a:sym typeface="Arial"/>
              </a:rPr>
              <a:t>             </a:t>
            </a: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20" name="Google Shape;720;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sp>
        <p:nvSpPr>
          <p:cNvPr id="721" name="Google Shape;721;p1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22" name="Google Shape;722;p19"/>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723" name="Google Shape;723;p19"/>
          <p:cNvSpPr/>
          <p:nvPr/>
        </p:nvSpPr>
        <p:spPr>
          <a:xfrm>
            <a:off x="1981200" y="5486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24" name="Google Shape;724;p19"/>
          <p:cNvSpPr/>
          <p:nvPr/>
        </p:nvSpPr>
        <p:spPr>
          <a:xfrm>
            <a:off x="4648200" y="54864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25" name="Google Shape;725;p19"/>
          <p:cNvSpPr/>
          <p:nvPr/>
        </p:nvSpPr>
        <p:spPr>
          <a:xfrm>
            <a:off x="2743200" y="5486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1" dirty="0" err="1" smtClean="0">
                <a:latin typeface="Calibri"/>
                <a:ea typeface="Calibri"/>
                <a:cs typeface="Calibri"/>
                <a:sym typeface="Calibri"/>
              </a:rPr>
              <a:t>cosθ</a:t>
            </a:r>
            <a:r>
              <a:rPr lang="en-US" b="1" dirty="0" smtClean="0">
                <a:latin typeface="Calibri"/>
                <a:ea typeface="Calibri"/>
                <a:cs typeface="Calibri"/>
                <a:sym typeface="Calibri"/>
              </a:rPr>
              <a:t>         - </a:t>
            </a:r>
            <a:r>
              <a:rPr lang="en-US" b="1" dirty="0" err="1" smtClean="0">
                <a:latin typeface="Calibri"/>
                <a:ea typeface="Calibri"/>
                <a:cs typeface="Calibri"/>
                <a:sym typeface="Calibri"/>
              </a:rPr>
              <a:t>sinθ</a:t>
            </a:r>
            <a:r>
              <a:rPr lang="en-US" b="1" dirty="0" smtClean="0">
                <a:latin typeface="Calibri"/>
                <a:ea typeface="Calibri"/>
                <a:cs typeface="Calibri"/>
                <a:sym typeface="Calibri"/>
              </a:rPr>
              <a:t> </a:t>
            </a:r>
          </a:p>
          <a:p>
            <a:pPr lvl="0">
              <a:buClr>
                <a:schemeClr val="dk1"/>
              </a:buClr>
              <a:buSzPts val="1600"/>
            </a:pPr>
            <a:r>
              <a:rPr lang="en-US" b="1" dirty="0" err="1">
                <a:latin typeface="Calibri"/>
                <a:ea typeface="Calibri"/>
                <a:cs typeface="Calibri"/>
                <a:sym typeface="Calibri"/>
              </a:rPr>
              <a:t>s</a:t>
            </a:r>
            <a:r>
              <a:rPr lang="en-US" b="1" dirty="0" err="1" smtClean="0">
                <a:latin typeface="Calibri"/>
                <a:ea typeface="Calibri"/>
                <a:cs typeface="Calibri"/>
                <a:sym typeface="Calibri"/>
              </a:rPr>
              <a:t>inθ</a:t>
            </a:r>
            <a:r>
              <a:rPr lang="en-US" b="1" dirty="0" smtClean="0">
                <a:latin typeface="Calibri"/>
                <a:ea typeface="Calibri"/>
                <a:cs typeface="Calibri"/>
                <a:sym typeface="Calibri"/>
              </a:rPr>
              <a:t>          </a:t>
            </a:r>
            <a:r>
              <a:rPr lang="en-US" b="1" dirty="0" err="1" smtClean="0">
                <a:latin typeface="Calibri"/>
                <a:ea typeface="Calibri"/>
                <a:cs typeface="Calibri"/>
                <a:sym typeface="Calibri"/>
              </a:rPr>
              <a:t>cosθ</a:t>
            </a:r>
            <a:endParaRPr dirty="0"/>
          </a:p>
        </p:txBody>
      </p:sp>
      <p:grpSp>
        <p:nvGrpSpPr>
          <p:cNvPr id="11" name="Group 10"/>
          <p:cNvGrpSpPr/>
          <p:nvPr/>
        </p:nvGrpSpPr>
        <p:grpSpPr>
          <a:xfrm>
            <a:off x="2037152" y="844801"/>
            <a:ext cx="3232150" cy="2286000"/>
            <a:chOff x="5565775" y="1876425"/>
            <a:chExt cx="3232150" cy="2286000"/>
          </a:xfrm>
        </p:grpSpPr>
        <p:pic>
          <p:nvPicPr>
            <p:cNvPr id="12" name="Google Shape;711;p18"/>
            <p:cNvPicPr preferRelativeResize="0"/>
            <p:nvPr/>
          </p:nvPicPr>
          <p:blipFill rotWithShape="1">
            <a:blip r:embed="rId3">
              <a:alphaModFix/>
            </a:blip>
            <a:srcRect/>
            <a:stretch/>
          </p:blipFill>
          <p:spPr>
            <a:xfrm>
              <a:off x="5565775" y="1876425"/>
              <a:ext cx="3232150" cy="2286000"/>
            </a:xfrm>
            <a:prstGeom prst="rect">
              <a:avLst/>
            </a:prstGeom>
            <a:noFill/>
            <a:ln>
              <a:noFill/>
            </a:ln>
          </p:spPr>
        </p:pic>
        <p:sp>
          <p:nvSpPr>
            <p:cNvPr id="14" name="Google Shape;713;p18"/>
            <p:cNvSpPr/>
            <p:nvPr/>
          </p:nvSpPr>
          <p:spPr>
            <a:xfrm>
              <a:off x="6762748" y="2461860"/>
              <a:ext cx="76200" cy="1143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714;p18"/>
            <p:cNvSpPr/>
            <p:nvPr/>
          </p:nvSpPr>
          <p:spPr>
            <a:xfrm>
              <a:off x="7448548" y="3071460"/>
              <a:ext cx="76200" cy="1143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 name="Curved Up Arrow 2"/>
          <p:cNvSpPr/>
          <p:nvPr/>
        </p:nvSpPr>
        <p:spPr>
          <a:xfrm rot="15584349">
            <a:off x="3996125" y="1354036"/>
            <a:ext cx="1216152"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p:nvPr/>
        </p:nvSpPr>
        <p:spPr>
          <a:xfrm>
            <a:off x="609600" y="1066800"/>
            <a:ext cx="7848600" cy="50292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Two things to consider</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i. </a:t>
            </a:r>
            <a:r>
              <a:rPr lang="en-US" sz="1800" b="0" i="0" u="none" strike="noStrike" cap="none" dirty="0">
                <a:solidFill>
                  <a:schemeClr val="dk1"/>
                </a:solidFill>
                <a:latin typeface="Calibri"/>
                <a:ea typeface="Calibri"/>
                <a:cs typeface="Calibri"/>
                <a:sym typeface="Calibri"/>
              </a:rPr>
              <a:t>which pixels</a:t>
            </a:r>
            <a:r>
              <a:rPr lang="en-US" sz="1800" b="1" i="0" u="none" strike="noStrike" cap="none" dirty="0">
                <a:solidFill>
                  <a:schemeClr val="dk1"/>
                </a:solidFill>
                <a:latin typeface="Calibri"/>
                <a:ea typeface="Calibri"/>
                <a:cs typeface="Calibri"/>
                <a:sym typeface="Calibri"/>
              </a:rPr>
              <a:t> to fill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ii. with </a:t>
            </a:r>
            <a:r>
              <a:rPr lang="en-US" sz="1800" b="0" i="0" u="none" strike="noStrike" cap="none" dirty="0">
                <a:solidFill>
                  <a:schemeClr val="dk1"/>
                </a:solidFill>
                <a:latin typeface="Calibri"/>
                <a:ea typeface="Calibri"/>
                <a:cs typeface="Calibri"/>
                <a:sym typeface="Calibri"/>
              </a:rPr>
              <a:t>what value</a:t>
            </a:r>
            <a:r>
              <a:rPr lang="en-US" sz="1800" b="1" i="0" u="none" strike="noStrike" cap="none" dirty="0">
                <a:solidFill>
                  <a:schemeClr val="dk1"/>
                </a:solidFill>
                <a:latin typeface="Calibri"/>
                <a:ea typeface="Calibri"/>
                <a:cs typeface="Calibri"/>
                <a:sym typeface="Calibri"/>
              </a:rPr>
              <a:t> to fill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Move along scan line (from left to right) that intersect the primitive and fill in pixels that lay inside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To fill rectangle with solid color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Set each pixel lying on scan line running from left edge to right with same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pixel value, each span from x </a:t>
            </a:r>
            <a:r>
              <a:rPr lang="en-US" sz="1800" b="1" i="0" u="none" strike="noStrike" cap="none" baseline="-25000" dirty="0">
                <a:solidFill>
                  <a:schemeClr val="dk1"/>
                </a:solidFill>
                <a:latin typeface="Calibri"/>
                <a:ea typeface="Calibri"/>
                <a:cs typeface="Calibri"/>
                <a:sym typeface="Calibri"/>
              </a:rPr>
              <a:t>max</a:t>
            </a:r>
            <a:r>
              <a:rPr lang="en-US" sz="1800" b="1" i="0" u="none" strike="noStrike" cap="none" dirty="0">
                <a:solidFill>
                  <a:schemeClr val="dk1"/>
                </a:solidFill>
                <a:latin typeface="Calibri"/>
                <a:ea typeface="Calibri"/>
                <a:cs typeface="Calibri"/>
                <a:sym typeface="Calibri"/>
              </a:rPr>
              <a:t> to x</a:t>
            </a:r>
            <a:r>
              <a:rPr lang="en-US" sz="1800" b="1" i="0" u="none" strike="noStrike" cap="none" baseline="-25000" dirty="0">
                <a:solidFill>
                  <a:schemeClr val="dk1"/>
                </a:solidFill>
                <a:latin typeface="Calibri"/>
                <a:ea typeface="Calibri"/>
                <a:cs typeface="Calibri"/>
                <a:sym typeface="Calibri"/>
              </a:rPr>
              <a:t> min</a:t>
            </a:r>
            <a:r>
              <a:rPr lang="en-US" sz="1800" b="1"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for( y  from y</a:t>
            </a:r>
            <a:r>
              <a:rPr lang="en-US" sz="1800" b="1" i="0" u="none" strike="noStrike" cap="none" baseline="-25000" dirty="0">
                <a:solidFill>
                  <a:schemeClr val="dk1"/>
                </a:solidFill>
                <a:latin typeface="Calibri"/>
                <a:ea typeface="Calibri"/>
                <a:cs typeface="Calibri"/>
                <a:sym typeface="Calibri"/>
              </a:rPr>
              <a:t> min</a:t>
            </a:r>
            <a:r>
              <a:rPr lang="en-US" sz="1800" b="1" i="0" u="none" strike="noStrike" cap="none" dirty="0">
                <a:solidFill>
                  <a:schemeClr val="dk1"/>
                </a:solidFill>
                <a:latin typeface="Calibri"/>
                <a:ea typeface="Calibri"/>
                <a:cs typeface="Calibri"/>
                <a:sym typeface="Calibri"/>
              </a:rPr>
              <a:t>    to y</a:t>
            </a:r>
            <a:r>
              <a:rPr lang="en-US" sz="1800" b="1" i="0" u="none" strike="noStrike" cap="none" baseline="-25000" dirty="0">
                <a:solidFill>
                  <a:schemeClr val="dk1"/>
                </a:solidFill>
                <a:latin typeface="Calibri"/>
                <a:ea typeface="Calibri"/>
                <a:cs typeface="Calibri"/>
                <a:sym typeface="Calibri"/>
              </a:rPr>
              <a:t> max</a:t>
            </a:r>
            <a:r>
              <a:rPr lang="en-US" sz="1800" b="1" i="0" u="none" strike="noStrike" cap="none" dirty="0">
                <a:solidFill>
                  <a:schemeClr val="dk1"/>
                </a:solidFill>
                <a:latin typeface="Calibri"/>
                <a:ea typeface="Calibri"/>
                <a:cs typeface="Calibri"/>
                <a:sym typeface="Calibri"/>
              </a:rPr>
              <a:t>  of rectangle)                 /*scan line*/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for( x  from x</a:t>
            </a:r>
            <a:r>
              <a:rPr lang="en-US" sz="1800" b="1" i="0" u="none" strike="noStrike" cap="none" baseline="-25000" dirty="0">
                <a:solidFill>
                  <a:schemeClr val="dk1"/>
                </a:solidFill>
                <a:latin typeface="Calibri"/>
                <a:ea typeface="Calibri"/>
                <a:cs typeface="Calibri"/>
                <a:sym typeface="Calibri"/>
              </a:rPr>
              <a:t> min</a:t>
            </a:r>
            <a:r>
              <a:rPr lang="en-US" sz="1800" b="1" i="0" u="none" strike="noStrike" cap="none" dirty="0">
                <a:solidFill>
                  <a:schemeClr val="dk1"/>
                </a:solidFill>
                <a:latin typeface="Calibri"/>
                <a:ea typeface="Calibri"/>
                <a:cs typeface="Calibri"/>
                <a:sym typeface="Calibri"/>
              </a:rPr>
              <a:t>    to x </a:t>
            </a:r>
            <a:r>
              <a:rPr lang="en-US" sz="1800" b="1" i="0" u="none" strike="noStrike" cap="none" baseline="-25000" dirty="0">
                <a:solidFill>
                  <a:schemeClr val="dk1"/>
                </a:solidFill>
                <a:latin typeface="Calibri"/>
                <a:ea typeface="Calibri"/>
                <a:cs typeface="Calibri"/>
                <a:sym typeface="Calibri"/>
              </a:rPr>
              <a:t>max</a:t>
            </a:r>
            <a:r>
              <a:rPr lang="en-US" sz="1800" b="1" i="0" u="none" strike="noStrike" cap="none" dirty="0">
                <a:solidFill>
                  <a:schemeClr val="dk1"/>
                </a:solidFill>
                <a:latin typeface="Calibri"/>
                <a:ea typeface="Calibri"/>
                <a:cs typeface="Calibri"/>
                <a:sym typeface="Calibri"/>
              </a:rPr>
              <a:t> of rectangle)             /*by pixel*/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writePixel</a:t>
            </a:r>
            <a:r>
              <a:rPr lang="en-US" sz="1800" b="1" i="0" u="none" strike="noStrike" cap="none" dirty="0">
                <a:solidFill>
                  <a:schemeClr val="dk1"/>
                </a:solidFill>
                <a:latin typeface="Calibri"/>
                <a:ea typeface="Calibri"/>
                <a:cs typeface="Calibri"/>
                <a:sym typeface="Calibri"/>
              </a:rPr>
              <a:t>(x, y, value);</a:t>
            </a:r>
            <a:endParaRPr dirty="0"/>
          </a:p>
        </p:txBody>
      </p:sp>
      <p:sp>
        <p:nvSpPr>
          <p:cNvPr id="172" name="Google Shape;172;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173" name="Google Shape;173;p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Computer Graphics, Nepal College of Information Technology, 2009</a:t>
            </a:r>
            <a:endParaRPr/>
          </a:p>
        </p:txBody>
      </p:sp>
      <p:sp>
        <p:nvSpPr>
          <p:cNvPr id="174" name="Google Shape;174;p2"/>
          <p:cNvSpPr txBox="1"/>
          <p:nvPr/>
        </p:nvSpPr>
        <p:spPr>
          <a:xfrm>
            <a:off x="1447800" y="0"/>
            <a:ext cx="3552825"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Filling rectangles</a:t>
            </a:r>
            <a:endParaRPr/>
          </a:p>
        </p:txBody>
      </p:sp>
      <p:sp>
        <p:nvSpPr>
          <p:cNvPr id="2" name="Oval 1"/>
          <p:cNvSpPr/>
          <p:nvPr/>
        </p:nvSpPr>
        <p:spPr>
          <a:xfrm>
            <a:off x="5143500" y="300037"/>
            <a:ext cx="2390775" cy="1533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20"/>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Generates a </a:t>
            </a:r>
            <a:r>
              <a:rPr lang="en-US" sz="1600" b="1" i="0" u="none" dirty="0">
                <a:latin typeface="Calibri"/>
                <a:ea typeface="Calibri"/>
                <a:cs typeface="Calibri"/>
                <a:sym typeface="Calibri"/>
              </a:rPr>
              <a:t>mirror image </a:t>
            </a:r>
            <a:r>
              <a:rPr lang="en-US" sz="1600" b="0" i="0" u="none" dirty="0">
                <a:latin typeface="Calibri"/>
                <a:ea typeface="Calibri"/>
                <a:cs typeface="Calibri"/>
                <a:sym typeface="Calibri"/>
              </a:rPr>
              <a:t>of the original object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(i).Reflection about x axis or about line y = 0</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Keeps </a:t>
            </a:r>
            <a:r>
              <a:rPr lang="en-US" sz="1600" dirty="0">
                <a:latin typeface="Calibri"/>
                <a:ea typeface="Calibri"/>
                <a:cs typeface="Calibri"/>
                <a:sym typeface="Calibri"/>
              </a:rPr>
              <a:t>x</a:t>
            </a:r>
            <a:r>
              <a:rPr lang="en-US" sz="1600" b="0" i="0" u="none" dirty="0">
                <a:latin typeface="Calibri"/>
                <a:ea typeface="Calibri"/>
                <a:cs typeface="Calibri"/>
                <a:sym typeface="Calibri"/>
              </a:rPr>
              <a:t> value same but flips </a:t>
            </a:r>
            <a:r>
              <a:rPr lang="en-US" sz="1600" dirty="0">
                <a:latin typeface="Calibri"/>
                <a:ea typeface="Calibri"/>
                <a:cs typeface="Calibri"/>
                <a:sym typeface="Calibri"/>
              </a:rPr>
              <a:t>y</a:t>
            </a:r>
            <a:r>
              <a:rPr lang="en-US" sz="1600" b="0" i="0" u="none" dirty="0">
                <a:latin typeface="Calibri"/>
                <a:ea typeface="Calibri"/>
                <a:cs typeface="Calibri"/>
                <a:sym typeface="Calibri"/>
              </a:rPr>
              <a:t> value of coordinate points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a:t>
            </a:r>
            <a:r>
              <a:rPr lang="en-US" sz="1600" dirty="0">
                <a:latin typeface="Calibri"/>
                <a:ea typeface="Calibri"/>
                <a:cs typeface="Calibri"/>
                <a:sym typeface="Calibri"/>
              </a:rPr>
              <a:t>x</a:t>
            </a:r>
            <a:r>
              <a:rPr lang="en-US" sz="1600" b="0" i="0" u="none" dirty="0">
                <a:latin typeface="Calibri"/>
                <a:ea typeface="Calibri"/>
                <a:cs typeface="Calibri"/>
                <a:sym typeface="Calibri"/>
              </a:rPr>
              <a:t> and y’ = </a:t>
            </a:r>
            <a:r>
              <a:rPr lang="en-US" sz="1600" dirty="0">
                <a:latin typeface="Calibri"/>
                <a:ea typeface="Calibri"/>
                <a:cs typeface="Calibri"/>
                <a:sym typeface="Calibri"/>
              </a:rPr>
              <a:t>-y</a:t>
            </a:r>
            <a:r>
              <a:rPr lang="en-US" sz="1600" b="0" i="0" u="none" dirty="0">
                <a:latin typeface="Calibri"/>
                <a:ea typeface="Calibri"/>
                <a:cs typeface="Calibri"/>
                <a:sym typeface="Calibri"/>
              </a:rPr>
              <a:t>     or     P’ =  </a:t>
            </a:r>
            <a:r>
              <a:rPr lang="en-US" sz="1600" b="0" i="0" u="none" dirty="0" err="1">
                <a:latin typeface="Calibri"/>
                <a:ea typeface="Calibri"/>
                <a:cs typeface="Calibri"/>
                <a:sym typeface="Calibri"/>
              </a:rPr>
              <a:t>R</a:t>
            </a:r>
            <a:r>
              <a:rPr lang="en-US" sz="1600" b="0" i="0" u="none" baseline="-25000" dirty="0" err="1">
                <a:latin typeface="Calibri"/>
                <a:ea typeface="Calibri"/>
                <a:cs typeface="Calibri"/>
                <a:sym typeface="Calibri"/>
              </a:rPr>
              <a:t>fx</a:t>
            </a:r>
            <a:r>
              <a:rPr lang="en-US" sz="1600" b="0" i="0" u="none" dirty="0">
                <a:latin typeface="Calibri"/>
                <a:ea typeface="Calibri"/>
                <a:cs typeface="Calibri"/>
                <a:sym typeface="Calibri"/>
              </a:rPr>
              <a:t> * P</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r>
              <a:rPr lang="en-US" sz="1600" b="0" i="0" u="none" dirty="0" smtClean="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a:buClr>
                <a:schemeClr val="dk1"/>
              </a:buClr>
              <a:buSzPts val="1600"/>
            </a:pPr>
            <a:r>
              <a:rPr lang="en-US" sz="1600" dirty="0" smtClean="0"/>
              <a:t>  </a:t>
            </a:r>
            <a:r>
              <a:rPr lang="en-US" sz="1600" dirty="0"/>
              <a:t>x’= 1   y’= -</a:t>
            </a:r>
            <a:r>
              <a:rPr lang="en-US" sz="1600" dirty="0" smtClean="0"/>
              <a:t>3     x = 1 y = 3 </a:t>
            </a:r>
          </a:p>
          <a:p>
            <a:pPr>
              <a:buClr>
                <a:schemeClr val="dk1"/>
              </a:buClr>
              <a:buSzPts val="1600"/>
            </a:pPr>
            <a:endParaRPr lang="en-US" sz="1600" b="0" i="0" u="none" dirty="0" smtClean="0">
              <a:latin typeface="Calibri"/>
              <a:ea typeface="Calibri"/>
              <a:cs typeface="Calibri"/>
              <a:sym typeface="Calibri"/>
            </a:endParaRPr>
          </a:p>
          <a:p>
            <a:pPr>
              <a:buClr>
                <a:schemeClr val="dk1"/>
              </a:buClr>
              <a:buSzPts val="1600"/>
            </a:pPr>
            <a:r>
              <a:rPr lang="en-US" sz="1600" b="0" i="0" u="none" dirty="0" smtClean="0">
                <a:latin typeface="Calibri"/>
                <a:ea typeface="Calibri"/>
                <a:cs typeface="Calibri"/>
                <a:sym typeface="Calibri"/>
              </a:rPr>
              <a:t>(</a:t>
            </a:r>
            <a:r>
              <a:rPr lang="en-US" sz="1600" b="0" i="0" u="none" dirty="0">
                <a:latin typeface="Calibri"/>
                <a:ea typeface="Calibri"/>
                <a:cs typeface="Calibri"/>
                <a:sym typeface="Calibri"/>
              </a:rPr>
              <a:t>ii).Reflection about y axis or about line x = 0</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Keeps </a:t>
            </a:r>
            <a:r>
              <a:rPr lang="en-US" sz="1600" dirty="0">
                <a:latin typeface="Calibri"/>
                <a:ea typeface="Calibri"/>
                <a:cs typeface="Calibri"/>
                <a:sym typeface="Calibri"/>
              </a:rPr>
              <a:t>y</a:t>
            </a:r>
            <a:r>
              <a:rPr lang="en-US" sz="1600" b="0" i="0" u="none" dirty="0">
                <a:latin typeface="Calibri"/>
                <a:ea typeface="Calibri"/>
                <a:cs typeface="Calibri"/>
                <a:sym typeface="Calibri"/>
              </a:rPr>
              <a:t> value same but flips </a:t>
            </a:r>
            <a:r>
              <a:rPr lang="en-US" sz="1600" dirty="0">
                <a:latin typeface="Calibri"/>
                <a:ea typeface="Calibri"/>
                <a:cs typeface="Calibri"/>
                <a:sym typeface="Calibri"/>
              </a:rPr>
              <a:t>x</a:t>
            </a:r>
            <a:r>
              <a:rPr lang="en-US" sz="1600" b="0" i="0" u="none" dirty="0">
                <a:latin typeface="Calibri"/>
                <a:ea typeface="Calibri"/>
                <a:cs typeface="Calibri"/>
                <a:sym typeface="Calibri"/>
              </a:rPr>
              <a:t> value of coordinate points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y’ = </a:t>
            </a:r>
            <a:r>
              <a:rPr lang="en-US" sz="1600" dirty="0">
                <a:latin typeface="Calibri"/>
                <a:ea typeface="Calibri"/>
                <a:cs typeface="Calibri"/>
                <a:sym typeface="Calibri"/>
              </a:rPr>
              <a:t>y</a:t>
            </a:r>
            <a:r>
              <a:rPr lang="en-US" sz="1600" b="0" i="0" u="none" dirty="0">
                <a:latin typeface="Calibri"/>
                <a:ea typeface="Calibri"/>
                <a:cs typeface="Calibri"/>
                <a:sym typeface="Calibri"/>
              </a:rPr>
              <a:t> and x’ = </a:t>
            </a:r>
            <a:r>
              <a:rPr lang="en-US" sz="1600" dirty="0">
                <a:latin typeface="Calibri"/>
                <a:ea typeface="Calibri"/>
                <a:cs typeface="Calibri"/>
                <a:sym typeface="Calibri"/>
              </a:rPr>
              <a:t>-x</a:t>
            </a:r>
            <a:r>
              <a:rPr lang="en-US" sz="1600" b="0" i="0" u="none" dirty="0">
                <a:latin typeface="Calibri"/>
                <a:ea typeface="Calibri"/>
                <a:cs typeface="Calibri"/>
                <a:sym typeface="Calibri"/>
              </a:rPr>
              <a:t>     or     P’ =  </a:t>
            </a:r>
            <a:r>
              <a:rPr lang="en-US" sz="1600" b="0" i="0" u="none" dirty="0" err="1" smtClean="0">
                <a:latin typeface="Calibri"/>
                <a:ea typeface="Calibri"/>
                <a:cs typeface="Calibri"/>
                <a:sym typeface="Calibri"/>
              </a:rPr>
              <a:t>R</a:t>
            </a:r>
            <a:r>
              <a:rPr lang="en-US" sz="1600" b="0" i="0" u="none" baseline="-25000" dirty="0" err="1" smtClean="0">
                <a:latin typeface="Calibri"/>
                <a:ea typeface="Calibri"/>
                <a:cs typeface="Calibri"/>
                <a:sym typeface="Calibri"/>
              </a:rPr>
              <a:t>fy</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 P</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dirty="0"/>
              <a:t>x</a:t>
            </a:r>
            <a:r>
              <a:rPr lang="en-US" sz="1600" b="0" i="0" u="none" dirty="0" smtClean="0">
                <a:latin typeface="Arial"/>
                <a:ea typeface="Arial"/>
                <a:cs typeface="Arial"/>
                <a:sym typeface="Arial"/>
              </a:rPr>
              <a:t>’ = -1     y’ =  3  </a:t>
            </a: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33" name="Google Shape;733;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sp>
        <p:nvSpPr>
          <p:cNvPr id="734" name="Google Shape;734;p20"/>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35" name="Google Shape;735;p20"/>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736" name="Google Shape;736;p20"/>
          <p:cNvSpPr/>
          <p:nvPr/>
        </p:nvSpPr>
        <p:spPr>
          <a:xfrm>
            <a:off x="1066800" y="2667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37" name="Google Shape;737;p20"/>
          <p:cNvSpPr/>
          <p:nvPr/>
        </p:nvSpPr>
        <p:spPr>
          <a:xfrm>
            <a:off x="3733800" y="2667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endParaRPr lang="en-US" sz="1200" dirty="0">
              <a:solidFill>
                <a:schemeClr val="dk1"/>
              </a:solidFill>
              <a:latin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cs typeface="Calibri"/>
                <a:sym typeface="Calibri"/>
              </a:rPr>
              <a:t>1</a:t>
            </a:r>
          </a:p>
          <a:p>
            <a:pPr marL="0" marR="0" lvl="0" indent="0" algn="ctr"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cs typeface="Calibri"/>
                <a:sym typeface="Calibri"/>
              </a:rPr>
              <a:t>3</a:t>
            </a:r>
            <a:endParaRPr dirty="0"/>
          </a:p>
        </p:txBody>
      </p:sp>
      <p:sp>
        <p:nvSpPr>
          <p:cNvPr id="738" name="Google Shape;738;p20"/>
          <p:cNvSpPr/>
          <p:nvPr/>
        </p:nvSpPr>
        <p:spPr>
          <a:xfrm>
            <a:off x="1828800" y="2676525"/>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342900" lvl="2" indent="-342900">
              <a:buClr>
                <a:schemeClr val="dk1"/>
              </a:buClr>
              <a:buSzPts val="1600"/>
              <a:buFont typeface="Calibri"/>
              <a:buAutoNum type="arabicPlain"/>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0</a:t>
            </a:r>
          </a:p>
          <a:p>
            <a:pPr marR="0" lvl="0" algn="l" rtl="0">
              <a:lnSpc>
                <a:spcPct val="100000"/>
              </a:lnSpc>
              <a:spcBef>
                <a:spcPts val="0"/>
              </a:spcBef>
              <a:spcAft>
                <a:spcPts val="0"/>
              </a:spcAft>
              <a:buClr>
                <a:schemeClr val="dk1"/>
              </a:buClr>
              <a:buSzPts val="1600"/>
            </a:pPr>
            <a:r>
              <a:rPr lang="en-US" sz="1600" dirty="0" smtClean="0">
                <a:solidFill>
                  <a:schemeClr val="dk1"/>
                </a:solidFill>
                <a:latin typeface="Calibri"/>
                <a:ea typeface="Calibri"/>
                <a:cs typeface="Calibri"/>
                <a:sym typeface="Calibri"/>
              </a:rPr>
              <a:t>0	-1</a:t>
            </a:r>
          </a:p>
          <a:p>
            <a:pPr marL="0" marR="0" lvl="0" indent="0" algn="l" rtl="0">
              <a:lnSpc>
                <a:spcPct val="100000"/>
              </a:lnSpc>
              <a:spcBef>
                <a:spcPts val="0"/>
              </a:spcBef>
              <a:spcAft>
                <a:spcPts val="0"/>
              </a:spcAft>
              <a:buNone/>
            </a:pPr>
            <a:endParaRPr sz="1600" b="0" i="0" u="none" dirty="0">
              <a:solidFill>
                <a:schemeClr val="dk1"/>
              </a:solidFill>
              <a:latin typeface="Calibri"/>
              <a:ea typeface="Calibri"/>
              <a:cs typeface="Calibri"/>
              <a:sym typeface="Calibri"/>
            </a:endParaRPr>
          </a:p>
        </p:txBody>
      </p:sp>
      <p:pic>
        <p:nvPicPr>
          <p:cNvPr id="739" name="Google Shape;739;p20"/>
          <p:cNvPicPr preferRelativeResize="0"/>
          <p:nvPr/>
        </p:nvPicPr>
        <p:blipFill rotWithShape="1">
          <a:blip r:embed="rId3">
            <a:alphaModFix/>
          </a:blip>
          <a:srcRect/>
          <a:stretch/>
        </p:blipFill>
        <p:spPr>
          <a:xfrm>
            <a:off x="5791200" y="1152525"/>
            <a:ext cx="2362200" cy="1895475"/>
          </a:xfrm>
          <a:prstGeom prst="rect">
            <a:avLst/>
          </a:prstGeom>
          <a:noFill/>
          <a:ln>
            <a:noFill/>
          </a:ln>
        </p:spPr>
      </p:pic>
      <p:sp>
        <p:nvSpPr>
          <p:cNvPr id="740" name="Google Shape;740;p20"/>
          <p:cNvSpPr/>
          <p:nvPr/>
        </p:nvSpPr>
        <p:spPr>
          <a:xfrm>
            <a:off x="1066800" y="4572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41" name="Google Shape;741;p20"/>
          <p:cNvSpPr/>
          <p:nvPr/>
        </p:nvSpPr>
        <p:spPr>
          <a:xfrm>
            <a:off x="3733800" y="4572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dirty="0">
                <a:solidFill>
                  <a:schemeClr val="dk1"/>
                </a:solidFill>
                <a:latin typeface="Calibri"/>
                <a:cs typeface="Calibri"/>
                <a:sym typeface="Calibri"/>
              </a:rPr>
              <a:t>1</a:t>
            </a:r>
            <a:endParaRPr dirty="0"/>
          </a:p>
          <a:p>
            <a:pPr marL="0" marR="0" lvl="0" indent="0" algn="ctr" rtl="0">
              <a:lnSpc>
                <a:spcPct val="100000"/>
              </a:lnSpc>
              <a:spcBef>
                <a:spcPts val="0"/>
              </a:spcBef>
              <a:spcAft>
                <a:spcPts val="0"/>
              </a:spcAft>
              <a:buClr>
                <a:schemeClr val="dk1"/>
              </a:buClr>
              <a:buSzPts val="1200"/>
              <a:buFont typeface="Calibri"/>
              <a:buNone/>
            </a:pPr>
            <a:r>
              <a:rPr lang="en-US" sz="1200" dirty="0">
                <a:solidFill>
                  <a:schemeClr val="dk1"/>
                </a:solidFill>
                <a:latin typeface="Calibri"/>
                <a:cs typeface="Calibri"/>
                <a:sym typeface="Calibri"/>
              </a:rPr>
              <a:t>3</a:t>
            </a:r>
            <a:endParaRPr dirty="0"/>
          </a:p>
        </p:txBody>
      </p:sp>
      <p:sp>
        <p:nvSpPr>
          <p:cNvPr id="742" name="Google Shape;742;p20"/>
          <p:cNvSpPr/>
          <p:nvPr/>
        </p:nvSpPr>
        <p:spPr>
          <a:xfrm>
            <a:off x="1828800" y="45720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endParaRPr sz="1600" dirty="0">
              <a:solidFill>
                <a:schemeClr val="dk1"/>
              </a:solidFill>
              <a:latin typeface="Calibri"/>
              <a:ea typeface="Calibri"/>
              <a:cs typeface="Calibri"/>
              <a:sym typeface="Calibri"/>
            </a:endParaRPr>
          </a:p>
          <a:p>
            <a:pPr lvl="0">
              <a:buClr>
                <a:schemeClr val="dk1"/>
              </a:buClr>
              <a:buSzPts val="1600"/>
            </a:pPr>
            <a:endParaRPr lang="en-US" sz="1600" dirty="0" smtClean="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-1                 0</a:t>
            </a:r>
          </a:p>
          <a:p>
            <a:pPr lvl="0">
              <a:buClr>
                <a:schemeClr val="dk1"/>
              </a:buClr>
              <a:buSzPts val="1600"/>
            </a:pPr>
            <a:r>
              <a:rPr lang="en-US" sz="1600" dirty="0" smtClean="0">
                <a:solidFill>
                  <a:schemeClr val="dk1"/>
                </a:solidFill>
                <a:latin typeface="Calibri"/>
                <a:ea typeface="Calibri"/>
                <a:cs typeface="Calibri"/>
                <a:sym typeface="Calibri"/>
              </a:rPr>
              <a:t>  0                  1    </a:t>
            </a:r>
          </a:p>
          <a:p>
            <a:pPr marL="0" lvl="0" indent="0" algn="l" rtl="0">
              <a:spcBef>
                <a:spcPts val="0"/>
              </a:spcBef>
              <a:spcAft>
                <a:spcPts val="0"/>
              </a:spcAft>
              <a:buClr>
                <a:schemeClr val="dk1"/>
              </a:buClr>
              <a:buSzPts val="1600"/>
              <a:buFont typeface="Calibri"/>
              <a:buNone/>
            </a:pPr>
            <a:endParaRPr sz="1600"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600"/>
              <a:buFont typeface="Calibri"/>
              <a:buNone/>
            </a:pPr>
            <a:endParaRPr sz="1600" dirty="0">
              <a:solidFill>
                <a:schemeClr val="dk1"/>
              </a:solidFill>
              <a:latin typeface="Calibri"/>
              <a:ea typeface="Calibri"/>
              <a:cs typeface="Calibri"/>
              <a:sym typeface="Calibri"/>
            </a:endParaRPr>
          </a:p>
        </p:txBody>
      </p:sp>
      <p:pic>
        <p:nvPicPr>
          <p:cNvPr id="743" name="Google Shape;743;p20"/>
          <p:cNvPicPr preferRelativeResize="0"/>
          <p:nvPr/>
        </p:nvPicPr>
        <p:blipFill rotWithShape="1">
          <a:blip r:embed="rId4">
            <a:alphaModFix/>
          </a:blip>
          <a:srcRect/>
          <a:stretch/>
        </p:blipFill>
        <p:spPr>
          <a:xfrm>
            <a:off x="5334000" y="4114800"/>
            <a:ext cx="2870200" cy="1828800"/>
          </a:xfrm>
          <a:prstGeom prst="rect">
            <a:avLst/>
          </a:prstGeom>
          <a:noFill/>
          <a:ln>
            <a:noFill/>
          </a:ln>
        </p:spPr>
      </p:pic>
      <p:sp>
        <p:nvSpPr>
          <p:cNvPr id="2" name="TextBox 1"/>
          <p:cNvSpPr txBox="1"/>
          <p:nvPr/>
        </p:nvSpPr>
        <p:spPr>
          <a:xfrm>
            <a:off x="6972300" y="1821060"/>
            <a:ext cx="671979" cy="307777"/>
          </a:xfrm>
          <a:prstGeom prst="rect">
            <a:avLst/>
          </a:prstGeom>
          <a:noFill/>
        </p:spPr>
        <p:txBody>
          <a:bodyPr wrap="none" rtlCol="0">
            <a:spAutoFit/>
          </a:bodyPr>
          <a:lstStyle/>
          <a:p>
            <a:r>
              <a:rPr lang="en-US" dirty="0" smtClean="0"/>
              <a:t>P(1,3)</a:t>
            </a:r>
            <a:endParaRPr lang="en-US" dirty="0"/>
          </a:p>
        </p:txBody>
      </p:sp>
      <p:sp>
        <p:nvSpPr>
          <p:cNvPr id="3" name="Oval 2"/>
          <p:cNvSpPr/>
          <p:nvPr/>
        </p:nvSpPr>
        <p:spPr>
          <a:xfrm>
            <a:off x="7115175" y="2109787"/>
            <a:ext cx="4762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0400" y="2706885"/>
            <a:ext cx="731290" cy="307777"/>
          </a:xfrm>
          <a:prstGeom prst="rect">
            <a:avLst/>
          </a:prstGeom>
          <a:noFill/>
        </p:spPr>
        <p:txBody>
          <a:bodyPr wrap="none" rtlCol="0">
            <a:spAutoFit/>
          </a:bodyPr>
          <a:lstStyle/>
          <a:p>
            <a:r>
              <a:rPr lang="en-US" dirty="0" smtClean="0"/>
              <a:t>P(1,-3)</a:t>
            </a:r>
            <a:endParaRPr lang="en-US" dirty="0"/>
          </a:p>
        </p:txBody>
      </p:sp>
      <p:sp>
        <p:nvSpPr>
          <p:cNvPr id="17" name="Oval 16"/>
          <p:cNvSpPr/>
          <p:nvPr/>
        </p:nvSpPr>
        <p:spPr>
          <a:xfrm>
            <a:off x="7153275" y="2986087"/>
            <a:ext cx="4762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286500" y="4326135"/>
            <a:ext cx="671979" cy="307777"/>
          </a:xfrm>
          <a:prstGeom prst="rect">
            <a:avLst/>
          </a:prstGeom>
          <a:noFill/>
        </p:spPr>
        <p:txBody>
          <a:bodyPr wrap="none" rtlCol="0">
            <a:spAutoFit/>
          </a:bodyPr>
          <a:lstStyle/>
          <a:p>
            <a:r>
              <a:rPr lang="en-US" dirty="0" smtClean="0"/>
              <a:t>P(1,3)</a:t>
            </a:r>
            <a:endParaRPr lang="en-US" dirty="0"/>
          </a:p>
        </p:txBody>
      </p:sp>
      <p:sp>
        <p:nvSpPr>
          <p:cNvPr id="19" name="Oval 18"/>
          <p:cNvSpPr/>
          <p:nvPr/>
        </p:nvSpPr>
        <p:spPr>
          <a:xfrm>
            <a:off x="6429375" y="4624387"/>
            <a:ext cx="4762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72100" y="4354710"/>
            <a:ext cx="731290" cy="307777"/>
          </a:xfrm>
          <a:prstGeom prst="rect">
            <a:avLst/>
          </a:prstGeom>
          <a:noFill/>
        </p:spPr>
        <p:txBody>
          <a:bodyPr wrap="none" rtlCol="0">
            <a:spAutoFit/>
          </a:bodyPr>
          <a:lstStyle/>
          <a:p>
            <a:r>
              <a:rPr lang="en-US" dirty="0" smtClean="0"/>
              <a:t>P(-1,3)</a:t>
            </a:r>
            <a:endParaRPr lang="en-US" dirty="0"/>
          </a:p>
        </p:txBody>
      </p:sp>
      <p:sp>
        <p:nvSpPr>
          <p:cNvPr id="21" name="Oval 20"/>
          <p:cNvSpPr/>
          <p:nvPr/>
        </p:nvSpPr>
        <p:spPr>
          <a:xfrm>
            <a:off x="5514975" y="4633912"/>
            <a:ext cx="47625"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1"/>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Generates a </a:t>
            </a:r>
            <a:r>
              <a:rPr lang="en-US" sz="1600" b="1" i="0" u="none" dirty="0">
                <a:latin typeface="Calibri"/>
                <a:ea typeface="Calibri"/>
                <a:cs typeface="Calibri"/>
                <a:sym typeface="Calibri"/>
              </a:rPr>
              <a:t>mirror image </a:t>
            </a:r>
            <a:r>
              <a:rPr lang="en-US" sz="1600" b="0" i="0" u="none" dirty="0">
                <a:latin typeface="Calibri"/>
                <a:ea typeface="Calibri"/>
                <a:cs typeface="Calibri"/>
                <a:sym typeface="Calibri"/>
              </a:rPr>
              <a:t>of the original object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(i).Reflection about x axis or about line y = 0</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Keeps ‘x’ value same but flips y value of coordinate points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x and y’ = -y     or     P’ =  </a:t>
            </a:r>
            <a:r>
              <a:rPr lang="en-US" sz="1600" b="0" i="0" u="none" dirty="0" err="1">
                <a:latin typeface="Calibri"/>
                <a:ea typeface="Calibri"/>
                <a:cs typeface="Calibri"/>
                <a:sym typeface="Calibri"/>
              </a:rPr>
              <a:t>R</a:t>
            </a:r>
            <a:r>
              <a:rPr lang="en-US" sz="1600" b="0" i="0" u="none" baseline="-25000" dirty="0" err="1">
                <a:latin typeface="Calibri"/>
                <a:ea typeface="Calibri"/>
                <a:cs typeface="Calibri"/>
                <a:sym typeface="Calibri"/>
              </a:rPr>
              <a:t>f</a:t>
            </a:r>
            <a:r>
              <a:rPr lang="en-US" sz="1600" b="0" i="0" u="none" dirty="0">
                <a:latin typeface="Calibri"/>
                <a:ea typeface="Calibri"/>
                <a:cs typeface="Calibri"/>
                <a:sym typeface="Calibri"/>
              </a:rPr>
              <a:t> * P</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r>
              <a:rPr lang="en-US" sz="1600" b="0" i="0" u="none" dirty="0" smtClean="0">
                <a:latin typeface="Arial"/>
                <a:ea typeface="Arial"/>
                <a:cs typeface="Arial"/>
                <a:sym typeface="Arial"/>
              </a:rPr>
              <a:t>            </a:t>
            </a:r>
            <a:r>
              <a:rPr lang="en-US" sz="1600" b="0" i="0" u="none" dirty="0">
                <a:latin typeface="Arial"/>
                <a:ea typeface="Arial"/>
                <a:cs typeface="Arial"/>
                <a:sym typeface="Arial"/>
              </a:rPr>
              <a: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(ii).Reflection about y axis or about line x = 0</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Keeps ‘y’ value same but flips x value of coordinate points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y’ = y and x’ = -x     or     P’ =  </a:t>
            </a:r>
            <a:r>
              <a:rPr lang="en-US" sz="1600" b="0" i="0" u="none" dirty="0" err="1">
                <a:latin typeface="Calibri"/>
                <a:ea typeface="Calibri"/>
                <a:cs typeface="Calibri"/>
                <a:sym typeface="Calibri"/>
              </a:rPr>
              <a:t>R</a:t>
            </a:r>
            <a:r>
              <a:rPr lang="en-US" sz="1600" b="0" i="0" u="none" baseline="-25000" dirty="0" err="1">
                <a:latin typeface="Calibri"/>
                <a:ea typeface="Calibri"/>
                <a:cs typeface="Calibri"/>
                <a:sym typeface="Calibri"/>
              </a:rPr>
              <a:t>f</a:t>
            </a:r>
            <a:r>
              <a:rPr lang="en-US" sz="1600" b="0" i="0" u="none" dirty="0">
                <a:latin typeface="Calibri"/>
                <a:ea typeface="Calibri"/>
                <a:cs typeface="Calibri"/>
                <a:sym typeface="Calibri"/>
              </a:rPr>
              <a:t> * P</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49" name="Google Shape;749;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sp>
        <p:nvSpPr>
          <p:cNvPr id="750" name="Google Shape;750;p21"/>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51" name="Google Shape;751;p21"/>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752" name="Google Shape;752;p21"/>
          <p:cNvSpPr/>
          <p:nvPr/>
        </p:nvSpPr>
        <p:spPr>
          <a:xfrm>
            <a:off x="1066800" y="2667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53" name="Google Shape;753;p21"/>
          <p:cNvSpPr/>
          <p:nvPr/>
        </p:nvSpPr>
        <p:spPr>
          <a:xfrm>
            <a:off x="3733800" y="2667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54" name="Google Shape;754;p21"/>
          <p:cNvSpPr/>
          <p:nvPr/>
        </p:nvSpPr>
        <p:spPr>
          <a:xfrm>
            <a:off x="1828800" y="26670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chemeClr val="dk1"/>
              </a:buClr>
              <a:buSzPts val="1600"/>
            </a:pPr>
            <a:endParaRPr dirty="0"/>
          </a:p>
        </p:txBody>
      </p:sp>
      <p:pic>
        <p:nvPicPr>
          <p:cNvPr id="755" name="Google Shape;755;p21"/>
          <p:cNvPicPr preferRelativeResize="0"/>
          <p:nvPr/>
        </p:nvPicPr>
        <p:blipFill rotWithShape="1">
          <a:blip r:embed="rId3">
            <a:alphaModFix/>
          </a:blip>
          <a:srcRect/>
          <a:stretch/>
        </p:blipFill>
        <p:spPr>
          <a:xfrm>
            <a:off x="5791200" y="1152525"/>
            <a:ext cx="2362200" cy="1895475"/>
          </a:xfrm>
          <a:prstGeom prst="rect">
            <a:avLst/>
          </a:prstGeom>
          <a:noFill/>
          <a:ln>
            <a:noFill/>
          </a:ln>
        </p:spPr>
      </p:pic>
      <p:sp>
        <p:nvSpPr>
          <p:cNvPr id="756" name="Google Shape;756;p21"/>
          <p:cNvSpPr/>
          <p:nvPr/>
        </p:nvSpPr>
        <p:spPr>
          <a:xfrm>
            <a:off x="1066800" y="4572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57" name="Google Shape;757;p21"/>
          <p:cNvSpPr/>
          <p:nvPr/>
        </p:nvSpPr>
        <p:spPr>
          <a:xfrm>
            <a:off x="3733800" y="45720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58" name="Google Shape;758;p21"/>
          <p:cNvSpPr/>
          <p:nvPr/>
        </p:nvSpPr>
        <p:spPr>
          <a:xfrm>
            <a:off x="1828800" y="45720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endParaRPr dirty="0"/>
          </a:p>
        </p:txBody>
      </p:sp>
      <p:pic>
        <p:nvPicPr>
          <p:cNvPr id="759" name="Google Shape;759;p21"/>
          <p:cNvPicPr preferRelativeResize="0"/>
          <p:nvPr/>
        </p:nvPicPr>
        <p:blipFill rotWithShape="1">
          <a:blip r:embed="rId4">
            <a:alphaModFix/>
          </a:blip>
          <a:srcRect/>
          <a:stretch/>
        </p:blipFill>
        <p:spPr>
          <a:xfrm>
            <a:off x="5334000" y="4114800"/>
            <a:ext cx="2870200" cy="18288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22"/>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Generates a </a:t>
            </a:r>
            <a:r>
              <a:rPr lang="en-US" sz="1600" b="1" i="0" u="none" dirty="0">
                <a:latin typeface="Calibri"/>
                <a:ea typeface="Calibri"/>
                <a:cs typeface="Calibri"/>
                <a:sym typeface="Calibri"/>
              </a:rPr>
              <a:t>mirror image </a:t>
            </a:r>
            <a:r>
              <a:rPr lang="en-US" sz="1600" b="0" i="0" u="none" dirty="0">
                <a:latin typeface="Calibri"/>
                <a:ea typeface="Calibri"/>
                <a:cs typeface="Calibri"/>
                <a:sym typeface="Calibri"/>
              </a:rPr>
              <a:t>of the original object</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(iii).Reflection about origin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Flip both ‘x’ and ‘y’ coordinates of a  </a:t>
            </a:r>
            <a:r>
              <a:rPr lang="en-US" sz="1600" b="0" i="0" u="none" dirty="0" smtClean="0">
                <a:latin typeface="Calibri"/>
                <a:ea typeface="Calibri"/>
                <a:cs typeface="Calibri"/>
                <a:sym typeface="Calibri"/>
              </a:rPr>
              <a:t>point</a:t>
            </a:r>
          </a:p>
          <a:p>
            <a:pPr marL="0" marR="0" lvl="0" indent="0" algn="l" rtl="0">
              <a:lnSpc>
                <a:spcPct val="100000"/>
              </a:lnSpc>
              <a:spcBef>
                <a:spcPts val="0"/>
              </a:spcBef>
              <a:spcAft>
                <a:spcPts val="0"/>
              </a:spcAft>
              <a:buClr>
                <a:srgbClr val="FFFFFF"/>
              </a:buClr>
              <a:buSzPts val="1600"/>
              <a:buFont typeface="Calibri"/>
              <a:buNone/>
            </a:pP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	</a:t>
            </a: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(iv).Reflection about line  y = x</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Steps required:</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  Rotate about origin in clockwise direction by 45</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degree which rotates line y = x to x-axis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 Take reflection against x-axis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iii. Rotate in anti-clockwise direction by same angle</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65" name="Google Shape;765;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sp>
        <p:nvSpPr>
          <p:cNvPr id="766" name="Google Shape;766;p22"/>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67" name="Google Shape;767;p22"/>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768" name="Google Shape;768;p22"/>
          <p:cNvSpPr/>
          <p:nvPr/>
        </p:nvSpPr>
        <p:spPr>
          <a:xfrm>
            <a:off x="1066800" y="23622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69" name="Google Shape;769;p22"/>
          <p:cNvSpPr/>
          <p:nvPr/>
        </p:nvSpPr>
        <p:spPr>
          <a:xfrm>
            <a:off x="3733800" y="23622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770" name="Google Shape;770;p22"/>
          <p:cNvSpPr/>
          <p:nvPr/>
        </p:nvSpPr>
        <p:spPr>
          <a:xfrm>
            <a:off x="1828800" y="23622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chemeClr val="dk1"/>
              </a:buClr>
              <a:buSzPts val="1600"/>
            </a:pPr>
            <a:r>
              <a:rPr lang="en-US" dirty="0" smtClean="0"/>
              <a:t>-1	0</a:t>
            </a:r>
          </a:p>
          <a:p>
            <a:pPr marR="0" lvl="0" algn="l" rtl="0">
              <a:lnSpc>
                <a:spcPct val="100000"/>
              </a:lnSpc>
              <a:spcBef>
                <a:spcPts val="0"/>
              </a:spcBef>
              <a:spcAft>
                <a:spcPts val="0"/>
              </a:spcAft>
              <a:buClr>
                <a:schemeClr val="dk1"/>
              </a:buClr>
              <a:buSzPts val="1600"/>
            </a:pPr>
            <a:r>
              <a:rPr lang="en-US" dirty="0" smtClean="0"/>
              <a:t>0	-1</a:t>
            </a:r>
            <a:endParaRPr dirty="0"/>
          </a:p>
        </p:txBody>
      </p:sp>
      <p:pic>
        <p:nvPicPr>
          <p:cNvPr id="771" name="Google Shape;771;p22"/>
          <p:cNvPicPr preferRelativeResize="0"/>
          <p:nvPr/>
        </p:nvPicPr>
        <p:blipFill rotWithShape="1">
          <a:blip r:embed="rId3">
            <a:alphaModFix/>
          </a:blip>
          <a:srcRect/>
          <a:stretch/>
        </p:blipFill>
        <p:spPr>
          <a:xfrm>
            <a:off x="5543550" y="1295400"/>
            <a:ext cx="2738437" cy="1828800"/>
          </a:xfrm>
          <a:prstGeom prst="rect">
            <a:avLst/>
          </a:prstGeom>
          <a:noFill/>
          <a:ln>
            <a:noFill/>
          </a:ln>
        </p:spPr>
      </p:pic>
      <p:pic>
        <p:nvPicPr>
          <p:cNvPr id="772" name="Google Shape;772;p22"/>
          <p:cNvPicPr preferRelativeResize="0"/>
          <p:nvPr/>
        </p:nvPicPr>
        <p:blipFill rotWithShape="1">
          <a:blip r:embed="rId4">
            <a:alphaModFix/>
          </a:blip>
          <a:srcRect/>
          <a:stretch/>
        </p:blipFill>
        <p:spPr>
          <a:xfrm>
            <a:off x="5748337" y="3581400"/>
            <a:ext cx="2343150" cy="19050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23"/>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iv).Reflection about line  y = x</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Steps required:</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  Rotate about origin in clockwise direction by 45</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degree which rotates line y = x to x-axis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 Take reflection against x-axis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iii. Rotate in anti-clockwise direction by same angle</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Composite Matrix (CM) =		* 	                *	</a:t>
            </a:r>
            <a:endParaRPr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78" name="Google Shape;77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sp>
        <p:nvSpPr>
          <p:cNvPr id="779" name="Google Shape;779;p2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780" name="Google Shape;780;p23"/>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pic>
        <p:nvPicPr>
          <p:cNvPr id="781" name="Google Shape;781;p23"/>
          <p:cNvPicPr preferRelativeResize="0"/>
          <p:nvPr/>
        </p:nvPicPr>
        <p:blipFill rotWithShape="1">
          <a:blip r:embed="rId3">
            <a:alphaModFix/>
          </a:blip>
          <a:srcRect/>
          <a:stretch/>
        </p:blipFill>
        <p:spPr>
          <a:xfrm>
            <a:off x="609600" y="2800350"/>
            <a:ext cx="1679575" cy="1390650"/>
          </a:xfrm>
          <a:prstGeom prst="rect">
            <a:avLst/>
          </a:prstGeom>
          <a:noFill/>
          <a:ln>
            <a:noFill/>
          </a:ln>
        </p:spPr>
      </p:pic>
      <p:pic>
        <p:nvPicPr>
          <p:cNvPr id="782" name="Google Shape;782;p23"/>
          <p:cNvPicPr preferRelativeResize="0"/>
          <p:nvPr/>
        </p:nvPicPr>
        <p:blipFill rotWithShape="1">
          <a:blip r:embed="rId4">
            <a:alphaModFix/>
          </a:blip>
          <a:srcRect/>
          <a:stretch/>
        </p:blipFill>
        <p:spPr>
          <a:xfrm>
            <a:off x="2614612" y="2867025"/>
            <a:ext cx="1652587" cy="1287462"/>
          </a:xfrm>
          <a:prstGeom prst="rect">
            <a:avLst/>
          </a:prstGeom>
          <a:noFill/>
          <a:ln>
            <a:noFill/>
          </a:ln>
        </p:spPr>
      </p:pic>
      <p:pic>
        <p:nvPicPr>
          <p:cNvPr id="783" name="Google Shape;783;p23"/>
          <p:cNvPicPr preferRelativeResize="0"/>
          <p:nvPr/>
        </p:nvPicPr>
        <p:blipFill rotWithShape="1">
          <a:blip r:embed="rId5">
            <a:alphaModFix/>
          </a:blip>
          <a:srcRect/>
          <a:stretch/>
        </p:blipFill>
        <p:spPr>
          <a:xfrm>
            <a:off x="4721225" y="2841625"/>
            <a:ext cx="1603375" cy="1335087"/>
          </a:xfrm>
          <a:prstGeom prst="rect">
            <a:avLst/>
          </a:prstGeom>
          <a:noFill/>
          <a:ln>
            <a:noFill/>
          </a:ln>
        </p:spPr>
      </p:pic>
      <p:pic>
        <p:nvPicPr>
          <p:cNvPr id="784" name="Google Shape;784;p23"/>
          <p:cNvPicPr preferRelativeResize="0"/>
          <p:nvPr/>
        </p:nvPicPr>
        <p:blipFill rotWithShape="1">
          <a:blip r:embed="rId6">
            <a:alphaModFix/>
          </a:blip>
          <a:srcRect/>
          <a:stretch/>
        </p:blipFill>
        <p:spPr>
          <a:xfrm>
            <a:off x="6705600" y="2874962"/>
            <a:ext cx="1720850" cy="1328737"/>
          </a:xfrm>
          <a:prstGeom prst="rect">
            <a:avLst/>
          </a:prstGeom>
          <a:noFill/>
          <a:ln>
            <a:noFill/>
          </a:ln>
        </p:spPr>
      </p:pic>
      <p:sp>
        <p:nvSpPr>
          <p:cNvPr id="785" name="Google Shape;785;p23"/>
          <p:cNvSpPr/>
          <p:nvPr/>
        </p:nvSpPr>
        <p:spPr>
          <a:xfrm>
            <a:off x="1828800" y="2867025"/>
            <a:ext cx="152400" cy="485775"/>
          </a:xfrm>
          <a:prstGeom prst="curvedLeftArrow">
            <a:avLst>
              <a:gd name="adj1" fmla="val 18212"/>
              <a:gd name="adj2" fmla="val 20753"/>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6" name="Google Shape;786;p23"/>
          <p:cNvSpPr/>
          <p:nvPr/>
        </p:nvSpPr>
        <p:spPr>
          <a:xfrm rot="-5400000">
            <a:off x="5791200" y="3352800"/>
            <a:ext cx="609600" cy="152400"/>
          </a:xfrm>
          <a:prstGeom prst="curvedUpArrow">
            <a:avLst>
              <a:gd name="adj1" fmla="val 18900"/>
              <a:gd name="adj2" fmla="val 20925"/>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7" name="Google Shape;787;p23"/>
          <p:cNvSpPr/>
          <p:nvPr/>
        </p:nvSpPr>
        <p:spPr>
          <a:xfrm>
            <a:off x="38862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endParaRPr dirty="0"/>
          </a:p>
        </p:txBody>
      </p:sp>
      <p:sp>
        <p:nvSpPr>
          <p:cNvPr id="788" name="Google Shape;788;p23"/>
          <p:cNvSpPr/>
          <p:nvPr/>
        </p:nvSpPr>
        <p:spPr>
          <a:xfrm>
            <a:off x="59436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endParaRPr dirty="0"/>
          </a:p>
        </p:txBody>
      </p:sp>
      <p:sp>
        <p:nvSpPr>
          <p:cNvPr id="789" name="Google Shape;789;p23"/>
          <p:cNvSpPr/>
          <p:nvPr/>
        </p:nvSpPr>
        <p:spPr>
          <a:xfrm>
            <a:off x="64008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endParaRPr dirty="0"/>
          </a:p>
        </p:txBody>
      </p:sp>
      <p:sp>
        <p:nvSpPr>
          <p:cNvPr id="790" name="Google Shape;790;p23"/>
          <p:cNvSpPr/>
          <p:nvPr/>
        </p:nvSpPr>
        <p:spPr>
          <a:xfrm>
            <a:off x="47244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smtClean="0">
                <a:solidFill>
                  <a:schemeClr val="dk1"/>
                </a:solidFill>
                <a:latin typeface="Calibri"/>
                <a:ea typeface="Calibri"/>
                <a:cs typeface="Calibri"/>
                <a:sym typeface="Calibri"/>
              </a:rPr>
              <a:t>            ?</a:t>
            </a:r>
            <a:endParaRPr dirty="0"/>
          </a:p>
        </p:txBody>
      </p:sp>
      <p:sp>
        <p:nvSpPr>
          <p:cNvPr id="791" name="Google Shape;791;p23"/>
          <p:cNvSpPr/>
          <p:nvPr/>
        </p:nvSpPr>
        <p:spPr>
          <a:xfrm>
            <a:off x="30480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smtClean="0">
                <a:solidFill>
                  <a:schemeClr val="dk1"/>
                </a:solidFill>
                <a:latin typeface="Calibri"/>
                <a:ea typeface="Calibri"/>
                <a:cs typeface="Calibri"/>
                <a:sym typeface="Calibri"/>
              </a:rPr>
              <a:t>             ?</a:t>
            </a:r>
            <a:endParaRPr dirty="0"/>
          </a:p>
        </p:txBody>
      </p:sp>
      <p:sp>
        <p:nvSpPr>
          <p:cNvPr id="792" name="Google Shape;792;p23"/>
          <p:cNvSpPr/>
          <p:nvPr/>
        </p:nvSpPr>
        <p:spPr>
          <a:xfrm>
            <a:off x="18288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2"/>
                                        </p:tgtEl>
                                        <p:attrNameLst>
                                          <p:attrName>style.visibility</p:attrName>
                                        </p:attrNameLst>
                                      </p:cBhvr>
                                      <p:to>
                                        <p:strVal val="visible"/>
                                      </p:to>
                                    </p:set>
                                    <p:animEffect transition="in" filter="fade">
                                      <p:cBhvr>
                                        <p:cTn id="7" dur="1000"/>
                                        <p:tgtEl>
                                          <p:spTgt spid="7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3"/>
                                        </p:tgtEl>
                                        <p:attrNameLst>
                                          <p:attrName>style.visibility</p:attrName>
                                        </p:attrNameLst>
                                      </p:cBhvr>
                                      <p:to>
                                        <p:strVal val="visible"/>
                                      </p:to>
                                    </p:set>
                                    <p:animEffect transition="in" filter="fade">
                                      <p:cBhvr>
                                        <p:cTn id="12" dur="1000"/>
                                        <p:tgtEl>
                                          <p:spTgt spid="783"/>
                                        </p:tgtEl>
                                      </p:cBhvr>
                                    </p:animEffect>
                                  </p:childTnLst>
                                </p:cTn>
                              </p:par>
                              <p:par>
                                <p:cTn id="13" presetID="10" presetClass="entr" presetSubtype="0" fill="hold" nodeType="withEffect">
                                  <p:stCondLst>
                                    <p:cond delay="0"/>
                                  </p:stCondLst>
                                  <p:childTnLst>
                                    <p:set>
                                      <p:cBhvr>
                                        <p:cTn id="14" dur="1" fill="hold">
                                          <p:stCondLst>
                                            <p:cond delay="0"/>
                                          </p:stCondLst>
                                        </p:cTn>
                                        <p:tgtEl>
                                          <p:spTgt spid="786"/>
                                        </p:tgtEl>
                                        <p:attrNameLst>
                                          <p:attrName>style.visibility</p:attrName>
                                        </p:attrNameLst>
                                      </p:cBhvr>
                                      <p:to>
                                        <p:strVal val="visible"/>
                                      </p:to>
                                    </p:set>
                                    <p:animEffect transition="in" filter="fade">
                                      <p:cBhvr>
                                        <p:cTn id="15" dur="1000"/>
                                        <p:tgtEl>
                                          <p:spTgt spid="7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84"/>
                                        </p:tgtEl>
                                        <p:attrNameLst>
                                          <p:attrName>style.visibility</p:attrName>
                                        </p:attrNameLst>
                                      </p:cBhvr>
                                      <p:to>
                                        <p:strVal val="visible"/>
                                      </p:to>
                                    </p:set>
                                    <p:animEffect transition="in" filter="fade">
                                      <p:cBhvr>
                                        <p:cTn id="20" dur="1000"/>
                                        <p:tgtEl>
                                          <p:spTgt spid="7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92"/>
                                        </p:tgtEl>
                                        <p:attrNameLst>
                                          <p:attrName>style.visibility</p:attrName>
                                        </p:attrNameLst>
                                      </p:cBhvr>
                                      <p:to>
                                        <p:strVal val="visible"/>
                                      </p:to>
                                    </p:set>
                                    <p:animEffect transition="in" filter="fade">
                                      <p:cBhvr>
                                        <p:cTn id="25" dur="1000"/>
                                        <p:tgtEl>
                                          <p:spTgt spid="79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87"/>
                                        </p:tgtEl>
                                        <p:attrNameLst>
                                          <p:attrName>style.visibility</p:attrName>
                                        </p:attrNameLst>
                                      </p:cBhvr>
                                      <p:to>
                                        <p:strVal val="visible"/>
                                      </p:to>
                                    </p:set>
                                    <p:animEffect transition="in" filter="fade">
                                      <p:cBhvr>
                                        <p:cTn id="30" dur="1000"/>
                                        <p:tgtEl>
                                          <p:spTgt spid="78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88"/>
                                        </p:tgtEl>
                                        <p:attrNameLst>
                                          <p:attrName>style.visibility</p:attrName>
                                        </p:attrNameLst>
                                      </p:cBhvr>
                                      <p:to>
                                        <p:strVal val="visible"/>
                                      </p:to>
                                    </p:set>
                                    <p:animEffect transition="in" filter="fade">
                                      <p:cBhvr>
                                        <p:cTn id="35" dur="1000"/>
                                        <p:tgtEl>
                                          <p:spTgt spid="78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91"/>
                                        </p:tgtEl>
                                        <p:attrNameLst>
                                          <p:attrName>style.visibility</p:attrName>
                                        </p:attrNameLst>
                                      </p:cBhvr>
                                      <p:to>
                                        <p:strVal val="visible"/>
                                      </p:to>
                                    </p:set>
                                    <p:animEffect transition="in" filter="fade">
                                      <p:cBhvr>
                                        <p:cTn id="40" dur="1000"/>
                                        <p:tgtEl>
                                          <p:spTgt spid="79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90"/>
                                        </p:tgtEl>
                                        <p:attrNameLst>
                                          <p:attrName>style.visibility</p:attrName>
                                        </p:attrNameLst>
                                      </p:cBhvr>
                                      <p:to>
                                        <p:strVal val="visible"/>
                                      </p:to>
                                    </p:set>
                                    <p:animEffect transition="in" filter="fade">
                                      <p:cBhvr>
                                        <p:cTn id="45" dur="1000"/>
                                        <p:tgtEl>
                                          <p:spTgt spid="79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89"/>
                                        </p:tgtEl>
                                        <p:attrNameLst>
                                          <p:attrName>style.visibility</p:attrName>
                                        </p:attrNameLst>
                                      </p:cBhvr>
                                      <p:to>
                                        <p:strVal val="visible"/>
                                      </p:to>
                                    </p:set>
                                    <p:animEffect transition="in" filter="fade">
                                      <p:cBhvr>
                                        <p:cTn id="50" dur="1000"/>
                                        <p:tgtEl>
                                          <p:spTgt spid="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4"/>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iv).</a:t>
            </a:r>
            <a:r>
              <a:rPr lang="en-US" sz="1600" b="0" i="0" u="none" dirty="0" smtClean="0">
                <a:latin typeface="Calibri"/>
                <a:ea typeface="Calibri"/>
                <a:cs typeface="Calibri"/>
                <a:sym typeface="Calibri"/>
              </a:rPr>
              <a:t>Reflect a point P(1,3)  </a:t>
            </a:r>
            <a:r>
              <a:rPr lang="en-US" sz="1600" b="0" i="0" u="none" dirty="0">
                <a:latin typeface="Calibri"/>
                <a:ea typeface="Calibri"/>
                <a:cs typeface="Calibri"/>
                <a:sym typeface="Calibri"/>
              </a:rPr>
              <a:t>about line  y = </a:t>
            </a:r>
            <a:r>
              <a:rPr lang="en-US" sz="1600" dirty="0">
                <a:latin typeface="Calibri"/>
                <a:ea typeface="Calibri"/>
                <a:cs typeface="Calibri"/>
                <a:sym typeface="Calibri"/>
              </a:rPr>
              <a:t>-</a:t>
            </a:r>
            <a:r>
              <a:rPr lang="en-US" sz="1600" b="0" i="0" u="none" dirty="0" smtClean="0">
                <a:latin typeface="Calibri"/>
                <a:ea typeface="Calibri"/>
                <a:cs typeface="Calibri"/>
                <a:sym typeface="Calibri"/>
              </a:rPr>
              <a:t>x</a:t>
            </a:r>
          </a:p>
          <a:p>
            <a:pPr marL="0" marR="0" lvl="0" indent="0" algn="l" rtl="0">
              <a:lnSpc>
                <a:spcPct val="100000"/>
              </a:lnSpc>
              <a:spcBef>
                <a:spcPts val="0"/>
              </a:spcBef>
              <a:spcAft>
                <a:spcPts val="0"/>
              </a:spcAft>
              <a:buClr>
                <a:srgbClr val="FFFFFF"/>
              </a:buClr>
              <a:buSzPts val="1600"/>
              <a:buFont typeface="Calibri"/>
              <a:buNone/>
            </a:pPr>
            <a:r>
              <a:rPr lang="en-US" sz="1600" dirty="0">
                <a:latin typeface="Calibri"/>
                <a:ea typeface="Calibri"/>
                <a:cs typeface="Calibri"/>
                <a:sym typeface="Calibri"/>
              </a:rPr>
              <a:t>	</a:t>
            </a:r>
            <a:r>
              <a:rPr lang="en-US" sz="1600" dirty="0" smtClean="0">
                <a:latin typeface="Calibri"/>
                <a:ea typeface="Calibri"/>
                <a:cs typeface="Calibri"/>
                <a:sym typeface="Calibri"/>
              </a:rPr>
              <a:t>	</a:t>
            </a:r>
            <a:r>
              <a:rPr lang="en-US" sz="1600" b="0" i="0" u="none" dirty="0" smtClean="0">
                <a:latin typeface="Calibri"/>
                <a:ea typeface="Calibri"/>
                <a:cs typeface="Calibri"/>
                <a:sym typeface="Calibri"/>
              </a:rPr>
              <a:t>   cm = </a:t>
            </a:r>
            <a:r>
              <a:rPr lang="en-US" sz="1600" b="0" i="0" u="none" dirty="0" err="1" smtClean="0">
                <a:latin typeface="Calibri"/>
                <a:ea typeface="Calibri"/>
                <a:cs typeface="Calibri"/>
                <a:sym typeface="Calibri"/>
              </a:rPr>
              <a:t>Rccw</a:t>
            </a:r>
            <a:r>
              <a:rPr lang="en-US" sz="1600" dirty="0" smtClean="0">
                <a:latin typeface="Calibri"/>
                <a:ea typeface="Calibri"/>
                <a:cs typeface="Calibri"/>
                <a:sym typeface="Calibri"/>
              </a:rPr>
              <a:t>. (</a:t>
            </a:r>
            <a:r>
              <a:rPr lang="en-US" sz="1600" dirty="0" err="1" smtClean="0">
                <a:latin typeface="Calibri"/>
                <a:ea typeface="Calibri"/>
                <a:cs typeface="Calibri"/>
                <a:sym typeface="Calibri"/>
              </a:rPr>
              <a:t>Rf</a:t>
            </a:r>
            <a:r>
              <a:rPr lang="en-US" sz="1600" dirty="0" smtClean="0">
                <a:latin typeface="Calibri"/>
                <a:ea typeface="Calibri"/>
                <a:cs typeface="Calibri"/>
                <a:sym typeface="Calibri"/>
              </a:rPr>
              <a:t> . </a:t>
            </a:r>
            <a:r>
              <a:rPr lang="en-US" sz="1600" dirty="0" err="1" smtClean="0">
                <a:latin typeface="Calibri"/>
                <a:ea typeface="Calibri"/>
                <a:cs typeface="Calibri"/>
                <a:sym typeface="Calibri"/>
              </a:rPr>
              <a:t>Rcw</a:t>
            </a:r>
            <a:r>
              <a:rPr lang="en-US" sz="1600" dirty="0" smtClean="0">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Composite </a:t>
            </a:r>
            <a:r>
              <a:rPr lang="en-US" sz="1600" b="0" i="0" u="none" dirty="0">
                <a:latin typeface="Calibri"/>
                <a:ea typeface="Calibri"/>
                <a:cs typeface="Calibri"/>
                <a:sym typeface="Calibri"/>
              </a:rPr>
              <a:t>Matrix (CM) =		*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P’ =  	CM 	       </a:t>
            </a:r>
            <a:r>
              <a:rPr lang="en-US" sz="1600" b="0" i="0" u="none" dirty="0" smtClean="0">
                <a:latin typeface="Calibri"/>
                <a:ea typeface="Calibri"/>
                <a:cs typeface="Calibri"/>
                <a:sym typeface="Calibri"/>
              </a:rPr>
              <a:t> </a:t>
            </a:r>
            <a:r>
              <a:rPr lang="en-US" sz="1600" b="0" i="0" u="none" dirty="0" smtClean="0">
                <a:latin typeface="Arial"/>
                <a:ea typeface="Arial"/>
                <a:cs typeface="Arial"/>
                <a:sym typeface="Arial"/>
              </a:rPr>
              <a:t>.    P </a:t>
            </a:r>
            <a:endParaRPr lang="en-US" sz="1600" dirty="0"/>
          </a:p>
          <a:p>
            <a:pPr marL="0" marR="0" lvl="0" indent="0" algn="l" rtl="0">
              <a:lnSpc>
                <a:spcPct val="100000"/>
              </a:lnSpc>
              <a:spcBef>
                <a:spcPts val="0"/>
              </a:spcBef>
              <a:spcAft>
                <a:spcPts val="0"/>
              </a:spcAft>
              <a:buClr>
                <a:schemeClr val="dk1"/>
              </a:buClr>
              <a:buSzPts val="1600"/>
              <a:buFont typeface="Arial"/>
              <a:buNone/>
            </a:pP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  		       *           	    		</a:t>
            </a:r>
            <a:endParaRPr dirty="0" smtClean="0"/>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a:t>
            </a:r>
            <a:r>
              <a:rPr lang="en-US" sz="1600" dirty="0" smtClean="0"/>
              <a:t> 					</a:t>
            </a:r>
          </a:p>
          <a:p>
            <a:pPr marL="0" marR="0" lvl="0" indent="0" algn="l" rtl="0">
              <a:lnSpc>
                <a:spcPct val="100000"/>
              </a:lnSpc>
              <a:spcBef>
                <a:spcPts val="0"/>
              </a:spcBef>
              <a:spcAft>
                <a:spcPts val="0"/>
              </a:spcAft>
              <a:buClr>
                <a:schemeClr val="dk1"/>
              </a:buClr>
              <a:buSzPts val="1600"/>
              <a:buFont typeface="Arial"/>
              <a:buNone/>
            </a:pPr>
            <a:r>
              <a:rPr lang="en-US" sz="1600" dirty="0" smtClean="0"/>
              <a:t>					x =1	y = 3</a:t>
            </a:r>
          </a:p>
          <a:p>
            <a:pPr marL="0" marR="0" lvl="0" indent="0" algn="l" rtl="0">
              <a:lnSpc>
                <a:spcPct val="100000"/>
              </a:lnSpc>
              <a:spcBef>
                <a:spcPts val="0"/>
              </a:spcBef>
              <a:spcAft>
                <a:spcPts val="0"/>
              </a:spcAft>
              <a:buClr>
                <a:schemeClr val="dk1"/>
              </a:buClr>
              <a:buSzPts val="1600"/>
              <a:buFont typeface="Arial"/>
              <a:buNone/>
            </a:pPr>
            <a:r>
              <a:rPr lang="en-US" sz="1600" dirty="0" smtClean="0"/>
              <a:t>	x’ = </a:t>
            </a:r>
            <a:r>
              <a:rPr lang="en-US" sz="1600" dirty="0"/>
              <a:t>3</a:t>
            </a:r>
            <a:r>
              <a:rPr lang="en-US" sz="1600" dirty="0" smtClean="0"/>
              <a:t>       y’ = </a:t>
            </a:r>
            <a:r>
              <a:rPr lang="en-US" sz="1600" dirty="0"/>
              <a:t>1</a:t>
            </a: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98" name="Google Shape;798;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sp>
        <p:nvSpPr>
          <p:cNvPr id="799" name="Google Shape;799;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00" name="Google Shape;800;p24"/>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pic>
        <p:nvPicPr>
          <p:cNvPr id="803" name="Google Shape;803;p24"/>
          <p:cNvPicPr preferRelativeResize="0"/>
          <p:nvPr/>
        </p:nvPicPr>
        <p:blipFill rotWithShape="1">
          <a:blip r:embed="rId3">
            <a:alphaModFix/>
          </a:blip>
          <a:srcRect/>
          <a:stretch/>
        </p:blipFill>
        <p:spPr>
          <a:xfrm>
            <a:off x="609600" y="1644650"/>
            <a:ext cx="1679575" cy="1390650"/>
          </a:xfrm>
          <a:prstGeom prst="rect">
            <a:avLst/>
          </a:prstGeom>
          <a:noFill/>
          <a:ln>
            <a:noFill/>
          </a:ln>
        </p:spPr>
      </p:pic>
      <p:pic>
        <p:nvPicPr>
          <p:cNvPr id="804" name="Google Shape;804;p24"/>
          <p:cNvPicPr preferRelativeResize="0"/>
          <p:nvPr/>
        </p:nvPicPr>
        <p:blipFill rotWithShape="1">
          <a:blip r:embed="rId4">
            <a:alphaModFix/>
          </a:blip>
          <a:srcRect/>
          <a:stretch/>
        </p:blipFill>
        <p:spPr>
          <a:xfrm>
            <a:off x="2614612" y="1711325"/>
            <a:ext cx="1652587" cy="1287462"/>
          </a:xfrm>
          <a:prstGeom prst="rect">
            <a:avLst/>
          </a:prstGeom>
          <a:noFill/>
          <a:ln>
            <a:noFill/>
          </a:ln>
        </p:spPr>
      </p:pic>
      <p:pic>
        <p:nvPicPr>
          <p:cNvPr id="805" name="Google Shape;805;p24"/>
          <p:cNvPicPr preferRelativeResize="0"/>
          <p:nvPr/>
        </p:nvPicPr>
        <p:blipFill rotWithShape="1">
          <a:blip r:embed="rId5">
            <a:alphaModFix/>
          </a:blip>
          <a:srcRect/>
          <a:stretch/>
        </p:blipFill>
        <p:spPr>
          <a:xfrm>
            <a:off x="4721225" y="1676400"/>
            <a:ext cx="1603375" cy="1335087"/>
          </a:xfrm>
          <a:prstGeom prst="rect">
            <a:avLst/>
          </a:prstGeom>
          <a:noFill/>
          <a:ln>
            <a:noFill/>
          </a:ln>
        </p:spPr>
      </p:pic>
      <p:pic>
        <p:nvPicPr>
          <p:cNvPr id="806" name="Google Shape;806;p24"/>
          <p:cNvPicPr preferRelativeResize="0"/>
          <p:nvPr/>
        </p:nvPicPr>
        <p:blipFill rotWithShape="1">
          <a:blip r:embed="rId6">
            <a:alphaModFix/>
          </a:blip>
          <a:srcRect/>
          <a:stretch/>
        </p:blipFill>
        <p:spPr>
          <a:xfrm>
            <a:off x="6705600" y="1719262"/>
            <a:ext cx="1720850" cy="1328737"/>
          </a:xfrm>
          <a:prstGeom prst="rect">
            <a:avLst/>
          </a:prstGeom>
          <a:noFill/>
          <a:ln>
            <a:noFill/>
          </a:ln>
        </p:spPr>
      </p:pic>
      <p:sp>
        <p:nvSpPr>
          <p:cNvPr id="807" name="Google Shape;807;p24"/>
          <p:cNvSpPr/>
          <p:nvPr/>
        </p:nvSpPr>
        <p:spPr>
          <a:xfrm>
            <a:off x="1828800" y="1981200"/>
            <a:ext cx="152400" cy="485775"/>
          </a:xfrm>
          <a:prstGeom prst="curvedLeftArrow">
            <a:avLst>
              <a:gd name="adj1" fmla="val 18212"/>
              <a:gd name="adj2" fmla="val 20753"/>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8" name="Google Shape;808;p24"/>
          <p:cNvSpPr/>
          <p:nvPr/>
        </p:nvSpPr>
        <p:spPr>
          <a:xfrm rot="-5400000">
            <a:off x="5791200" y="2133600"/>
            <a:ext cx="609600" cy="152400"/>
          </a:xfrm>
          <a:prstGeom prst="curvedUpArrow">
            <a:avLst>
              <a:gd name="adj1" fmla="val 18900"/>
              <a:gd name="adj2" fmla="val 20925"/>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9" name="Google Shape;809;p24"/>
          <p:cNvSpPr/>
          <p:nvPr/>
        </p:nvSpPr>
        <p:spPr>
          <a:xfrm>
            <a:off x="37338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1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cs typeface="Calibri"/>
                <a:sym typeface="Calibri"/>
              </a:rPr>
              <a:t>  0	-1</a:t>
            </a:r>
            <a:endParaRPr dirty="0"/>
          </a:p>
        </p:txBody>
      </p:sp>
      <p:sp>
        <p:nvSpPr>
          <p:cNvPr id="810" name="Google Shape;810;p24"/>
          <p:cNvSpPr/>
          <p:nvPr/>
        </p:nvSpPr>
        <p:spPr>
          <a:xfrm>
            <a:off x="57912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1" name="Google Shape;811;p24"/>
          <p:cNvSpPr/>
          <p:nvPr/>
        </p:nvSpPr>
        <p:spPr>
          <a:xfrm>
            <a:off x="64230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2" name="Google Shape;812;p24"/>
          <p:cNvSpPr/>
          <p:nvPr/>
        </p:nvSpPr>
        <p:spPr>
          <a:xfrm>
            <a:off x="47466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	0</a:t>
            </a:r>
          </a:p>
          <a:p>
            <a:pPr lvl="0">
              <a:buClr>
                <a:schemeClr val="dk1"/>
              </a:buClr>
              <a:buSzPts val="1600"/>
            </a:pPr>
            <a:r>
              <a:rPr lang="en-US" dirty="0">
                <a:solidFill>
                  <a:schemeClr val="dk1"/>
                </a:solidFill>
                <a:latin typeface="Calibri"/>
                <a:cs typeface="Calibri"/>
                <a:sym typeface="Calibri"/>
              </a:rPr>
              <a:t>  0	-1</a:t>
            </a:r>
            <a:endParaRPr lang="en-US" dirty="0"/>
          </a:p>
          <a:p>
            <a:pPr marL="0" marR="0" lvl="0" indent="0" algn="l" rtl="0">
              <a:lnSpc>
                <a:spcPct val="100000"/>
              </a:lnSpc>
              <a:spcBef>
                <a:spcPts val="0"/>
              </a:spcBef>
              <a:spcAft>
                <a:spcPts val="0"/>
              </a:spcAft>
              <a:buClr>
                <a:schemeClr val="dk1"/>
              </a:buClr>
              <a:buSzPts val="1600"/>
              <a:buFont typeface="Calibri"/>
              <a:buNone/>
            </a:pPr>
            <a:endParaRPr dirty="0"/>
          </a:p>
        </p:txBody>
      </p:sp>
      <p:sp>
        <p:nvSpPr>
          <p:cNvPr id="813" name="Google Shape;813;p24"/>
          <p:cNvSpPr/>
          <p:nvPr/>
        </p:nvSpPr>
        <p:spPr>
          <a:xfrm>
            <a:off x="30702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4" name="Google Shape;814;p24"/>
          <p:cNvSpPr/>
          <p:nvPr/>
        </p:nvSpPr>
        <p:spPr>
          <a:xfrm>
            <a:off x="16764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8" name="Google Shape;818;p24"/>
          <p:cNvSpPr/>
          <p:nvPr/>
        </p:nvSpPr>
        <p:spPr>
          <a:xfrm>
            <a:off x="2590800" y="4714875"/>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0	1</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1	0       </a:t>
            </a:r>
            <a:endParaRPr sz="1600" dirty="0">
              <a:solidFill>
                <a:schemeClr val="dk1"/>
              </a:solidFill>
              <a:latin typeface="Calibri"/>
              <a:ea typeface="Calibri"/>
              <a:cs typeface="Calibri"/>
              <a:sym typeface="Calibri"/>
            </a:endParaRPr>
          </a:p>
        </p:txBody>
      </p:sp>
      <p:sp>
        <p:nvSpPr>
          <p:cNvPr id="819" name="Google Shape;819;p24"/>
          <p:cNvSpPr/>
          <p:nvPr/>
        </p:nvSpPr>
        <p:spPr>
          <a:xfrm>
            <a:off x="14478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20" name="Google Shape;820;p24"/>
          <p:cNvSpPr/>
          <p:nvPr/>
        </p:nvSpPr>
        <p:spPr>
          <a:xfrm>
            <a:off x="42672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dirty="0">
                <a:solidFill>
                  <a:schemeClr val="dk1"/>
                </a:solidFill>
                <a:latin typeface="Calibri"/>
                <a:cs typeface="Calibri"/>
                <a:sym typeface="Calibri"/>
              </a:rPr>
              <a:t>1</a:t>
            </a:r>
            <a:endParaRPr dirty="0"/>
          </a:p>
          <a:p>
            <a:pPr marL="0" marR="0" lvl="0" indent="0" algn="ctr" rtl="0">
              <a:lnSpc>
                <a:spcPct val="100000"/>
              </a:lnSpc>
              <a:spcBef>
                <a:spcPts val="0"/>
              </a:spcBef>
              <a:spcAft>
                <a:spcPts val="0"/>
              </a:spcAft>
              <a:buClr>
                <a:schemeClr val="dk1"/>
              </a:buClr>
              <a:buSzPts val="1200"/>
              <a:buFont typeface="Calibri"/>
              <a:buNone/>
            </a:pPr>
            <a:r>
              <a:rPr lang="en-US" sz="1200" dirty="0">
                <a:solidFill>
                  <a:schemeClr val="dk1"/>
                </a:solidFill>
                <a:latin typeface="Calibri"/>
                <a:cs typeface="Calibri"/>
                <a:sym typeface="Calibri"/>
              </a:rPr>
              <a:t>3</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4"/>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iv).</a:t>
            </a:r>
            <a:r>
              <a:rPr lang="en-US" sz="1600" b="0" i="0" u="none" dirty="0" smtClean="0">
                <a:latin typeface="Calibri"/>
                <a:ea typeface="Calibri"/>
                <a:cs typeface="Calibri"/>
                <a:sym typeface="Calibri"/>
              </a:rPr>
              <a:t>Reflect a point P(1,3)  </a:t>
            </a:r>
            <a:r>
              <a:rPr lang="en-US" sz="1600" b="0" i="0" u="none" dirty="0">
                <a:latin typeface="Calibri"/>
                <a:ea typeface="Calibri"/>
                <a:cs typeface="Calibri"/>
                <a:sym typeface="Calibri"/>
              </a:rPr>
              <a:t>about line  y = </a:t>
            </a:r>
            <a:r>
              <a:rPr lang="en-US" sz="1600" b="0" i="0" u="none" dirty="0" smtClean="0">
                <a:latin typeface="Calibri"/>
                <a:ea typeface="Calibri"/>
                <a:cs typeface="Calibri"/>
                <a:sym typeface="Calibri"/>
              </a:rPr>
              <a:t>-x    </a:t>
            </a: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	cm = </a:t>
            </a:r>
            <a:r>
              <a:rPr lang="en-US" sz="1600" b="0" i="0" u="none" dirty="0" err="1" smtClean="0">
                <a:latin typeface="Calibri"/>
                <a:ea typeface="Calibri"/>
                <a:cs typeface="Calibri"/>
                <a:sym typeface="Calibri"/>
              </a:rPr>
              <a:t>Rccw</a:t>
            </a:r>
            <a:r>
              <a:rPr lang="en-US" sz="1600" dirty="0" smtClean="0">
                <a:latin typeface="Calibri"/>
                <a:ea typeface="Calibri"/>
                <a:cs typeface="Calibri"/>
                <a:sym typeface="Calibri"/>
              </a:rPr>
              <a:t>. (</a:t>
            </a:r>
            <a:r>
              <a:rPr lang="en-US" sz="1600" dirty="0" err="1" smtClean="0">
                <a:latin typeface="Calibri"/>
                <a:ea typeface="Calibri"/>
                <a:cs typeface="Calibri"/>
                <a:sym typeface="Calibri"/>
              </a:rPr>
              <a:t>Rf</a:t>
            </a:r>
            <a:r>
              <a:rPr lang="en-US" sz="1600" dirty="0" smtClean="0">
                <a:latin typeface="Calibri"/>
                <a:ea typeface="Calibri"/>
                <a:cs typeface="Calibri"/>
                <a:sym typeface="Calibri"/>
              </a:rPr>
              <a:t> . </a:t>
            </a:r>
            <a:r>
              <a:rPr lang="en-US" sz="1600" dirty="0" err="1" smtClean="0">
                <a:latin typeface="Calibri"/>
                <a:ea typeface="Calibri"/>
                <a:cs typeface="Calibri"/>
                <a:sym typeface="Calibri"/>
              </a:rPr>
              <a:t>Rcw</a:t>
            </a:r>
            <a:r>
              <a:rPr lang="en-US" sz="1600" dirty="0" smtClean="0">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dirty="0">
                <a:latin typeface="Calibri"/>
                <a:ea typeface="Calibri"/>
                <a:cs typeface="Calibri"/>
                <a:sym typeface="Calibri"/>
              </a:rPr>
              <a:t>c</a:t>
            </a:r>
            <a:r>
              <a:rPr lang="en-US" sz="1600" b="0" i="0" u="none" dirty="0" smtClean="0">
                <a:latin typeface="Calibri"/>
                <a:ea typeface="Calibri"/>
                <a:cs typeface="Calibri"/>
                <a:sym typeface="Calibri"/>
              </a:rPr>
              <a:t>m   =</a:t>
            </a: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Composite </a:t>
            </a:r>
            <a:r>
              <a:rPr lang="en-US" sz="1600" b="0" i="0" u="none" dirty="0">
                <a:latin typeface="Calibri"/>
                <a:ea typeface="Calibri"/>
                <a:cs typeface="Calibri"/>
                <a:sym typeface="Calibri"/>
              </a:rPr>
              <a:t>Matrix (CM) =		*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P’ =  CM </a:t>
            </a:r>
            <a:r>
              <a:rPr lang="en-US" sz="1600" b="0" i="0" u="none" dirty="0" smtClean="0">
                <a:latin typeface="Calibri"/>
                <a:ea typeface="Calibri"/>
                <a:cs typeface="Calibri"/>
                <a:sym typeface="Calibri"/>
              </a:rPr>
              <a:t> </a:t>
            </a:r>
            <a:r>
              <a:rPr lang="en-US" sz="1600" b="0" i="0" u="none" dirty="0" smtClean="0">
                <a:latin typeface="Arial"/>
                <a:ea typeface="Arial"/>
                <a:cs typeface="Arial"/>
                <a:sym typeface="Arial"/>
              </a:rPr>
              <a:t>.   P </a:t>
            </a: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  		       *           	    		</a:t>
            </a: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a:t>
            </a:r>
            <a:r>
              <a:rPr lang="en-US" sz="1600" dirty="0" smtClean="0"/>
              <a:t> 					</a:t>
            </a:r>
          </a:p>
          <a:p>
            <a:pPr marL="0" marR="0" lvl="0" indent="0" algn="l" rtl="0">
              <a:lnSpc>
                <a:spcPct val="100000"/>
              </a:lnSpc>
              <a:spcBef>
                <a:spcPts val="0"/>
              </a:spcBef>
              <a:spcAft>
                <a:spcPts val="0"/>
              </a:spcAft>
              <a:buClr>
                <a:schemeClr val="dk1"/>
              </a:buClr>
              <a:buSzPts val="1600"/>
              <a:buFont typeface="Arial"/>
              <a:buNone/>
            </a:pPr>
            <a:r>
              <a:rPr lang="en-US" sz="1600" dirty="0" smtClean="0"/>
              <a:t>					x =1	y = 3</a:t>
            </a:r>
          </a:p>
          <a:p>
            <a:pPr marL="0" marR="0" lvl="0" indent="0" algn="l" rtl="0">
              <a:lnSpc>
                <a:spcPct val="100000"/>
              </a:lnSpc>
              <a:spcBef>
                <a:spcPts val="0"/>
              </a:spcBef>
              <a:spcAft>
                <a:spcPts val="0"/>
              </a:spcAft>
              <a:buClr>
                <a:schemeClr val="dk1"/>
              </a:buClr>
              <a:buSzPts val="1600"/>
              <a:buFont typeface="Arial"/>
              <a:buNone/>
            </a:pPr>
            <a:r>
              <a:rPr lang="en-US" sz="1600" dirty="0" smtClean="0"/>
              <a:t>					x’ = </a:t>
            </a:r>
            <a:r>
              <a:rPr lang="en-US" sz="1600" dirty="0"/>
              <a:t>3</a:t>
            </a:r>
            <a:r>
              <a:rPr lang="en-US" sz="1600" dirty="0" smtClean="0"/>
              <a:t>       y’ = </a:t>
            </a:r>
            <a:r>
              <a:rPr lang="en-US" sz="1600" dirty="0"/>
              <a:t>1</a:t>
            </a: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98" name="Google Shape;798;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sp>
        <p:nvSpPr>
          <p:cNvPr id="799" name="Google Shape;799;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00" name="Google Shape;800;p24"/>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809" name="Google Shape;809;p24"/>
          <p:cNvSpPr/>
          <p:nvPr/>
        </p:nvSpPr>
        <p:spPr>
          <a:xfrm>
            <a:off x="37338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1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cs typeface="Calibri"/>
                <a:sym typeface="Calibri"/>
              </a:rPr>
              <a:t>  0</a:t>
            </a:r>
            <a:r>
              <a:rPr lang="en-US" sz="1600" dirty="0">
                <a:solidFill>
                  <a:schemeClr val="dk1"/>
                </a:solidFill>
                <a:latin typeface="Calibri"/>
                <a:cs typeface="Calibri"/>
                <a:sym typeface="Calibri"/>
              </a:rPr>
              <a:t>	</a:t>
            </a:r>
            <a:r>
              <a:rPr lang="en-US" sz="1600" dirty="0" smtClean="0">
                <a:solidFill>
                  <a:schemeClr val="dk1"/>
                </a:solidFill>
                <a:latin typeface="Calibri"/>
                <a:cs typeface="Calibri"/>
                <a:sym typeface="Calibri"/>
              </a:rPr>
              <a:t>-1</a:t>
            </a:r>
            <a:endParaRPr dirty="0"/>
          </a:p>
        </p:txBody>
      </p:sp>
      <p:sp>
        <p:nvSpPr>
          <p:cNvPr id="810" name="Google Shape;810;p24"/>
          <p:cNvSpPr/>
          <p:nvPr/>
        </p:nvSpPr>
        <p:spPr>
          <a:xfrm>
            <a:off x="57912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endParaRPr dirty="0"/>
          </a:p>
        </p:txBody>
      </p:sp>
      <p:sp>
        <p:nvSpPr>
          <p:cNvPr id="811" name="Google Shape;811;p24"/>
          <p:cNvSpPr/>
          <p:nvPr/>
        </p:nvSpPr>
        <p:spPr>
          <a:xfrm>
            <a:off x="64230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2" name="Google Shape;812;p24"/>
          <p:cNvSpPr/>
          <p:nvPr/>
        </p:nvSpPr>
        <p:spPr>
          <a:xfrm>
            <a:off x="47466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	0</a:t>
            </a:r>
          </a:p>
          <a:p>
            <a:pPr lvl="0">
              <a:buClr>
                <a:schemeClr val="dk1"/>
              </a:buClr>
              <a:buSzPts val="1600"/>
            </a:pPr>
            <a:r>
              <a:rPr lang="en-US" dirty="0">
                <a:solidFill>
                  <a:schemeClr val="dk1"/>
                </a:solidFill>
                <a:latin typeface="Calibri"/>
                <a:cs typeface="Calibri"/>
                <a:sym typeface="Calibri"/>
              </a:rPr>
              <a:t>  0	-1</a:t>
            </a:r>
            <a:endParaRPr lang="en-US" dirty="0"/>
          </a:p>
          <a:p>
            <a:pPr marL="0" marR="0" lvl="0" indent="0" algn="l" rtl="0">
              <a:lnSpc>
                <a:spcPct val="100000"/>
              </a:lnSpc>
              <a:spcBef>
                <a:spcPts val="0"/>
              </a:spcBef>
              <a:spcAft>
                <a:spcPts val="0"/>
              </a:spcAft>
              <a:buClr>
                <a:schemeClr val="dk1"/>
              </a:buClr>
              <a:buSzPts val="1600"/>
              <a:buFont typeface="Calibri"/>
              <a:buNone/>
            </a:pPr>
            <a:endParaRPr dirty="0"/>
          </a:p>
        </p:txBody>
      </p:sp>
      <p:sp>
        <p:nvSpPr>
          <p:cNvPr id="813" name="Google Shape;813;p24"/>
          <p:cNvSpPr/>
          <p:nvPr/>
        </p:nvSpPr>
        <p:spPr>
          <a:xfrm>
            <a:off x="30702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endParaRPr dirty="0"/>
          </a:p>
        </p:txBody>
      </p:sp>
      <p:sp>
        <p:nvSpPr>
          <p:cNvPr id="814" name="Google Shape;814;p24"/>
          <p:cNvSpPr/>
          <p:nvPr/>
        </p:nvSpPr>
        <p:spPr>
          <a:xfrm>
            <a:off x="16764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8" name="Google Shape;818;p24"/>
          <p:cNvSpPr/>
          <p:nvPr/>
        </p:nvSpPr>
        <p:spPr>
          <a:xfrm>
            <a:off x="2590800" y="4714875"/>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smtClean="0">
                <a:solidFill>
                  <a:schemeClr val="dk1"/>
                </a:solidFill>
                <a:latin typeface="Calibri"/>
                <a:ea typeface="Calibri"/>
                <a:cs typeface="Calibri"/>
                <a:sym typeface="Calibri"/>
              </a:rPr>
              <a:t>0	1</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0</a:t>
            </a:r>
            <a:endParaRPr sz="1600" dirty="0">
              <a:solidFill>
                <a:schemeClr val="dk1"/>
              </a:solidFill>
              <a:latin typeface="Calibri"/>
              <a:ea typeface="Calibri"/>
              <a:cs typeface="Calibri"/>
              <a:sym typeface="Calibri"/>
            </a:endParaRPr>
          </a:p>
        </p:txBody>
      </p:sp>
      <p:sp>
        <p:nvSpPr>
          <p:cNvPr id="819" name="Google Shape;819;p24"/>
          <p:cNvSpPr/>
          <p:nvPr/>
        </p:nvSpPr>
        <p:spPr>
          <a:xfrm>
            <a:off x="14478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20" name="Google Shape;820;p24"/>
          <p:cNvSpPr/>
          <p:nvPr/>
        </p:nvSpPr>
        <p:spPr>
          <a:xfrm>
            <a:off x="42672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cxnSp>
        <p:nvCxnSpPr>
          <p:cNvPr id="3" name="Straight Connector 2"/>
          <p:cNvCxnSpPr/>
          <p:nvPr/>
        </p:nvCxnSpPr>
        <p:spPr>
          <a:xfrm>
            <a:off x="5470525" y="828675"/>
            <a:ext cx="0" cy="154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72000" y="1600200"/>
            <a:ext cx="2105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46625" y="1085850"/>
            <a:ext cx="1273175"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022532" y="1838325"/>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374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4"/>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b="1"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Reflection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iv).</a:t>
            </a:r>
            <a:r>
              <a:rPr lang="en-US" sz="1600" b="0" i="0" u="none" dirty="0" smtClean="0">
                <a:latin typeface="Calibri"/>
                <a:ea typeface="Calibri"/>
                <a:cs typeface="Calibri"/>
                <a:sym typeface="Calibri"/>
              </a:rPr>
              <a:t>Reflect a point P(1,3)  </a:t>
            </a:r>
            <a:r>
              <a:rPr lang="en-US" sz="1600" b="0" i="0" u="none" dirty="0">
                <a:latin typeface="Calibri"/>
                <a:ea typeface="Calibri"/>
                <a:cs typeface="Calibri"/>
                <a:sym typeface="Calibri"/>
              </a:rPr>
              <a:t>about line  y = </a:t>
            </a:r>
            <a:r>
              <a:rPr lang="en-US" sz="1600" b="0" i="0" u="none" dirty="0" smtClean="0">
                <a:latin typeface="Calibri"/>
                <a:ea typeface="Calibri"/>
                <a:cs typeface="Calibri"/>
                <a:sym typeface="Calibri"/>
              </a:rPr>
              <a:t>-3x    </a:t>
            </a:r>
            <a:endParaRPr lang="en-US"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	cm = </a:t>
            </a:r>
            <a:r>
              <a:rPr lang="en-US" sz="1600" b="0" i="0" u="none" dirty="0" err="1" smtClean="0">
                <a:latin typeface="Calibri"/>
                <a:ea typeface="Calibri"/>
                <a:cs typeface="Calibri"/>
                <a:sym typeface="Calibri"/>
              </a:rPr>
              <a:t>Rccw</a:t>
            </a:r>
            <a:r>
              <a:rPr lang="en-US" sz="1600" dirty="0" smtClean="0">
                <a:latin typeface="Calibri"/>
                <a:ea typeface="Calibri"/>
                <a:cs typeface="Calibri"/>
                <a:sym typeface="Calibri"/>
              </a:rPr>
              <a:t>. (</a:t>
            </a:r>
            <a:r>
              <a:rPr lang="en-US" sz="1600" dirty="0" err="1" smtClean="0">
                <a:latin typeface="Calibri"/>
                <a:ea typeface="Calibri"/>
                <a:cs typeface="Calibri"/>
                <a:sym typeface="Calibri"/>
              </a:rPr>
              <a:t>Rf</a:t>
            </a:r>
            <a:r>
              <a:rPr lang="en-US" sz="1600" dirty="0" smtClean="0">
                <a:latin typeface="Calibri"/>
                <a:ea typeface="Calibri"/>
                <a:cs typeface="Calibri"/>
                <a:sym typeface="Calibri"/>
              </a:rPr>
              <a:t> . </a:t>
            </a:r>
            <a:r>
              <a:rPr lang="en-US" sz="1600" dirty="0" err="1" smtClean="0">
                <a:latin typeface="Calibri"/>
                <a:ea typeface="Calibri"/>
                <a:cs typeface="Calibri"/>
                <a:sym typeface="Calibri"/>
              </a:rPr>
              <a:t>Rcw</a:t>
            </a:r>
            <a:r>
              <a:rPr lang="en-US" sz="1600" dirty="0" smtClean="0">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1600" dirty="0">
                <a:latin typeface="Calibri"/>
                <a:ea typeface="Calibri"/>
                <a:cs typeface="Calibri"/>
                <a:sym typeface="Calibri"/>
              </a:rPr>
              <a:t>c</a:t>
            </a:r>
            <a:r>
              <a:rPr lang="en-US" sz="1600" b="0" i="0" u="none" dirty="0" smtClean="0">
                <a:latin typeface="Calibri"/>
                <a:ea typeface="Calibri"/>
                <a:cs typeface="Calibri"/>
                <a:sym typeface="Calibri"/>
              </a:rPr>
              <a:t>m   =</a:t>
            </a: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smtClean="0">
                <a:latin typeface="Calibri"/>
                <a:ea typeface="Calibri"/>
                <a:cs typeface="Calibri"/>
                <a:sym typeface="Calibri"/>
              </a:rPr>
              <a:t>Composite </a:t>
            </a:r>
            <a:r>
              <a:rPr lang="en-US" sz="1600" b="0" i="0" u="none" dirty="0">
                <a:latin typeface="Calibri"/>
                <a:ea typeface="Calibri"/>
                <a:cs typeface="Calibri"/>
                <a:sym typeface="Calibri"/>
              </a:rPr>
              <a:t>Matrix (CM) =		* 	                *	</a:t>
            </a:r>
            <a:endParaRPr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P’ =  CM </a:t>
            </a:r>
            <a:r>
              <a:rPr lang="en-US" sz="1600" b="0" i="0" u="none" dirty="0" smtClean="0">
                <a:latin typeface="Calibri"/>
                <a:ea typeface="Calibri"/>
                <a:cs typeface="Calibri"/>
                <a:sym typeface="Calibri"/>
              </a:rPr>
              <a:t> </a:t>
            </a:r>
            <a:r>
              <a:rPr lang="en-US" sz="1600" b="0" i="0" u="none" dirty="0" smtClean="0">
                <a:latin typeface="Arial"/>
                <a:ea typeface="Arial"/>
                <a:cs typeface="Arial"/>
                <a:sym typeface="Arial"/>
              </a:rPr>
              <a:t>.   P </a:t>
            </a: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  		       *           	    		</a:t>
            </a:r>
            <a:endParaRPr dirty="0" smtClean="0"/>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r>
              <a:rPr lang="en-US" sz="1600" b="0" i="0" u="none" dirty="0" smtClean="0">
                <a:latin typeface="Arial"/>
                <a:ea typeface="Arial"/>
                <a:cs typeface="Arial"/>
                <a:sym typeface="Arial"/>
              </a:rPr>
              <a:t>       	   </a:t>
            </a:r>
            <a:r>
              <a:rPr lang="en-US" sz="1600" dirty="0" smtClean="0"/>
              <a:t> 					</a:t>
            </a:r>
          </a:p>
          <a:p>
            <a:pPr marL="0" marR="0" lvl="0" indent="0" algn="l" rtl="0">
              <a:lnSpc>
                <a:spcPct val="100000"/>
              </a:lnSpc>
              <a:spcBef>
                <a:spcPts val="0"/>
              </a:spcBef>
              <a:spcAft>
                <a:spcPts val="0"/>
              </a:spcAft>
              <a:buClr>
                <a:schemeClr val="dk1"/>
              </a:buClr>
              <a:buSzPts val="1600"/>
              <a:buFont typeface="Arial"/>
              <a:buNone/>
            </a:pPr>
            <a:r>
              <a:rPr lang="en-US" sz="1600" dirty="0" smtClean="0"/>
              <a:t>					x =1	y = 3</a:t>
            </a:r>
          </a:p>
          <a:p>
            <a:pPr marL="0" marR="0" lvl="0" indent="0" algn="l" rtl="0">
              <a:lnSpc>
                <a:spcPct val="100000"/>
              </a:lnSpc>
              <a:spcBef>
                <a:spcPts val="0"/>
              </a:spcBef>
              <a:spcAft>
                <a:spcPts val="0"/>
              </a:spcAft>
              <a:buClr>
                <a:schemeClr val="dk1"/>
              </a:buClr>
              <a:buSzPts val="1600"/>
              <a:buFont typeface="Arial"/>
              <a:buNone/>
            </a:pPr>
            <a:r>
              <a:rPr lang="en-US" sz="1600" dirty="0" smtClean="0"/>
              <a:t>					x’ = </a:t>
            </a:r>
            <a:r>
              <a:rPr lang="en-US" sz="1600" dirty="0"/>
              <a:t>3</a:t>
            </a:r>
            <a:r>
              <a:rPr lang="en-US" sz="1600" dirty="0" smtClean="0"/>
              <a:t>       y’ = </a:t>
            </a:r>
            <a:r>
              <a:rPr lang="en-US" sz="1600" dirty="0"/>
              <a:t>1</a:t>
            </a: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smtClean="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798" name="Google Shape;798;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sp>
        <p:nvSpPr>
          <p:cNvPr id="799" name="Google Shape;799;p2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00" name="Google Shape;800;p24"/>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809" name="Google Shape;809;p24"/>
          <p:cNvSpPr/>
          <p:nvPr/>
        </p:nvSpPr>
        <p:spPr>
          <a:xfrm>
            <a:off x="37338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1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cs typeface="Calibri"/>
                <a:sym typeface="Calibri"/>
              </a:rPr>
              <a:t>  0</a:t>
            </a:r>
            <a:r>
              <a:rPr lang="en-US" sz="1600" dirty="0">
                <a:solidFill>
                  <a:schemeClr val="dk1"/>
                </a:solidFill>
                <a:latin typeface="Calibri"/>
                <a:cs typeface="Calibri"/>
                <a:sym typeface="Calibri"/>
              </a:rPr>
              <a:t>	</a:t>
            </a:r>
            <a:r>
              <a:rPr lang="en-US" sz="1600" dirty="0" smtClean="0">
                <a:solidFill>
                  <a:schemeClr val="dk1"/>
                </a:solidFill>
                <a:latin typeface="Calibri"/>
                <a:cs typeface="Calibri"/>
                <a:sym typeface="Calibri"/>
              </a:rPr>
              <a:t>-1</a:t>
            </a:r>
            <a:endParaRPr dirty="0"/>
          </a:p>
        </p:txBody>
      </p:sp>
      <p:sp>
        <p:nvSpPr>
          <p:cNvPr id="810" name="Google Shape;810;p24"/>
          <p:cNvSpPr/>
          <p:nvPr/>
        </p:nvSpPr>
        <p:spPr>
          <a:xfrm>
            <a:off x="57912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endParaRPr dirty="0"/>
          </a:p>
        </p:txBody>
      </p:sp>
      <p:sp>
        <p:nvSpPr>
          <p:cNvPr id="811" name="Google Shape;811;p24"/>
          <p:cNvSpPr/>
          <p:nvPr/>
        </p:nvSpPr>
        <p:spPr>
          <a:xfrm>
            <a:off x="64230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2" name="Google Shape;812;p24"/>
          <p:cNvSpPr/>
          <p:nvPr/>
        </p:nvSpPr>
        <p:spPr>
          <a:xfrm>
            <a:off x="47466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	0</a:t>
            </a:r>
          </a:p>
          <a:p>
            <a:pPr lvl="0">
              <a:buClr>
                <a:schemeClr val="dk1"/>
              </a:buClr>
              <a:buSzPts val="1600"/>
            </a:pPr>
            <a:r>
              <a:rPr lang="en-US" dirty="0">
                <a:solidFill>
                  <a:schemeClr val="dk1"/>
                </a:solidFill>
                <a:latin typeface="Calibri"/>
                <a:cs typeface="Calibri"/>
                <a:sym typeface="Calibri"/>
              </a:rPr>
              <a:t>  0	-1</a:t>
            </a:r>
            <a:endParaRPr lang="en-US" dirty="0"/>
          </a:p>
          <a:p>
            <a:pPr marL="0" marR="0" lvl="0" indent="0" algn="l" rtl="0">
              <a:lnSpc>
                <a:spcPct val="100000"/>
              </a:lnSpc>
              <a:spcBef>
                <a:spcPts val="0"/>
              </a:spcBef>
              <a:spcAft>
                <a:spcPts val="0"/>
              </a:spcAft>
              <a:buClr>
                <a:schemeClr val="dk1"/>
              </a:buClr>
              <a:buSzPts val="1600"/>
              <a:buFont typeface="Calibri"/>
              <a:buNone/>
            </a:pPr>
            <a:endParaRPr dirty="0"/>
          </a:p>
        </p:txBody>
      </p:sp>
      <p:sp>
        <p:nvSpPr>
          <p:cNvPr id="813" name="Google Shape;813;p24"/>
          <p:cNvSpPr/>
          <p:nvPr/>
        </p:nvSpPr>
        <p:spPr>
          <a:xfrm>
            <a:off x="3070225" y="3657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endParaRPr dirty="0"/>
          </a:p>
        </p:txBody>
      </p:sp>
      <p:sp>
        <p:nvSpPr>
          <p:cNvPr id="814" name="Google Shape;814;p24"/>
          <p:cNvSpPr/>
          <p:nvPr/>
        </p:nvSpPr>
        <p:spPr>
          <a:xfrm>
            <a:off x="1676400" y="28194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18" name="Google Shape;818;p24"/>
          <p:cNvSpPr/>
          <p:nvPr/>
        </p:nvSpPr>
        <p:spPr>
          <a:xfrm>
            <a:off x="2590800" y="4714875"/>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smtClean="0">
                <a:solidFill>
                  <a:schemeClr val="dk1"/>
                </a:solidFill>
                <a:latin typeface="Calibri"/>
                <a:ea typeface="Calibri"/>
                <a:cs typeface="Calibri"/>
                <a:sym typeface="Calibri"/>
              </a:rPr>
              <a:t>0	1</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0</a:t>
            </a:r>
            <a:endParaRPr sz="1600" dirty="0">
              <a:solidFill>
                <a:schemeClr val="dk1"/>
              </a:solidFill>
              <a:latin typeface="Calibri"/>
              <a:ea typeface="Calibri"/>
              <a:cs typeface="Calibri"/>
              <a:sym typeface="Calibri"/>
            </a:endParaRPr>
          </a:p>
        </p:txBody>
      </p:sp>
      <p:sp>
        <p:nvSpPr>
          <p:cNvPr id="819" name="Google Shape;819;p24"/>
          <p:cNvSpPr/>
          <p:nvPr/>
        </p:nvSpPr>
        <p:spPr>
          <a:xfrm>
            <a:off x="14478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20" name="Google Shape;820;p24"/>
          <p:cNvSpPr/>
          <p:nvPr/>
        </p:nvSpPr>
        <p:spPr>
          <a:xfrm>
            <a:off x="4267200" y="4714875"/>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cxnSp>
        <p:nvCxnSpPr>
          <p:cNvPr id="3" name="Straight Connector 2"/>
          <p:cNvCxnSpPr/>
          <p:nvPr/>
        </p:nvCxnSpPr>
        <p:spPr>
          <a:xfrm>
            <a:off x="5470525" y="828675"/>
            <a:ext cx="0" cy="154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72000" y="1600200"/>
            <a:ext cx="2105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746625" y="1085850"/>
            <a:ext cx="1273175"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022532" y="1838325"/>
            <a:ext cx="45719"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435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25"/>
          <p:cNvSpPr/>
          <p:nvPr/>
        </p:nvSpPr>
        <p:spPr>
          <a:xfrm>
            <a:off x="588962" y="8382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smtClean="0">
                <a:latin typeface="Calibri"/>
                <a:ea typeface="Calibri"/>
                <a:cs typeface="Calibri"/>
                <a:sym typeface="Calibri"/>
              </a:rPr>
              <a:t>Shearing (non rigid body transformation)</a:t>
            </a:r>
            <a:endParaRPr b="1" dirty="0"/>
          </a:p>
          <a:p>
            <a:pPr marL="0" marR="0" lvl="0" indent="0" algn="l" rtl="0">
              <a:lnSpc>
                <a:spcPct val="100000"/>
              </a:lnSpc>
              <a:spcBef>
                <a:spcPts val="0"/>
              </a:spcBef>
              <a:spcAft>
                <a:spcPts val="0"/>
              </a:spcAft>
              <a:buClr>
                <a:srgbClr val="FFFFFF"/>
              </a:buClr>
              <a:buSzPts val="1600"/>
              <a:buFont typeface="Calibri"/>
              <a:buNone/>
            </a:pPr>
            <a:r>
              <a:rPr lang="en-US" sz="1600" b="1" i="1" u="none" dirty="0">
                <a:latin typeface="Calibri"/>
                <a:ea typeface="Calibri"/>
                <a:cs typeface="Calibri"/>
                <a:sym typeface="Calibri"/>
              </a:rPr>
              <a:t>Distorts</a:t>
            </a:r>
            <a:r>
              <a:rPr lang="en-US" sz="1600" b="0" i="0" u="none" dirty="0">
                <a:latin typeface="Calibri"/>
                <a:ea typeface="Calibri"/>
                <a:cs typeface="Calibri"/>
                <a:sym typeface="Calibri"/>
              </a:rPr>
              <a:t> the shape of object in either ‘x’ or ‘y’ or both direction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case of single directional shearing (e.g. in ‘x’ direction can be viewed as an object made up of very thin layer and slid over each other with </a:t>
            </a:r>
            <a:r>
              <a:rPr lang="en-US" sz="1600" b="0" i="1" u="none" dirty="0">
                <a:latin typeface="Calibri"/>
                <a:ea typeface="Calibri"/>
                <a:cs typeface="Calibri"/>
                <a:sym typeface="Calibri"/>
              </a:rPr>
              <a:t>base</a:t>
            </a:r>
            <a:r>
              <a:rPr lang="en-US" sz="1600" b="0" i="0" u="none" dirty="0">
                <a:latin typeface="Calibri"/>
                <a:ea typeface="Calibri"/>
                <a:cs typeface="Calibri"/>
                <a:sym typeface="Calibri"/>
              </a:rPr>
              <a:t> remaining where it is)</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‘x’ direction,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x + </a:t>
            </a:r>
            <a:r>
              <a:rPr lang="en-US" sz="1600" b="0" i="0" u="none" dirty="0" err="1">
                <a:latin typeface="Calibri"/>
                <a:ea typeface="Calibri"/>
                <a:cs typeface="Calibri"/>
                <a:sym typeface="Calibri"/>
              </a:rPr>
              <a:t>s</a:t>
            </a:r>
            <a:r>
              <a:rPr lang="en-US" sz="1600" b="0" i="0" u="none" baseline="-25000" dirty="0" err="1">
                <a:latin typeface="Calibri"/>
                <a:ea typeface="Calibri"/>
                <a:cs typeface="Calibri"/>
                <a:sym typeface="Calibri"/>
              </a:rPr>
              <a:t>hx</a:t>
            </a:r>
            <a:r>
              <a:rPr lang="en-US" sz="1600" b="0" i="0" u="none" dirty="0">
                <a:latin typeface="Calibri"/>
                <a:ea typeface="Calibri"/>
                <a:cs typeface="Calibri"/>
                <a:sym typeface="Calibri"/>
              </a:rPr>
              <a:t> . y</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y’ = y</a:t>
            </a:r>
            <a:endParaRPr dirty="0"/>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              =		</a:t>
            </a:r>
            <a:r>
              <a:rPr lang="en-US" sz="1600" b="1" i="0" u="none" dirty="0" smtClean="0">
                <a:latin typeface="Calibri"/>
                <a:ea typeface="Calibri"/>
                <a:cs typeface="Calibri"/>
                <a:sym typeface="Calibri"/>
              </a:rPr>
              <a:t>               </a:t>
            </a:r>
            <a:r>
              <a:rPr lang="en-US" sz="1600" b="1" i="0" u="none" dirty="0">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in ‘</a:t>
            </a:r>
            <a:r>
              <a:rPr lang="en-US" sz="1600" dirty="0">
                <a:latin typeface="Calibri"/>
                <a:ea typeface="Calibri"/>
                <a:cs typeface="Calibri"/>
                <a:sym typeface="Calibri"/>
              </a:rPr>
              <a:t>y</a:t>
            </a:r>
            <a:r>
              <a:rPr lang="en-US" sz="1600" b="0" i="0" u="none" dirty="0">
                <a:latin typeface="Calibri"/>
                <a:ea typeface="Calibri"/>
                <a:cs typeface="Calibri"/>
                <a:sym typeface="Calibri"/>
              </a:rPr>
              <a:t>’ direction,</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x’ = x</a:t>
            </a:r>
            <a:endParaRPr dirty="0"/>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y’ = y + s</a:t>
            </a:r>
            <a:r>
              <a:rPr lang="en-US" sz="1600" b="0" i="0" u="none" baseline="-25000" dirty="0">
                <a:latin typeface="Calibri"/>
                <a:ea typeface="Calibri"/>
                <a:cs typeface="Calibri"/>
                <a:sym typeface="Calibri"/>
              </a:rPr>
              <a:t>hy</a:t>
            </a:r>
            <a:r>
              <a:rPr lang="en-US" sz="1600" b="0" i="0" u="none" dirty="0">
                <a:latin typeface="Calibri"/>
                <a:ea typeface="Calibri"/>
                <a:cs typeface="Calibri"/>
                <a:sym typeface="Calibri"/>
              </a:rPr>
              <a:t> . x</a:t>
            </a:r>
            <a:endParaRPr dirty="0"/>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1" i="0" u="none" dirty="0">
                <a:latin typeface="Calibri"/>
                <a:ea typeface="Calibri"/>
                <a:cs typeface="Calibri"/>
                <a:sym typeface="Calibri"/>
              </a:rPr>
              <a:t>              =		</a:t>
            </a:r>
            <a:r>
              <a:rPr lang="en-US" sz="1600" b="1" i="0" u="none" dirty="0" smtClean="0">
                <a:latin typeface="Calibri"/>
                <a:ea typeface="Calibri"/>
                <a:cs typeface="Calibri"/>
                <a:sym typeface="Calibri"/>
              </a:rPr>
              <a:t>               </a:t>
            </a:r>
            <a:r>
              <a:rPr lang="en-US" sz="1600" b="1" i="0" u="none" dirty="0">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None/>
            </a:pPr>
            <a:endParaRPr sz="1600" b="1" i="0" u="none" dirty="0">
              <a:latin typeface="Calibri"/>
              <a:ea typeface="Calibri"/>
              <a:cs typeface="Calibri"/>
              <a:sym typeface="Calibri"/>
            </a:endParaRPr>
          </a:p>
        </p:txBody>
      </p:sp>
      <p:sp>
        <p:nvSpPr>
          <p:cNvPr id="826" name="Google Shape;826;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sp>
        <p:nvSpPr>
          <p:cNvPr id="827" name="Google Shape;827;p2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28" name="Google Shape;828;p25"/>
          <p:cNvSpPr txBox="1"/>
          <p:nvPr/>
        </p:nvSpPr>
        <p:spPr>
          <a:xfrm>
            <a:off x="1066800" y="304800"/>
            <a:ext cx="35623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829" name="Google Shape;829;p25"/>
          <p:cNvSpPr/>
          <p:nvPr/>
        </p:nvSpPr>
        <p:spPr>
          <a:xfrm>
            <a:off x="1066800" y="33528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30" name="Google Shape;830;p25"/>
          <p:cNvSpPr/>
          <p:nvPr/>
        </p:nvSpPr>
        <p:spPr>
          <a:xfrm>
            <a:off x="3733800" y="33528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31" name="Google Shape;831;p25"/>
          <p:cNvSpPr/>
          <p:nvPr/>
        </p:nvSpPr>
        <p:spPr>
          <a:xfrm>
            <a:off x="1828800" y="3352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1  	 s</a:t>
            </a:r>
            <a:r>
              <a:rPr lang="en-US" sz="1600" b="0" i="0" u="none" baseline="-25000">
                <a:solidFill>
                  <a:schemeClr val="dk1"/>
                </a:solidFill>
                <a:latin typeface="Calibri"/>
                <a:ea typeface="Calibri"/>
                <a:cs typeface="Calibri"/>
                <a:sym typeface="Calibri"/>
              </a:rPr>
              <a:t>hx</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0                  1</a:t>
            </a:r>
            <a:endParaRPr/>
          </a:p>
        </p:txBody>
      </p:sp>
      <p:pic>
        <p:nvPicPr>
          <p:cNvPr id="832" name="Google Shape;832;p25"/>
          <p:cNvPicPr preferRelativeResize="0"/>
          <p:nvPr/>
        </p:nvPicPr>
        <p:blipFill rotWithShape="1">
          <a:blip r:embed="rId3">
            <a:alphaModFix/>
          </a:blip>
          <a:srcRect/>
          <a:stretch/>
        </p:blipFill>
        <p:spPr>
          <a:xfrm>
            <a:off x="4895850" y="3076575"/>
            <a:ext cx="2724150" cy="1038225"/>
          </a:xfrm>
          <a:prstGeom prst="rect">
            <a:avLst/>
          </a:prstGeom>
          <a:noFill/>
          <a:ln>
            <a:noFill/>
          </a:ln>
        </p:spPr>
      </p:pic>
      <p:sp>
        <p:nvSpPr>
          <p:cNvPr id="833" name="Google Shape;833;p25"/>
          <p:cNvSpPr/>
          <p:nvPr/>
        </p:nvSpPr>
        <p:spPr>
          <a:xfrm>
            <a:off x="1066800" y="54102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34" name="Google Shape;834;p25"/>
          <p:cNvSpPr/>
          <p:nvPr/>
        </p:nvSpPr>
        <p:spPr>
          <a:xfrm>
            <a:off x="3733800" y="5410200"/>
            <a:ext cx="3810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X</a:t>
            </a:r>
            <a:endParaRPr/>
          </a:p>
          <a:p>
            <a:pPr marL="0" marR="0" lvl="0" indent="0" algn="ctr"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Y</a:t>
            </a:r>
            <a:endParaRPr/>
          </a:p>
        </p:txBody>
      </p:sp>
      <p:sp>
        <p:nvSpPr>
          <p:cNvPr id="835" name="Google Shape;835;p25"/>
          <p:cNvSpPr/>
          <p:nvPr/>
        </p:nvSpPr>
        <p:spPr>
          <a:xfrm>
            <a:off x="1828800" y="54102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1  	 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s</a:t>
            </a:r>
            <a:r>
              <a:rPr lang="en-US" sz="1600" b="0" i="0" u="none" baseline="-25000" dirty="0">
                <a:solidFill>
                  <a:schemeClr val="dk1"/>
                </a:solidFill>
                <a:latin typeface="Calibri"/>
                <a:ea typeface="Calibri"/>
                <a:cs typeface="Calibri"/>
                <a:sym typeface="Calibri"/>
              </a:rPr>
              <a:t>hy</a:t>
            </a:r>
            <a:r>
              <a:rPr lang="en-US" sz="1600" b="0" i="0" u="none" dirty="0">
                <a:solidFill>
                  <a:schemeClr val="dk1"/>
                </a:solidFill>
                <a:latin typeface="Calibri"/>
                <a:ea typeface="Calibri"/>
                <a:cs typeface="Calibri"/>
                <a:sym typeface="Calibri"/>
              </a:rPr>
              <a:t>                 1</a:t>
            </a:r>
            <a:endParaRPr dirty="0"/>
          </a:p>
        </p:txBody>
      </p:sp>
      <p:pic>
        <p:nvPicPr>
          <p:cNvPr id="836" name="Google Shape;836;p25"/>
          <p:cNvPicPr preferRelativeResize="0"/>
          <p:nvPr/>
        </p:nvPicPr>
        <p:blipFill rotWithShape="1">
          <a:blip r:embed="rId4">
            <a:alphaModFix/>
          </a:blip>
          <a:srcRect/>
          <a:stretch/>
        </p:blipFill>
        <p:spPr>
          <a:xfrm>
            <a:off x="4895850" y="4914900"/>
            <a:ext cx="2647950" cy="1181100"/>
          </a:xfrm>
          <a:prstGeom prst="rect">
            <a:avLst/>
          </a:prstGeom>
          <a:noFill/>
          <a:ln>
            <a:noFill/>
          </a:ln>
        </p:spPr>
      </p:pic>
      <p:sp>
        <p:nvSpPr>
          <p:cNvPr id="2" name="Rectangle 1"/>
          <p:cNvSpPr/>
          <p:nvPr/>
        </p:nvSpPr>
        <p:spPr>
          <a:xfrm rot="10800000">
            <a:off x="4179887" y="2324100"/>
            <a:ext cx="7826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Data 2"/>
          <p:cNvSpPr/>
          <p:nvPr/>
        </p:nvSpPr>
        <p:spPr>
          <a:xfrm rot="20564995">
            <a:off x="5450530" y="2198629"/>
            <a:ext cx="1443938" cy="55245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g99f3380621_0_0"/>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Composite Transformation</a:t>
            </a: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With the matrix representation of transformation equations it is possible to </a:t>
            </a:r>
            <a:r>
              <a:rPr lang="en-US" sz="1100" b="1" dirty="0">
                <a:solidFill>
                  <a:schemeClr val="dk1"/>
                </a:solidFill>
              </a:rPr>
              <a:t>setup a matrix for any sequence of transformations </a:t>
            </a:r>
            <a:r>
              <a:rPr lang="en-US" sz="1100" dirty="0">
                <a:solidFill>
                  <a:schemeClr val="dk1"/>
                </a:solidFill>
              </a:rPr>
              <a:t>as a composite transformation matrix by calculating the matrix product of individual transformation.</a:t>
            </a: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For column matrix representation of coordinate positions we form composite transformation by multiplying matrices in order from right to left.</a:t>
            </a:r>
            <a:endParaRPr sz="1100"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i="0" u="none"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i="0" u="none" dirty="0">
                <a:latin typeface="Calibri"/>
                <a:ea typeface="Calibri"/>
                <a:cs typeface="Calibri"/>
                <a:sym typeface="Calibri"/>
              </a:rPr>
              <a:t>Composite Matrix (CM) =		* 	                *	</a:t>
            </a:r>
            <a:endParaRPr dirty="0"/>
          </a:p>
          <a:p>
            <a:pPr marL="0" marR="0" lvl="0" indent="0" algn="l" rtl="0">
              <a:lnSpc>
                <a:spcPct val="100000"/>
              </a:lnSpc>
              <a:spcBef>
                <a:spcPts val="0"/>
              </a:spcBef>
              <a:spcAft>
                <a:spcPts val="0"/>
              </a:spcAft>
              <a:buClr>
                <a:schemeClr val="dk1"/>
              </a:buClr>
              <a:buSzPts val="1600"/>
              <a:buFont typeface="Arial"/>
              <a:buNone/>
            </a:pPr>
            <a:r>
              <a:rPr lang="en-US" sz="1600" i="0" u="none" dirty="0">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Clr>
                <a:schemeClr val="dk1"/>
              </a:buClr>
              <a:buSzPts val="1600"/>
              <a:buFont typeface="Arial"/>
              <a:buNone/>
            </a:pPr>
            <a:endParaRPr sz="1600" i="0" u="none" dirty="0">
              <a:sym typeface="Arial"/>
            </a:endParaRPr>
          </a:p>
          <a:p>
            <a:pPr marL="0" marR="0" lvl="0" indent="0" algn="l" rtl="0">
              <a:lnSpc>
                <a:spcPct val="100000"/>
              </a:lnSpc>
              <a:spcBef>
                <a:spcPts val="0"/>
              </a:spcBef>
              <a:spcAft>
                <a:spcPts val="0"/>
              </a:spcAft>
              <a:buNone/>
            </a:pPr>
            <a:endParaRPr sz="1600" i="0" u="none" dirty="0">
              <a:sym typeface="Arial"/>
            </a:endParaRPr>
          </a:p>
        </p:txBody>
      </p:sp>
      <p:sp>
        <p:nvSpPr>
          <p:cNvPr id="842" name="Google Shape;842;g99f3380621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sp>
        <p:nvSpPr>
          <p:cNvPr id="843" name="Google Shape;843;g99f3380621_0_0"/>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44" name="Google Shape;844;g99f3380621_0_0"/>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pic>
        <p:nvPicPr>
          <p:cNvPr id="845" name="Google Shape;845;g99f3380621_0_0"/>
          <p:cNvPicPr preferRelativeResize="0"/>
          <p:nvPr/>
        </p:nvPicPr>
        <p:blipFill rotWithShape="1">
          <a:blip r:embed="rId3">
            <a:alphaModFix/>
          </a:blip>
          <a:srcRect/>
          <a:stretch/>
        </p:blipFill>
        <p:spPr>
          <a:xfrm>
            <a:off x="609600" y="2800350"/>
            <a:ext cx="1679575" cy="1390650"/>
          </a:xfrm>
          <a:prstGeom prst="rect">
            <a:avLst/>
          </a:prstGeom>
          <a:noFill/>
          <a:ln>
            <a:noFill/>
          </a:ln>
        </p:spPr>
      </p:pic>
      <p:pic>
        <p:nvPicPr>
          <p:cNvPr id="846" name="Google Shape;846;g99f3380621_0_0"/>
          <p:cNvPicPr preferRelativeResize="0"/>
          <p:nvPr/>
        </p:nvPicPr>
        <p:blipFill rotWithShape="1">
          <a:blip r:embed="rId4">
            <a:alphaModFix/>
          </a:blip>
          <a:srcRect/>
          <a:stretch/>
        </p:blipFill>
        <p:spPr>
          <a:xfrm>
            <a:off x="2614612" y="2867025"/>
            <a:ext cx="1652587" cy="1287462"/>
          </a:xfrm>
          <a:prstGeom prst="rect">
            <a:avLst/>
          </a:prstGeom>
          <a:noFill/>
          <a:ln>
            <a:noFill/>
          </a:ln>
        </p:spPr>
      </p:pic>
      <p:pic>
        <p:nvPicPr>
          <p:cNvPr id="847" name="Google Shape;847;g99f3380621_0_0"/>
          <p:cNvPicPr preferRelativeResize="0"/>
          <p:nvPr/>
        </p:nvPicPr>
        <p:blipFill rotWithShape="1">
          <a:blip r:embed="rId5">
            <a:alphaModFix/>
          </a:blip>
          <a:srcRect/>
          <a:stretch/>
        </p:blipFill>
        <p:spPr>
          <a:xfrm>
            <a:off x="4721225" y="2841625"/>
            <a:ext cx="1603375" cy="1335087"/>
          </a:xfrm>
          <a:prstGeom prst="rect">
            <a:avLst/>
          </a:prstGeom>
          <a:noFill/>
          <a:ln>
            <a:noFill/>
          </a:ln>
        </p:spPr>
      </p:pic>
      <p:pic>
        <p:nvPicPr>
          <p:cNvPr id="848" name="Google Shape;848;g99f3380621_0_0"/>
          <p:cNvPicPr preferRelativeResize="0"/>
          <p:nvPr/>
        </p:nvPicPr>
        <p:blipFill rotWithShape="1">
          <a:blip r:embed="rId6">
            <a:alphaModFix/>
          </a:blip>
          <a:srcRect/>
          <a:stretch/>
        </p:blipFill>
        <p:spPr>
          <a:xfrm>
            <a:off x="6705600" y="2874962"/>
            <a:ext cx="1720850" cy="1328737"/>
          </a:xfrm>
          <a:prstGeom prst="rect">
            <a:avLst/>
          </a:prstGeom>
          <a:noFill/>
          <a:ln>
            <a:noFill/>
          </a:ln>
        </p:spPr>
      </p:pic>
      <p:sp>
        <p:nvSpPr>
          <p:cNvPr id="849" name="Google Shape;849;g99f3380621_0_0"/>
          <p:cNvSpPr/>
          <p:nvPr/>
        </p:nvSpPr>
        <p:spPr>
          <a:xfrm>
            <a:off x="1828800" y="2867025"/>
            <a:ext cx="152400" cy="485700"/>
          </a:xfrm>
          <a:prstGeom prst="curvedLeftArrow">
            <a:avLst>
              <a:gd name="adj1" fmla="val 18212"/>
              <a:gd name="adj2" fmla="val 20753"/>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50" name="Google Shape;850;g99f3380621_0_0"/>
          <p:cNvSpPr/>
          <p:nvPr/>
        </p:nvSpPr>
        <p:spPr>
          <a:xfrm rot="-5400000">
            <a:off x="5791200" y="3352800"/>
            <a:ext cx="609600" cy="152400"/>
          </a:xfrm>
          <a:prstGeom prst="curvedUpArrow">
            <a:avLst>
              <a:gd name="adj1" fmla="val 18900"/>
              <a:gd name="adj2" fmla="val 20925"/>
              <a:gd name="adj3" fmla="val 5400"/>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51" name="Google Shape;851;g99f3380621_0_0"/>
          <p:cNvSpPr/>
          <p:nvPr/>
        </p:nvSpPr>
        <p:spPr>
          <a:xfrm>
            <a:off x="38862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1               0</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0              -1</a:t>
            </a:r>
            <a:endParaRPr/>
          </a:p>
        </p:txBody>
      </p:sp>
      <p:sp>
        <p:nvSpPr>
          <p:cNvPr id="852" name="Google Shape;852;g99f3380621_0_0"/>
          <p:cNvSpPr/>
          <p:nvPr/>
        </p:nvSpPr>
        <p:spPr>
          <a:xfrm>
            <a:off x="59436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53" name="Google Shape;853;g99f3380621_0_0"/>
          <p:cNvSpPr/>
          <p:nvPr/>
        </p:nvSpPr>
        <p:spPr>
          <a:xfrm>
            <a:off x="64008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54" name="Google Shape;854;g99f3380621_0_0"/>
          <p:cNvSpPr/>
          <p:nvPr/>
        </p:nvSpPr>
        <p:spPr>
          <a:xfrm>
            <a:off x="47244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1               0</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0              -1</a:t>
            </a:r>
            <a:endParaRPr/>
          </a:p>
        </p:txBody>
      </p:sp>
      <p:sp>
        <p:nvSpPr>
          <p:cNvPr id="855" name="Google Shape;855;g99f3380621_0_0"/>
          <p:cNvSpPr/>
          <p:nvPr/>
        </p:nvSpPr>
        <p:spPr>
          <a:xfrm>
            <a:off x="3048000" y="48768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56" name="Google Shape;856;g99f3380621_0_0"/>
          <p:cNvSpPr/>
          <p:nvPr/>
        </p:nvSpPr>
        <p:spPr>
          <a:xfrm>
            <a:off x="1828800" y="40386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6"/>
                                        </p:tgtEl>
                                        <p:attrNameLst>
                                          <p:attrName>style.visibility</p:attrName>
                                        </p:attrNameLst>
                                      </p:cBhvr>
                                      <p:to>
                                        <p:strVal val="visible"/>
                                      </p:to>
                                    </p:set>
                                    <p:animEffect transition="in" filter="fade">
                                      <p:cBhvr>
                                        <p:cTn id="7" dur="1000"/>
                                        <p:tgtEl>
                                          <p:spTgt spid="8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7"/>
                                        </p:tgtEl>
                                        <p:attrNameLst>
                                          <p:attrName>style.visibility</p:attrName>
                                        </p:attrNameLst>
                                      </p:cBhvr>
                                      <p:to>
                                        <p:strVal val="visible"/>
                                      </p:to>
                                    </p:set>
                                    <p:animEffect transition="in" filter="fade">
                                      <p:cBhvr>
                                        <p:cTn id="12" dur="1000"/>
                                        <p:tgtEl>
                                          <p:spTgt spid="847"/>
                                        </p:tgtEl>
                                      </p:cBhvr>
                                    </p:animEffect>
                                  </p:childTnLst>
                                </p:cTn>
                              </p:par>
                              <p:par>
                                <p:cTn id="13" presetID="10" presetClass="entr" presetSubtype="0" fill="hold" nodeType="withEffect">
                                  <p:stCondLst>
                                    <p:cond delay="0"/>
                                  </p:stCondLst>
                                  <p:childTnLst>
                                    <p:set>
                                      <p:cBhvr>
                                        <p:cTn id="14" dur="1" fill="hold">
                                          <p:stCondLst>
                                            <p:cond delay="0"/>
                                          </p:stCondLst>
                                        </p:cTn>
                                        <p:tgtEl>
                                          <p:spTgt spid="850"/>
                                        </p:tgtEl>
                                        <p:attrNameLst>
                                          <p:attrName>style.visibility</p:attrName>
                                        </p:attrNameLst>
                                      </p:cBhvr>
                                      <p:to>
                                        <p:strVal val="visible"/>
                                      </p:to>
                                    </p:set>
                                    <p:animEffect transition="in" filter="fade">
                                      <p:cBhvr>
                                        <p:cTn id="15" dur="1000"/>
                                        <p:tgtEl>
                                          <p:spTgt spid="8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48"/>
                                        </p:tgtEl>
                                        <p:attrNameLst>
                                          <p:attrName>style.visibility</p:attrName>
                                        </p:attrNameLst>
                                      </p:cBhvr>
                                      <p:to>
                                        <p:strVal val="visible"/>
                                      </p:to>
                                    </p:set>
                                    <p:animEffect transition="in" filter="fade">
                                      <p:cBhvr>
                                        <p:cTn id="20" dur="1000"/>
                                        <p:tgtEl>
                                          <p:spTgt spid="84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56"/>
                                        </p:tgtEl>
                                        <p:attrNameLst>
                                          <p:attrName>style.visibility</p:attrName>
                                        </p:attrNameLst>
                                      </p:cBhvr>
                                      <p:to>
                                        <p:strVal val="visible"/>
                                      </p:to>
                                    </p:set>
                                    <p:animEffect transition="in" filter="fade">
                                      <p:cBhvr>
                                        <p:cTn id="25" dur="1000"/>
                                        <p:tgtEl>
                                          <p:spTgt spid="8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51"/>
                                        </p:tgtEl>
                                        <p:attrNameLst>
                                          <p:attrName>style.visibility</p:attrName>
                                        </p:attrNameLst>
                                      </p:cBhvr>
                                      <p:to>
                                        <p:strVal val="visible"/>
                                      </p:to>
                                    </p:set>
                                    <p:animEffect transition="in" filter="fade">
                                      <p:cBhvr>
                                        <p:cTn id="30" dur="1000"/>
                                        <p:tgtEl>
                                          <p:spTgt spid="8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52"/>
                                        </p:tgtEl>
                                        <p:attrNameLst>
                                          <p:attrName>style.visibility</p:attrName>
                                        </p:attrNameLst>
                                      </p:cBhvr>
                                      <p:to>
                                        <p:strVal val="visible"/>
                                      </p:to>
                                    </p:set>
                                    <p:animEffect transition="in" filter="fade">
                                      <p:cBhvr>
                                        <p:cTn id="35" dur="1000"/>
                                        <p:tgtEl>
                                          <p:spTgt spid="8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55"/>
                                        </p:tgtEl>
                                        <p:attrNameLst>
                                          <p:attrName>style.visibility</p:attrName>
                                        </p:attrNameLst>
                                      </p:cBhvr>
                                      <p:to>
                                        <p:strVal val="visible"/>
                                      </p:to>
                                    </p:set>
                                    <p:animEffect transition="in" filter="fade">
                                      <p:cBhvr>
                                        <p:cTn id="40" dur="1000"/>
                                        <p:tgtEl>
                                          <p:spTgt spid="85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54"/>
                                        </p:tgtEl>
                                        <p:attrNameLst>
                                          <p:attrName>style.visibility</p:attrName>
                                        </p:attrNameLst>
                                      </p:cBhvr>
                                      <p:to>
                                        <p:strVal val="visible"/>
                                      </p:to>
                                    </p:set>
                                    <p:animEffect transition="in" filter="fade">
                                      <p:cBhvr>
                                        <p:cTn id="45" dur="1000"/>
                                        <p:tgtEl>
                                          <p:spTgt spid="85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53"/>
                                        </p:tgtEl>
                                        <p:attrNameLst>
                                          <p:attrName>style.visibility</p:attrName>
                                        </p:attrNameLst>
                                      </p:cBhvr>
                                      <p:to>
                                        <p:strVal val="visible"/>
                                      </p:to>
                                    </p:set>
                                    <p:animEffect transition="in" filter="fade">
                                      <p:cBhvr>
                                        <p:cTn id="50" dur="1000"/>
                                        <p:tgtEl>
                                          <p:spTgt spid="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g99f3380621_0_39"/>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Homogenous coordinate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T + P	additive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R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S  * P	multiplicative</a:t>
            </a:r>
            <a:endParaRPr sz="1100" b="1" dirty="0">
              <a:solidFill>
                <a:schemeClr val="dk1"/>
              </a:solidFill>
            </a:endParaRPr>
          </a:p>
          <a:p>
            <a:pPr marL="0" marR="0" lvl="0" indent="0" algn="l" rtl="0">
              <a:lnSpc>
                <a:spcPct val="100000"/>
              </a:lnSpc>
              <a:spcBef>
                <a:spcPts val="1200"/>
              </a:spcBef>
              <a:spcAft>
                <a:spcPts val="0"/>
              </a:spcAft>
              <a:buClr>
                <a:srgbClr val="FFFFFF"/>
              </a:buClr>
              <a:buSzPts val="1600"/>
              <a:buFont typeface="Calibri"/>
              <a:buNone/>
            </a:pPr>
            <a:r>
              <a:rPr lang="en-US" sz="1600" b="0" i="0" u="none" dirty="0">
                <a:latin typeface="Calibri"/>
                <a:ea typeface="Calibri"/>
                <a:cs typeface="Calibri"/>
                <a:sym typeface="Calibri"/>
              </a:rPr>
              <a:t>Composite Matrix (CM) =		</a:t>
            </a:r>
            <a:r>
              <a:rPr lang="en-US" sz="1600" b="0" i="0" u="none" dirty="0" smtClean="0">
                <a:latin typeface="Calibri"/>
                <a:ea typeface="Calibri"/>
                <a:cs typeface="Calibri"/>
                <a:sym typeface="Calibri"/>
              </a:rPr>
              <a:t>* </a:t>
            </a:r>
            <a:r>
              <a:rPr lang="en-US" sz="1600" b="0" i="0" u="none" dirty="0">
                <a:latin typeface="Calibri"/>
                <a:ea typeface="Calibri"/>
                <a:cs typeface="Calibri"/>
                <a:sym typeface="Calibri"/>
              </a:rPr>
              <a:t>	                </a:t>
            </a:r>
            <a:r>
              <a:rPr lang="en-US" sz="1600" b="0" i="0" u="none" dirty="0" smtClean="0">
                <a:latin typeface="Calibri"/>
                <a:ea typeface="Calibri"/>
                <a:cs typeface="Calibri"/>
                <a:sym typeface="Calibri"/>
              </a:rPr>
              <a:t>+</a:t>
            </a:r>
            <a:r>
              <a:rPr lang="en-US" sz="1600" dirty="0" smtClean="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862" name="Google Shape;862;g99f3380621_0_3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sp>
        <p:nvSpPr>
          <p:cNvPr id="863" name="Google Shape;863;g99f3380621_0_39"/>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64" name="Google Shape;864;g99f3380621_0_39"/>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865" name="Google Shape;865;g99f3380621_0_39"/>
          <p:cNvSpPr/>
          <p:nvPr/>
        </p:nvSpPr>
        <p:spPr>
          <a:xfrm>
            <a:off x="6400800" y="2362200"/>
            <a:ext cx="428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dirty="0" err="1">
                <a:solidFill>
                  <a:schemeClr val="dk1"/>
                </a:solidFill>
                <a:latin typeface="Calibri"/>
                <a:ea typeface="Calibri"/>
                <a:cs typeface="Calibri"/>
                <a:sym typeface="Calibri"/>
              </a:rPr>
              <a:t>T</a:t>
            </a:r>
            <a:r>
              <a:rPr lang="en-US" baseline="-25000" dirty="0" err="1">
                <a:solidFill>
                  <a:schemeClr val="dk1"/>
                </a:solidFill>
                <a:latin typeface="Calibri"/>
                <a:ea typeface="Calibri"/>
                <a:cs typeface="Calibri"/>
                <a:sym typeface="Calibri"/>
              </a:rPr>
              <a:t>x</a:t>
            </a:r>
            <a:endParaRPr sz="1200" dirty="0"/>
          </a:p>
          <a:p>
            <a:pPr marL="0" marR="0" lvl="0" indent="0" algn="l" rtl="0">
              <a:lnSpc>
                <a:spcPct val="100000"/>
              </a:lnSpc>
              <a:spcBef>
                <a:spcPts val="0"/>
              </a:spcBef>
              <a:spcAft>
                <a:spcPts val="0"/>
              </a:spcAft>
              <a:buClr>
                <a:schemeClr val="dk1"/>
              </a:buClr>
              <a:buSzPts val="1600"/>
              <a:buFont typeface="Calibri"/>
              <a:buNone/>
            </a:pP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T</a:t>
            </a:r>
            <a:r>
              <a:rPr lang="en-US" baseline="-25000" dirty="0" smtClean="0">
                <a:solidFill>
                  <a:schemeClr val="dk1"/>
                </a:solidFill>
                <a:latin typeface="Calibri"/>
                <a:ea typeface="Calibri"/>
                <a:cs typeface="Calibri"/>
                <a:sym typeface="Calibri"/>
              </a:rPr>
              <a:t>y</a:t>
            </a:r>
            <a:endParaRPr sz="1200" dirty="0"/>
          </a:p>
        </p:txBody>
      </p:sp>
      <p:sp>
        <p:nvSpPr>
          <p:cNvPr id="866" name="Google Shape;866;g99f3380621_0_39"/>
          <p:cNvSpPr/>
          <p:nvPr/>
        </p:nvSpPr>
        <p:spPr>
          <a:xfrm>
            <a:off x="4724400" y="23622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2</a:t>
            </a:r>
            <a:r>
              <a:rPr lang="en-US" sz="1600" b="0" i="0" u="none">
                <a:solidFill>
                  <a:schemeClr val="dk1"/>
                </a:solidFill>
                <a:latin typeface="Calibri"/>
                <a:ea typeface="Calibri"/>
                <a:cs typeface="Calibri"/>
                <a:sym typeface="Calibri"/>
              </a:rPr>
              <a:t>               0</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0              </a:t>
            </a:r>
            <a:r>
              <a:rPr lang="en-US" sz="1600">
                <a:solidFill>
                  <a:schemeClr val="dk1"/>
                </a:solidFill>
                <a:latin typeface="Calibri"/>
                <a:ea typeface="Calibri"/>
                <a:cs typeface="Calibri"/>
                <a:sym typeface="Calibri"/>
              </a:rPr>
              <a:t>2</a:t>
            </a:r>
            <a:endParaRPr/>
          </a:p>
        </p:txBody>
      </p:sp>
      <p:sp>
        <p:nvSpPr>
          <p:cNvPr id="867" name="Google Shape;867;g99f3380621_0_39"/>
          <p:cNvSpPr/>
          <p:nvPr/>
        </p:nvSpPr>
        <p:spPr>
          <a:xfrm>
            <a:off x="3048000" y="2362200"/>
            <a:ext cx="14478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sin</a:t>
            </a:r>
            <a:r>
              <a:rPr lang="en-US" sz="1200" b="1" i="0" u="none">
                <a:solidFill>
                  <a:schemeClr val="dk1"/>
                </a:solidFill>
                <a:latin typeface="Calibri"/>
                <a:ea typeface="Calibri"/>
                <a:cs typeface="Calibri"/>
                <a:sym typeface="Calibri"/>
              </a:rPr>
              <a:t>θ</a:t>
            </a:r>
            <a:r>
              <a:rPr lang="en-US" sz="1600" b="0" i="0" u="none">
                <a:solidFill>
                  <a:schemeClr val="dk1"/>
                </a:solidFill>
                <a:latin typeface="Calibri"/>
                <a:ea typeface="Calibri"/>
                <a:cs typeface="Calibri"/>
                <a:sym typeface="Calibri"/>
              </a:rPr>
              <a:t>        cos</a:t>
            </a:r>
            <a:r>
              <a:rPr lang="en-US" sz="1200" b="1" i="0" u="none">
                <a:solidFill>
                  <a:schemeClr val="dk1"/>
                </a:solidFill>
                <a:latin typeface="Calibri"/>
                <a:ea typeface="Calibri"/>
                <a:cs typeface="Calibri"/>
                <a:sym typeface="Calibri"/>
              </a:rPr>
              <a:t>θ</a:t>
            </a:r>
            <a:endParaRPr/>
          </a:p>
        </p:txBody>
      </p:sp>
      <p:sp>
        <p:nvSpPr>
          <p:cNvPr id="868" name="Google Shape;868;g99f3380621_0_39"/>
          <p:cNvSpPr/>
          <p:nvPr/>
        </p:nvSpPr>
        <p:spPr>
          <a:xfrm>
            <a:off x="2383075" y="4634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P</a:t>
            </a:r>
            <a:endParaRPr b="1" dirty="0"/>
          </a:p>
        </p:txBody>
      </p:sp>
      <p:sp>
        <p:nvSpPr>
          <p:cNvPr id="869" name="Google Shape;869;g99f3380621_0_39"/>
          <p:cNvSpPr/>
          <p:nvPr/>
        </p:nvSpPr>
        <p:spPr>
          <a:xfrm>
            <a:off x="2383075" y="43300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a:t>
            </a:r>
            <a:endParaRPr b="1"/>
          </a:p>
        </p:txBody>
      </p:sp>
      <p:sp>
        <p:nvSpPr>
          <p:cNvPr id="870" name="Google Shape;870;g99f3380621_0_39"/>
          <p:cNvSpPr/>
          <p:nvPr/>
        </p:nvSpPr>
        <p:spPr>
          <a:xfrm>
            <a:off x="2383075" y="40252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a:t>
            </a:r>
            <a:endParaRPr b="1"/>
          </a:p>
        </p:txBody>
      </p:sp>
      <p:sp>
        <p:nvSpPr>
          <p:cNvPr id="871" name="Google Shape;871;g99f3380621_0_39"/>
          <p:cNvSpPr/>
          <p:nvPr/>
        </p:nvSpPr>
        <p:spPr>
          <a:xfrm>
            <a:off x="2383075" y="37204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a:t>
            </a:r>
            <a:endParaRPr b="1"/>
          </a:p>
        </p:txBody>
      </p:sp>
      <p:sp>
        <p:nvSpPr>
          <p:cNvPr id="872" name="Google Shape;872;g99f3380621_0_39"/>
          <p:cNvSpPr/>
          <p:nvPr/>
        </p:nvSpPr>
        <p:spPr>
          <a:xfrm>
            <a:off x="3602275" y="3872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873" name="Google Shape;873;g99f3380621_0_39"/>
          <p:cNvSpPr/>
          <p:nvPr/>
        </p:nvSpPr>
        <p:spPr>
          <a:xfrm>
            <a:off x="3156375" y="3356250"/>
            <a:ext cx="678300" cy="365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fade">
                                      <p:cBhvr>
                                        <p:cTn id="7" dur="1000"/>
                                        <p:tgtEl>
                                          <p:spTgt spid="8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6"/>
                                        </p:tgtEl>
                                        <p:attrNameLst>
                                          <p:attrName>style.visibility</p:attrName>
                                        </p:attrNameLst>
                                      </p:cBhvr>
                                      <p:to>
                                        <p:strVal val="visible"/>
                                      </p:to>
                                    </p:set>
                                    <p:animEffect transition="in" filter="fade">
                                      <p:cBhvr>
                                        <p:cTn id="12" dur="1000"/>
                                        <p:tgtEl>
                                          <p:spTgt spid="8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5"/>
                                        </p:tgtEl>
                                        <p:attrNameLst>
                                          <p:attrName>style.visibility</p:attrName>
                                        </p:attrNameLst>
                                      </p:cBhvr>
                                      <p:to>
                                        <p:strVal val="visible"/>
                                      </p:to>
                                    </p:set>
                                    <p:animEffect transition="in" filter="fade">
                                      <p:cBhvr>
                                        <p:cTn id="17" dur="1000"/>
                                        <p:tgtEl>
                                          <p:spTgt spid="8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9"/>
                                        </p:tgtEl>
                                        <p:attrNameLst>
                                          <p:attrName>style.visibility</p:attrName>
                                        </p:attrNameLst>
                                      </p:cBhvr>
                                      <p:to>
                                        <p:strVal val="visible"/>
                                      </p:to>
                                    </p:set>
                                    <p:animEffect transition="in" filter="fade">
                                      <p:cBhvr>
                                        <p:cTn id="22" dur="1000"/>
                                        <p:tgtEl>
                                          <p:spTgt spid="8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0"/>
                                        </p:tgtEl>
                                        <p:attrNameLst>
                                          <p:attrName>style.visibility</p:attrName>
                                        </p:attrNameLst>
                                      </p:cBhvr>
                                      <p:to>
                                        <p:strVal val="visible"/>
                                      </p:to>
                                    </p:set>
                                    <p:animEffect transition="in" filter="fade">
                                      <p:cBhvr>
                                        <p:cTn id="27" dur="1000"/>
                                        <p:tgtEl>
                                          <p:spTgt spid="8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1"/>
                                        </p:tgtEl>
                                        <p:attrNameLst>
                                          <p:attrName>style.visibility</p:attrName>
                                        </p:attrNameLst>
                                      </p:cBhvr>
                                      <p:to>
                                        <p:strVal val="visible"/>
                                      </p:to>
                                    </p:set>
                                    <p:animEffect transition="in" filter="fade">
                                      <p:cBhvr>
                                        <p:cTn id="32" dur="1000"/>
                                        <p:tgtEl>
                                          <p:spTgt spid="8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72"/>
                                        </p:tgtEl>
                                        <p:attrNameLst>
                                          <p:attrName>style.visibility</p:attrName>
                                        </p:attrNameLst>
                                      </p:cBhvr>
                                      <p:to>
                                        <p:strVal val="visible"/>
                                      </p:to>
                                    </p:set>
                                    <p:animEffect transition="in" filter="fade">
                                      <p:cBhvr>
                                        <p:cTn id="37" dur="1000"/>
                                        <p:tgtEl>
                                          <p:spTgt spid="872"/>
                                        </p:tgtEl>
                                      </p:cBhvr>
                                    </p:animEffect>
                                  </p:childTnLst>
                                </p:cTn>
                              </p:par>
                              <p:par>
                                <p:cTn id="38" presetID="10" presetClass="entr" presetSubtype="0" fill="hold" nodeType="withEffect">
                                  <p:stCondLst>
                                    <p:cond delay="0"/>
                                  </p:stCondLst>
                                  <p:childTnLst>
                                    <p:set>
                                      <p:cBhvr>
                                        <p:cTn id="39" dur="1" fill="hold">
                                          <p:stCondLst>
                                            <p:cond delay="0"/>
                                          </p:stCondLst>
                                        </p:cTn>
                                        <p:tgtEl>
                                          <p:spTgt spid="873"/>
                                        </p:tgtEl>
                                        <p:attrNameLst>
                                          <p:attrName>style.visibility</p:attrName>
                                        </p:attrNameLst>
                                      </p:cBhvr>
                                      <p:to>
                                        <p:strVal val="visible"/>
                                      </p:to>
                                    </p:set>
                                    <p:animEffect transition="in" filter="fade">
                                      <p:cBhvr>
                                        <p:cTn id="40" dur="1000"/>
                                        <p:tgtEl>
                                          <p:spTgt spid="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80" name="Google Shape;180;p3"/>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Computer Graphics, Nepal College of Information Technology, 2009</a:t>
            </a:r>
            <a:endParaRPr/>
          </a:p>
        </p:txBody>
      </p:sp>
      <p:sp>
        <p:nvSpPr>
          <p:cNvPr id="181" name="Google Shape;181;p3"/>
          <p:cNvSpPr txBox="1"/>
          <p:nvPr/>
        </p:nvSpPr>
        <p:spPr>
          <a:xfrm>
            <a:off x="533400" y="1447800"/>
            <a:ext cx="4000500" cy="495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Filling Polygons</a:t>
            </a:r>
            <a:endParaRPr sz="3200" b="0" i="0" u="none" strike="noStrike" cap="none">
              <a:solidFill>
                <a:schemeClr val="dk1"/>
              </a:solidFill>
              <a:latin typeface="Calibri"/>
              <a:ea typeface="Calibri"/>
              <a:cs typeface="Calibri"/>
              <a:sym typeface="Calibri"/>
            </a:endParaRPr>
          </a:p>
          <a:p>
            <a:pPr marL="457200" marR="0" lvl="1" indent="0" algn="ctr" rtl="0">
              <a:lnSpc>
                <a:spcPct val="100000"/>
              </a:lnSpc>
              <a:spcBef>
                <a:spcPts val="56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Scan-line fill algorithm</a:t>
            </a:r>
            <a:endParaRPr/>
          </a:p>
          <a:p>
            <a:pPr marL="914400" marR="0" lvl="2" indent="0" algn="ctr" rtl="0">
              <a:lnSpc>
                <a:spcPct val="100000"/>
              </a:lnSpc>
              <a:spcBef>
                <a:spcPts val="480"/>
              </a:spcBef>
              <a:spcAft>
                <a:spcPts val="0"/>
              </a:spcAft>
              <a:buClr>
                <a:schemeClr val="dk1"/>
              </a:buClr>
              <a:buSzPts val="2400"/>
              <a:buFont typeface="Calibri"/>
              <a:buNone/>
            </a:pPr>
            <a:r>
              <a:rPr lang="en-US" sz="2400" b="0" i="0" u="none" strike="noStrike" cap="none">
                <a:solidFill>
                  <a:schemeClr val="dk1"/>
                </a:solidFill>
                <a:latin typeface="Calibri"/>
                <a:ea typeface="Calibri"/>
                <a:cs typeface="Calibri"/>
                <a:sym typeface="Calibri"/>
              </a:rPr>
              <a:t>Inside-Outside tests</a:t>
            </a:r>
            <a:endParaRPr/>
          </a:p>
        </p:txBody>
      </p:sp>
      <p:sp>
        <p:nvSpPr>
          <p:cNvPr id="182" name="Google Shape;182;p3"/>
          <p:cNvSpPr txBox="1"/>
          <p:nvPr/>
        </p:nvSpPr>
        <p:spPr>
          <a:xfrm>
            <a:off x="4686300" y="1447800"/>
            <a:ext cx="4000500" cy="4953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742950" marR="0" lvl="1" indent="-285750" algn="l" rtl="0">
              <a:lnSpc>
                <a:spcPct val="100000"/>
              </a:lnSpc>
              <a:spcBef>
                <a:spcPts val="560"/>
              </a:spcBef>
              <a:spcAft>
                <a:spcPts val="0"/>
              </a:spcAft>
              <a:buClr>
                <a:schemeClr val="dk1"/>
              </a:buClr>
              <a:buSzPts val="2800"/>
              <a:buFont typeface="Calibri"/>
              <a:buNone/>
            </a:pPr>
            <a:r>
              <a:rPr lang="en-US" sz="2800" b="0" i="0" u="none" strike="noStrike" cap="none">
                <a:solidFill>
                  <a:schemeClr val="dk1"/>
                </a:solidFill>
                <a:latin typeface="Calibri"/>
                <a:ea typeface="Calibri"/>
                <a:cs typeface="Calibri"/>
                <a:sym typeface="Calibri"/>
              </a:rPr>
              <a:t>Boundary fill algorithm</a:t>
            </a:r>
            <a:endParaRPr/>
          </a:p>
        </p:txBody>
      </p:sp>
      <p:sp>
        <p:nvSpPr>
          <p:cNvPr id="183" name="Google Shape;183;p3"/>
          <p:cNvSpPr/>
          <p:nvPr/>
        </p:nvSpPr>
        <p:spPr>
          <a:xfrm>
            <a:off x="5257800" y="3429000"/>
            <a:ext cx="3200400" cy="2133600"/>
          </a:xfrm>
          <a:custGeom>
            <a:avLst/>
            <a:gdLst/>
            <a:ahLst/>
            <a:cxnLst/>
            <a:rect l="l" t="t" r="r" b="b"/>
            <a:pathLst>
              <a:path w="2016" h="1344" extrusionOk="0">
                <a:moveTo>
                  <a:pt x="0" y="576"/>
                </a:moveTo>
                <a:lnTo>
                  <a:pt x="576" y="1248"/>
                </a:lnTo>
                <a:lnTo>
                  <a:pt x="960" y="912"/>
                </a:lnTo>
                <a:lnTo>
                  <a:pt x="1440" y="1344"/>
                </a:lnTo>
                <a:lnTo>
                  <a:pt x="2016" y="672"/>
                </a:lnTo>
                <a:lnTo>
                  <a:pt x="1056" y="0"/>
                </a:lnTo>
                <a:lnTo>
                  <a:pt x="0" y="576"/>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4" name="Google Shape;184;p3"/>
          <p:cNvSpPr/>
          <p:nvPr/>
        </p:nvSpPr>
        <p:spPr>
          <a:xfrm>
            <a:off x="7540625" y="50292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1" u="none">
                <a:solidFill>
                  <a:srgbClr val="FFFFFF"/>
                </a:solidFill>
                <a:latin typeface="Arial"/>
                <a:ea typeface="Arial"/>
                <a:cs typeface="Arial"/>
                <a:sym typeface="Arial"/>
              </a:rPr>
              <a:t>1</a:t>
            </a:r>
            <a:endParaRPr/>
          </a:p>
        </p:txBody>
      </p:sp>
      <p:sp>
        <p:nvSpPr>
          <p:cNvPr id="185" name="Google Shape;185;p3"/>
          <p:cNvSpPr/>
          <p:nvPr/>
        </p:nvSpPr>
        <p:spPr>
          <a:xfrm>
            <a:off x="7770812" y="50292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2</a:t>
            </a:r>
            <a:endParaRPr/>
          </a:p>
        </p:txBody>
      </p:sp>
      <p:sp>
        <p:nvSpPr>
          <p:cNvPr id="186" name="Google Shape;186;p3"/>
          <p:cNvSpPr/>
          <p:nvPr/>
        </p:nvSpPr>
        <p:spPr>
          <a:xfrm>
            <a:off x="7313612" y="50292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3</a:t>
            </a:r>
            <a:endParaRPr/>
          </a:p>
        </p:txBody>
      </p:sp>
      <p:sp>
        <p:nvSpPr>
          <p:cNvPr id="187" name="Google Shape;187;p3"/>
          <p:cNvSpPr/>
          <p:nvPr/>
        </p:nvSpPr>
        <p:spPr>
          <a:xfrm>
            <a:off x="7085012" y="50292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4</a:t>
            </a:r>
            <a:endParaRPr/>
          </a:p>
        </p:txBody>
      </p:sp>
      <p:sp>
        <p:nvSpPr>
          <p:cNvPr id="188" name="Google Shape;188;p3"/>
          <p:cNvSpPr/>
          <p:nvPr/>
        </p:nvSpPr>
        <p:spPr>
          <a:xfrm>
            <a:off x="7313612"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6</a:t>
            </a:r>
            <a:endParaRPr/>
          </a:p>
        </p:txBody>
      </p:sp>
      <p:sp>
        <p:nvSpPr>
          <p:cNvPr id="189" name="Google Shape;189;p3"/>
          <p:cNvSpPr/>
          <p:nvPr/>
        </p:nvSpPr>
        <p:spPr>
          <a:xfrm>
            <a:off x="7543800"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7</a:t>
            </a:r>
            <a:endParaRPr/>
          </a:p>
        </p:txBody>
      </p:sp>
      <p:sp>
        <p:nvSpPr>
          <p:cNvPr id="190" name="Google Shape;190;p3"/>
          <p:cNvSpPr/>
          <p:nvPr/>
        </p:nvSpPr>
        <p:spPr>
          <a:xfrm>
            <a:off x="7772400"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8</a:t>
            </a:r>
            <a:endParaRPr/>
          </a:p>
        </p:txBody>
      </p:sp>
      <p:sp>
        <p:nvSpPr>
          <p:cNvPr id="191" name="Google Shape;191;p3"/>
          <p:cNvSpPr/>
          <p:nvPr/>
        </p:nvSpPr>
        <p:spPr>
          <a:xfrm>
            <a:off x="8001000"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9</a:t>
            </a:r>
            <a:endParaRPr/>
          </a:p>
        </p:txBody>
      </p:sp>
      <p:sp>
        <p:nvSpPr>
          <p:cNvPr id="192" name="Google Shape;192;p3"/>
          <p:cNvSpPr/>
          <p:nvPr/>
        </p:nvSpPr>
        <p:spPr>
          <a:xfrm>
            <a:off x="6858000"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10</a:t>
            </a:r>
            <a:endParaRPr/>
          </a:p>
        </p:txBody>
      </p:sp>
      <p:sp>
        <p:nvSpPr>
          <p:cNvPr id="193" name="Google Shape;193;p3"/>
          <p:cNvSpPr/>
          <p:nvPr/>
        </p:nvSpPr>
        <p:spPr>
          <a:xfrm>
            <a:off x="6858000" y="45720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11</a:t>
            </a:r>
            <a:endParaRPr/>
          </a:p>
        </p:txBody>
      </p:sp>
      <p:sp>
        <p:nvSpPr>
          <p:cNvPr id="194" name="Google Shape;194;p3"/>
          <p:cNvSpPr/>
          <p:nvPr/>
        </p:nvSpPr>
        <p:spPr>
          <a:xfrm>
            <a:off x="7086600" y="4800600"/>
            <a:ext cx="230187" cy="23018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5</a:t>
            </a:r>
            <a:endParaRPr/>
          </a:p>
        </p:txBody>
      </p:sp>
      <p:sp>
        <p:nvSpPr>
          <p:cNvPr id="195" name="Google Shape;195;p3"/>
          <p:cNvSpPr/>
          <p:nvPr/>
        </p:nvSpPr>
        <p:spPr>
          <a:xfrm>
            <a:off x="1066800" y="3276600"/>
            <a:ext cx="3200400" cy="2133600"/>
          </a:xfrm>
          <a:custGeom>
            <a:avLst/>
            <a:gdLst/>
            <a:ahLst/>
            <a:cxnLst/>
            <a:rect l="l" t="t" r="r" b="b"/>
            <a:pathLst>
              <a:path w="2016" h="1344" extrusionOk="0">
                <a:moveTo>
                  <a:pt x="0" y="576"/>
                </a:moveTo>
                <a:lnTo>
                  <a:pt x="576" y="1248"/>
                </a:lnTo>
                <a:lnTo>
                  <a:pt x="960" y="912"/>
                </a:lnTo>
                <a:lnTo>
                  <a:pt x="1440" y="1344"/>
                </a:lnTo>
                <a:lnTo>
                  <a:pt x="2016" y="672"/>
                </a:lnTo>
                <a:lnTo>
                  <a:pt x="1056" y="0"/>
                </a:lnTo>
                <a:lnTo>
                  <a:pt x="0" y="576"/>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96" name="Google Shape;196;p3"/>
          <p:cNvCxnSpPr/>
          <p:nvPr/>
        </p:nvCxnSpPr>
        <p:spPr>
          <a:xfrm>
            <a:off x="762000" y="4953000"/>
            <a:ext cx="3886200" cy="1587"/>
          </a:xfrm>
          <a:prstGeom prst="straightConnector1">
            <a:avLst/>
          </a:prstGeom>
          <a:noFill/>
          <a:ln w="38100" cap="flat" cmpd="sng">
            <a:solidFill>
              <a:schemeClr val="accent1"/>
            </a:solidFill>
            <a:prstDash val="solid"/>
            <a:miter lim="800000"/>
            <a:headEnd type="none" w="med" len="med"/>
            <a:tailEnd type="none" w="med" len="med"/>
          </a:ln>
        </p:spPr>
      </p:cxnSp>
      <p:sp>
        <p:nvSpPr>
          <p:cNvPr id="197" name="Google Shape;197;p3"/>
          <p:cNvSpPr/>
          <p:nvPr/>
        </p:nvSpPr>
        <p:spPr>
          <a:xfrm>
            <a:off x="15240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1</a:t>
            </a:r>
            <a:endParaRPr/>
          </a:p>
        </p:txBody>
      </p:sp>
      <p:sp>
        <p:nvSpPr>
          <p:cNvPr id="198" name="Google Shape;198;p3"/>
          <p:cNvSpPr/>
          <p:nvPr/>
        </p:nvSpPr>
        <p:spPr>
          <a:xfrm>
            <a:off x="17526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2</a:t>
            </a:r>
            <a:endParaRPr/>
          </a:p>
        </p:txBody>
      </p:sp>
      <p:sp>
        <p:nvSpPr>
          <p:cNvPr id="199" name="Google Shape;199;p3"/>
          <p:cNvSpPr/>
          <p:nvPr/>
        </p:nvSpPr>
        <p:spPr>
          <a:xfrm>
            <a:off x="19812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3</a:t>
            </a:r>
            <a:endParaRPr/>
          </a:p>
        </p:txBody>
      </p:sp>
      <p:sp>
        <p:nvSpPr>
          <p:cNvPr id="200" name="Google Shape;200;p3"/>
          <p:cNvSpPr/>
          <p:nvPr/>
        </p:nvSpPr>
        <p:spPr>
          <a:xfrm>
            <a:off x="22098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4</a:t>
            </a:r>
            <a:endParaRPr/>
          </a:p>
        </p:txBody>
      </p:sp>
      <p:sp>
        <p:nvSpPr>
          <p:cNvPr id="201" name="Google Shape;201;p3"/>
          <p:cNvSpPr/>
          <p:nvPr/>
        </p:nvSpPr>
        <p:spPr>
          <a:xfrm>
            <a:off x="27432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5</a:t>
            </a:r>
            <a:endParaRPr/>
          </a:p>
        </p:txBody>
      </p:sp>
      <p:sp>
        <p:nvSpPr>
          <p:cNvPr id="202" name="Google Shape;202;p3"/>
          <p:cNvSpPr/>
          <p:nvPr/>
        </p:nvSpPr>
        <p:spPr>
          <a:xfrm>
            <a:off x="29718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6</a:t>
            </a:r>
            <a:endParaRPr/>
          </a:p>
        </p:txBody>
      </p:sp>
      <p:sp>
        <p:nvSpPr>
          <p:cNvPr id="203" name="Google Shape;203;p3"/>
          <p:cNvSpPr/>
          <p:nvPr/>
        </p:nvSpPr>
        <p:spPr>
          <a:xfrm>
            <a:off x="32004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7</a:t>
            </a:r>
            <a:endParaRPr/>
          </a:p>
        </p:txBody>
      </p:sp>
      <p:sp>
        <p:nvSpPr>
          <p:cNvPr id="204" name="Google Shape;204;p3"/>
          <p:cNvSpPr/>
          <p:nvPr/>
        </p:nvSpPr>
        <p:spPr>
          <a:xfrm>
            <a:off x="34290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8</a:t>
            </a:r>
            <a:endParaRPr/>
          </a:p>
        </p:txBody>
      </p:sp>
      <p:sp>
        <p:nvSpPr>
          <p:cNvPr id="205" name="Google Shape;205;p3"/>
          <p:cNvSpPr/>
          <p:nvPr/>
        </p:nvSpPr>
        <p:spPr>
          <a:xfrm>
            <a:off x="3657600" y="4800600"/>
            <a:ext cx="230187" cy="228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9</a:t>
            </a:r>
            <a:endParaRPr/>
          </a:p>
        </p:txBody>
      </p:sp>
      <p:sp>
        <p:nvSpPr>
          <p:cNvPr id="206" name="Google Shape;206;p3"/>
          <p:cNvSpPr txBox="1"/>
          <p:nvPr/>
        </p:nvSpPr>
        <p:spPr>
          <a:xfrm>
            <a:off x="1447800" y="0"/>
            <a:ext cx="3348037"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Filling Polygons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19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199"/>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0"/>
                                  </p:stCondLst>
                                  <p:childTnLst>
                                    <p:set>
                                      <p:cBhvr>
                                        <p:cTn id="15" dur="1" fill="hold">
                                          <p:stCondLst>
                                            <p:cond delay="0"/>
                                          </p:stCondLst>
                                        </p:cTn>
                                        <p:tgtEl>
                                          <p:spTgt spid="200"/>
                                        </p:tgtEl>
                                        <p:attrNameLst>
                                          <p:attrName>style.visibility</p:attrName>
                                        </p:attrNameLst>
                                      </p:cBhvr>
                                      <p:to>
                                        <p:strVal val="visible"/>
                                      </p:to>
                                    </p:set>
                                  </p:childTnLst>
                                </p:cTn>
                              </p:par>
                            </p:childTnLst>
                          </p:cTn>
                        </p:par>
                        <p:par>
                          <p:cTn id="16" fill="hold">
                            <p:stCondLst>
                              <p:cond delay="4"/>
                            </p:stCondLst>
                            <p:childTnLst>
                              <p:par>
                                <p:cTn id="17" presetID="1" presetClass="entr" presetSubtype="0" fill="hold" nodeType="after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childTnLst>
                          </p:cTn>
                        </p:par>
                        <p:par>
                          <p:cTn id="19" fill="hold">
                            <p:stCondLst>
                              <p:cond delay="5"/>
                            </p:stCondLst>
                            <p:childTnLst>
                              <p:par>
                                <p:cTn id="20" presetID="1" presetClass="entr" presetSubtype="0" fill="hold" nodeType="afterEffect">
                                  <p:stCondLst>
                                    <p:cond delay="0"/>
                                  </p:stCondLst>
                                  <p:childTnLst>
                                    <p:set>
                                      <p:cBhvr>
                                        <p:cTn id="21" dur="1" fill="hold">
                                          <p:stCondLst>
                                            <p:cond delay="0"/>
                                          </p:stCondLst>
                                        </p:cTn>
                                        <p:tgtEl>
                                          <p:spTgt spid="202"/>
                                        </p:tgtEl>
                                        <p:attrNameLst>
                                          <p:attrName>style.visibility</p:attrName>
                                        </p:attrNameLst>
                                      </p:cBhvr>
                                      <p:to>
                                        <p:strVal val="visible"/>
                                      </p:to>
                                    </p:set>
                                  </p:childTnLst>
                                </p:cTn>
                              </p:par>
                            </p:childTnLst>
                          </p:cTn>
                        </p:par>
                        <p:par>
                          <p:cTn id="22" fill="hold">
                            <p:stCondLst>
                              <p:cond delay="6"/>
                            </p:stCondLst>
                            <p:childTnLst>
                              <p:par>
                                <p:cTn id="23" presetID="1" presetClass="entr" presetSubtype="0" fill="hold" nodeType="afterEffect">
                                  <p:stCondLst>
                                    <p:cond delay="0"/>
                                  </p:stCondLst>
                                  <p:childTnLst>
                                    <p:set>
                                      <p:cBhvr>
                                        <p:cTn id="24" dur="1" fill="hold">
                                          <p:stCondLst>
                                            <p:cond delay="0"/>
                                          </p:stCondLst>
                                        </p:cTn>
                                        <p:tgtEl>
                                          <p:spTgt spid="203"/>
                                        </p:tgtEl>
                                        <p:attrNameLst>
                                          <p:attrName>style.visibility</p:attrName>
                                        </p:attrNameLst>
                                      </p:cBhvr>
                                      <p:to>
                                        <p:strVal val="visible"/>
                                      </p:to>
                                    </p:set>
                                  </p:childTnLst>
                                </p:cTn>
                              </p:par>
                            </p:childTnLst>
                          </p:cTn>
                        </p:par>
                        <p:par>
                          <p:cTn id="25" fill="hold">
                            <p:stCondLst>
                              <p:cond delay="7"/>
                            </p:stCondLst>
                            <p:childTnLst>
                              <p:par>
                                <p:cTn id="26" presetID="1" presetClass="entr" presetSubtype="0"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childTnLst>
                                </p:cTn>
                              </p:par>
                            </p:childTnLst>
                          </p:cTn>
                        </p:par>
                        <p:par>
                          <p:cTn id="28" fill="hold">
                            <p:stCondLst>
                              <p:cond delay="8"/>
                            </p:stCondLst>
                            <p:childTnLst>
                              <p:par>
                                <p:cTn id="29" presetID="1" presetClass="entr" presetSubtype="0" fill="hold" nodeType="afterEffect">
                                  <p:stCondLst>
                                    <p:cond delay="0"/>
                                  </p:stCondLst>
                                  <p:childTnLst>
                                    <p:set>
                                      <p:cBhvr>
                                        <p:cTn id="30" dur="1" fill="hold">
                                          <p:stCondLst>
                                            <p:cond delay="0"/>
                                          </p:stCondLst>
                                        </p:cTn>
                                        <p:tgtEl>
                                          <p:spTgt spid="2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
                                        </p:tgtEl>
                                        <p:attrNameLst>
                                          <p:attrName>style.visibility</p:attrName>
                                        </p:attrNameLst>
                                      </p:cBhvr>
                                      <p:to>
                                        <p:strVal val="visible"/>
                                      </p:to>
                                    </p:set>
                                  </p:childTnLst>
                                </p:cTn>
                              </p:par>
                            </p:childTnLst>
                          </p:cTn>
                        </p:par>
                        <p:par>
                          <p:cTn id="35" fill="hold">
                            <p:stCondLst>
                              <p:cond delay="1"/>
                            </p:stCondLst>
                            <p:childTnLst>
                              <p:par>
                                <p:cTn id="36" presetID="1" presetClass="entr" presetSubtype="0" fill="hold" nodeType="afterEffect">
                                  <p:stCondLst>
                                    <p:cond delay="0"/>
                                  </p:stCondLst>
                                  <p:childTnLst>
                                    <p:set>
                                      <p:cBhvr>
                                        <p:cTn id="37" dur="1" fill="hold">
                                          <p:stCondLst>
                                            <p:cond delay="0"/>
                                          </p:stCondLst>
                                        </p:cTn>
                                        <p:tgtEl>
                                          <p:spTgt spid="185"/>
                                        </p:tgtEl>
                                        <p:attrNameLst>
                                          <p:attrName>style.visibility</p:attrName>
                                        </p:attrNameLst>
                                      </p:cBhvr>
                                      <p:to>
                                        <p:strVal val="visible"/>
                                      </p:to>
                                    </p:set>
                                  </p:childTnLst>
                                </p:cTn>
                              </p:par>
                            </p:childTnLst>
                          </p:cTn>
                        </p:par>
                        <p:par>
                          <p:cTn id="38" fill="hold">
                            <p:stCondLst>
                              <p:cond delay="2"/>
                            </p:stCondLst>
                            <p:childTnLst>
                              <p:par>
                                <p:cTn id="39" presetID="1" presetClass="entr" presetSubtype="0" fill="hold" nodeType="afterEffect">
                                  <p:stCondLst>
                                    <p:cond delay="0"/>
                                  </p:stCondLst>
                                  <p:childTnLst>
                                    <p:set>
                                      <p:cBhvr>
                                        <p:cTn id="40" dur="1" fill="hold">
                                          <p:stCondLst>
                                            <p:cond delay="0"/>
                                          </p:stCondLst>
                                        </p:cTn>
                                        <p:tgtEl>
                                          <p:spTgt spid="186"/>
                                        </p:tgtEl>
                                        <p:attrNameLst>
                                          <p:attrName>style.visibility</p:attrName>
                                        </p:attrNameLst>
                                      </p:cBhvr>
                                      <p:to>
                                        <p:strVal val="visible"/>
                                      </p:to>
                                    </p:set>
                                  </p:childTnLst>
                                </p:cTn>
                              </p:par>
                            </p:childTnLst>
                          </p:cTn>
                        </p:par>
                        <p:par>
                          <p:cTn id="41" fill="hold">
                            <p:stCondLst>
                              <p:cond delay="3"/>
                            </p:stCondLst>
                            <p:childTnLst>
                              <p:par>
                                <p:cTn id="42" presetID="1" presetClass="entr" presetSubtype="0" fill="hold" nodeType="afterEffect">
                                  <p:stCondLst>
                                    <p:cond delay="0"/>
                                  </p:stCondLst>
                                  <p:childTnLst>
                                    <p:set>
                                      <p:cBhvr>
                                        <p:cTn id="43" dur="1" fill="hold">
                                          <p:stCondLst>
                                            <p:cond delay="0"/>
                                          </p:stCondLst>
                                        </p:cTn>
                                        <p:tgtEl>
                                          <p:spTgt spid="187"/>
                                        </p:tgtEl>
                                        <p:attrNameLst>
                                          <p:attrName>style.visibility</p:attrName>
                                        </p:attrNameLst>
                                      </p:cBhvr>
                                      <p:to>
                                        <p:strVal val="visible"/>
                                      </p:to>
                                    </p:set>
                                  </p:childTnLst>
                                </p:cTn>
                              </p:par>
                            </p:childTnLst>
                          </p:cTn>
                        </p:par>
                        <p:par>
                          <p:cTn id="44" fill="hold">
                            <p:stCondLst>
                              <p:cond delay="4"/>
                            </p:stCondLst>
                            <p:childTnLst>
                              <p:par>
                                <p:cTn id="45" presetID="1" presetClass="entr" presetSubtype="0" fill="hold" nodeType="afterEffect">
                                  <p:stCondLst>
                                    <p:cond delay="0"/>
                                  </p:stCondLst>
                                  <p:childTnLst>
                                    <p:set>
                                      <p:cBhvr>
                                        <p:cTn id="46" dur="1" fill="hold">
                                          <p:stCondLst>
                                            <p:cond delay="0"/>
                                          </p:stCondLst>
                                        </p:cTn>
                                        <p:tgtEl>
                                          <p:spTgt spid="194"/>
                                        </p:tgtEl>
                                        <p:attrNameLst>
                                          <p:attrName>style.visibility</p:attrName>
                                        </p:attrNameLst>
                                      </p:cBhvr>
                                      <p:to>
                                        <p:strVal val="visible"/>
                                      </p:to>
                                    </p:set>
                                  </p:childTnLst>
                                </p:cTn>
                              </p:par>
                            </p:childTnLst>
                          </p:cTn>
                        </p:par>
                        <p:par>
                          <p:cTn id="47" fill="hold">
                            <p:stCondLst>
                              <p:cond delay="5"/>
                            </p:stCondLst>
                            <p:childTnLst>
                              <p:par>
                                <p:cTn id="48" presetID="1" presetClass="entr" presetSubtype="0" fill="hold" nodeType="afterEffect">
                                  <p:stCondLst>
                                    <p:cond delay="0"/>
                                  </p:stCondLst>
                                  <p:childTnLst>
                                    <p:set>
                                      <p:cBhvr>
                                        <p:cTn id="49" dur="1" fill="hold">
                                          <p:stCondLst>
                                            <p:cond delay="0"/>
                                          </p:stCondLst>
                                        </p:cTn>
                                        <p:tgtEl>
                                          <p:spTgt spid="188"/>
                                        </p:tgtEl>
                                        <p:attrNameLst>
                                          <p:attrName>style.visibility</p:attrName>
                                        </p:attrNameLst>
                                      </p:cBhvr>
                                      <p:to>
                                        <p:strVal val="visible"/>
                                      </p:to>
                                    </p:set>
                                  </p:childTnLst>
                                </p:cTn>
                              </p:par>
                            </p:childTnLst>
                          </p:cTn>
                        </p:par>
                        <p:par>
                          <p:cTn id="50" fill="hold">
                            <p:stCondLst>
                              <p:cond delay="6"/>
                            </p:stCondLst>
                            <p:childTnLst>
                              <p:par>
                                <p:cTn id="51" presetID="1" presetClass="entr" presetSubtype="0" fill="hold" nodeType="afterEffect">
                                  <p:stCondLst>
                                    <p:cond delay="0"/>
                                  </p:stCondLst>
                                  <p:childTnLst>
                                    <p:set>
                                      <p:cBhvr>
                                        <p:cTn id="52" dur="1" fill="hold">
                                          <p:stCondLst>
                                            <p:cond delay="0"/>
                                          </p:stCondLst>
                                        </p:cTn>
                                        <p:tgtEl>
                                          <p:spTgt spid="189"/>
                                        </p:tgtEl>
                                        <p:attrNameLst>
                                          <p:attrName>style.visibility</p:attrName>
                                        </p:attrNameLst>
                                      </p:cBhvr>
                                      <p:to>
                                        <p:strVal val="visible"/>
                                      </p:to>
                                    </p:set>
                                  </p:childTnLst>
                                </p:cTn>
                              </p:par>
                            </p:childTnLst>
                          </p:cTn>
                        </p:par>
                        <p:par>
                          <p:cTn id="53" fill="hold">
                            <p:stCondLst>
                              <p:cond delay="7"/>
                            </p:stCondLst>
                            <p:childTnLst>
                              <p:par>
                                <p:cTn id="54" presetID="1" presetClass="entr" presetSubtype="0" fill="hold" nodeType="afterEffect">
                                  <p:stCondLst>
                                    <p:cond delay="0"/>
                                  </p:stCondLst>
                                  <p:childTnLst>
                                    <p:set>
                                      <p:cBhvr>
                                        <p:cTn id="55" dur="1" fill="hold">
                                          <p:stCondLst>
                                            <p:cond delay="0"/>
                                          </p:stCondLst>
                                        </p:cTn>
                                        <p:tgtEl>
                                          <p:spTgt spid="190"/>
                                        </p:tgtEl>
                                        <p:attrNameLst>
                                          <p:attrName>style.visibility</p:attrName>
                                        </p:attrNameLst>
                                      </p:cBhvr>
                                      <p:to>
                                        <p:strVal val="visible"/>
                                      </p:to>
                                    </p:set>
                                  </p:childTnLst>
                                </p:cTn>
                              </p:par>
                            </p:childTnLst>
                          </p:cTn>
                        </p:par>
                        <p:par>
                          <p:cTn id="56" fill="hold">
                            <p:stCondLst>
                              <p:cond delay="8"/>
                            </p:stCondLst>
                            <p:childTnLst>
                              <p:par>
                                <p:cTn id="57" presetID="1" presetClass="entr" presetSubtype="0" fill="hold" nodeType="afterEffect">
                                  <p:stCondLst>
                                    <p:cond delay="0"/>
                                  </p:stCondLst>
                                  <p:childTnLst>
                                    <p:set>
                                      <p:cBhvr>
                                        <p:cTn id="58" dur="1" fill="hold">
                                          <p:stCondLst>
                                            <p:cond delay="0"/>
                                          </p:stCondLst>
                                        </p:cTn>
                                        <p:tgtEl>
                                          <p:spTgt spid="191"/>
                                        </p:tgtEl>
                                        <p:attrNameLst>
                                          <p:attrName>style.visibility</p:attrName>
                                        </p:attrNameLst>
                                      </p:cBhvr>
                                      <p:to>
                                        <p:strVal val="visible"/>
                                      </p:to>
                                    </p:set>
                                  </p:childTnLst>
                                </p:cTn>
                              </p:par>
                            </p:childTnLst>
                          </p:cTn>
                        </p:par>
                        <p:par>
                          <p:cTn id="59" fill="hold">
                            <p:stCondLst>
                              <p:cond delay="9"/>
                            </p:stCondLst>
                            <p:childTnLst>
                              <p:par>
                                <p:cTn id="60" presetID="1" presetClass="entr" presetSubtype="0" fill="hold" nodeType="afterEffect">
                                  <p:stCondLst>
                                    <p:cond delay="0"/>
                                  </p:stCondLst>
                                  <p:childTnLst>
                                    <p:set>
                                      <p:cBhvr>
                                        <p:cTn id="61" dur="1" fill="hold">
                                          <p:stCondLst>
                                            <p:cond delay="0"/>
                                          </p:stCondLst>
                                        </p:cTn>
                                        <p:tgtEl>
                                          <p:spTgt spid="192"/>
                                        </p:tgtEl>
                                        <p:attrNameLst>
                                          <p:attrName>style.visibility</p:attrName>
                                        </p:attrNameLst>
                                      </p:cBhvr>
                                      <p:to>
                                        <p:strVal val="visible"/>
                                      </p:to>
                                    </p:set>
                                  </p:childTnLst>
                                </p:cTn>
                              </p:par>
                            </p:childTnLst>
                          </p:cTn>
                        </p:par>
                        <p:par>
                          <p:cTn id="62" fill="hold">
                            <p:stCondLst>
                              <p:cond delay="10"/>
                            </p:stCondLst>
                            <p:childTnLst>
                              <p:par>
                                <p:cTn id="63" presetID="1" presetClass="entr" presetSubtype="0" fill="hold" nodeType="afterEffect">
                                  <p:stCondLst>
                                    <p:cond delay="0"/>
                                  </p:stCondLst>
                                  <p:childTnLst>
                                    <p:set>
                                      <p:cBhvr>
                                        <p:cTn id="6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g99f3380621_0_203"/>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Homogenous coordinate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T + P	additive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R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S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dirty="0">
                <a:latin typeface="Calibri"/>
                <a:ea typeface="Calibri"/>
                <a:cs typeface="Calibri"/>
                <a:sym typeface="Calibri"/>
              </a:rPr>
              <a:t>P(2,3) = P (2,3,1)  h = 1 plane</a:t>
            </a:r>
            <a:endParaRPr sz="1600"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Calibri"/>
                <a:ea typeface="Calibri"/>
                <a:cs typeface="Calibri"/>
                <a:sym typeface="Calibri"/>
              </a:rPr>
              <a:t>P(2,3) = P (4,6,2) h = 2 plane</a:t>
            </a:r>
            <a:endParaRPr sz="16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b="0" i="0" u="none" dirty="0">
                <a:latin typeface="Calibri"/>
                <a:ea typeface="Calibri"/>
                <a:cs typeface="Calibri"/>
                <a:sym typeface="Calibri"/>
              </a:rPr>
              <a:t>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120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879" name="Google Shape;879;g99f3380621_0_20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sp>
        <p:nvSpPr>
          <p:cNvPr id="880" name="Google Shape;880;g99f3380621_0_203"/>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881" name="Google Shape;881;g99f3380621_0_203"/>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882" name="Google Shape;882;g99f3380621_0_203"/>
          <p:cNvSpPr/>
          <p:nvPr/>
        </p:nvSpPr>
        <p:spPr>
          <a:xfrm>
            <a:off x="5810850" y="1929600"/>
            <a:ext cx="14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T</a:t>
            </a:r>
            <a:r>
              <a:rPr lang="en-US" sz="1600" baseline="-25000" dirty="0">
                <a:solidFill>
                  <a:schemeClr val="dk1"/>
                </a:solidFill>
                <a:latin typeface="Calibri"/>
                <a:ea typeface="Calibri"/>
                <a:cs typeface="Calibri"/>
                <a:sym typeface="Calibri"/>
              </a:rPr>
              <a:t>y</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883" name="Google Shape;883;g99f3380621_0_203"/>
          <p:cNvSpPr/>
          <p:nvPr/>
        </p:nvSpPr>
        <p:spPr>
          <a:xfrm>
            <a:off x="2383075" y="4634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884" name="Google Shape;884;g99f3380621_0_203"/>
          <p:cNvSpPr/>
          <p:nvPr/>
        </p:nvSpPr>
        <p:spPr>
          <a:xfrm>
            <a:off x="2383075" y="43300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a:t>
            </a:r>
            <a:endParaRPr b="1"/>
          </a:p>
        </p:txBody>
      </p:sp>
      <p:sp>
        <p:nvSpPr>
          <p:cNvPr id="885" name="Google Shape;885;g99f3380621_0_203"/>
          <p:cNvSpPr/>
          <p:nvPr/>
        </p:nvSpPr>
        <p:spPr>
          <a:xfrm>
            <a:off x="2383075" y="40252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a:t>
            </a:r>
            <a:endParaRPr b="1"/>
          </a:p>
        </p:txBody>
      </p:sp>
      <p:sp>
        <p:nvSpPr>
          <p:cNvPr id="886" name="Google Shape;886;g99f3380621_0_203"/>
          <p:cNvSpPr/>
          <p:nvPr/>
        </p:nvSpPr>
        <p:spPr>
          <a:xfrm>
            <a:off x="2383075" y="37204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a:t>
            </a:r>
            <a:endParaRPr b="1"/>
          </a:p>
        </p:txBody>
      </p:sp>
      <p:sp>
        <p:nvSpPr>
          <p:cNvPr id="887" name="Google Shape;887;g99f3380621_0_203"/>
          <p:cNvSpPr/>
          <p:nvPr/>
        </p:nvSpPr>
        <p:spPr>
          <a:xfrm>
            <a:off x="3602275" y="3872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888" name="Google Shape;888;g99f3380621_0_203"/>
          <p:cNvSpPr/>
          <p:nvPr/>
        </p:nvSpPr>
        <p:spPr>
          <a:xfrm>
            <a:off x="3156375" y="3365775"/>
            <a:ext cx="678300" cy="365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9" name="Google Shape;889;g99f3380621_0_203"/>
          <p:cNvCxnSpPr/>
          <p:nvPr/>
        </p:nvCxnSpPr>
        <p:spPr>
          <a:xfrm>
            <a:off x="6091300" y="3288425"/>
            <a:ext cx="14700" cy="13863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g99f3380621_0_203"/>
          <p:cNvCxnSpPr/>
          <p:nvPr/>
        </p:nvCxnSpPr>
        <p:spPr>
          <a:xfrm>
            <a:off x="6106050" y="4676125"/>
            <a:ext cx="1725600" cy="0"/>
          </a:xfrm>
          <a:prstGeom prst="straightConnector1">
            <a:avLst/>
          </a:prstGeom>
          <a:noFill/>
          <a:ln w="9525" cap="flat" cmpd="sng">
            <a:solidFill>
              <a:schemeClr val="dk2"/>
            </a:solidFill>
            <a:prstDash val="solid"/>
            <a:round/>
            <a:headEnd type="none" w="med" len="med"/>
            <a:tailEnd type="none" w="med" len="med"/>
          </a:ln>
        </p:spPr>
      </p:cxnSp>
      <p:cxnSp>
        <p:nvCxnSpPr>
          <p:cNvPr id="891" name="Google Shape;891;g99f3380621_0_203"/>
          <p:cNvCxnSpPr/>
          <p:nvPr/>
        </p:nvCxnSpPr>
        <p:spPr>
          <a:xfrm flipH="1">
            <a:off x="4719700" y="4689525"/>
            <a:ext cx="1371600" cy="752100"/>
          </a:xfrm>
          <a:prstGeom prst="straightConnector1">
            <a:avLst/>
          </a:prstGeom>
          <a:noFill/>
          <a:ln w="9525" cap="flat" cmpd="sng">
            <a:solidFill>
              <a:schemeClr val="dk2"/>
            </a:solidFill>
            <a:prstDash val="solid"/>
            <a:round/>
            <a:headEnd type="none" w="med" len="med"/>
            <a:tailEnd type="none" w="med" len="med"/>
          </a:ln>
        </p:spPr>
      </p:cxnSp>
      <p:sp>
        <p:nvSpPr>
          <p:cNvPr id="892" name="Google Shape;892;g99f3380621_0_203"/>
          <p:cNvSpPr txBox="1"/>
          <p:nvPr/>
        </p:nvSpPr>
        <p:spPr>
          <a:xfrm>
            <a:off x="6147825" y="3074575"/>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Y</a:t>
            </a:r>
            <a:endParaRPr>
              <a:latin typeface="Calibri"/>
              <a:ea typeface="Calibri"/>
              <a:cs typeface="Calibri"/>
              <a:sym typeface="Calibri"/>
            </a:endParaRPr>
          </a:p>
        </p:txBody>
      </p:sp>
      <p:sp>
        <p:nvSpPr>
          <p:cNvPr id="893" name="Google Shape;893;g99f3380621_0_203"/>
          <p:cNvSpPr txBox="1"/>
          <p:nvPr/>
        </p:nvSpPr>
        <p:spPr>
          <a:xfrm>
            <a:off x="7622450" y="45125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  X</a:t>
            </a:r>
            <a:endParaRPr>
              <a:latin typeface="Calibri"/>
              <a:ea typeface="Calibri"/>
              <a:cs typeface="Calibri"/>
              <a:sym typeface="Calibri"/>
            </a:endParaRPr>
          </a:p>
        </p:txBody>
      </p:sp>
      <p:sp>
        <p:nvSpPr>
          <p:cNvPr id="894" name="Google Shape;894;g99f3380621_0_203"/>
          <p:cNvSpPr txBox="1"/>
          <p:nvPr/>
        </p:nvSpPr>
        <p:spPr>
          <a:xfrm>
            <a:off x="4575775" y="54239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Third virtual coordinate axis is added</a:t>
            </a:r>
            <a:endParaRPr>
              <a:latin typeface="Calibri"/>
              <a:ea typeface="Calibri"/>
              <a:cs typeface="Calibri"/>
              <a:sym typeface="Calibri"/>
            </a:endParaRPr>
          </a:p>
        </p:txBody>
      </p:sp>
      <p:sp>
        <p:nvSpPr>
          <p:cNvPr id="895" name="Google Shape;895;g99f3380621_0_203"/>
          <p:cNvSpPr txBox="1"/>
          <p:nvPr/>
        </p:nvSpPr>
        <p:spPr>
          <a:xfrm>
            <a:off x="5410175" y="49913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 = 1 plane</a:t>
            </a:r>
            <a:endParaRPr>
              <a:latin typeface="Calibri"/>
              <a:ea typeface="Calibri"/>
              <a:cs typeface="Calibri"/>
              <a:sym typeface="Calibri"/>
            </a:endParaRPr>
          </a:p>
        </p:txBody>
      </p:sp>
      <p:sp>
        <p:nvSpPr>
          <p:cNvPr id="896" name="Google Shape;896;g99f3380621_0_203"/>
          <p:cNvSpPr/>
          <p:nvPr/>
        </p:nvSpPr>
        <p:spPr>
          <a:xfrm>
            <a:off x="5540475" y="3698925"/>
            <a:ext cx="1725600" cy="131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2"/>
                                        </p:tgtEl>
                                        <p:attrNameLst>
                                          <p:attrName>style.visibility</p:attrName>
                                        </p:attrNameLst>
                                      </p:cBhvr>
                                      <p:to>
                                        <p:strVal val="visible"/>
                                      </p:to>
                                    </p:set>
                                    <p:animEffect transition="in" filter="fade">
                                      <p:cBhvr>
                                        <p:cTn id="7" dur="1000"/>
                                        <p:tgtEl>
                                          <p:spTgt spid="8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gtEl>
                                        <p:attrNameLst>
                                          <p:attrName>style.visibility</p:attrName>
                                        </p:attrNameLst>
                                      </p:cBhvr>
                                      <p:to>
                                        <p:strVal val="visible"/>
                                      </p:to>
                                    </p:set>
                                    <p:animEffect transition="in" filter="fade">
                                      <p:cBhvr>
                                        <p:cTn id="12" dur="10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5"/>
                                        </p:tgtEl>
                                        <p:attrNameLst>
                                          <p:attrName>style.visibility</p:attrName>
                                        </p:attrNameLst>
                                      </p:cBhvr>
                                      <p:to>
                                        <p:strVal val="visible"/>
                                      </p:to>
                                    </p:set>
                                    <p:animEffect transition="in" filter="fade">
                                      <p:cBhvr>
                                        <p:cTn id="17" dur="1000"/>
                                        <p:tgtEl>
                                          <p:spTgt spid="8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6"/>
                                        </p:tgtEl>
                                        <p:attrNameLst>
                                          <p:attrName>style.visibility</p:attrName>
                                        </p:attrNameLst>
                                      </p:cBhvr>
                                      <p:to>
                                        <p:strVal val="visible"/>
                                      </p:to>
                                    </p:set>
                                    <p:animEffect transition="in" filter="fade">
                                      <p:cBhvr>
                                        <p:cTn id="22" dur="1000"/>
                                        <p:tgtEl>
                                          <p:spTgt spid="8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7"/>
                                        </p:tgtEl>
                                        <p:attrNameLst>
                                          <p:attrName>style.visibility</p:attrName>
                                        </p:attrNameLst>
                                      </p:cBhvr>
                                      <p:to>
                                        <p:strVal val="visible"/>
                                      </p:to>
                                    </p:set>
                                    <p:animEffect transition="in" filter="fade">
                                      <p:cBhvr>
                                        <p:cTn id="27" dur="1000"/>
                                        <p:tgtEl>
                                          <p:spTgt spid="887"/>
                                        </p:tgtEl>
                                      </p:cBhvr>
                                    </p:animEffect>
                                  </p:childTnLst>
                                </p:cTn>
                              </p:par>
                              <p:par>
                                <p:cTn id="28" presetID="10" presetClass="entr" presetSubtype="0" fill="hold" nodeType="withEffect">
                                  <p:stCondLst>
                                    <p:cond delay="0"/>
                                  </p:stCondLst>
                                  <p:childTnLst>
                                    <p:set>
                                      <p:cBhvr>
                                        <p:cTn id="29" dur="1" fill="hold">
                                          <p:stCondLst>
                                            <p:cond delay="0"/>
                                          </p:stCondLst>
                                        </p:cTn>
                                        <p:tgtEl>
                                          <p:spTgt spid="888"/>
                                        </p:tgtEl>
                                        <p:attrNameLst>
                                          <p:attrName>style.visibility</p:attrName>
                                        </p:attrNameLst>
                                      </p:cBhvr>
                                      <p:to>
                                        <p:strVal val="visible"/>
                                      </p:to>
                                    </p:set>
                                    <p:animEffect transition="in" filter="fade">
                                      <p:cBhvr>
                                        <p:cTn id="30" dur="1000"/>
                                        <p:tgtEl>
                                          <p:spTgt spid="88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96"/>
                                        </p:tgtEl>
                                        <p:attrNameLst>
                                          <p:attrName>style.visibility</p:attrName>
                                        </p:attrNameLst>
                                      </p:cBhvr>
                                      <p:to>
                                        <p:strVal val="visible"/>
                                      </p:to>
                                    </p:set>
                                    <p:animEffect transition="in" filter="fade">
                                      <p:cBhvr>
                                        <p:cTn id="35" dur="1000"/>
                                        <p:tgtEl>
                                          <p:spTgt spid="896"/>
                                        </p:tgtEl>
                                      </p:cBhvr>
                                    </p:animEffect>
                                  </p:childTnLst>
                                </p:cTn>
                              </p:par>
                              <p:par>
                                <p:cTn id="36" presetID="10" presetClass="entr" presetSubtype="0" fill="hold" nodeType="withEffect">
                                  <p:stCondLst>
                                    <p:cond delay="0"/>
                                  </p:stCondLst>
                                  <p:childTnLst>
                                    <p:set>
                                      <p:cBhvr>
                                        <p:cTn id="37" dur="1" fill="hold">
                                          <p:stCondLst>
                                            <p:cond delay="0"/>
                                          </p:stCondLst>
                                        </p:cTn>
                                        <p:tgtEl>
                                          <p:spTgt spid="895"/>
                                        </p:tgtEl>
                                        <p:attrNameLst>
                                          <p:attrName>style.visibility</p:attrName>
                                        </p:attrNameLst>
                                      </p:cBhvr>
                                      <p:to>
                                        <p:strVal val="visible"/>
                                      </p:to>
                                    </p:set>
                                    <p:animEffect transition="in" filter="fade">
                                      <p:cBhvr>
                                        <p:cTn id="38" dur="1000"/>
                                        <p:tgtEl>
                                          <p:spTgt spid="89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82"/>
                                        </p:tgtEl>
                                        <p:attrNameLst>
                                          <p:attrName>style.visibility</p:attrName>
                                        </p:attrNameLst>
                                      </p:cBhvr>
                                      <p:to>
                                        <p:strVal val="visible"/>
                                      </p:to>
                                    </p:set>
                                    <p:animEffect transition="in" filter="fade">
                                      <p:cBhvr>
                                        <p:cTn id="43" dur="1000"/>
                                        <p:tgtEl>
                                          <p:spTgt spid="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g99f3380621_0_105"/>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Homogenous coordinate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T + P	additive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R * P	</a:t>
            </a:r>
            <a:r>
              <a:rPr lang="en-US" sz="1100" b="1" dirty="0" smtClean="0">
                <a:solidFill>
                  <a:schemeClr val="dk1"/>
                </a:solidFill>
              </a:rPr>
              <a:t>multiplicative			cm =     S . R .T</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S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dirty="0">
                <a:latin typeface="Calibri"/>
                <a:ea typeface="Calibri"/>
                <a:cs typeface="Calibri"/>
                <a:sym typeface="Calibri"/>
              </a:rPr>
              <a:t>P(2,3) = P (2,3,1)  h </a:t>
            </a:r>
            <a:r>
              <a:rPr lang="en-US" sz="1600" dirty="0" smtClean="0">
                <a:latin typeface="Calibri"/>
                <a:ea typeface="Calibri"/>
                <a:cs typeface="Calibri"/>
                <a:sym typeface="Calibri"/>
              </a:rPr>
              <a:t>= 1 plane          </a:t>
            </a:r>
            <a:r>
              <a:rPr lang="en-US" sz="1600" dirty="0">
                <a:latin typeface="Calibri"/>
                <a:ea typeface="Calibri"/>
                <a:cs typeface="Calibri"/>
                <a:sym typeface="Calibri"/>
              </a:rPr>
              <a:t> </a:t>
            </a:r>
            <a:r>
              <a:rPr lang="en-US" sz="1600" dirty="0" smtClean="0">
                <a:latin typeface="Calibri"/>
                <a:ea typeface="Calibri"/>
                <a:cs typeface="Calibri"/>
                <a:sym typeface="Calibri"/>
              </a:rPr>
              <a:t>         </a:t>
            </a:r>
            <a:r>
              <a:rPr lang="en-US" sz="1600" dirty="0">
                <a:latin typeface="Calibri"/>
                <a:ea typeface="Calibri"/>
                <a:cs typeface="Calibri"/>
                <a:sym typeface="Calibri"/>
              </a:rPr>
              <a:t>=	</a:t>
            </a:r>
            <a:r>
              <a:rPr lang="en-US" sz="1600" dirty="0" smtClean="0">
                <a:latin typeface="Calibri"/>
                <a:ea typeface="Calibri"/>
                <a:cs typeface="Calibri"/>
                <a:sym typeface="Calibri"/>
              </a:rPr>
              <a:t>             </a:t>
            </a:r>
            <a:r>
              <a:rPr lang="en-US" sz="1600" dirty="0">
                <a:latin typeface="Calibri"/>
                <a:ea typeface="Calibri"/>
                <a:cs typeface="Calibri"/>
                <a:sym typeface="Calibri"/>
              </a:rPr>
              <a:t>+	</a:t>
            </a:r>
            <a:endParaRPr sz="1600"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Calibri"/>
                <a:ea typeface="Calibri"/>
                <a:cs typeface="Calibri"/>
                <a:sym typeface="Calibri"/>
              </a:rPr>
              <a:t>P(2,3) = P (2,3,1) h = 2 plane</a:t>
            </a:r>
            <a:endParaRPr sz="16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dirty="0">
                <a:latin typeface="Calibri"/>
                <a:ea typeface="Calibri"/>
                <a:cs typeface="Calibri"/>
                <a:sym typeface="Calibri"/>
              </a:rPr>
              <a:t>P’ = T + P</a:t>
            </a:r>
            <a:r>
              <a:rPr lang="en-US" sz="1600" b="0" i="0" u="none" dirty="0">
                <a:latin typeface="Calibri"/>
                <a:ea typeface="Calibri"/>
                <a:cs typeface="Calibri"/>
                <a:sym typeface="Calibri"/>
              </a:rPr>
              <a:t>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lvl="0" indent="0" algn="l" rtl="0">
              <a:spcBef>
                <a:spcPts val="120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x’ = x +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r>
              <a:rPr lang="en-US" sz="1600" baseline="-25000" dirty="0">
                <a:solidFill>
                  <a:schemeClr val="dk1"/>
                </a:solidFill>
                <a:latin typeface="Calibri"/>
                <a:ea typeface="Calibri"/>
                <a:cs typeface="Calibri"/>
                <a:sym typeface="Calibri"/>
              </a:rPr>
              <a:t>			</a:t>
            </a:r>
            <a:r>
              <a:rPr lang="en-US" sz="1600" baseline="-250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a:t>
            </a:r>
            <a:r>
              <a:rPr lang="en-US" sz="1600" baseline="-25000" dirty="0">
                <a:solidFill>
                  <a:schemeClr val="dk1"/>
                </a:solidFill>
                <a:latin typeface="Calibri"/>
                <a:ea typeface="Calibri"/>
                <a:cs typeface="Calibri"/>
                <a:sym typeface="Calibri"/>
              </a:rPr>
              <a:t>		</a:t>
            </a:r>
            <a:r>
              <a:rPr lang="en-US" sz="1600" baseline="-250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a:t>
            </a:r>
            <a:r>
              <a:rPr lang="en-US" sz="1600" baseline="-25000" dirty="0">
                <a:solidFill>
                  <a:schemeClr val="dk1"/>
                </a:solidFill>
                <a:latin typeface="Calibri"/>
                <a:ea typeface="Calibri"/>
                <a:cs typeface="Calibri"/>
                <a:sym typeface="Calibri"/>
              </a:rPr>
              <a:t>	</a:t>
            </a:r>
            <a:endParaRPr sz="1600" dirty="0"/>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y’ = y + T</a:t>
            </a:r>
            <a:r>
              <a:rPr lang="en-US" sz="1600" baseline="-25000" dirty="0">
                <a:solidFill>
                  <a:schemeClr val="dk1"/>
                </a:solidFill>
                <a:latin typeface="Calibri"/>
                <a:ea typeface="Calibri"/>
                <a:cs typeface="Calibri"/>
                <a:sym typeface="Calibri"/>
              </a:rPr>
              <a:t>y</a:t>
            </a:r>
            <a:endParaRPr sz="1600" dirty="0"/>
          </a:p>
          <a:p>
            <a:pPr marL="0" marR="0" lvl="0" indent="0" algn="l" rtl="0">
              <a:lnSpc>
                <a:spcPct val="100000"/>
              </a:lnSpc>
              <a:spcBef>
                <a:spcPts val="0"/>
              </a:spcBef>
              <a:spcAft>
                <a:spcPts val="0"/>
              </a:spcAft>
              <a:buClr>
                <a:schemeClr val="dk1"/>
              </a:buClr>
              <a:buSzPts val="1600"/>
              <a:buFont typeface="Arial"/>
              <a:buNone/>
            </a:pPr>
            <a:r>
              <a:rPr lang="en-US" sz="1600" dirty="0"/>
              <a:t>1 = 1</a:t>
            </a: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02" name="Google Shape;902;g99f3380621_0_10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sp>
        <p:nvSpPr>
          <p:cNvPr id="903" name="Google Shape;903;g99f3380621_0_105"/>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04" name="Google Shape;904;g99f3380621_0_105"/>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905" name="Google Shape;905;g99f3380621_0_105"/>
          <p:cNvSpPr/>
          <p:nvPr/>
        </p:nvSpPr>
        <p:spPr>
          <a:xfrm>
            <a:off x="4549850" y="3891125"/>
            <a:ext cx="14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T</a:t>
            </a:r>
            <a:r>
              <a:rPr lang="en-US" sz="1600" baseline="-25000" dirty="0">
                <a:solidFill>
                  <a:schemeClr val="dk1"/>
                </a:solidFill>
                <a:latin typeface="Calibri"/>
                <a:ea typeface="Calibri"/>
                <a:cs typeface="Calibri"/>
                <a:sym typeface="Calibri"/>
              </a:rPr>
              <a:t>y</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906" name="Google Shape;906;g99f3380621_0_105"/>
          <p:cNvSpPr/>
          <p:nvPr/>
        </p:nvSpPr>
        <p:spPr>
          <a:xfrm>
            <a:off x="3635450" y="2367125"/>
            <a:ext cx="4500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x’</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907" name="Google Shape;907;g99f3380621_0_105"/>
          <p:cNvSpPr/>
          <p:nvPr/>
        </p:nvSpPr>
        <p:spPr>
          <a:xfrm>
            <a:off x="4549850" y="2367125"/>
            <a:ext cx="4500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T</a:t>
            </a:r>
            <a:r>
              <a:rPr lang="en-US" sz="1600" baseline="-25000">
                <a:solidFill>
                  <a:schemeClr val="dk1"/>
                </a:solidFill>
                <a:latin typeface="Calibri"/>
                <a:ea typeface="Calibri"/>
                <a:cs typeface="Calibri"/>
                <a:sym typeface="Calibri"/>
              </a:rPr>
              <a:t>x</a:t>
            </a:r>
            <a:endParaRPr/>
          </a:p>
          <a:p>
            <a:pPr marL="0" marR="0" lvl="0" indent="0" algn="l"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T</a:t>
            </a:r>
            <a:r>
              <a:rPr lang="en-US" sz="1600" baseline="-25000">
                <a:solidFill>
                  <a:schemeClr val="dk1"/>
                </a:solidFill>
                <a:latin typeface="Calibri"/>
                <a:ea typeface="Calibri"/>
                <a:cs typeface="Calibri"/>
                <a:sym typeface="Calibri"/>
              </a:rPr>
              <a:t>y</a:t>
            </a:r>
            <a:endParaRPr sz="1600" baseline="-25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1</a:t>
            </a:r>
            <a:endParaRPr sz="1600" baseline="-25000">
              <a:solidFill>
                <a:schemeClr val="dk1"/>
              </a:solidFill>
              <a:latin typeface="Calibri"/>
              <a:ea typeface="Calibri"/>
              <a:cs typeface="Calibri"/>
              <a:sym typeface="Calibri"/>
            </a:endParaRPr>
          </a:p>
        </p:txBody>
      </p:sp>
      <p:sp>
        <p:nvSpPr>
          <p:cNvPr id="908" name="Google Shape;908;g99f3380621_0_105"/>
          <p:cNvSpPr/>
          <p:nvPr/>
        </p:nvSpPr>
        <p:spPr>
          <a:xfrm>
            <a:off x="5464250" y="2367125"/>
            <a:ext cx="3099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x</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909" name="Google Shape;909;g99f3380621_0_105"/>
          <p:cNvSpPr/>
          <p:nvPr/>
        </p:nvSpPr>
        <p:spPr>
          <a:xfrm>
            <a:off x="3635450" y="3891125"/>
            <a:ext cx="4500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x’</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910" name="Google Shape;910;g99f3380621_0_105"/>
          <p:cNvSpPr/>
          <p:nvPr/>
        </p:nvSpPr>
        <p:spPr>
          <a:xfrm>
            <a:off x="6454850" y="3891125"/>
            <a:ext cx="3099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x</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sp>
        <p:nvSpPr>
          <p:cNvPr id="911" name="Google Shape;911;g99f3380621_0_105"/>
          <p:cNvSpPr/>
          <p:nvPr/>
        </p:nvSpPr>
        <p:spPr>
          <a:xfrm>
            <a:off x="4085450" y="5186525"/>
            <a:ext cx="173045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2</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0      0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2       0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cs typeface="Calibri"/>
                <a:sym typeface="Calibri"/>
              </a:rPr>
              <a:t>0              0        1</a:t>
            </a:r>
            <a:endParaRPr dirty="0"/>
          </a:p>
        </p:txBody>
      </p:sp>
      <p:sp>
        <p:nvSpPr>
          <p:cNvPr id="912" name="Google Shape;912;g99f3380621_0_105"/>
          <p:cNvSpPr/>
          <p:nvPr/>
        </p:nvSpPr>
        <p:spPr>
          <a:xfrm>
            <a:off x="2286000" y="4881724"/>
            <a:ext cx="1799450" cy="871375"/>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sin</a:t>
            </a:r>
            <a:r>
              <a:rPr lang="en-US" sz="1200" b="1" i="0" u="none" dirty="0" err="1" smtClean="0">
                <a:solidFill>
                  <a:schemeClr val="dk1"/>
                </a:solidFill>
                <a:latin typeface="Calibri"/>
                <a:ea typeface="Calibri"/>
                <a:cs typeface="Calibri"/>
                <a:sym typeface="Calibri"/>
              </a:rPr>
              <a:t>θ</a:t>
            </a:r>
            <a:r>
              <a:rPr lang="en-US" sz="1200" b="1" i="0" u="none" dirty="0" smtClean="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cos</a:t>
            </a:r>
            <a:r>
              <a:rPr lang="en-US" sz="1200" b="1" i="0" u="none" dirty="0" err="1" smtClean="0">
                <a:solidFill>
                  <a:schemeClr val="dk1"/>
                </a:solidFill>
                <a:latin typeface="Calibri"/>
                <a:ea typeface="Calibri"/>
                <a:cs typeface="Calibri"/>
                <a:sym typeface="Calibri"/>
              </a:rPr>
              <a:t>θ</a:t>
            </a:r>
            <a:r>
              <a:rPr lang="en-US" sz="1200" b="1" i="0" u="none" dirty="0" smtClean="0">
                <a:solidFill>
                  <a:schemeClr val="dk1"/>
                </a:solidFill>
                <a:latin typeface="Calibri"/>
                <a:ea typeface="Calibri"/>
                <a:cs typeface="Calibri"/>
                <a:sym typeface="Calibri"/>
              </a:rPr>
              <a:t>         0</a:t>
            </a:r>
          </a:p>
          <a:p>
            <a:pPr marL="0" marR="0" lvl="0" indent="0" algn="l" rtl="0">
              <a:lnSpc>
                <a:spcPct val="100000"/>
              </a:lnSpc>
              <a:spcBef>
                <a:spcPts val="0"/>
              </a:spcBef>
              <a:spcAft>
                <a:spcPts val="0"/>
              </a:spcAft>
              <a:buClr>
                <a:schemeClr val="dk1"/>
              </a:buClr>
              <a:buSzPts val="1600"/>
              <a:buFont typeface="Calibri"/>
              <a:buNone/>
            </a:pPr>
            <a:r>
              <a:rPr lang="en-US" sz="1200" b="1" dirty="0" smtClean="0">
                <a:solidFill>
                  <a:schemeClr val="dk1"/>
                </a:solidFill>
                <a:latin typeface="Calibri"/>
                <a:cs typeface="Calibri"/>
                <a:sym typeface="Calibri"/>
              </a:rPr>
              <a:t>   0                    0             1</a:t>
            </a:r>
            <a:endParaRPr dirty="0"/>
          </a:p>
        </p:txBody>
      </p:sp>
      <p:sp>
        <p:nvSpPr>
          <p:cNvPr id="913" name="Google Shape;913;g99f3380621_0_105"/>
          <p:cNvSpPr/>
          <p:nvPr/>
        </p:nvSpPr>
        <p:spPr>
          <a:xfrm>
            <a:off x="5997650" y="5186525"/>
            <a:ext cx="14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T</a:t>
            </a:r>
            <a:r>
              <a:rPr lang="en-US" sz="1600" baseline="-25000" dirty="0">
                <a:solidFill>
                  <a:schemeClr val="dk1"/>
                </a:solidFill>
                <a:latin typeface="Calibri"/>
                <a:ea typeface="Calibri"/>
                <a:cs typeface="Calibri"/>
                <a:sym typeface="Calibri"/>
              </a:rPr>
              <a:t>y</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6"/>
                                        </p:tgtEl>
                                        <p:attrNameLst>
                                          <p:attrName>style.visibility</p:attrName>
                                        </p:attrNameLst>
                                      </p:cBhvr>
                                      <p:to>
                                        <p:strVal val="visible"/>
                                      </p:to>
                                    </p:set>
                                    <p:animEffect transition="in" filter="fade">
                                      <p:cBhvr>
                                        <p:cTn id="7" dur="1000"/>
                                        <p:tgtEl>
                                          <p:spTgt spid="906"/>
                                        </p:tgtEl>
                                      </p:cBhvr>
                                    </p:animEffect>
                                  </p:childTnLst>
                                </p:cTn>
                              </p:par>
                              <p:par>
                                <p:cTn id="8" presetID="10" presetClass="entr" presetSubtype="0" fill="hold" nodeType="withEffect">
                                  <p:stCondLst>
                                    <p:cond delay="0"/>
                                  </p:stCondLst>
                                  <p:childTnLst>
                                    <p:set>
                                      <p:cBhvr>
                                        <p:cTn id="9" dur="1" fill="hold">
                                          <p:stCondLst>
                                            <p:cond delay="0"/>
                                          </p:stCondLst>
                                        </p:cTn>
                                        <p:tgtEl>
                                          <p:spTgt spid="907"/>
                                        </p:tgtEl>
                                        <p:attrNameLst>
                                          <p:attrName>style.visibility</p:attrName>
                                        </p:attrNameLst>
                                      </p:cBhvr>
                                      <p:to>
                                        <p:strVal val="visible"/>
                                      </p:to>
                                    </p:set>
                                    <p:animEffect transition="in" filter="fade">
                                      <p:cBhvr>
                                        <p:cTn id="10" dur="1000"/>
                                        <p:tgtEl>
                                          <p:spTgt spid="907"/>
                                        </p:tgtEl>
                                      </p:cBhvr>
                                    </p:animEffect>
                                  </p:childTnLst>
                                </p:cTn>
                              </p:par>
                              <p:par>
                                <p:cTn id="11" presetID="10" presetClass="entr" presetSubtype="0" fill="hold" nodeType="withEffect">
                                  <p:stCondLst>
                                    <p:cond delay="0"/>
                                  </p:stCondLst>
                                  <p:childTnLst>
                                    <p:set>
                                      <p:cBhvr>
                                        <p:cTn id="12" dur="1" fill="hold">
                                          <p:stCondLst>
                                            <p:cond delay="0"/>
                                          </p:stCondLst>
                                        </p:cTn>
                                        <p:tgtEl>
                                          <p:spTgt spid="908"/>
                                        </p:tgtEl>
                                        <p:attrNameLst>
                                          <p:attrName>style.visibility</p:attrName>
                                        </p:attrNameLst>
                                      </p:cBhvr>
                                      <p:to>
                                        <p:strVal val="visible"/>
                                      </p:to>
                                    </p:set>
                                    <p:animEffect transition="in" filter="fade">
                                      <p:cBhvr>
                                        <p:cTn id="13" dur="1000"/>
                                        <p:tgtEl>
                                          <p:spTgt spid="90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05"/>
                                        </p:tgtEl>
                                        <p:attrNameLst>
                                          <p:attrName>style.visibility</p:attrName>
                                        </p:attrNameLst>
                                      </p:cBhvr>
                                      <p:to>
                                        <p:strVal val="visible"/>
                                      </p:to>
                                    </p:set>
                                    <p:animEffect transition="in" filter="fade">
                                      <p:cBhvr>
                                        <p:cTn id="18" dur="1000"/>
                                        <p:tgtEl>
                                          <p:spTgt spid="905"/>
                                        </p:tgtEl>
                                      </p:cBhvr>
                                    </p:animEffect>
                                  </p:childTnLst>
                                </p:cTn>
                              </p:par>
                              <p:par>
                                <p:cTn id="19" presetID="10" presetClass="entr" presetSubtype="0" fill="hold" nodeType="withEffect">
                                  <p:stCondLst>
                                    <p:cond delay="0"/>
                                  </p:stCondLst>
                                  <p:childTnLst>
                                    <p:set>
                                      <p:cBhvr>
                                        <p:cTn id="20" dur="1" fill="hold">
                                          <p:stCondLst>
                                            <p:cond delay="0"/>
                                          </p:stCondLst>
                                        </p:cTn>
                                        <p:tgtEl>
                                          <p:spTgt spid="909"/>
                                        </p:tgtEl>
                                        <p:attrNameLst>
                                          <p:attrName>style.visibility</p:attrName>
                                        </p:attrNameLst>
                                      </p:cBhvr>
                                      <p:to>
                                        <p:strVal val="visible"/>
                                      </p:to>
                                    </p:set>
                                    <p:animEffect transition="in" filter="fade">
                                      <p:cBhvr>
                                        <p:cTn id="21" dur="1000"/>
                                        <p:tgtEl>
                                          <p:spTgt spid="909"/>
                                        </p:tgtEl>
                                      </p:cBhvr>
                                    </p:animEffect>
                                  </p:childTnLst>
                                </p:cTn>
                              </p:par>
                              <p:par>
                                <p:cTn id="22" presetID="10" presetClass="entr" presetSubtype="0" fill="hold" nodeType="withEffect">
                                  <p:stCondLst>
                                    <p:cond delay="0"/>
                                  </p:stCondLst>
                                  <p:childTnLst>
                                    <p:set>
                                      <p:cBhvr>
                                        <p:cTn id="23" dur="1" fill="hold">
                                          <p:stCondLst>
                                            <p:cond delay="0"/>
                                          </p:stCondLst>
                                        </p:cTn>
                                        <p:tgtEl>
                                          <p:spTgt spid="910"/>
                                        </p:tgtEl>
                                        <p:attrNameLst>
                                          <p:attrName>style.visibility</p:attrName>
                                        </p:attrNameLst>
                                      </p:cBhvr>
                                      <p:to>
                                        <p:strVal val="visible"/>
                                      </p:to>
                                    </p:set>
                                    <p:animEffect transition="in" filter="fade">
                                      <p:cBhvr>
                                        <p:cTn id="24" dur="1000"/>
                                        <p:tgtEl>
                                          <p:spTgt spid="9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11"/>
                                        </p:tgtEl>
                                        <p:attrNameLst>
                                          <p:attrName>style.visibility</p:attrName>
                                        </p:attrNameLst>
                                      </p:cBhvr>
                                      <p:to>
                                        <p:strVal val="visible"/>
                                      </p:to>
                                    </p:set>
                                    <p:animEffect transition="in" filter="fade">
                                      <p:cBhvr>
                                        <p:cTn id="29" dur="1000"/>
                                        <p:tgtEl>
                                          <p:spTgt spid="911"/>
                                        </p:tgtEl>
                                      </p:cBhvr>
                                    </p:animEffect>
                                  </p:childTnLst>
                                </p:cTn>
                              </p:par>
                              <p:par>
                                <p:cTn id="30" presetID="10" presetClass="entr" presetSubtype="0" fill="hold" nodeType="withEffect">
                                  <p:stCondLst>
                                    <p:cond delay="0"/>
                                  </p:stCondLst>
                                  <p:childTnLst>
                                    <p:set>
                                      <p:cBhvr>
                                        <p:cTn id="31" dur="1" fill="hold">
                                          <p:stCondLst>
                                            <p:cond delay="0"/>
                                          </p:stCondLst>
                                        </p:cTn>
                                        <p:tgtEl>
                                          <p:spTgt spid="912"/>
                                        </p:tgtEl>
                                        <p:attrNameLst>
                                          <p:attrName>style.visibility</p:attrName>
                                        </p:attrNameLst>
                                      </p:cBhvr>
                                      <p:to>
                                        <p:strVal val="visible"/>
                                      </p:to>
                                    </p:set>
                                    <p:animEffect transition="in" filter="fade">
                                      <p:cBhvr>
                                        <p:cTn id="32" dur="1000"/>
                                        <p:tgtEl>
                                          <p:spTgt spid="9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13"/>
                                        </p:tgtEl>
                                        <p:attrNameLst>
                                          <p:attrName>style.visibility</p:attrName>
                                        </p:attrNameLst>
                                      </p:cBhvr>
                                      <p:to>
                                        <p:strVal val="visible"/>
                                      </p:to>
                                    </p:set>
                                    <p:animEffect transition="in" filter="fade">
                                      <p:cBhvr>
                                        <p:cTn id="37" dur="1000"/>
                                        <p:tgtEl>
                                          <p:spTgt spid="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g99f3380621_0_173"/>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Homogenous coordinate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T + P	additive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R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S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dirty="0">
                <a:latin typeface="Calibri"/>
                <a:ea typeface="Calibri"/>
                <a:cs typeface="Calibri"/>
                <a:sym typeface="Calibri"/>
              </a:rPr>
              <a:t>P(2,3) = P (2,3,1)  h = 1 plane</a:t>
            </a:r>
            <a:endParaRPr sz="1600"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Calibri"/>
                <a:ea typeface="Calibri"/>
                <a:cs typeface="Calibri"/>
                <a:sym typeface="Calibri"/>
              </a:rPr>
              <a:t>P(2,3) = P (2,3,1) h = 2 plane</a:t>
            </a:r>
            <a:endParaRPr sz="1600" dirty="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600" b="0" i="0" u="none" dirty="0">
                <a:latin typeface="Calibri"/>
                <a:ea typeface="Calibri"/>
                <a:cs typeface="Calibri"/>
                <a:sym typeface="Calibri"/>
              </a:rPr>
              <a:t>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120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19" name="Google Shape;919;g99f3380621_0_17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sp>
        <p:nvSpPr>
          <p:cNvPr id="920" name="Google Shape;920;g99f3380621_0_173"/>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21" name="Google Shape;921;g99f3380621_0_173"/>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922" name="Google Shape;922;g99f3380621_0_173"/>
          <p:cNvSpPr/>
          <p:nvPr/>
        </p:nvSpPr>
        <p:spPr>
          <a:xfrm>
            <a:off x="5810850" y="1929600"/>
            <a:ext cx="14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T</a:t>
            </a:r>
            <a:r>
              <a:rPr lang="en-US" sz="1600" baseline="-25000" dirty="0">
                <a:solidFill>
                  <a:schemeClr val="dk1"/>
                </a:solidFill>
                <a:latin typeface="Calibri"/>
                <a:ea typeface="Calibri"/>
                <a:cs typeface="Calibri"/>
                <a:sym typeface="Calibri"/>
              </a:rPr>
              <a:t>y</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923" name="Google Shape;923;g99f3380621_0_173"/>
          <p:cNvSpPr/>
          <p:nvPr/>
        </p:nvSpPr>
        <p:spPr>
          <a:xfrm>
            <a:off x="3645325" y="946375"/>
            <a:ext cx="17649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sin</a:t>
            </a:r>
            <a:r>
              <a:rPr lang="en-US" sz="1200" b="1" i="0" u="none" dirty="0" err="1" smtClean="0">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cos</a:t>
            </a:r>
            <a:r>
              <a:rPr lang="en-US" sz="1200" b="1" i="0" u="none" dirty="0" err="1" smtClean="0">
                <a:solidFill>
                  <a:schemeClr val="dk1"/>
                </a:solidFill>
                <a:latin typeface="Calibri"/>
                <a:ea typeface="Calibri"/>
                <a:cs typeface="Calibri"/>
                <a:sym typeface="Calibri"/>
              </a:rPr>
              <a:t>θ</a:t>
            </a:r>
            <a:r>
              <a:rPr lang="en-US" sz="1200" b="1" i="0" u="none" dirty="0" smtClean="0">
                <a:solidFill>
                  <a:schemeClr val="dk1"/>
                </a:solidFill>
                <a:latin typeface="Calibri"/>
                <a:ea typeface="Calibri"/>
                <a:cs typeface="Calibri"/>
                <a:sym typeface="Calibri"/>
              </a:rPr>
              <a:t>       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0                   0           1</a:t>
            </a:r>
            <a:endParaRPr sz="1200" b="1" dirty="0">
              <a:solidFill>
                <a:schemeClr val="dk1"/>
              </a:solidFill>
              <a:latin typeface="Calibri"/>
              <a:ea typeface="Calibri"/>
              <a:cs typeface="Calibri"/>
              <a:sym typeface="Calibri"/>
            </a:endParaRPr>
          </a:p>
        </p:txBody>
      </p:sp>
      <p:sp>
        <p:nvSpPr>
          <p:cNvPr id="924" name="Google Shape;924;g99f3380621_0_173"/>
          <p:cNvSpPr/>
          <p:nvPr/>
        </p:nvSpPr>
        <p:spPr>
          <a:xfrm>
            <a:off x="2383075" y="4634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925" name="Google Shape;925;g99f3380621_0_173"/>
          <p:cNvSpPr/>
          <p:nvPr/>
        </p:nvSpPr>
        <p:spPr>
          <a:xfrm>
            <a:off x="2383075" y="43300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a:t>
            </a:r>
            <a:endParaRPr b="1"/>
          </a:p>
        </p:txBody>
      </p:sp>
      <p:sp>
        <p:nvSpPr>
          <p:cNvPr id="926" name="Google Shape;926;g99f3380621_0_173"/>
          <p:cNvSpPr/>
          <p:nvPr/>
        </p:nvSpPr>
        <p:spPr>
          <a:xfrm>
            <a:off x="2383075" y="40252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a:t>
            </a:r>
            <a:endParaRPr b="1"/>
          </a:p>
        </p:txBody>
      </p:sp>
      <p:sp>
        <p:nvSpPr>
          <p:cNvPr id="927" name="Google Shape;927;g99f3380621_0_173"/>
          <p:cNvSpPr/>
          <p:nvPr/>
        </p:nvSpPr>
        <p:spPr>
          <a:xfrm>
            <a:off x="2383075" y="37204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a:t>
            </a:r>
            <a:endParaRPr b="1"/>
          </a:p>
        </p:txBody>
      </p:sp>
      <p:sp>
        <p:nvSpPr>
          <p:cNvPr id="928" name="Google Shape;928;g99f3380621_0_173"/>
          <p:cNvSpPr/>
          <p:nvPr/>
        </p:nvSpPr>
        <p:spPr>
          <a:xfrm>
            <a:off x="3602275" y="3872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929" name="Google Shape;929;g99f3380621_0_173"/>
          <p:cNvSpPr/>
          <p:nvPr/>
        </p:nvSpPr>
        <p:spPr>
          <a:xfrm>
            <a:off x="3156375" y="3365775"/>
            <a:ext cx="678300" cy="365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0" name="Google Shape;930;g99f3380621_0_173"/>
          <p:cNvCxnSpPr/>
          <p:nvPr/>
        </p:nvCxnSpPr>
        <p:spPr>
          <a:xfrm>
            <a:off x="6091300" y="3288425"/>
            <a:ext cx="14700" cy="138630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g99f3380621_0_173"/>
          <p:cNvCxnSpPr/>
          <p:nvPr/>
        </p:nvCxnSpPr>
        <p:spPr>
          <a:xfrm>
            <a:off x="6106050" y="4676125"/>
            <a:ext cx="1725600" cy="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g99f3380621_0_173"/>
          <p:cNvCxnSpPr/>
          <p:nvPr/>
        </p:nvCxnSpPr>
        <p:spPr>
          <a:xfrm flipH="1">
            <a:off x="4719700" y="4689525"/>
            <a:ext cx="1371600" cy="752100"/>
          </a:xfrm>
          <a:prstGeom prst="straightConnector1">
            <a:avLst/>
          </a:prstGeom>
          <a:noFill/>
          <a:ln w="9525" cap="flat" cmpd="sng">
            <a:solidFill>
              <a:schemeClr val="dk2"/>
            </a:solidFill>
            <a:prstDash val="solid"/>
            <a:round/>
            <a:headEnd type="none" w="med" len="med"/>
            <a:tailEnd type="none" w="med" len="med"/>
          </a:ln>
        </p:spPr>
      </p:cxnSp>
      <p:sp>
        <p:nvSpPr>
          <p:cNvPr id="933" name="Google Shape;933;g99f3380621_0_173"/>
          <p:cNvSpPr txBox="1"/>
          <p:nvPr/>
        </p:nvSpPr>
        <p:spPr>
          <a:xfrm>
            <a:off x="6147825" y="3074575"/>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Y</a:t>
            </a:r>
            <a:endParaRPr>
              <a:latin typeface="Calibri"/>
              <a:ea typeface="Calibri"/>
              <a:cs typeface="Calibri"/>
              <a:sym typeface="Calibri"/>
            </a:endParaRPr>
          </a:p>
        </p:txBody>
      </p:sp>
      <p:sp>
        <p:nvSpPr>
          <p:cNvPr id="934" name="Google Shape;934;g99f3380621_0_173"/>
          <p:cNvSpPr txBox="1"/>
          <p:nvPr/>
        </p:nvSpPr>
        <p:spPr>
          <a:xfrm>
            <a:off x="7622450" y="45125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  X</a:t>
            </a:r>
            <a:endParaRPr>
              <a:latin typeface="Calibri"/>
              <a:ea typeface="Calibri"/>
              <a:cs typeface="Calibri"/>
              <a:sym typeface="Calibri"/>
            </a:endParaRPr>
          </a:p>
        </p:txBody>
      </p:sp>
      <p:sp>
        <p:nvSpPr>
          <p:cNvPr id="935" name="Google Shape;935;g99f3380621_0_173"/>
          <p:cNvSpPr txBox="1"/>
          <p:nvPr/>
        </p:nvSpPr>
        <p:spPr>
          <a:xfrm>
            <a:off x="4575775" y="54239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Third virtual coordinate axis is added</a:t>
            </a:r>
            <a:endParaRPr>
              <a:latin typeface="Calibri"/>
              <a:ea typeface="Calibri"/>
              <a:cs typeface="Calibri"/>
              <a:sym typeface="Calibri"/>
            </a:endParaRPr>
          </a:p>
        </p:txBody>
      </p:sp>
      <p:sp>
        <p:nvSpPr>
          <p:cNvPr id="936" name="Google Shape;936;g99f3380621_0_173"/>
          <p:cNvSpPr txBox="1"/>
          <p:nvPr/>
        </p:nvSpPr>
        <p:spPr>
          <a:xfrm>
            <a:off x="5410175" y="49913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 = 1 plane</a:t>
            </a:r>
            <a:endParaRPr>
              <a:latin typeface="Calibri"/>
              <a:ea typeface="Calibri"/>
              <a:cs typeface="Calibri"/>
              <a:sym typeface="Calibri"/>
            </a:endParaRPr>
          </a:p>
        </p:txBody>
      </p:sp>
      <p:sp>
        <p:nvSpPr>
          <p:cNvPr id="937" name="Google Shape;937;g99f3380621_0_173"/>
          <p:cNvSpPr/>
          <p:nvPr/>
        </p:nvSpPr>
        <p:spPr>
          <a:xfrm>
            <a:off x="5540475" y="3698925"/>
            <a:ext cx="1725600" cy="131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g99f3380621_0_173"/>
          <p:cNvSpPr/>
          <p:nvPr/>
        </p:nvSpPr>
        <p:spPr>
          <a:xfrm>
            <a:off x="3645325" y="2013175"/>
            <a:ext cx="160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2</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2</a:t>
            </a:r>
            <a:r>
              <a:rPr lang="en-US" sz="1600" dirty="0">
                <a:solidFill>
                  <a:schemeClr val="dk1"/>
                </a:solidFill>
                <a:latin typeface="Calibri"/>
                <a:ea typeface="Calibri"/>
                <a:cs typeface="Calibri"/>
                <a:sym typeface="Calibri"/>
              </a:rPr>
              <a:t>	     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g99f3380621_0_129"/>
          <p:cNvSpPr/>
          <p:nvPr/>
        </p:nvSpPr>
        <p:spPr>
          <a:xfrm>
            <a:off x="588962" y="7620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Homogenous coordinate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T + P	additive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R * P	multiplicative</a:t>
            </a:r>
            <a:endParaRPr sz="11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P’ = S  * P	multiplicative</a:t>
            </a:r>
            <a:endParaRPr sz="1100" b="1" dirty="0">
              <a:solidFill>
                <a:schemeClr val="dk1"/>
              </a:solidFill>
            </a:endParaRPr>
          </a:p>
          <a:p>
            <a:pPr marL="0" marR="0" lvl="0" indent="0" algn="l" rtl="0">
              <a:lnSpc>
                <a:spcPct val="100000"/>
              </a:lnSpc>
              <a:spcBef>
                <a:spcPts val="1200"/>
              </a:spcBef>
              <a:spcAft>
                <a:spcPts val="0"/>
              </a:spcAft>
              <a:buClr>
                <a:srgbClr val="FFFFFF"/>
              </a:buClr>
              <a:buSzPts val="1600"/>
              <a:buFont typeface="Calibri"/>
              <a:buNone/>
            </a:pPr>
            <a:r>
              <a:rPr lang="en-US" sz="1600" b="0" i="0" u="none" dirty="0">
                <a:latin typeface="Calibri"/>
                <a:ea typeface="Calibri"/>
                <a:cs typeface="Calibri"/>
                <a:sym typeface="Calibri"/>
              </a:rPr>
              <a:t>Composite Matrix (CM) =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44" name="Google Shape;944;g99f3380621_0_12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sp>
        <p:nvSpPr>
          <p:cNvPr id="945" name="Google Shape;945;g99f3380621_0_129"/>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46" name="Google Shape;946;g99f3380621_0_129"/>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2D Transformations</a:t>
            </a:r>
            <a:endParaRPr/>
          </a:p>
        </p:txBody>
      </p:sp>
      <p:sp>
        <p:nvSpPr>
          <p:cNvPr id="947" name="Google Shape;947;g99f3380621_0_129"/>
          <p:cNvSpPr/>
          <p:nvPr/>
        </p:nvSpPr>
        <p:spPr>
          <a:xfrm>
            <a:off x="2383075" y="4634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948" name="Google Shape;948;g99f3380621_0_129"/>
          <p:cNvSpPr/>
          <p:nvPr/>
        </p:nvSpPr>
        <p:spPr>
          <a:xfrm>
            <a:off x="2383075" y="43300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T</a:t>
            </a:r>
            <a:endParaRPr b="1"/>
          </a:p>
        </p:txBody>
      </p:sp>
      <p:sp>
        <p:nvSpPr>
          <p:cNvPr id="949" name="Google Shape;949;g99f3380621_0_129"/>
          <p:cNvSpPr/>
          <p:nvPr/>
        </p:nvSpPr>
        <p:spPr>
          <a:xfrm>
            <a:off x="2383075" y="40252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S</a:t>
            </a:r>
            <a:endParaRPr b="1"/>
          </a:p>
        </p:txBody>
      </p:sp>
      <p:sp>
        <p:nvSpPr>
          <p:cNvPr id="950" name="Google Shape;950;g99f3380621_0_129"/>
          <p:cNvSpPr/>
          <p:nvPr/>
        </p:nvSpPr>
        <p:spPr>
          <a:xfrm>
            <a:off x="2383075" y="37204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R</a:t>
            </a:r>
            <a:endParaRPr b="1"/>
          </a:p>
        </p:txBody>
      </p:sp>
      <p:sp>
        <p:nvSpPr>
          <p:cNvPr id="951" name="Google Shape;951;g99f3380621_0_129"/>
          <p:cNvSpPr/>
          <p:nvPr/>
        </p:nvSpPr>
        <p:spPr>
          <a:xfrm>
            <a:off x="3602275" y="3872850"/>
            <a:ext cx="973500" cy="30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P’</a:t>
            </a:r>
            <a:endParaRPr b="1"/>
          </a:p>
        </p:txBody>
      </p:sp>
      <p:sp>
        <p:nvSpPr>
          <p:cNvPr id="952" name="Google Shape;952;g99f3380621_0_129"/>
          <p:cNvSpPr/>
          <p:nvPr/>
        </p:nvSpPr>
        <p:spPr>
          <a:xfrm>
            <a:off x="3156375" y="3365775"/>
            <a:ext cx="678300" cy="365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3" name="Google Shape;953;g99f3380621_0_129"/>
          <p:cNvCxnSpPr/>
          <p:nvPr/>
        </p:nvCxnSpPr>
        <p:spPr>
          <a:xfrm>
            <a:off x="6091300" y="3288425"/>
            <a:ext cx="14700" cy="138630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g99f3380621_0_129"/>
          <p:cNvCxnSpPr/>
          <p:nvPr/>
        </p:nvCxnSpPr>
        <p:spPr>
          <a:xfrm>
            <a:off x="6106050" y="4676125"/>
            <a:ext cx="1725600" cy="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g99f3380621_0_129"/>
          <p:cNvCxnSpPr/>
          <p:nvPr/>
        </p:nvCxnSpPr>
        <p:spPr>
          <a:xfrm flipH="1">
            <a:off x="4719700" y="4689525"/>
            <a:ext cx="1371600" cy="752100"/>
          </a:xfrm>
          <a:prstGeom prst="straightConnector1">
            <a:avLst/>
          </a:prstGeom>
          <a:noFill/>
          <a:ln w="9525" cap="flat" cmpd="sng">
            <a:solidFill>
              <a:schemeClr val="dk2"/>
            </a:solidFill>
            <a:prstDash val="solid"/>
            <a:round/>
            <a:headEnd type="none" w="med" len="med"/>
            <a:tailEnd type="none" w="med" len="med"/>
          </a:ln>
        </p:spPr>
      </p:cxnSp>
      <p:sp>
        <p:nvSpPr>
          <p:cNvPr id="956" name="Google Shape;956;g99f3380621_0_129"/>
          <p:cNvSpPr txBox="1"/>
          <p:nvPr/>
        </p:nvSpPr>
        <p:spPr>
          <a:xfrm>
            <a:off x="6147825" y="3074575"/>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Y</a:t>
            </a:r>
            <a:endParaRPr>
              <a:latin typeface="Calibri"/>
              <a:ea typeface="Calibri"/>
              <a:cs typeface="Calibri"/>
              <a:sym typeface="Calibri"/>
            </a:endParaRPr>
          </a:p>
        </p:txBody>
      </p:sp>
      <p:sp>
        <p:nvSpPr>
          <p:cNvPr id="957" name="Google Shape;957;g99f3380621_0_129"/>
          <p:cNvSpPr txBox="1"/>
          <p:nvPr/>
        </p:nvSpPr>
        <p:spPr>
          <a:xfrm>
            <a:off x="7622450" y="45125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  X</a:t>
            </a:r>
            <a:endParaRPr>
              <a:latin typeface="Calibri"/>
              <a:ea typeface="Calibri"/>
              <a:cs typeface="Calibri"/>
              <a:sym typeface="Calibri"/>
            </a:endParaRPr>
          </a:p>
        </p:txBody>
      </p:sp>
      <p:sp>
        <p:nvSpPr>
          <p:cNvPr id="958" name="Google Shape;958;g99f3380621_0_129"/>
          <p:cNvSpPr txBox="1"/>
          <p:nvPr/>
        </p:nvSpPr>
        <p:spPr>
          <a:xfrm>
            <a:off x="4575775" y="54239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a:t>
            </a: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Third virtual coordinate axis is added</a:t>
            </a:r>
            <a:endParaRPr>
              <a:latin typeface="Calibri"/>
              <a:ea typeface="Calibri"/>
              <a:cs typeface="Calibri"/>
              <a:sym typeface="Calibri"/>
            </a:endParaRPr>
          </a:p>
        </p:txBody>
      </p:sp>
      <p:sp>
        <p:nvSpPr>
          <p:cNvPr id="959" name="Google Shape;959;g99f3380621_0_129"/>
          <p:cNvSpPr txBox="1"/>
          <p:nvPr/>
        </p:nvSpPr>
        <p:spPr>
          <a:xfrm>
            <a:off x="5410175" y="4991350"/>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h = 1 plane</a:t>
            </a:r>
            <a:endParaRPr>
              <a:latin typeface="Calibri"/>
              <a:ea typeface="Calibri"/>
              <a:cs typeface="Calibri"/>
              <a:sym typeface="Calibri"/>
            </a:endParaRPr>
          </a:p>
        </p:txBody>
      </p:sp>
      <p:sp>
        <p:nvSpPr>
          <p:cNvPr id="960" name="Google Shape;960;g99f3380621_0_129"/>
          <p:cNvSpPr/>
          <p:nvPr/>
        </p:nvSpPr>
        <p:spPr>
          <a:xfrm>
            <a:off x="5540475" y="3698925"/>
            <a:ext cx="1725600" cy="1316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g99f3380621_0_129"/>
          <p:cNvSpPr/>
          <p:nvPr/>
        </p:nvSpPr>
        <p:spPr>
          <a:xfrm>
            <a:off x="6877650" y="20820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x</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T</a:t>
            </a:r>
            <a:r>
              <a:rPr lang="en-US" sz="1600" baseline="-25000" dirty="0">
                <a:solidFill>
                  <a:schemeClr val="dk1"/>
                </a:solidFill>
                <a:latin typeface="Calibri"/>
                <a:ea typeface="Calibri"/>
                <a:cs typeface="Calibri"/>
                <a:sym typeface="Calibri"/>
              </a:rPr>
              <a:t>y</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962" name="Google Shape;962;g99f3380621_0_129"/>
          <p:cNvSpPr/>
          <p:nvPr/>
        </p:nvSpPr>
        <p:spPr>
          <a:xfrm>
            <a:off x="3111925" y="2089375"/>
            <a:ext cx="19368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sin</a:t>
            </a:r>
            <a:r>
              <a:rPr lang="en-US" sz="1200" b="1" i="0" u="none" dirty="0" err="1" smtClean="0">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cos</a:t>
            </a:r>
            <a:r>
              <a:rPr lang="en-US" sz="1200" b="1" i="0" u="none" dirty="0" err="1" smtClean="0">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0                    0</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1</a:t>
            </a:r>
            <a:endParaRPr sz="1200" b="1" dirty="0">
              <a:solidFill>
                <a:schemeClr val="dk1"/>
              </a:solidFill>
              <a:latin typeface="Calibri"/>
              <a:ea typeface="Calibri"/>
              <a:cs typeface="Calibri"/>
              <a:sym typeface="Calibri"/>
            </a:endParaRPr>
          </a:p>
        </p:txBody>
      </p:sp>
      <p:sp>
        <p:nvSpPr>
          <p:cNvPr id="963" name="Google Shape;963;g99f3380621_0_129"/>
          <p:cNvSpPr/>
          <p:nvPr/>
        </p:nvSpPr>
        <p:spPr>
          <a:xfrm>
            <a:off x="5169325" y="2089375"/>
            <a:ext cx="1531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2</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r>
              <a:rPr lang="en-US" sz="1200" b="1"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2	     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99f3380621_0_258"/>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b="0" i="0" u="none" dirty="0" smtClean="0">
                <a:latin typeface="Arial"/>
                <a:ea typeface="Arial"/>
                <a:cs typeface="Arial"/>
                <a:sym typeface="Arial"/>
              </a:rPr>
              <a:t>A point P(3,2) is required to be </a:t>
            </a:r>
            <a:r>
              <a:rPr lang="en-US" sz="1600" b="1" i="0" u="none" dirty="0" smtClean="0">
                <a:latin typeface="Arial"/>
                <a:ea typeface="Arial"/>
                <a:cs typeface="Arial"/>
                <a:sym typeface="Arial"/>
              </a:rPr>
              <a:t>shifted down by  2 units</a:t>
            </a:r>
            <a:r>
              <a:rPr lang="en-US" sz="1600" b="0" i="0" u="none" dirty="0" smtClean="0">
                <a:latin typeface="Arial"/>
                <a:ea typeface="Arial"/>
                <a:cs typeface="Arial"/>
                <a:sym typeface="Arial"/>
              </a:rPr>
              <a:t>, rotated about origin by 45 degrees in anti clock wise direction and scaled by 2 times, what will be the final  coordinate of the point after performing these operations?</a:t>
            </a: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b="0" i="0" u="none" dirty="0" smtClean="0">
                <a:latin typeface="Arial"/>
                <a:ea typeface="Arial"/>
                <a:cs typeface="Arial"/>
                <a:sym typeface="Arial"/>
              </a:rPr>
              <a:t>Composite matrix =      S</a:t>
            </a:r>
            <a:r>
              <a:rPr lang="en-US" sz="1200" b="0" i="0" u="none" dirty="0" smtClean="0">
                <a:latin typeface="Arial"/>
                <a:ea typeface="Arial"/>
                <a:cs typeface="Arial"/>
                <a:sym typeface="Arial"/>
              </a:rPr>
              <a:t>(</a:t>
            </a:r>
            <a:r>
              <a:rPr lang="en-US" sz="1050" b="0" i="0" u="none" dirty="0" err="1" smtClean="0">
                <a:latin typeface="Arial"/>
                <a:ea typeface="Arial"/>
                <a:cs typeface="Arial"/>
                <a:sym typeface="Arial"/>
              </a:rPr>
              <a:t>sx</a:t>
            </a:r>
            <a:r>
              <a:rPr lang="en-US" sz="1050" b="0" i="0" u="none" dirty="0" smtClean="0">
                <a:latin typeface="Arial"/>
                <a:ea typeface="Arial"/>
                <a:cs typeface="Arial"/>
                <a:sym typeface="Arial"/>
              </a:rPr>
              <a:t>=2,sy=2</a:t>
            </a:r>
            <a:r>
              <a:rPr lang="en-US" sz="1200" b="0" i="0" u="none" dirty="0" smtClean="0">
                <a:latin typeface="Arial"/>
                <a:ea typeface="Arial"/>
                <a:cs typeface="Arial"/>
                <a:sym typeface="Arial"/>
              </a:rPr>
              <a:t>)</a:t>
            </a:r>
            <a:r>
              <a:rPr lang="en-US" sz="1600" b="0" i="0" u="none" dirty="0" smtClean="0">
                <a:latin typeface="Arial"/>
                <a:ea typeface="Arial"/>
                <a:cs typeface="Arial"/>
                <a:sym typeface="Arial"/>
              </a:rPr>
              <a:t>  .  R</a:t>
            </a:r>
            <a:r>
              <a:rPr lang="en-US" sz="1200" b="0" i="0" u="none" dirty="0" smtClean="0">
                <a:latin typeface="Arial"/>
                <a:ea typeface="Arial"/>
                <a:cs typeface="Arial"/>
                <a:sym typeface="Arial"/>
              </a:rPr>
              <a:t>(theta =45 </a:t>
            </a:r>
            <a:r>
              <a:rPr lang="en-US" sz="1200" b="0" i="0" u="none" dirty="0" err="1" smtClean="0">
                <a:latin typeface="Arial"/>
                <a:ea typeface="Arial"/>
                <a:cs typeface="Arial"/>
                <a:sym typeface="Arial"/>
              </a:rPr>
              <a:t>ccw</a:t>
            </a:r>
            <a:r>
              <a:rPr lang="en-US" sz="1200" b="0" i="0" u="none" dirty="0" smtClean="0">
                <a:latin typeface="Arial"/>
                <a:ea typeface="Arial"/>
                <a:cs typeface="Arial"/>
                <a:sym typeface="Arial"/>
              </a:rPr>
              <a:t>)</a:t>
            </a:r>
            <a:r>
              <a:rPr lang="en-US" sz="1600" b="0" i="0" u="none" dirty="0" smtClean="0">
                <a:latin typeface="Arial"/>
                <a:ea typeface="Arial"/>
                <a:cs typeface="Arial"/>
                <a:sym typeface="Arial"/>
              </a:rPr>
              <a:t> .T</a:t>
            </a:r>
            <a:r>
              <a:rPr lang="en-US" sz="1100" b="0" i="0" u="none" dirty="0" smtClean="0">
                <a:latin typeface="Arial"/>
                <a:ea typeface="Arial"/>
                <a:cs typeface="Arial"/>
                <a:sym typeface="Arial"/>
              </a:rPr>
              <a:t>(</a:t>
            </a:r>
            <a:r>
              <a:rPr lang="en-US" sz="1100" b="0" i="0" u="none" dirty="0" err="1" smtClean="0">
                <a:latin typeface="Arial"/>
                <a:ea typeface="Arial"/>
                <a:cs typeface="Arial"/>
                <a:sym typeface="Arial"/>
              </a:rPr>
              <a:t>tx</a:t>
            </a:r>
            <a:r>
              <a:rPr lang="en-US" sz="1100" b="0" i="0" u="none" dirty="0" smtClean="0">
                <a:latin typeface="Arial"/>
                <a:ea typeface="Arial"/>
                <a:cs typeface="Arial"/>
                <a:sym typeface="Arial"/>
              </a:rPr>
              <a:t> = 0, </a:t>
            </a:r>
            <a:r>
              <a:rPr lang="en-US" sz="1100" b="0" i="0" u="none" dirty="0" err="1" smtClean="0">
                <a:latin typeface="Arial"/>
                <a:ea typeface="Arial"/>
                <a:cs typeface="Arial"/>
                <a:sym typeface="Arial"/>
              </a:rPr>
              <a:t>ty</a:t>
            </a:r>
            <a:r>
              <a:rPr lang="en-US" sz="1100" b="0" i="0" u="none" dirty="0" smtClean="0">
                <a:latin typeface="Arial"/>
                <a:ea typeface="Arial"/>
                <a:cs typeface="Arial"/>
                <a:sym typeface="Arial"/>
              </a:rPr>
              <a:t> = - 2)</a:t>
            </a:r>
            <a:endParaRPr lang="en-US" sz="1600" dirty="0"/>
          </a:p>
          <a:p>
            <a:pPr lvl="0"/>
            <a:endParaRPr lang="en-US" sz="1600" dirty="0" smtClean="0"/>
          </a:p>
          <a:p>
            <a:pPr lvl="0"/>
            <a:endParaRPr lang="en-US" sz="1600" dirty="0" smtClean="0"/>
          </a:p>
          <a:p>
            <a:pPr lvl="0"/>
            <a:r>
              <a:rPr lang="en-US" sz="1600" dirty="0" smtClean="0"/>
              <a:t>Composite matrix = </a:t>
            </a:r>
            <a:endParaRPr lang="en-US" sz="1600" b="0" i="0" u="none" dirty="0" smtClean="0">
              <a:latin typeface="Arial"/>
              <a:ea typeface="Arial"/>
              <a:cs typeface="Arial"/>
              <a:sym typeface="Arial"/>
            </a:endParaRP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b="0" i="0" u="none" dirty="0" smtClean="0">
              <a:latin typeface="Arial"/>
              <a:ea typeface="Arial"/>
              <a:cs typeface="Arial"/>
              <a:sym typeface="Arial"/>
            </a:endParaRP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b="0" i="0" u="none" dirty="0" smtClean="0">
                <a:latin typeface="Arial"/>
                <a:ea typeface="Arial"/>
                <a:cs typeface="Arial"/>
                <a:sym typeface="Arial"/>
              </a:rPr>
              <a:t>	P’         =</a:t>
            </a: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b="0" i="0" u="none" dirty="0" smtClean="0">
                <a:latin typeface="Arial"/>
                <a:ea typeface="Arial"/>
                <a:cs typeface="Arial"/>
                <a:sym typeface="Arial"/>
              </a:rPr>
              <a:t>		</a:t>
            </a: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b="0" i="0" u="none" dirty="0" smtClean="0">
                <a:latin typeface="Arial"/>
                <a:ea typeface="Arial"/>
                <a:cs typeface="Arial"/>
                <a:sym typeface="Arial"/>
              </a:rPr>
              <a:t>	P’       =</a:t>
            </a: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b="0" i="0" u="none" dirty="0" smtClean="0">
              <a:latin typeface="Arial"/>
              <a:ea typeface="Arial"/>
              <a:cs typeface="Arial"/>
              <a:sym typeface="Arial"/>
            </a:endParaRP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69" name="Google Shape;969;g99f3380621_0_25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sp>
        <p:nvSpPr>
          <p:cNvPr id="970" name="Google Shape;970;g99f3380621_0_25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71" name="Google Shape;971;g99f3380621_0_258"/>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a:solidFill>
                  <a:schemeClr val="dk1"/>
                </a:solidFill>
              </a:rPr>
              <a:t>Fixed Point Rotations</a:t>
            </a:r>
            <a:endParaRPr sz="2800" b="1">
              <a:solidFill>
                <a:schemeClr val="dk1"/>
              </a:solidFill>
            </a:endParaRPr>
          </a:p>
        </p:txBody>
      </p:sp>
      <p:sp>
        <p:nvSpPr>
          <p:cNvPr id="7" name="Google Shape;981;g99f3380621_0_230"/>
          <p:cNvSpPr/>
          <p:nvPr/>
        </p:nvSpPr>
        <p:spPr>
          <a:xfrm>
            <a:off x="6277575" y="27678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1      0	</a:t>
            </a:r>
            <a:r>
              <a:rPr lang="en-US" sz="1600" dirty="0" smtClean="0">
                <a:solidFill>
                  <a:schemeClr val="dk1"/>
                </a:solidFill>
                <a:latin typeface="Calibri"/>
                <a:ea typeface="Calibri"/>
                <a:cs typeface="Calibri"/>
                <a:sym typeface="Calibri"/>
              </a:rPr>
              <a:t>0    </a:t>
            </a: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1	</a:t>
            </a:r>
            <a:r>
              <a:rPr lang="en-US" sz="1600" dirty="0" smtClean="0">
                <a:solidFill>
                  <a:schemeClr val="dk1"/>
                </a:solidFill>
                <a:latin typeface="Calibri"/>
                <a:ea typeface="Calibri"/>
                <a:cs typeface="Calibri"/>
                <a:sym typeface="Calibri"/>
              </a:rPr>
              <a:t>-2</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8" name="Google Shape;982;g99f3380621_0_230"/>
          <p:cNvSpPr/>
          <p:nvPr/>
        </p:nvSpPr>
        <p:spPr>
          <a:xfrm>
            <a:off x="4188250" y="2775175"/>
            <a:ext cx="19368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200" dirty="0">
                <a:solidFill>
                  <a:schemeClr val="dk1"/>
                </a:solidFill>
                <a:latin typeface="Calibri"/>
                <a:ea typeface="Calibri"/>
                <a:cs typeface="Calibri"/>
                <a:sym typeface="Calibri"/>
              </a:rPr>
              <a:t> </a:t>
            </a:r>
            <a:r>
              <a:rPr lang="en-US" dirty="0" err="1" smtClean="0">
                <a:solidFill>
                  <a:schemeClr val="dk1"/>
                </a:solidFill>
                <a:latin typeface="Calibri"/>
                <a:ea typeface="Calibri"/>
                <a:cs typeface="Calibri"/>
                <a:sym typeface="Calibri"/>
              </a:rPr>
              <a:t>cos</a:t>
            </a:r>
            <a:r>
              <a:rPr lang="en-US" dirty="0" smtClean="0">
                <a:solidFill>
                  <a:schemeClr val="dk1"/>
                </a:solidFill>
                <a:latin typeface="Calibri"/>
                <a:ea typeface="Calibri"/>
                <a:cs typeface="Calibri"/>
                <a:sym typeface="Calibri"/>
              </a:rPr>
              <a:t> 45</a:t>
            </a:r>
            <a:r>
              <a:rPr lang="en-US" sz="1600" dirty="0" smtClean="0">
                <a:solidFill>
                  <a:schemeClr val="dk1"/>
                </a:solidFill>
                <a:latin typeface="Calibri"/>
                <a:ea typeface="Calibri"/>
                <a:cs typeface="Calibri"/>
                <a:sym typeface="Calibri"/>
              </a:rPr>
              <a:t>     -sin 45     0</a:t>
            </a:r>
            <a:endParaRPr lang="en-US" sz="1600"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sin45      cos45    0</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endParaRPr lang="en-US" sz="1600" baseline="-25000" dirty="0">
              <a:solidFill>
                <a:schemeClr val="dk1"/>
              </a:solidFill>
              <a:latin typeface="Calibri"/>
              <a:ea typeface="Calibri"/>
              <a:cs typeface="Calibri"/>
              <a:sym typeface="Calibri"/>
            </a:endParaRPr>
          </a:p>
        </p:txBody>
      </p:sp>
      <p:sp>
        <p:nvSpPr>
          <p:cNvPr id="9" name="Google Shape;983;g99f3380621_0_230"/>
          <p:cNvSpPr/>
          <p:nvPr/>
        </p:nvSpPr>
        <p:spPr>
          <a:xfrm>
            <a:off x="2724750" y="27678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2      </a:t>
            </a:r>
            <a:r>
              <a:rPr lang="en-US" sz="1600" dirty="0">
                <a:solidFill>
                  <a:schemeClr val="dk1"/>
                </a:solidFill>
                <a:latin typeface="Calibri"/>
                <a:ea typeface="Calibri"/>
                <a:cs typeface="Calibri"/>
                <a:sym typeface="Calibri"/>
              </a:rPr>
              <a:t>0	0    </a:t>
            </a: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2</a:t>
            </a:r>
            <a:r>
              <a:rPr lang="en-US" sz="1600" dirty="0">
                <a:solidFill>
                  <a:schemeClr val="dk1"/>
                </a:solidFill>
                <a:latin typeface="Calibri"/>
                <a:ea typeface="Calibri"/>
                <a:cs typeface="Calibri"/>
                <a:sym typeface="Calibri"/>
              </a:rPr>
              <a:t>	0</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10" name="Google Shape;984;g99f3380621_0_230"/>
          <p:cNvSpPr/>
          <p:nvPr/>
        </p:nvSpPr>
        <p:spPr>
          <a:xfrm>
            <a:off x="2715225" y="36822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CM</a:t>
            </a:r>
            <a:endParaRPr sz="1600" baseline="-25000" dirty="0">
              <a:solidFill>
                <a:schemeClr val="dk1"/>
              </a:solidFill>
              <a:latin typeface="Calibri"/>
              <a:ea typeface="Calibri"/>
              <a:cs typeface="Calibri"/>
              <a:sym typeface="Calibri"/>
            </a:endParaRPr>
          </a:p>
        </p:txBody>
      </p:sp>
      <p:sp>
        <p:nvSpPr>
          <p:cNvPr id="11" name="Google Shape;985;g99f3380621_0_230"/>
          <p:cNvSpPr/>
          <p:nvPr/>
        </p:nvSpPr>
        <p:spPr>
          <a:xfrm>
            <a:off x="4143975" y="3682200"/>
            <a:ext cx="4182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3</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2</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a:t>
            </a:r>
            <a:endParaRPr sz="1600" baseline="-25000" dirty="0">
              <a:solidFill>
                <a:schemeClr val="dk1"/>
              </a:solidFill>
              <a:latin typeface="Calibri"/>
              <a:ea typeface="Calibri"/>
              <a:cs typeface="Calibri"/>
              <a:sym typeface="Calibri"/>
            </a:endParaRPr>
          </a:p>
        </p:txBody>
      </p:sp>
      <p:sp>
        <p:nvSpPr>
          <p:cNvPr id="12" name="Google Shape;985;g99f3380621_0_230"/>
          <p:cNvSpPr/>
          <p:nvPr/>
        </p:nvSpPr>
        <p:spPr>
          <a:xfrm>
            <a:off x="2753325" y="4634700"/>
            <a:ext cx="4182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cxnSp>
        <p:nvCxnSpPr>
          <p:cNvPr id="3" name="Straight Arrow Connector 2"/>
          <p:cNvCxnSpPr/>
          <p:nvPr/>
        </p:nvCxnSpPr>
        <p:spPr>
          <a:xfrm flipH="1" flipV="1">
            <a:off x="3524250" y="2133600"/>
            <a:ext cx="231457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99f3380621_0_258"/>
          <p:cNvSpPr/>
          <p:nvPr/>
        </p:nvSpPr>
        <p:spPr>
          <a:xfrm>
            <a:off x="569912" y="314250"/>
            <a:ext cx="7848600" cy="608655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600" b="0" i="0" u="none" dirty="0" smtClean="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dirty="0" smtClean="0"/>
              <a:t>A line with end points A(-5,-1) B(-3-4) need to be reflected about line y = -2, what will be the final coordinates?</a:t>
            </a: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r>
              <a:rPr lang="en-US" sz="1600" dirty="0" smtClean="0"/>
              <a:t>Steps:</a:t>
            </a:r>
          </a:p>
          <a:p>
            <a:pPr marL="0" marR="0" lvl="0" indent="0" algn="l" rtl="0">
              <a:lnSpc>
                <a:spcPct val="100000"/>
              </a:lnSpc>
              <a:spcBef>
                <a:spcPts val="0"/>
              </a:spcBef>
              <a:spcAft>
                <a:spcPts val="0"/>
              </a:spcAft>
              <a:buNone/>
            </a:pPr>
            <a:r>
              <a:rPr lang="en-US" sz="1050" dirty="0" smtClean="0"/>
              <a:t>1. Line y = -2 is translated in y direction along with the line to be reflected so that it is aligned with x axis</a:t>
            </a:r>
          </a:p>
          <a:p>
            <a:pPr marL="0" marR="0" lvl="0" indent="0" algn="l" rtl="0">
              <a:lnSpc>
                <a:spcPct val="100000"/>
              </a:lnSpc>
              <a:spcBef>
                <a:spcPts val="0"/>
              </a:spcBef>
              <a:spcAft>
                <a:spcPts val="0"/>
              </a:spcAft>
              <a:buNone/>
            </a:pPr>
            <a:r>
              <a:rPr lang="en-US" sz="1050" dirty="0" smtClean="0"/>
              <a:t>2. Take reflection of the line about x axis</a:t>
            </a:r>
          </a:p>
          <a:p>
            <a:pPr lvl="0"/>
            <a:r>
              <a:rPr lang="en-US" sz="1050" dirty="0" smtClean="0"/>
              <a:t>3.</a:t>
            </a:r>
            <a:r>
              <a:rPr lang="en-US" sz="1050" dirty="0"/>
              <a:t> </a:t>
            </a:r>
            <a:r>
              <a:rPr lang="en-US" sz="1050" dirty="0" smtClean="0"/>
              <a:t>Line is </a:t>
            </a:r>
            <a:r>
              <a:rPr lang="en-US" sz="1050" dirty="0"/>
              <a:t>translated </a:t>
            </a:r>
            <a:r>
              <a:rPr lang="en-US" sz="1050" dirty="0" smtClean="0"/>
              <a:t>back to its original location  along </a:t>
            </a:r>
            <a:r>
              <a:rPr lang="en-US" sz="1050" dirty="0"/>
              <a:t>with the </a:t>
            </a:r>
            <a:r>
              <a:rPr lang="en-US" sz="1050" dirty="0" smtClean="0"/>
              <a:t>reflected line </a:t>
            </a:r>
            <a:endParaRPr lang="en-US" sz="1050" dirty="0"/>
          </a:p>
          <a:p>
            <a:pPr marL="0" marR="0" lvl="0" indent="0" algn="l" rtl="0">
              <a:lnSpc>
                <a:spcPct val="100000"/>
              </a:lnSpc>
              <a:spcBef>
                <a:spcPts val="0"/>
              </a:spcBef>
              <a:spcAft>
                <a:spcPts val="0"/>
              </a:spcAft>
              <a:buNone/>
            </a:pPr>
            <a:endParaRPr lang="en-US" sz="1600" dirty="0"/>
          </a:p>
          <a:p>
            <a:pPr lvl="0"/>
            <a:r>
              <a:rPr lang="en-US" sz="1600" dirty="0" smtClean="0"/>
              <a:t>CM = </a:t>
            </a:r>
            <a:r>
              <a:rPr lang="en-US" dirty="0" smtClean="0"/>
              <a:t>T(</a:t>
            </a:r>
            <a:r>
              <a:rPr lang="en-US" dirty="0" err="1" smtClean="0"/>
              <a:t>tx</a:t>
            </a:r>
            <a:r>
              <a:rPr lang="en-US" dirty="0" smtClean="0"/>
              <a:t> </a:t>
            </a:r>
            <a:r>
              <a:rPr lang="en-US" dirty="0"/>
              <a:t>= 0</a:t>
            </a:r>
            <a:r>
              <a:rPr lang="en-US" dirty="0" smtClean="0"/>
              <a:t>, </a:t>
            </a:r>
            <a:r>
              <a:rPr lang="en-US" dirty="0" err="1"/>
              <a:t>ty</a:t>
            </a:r>
            <a:r>
              <a:rPr lang="en-US" dirty="0"/>
              <a:t> = </a:t>
            </a:r>
            <a:r>
              <a:rPr lang="en-US" dirty="0" smtClean="0"/>
              <a:t>-2)  . </a:t>
            </a:r>
            <a:r>
              <a:rPr lang="en-US" dirty="0" err="1" smtClean="0"/>
              <a:t>Rfx</a:t>
            </a:r>
            <a:r>
              <a:rPr lang="en-US" dirty="0" smtClean="0"/>
              <a:t>  .  T(</a:t>
            </a:r>
            <a:r>
              <a:rPr lang="en-US" dirty="0" err="1" smtClean="0"/>
              <a:t>tx</a:t>
            </a:r>
            <a:r>
              <a:rPr lang="en-US" dirty="0" smtClean="0"/>
              <a:t> =0 , </a:t>
            </a:r>
            <a:r>
              <a:rPr lang="en-US" dirty="0" err="1" smtClean="0"/>
              <a:t>ty</a:t>
            </a:r>
            <a:r>
              <a:rPr lang="en-US" dirty="0" smtClean="0"/>
              <a:t> = 2) </a:t>
            </a:r>
            <a:r>
              <a:rPr lang="en-US" sz="1600" dirty="0" smtClean="0"/>
              <a:t> </a:t>
            </a:r>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r>
              <a:rPr lang="en-US" sz="1600" dirty="0" smtClean="0"/>
              <a:t>P’ = CM . P</a:t>
            </a:r>
          </a:p>
          <a:p>
            <a:pPr marL="0" marR="0" lvl="0" indent="0" algn="l" rtl="0">
              <a:lnSpc>
                <a:spcPct val="100000"/>
              </a:lnSpc>
              <a:spcBef>
                <a:spcPts val="0"/>
              </a:spcBef>
              <a:spcAft>
                <a:spcPts val="0"/>
              </a:spcAft>
              <a:buNone/>
            </a:pPr>
            <a:r>
              <a:rPr lang="en-US" sz="1600" dirty="0" smtClean="0"/>
              <a:t>		     A   B	</a:t>
            </a: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b="0" i="0" u="none" dirty="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r>
              <a:rPr lang="en-US" sz="1600" dirty="0" smtClean="0"/>
              <a:t>            A’  B’ </a:t>
            </a: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r>
              <a:rPr lang="en-US" sz="1600" dirty="0" smtClean="0"/>
              <a:t>P’ =</a:t>
            </a: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b="0" i="0" u="none" dirty="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b="0" i="0" u="none" dirty="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b="0" i="0" u="none" dirty="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lang="en-US" sz="1600" b="0" i="0" u="none" dirty="0">
              <a:latin typeface="Arial"/>
              <a:ea typeface="Arial"/>
              <a:cs typeface="Arial"/>
              <a:sym typeface="Arial"/>
            </a:endParaRPr>
          </a:p>
          <a:p>
            <a:pPr marL="0" marR="0" lvl="0" indent="0" algn="l" rtl="0">
              <a:lnSpc>
                <a:spcPct val="100000"/>
              </a:lnSpc>
              <a:spcBef>
                <a:spcPts val="0"/>
              </a:spcBef>
              <a:spcAft>
                <a:spcPts val="0"/>
              </a:spcAft>
              <a:buNone/>
            </a:pPr>
            <a:endParaRPr lang="en-US" sz="1600" dirty="0" smtClean="0"/>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69" name="Google Shape;969;g99f3380621_0_25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35</a:t>
            </a:fld>
            <a:endParaRPr/>
          </a:p>
        </p:txBody>
      </p:sp>
      <p:sp>
        <p:nvSpPr>
          <p:cNvPr id="970" name="Google Shape;970;g99f3380621_0_25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71" name="Google Shape;971;g99f3380621_0_258"/>
          <p:cNvSpPr txBox="1"/>
          <p:nvPr/>
        </p:nvSpPr>
        <p:spPr>
          <a:xfrm>
            <a:off x="1066800" y="-20955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dirty="0">
                <a:solidFill>
                  <a:schemeClr val="dk1"/>
                </a:solidFill>
              </a:rPr>
              <a:t>Fixed Point Rotations</a:t>
            </a:r>
            <a:endParaRPr sz="2800" b="1" dirty="0">
              <a:solidFill>
                <a:schemeClr val="dk1"/>
              </a:solidFill>
            </a:endParaRPr>
          </a:p>
        </p:txBody>
      </p:sp>
      <p:cxnSp>
        <p:nvCxnSpPr>
          <p:cNvPr id="3" name="Straight Connector 2"/>
          <p:cNvCxnSpPr/>
          <p:nvPr/>
        </p:nvCxnSpPr>
        <p:spPr>
          <a:xfrm>
            <a:off x="8305800" y="2085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020050" y="2085975"/>
            <a:ext cx="38100" cy="2657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743825" y="209550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00900" y="207645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15150" y="207645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38925" y="2085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53175" y="2085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15000" y="3457575"/>
            <a:ext cx="3133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705475" y="36766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724525" y="30289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15000" y="32480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724525" y="43148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715000" y="453390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734050" y="388620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24525" y="410527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34050" y="258127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24525" y="28003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743575" y="21526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34050" y="23717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15100" y="3213198"/>
            <a:ext cx="3665334" cy="307777"/>
          </a:xfrm>
          <a:prstGeom prst="rect">
            <a:avLst/>
          </a:prstGeom>
          <a:noFill/>
        </p:spPr>
        <p:txBody>
          <a:bodyPr wrap="square" rtlCol="0">
            <a:spAutoFit/>
          </a:bodyPr>
          <a:lstStyle/>
          <a:p>
            <a:r>
              <a:rPr lang="en-US" sz="1100" dirty="0" smtClean="0"/>
              <a:t>  -5    -4     -3   -2    -1    0     1      2</a:t>
            </a:r>
            <a:r>
              <a:rPr lang="en-US" dirty="0" smtClean="0"/>
              <a:t>   x</a:t>
            </a:r>
            <a:endParaRPr lang="en-US" dirty="0"/>
          </a:p>
        </p:txBody>
      </p:sp>
      <p:sp>
        <p:nvSpPr>
          <p:cNvPr id="37" name="TextBox 36"/>
          <p:cNvSpPr txBox="1"/>
          <p:nvPr/>
        </p:nvSpPr>
        <p:spPr>
          <a:xfrm>
            <a:off x="7991475" y="1889223"/>
            <a:ext cx="320922" cy="2569934"/>
          </a:xfrm>
          <a:prstGeom prst="rect">
            <a:avLst/>
          </a:prstGeom>
          <a:noFill/>
        </p:spPr>
        <p:txBody>
          <a:bodyPr wrap="none" rtlCol="0">
            <a:spAutoFit/>
          </a:bodyPr>
          <a:lstStyle/>
          <a:p>
            <a:r>
              <a:rPr lang="en-US" dirty="0" smtClean="0"/>
              <a:t>Y</a:t>
            </a:r>
          </a:p>
          <a:p>
            <a:endParaRPr lang="en-US" sz="100" dirty="0" smtClean="0"/>
          </a:p>
          <a:p>
            <a:r>
              <a:rPr lang="en-US" sz="1200" dirty="0" smtClean="0"/>
              <a:t>5</a:t>
            </a:r>
            <a:endParaRPr lang="en-US" sz="1200" dirty="0"/>
          </a:p>
          <a:p>
            <a:endParaRPr lang="en-US" sz="400" dirty="0" smtClean="0"/>
          </a:p>
          <a:p>
            <a:r>
              <a:rPr lang="en-US" sz="1200" dirty="0" smtClean="0"/>
              <a:t>4</a:t>
            </a:r>
          </a:p>
          <a:p>
            <a:endParaRPr lang="en-US" sz="200" dirty="0" smtClean="0"/>
          </a:p>
          <a:p>
            <a:r>
              <a:rPr lang="en-US" sz="1200" dirty="0" smtClean="0"/>
              <a:t>3</a:t>
            </a:r>
          </a:p>
          <a:p>
            <a:endParaRPr lang="en-US" sz="300" dirty="0" smtClean="0"/>
          </a:p>
          <a:p>
            <a:r>
              <a:rPr lang="en-US" sz="1200" dirty="0" smtClean="0"/>
              <a:t>2</a:t>
            </a:r>
          </a:p>
          <a:p>
            <a:endParaRPr lang="en-US" sz="200" dirty="0" smtClean="0"/>
          </a:p>
          <a:p>
            <a:r>
              <a:rPr lang="en-US" sz="1200" dirty="0" smtClean="0"/>
              <a:t>1</a:t>
            </a:r>
          </a:p>
          <a:p>
            <a:endParaRPr lang="en-US" sz="1200" dirty="0"/>
          </a:p>
          <a:p>
            <a:endParaRPr lang="en-US" sz="600" dirty="0" smtClean="0"/>
          </a:p>
          <a:p>
            <a:r>
              <a:rPr lang="en-US" sz="1200" dirty="0" smtClean="0"/>
              <a:t>-1</a:t>
            </a:r>
          </a:p>
          <a:p>
            <a:endParaRPr lang="en-US" sz="200" dirty="0" smtClean="0"/>
          </a:p>
          <a:p>
            <a:r>
              <a:rPr lang="en-US" sz="1200" dirty="0" smtClean="0"/>
              <a:t>-2</a:t>
            </a:r>
          </a:p>
          <a:p>
            <a:endParaRPr lang="en-US" sz="200" dirty="0" smtClean="0"/>
          </a:p>
          <a:p>
            <a:r>
              <a:rPr lang="en-US" sz="1200" dirty="0" smtClean="0"/>
              <a:t>-3</a:t>
            </a:r>
          </a:p>
          <a:p>
            <a:endParaRPr lang="en-US" sz="200" dirty="0" smtClean="0"/>
          </a:p>
          <a:p>
            <a:r>
              <a:rPr lang="en-US" sz="1200" dirty="0" smtClean="0"/>
              <a:t>-4</a:t>
            </a:r>
            <a:endParaRPr lang="en-US" sz="1200" dirty="0"/>
          </a:p>
        </p:txBody>
      </p:sp>
      <p:cxnSp>
        <p:nvCxnSpPr>
          <p:cNvPr id="32" name="Straight Connector 31"/>
          <p:cNvCxnSpPr/>
          <p:nvPr/>
        </p:nvCxnSpPr>
        <p:spPr>
          <a:xfrm>
            <a:off x="6177037" y="3876675"/>
            <a:ext cx="28859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Google Shape;984;g99f3380621_0_230"/>
          <p:cNvSpPr/>
          <p:nvPr/>
        </p:nvSpPr>
        <p:spPr>
          <a:xfrm>
            <a:off x="1429350" y="4377525"/>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CM</a:t>
            </a:r>
            <a:endParaRPr sz="1600" baseline="-25000">
              <a:solidFill>
                <a:schemeClr val="dk1"/>
              </a:solidFill>
              <a:latin typeface="Calibri"/>
              <a:ea typeface="Calibri"/>
              <a:cs typeface="Calibri"/>
              <a:sym typeface="Calibri"/>
            </a:endParaRPr>
          </a:p>
        </p:txBody>
      </p:sp>
      <p:sp>
        <p:nvSpPr>
          <p:cNvPr id="35" name="Google Shape;985;g99f3380621_0_230"/>
          <p:cNvSpPr/>
          <p:nvPr/>
        </p:nvSpPr>
        <p:spPr>
          <a:xfrm>
            <a:off x="2858100" y="4377525"/>
            <a:ext cx="8566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-5   -3</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-4</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1     1</a:t>
            </a:r>
            <a:endParaRPr sz="1600" baseline="-25000" dirty="0">
              <a:solidFill>
                <a:schemeClr val="dk1"/>
              </a:solidFill>
              <a:latin typeface="Calibri"/>
              <a:ea typeface="Calibri"/>
              <a:cs typeface="Calibri"/>
              <a:sym typeface="Calibri"/>
            </a:endParaRPr>
          </a:p>
        </p:txBody>
      </p:sp>
      <p:sp>
        <p:nvSpPr>
          <p:cNvPr id="36" name="Google Shape;981;g99f3380621_0_230"/>
          <p:cNvSpPr/>
          <p:nvPr/>
        </p:nvSpPr>
        <p:spPr>
          <a:xfrm>
            <a:off x="3829650" y="290115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1      0	0</a:t>
            </a:r>
            <a:r>
              <a:rPr lang="en-US" sz="1600" dirty="0" smtClean="0">
                <a:solidFill>
                  <a:schemeClr val="dk1"/>
                </a:solidFill>
                <a:latin typeface="Calibri"/>
                <a:ea typeface="Calibri"/>
                <a:cs typeface="Calibri"/>
                <a:sym typeface="Calibri"/>
              </a:rPr>
              <a:t>    </a:t>
            </a:r>
            <a:endParaRPr lang="en-US" sz="16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0      1	</a:t>
            </a:r>
            <a:r>
              <a:rPr lang="en-US" sz="1600" dirty="0" smtClean="0">
                <a:solidFill>
                  <a:schemeClr val="dk1"/>
                </a:solidFill>
                <a:latin typeface="Calibri"/>
                <a:ea typeface="Calibri"/>
                <a:cs typeface="Calibri"/>
                <a:sym typeface="Calibri"/>
              </a:rPr>
              <a:t>2</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38" name="Google Shape;982;g99f3380621_0_230"/>
          <p:cNvSpPr/>
          <p:nvPr/>
        </p:nvSpPr>
        <p:spPr>
          <a:xfrm>
            <a:off x="2292775" y="2908525"/>
            <a:ext cx="13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a:t>
            </a:r>
            <a:r>
              <a:rPr lang="en-US" sz="1600" dirty="0">
                <a:solidFill>
                  <a:schemeClr val="dk1"/>
                </a:solidFill>
                <a:latin typeface="Calibri"/>
                <a:ea typeface="Calibri"/>
                <a:cs typeface="Calibri"/>
                <a:sym typeface="Calibri"/>
              </a:rPr>
              <a:t>0	0    </a:t>
            </a: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-1</a:t>
            </a:r>
            <a:r>
              <a:rPr lang="en-US" sz="1600" dirty="0">
                <a:solidFill>
                  <a:schemeClr val="dk1"/>
                </a:solidFill>
                <a:latin typeface="Calibri"/>
                <a:ea typeface="Calibri"/>
                <a:cs typeface="Calibri"/>
                <a:sym typeface="Calibri"/>
              </a:rPr>
              <a:t>	0</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39" name="Google Shape;983;g99f3380621_0_230"/>
          <p:cNvSpPr/>
          <p:nvPr/>
        </p:nvSpPr>
        <p:spPr>
          <a:xfrm>
            <a:off x="829275" y="290115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1      0	0</a:t>
            </a:r>
            <a:r>
              <a:rPr lang="en-US" sz="1600" dirty="0" smtClean="0">
                <a:solidFill>
                  <a:schemeClr val="dk1"/>
                </a:solidFill>
                <a:latin typeface="Calibri"/>
                <a:ea typeface="Calibri"/>
                <a:cs typeface="Calibri"/>
                <a:sym typeface="Calibri"/>
              </a:rPr>
              <a:t>    </a:t>
            </a:r>
            <a:endParaRPr lang="en-US" sz="16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1</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-2</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42" name="Google Shape;985;g99f3380621_0_230"/>
          <p:cNvSpPr/>
          <p:nvPr/>
        </p:nvSpPr>
        <p:spPr>
          <a:xfrm>
            <a:off x="1429350" y="5330025"/>
            <a:ext cx="8566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smtClean="0">
                <a:solidFill>
                  <a:schemeClr val="dk1"/>
                </a:solidFill>
                <a:latin typeface="Calibri"/>
                <a:ea typeface="Calibri"/>
                <a:cs typeface="Calibri"/>
                <a:sym typeface="Calibri"/>
              </a:rPr>
              <a:t>  1    -1</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-4</a:t>
            </a:r>
            <a:endParaRPr lang="en-US" sz="1600" b="0" i="0" u="none"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1     1</a:t>
            </a:r>
            <a:endParaRPr sz="1600" baseline="-25000" dirty="0">
              <a:solidFill>
                <a:schemeClr val="dk1"/>
              </a:solidFill>
              <a:latin typeface="Calibri"/>
              <a:ea typeface="Calibri"/>
              <a:cs typeface="Calibri"/>
              <a:sym typeface="Calibri"/>
            </a:endParaRPr>
          </a:p>
        </p:txBody>
      </p:sp>
      <p:cxnSp>
        <p:nvCxnSpPr>
          <p:cNvPr id="45" name="Straight Connector 44"/>
          <p:cNvCxnSpPr/>
          <p:nvPr/>
        </p:nvCxnSpPr>
        <p:spPr>
          <a:xfrm>
            <a:off x="8572500" y="209550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581775" y="3228975"/>
            <a:ext cx="647700" cy="1793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68">
                                            <p:txEl>
                                              <p:pRg st="15" end="15"/>
                                            </p:txEl>
                                          </p:spTgt>
                                        </p:tgtEl>
                                        <p:attrNameLst>
                                          <p:attrName>style.visibility</p:attrName>
                                        </p:attrNameLst>
                                      </p:cBhvr>
                                      <p:to>
                                        <p:strVal val="visible"/>
                                      </p:to>
                                    </p:set>
                                    <p:anim calcmode="lin" valueType="num">
                                      <p:cBhvr additive="base">
                                        <p:cTn id="37" dur="500" fill="hold"/>
                                        <p:tgtEl>
                                          <p:spTgt spid="968">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8">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68">
                                            <p:txEl>
                                              <p:pRg st="16" end="16"/>
                                            </p:txEl>
                                          </p:spTgt>
                                        </p:tgtEl>
                                        <p:attrNameLst>
                                          <p:attrName>style.visibility</p:attrName>
                                        </p:attrNameLst>
                                      </p:cBhvr>
                                      <p:to>
                                        <p:strVal val="visible"/>
                                      </p:to>
                                    </p:set>
                                    <p:anim calcmode="lin" valueType="num">
                                      <p:cBhvr additive="base">
                                        <p:cTn id="41" dur="500" fill="hold"/>
                                        <p:tgtEl>
                                          <p:spTgt spid="968">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68">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68">
                                            <p:txEl>
                                              <p:pRg st="17" end="17"/>
                                            </p:txEl>
                                          </p:spTgt>
                                        </p:tgtEl>
                                        <p:attrNameLst>
                                          <p:attrName>style.visibility</p:attrName>
                                        </p:attrNameLst>
                                      </p:cBhvr>
                                      <p:to>
                                        <p:strVal val="visible"/>
                                      </p:to>
                                    </p:set>
                                    <p:anim calcmode="lin" valueType="num">
                                      <p:cBhvr additive="base">
                                        <p:cTn id="45" dur="500" fill="hold"/>
                                        <p:tgtEl>
                                          <p:spTgt spid="968">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6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g99f3380621_0_25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36</a:t>
            </a:fld>
            <a:endParaRPr/>
          </a:p>
        </p:txBody>
      </p:sp>
      <p:sp>
        <p:nvSpPr>
          <p:cNvPr id="970" name="Google Shape;970;g99f3380621_0_25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71" name="Google Shape;971;g99f3380621_0_258"/>
          <p:cNvSpPr txBox="1"/>
          <p:nvPr/>
        </p:nvSpPr>
        <p:spPr>
          <a:xfrm>
            <a:off x="1066800" y="-20955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dirty="0">
                <a:solidFill>
                  <a:schemeClr val="dk1"/>
                </a:solidFill>
              </a:rPr>
              <a:t>Fixed Point Rotations</a:t>
            </a:r>
            <a:endParaRPr sz="2800" b="1" dirty="0">
              <a:solidFill>
                <a:schemeClr val="dk1"/>
              </a:solidFill>
            </a:endParaRPr>
          </a:p>
        </p:txBody>
      </p:sp>
      <p:cxnSp>
        <p:nvCxnSpPr>
          <p:cNvPr id="3" name="Straight Connector 2"/>
          <p:cNvCxnSpPr/>
          <p:nvPr/>
        </p:nvCxnSpPr>
        <p:spPr>
          <a:xfrm>
            <a:off x="4724400" y="853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38650" y="853975"/>
            <a:ext cx="38100" cy="2657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62425" y="86350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19500" y="84445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33750" y="84445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057525" y="853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71775" y="853975"/>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24075" y="2206525"/>
            <a:ext cx="3133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24075" y="24446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43125" y="17969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133600" y="20160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43125" y="30828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133600" y="330190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152650" y="265420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43125" y="287327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52650" y="134927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143125" y="15683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162175" y="920650"/>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152650" y="1139725"/>
            <a:ext cx="3133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1924048"/>
            <a:ext cx="3665334" cy="307777"/>
          </a:xfrm>
          <a:prstGeom prst="rect">
            <a:avLst/>
          </a:prstGeom>
          <a:noFill/>
        </p:spPr>
        <p:txBody>
          <a:bodyPr wrap="square" rtlCol="0">
            <a:spAutoFit/>
          </a:bodyPr>
          <a:lstStyle/>
          <a:p>
            <a:r>
              <a:rPr lang="en-US" sz="1100" dirty="0" smtClean="0"/>
              <a:t>  -5    -4     -3   -2    -1    0     1      2</a:t>
            </a:r>
            <a:r>
              <a:rPr lang="en-US" dirty="0" smtClean="0"/>
              <a:t>   x</a:t>
            </a:r>
            <a:endParaRPr lang="en-US" dirty="0"/>
          </a:p>
        </p:txBody>
      </p:sp>
      <p:sp>
        <p:nvSpPr>
          <p:cNvPr id="37" name="TextBox 36"/>
          <p:cNvSpPr txBox="1"/>
          <p:nvPr/>
        </p:nvSpPr>
        <p:spPr>
          <a:xfrm>
            <a:off x="3276600" y="600073"/>
            <a:ext cx="320922" cy="2569934"/>
          </a:xfrm>
          <a:prstGeom prst="rect">
            <a:avLst/>
          </a:prstGeom>
          <a:noFill/>
        </p:spPr>
        <p:txBody>
          <a:bodyPr wrap="none" rtlCol="0">
            <a:spAutoFit/>
          </a:bodyPr>
          <a:lstStyle/>
          <a:p>
            <a:r>
              <a:rPr lang="en-US" dirty="0" smtClean="0"/>
              <a:t>Y</a:t>
            </a:r>
          </a:p>
          <a:p>
            <a:endParaRPr lang="en-US" sz="100" dirty="0" smtClean="0"/>
          </a:p>
          <a:p>
            <a:r>
              <a:rPr lang="en-US" sz="1200" dirty="0" smtClean="0"/>
              <a:t>5</a:t>
            </a:r>
            <a:endParaRPr lang="en-US" sz="1200" dirty="0"/>
          </a:p>
          <a:p>
            <a:endParaRPr lang="en-US" sz="400" dirty="0" smtClean="0"/>
          </a:p>
          <a:p>
            <a:r>
              <a:rPr lang="en-US" sz="1200" dirty="0" smtClean="0"/>
              <a:t>4</a:t>
            </a:r>
          </a:p>
          <a:p>
            <a:endParaRPr lang="en-US" sz="200" dirty="0" smtClean="0"/>
          </a:p>
          <a:p>
            <a:r>
              <a:rPr lang="en-US" sz="1200" dirty="0" smtClean="0"/>
              <a:t>3</a:t>
            </a:r>
          </a:p>
          <a:p>
            <a:endParaRPr lang="en-US" sz="300" dirty="0" smtClean="0"/>
          </a:p>
          <a:p>
            <a:r>
              <a:rPr lang="en-US" sz="1200" dirty="0" smtClean="0"/>
              <a:t>2</a:t>
            </a:r>
          </a:p>
          <a:p>
            <a:endParaRPr lang="en-US" sz="200" dirty="0" smtClean="0"/>
          </a:p>
          <a:p>
            <a:r>
              <a:rPr lang="en-US" sz="1200" dirty="0" smtClean="0"/>
              <a:t>1</a:t>
            </a:r>
          </a:p>
          <a:p>
            <a:endParaRPr lang="en-US" sz="1200" dirty="0"/>
          </a:p>
          <a:p>
            <a:endParaRPr lang="en-US" sz="600" dirty="0" smtClean="0"/>
          </a:p>
          <a:p>
            <a:r>
              <a:rPr lang="en-US" sz="1200" dirty="0" smtClean="0"/>
              <a:t>-1</a:t>
            </a:r>
          </a:p>
          <a:p>
            <a:endParaRPr lang="en-US" sz="200" dirty="0" smtClean="0"/>
          </a:p>
          <a:p>
            <a:r>
              <a:rPr lang="en-US" sz="1200" dirty="0" smtClean="0"/>
              <a:t>-2</a:t>
            </a:r>
          </a:p>
          <a:p>
            <a:endParaRPr lang="en-US" sz="200" dirty="0" smtClean="0"/>
          </a:p>
          <a:p>
            <a:r>
              <a:rPr lang="en-US" sz="1200" dirty="0" smtClean="0"/>
              <a:t>-3</a:t>
            </a:r>
          </a:p>
          <a:p>
            <a:endParaRPr lang="en-US" sz="200" dirty="0" smtClean="0"/>
          </a:p>
          <a:p>
            <a:r>
              <a:rPr lang="en-US" sz="1200" dirty="0" smtClean="0"/>
              <a:t>-4</a:t>
            </a:r>
            <a:endParaRPr lang="en-US" sz="1200" dirty="0"/>
          </a:p>
        </p:txBody>
      </p:sp>
      <p:sp>
        <p:nvSpPr>
          <p:cNvPr id="36" name="Google Shape;981;g99f3380621_0_230"/>
          <p:cNvSpPr/>
          <p:nvPr/>
        </p:nvSpPr>
        <p:spPr>
          <a:xfrm>
            <a:off x="3829650" y="46347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1      0	0</a:t>
            </a:r>
            <a:r>
              <a:rPr lang="en-US" sz="1600" dirty="0" smtClean="0">
                <a:solidFill>
                  <a:schemeClr val="dk1"/>
                </a:solidFill>
                <a:latin typeface="Calibri"/>
                <a:ea typeface="Calibri"/>
                <a:cs typeface="Calibri"/>
                <a:sym typeface="Calibri"/>
              </a:rPr>
              <a:t>    </a:t>
            </a:r>
            <a:endParaRPr lang="en-US" sz="16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0      1	</a:t>
            </a:r>
            <a:r>
              <a:rPr lang="en-US" sz="1600" dirty="0" smtClean="0">
                <a:solidFill>
                  <a:schemeClr val="dk1"/>
                </a:solidFill>
                <a:latin typeface="Calibri"/>
                <a:ea typeface="Calibri"/>
                <a:cs typeface="Calibri"/>
                <a:sym typeface="Calibri"/>
              </a:rPr>
              <a:t>2</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38" name="Google Shape;982;g99f3380621_0_230"/>
          <p:cNvSpPr/>
          <p:nvPr/>
        </p:nvSpPr>
        <p:spPr>
          <a:xfrm>
            <a:off x="2292775" y="4642075"/>
            <a:ext cx="13553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a:t>
            </a:r>
            <a:r>
              <a:rPr lang="en-US" sz="1600" dirty="0">
                <a:solidFill>
                  <a:schemeClr val="dk1"/>
                </a:solidFill>
                <a:latin typeface="Calibri"/>
                <a:ea typeface="Calibri"/>
                <a:cs typeface="Calibri"/>
                <a:sym typeface="Calibri"/>
              </a:rPr>
              <a:t>0	0    </a:t>
            </a: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-1</a:t>
            </a:r>
            <a:r>
              <a:rPr lang="en-US" sz="1600" dirty="0">
                <a:solidFill>
                  <a:schemeClr val="dk1"/>
                </a:solidFill>
                <a:latin typeface="Calibri"/>
                <a:ea typeface="Calibri"/>
                <a:cs typeface="Calibri"/>
                <a:sym typeface="Calibri"/>
              </a:rPr>
              <a:t>	0</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39" name="Google Shape;983;g99f3380621_0_230"/>
          <p:cNvSpPr/>
          <p:nvPr/>
        </p:nvSpPr>
        <p:spPr>
          <a:xfrm>
            <a:off x="829275" y="46347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1      0	0</a:t>
            </a:r>
            <a:r>
              <a:rPr lang="en-US" sz="1600" dirty="0" smtClean="0">
                <a:solidFill>
                  <a:schemeClr val="dk1"/>
                </a:solidFill>
                <a:latin typeface="Calibri"/>
                <a:ea typeface="Calibri"/>
                <a:cs typeface="Calibri"/>
                <a:sym typeface="Calibri"/>
              </a:rPr>
              <a:t>    </a:t>
            </a:r>
            <a:endParaRPr lang="en-US" sz="16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0      1	</a:t>
            </a:r>
            <a:r>
              <a:rPr lang="en-US" sz="1600" dirty="0" smtClean="0">
                <a:solidFill>
                  <a:schemeClr val="dk1"/>
                </a:solidFill>
                <a:latin typeface="Calibri"/>
                <a:ea typeface="Calibri"/>
                <a:cs typeface="Calibri"/>
                <a:sym typeface="Calibri"/>
              </a:rPr>
              <a:t>2</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cxnSp>
        <p:nvCxnSpPr>
          <p:cNvPr id="45" name="Straight Connector 44"/>
          <p:cNvCxnSpPr/>
          <p:nvPr/>
        </p:nvCxnSpPr>
        <p:spPr>
          <a:xfrm>
            <a:off x="4991100" y="86350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3047999" y="2006500"/>
            <a:ext cx="571502" cy="2476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038600" y="863500"/>
            <a:ext cx="38100" cy="2657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86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99f3380621_0_258"/>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lvl="0">
              <a:lnSpc>
                <a:spcPct val="115000"/>
              </a:lnSpc>
              <a:spcBef>
                <a:spcPts val="1200"/>
              </a:spcBef>
              <a:buClr>
                <a:schemeClr val="dk1"/>
              </a:buClr>
              <a:buSzPts val="1100"/>
            </a:pPr>
            <a:r>
              <a:rPr lang="en-US" b="1" dirty="0">
                <a:solidFill>
                  <a:schemeClr val="dk1"/>
                </a:solidFill>
              </a:rPr>
              <a:t>CM =   	 T (</a:t>
            </a:r>
            <a:r>
              <a:rPr lang="en-US" dirty="0" err="1">
                <a:solidFill>
                  <a:schemeClr val="dk1"/>
                </a:solidFill>
                <a:latin typeface="Calibri"/>
                <a:ea typeface="Calibri"/>
                <a:cs typeface="Calibri"/>
                <a:sym typeface="Calibri"/>
              </a:rPr>
              <a:t>x</a:t>
            </a:r>
            <a:r>
              <a:rPr lang="en-US" baseline="-25000" dirty="0" err="1">
                <a:solidFill>
                  <a:schemeClr val="dk1"/>
                </a:solidFill>
                <a:latin typeface="Calibri"/>
                <a:ea typeface="Calibri"/>
                <a:cs typeface="Calibri"/>
                <a:sym typeface="Calibri"/>
              </a:rPr>
              <a:t>f</a:t>
            </a:r>
            <a:r>
              <a:rPr lang="en-US" baseline="-25000" dirty="0">
                <a:solidFill>
                  <a:schemeClr val="dk1"/>
                </a:solidFill>
                <a:latin typeface="Calibri"/>
                <a:ea typeface="Calibri"/>
                <a:cs typeface="Calibri"/>
                <a:sym typeface="Calibri"/>
              </a:rPr>
              <a:t>,</a:t>
            </a:r>
            <a:r>
              <a:rPr lang="en-US" b="1" dirty="0">
                <a:solidFill>
                  <a:schemeClr val="dk1"/>
                </a:solidFill>
              </a:rPr>
              <a:t> </a:t>
            </a:r>
            <a:r>
              <a:rPr lang="en-US" dirty="0" err="1">
                <a:solidFill>
                  <a:schemeClr val="dk1"/>
                </a:solidFill>
                <a:latin typeface="Calibri"/>
                <a:ea typeface="Calibri"/>
                <a:cs typeface="Calibri"/>
                <a:sym typeface="Calibri"/>
              </a:rPr>
              <a:t>y</a:t>
            </a:r>
            <a:r>
              <a:rPr lang="en-US" baseline="-25000" dirty="0" err="1">
                <a:solidFill>
                  <a:schemeClr val="dk1"/>
                </a:solidFill>
                <a:latin typeface="Calibri"/>
                <a:ea typeface="Calibri"/>
                <a:cs typeface="Calibri"/>
                <a:sym typeface="Calibri"/>
              </a:rPr>
              <a:t>f</a:t>
            </a:r>
            <a:r>
              <a:rPr lang="en-US" b="1" dirty="0">
                <a:solidFill>
                  <a:schemeClr val="dk1"/>
                </a:solidFill>
              </a:rPr>
              <a:t>) 	R   T (-</a:t>
            </a:r>
            <a:r>
              <a:rPr lang="en-US" dirty="0" err="1">
                <a:solidFill>
                  <a:schemeClr val="dk1"/>
                </a:solidFill>
                <a:latin typeface="Calibri"/>
                <a:ea typeface="Calibri"/>
                <a:cs typeface="Calibri"/>
                <a:sym typeface="Calibri"/>
              </a:rPr>
              <a:t>x</a:t>
            </a:r>
            <a:r>
              <a:rPr lang="en-US" baseline="-25000" dirty="0" err="1">
                <a:solidFill>
                  <a:schemeClr val="dk1"/>
                </a:solidFill>
                <a:latin typeface="Calibri"/>
                <a:ea typeface="Calibri"/>
                <a:cs typeface="Calibri"/>
                <a:sym typeface="Calibri"/>
              </a:rPr>
              <a:t>f</a:t>
            </a:r>
            <a:r>
              <a:rPr lang="en-US" baseline="-25000" dirty="0">
                <a:solidFill>
                  <a:schemeClr val="dk1"/>
                </a:solidFill>
                <a:latin typeface="Calibri"/>
                <a:ea typeface="Calibri"/>
                <a:cs typeface="Calibri"/>
                <a:sym typeface="Calibri"/>
              </a:rPr>
              <a:t>,</a:t>
            </a:r>
            <a:r>
              <a:rPr lang="en-US" b="1" dirty="0">
                <a:solidFill>
                  <a:schemeClr val="dk1"/>
                </a:solidFill>
              </a:rPr>
              <a:t> -</a:t>
            </a:r>
            <a:r>
              <a:rPr lang="en-US" dirty="0" err="1">
                <a:solidFill>
                  <a:schemeClr val="dk1"/>
                </a:solidFill>
                <a:latin typeface="Calibri"/>
                <a:ea typeface="Calibri"/>
                <a:cs typeface="Calibri"/>
                <a:sym typeface="Calibri"/>
              </a:rPr>
              <a:t>y</a:t>
            </a:r>
            <a:r>
              <a:rPr lang="en-US" baseline="-25000" dirty="0" err="1">
                <a:solidFill>
                  <a:schemeClr val="dk1"/>
                </a:solidFill>
                <a:latin typeface="Calibri"/>
                <a:ea typeface="Calibri"/>
                <a:cs typeface="Calibri"/>
                <a:sym typeface="Calibri"/>
              </a:rPr>
              <a:t>f</a:t>
            </a:r>
            <a:r>
              <a:rPr lang="en-US" b="1" dirty="0" smtClean="0">
                <a:solidFill>
                  <a:schemeClr val="dk1"/>
                </a:solidFill>
              </a:rPr>
              <a:t>)</a:t>
            </a:r>
          </a:p>
          <a:p>
            <a:pPr lvl="0">
              <a:lnSpc>
                <a:spcPct val="115000"/>
              </a:lnSpc>
              <a:spcBef>
                <a:spcPts val="1200"/>
              </a:spcBef>
              <a:buClr>
                <a:schemeClr val="dk1"/>
              </a:buClr>
              <a:buSzPts val="1100"/>
            </a:pPr>
            <a:r>
              <a:rPr lang="en-US" b="1" dirty="0" smtClean="0">
                <a:solidFill>
                  <a:schemeClr val="dk1"/>
                </a:solidFill>
              </a:rPr>
              <a:t>P’ = CM  x  P</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rotated about a fixed point </a:t>
            </a:r>
            <a:r>
              <a:rPr lang="en-US" sz="1600" b="1" dirty="0">
                <a:solidFill>
                  <a:schemeClr val="dk1"/>
                </a:solidFill>
              </a:rPr>
              <a:t>(</a:t>
            </a:r>
            <a:r>
              <a:rPr lang="en-US" sz="1800" dirty="0" err="1">
                <a:solidFill>
                  <a:schemeClr val="dk1"/>
                </a:solidFill>
                <a:latin typeface="Calibri"/>
                <a:ea typeface="Calibri"/>
                <a:cs typeface="Calibri"/>
                <a:sym typeface="Calibri"/>
              </a:rPr>
              <a:t>x</a:t>
            </a:r>
            <a:r>
              <a:rPr lang="en-US" sz="1800" baseline="-25000" dirty="0" err="1">
                <a:solidFill>
                  <a:schemeClr val="dk1"/>
                </a:solidFill>
                <a:latin typeface="Calibri"/>
                <a:ea typeface="Calibri"/>
                <a:cs typeface="Calibri"/>
                <a:sym typeface="Calibri"/>
              </a:rPr>
              <a:t>f,</a:t>
            </a:r>
            <a:r>
              <a:rPr lang="en-US" sz="1800" dirty="0" err="1">
                <a:solidFill>
                  <a:schemeClr val="dk1"/>
                </a:solidFill>
                <a:latin typeface="Calibri"/>
                <a:ea typeface="Calibri"/>
                <a:cs typeface="Calibri"/>
                <a:sym typeface="Calibri"/>
              </a:rPr>
              <a:t>y</a:t>
            </a:r>
            <a:r>
              <a:rPr lang="en-US" sz="1800" baseline="-25000" dirty="0" err="1">
                <a:solidFill>
                  <a:schemeClr val="dk1"/>
                </a:solidFill>
                <a:latin typeface="Calibri"/>
                <a:ea typeface="Calibri"/>
                <a:cs typeface="Calibri"/>
                <a:sym typeface="Calibri"/>
              </a:rPr>
              <a:t>f</a:t>
            </a:r>
            <a:r>
              <a:rPr lang="en-US" sz="1600" b="1" dirty="0">
                <a:solidFill>
                  <a:schemeClr val="dk1"/>
                </a:solidFill>
              </a:rPr>
              <a:t>)</a:t>
            </a:r>
            <a:endParaRPr sz="1600" b="1" dirty="0">
              <a:solidFill>
                <a:schemeClr val="dk1"/>
              </a:solidFill>
            </a:endParaRPr>
          </a:p>
          <a:p>
            <a:pPr lvl="0">
              <a:lnSpc>
                <a:spcPct val="115000"/>
              </a:lnSpc>
              <a:spcBef>
                <a:spcPts val="1200"/>
              </a:spcBef>
              <a:buClr>
                <a:schemeClr val="dk1"/>
              </a:buClr>
              <a:buSzPts val="1100"/>
            </a:pPr>
            <a:r>
              <a:rPr lang="en-US" b="1" dirty="0" smtClean="0">
                <a:solidFill>
                  <a:schemeClr val="dk1"/>
                </a:solidFill>
              </a:rPr>
              <a:t>Steps:	</a:t>
            </a:r>
            <a:endParaRPr lang="en-US"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1.	The </a:t>
            </a:r>
            <a:r>
              <a:rPr lang="en-US" b="1" dirty="0">
                <a:solidFill>
                  <a:schemeClr val="dk1"/>
                </a:solidFill>
              </a:rPr>
              <a:t>fixed point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b="1" dirty="0">
                <a:solidFill>
                  <a:schemeClr val="dk1"/>
                </a:solidFill>
              </a:rPr>
              <a:t>) along with the </a:t>
            </a:r>
            <a:r>
              <a:rPr lang="en-US" b="1" dirty="0" err="1">
                <a:solidFill>
                  <a:schemeClr val="dk1"/>
                </a:solidFill>
              </a:rPr>
              <a:t>the</a:t>
            </a:r>
            <a:r>
              <a:rPr lang="en-US" b="1" dirty="0">
                <a:solidFill>
                  <a:schemeClr val="dk1"/>
                </a:solidFill>
              </a:rPr>
              <a:t> object is translated to origin</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2.	The object is rotated about origin</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3.	The fixed point along with the </a:t>
            </a:r>
            <a:r>
              <a:rPr lang="en-US" b="1" dirty="0" err="1">
                <a:solidFill>
                  <a:schemeClr val="dk1"/>
                </a:solidFill>
              </a:rPr>
              <a:t>the</a:t>
            </a:r>
            <a:r>
              <a:rPr lang="en-US" b="1" dirty="0">
                <a:solidFill>
                  <a:schemeClr val="dk1"/>
                </a:solidFill>
              </a:rPr>
              <a:t> rotated object is translated back to its </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r>
              <a:rPr lang="en-US" b="1" dirty="0" smtClean="0">
                <a:solidFill>
                  <a:schemeClr val="dk1"/>
                </a:solidFill>
              </a:rPr>
              <a:t>	original </a:t>
            </a:r>
            <a:r>
              <a:rPr lang="en-US" b="1" dirty="0">
                <a:solidFill>
                  <a:schemeClr val="dk1"/>
                </a:solidFill>
              </a:rPr>
              <a:t>position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b="1" dirty="0">
                <a:solidFill>
                  <a:schemeClr val="dk1"/>
                </a:solidFill>
              </a:rPr>
              <a:t>)</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endParaRPr b="1"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69" name="Google Shape;969;g99f3380621_0_25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37</a:t>
            </a:fld>
            <a:endParaRPr/>
          </a:p>
        </p:txBody>
      </p:sp>
      <p:sp>
        <p:nvSpPr>
          <p:cNvPr id="970" name="Google Shape;970;g99f3380621_0_25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71" name="Google Shape;971;g99f3380621_0_258"/>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dirty="0" smtClean="0">
                <a:solidFill>
                  <a:schemeClr val="dk1"/>
                </a:solidFill>
              </a:rPr>
              <a:t>Fixed Point Rotations</a:t>
            </a:r>
            <a:endParaRPr sz="2800" b="1" dirty="0">
              <a:solidFill>
                <a:schemeClr val="dk1"/>
              </a:solidFill>
            </a:endParaRPr>
          </a:p>
        </p:txBody>
      </p:sp>
      <p:pic>
        <p:nvPicPr>
          <p:cNvPr id="972" name="Google Shape;972;g99f3380621_0_258"/>
          <p:cNvPicPr preferRelativeResize="0"/>
          <p:nvPr/>
        </p:nvPicPr>
        <p:blipFill>
          <a:blip r:embed="rId3">
            <a:alphaModFix/>
          </a:blip>
          <a:stretch>
            <a:fillRect/>
          </a:stretch>
        </p:blipFill>
        <p:spPr>
          <a:xfrm>
            <a:off x="705675" y="4076175"/>
            <a:ext cx="7214975" cy="1841650"/>
          </a:xfrm>
          <a:prstGeom prst="rect">
            <a:avLst/>
          </a:prstGeom>
          <a:noFill/>
          <a:ln w="25400" cap="flat" cmpd="sng">
            <a:solidFill>
              <a:srgbClr val="385D8A"/>
            </a:solidFill>
            <a:prstDash val="solid"/>
            <a:miter lim="8000"/>
            <a:headEnd type="none" w="sm" len="sm"/>
            <a:tailEnd type="none" w="sm" len="sm"/>
          </a:ln>
        </p:spPr>
      </p:pic>
      <p:sp>
        <p:nvSpPr>
          <p:cNvPr id="8" name="Google Shape;982;g99f3380621_0_230"/>
          <p:cNvSpPr/>
          <p:nvPr/>
        </p:nvSpPr>
        <p:spPr>
          <a:xfrm>
            <a:off x="4801000" y="24300"/>
            <a:ext cx="19368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200" dirty="0">
                <a:solidFill>
                  <a:schemeClr val="dk1"/>
                </a:solidFill>
                <a:latin typeface="Calibri"/>
                <a:ea typeface="Calibri"/>
                <a:cs typeface="Calibri"/>
                <a:sym typeface="Calibri"/>
              </a:rPr>
              <a:t> </a:t>
            </a:r>
            <a:r>
              <a:rPr lang="en-US" dirty="0" err="1" smtClean="0">
                <a:solidFill>
                  <a:schemeClr val="dk1"/>
                </a:solidFill>
                <a:latin typeface="Calibri"/>
                <a:ea typeface="Calibri"/>
                <a:cs typeface="Calibri"/>
                <a:sym typeface="Calibri"/>
              </a:rPr>
              <a:t>cos</a:t>
            </a:r>
            <a:r>
              <a:rPr lang="en-US" dirty="0" smtClean="0">
                <a:solidFill>
                  <a:schemeClr val="dk1"/>
                </a:solidFill>
                <a:latin typeface="Calibri"/>
                <a:ea typeface="Calibri"/>
                <a:cs typeface="Calibri"/>
                <a:sym typeface="Calibri"/>
              </a:rPr>
              <a:t> 45</a:t>
            </a:r>
            <a:r>
              <a:rPr lang="en-US" sz="1600" dirty="0" smtClean="0">
                <a:solidFill>
                  <a:schemeClr val="dk1"/>
                </a:solidFill>
                <a:latin typeface="Calibri"/>
                <a:ea typeface="Calibri"/>
                <a:cs typeface="Calibri"/>
                <a:sym typeface="Calibri"/>
              </a:rPr>
              <a:t>     -sin 45     0</a:t>
            </a:r>
            <a:endParaRPr lang="en-US" sz="1600"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sin45      cos45    0</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endParaRPr lang="en-US" sz="1600" baseline="-25000" dirty="0">
              <a:solidFill>
                <a:schemeClr val="dk1"/>
              </a:solidFill>
              <a:latin typeface="Calibri"/>
              <a:ea typeface="Calibri"/>
              <a:cs typeface="Calibri"/>
              <a:sym typeface="Calibri"/>
            </a:endParaRPr>
          </a:p>
        </p:txBody>
      </p:sp>
      <p:sp>
        <p:nvSpPr>
          <p:cNvPr id="9" name="Google Shape;985;g99f3380621_0_230"/>
          <p:cNvSpPr/>
          <p:nvPr/>
        </p:nvSpPr>
        <p:spPr>
          <a:xfrm>
            <a:off x="6861225" y="20100"/>
            <a:ext cx="109477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1</a:t>
            </a:r>
            <a:r>
              <a:rPr lang="en-US" baseline="-25000" dirty="0" smtClean="0">
                <a:solidFill>
                  <a:schemeClr val="dk1"/>
                </a:solidFill>
                <a:latin typeface="Calibri"/>
                <a:ea typeface="Calibri"/>
                <a:cs typeface="Calibri"/>
                <a:sym typeface="Calibri"/>
              </a:rPr>
              <a:t>        0     </a:t>
            </a:r>
            <a:r>
              <a:rPr lang="en-US" dirty="0" smtClean="0">
                <a:solidFill>
                  <a:schemeClr val="dk1"/>
                </a:solidFill>
                <a:latin typeface="Calibri"/>
                <a:ea typeface="Calibri"/>
                <a:cs typeface="Calibri"/>
                <a:sym typeface="Calibri"/>
              </a:rPr>
              <a:t>-</a:t>
            </a:r>
            <a:r>
              <a:rPr lang="en-US" dirty="0" err="1" smtClean="0">
                <a:solidFill>
                  <a:schemeClr val="dk1"/>
                </a:solidFill>
                <a:latin typeface="Calibri"/>
                <a:ea typeface="Calibri"/>
                <a:cs typeface="Calibri"/>
                <a:sym typeface="Calibri"/>
              </a:rPr>
              <a:t>xf</a:t>
            </a:r>
            <a:r>
              <a:rPr lang="en-US" sz="1600" dirty="0" smtClean="0">
                <a:solidFill>
                  <a:schemeClr val="dk1"/>
                </a:solidFill>
                <a:latin typeface="Calibri"/>
                <a:ea typeface="Calibri"/>
                <a:cs typeface="Calibri"/>
                <a:sym typeface="Calibri"/>
              </a:rPr>
              <a:t>    0</a:t>
            </a:r>
            <a:r>
              <a:rPr lang="en-US" sz="1600" baseline="-25000"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a:t>
            </a:r>
            <a:r>
              <a:rPr lang="en-US" sz="1600" dirty="0" err="1" smtClean="0">
                <a:solidFill>
                  <a:schemeClr val="dk1"/>
                </a:solidFill>
                <a:latin typeface="Calibri"/>
                <a:ea typeface="Calibri"/>
                <a:cs typeface="Calibri"/>
                <a:sym typeface="Calibri"/>
              </a:rPr>
              <a:t>yf</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0</a:t>
            </a:r>
            <a:r>
              <a:rPr lang="en-US" sz="1600" dirty="0" smtClean="0">
                <a:solidFill>
                  <a:schemeClr val="dk1"/>
                </a:solidFill>
                <a:latin typeface="Calibri"/>
                <a:ea typeface="Calibri"/>
                <a:cs typeface="Calibri"/>
                <a:sym typeface="Calibri"/>
              </a:rPr>
              <a:t>     0     1</a:t>
            </a:r>
            <a:endParaRPr sz="1600" baseline="-25000" dirty="0">
              <a:solidFill>
                <a:schemeClr val="dk1"/>
              </a:solidFill>
              <a:latin typeface="Calibri"/>
              <a:ea typeface="Calibri"/>
              <a:cs typeface="Calibri"/>
              <a:sym typeface="Calibri"/>
            </a:endParaRPr>
          </a:p>
        </p:txBody>
      </p:sp>
      <p:sp>
        <p:nvSpPr>
          <p:cNvPr id="12" name="Google Shape;985;g99f3380621_0_230"/>
          <p:cNvSpPr/>
          <p:nvPr/>
        </p:nvSpPr>
        <p:spPr>
          <a:xfrm>
            <a:off x="3546525" y="29625"/>
            <a:ext cx="109477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1</a:t>
            </a:r>
            <a:r>
              <a:rPr lang="en-US" baseline="-25000" dirty="0" smtClean="0">
                <a:solidFill>
                  <a:schemeClr val="dk1"/>
                </a:solidFill>
                <a:latin typeface="Calibri"/>
                <a:ea typeface="Calibri"/>
                <a:cs typeface="Calibri"/>
                <a:sym typeface="Calibri"/>
              </a:rPr>
              <a:t>        0         </a:t>
            </a:r>
            <a:r>
              <a:rPr lang="en-US" dirty="0" err="1" smtClean="0">
                <a:solidFill>
                  <a:schemeClr val="dk1"/>
                </a:solidFill>
                <a:latin typeface="Calibri"/>
                <a:ea typeface="Calibri"/>
                <a:cs typeface="Calibri"/>
                <a:sym typeface="Calibri"/>
              </a:rPr>
              <a:t>xf</a:t>
            </a:r>
            <a:r>
              <a:rPr lang="en-US" sz="1600" dirty="0" smtClean="0">
                <a:solidFill>
                  <a:schemeClr val="dk1"/>
                </a:solidFill>
                <a:latin typeface="Calibri"/>
                <a:ea typeface="Calibri"/>
                <a:cs typeface="Calibri"/>
                <a:sym typeface="Calibri"/>
              </a:rPr>
              <a:t>    0</a:t>
            </a:r>
            <a:r>
              <a:rPr lang="en-US" sz="1600" baseline="-25000"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a:t>
            </a:r>
            <a:r>
              <a:rPr lang="en-US" sz="1600" dirty="0" err="1" smtClean="0">
                <a:solidFill>
                  <a:schemeClr val="dk1"/>
                </a:solidFill>
                <a:latin typeface="Calibri"/>
                <a:ea typeface="Calibri"/>
                <a:cs typeface="Calibri"/>
                <a:sym typeface="Calibri"/>
              </a:rPr>
              <a:t>yf</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0</a:t>
            </a:r>
            <a:r>
              <a:rPr lang="en-US" sz="1600" dirty="0" smtClean="0">
                <a:solidFill>
                  <a:schemeClr val="dk1"/>
                </a:solidFill>
                <a:latin typeface="Calibri"/>
                <a:ea typeface="Calibri"/>
                <a:cs typeface="Calibri"/>
                <a:sym typeface="Calibri"/>
              </a:rPr>
              <a:t>     0     1</a:t>
            </a:r>
            <a:endParaRPr sz="1600"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144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g99f3380621_0_230"/>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rotated about a fixed point </a:t>
            </a:r>
            <a:r>
              <a:rPr lang="en-US" sz="1600" b="1" dirty="0">
                <a:solidFill>
                  <a:schemeClr val="dk1"/>
                </a:solidFill>
              </a:rPr>
              <a:t>(</a:t>
            </a:r>
            <a:r>
              <a:rPr lang="en-US" sz="1800" dirty="0" err="1">
                <a:solidFill>
                  <a:schemeClr val="dk1"/>
                </a:solidFill>
                <a:latin typeface="Calibri"/>
                <a:ea typeface="Calibri"/>
                <a:cs typeface="Calibri"/>
                <a:sym typeface="Calibri"/>
              </a:rPr>
              <a:t>x</a:t>
            </a:r>
            <a:r>
              <a:rPr lang="en-US" sz="1800" baseline="-25000" dirty="0" err="1">
                <a:solidFill>
                  <a:schemeClr val="dk1"/>
                </a:solidFill>
                <a:latin typeface="Calibri"/>
                <a:ea typeface="Calibri"/>
                <a:cs typeface="Calibri"/>
                <a:sym typeface="Calibri"/>
              </a:rPr>
              <a:t>f,</a:t>
            </a:r>
            <a:r>
              <a:rPr lang="en-US" sz="1800" dirty="0" err="1">
                <a:solidFill>
                  <a:schemeClr val="dk1"/>
                </a:solidFill>
                <a:latin typeface="Calibri"/>
                <a:ea typeface="Calibri"/>
                <a:cs typeface="Calibri"/>
                <a:sym typeface="Calibri"/>
              </a:rPr>
              <a:t>y</a:t>
            </a:r>
            <a:r>
              <a:rPr lang="en-US" sz="1800" baseline="-25000" dirty="0" err="1">
                <a:solidFill>
                  <a:schemeClr val="dk1"/>
                </a:solidFill>
                <a:latin typeface="Calibri"/>
                <a:ea typeface="Calibri"/>
                <a:cs typeface="Calibri"/>
                <a:sym typeface="Calibri"/>
              </a:rPr>
              <a:t>f</a:t>
            </a:r>
            <a:r>
              <a:rPr lang="en-US" sz="1600" b="1" dirty="0">
                <a:solidFill>
                  <a:schemeClr val="dk1"/>
                </a:solidFill>
              </a:rPr>
              <a:t>)</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      	</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	 </a:t>
            </a:r>
            <a:r>
              <a:rPr lang="en-US" sz="1600" b="1" dirty="0" smtClean="0">
                <a:solidFill>
                  <a:schemeClr val="dk1"/>
                </a:solidFill>
              </a:rPr>
              <a:t>CM 	=   </a:t>
            </a:r>
            <a:r>
              <a:rPr lang="en-US" sz="1600" b="1" dirty="0">
                <a:solidFill>
                  <a:schemeClr val="dk1"/>
                </a:solidFill>
              </a:rPr>
              <a:t>	 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baseline="-25000" dirty="0">
                <a:solidFill>
                  <a:schemeClr val="dk1"/>
                </a:solidFill>
                <a:latin typeface="Calibri"/>
                <a:ea typeface="Calibri"/>
                <a:cs typeface="Calibri"/>
                <a:sym typeface="Calibri"/>
              </a:rPr>
              <a:t>,</a:t>
            </a:r>
            <a:r>
              <a:rPr lang="en-US" sz="1600" b="1" dirty="0">
                <a:solidFill>
                  <a:schemeClr val="dk1"/>
                </a:solidFill>
              </a:rPr>
              <a:t> </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sz="1600" b="1" dirty="0">
                <a:solidFill>
                  <a:schemeClr val="dk1"/>
                </a:solidFill>
              </a:rPr>
              <a:t>) 	</a:t>
            </a:r>
            <a:r>
              <a:rPr lang="en-US" sz="1600" b="1" dirty="0" smtClean="0">
                <a:solidFill>
                  <a:schemeClr val="dk1"/>
                </a:solidFill>
              </a:rPr>
              <a:t>	R 	        </a:t>
            </a:r>
            <a:r>
              <a:rPr lang="en-US" sz="1600" b="1" dirty="0">
                <a:solidFill>
                  <a:schemeClr val="dk1"/>
                </a:solidFill>
              </a:rPr>
              <a:t>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baseline="-25000" dirty="0">
                <a:solidFill>
                  <a:schemeClr val="dk1"/>
                </a:solidFill>
                <a:latin typeface="Calibri"/>
                <a:ea typeface="Calibri"/>
                <a:cs typeface="Calibri"/>
                <a:sym typeface="Calibri"/>
              </a:rPr>
              <a:t>,</a:t>
            </a:r>
            <a:r>
              <a:rPr lang="en-US" sz="1600" b="1" dirty="0">
                <a:solidFill>
                  <a:schemeClr val="dk1"/>
                </a:solidFill>
              </a:rPr>
              <a:t> -</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sz="1600" b="1" dirty="0">
                <a:solidFill>
                  <a:schemeClr val="dk1"/>
                </a:solidFill>
              </a:rPr>
              <a:t>)</a:t>
            </a: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lang="en-US" sz="1600" dirty="0" smtClean="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Composite Matrix (CM) =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1371600" marR="0" lvl="0" indent="457200" algn="l" rtl="0">
              <a:lnSpc>
                <a:spcPct val="100000"/>
              </a:lnSpc>
              <a:spcBef>
                <a:spcPts val="0"/>
              </a:spcBef>
              <a:spcAft>
                <a:spcPts val="0"/>
              </a:spcAft>
              <a:buClr>
                <a:schemeClr val="dk1"/>
              </a:buClr>
              <a:buSzPts val="1600"/>
              <a:buFont typeface="Arial"/>
              <a:buNone/>
            </a:pPr>
            <a:r>
              <a:rPr lang="en-US" sz="1600" dirty="0"/>
              <a:t>P’ = </a:t>
            </a: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78" name="Google Shape;978;g99f3380621_0_23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38</a:t>
            </a:fld>
            <a:endParaRPr/>
          </a:p>
        </p:txBody>
      </p:sp>
      <p:sp>
        <p:nvSpPr>
          <p:cNvPr id="979" name="Google Shape;979;g99f3380621_0_230"/>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80" name="Google Shape;980;g99f3380621_0_230"/>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a:solidFill>
                  <a:schemeClr val="dk1"/>
                </a:solidFill>
              </a:rPr>
              <a:t>Fixed Point Rotations</a:t>
            </a:r>
            <a:endParaRPr sz="2800" b="1">
              <a:solidFill>
                <a:schemeClr val="dk1"/>
              </a:solidFill>
            </a:endParaRPr>
          </a:p>
        </p:txBody>
      </p:sp>
      <p:sp>
        <p:nvSpPr>
          <p:cNvPr id="981" name="Google Shape;981;g99f3380621_0_230"/>
          <p:cNvSpPr/>
          <p:nvPr/>
        </p:nvSpPr>
        <p:spPr>
          <a:xfrm>
            <a:off x="6877650" y="4520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-y</a:t>
            </a:r>
            <a:r>
              <a:rPr lang="en-US" sz="1600" baseline="-25000" dirty="0" smtClean="0">
                <a:solidFill>
                  <a:schemeClr val="dk1"/>
                </a:solidFill>
                <a:latin typeface="Calibri"/>
                <a:ea typeface="Calibri"/>
                <a:cs typeface="Calibri"/>
                <a:sym typeface="Calibri"/>
              </a:rPr>
              <a:t>f</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982" name="Google Shape;982;g99f3380621_0_230"/>
          <p:cNvSpPr/>
          <p:nvPr/>
        </p:nvSpPr>
        <p:spPr>
          <a:xfrm>
            <a:off x="4788325" y="4527775"/>
            <a:ext cx="19368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sin</a:t>
            </a:r>
            <a:r>
              <a:rPr lang="en-US" sz="1200" b="1" i="0" u="none" dirty="0" err="1" smtClean="0">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sin</a:t>
            </a:r>
            <a:r>
              <a:rPr lang="en-US" sz="1200" b="1" i="0" u="none" dirty="0" err="1">
                <a:solidFill>
                  <a:schemeClr val="dk1"/>
                </a:solidFill>
                <a:latin typeface="Calibri"/>
                <a:ea typeface="Calibri"/>
                <a:cs typeface="Calibri"/>
                <a:sym typeface="Calibri"/>
              </a:rPr>
              <a:t>θ</a:t>
            </a:r>
            <a:r>
              <a:rPr lang="en-US" sz="1600" b="0" i="0" u="none" dirty="0">
                <a:solidFill>
                  <a:schemeClr val="dk1"/>
                </a:solidFill>
                <a:latin typeface="Calibri"/>
                <a:ea typeface="Calibri"/>
                <a:cs typeface="Calibri"/>
                <a:sym typeface="Calibri"/>
              </a:rPr>
              <a:t>   </a:t>
            </a:r>
            <a:r>
              <a:rPr lang="en-US" sz="1600" b="0" i="0" u="none" dirty="0" smtClean="0">
                <a:solidFill>
                  <a:schemeClr val="dk1"/>
                </a:solidFill>
                <a:latin typeface="Calibri"/>
                <a:ea typeface="Calibri"/>
                <a:cs typeface="Calibri"/>
                <a:sym typeface="Calibri"/>
              </a:rPr>
              <a:t>   </a:t>
            </a:r>
            <a:r>
              <a:rPr lang="en-US" sz="1600" b="0" i="0" u="none" dirty="0" err="1" smtClean="0">
                <a:solidFill>
                  <a:schemeClr val="dk1"/>
                </a:solidFill>
                <a:latin typeface="Calibri"/>
                <a:ea typeface="Calibri"/>
                <a:cs typeface="Calibri"/>
                <a:sym typeface="Calibri"/>
              </a:rPr>
              <a:t>cos</a:t>
            </a:r>
            <a:r>
              <a:rPr lang="en-US" sz="1200" b="1" i="0" u="none" dirty="0" err="1" smtClean="0">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0                  0           1</a:t>
            </a:r>
            <a:endParaRPr sz="1200" b="1" dirty="0">
              <a:solidFill>
                <a:schemeClr val="dk1"/>
              </a:solidFill>
              <a:latin typeface="Calibri"/>
              <a:ea typeface="Calibri"/>
              <a:cs typeface="Calibri"/>
              <a:sym typeface="Calibri"/>
            </a:endParaRPr>
          </a:p>
        </p:txBody>
      </p:sp>
      <p:sp>
        <p:nvSpPr>
          <p:cNvPr id="983" name="Google Shape;983;g99f3380621_0_230"/>
          <p:cNvSpPr/>
          <p:nvPr/>
        </p:nvSpPr>
        <p:spPr>
          <a:xfrm>
            <a:off x="3296250" y="4520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t</a:t>
            </a:r>
            <a:r>
              <a:rPr lang="en-US" sz="1600" baseline="-25000" dirty="0" err="1">
                <a:solidFill>
                  <a:schemeClr val="dk1"/>
                </a:solidFill>
                <a:latin typeface="Calibri"/>
                <a:ea typeface="Calibri"/>
                <a:cs typeface="Calibri"/>
                <a:sym typeface="Calibri"/>
              </a:rPr>
              <a:t>f</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984" name="Google Shape;984;g99f3380621_0_230"/>
          <p:cNvSpPr/>
          <p:nvPr/>
        </p:nvSpPr>
        <p:spPr>
          <a:xfrm>
            <a:off x="3296250" y="54348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CM</a:t>
            </a:r>
            <a:endParaRPr sz="1600" baseline="-25000" dirty="0">
              <a:solidFill>
                <a:schemeClr val="dk1"/>
              </a:solidFill>
              <a:latin typeface="Calibri"/>
              <a:ea typeface="Calibri"/>
              <a:cs typeface="Calibri"/>
              <a:sym typeface="Calibri"/>
            </a:endParaRPr>
          </a:p>
        </p:txBody>
      </p:sp>
      <p:sp>
        <p:nvSpPr>
          <p:cNvPr id="985" name="Google Shape;985;g99f3380621_0_230"/>
          <p:cNvSpPr/>
          <p:nvPr/>
        </p:nvSpPr>
        <p:spPr>
          <a:xfrm>
            <a:off x="4744049" y="5434800"/>
            <a:ext cx="109477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x</a:t>
            </a:r>
            <a:r>
              <a:rPr lang="en-US" baseline="-25000" dirty="0" smtClean="0">
                <a:solidFill>
                  <a:schemeClr val="dk1"/>
                </a:solidFill>
                <a:latin typeface="Calibri"/>
                <a:ea typeface="Calibri"/>
                <a:cs typeface="Calibri"/>
                <a:sym typeface="Calibri"/>
              </a:rPr>
              <a:t>1        </a:t>
            </a:r>
            <a:r>
              <a:rPr lang="en-US" dirty="0" smtClean="0">
                <a:solidFill>
                  <a:schemeClr val="dk1"/>
                </a:solidFill>
                <a:latin typeface="Calibri"/>
                <a:ea typeface="Calibri"/>
                <a:cs typeface="Calibri"/>
                <a:sym typeface="Calibri"/>
              </a:rPr>
              <a:t>x</a:t>
            </a:r>
            <a:r>
              <a:rPr lang="en-US" baseline="-25000" dirty="0" smtClean="0">
                <a:solidFill>
                  <a:schemeClr val="dk1"/>
                </a:solidFill>
                <a:latin typeface="Calibri"/>
                <a:ea typeface="Calibri"/>
                <a:cs typeface="Calibri"/>
                <a:sym typeface="Calibri"/>
              </a:rPr>
              <a:t>2     </a:t>
            </a:r>
            <a:r>
              <a:rPr lang="en-US" dirty="0" smtClean="0">
                <a:solidFill>
                  <a:schemeClr val="dk1"/>
                </a:solidFill>
                <a:latin typeface="Calibri"/>
                <a:ea typeface="Calibri"/>
                <a:cs typeface="Calibri"/>
                <a:sym typeface="Calibri"/>
              </a:rPr>
              <a:t>x</a:t>
            </a:r>
            <a:r>
              <a:rPr lang="en-US" baseline="-25000" dirty="0">
                <a:solidFill>
                  <a:schemeClr val="dk1"/>
                </a:solidFill>
                <a:latin typeface="Calibri"/>
                <a:ea typeface="Calibri"/>
                <a:cs typeface="Calibri"/>
                <a:sym typeface="Calibri"/>
              </a:rPr>
              <a:t>3</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y</a:t>
            </a:r>
            <a:r>
              <a:rPr lang="en-US" sz="1600" baseline="-25000" dirty="0" smtClean="0">
                <a:solidFill>
                  <a:schemeClr val="dk1"/>
                </a:solidFill>
                <a:latin typeface="Calibri"/>
                <a:ea typeface="Calibri"/>
                <a:cs typeface="Calibri"/>
                <a:sym typeface="Calibri"/>
              </a:rPr>
              <a:t>1      </a:t>
            </a:r>
            <a:r>
              <a:rPr lang="en-US" sz="1600" dirty="0" smtClean="0">
                <a:solidFill>
                  <a:schemeClr val="dk1"/>
                </a:solidFill>
                <a:latin typeface="Calibri"/>
                <a:ea typeface="Calibri"/>
                <a:cs typeface="Calibri"/>
                <a:sym typeface="Calibri"/>
              </a:rPr>
              <a:t>y</a:t>
            </a:r>
            <a:r>
              <a:rPr lang="en-US" sz="1600" baseline="-25000" dirty="0" smtClean="0">
                <a:solidFill>
                  <a:schemeClr val="dk1"/>
                </a:solidFill>
                <a:latin typeface="Calibri"/>
                <a:ea typeface="Calibri"/>
                <a:cs typeface="Calibri"/>
                <a:sym typeface="Calibri"/>
              </a:rPr>
              <a:t>2   </a:t>
            </a:r>
            <a:r>
              <a:rPr lang="en-US" sz="1600" dirty="0" smtClean="0">
                <a:solidFill>
                  <a:schemeClr val="dk1"/>
                </a:solidFill>
                <a:latin typeface="Calibri"/>
                <a:ea typeface="Calibri"/>
                <a:cs typeface="Calibri"/>
                <a:sym typeface="Calibri"/>
              </a:rPr>
              <a:t>y</a:t>
            </a:r>
            <a:r>
              <a:rPr lang="en-US" sz="1600" baseline="-25000" dirty="0" smtClean="0">
                <a:solidFill>
                  <a:schemeClr val="dk1"/>
                </a:solidFill>
                <a:latin typeface="Calibri"/>
                <a:ea typeface="Calibri"/>
                <a:cs typeface="Calibri"/>
                <a:sym typeface="Calibri"/>
              </a:rPr>
              <a:t>3</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1     1     1</a:t>
            </a:r>
            <a:endParaRPr sz="1600" baseline="-25000" dirty="0">
              <a:solidFill>
                <a:schemeClr val="dk1"/>
              </a:solidFill>
              <a:latin typeface="Calibri"/>
              <a:ea typeface="Calibri"/>
              <a:cs typeface="Calibri"/>
              <a:sym typeface="Calibri"/>
            </a:endParaRPr>
          </a:p>
        </p:txBody>
      </p:sp>
      <p:pic>
        <p:nvPicPr>
          <p:cNvPr id="986" name="Google Shape;986;g99f3380621_0_230"/>
          <p:cNvPicPr preferRelativeResize="0"/>
          <p:nvPr/>
        </p:nvPicPr>
        <p:blipFill>
          <a:blip r:embed="rId3">
            <a:alphaModFix/>
          </a:blip>
          <a:stretch>
            <a:fillRect/>
          </a:stretch>
        </p:blipFill>
        <p:spPr>
          <a:xfrm>
            <a:off x="853175" y="2038421"/>
            <a:ext cx="7307500" cy="1865275"/>
          </a:xfrm>
          <a:prstGeom prst="rect">
            <a:avLst/>
          </a:prstGeom>
          <a:noFill/>
          <a:ln w="25400" cap="flat" cmpd="sng">
            <a:solidFill>
              <a:srgbClr val="385D8A"/>
            </a:solidFill>
            <a:prstDash val="solid"/>
            <a:miter lim="8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1"/>
                                        </p:tgtEl>
                                        <p:attrNameLst>
                                          <p:attrName>style.visibility</p:attrName>
                                        </p:attrNameLst>
                                      </p:cBhvr>
                                      <p:to>
                                        <p:strVal val="visible"/>
                                      </p:to>
                                    </p:set>
                                    <p:animEffect transition="in" filter="fade">
                                      <p:cBhvr>
                                        <p:cTn id="7" dur="1000"/>
                                        <p:tgtEl>
                                          <p:spTgt spid="9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2"/>
                                        </p:tgtEl>
                                        <p:attrNameLst>
                                          <p:attrName>style.visibility</p:attrName>
                                        </p:attrNameLst>
                                      </p:cBhvr>
                                      <p:to>
                                        <p:strVal val="visible"/>
                                      </p:to>
                                    </p:set>
                                    <p:animEffect transition="in" filter="fade">
                                      <p:cBhvr>
                                        <p:cTn id="12" dur="1000"/>
                                        <p:tgtEl>
                                          <p:spTgt spid="9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3"/>
                                        </p:tgtEl>
                                        <p:attrNameLst>
                                          <p:attrName>style.visibility</p:attrName>
                                        </p:attrNameLst>
                                      </p:cBhvr>
                                      <p:to>
                                        <p:strVal val="visible"/>
                                      </p:to>
                                    </p:set>
                                    <p:animEffect transition="in" filter="fade">
                                      <p:cBhvr>
                                        <p:cTn id="17" dur="1000"/>
                                        <p:tgtEl>
                                          <p:spTgt spid="9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5"/>
                                        </p:tgtEl>
                                        <p:attrNameLst>
                                          <p:attrName>style.visibility</p:attrName>
                                        </p:attrNameLst>
                                      </p:cBhvr>
                                      <p:to>
                                        <p:strVal val="visible"/>
                                      </p:to>
                                    </p:set>
                                    <p:animEffect transition="in" filter="fade">
                                      <p:cBhvr>
                                        <p:cTn id="22" dur="1000"/>
                                        <p:tgtEl>
                                          <p:spTgt spid="98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4"/>
                                        </p:tgtEl>
                                        <p:attrNameLst>
                                          <p:attrName>style.visibility</p:attrName>
                                        </p:attrNameLst>
                                      </p:cBhvr>
                                      <p:to>
                                        <p:strVal val="visible"/>
                                      </p:to>
                                    </p:set>
                                    <p:animEffect transition="in" filter="fade">
                                      <p:cBhvr>
                                        <p:cTn id="27" dur="1000"/>
                                        <p:tgtEl>
                                          <p:spTgt spid="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g99f3380621_0_271"/>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scaled about a fixed point </a:t>
            </a:r>
            <a:r>
              <a:rPr lang="en-US" sz="1600" b="1" dirty="0">
                <a:solidFill>
                  <a:schemeClr val="dk1"/>
                </a:solidFill>
              </a:rPr>
              <a:t>(</a:t>
            </a:r>
            <a:r>
              <a:rPr lang="en-US" sz="1800" dirty="0" err="1">
                <a:solidFill>
                  <a:schemeClr val="dk1"/>
                </a:solidFill>
                <a:latin typeface="Calibri"/>
                <a:ea typeface="Calibri"/>
                <a:cs typeface="Calibri"/>
                <a:sym typeface="Calibri"/>
              </a:rPr>
              <a:t>x</a:t>
            </a:r>
            <a:r>
              <a:rPr lang="en-US" sz="1800" baseline="-25000" dirty="0" err="1">
                <a:solidFill>
                  <a:schemeClr val="dk1"/>
                </a:solidFill>
                <a:latin typeface="Calibri"/>
                <a:ea typeface="Calibri"/>
                <a:cs typeface="Calibri"/>
                <a:sym typeface="Calibri"/>
              </a:rPr>
              <a:t>f,</a:t>
            </a:r>
            <a:r>
              <a:rPr lang="en-US" sz="1800" dirty="0" err="1">
                <a:solidFill>
                  <a:schemeClr val="dk1"/>
                </a:solidFill>
                <a:latin typeface="Calibri"/>
                <a:ea typeface="Calibri"/>
                <a:cs typeface="Calibri"/>
                <a:sym typeface="Calibri"/>
              </a:rPr>
              <a:t>y</a:t>
            </a:r>
            <a:r>
              <a:rPr lang="en-US" sz="1800" baseline="-25000" dirty="0" err="1">
                <a:solidFill>
                  <a:schemeClr val="dk1"/>
                </a:solidFill>
                <a:latin typeface="Calibri"/>
                <a:ea typeface="Calibri"/>
                <a:cs typeface="Calibri"/>
                <a:sym typeface="Calibri"/>
              </a:rPr>
              <a:t>f</a:t>
            </a:r>
            <a:r>
              <a:rPr lang="en-US" sz="1600" b="1" dirty="0">
                <a:solidFill>
                  <a:schemeClr val="dk1"/>
                </a:solidFill>
              </a:rPr>
              <a:t>)</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Steps:</a:t>
            </a:r>
            <a:endParaRPr lang="en-US"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1.	The </a:t>
            </a:r>
            <a:r>
              <a:rPr lang="en-US" b="1" dirty="0">
                <a:solidFill>
                  <a:schemeClr val="dk1"/>
                </a:solidFill>
              </a:rPr>
              <a:t>fixed point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b="1" dirty="0">
                <a:solidFill>
                  <a:schemeClr val="dk1"/>
                </a:solidFill>
              </a:rPr>
              <a:t>) along with the </a:t>
            </a:r>
            <a:r>
              <a:rPr lang="en-US" b="1" dirty="0" err="1">
                <a:solidFill>
                  <a:schemeClr val="dk1"/>
                </a:solidFill>
              </a:rPr>
              <a:t>the</a:t>
            </a:r>
            <a:r>
              <a:rPr lang="en-US" b="1" dirty="0">
                <a:solidFill>
                  <a:schemeClr val="dk1"/>
                </a:solidFill>
              </a:rPr>
              <a:t> object is translated to origin</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2</a:t>
            </a:r>
            <a:r>
              <a:rPr lang="en-US" b="1" dirty="0">
                <a:solidFill>
                  <a:schemeClr val="dk1"/>
                </a:solidFill>
              </a:rPr>
              <a:t>.	The object is scaled about origin</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3.	The fixed point along with the </a:t>
            </a:r>
            <a:r>
              <a:rPr lang="en-US" b="1" dirty="0" err="1">
                <a:solidFill>
                  <a:schemeClr val="dk1"/>
                </a:solidFill>
              </a:rPr>
              <a:t>the</a:t>
            </a:r>
            <a:r>
              <a:rPr lang="en-US" b="1" dirty="0">
                <a:solidFill>
                  <a:schemeClr val="dk1"/>
                </a:solidFill>
              </a:rPr>
              <a:t> rotated object is translated back to its </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r>
              <a:rPr lang="en-US" b="1" dirty="0" smtClean="0">
                <a:solidFill>
                  <a:schemeClr val="dk1"/>
                </a:solidFill>
              </a:rPr>
              <a:t>	 </a:t>
            </a:r>
            <a:r>
              <a:rPr lang="en-US" b="1" dirty="0">
                <a:solidFill>
                  <a:schemeClr val="dk1"/>
                </a:solidFill>
              </a:rPr>
              <a:t>original position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r>
              <a:rPr lang="en-US" b="1" dirty="0">
                <a:solidFill>
                  <a:schemeClr val="dk1"/>
                </a:solidFill>
              </a:rPr>
              <a:t>)</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endParaRPr b="1"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992" name="Google Shape;992;g99f3380621_0_2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39</a:t>
            </a:fld>
            <a:endParaRPr/>
          </a:p>
        </p:txBody>
      </p:sp>
      <p:sp>
        <p:nvSpPr>
          <p:cNvPr id="993" name="Google Shape;993;g99f3380621_0_271"/>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994" name="Google Shape;994;g99f3380621_0_271"/>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dirty="0">
                <a:solidFill>
                  <a:schemeClr val="dk1"/>
                </a:solidFill>
              </a:rPr>
              <a:t>Fixed Point Scaling</a:t>
            </a:r>
            <a:endParaRPr sz="2800" b="1" dirty="0">
              <a:solidFill>
                <a:schemeClr val="dk1"/>
              </a:solidFill>
            </a:endParaRPr>
          </a:p>
        </p:txBody>
      </p:sp>
      <p:pic>
        <p:nvPicPr>
          <p:cNvPr id="995" name="Google Shape;995;g99f3380621_0_271"/>
          <p:cNvPicPr preferRelativeResize="0"/>
          <p:nvPr/>
        </p:nvPicPr>
        <p:blipFill>
          <a:blip r:embed="rId3">
            <a:alphaModFix/>
          </a:blip>
          <a:stretch>
            <a:fillRect/>
          </a:stretch>
        </p:blipFill>
        <p:spPr>
          <a:xfrm>
            <a:off x="839673" y="4084173"/>
            <a:ext cx="7432800" cy="2035650"/>
          </a:xfrm>
          <a:prstGeom prst="rect">
            <a:avLst/>
          </a:prstGeom>
          <a:noFill/>
          <a:ln>
            <a:noFill/>
          </a:ln>
        </p:spPr>
      </p:pic>
      <p:sp>
        <p:nvSpPr>
          <p:cNvPr id="7" name="Google Shape;700;p17"/>
          <p:cNvSpPr/>
          <p:nvPr/>
        </p:nvSpPr>
        <p:spPr>
          <a:xfrm>
            <a:off x="6343650" y="1247775"/>
            <a:ext cx="914400" cy="6096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a:t>
            </a:r>
            <a:r>
              <a:rPr lang="en-US" sz="1600" b="0" i="0" u="none" baseline="-25000">
                <a:solidFill>
                  <a:schemeClr val="dk1"/>
                </a:solidFill>
                <a:latin typeface="Calibri"/>
                <a:ea typeface="Calibri"/>
                <a:cs typeface="Calibri"/>
                <a:sym typeface="Calibri"/>
              </a:rPr>
              <a:t>x</a:t>
            </a:r>
            <a:r>
              <a:rPr lang="en-US" sz="1600" b="0" i="0" u="none">
                <a:solidFill>
                  <a:schemeClr val="dk1"/>
                </a:solidFill>
                <a:latin typeface="Calibri"/>
                <a:ea typeface="Calibri"/>
                <a:cs typeface="Calibri"/>
                <a:sym typeface="Calibri"/>
              </a:rPr>
              <a:t>       0 0        s</a:t>
            </a:r>
            <a:r>
              <a:rPr lang="en-US" sz="1600" b="0" i="0" u="none" baseline="-25000">
                <a:solidFill>
                  <a:schemeClr val="dk1"/>
                </a:solidFill>
                <a:latin typeface="Calibri"/>
                <a:ea typeface="Calibri"/>
                <a:cs typeface="Calibri"/>
                <a:sym typeface="Calibri"/>
              </a:rPr>
              <a:t>y</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212" name="Google Shape;212;p4"/>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213" name="Google Shape;213;p4"/>
          <p:cNvSpPr txBox="1"/>
          <p:nvPr/>
        </p:nvSpPr>
        <p:spPr>
          <a:xfrm>
            <a:off x="990600" y="600075"/>
            <a:ext cx="72390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Topological Difference between 2 Scan lines</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y : intersection edges are opposite sides</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y’ : intersection edges are same side</a:t>
            </a:r>
            <a:endParaRPr/>
          </a:p>
        </p:txBody>
      </p:sp>
      <p:sp>
        <p:nvSpPr>
          <p:cNvPr id="214" name="Google Shape;214;p4"/>
          <p:cNvSpPr/>
          <p:nvPr/>
        </p:nvSpPr>
        <p:spPr>
          <a:xfrm>
            <a:off x="1538287" y="3429000"/>
            <a:ext cx="3200400" cy="2133600"/>
          </a:xfrm>
          <a:custGeom>
            <a:avLst/>
            <a:gdLst/>
            <a:ahLst/>
            <a:cxnLst/>
            <a:rect l="l" t="t" r="r" b="b"/>
            <a:pathLst>
              <a:path w="2016" h="1344" extrusionOk="0">
                <a:moveTo>
                  <a:pt x="0" y="576"/>
                </a:moveTo>
                <a:lnTo>
                  <a:pt x="576" y="1248"/>
                </a:lnTo>
                <a:lnTo>
                  <a:pt x="960" y="912"/>
                </a:lnTo>
                <a:lnTo>
                  <a:pt x="1440" y="1344"/>
                </a:lnTo>
                <a:lnTo>
                  <a:pt x="2016" y="672"/>
                </a:lnTo>
                <a:lnTo>
                  <a:pt x="1056" y="0"/>
                </a:lnTo>
                <a:lnTo>
                  <a:pt x="0" y="576"/>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15" name="Google Shape;215;p4"/>
          <p:cNvCxnSpPr/>
          <p:nvPr/>
        </p:nvCxnSpPr>
        <p:spPr>
          <a:xfrm>
            <a:off x="1233487" y="4876800"/>
            <a:ext cx="3810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216" name="Google Shape;216;p4"/>
          <p:cNvCxnSpPr/>
          <p:nvPr/>
        </p:nvCxnSpPr>
        <p:spPr>
          <a:xfrm>
            <a:off x="1233487" y="4495800"/>
            <a:ext cx="3810000" cy="0"/>
          </a:xfrm>
          <a:prstGeom prst="straightConnector1">
            <a:avLst/>
          </a:prstGeom>
          <a:noFill/>
          <a:ln w="38100" cap="flat" cmpd="sng">
            <a:solidFill>
              <a:schemeClr val="accent1"/>
            </a:solidFill>
            <a:prstDash val="solid"/>
            <a:miter lim="800000"/>
            <a:headEnd type="none" w="med" len="med"/>
            <a:tailEnd type="none" w="med" len="med"/>
          </a:ln>
        </p:spPr>
      </p:cxnSp>
      <p:sp>
        <p:nvSpPr>
          <p:cNvPr id="217" name="Google Shape;217;p4"/>
          <p:cNvSpPr txBox="1"/>
          <p:nvPr/>
        </p:nvSpPr>
        <p:spPr>
          <a:xfrm>
            <a:off x="914400" y="4114800"/>
            <a:ext cx="3190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endParaRPr/>
          </a:p>
        </p:txBody>
      </p:sp>
      <p:sp>
        <p:nvSpPr>
          <p:cNvPr id="218" name="Google Shape;218;p4"/>
          <p:cNvSpPr txBox="1"/>
          <p:nvPr/>
        </p:nvSpPr>
        <p:spPr>
          <a:xfrm>
            <a:off x="914400" y="4648200"/>
            <a:ext cx="4206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endParaRPr/>
          </a:p>
        </p:txBody>
      </p:sp>
      <p:sp>
        <p:nvSpPr>
          <p:cNvPr id="219" name="Google Shape;219;p4"/>
          <p:cNvSpPr/>
          <p:nvPr/>
        </p:nvSpPr>
        <p:spPr>
          <a:xfrm>
            <a:off x="2757487" y="4572000"/>
            <a:ext cx="609600" cy="609600"/>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0" name="Google Shape;220;p4"/>
          <p:cNvSpPr/>
          <p:nvPr/>
        </p:nvSpPr>
        <p:spPr>
          <a:xfrm>
            <a:off x="4357687" y="4191000"/>
            <a:ext cx="608012" cy="608012"/>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21" name="Google Shape;221;p4"/>
          <p:cNvSpPr txBox="1"/>
          <p:nvPr/>
        </p:nvSpPr>
        <p:spPr>
          <a:xfrm>
            <a:off x="1763712" y="4868862"/>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22" name="Google Shape;222;p4"/>
          <p:cNvSpPr txBox="1"/>
          <p:nvPr/>
        </p:nvSpPr>
        <p:spPr>
          <a:xfrm>
            <a:off x="2892425" y="4508500"/>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223" name="Google Shape;223;p4"/>
          <p:cNvSpPr txBox="1"/>
          <p:nvPr/>
        </p:nvSpPr>
        <p:spPr>
          <a:xfrm>
            <a:off x="4284662" y="4868862"/>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24" name="Google Shape;224;p4"/>
          <p:cNvSpPr txBox="1"/>
          <p:nvPr/>
        </p:nvSpPr>
        <p:spPr>
          <a:xfrm>
            <a:off x="1619250" y="4149725"/>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25" name="Google Shape;225;p4"/>
          <p:cNvSpPr txBox="1"/>
          <p:nvPr/>
        </p:nvSpPr>
        <p:spPr>
          <a:xfrm>
            <a:off x="4621212" y="4149725"/>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grpSp>
        <p:nvGrpSpPr>
          <p:cNvPr id="226" name="Google Shape;226;p4"/>
          <p:cNvGrpSpPr/>
          <p:nvPr/>
        </p:nvGrpSpPr>
        <p:grpSpPr>
          <a:xfrm>
            <a:off x="5334000" y="3357562"/>
            <a:ext cx="3657600" cy="2270125"/>
            <a:chOff x="3360" y="2115"/>
            <a:chExt cx="2304" cy="1430"/>
          </a:xfrm>
        </p:grpSpPr>
        <p:sp>
          <p:nvSpPr>
            <p:cNvPr id="227" name="Google Shape;227;p4"/>
            <p:cNvSpPr/>
            <p:nvPr/>
          </p:nvSpPr>
          <p:spPr>
            <a:xfrm rot="10800000" flipH="1">
              <a:off x="4320" y="2544"/>
              <a:ext cx="384" cy="384"/>
            </a:xfrm>
            <a:custGeom>
              <a:avLst/>
              <a:gdLst/>
              <a:ahLst/>
              <a:cxnLst/>
              <a:rect l="l" t="t" r="r" b="b"/>
              <a:pathLst>
                <a:path w="21600" h="21600" extrusionOk="0">
                  <a:moveTo>
                    <a:pt x="17099" y="11249"/>
                  </a:moveTo>
                  <a:cubicBezTo>
                    <a:pt x="17110" y="11100"/>
                    <a:pt x="17116" y="10950"/>
                    <a:pt x="17116" y="10800"/>
                  </a:cubicBezTo>
                  <a:cubicBezTo>
                    <a:pt x="17116" y="7311"/>
                    <a:pt x="14288" y="4484"/>
                    <a:pt x="10800" y="4484"/>
                  </a:cubicBezTo>
                  <a:cubicBezTo>
                    <a:pt x="7311" y="4484"/>
                    <a:pt x="4484" y="7311"/>
                    <a:pt x="4484" y="10800"/>
                  </a:cubicBezTo>
                  <a:cubicBezTo>
                    <a:pt x="4483" y="14288"/>
                    <a:pt x="7311" y="17115"/>
                    <a:pt x="10799" y="17115"/>
                  </a:cubicBezTo>
                  <a:lnTo>
                    <a:pt x="10799" y="21599"/>
                  </a:lnTo>
                  <a:cubicBezTo>
                    <a:pt x="4834" y="21599"/>
                    <a:pt x="0" y="16764"/>
                    <a:pt x="0" y="10800"/>
                  </a:cubicBezTo>
                  <a:cubicBezTo>
                    <a:pt x="0" y="4835"/>
                    <a:pt x="4835" y="0"/>
                    <a:pt x="10800" y="0"/>
                  </a:cubicBezTo>
                  <a:cubicBezTo>
                    <a:pt x="16764" y="0"/>
                    <a:pt x="21600" y="4835"/>
                    <a:pt x="21600" y="10800"/>
                  </a:cubicBezTo>
                  <a:cubicBezTo>
                    <a:pt x="21600" y="11056"/>
                    <a:pt x="21590" y="11313"/>
                    <a:pt x="21572" y="11569"/>
                  </a:cubicBezTo>
                  <a:lnTo>
                    <a:pt x="24265" y="11761"/>
                  </a:lnTo>
                  <a:lnTo>
                    <a:pt x="18984" y="16339"/>
                  </a:lnTo>
                  <a:lnTo>
                    <a:pt x="14406" y="11057"/>
                  </a:lnTo>
                  <a:lnTo>
                    <a:pt x="17099" y="112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228" name="Google Shape;228;p4"/>
            <p:cNvGrpSpPr/>
            <p:nvPr/>
          </p:nvGrpSpPr>
          <p:grpSpPr>
            <a:xfrm>
              <a:off x="3456" y="2115"/>
              <a:ext cx="2112" cy="1430"/>
              <a:chOff x="3456" y="2115"/>
              <a:chExt cx="2112" cy="1430"/>
            </a:xfrm>
          </p:grpSpPr>
          <p:sp>
            <p:nvSpPr>
              <p:cNvPr id="229" name="Google Shape;229;p4"/>
              <p:cNvSpPr/>
              <p:nvPr/>
            </p:nvSpPr>
            <p:spPr>
              <a:xfrm>
                <a:off x="3576" y="2816"/>
                <a:ext cx="1848" cy="688"/>
              </a:xfrm>
              <a:custGeom>
                <a:avLst/>
                <a:gdLst/>
                <a:ahLst/>
                <a:cxnLst/>
                <a:rect l="l" t="t" r="r" b="b"/>
                <a:pathLst>
                  <a:path w="1848" h="688" extrusionOk="0">
                    <a:moveTo>
                      <a:pt x="0" y="0"/>
                    </a:moveTo>
                    <a:lnTo>
                      <a:pt x="504" y="592"/>
                    </a:lnTo>
                    <a:lnTo>
                      <a:pt x="888" y="256"/>
                    </a:lnTo>
                    <a:lnTo>
                      <a:pt x="1368" y="688"/>
                    </a:lnTo>
                    <a:lnTo>
                      <a:pt x="1848" y="128"/>
                    </a:lnTo>
                  </a:path>
                </a:pathLst>
              </a:custGeom>
              <a:noFill/>
              <a:ln w="381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0" name="Google Shape;230;p4"/>
              <p:cNvSpPr/>
              <p:nvPr/>
            </p:nvSpPr>
            <p:spPr>
              <a:xfrm>
                <a:off x="3504" y="2160"/>
                <a:ext cx="2016" cy="672"/>
              </a:xfrm>
              <a:custGeom>
                <a:avLst/>
                <a:gdLst/>
                <a:ahLst/>
                <a:cxnLst/>
                <a:rect l="l" t="t" r="r" b="b"/>
                <a:pathLst>
                  <a:path w="2016" h="672" extrusionOk="0">
                    <a:moveTo>
                      <a:pt x="2016" y="672"/>
                    </a:moveTo>
                    <a:lnTo>
                      <a:pt x="1056" y="0"/>
                    </a:lnTo>
                    <a:lnTo>
                      <a:pt x="0" y="576"/>
                    </a:lnTo>
                  </a:path>
                </a:pathLst>
              </a:custGeom>
              <a:noFill/>
              <a:ln w="381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1" name="Google Shape;231;p4"/>
              <p:cNvSpPr/>
              <p:nvPr/>
            </p:nvSpPr>
            <p:spPr>
              <a:xfrm>
                <a:off x="3552" y="2784"/>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2" name="Google Shape;232;p4"/>
              <p:cNvSpPr/>
              <p:nvPr/>
            </p:nvSpPr>
            <p:spPr>
              <a:xfrm>
                <a:off x="5376" y="2880"/>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3" name="Google Shape;233;p4"/>
              <p:cNvSpPr/>
              <p:nvPr/>
            </p:nvSpPr>
            <p:spPr>
              <a:xfrm>
                <a:off x="5472" y="2784"/>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4" name="Google Shape;234;p4"/>
              <p:cNvSpPr/>
              <p:nvPr/>
            </p:nvSpPr>
            <p:spPr>
              <a:xfrm>
                <a:off x="3456" y="2688"/>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5" name="Google Shape;235;p4"/>
              <p:cNvSpPr/>
              <p:nvPr/>
            </p:nvSpPr>
            <p:spPr>
              <a:xfrm>
                <a:off x="4508" y="2115"/>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6" name="Google Shape;236;p4"/>
              <p:cNvSpPr/>
              <p:nvPr/>
            </p:nvSpPr>
            <p:spPr>
              <a:xfrm>
                <a:off x="4035" y="3353"/>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7" name="Google Shape;237;p4"/>
              <p:cNvSpPr/>
              <p:nvPr/>
            </p:nvSpPr>
            <p:spPr>
              <a:xfrm>
                <a:off x="4422" y="3017"/>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8" name="Google Shape;238;p4"/>
              <p:cNvSpPr/>
              <p:nvPr/>
            </p:nvSpPr>
            <p:spPr>
              <a:xfrm>
                <a:off x="4890" y="3449"/>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239" name="Google Shape;239;p4"/>
            <p:cNvCxnSpPr/>
            <p:nvPr/>
          </p:nvCxnSpPr>
          <p:spPr>
            <a:xfrm>
              <a:off x="3360" y="3072"/>
              <a:ext cx="2304"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240" name="Google Shape;240;p4"/>
            <p:cNvCxnSpPr/>
            <p:nvPr/>
          </p:nvCxnSpPr>
          <p:spPr>
            <a:xfrm>
              <a:off x="3360" y="2832"/>
              <a:ext cx="2304" cy="0"/>
            </a:xfrm>
            <a:prstGeom prst="straightConnector1">
              <a:avLst/>
            </a:prstGeom>
            <a:noFill/>
            <a:ln w="38100" cap="flat" cmpd="sng">
              <a:solidFill>
                <a:schemeClr val="accent1"/>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g99f3380621_0_279"/>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scaled about a fixed point </a:t>
            </a:r>
            <a:r>
              <a:rPr lang="en-US" sz="1600" b="1" dirty="0">
                <a:solidFill>
                  <a:schemeClr val="dk1"/>
                </a:solidFill>
              </a:rPr>
              <a:t>(</a:t>
            </a:r>
            <a:r>
              <a:rPr lang="en-US" sz="1800" dirty="0" err="1">
                <a:solidFill>
                  <a:schemeClr val="dk1"/>
                </a:solidFill>
                <a:latin typeface="Calibri"/>
                <a:ea typeface="Calibri"/>
                <a:cs typeface="Calibri"/>
                <a:sym typeface="Calibri"/>
              </a:rPr>
              <a:t>x</a:t>
            </a:r>
            <a:r>
              <a:rPr lang="en-US" sz="1800" baseline="-25000" dirty="0" err="1">
                <a:solidFill>
                  <a:schemeClr val="dk1"/>
                </a:solidFill>
                <a:latin typeface="Calibri"/>
                <a:ea typeface="Calibri"/>
                <a:cs typeface="Calibri"/>
                <a:sym typeface="Calibri"/>
              </a:rPr>
              <a:t>f,</a:t>
            </a:r>
            <a:r>
              <a:rPr lang="en-US" sz="1800" dirty="0" err="1">
                <a:solidFill>
                  <a:schemeClr val="dk1"/>
                </a:solidFill>
                <a:latin typeface="Calibri"/>
                <a:ea typeface="Calibri"/>
                <a:cs typeface="Calibri"/>
                <a:sym typeface="Calibri"/>
              </a:rPr>
              <a:t>y</a:t>
            </a:r>
            <a:r>
              <a:rPr lang="en-US" sz="1800" baseline="-25000" dirty="0" err="1">
                <a:solidFill>
                  <a:schemeClr val="dk1"/>
                </a:solidFill>
                <a:latin typeface="Calibri"/>
                <a:ea typeface="Calibri"/>
                <a:cs typeface="Calibri"/>
                <a:sym typeface="Calibri"/>
              </a:rPr>
              <a:t>f</a:t>
            </a:r>
            <a:r>
              <a:rPr lang="en-US" sz="1600" b="1" dirty="0">
                <a:solidFill>
                  <a:schemeClr val="dk1"/>
                </a:solidFill>
              </a:rPr>
              <a:t>)</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CM =    (     </a:t>
            </a:r>
            <a:r>
              <a:rPr lang="en-US" b="1" dirty="0" smtClean="0">
                <a:solidFill>
                  <a:schemeClr val="dk1"/>
                </a:solidFill>
              </a:rPr>
              <a:t>T(</a:t>
            </a:r>
            <a:r>
              <a:rPr lang="en-US" b="1" dirty="0" err="1" smtClean="0">
                <a:solidFill>
                  <a:schemeClr val="dk1"/>
                </a:solidFill>
              </a:rPr>
              <a:t>tx,yf</a:t>
            </a:r>
            <a:r>
              <a:rPr lang="en-US" b="1" dirty="0" smtClean="0">
                <a:solidFill>
                  <a:schemeClr val="dk1"/>
                </a:solidFill>
              </a:rPr>
              <a:t>).    </a:t>
            </a:r>
            <a:r>
              <a:rPr lang="en-US" b="1" dirty="0">
                <a:solidFill>
                  <a:schemeClr val="dk1"/>
                </a:solidFill>
              </a:rPr>
              <a:t>(    S(</a:t>
            </a:r>
            <a:r>
              <a:rPr lang="en-US" b="1" dirty="0" err="1">
                <a:solidFill>
                  <a:schemeClr val="dk1"/>
                </a:solidFill>
              </a:rPr>
              <a:t>sx,sy</a:t>
            </a:r>
            <a:r>
              <a:rPr lang="en-US" b="1" dirty="0">
                <a:solidFill>
                  <a:schemeClr val="dk1"/>
                </a:solidFill>
              </a:rPr>
              <a:t>).T</a:t>
            </a:r>
            <a:r>
              <a:rPr lang="en-US" b="1" dirty="0" smtClean="0">
                <a:solidFill>
                  <a:schemeClr val="dk1"/>
                </a:solidFill>
              </a:rPr>
              <a:t>(-</a:t>
            </a:r>
            <a:r>
              <a:rPr lang="en-US" b="1" dirty="0" err="1" smtClean="0">
                <a:solidFill>
                  <a:schemeClr val="dk1"/>
                </a:solidFill>
              </a:rPr>
              <a:t>xf</a:t>
            </a:r>
            <a:r>
              <a:rPr lang="en-US" b="1" dirty="0" smtClean="0">
                <a:solidFill>
                  <a:schemeClr val="dk1"/>
                </a:solidFill>
              </a:rPr>
              <a:t>, -</a:t>
            </a:r>
            <a:r>
              <a:rPr lang="en-US" b="1" dirty="0" err="1" smtClean="0">
                <a:solidFill>
                  <a:schemeClr val="dk1"/>
                </a:solidFill>
              </a:rPr>
              <a:t>yf</a:t>
            </a:r>
            <a:r>
              <a:rPr lang="en-US" b="1" dirty="0" smtClean="0">
                <a:solidFill>
                  <a:schemeClr val="dk1"/>
                </a:solidFill>
              </a:rPr>
              <a:t>)  </a:t>
            </a:r>
            <a:r>
              <a:rPr lang="en-US" b="1" dirty="0">
                <a:solidFill>
                  <a:schemeClr val="dk1"/>
                </a:solidFill>
              </a:rPr>
              <a:t>)    )</a:t>
            </a:r>
            <a:endParaRPr b="1" dirty="0">
              <a:solidFill>
                <a:schemeClr val="dk1"/>
              </a:solidFill>
            </a:endParaRPr>
          </a:p>
          <a:p>
            <a:pPr marL="0" marR="0" lvl="0" indent="0" algn="l" rtl="0">
              <a:lnSpc>
                <a:spcPct val="100000"/>
              </a:lnSpc>
              <a:spcBef>
                <a:spcPts val="120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endParaRPr sz="1600" dirty="0">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600"/>
              <a:buFont typeface="Calibri"/>
              <a:buNone/>
            </a:pPr>
            <a:r>
              <a:rPr lang="en-US" sz="1600" b="0" i="0" u="none" dirty="0">
                <a:latin typeface="Calibri"/>
                <a:ea typeface="Calibri"/>
                <a:cs typeface="Calibri"/>
                <a:sym typeface="Calibri"/>
              </a:rPr>
              <a:t>Composite Matrix (CM) =					 	                </a:t>
            </a:r>
            <a:r>
              <a:rPr lang="en-US" sz="1600" dirty="0">
                <a:latin typeface="Calibri"/>
                <a:ea typeface="Calibri"/>
                <a:cs typeface="Calibri"/>
                <a:sym typeface="Calibri"/>
              </a:rPr>
              <a:t> </a:t>
            </a:r>
            <a:r>
              <a:rPr lang="en-US" sz="1600" b="0" i="0" u="none" dirty="0">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1371600" marR="0" lvl="0" indent="457200" algn="l" rtl="0">
              <a:lnSpc>
                <a:spcPct val="100000"/>
              </a:lnSpc>
              <a:spcBef>
                <a:spcPts val="0"/>
              </a:spcBef>
              <a:spcAft>
                <a:spcPts val="0"/>
              </a:spcAft>
              <a:buClr>
                <a:schemeClr val="dk1"/>
              </a:buClr>
              <a:buSzPts val="1600"/>
              <a:buFont typeface="Arial"/>
              <a:buNone/>
            </a:pPr>
            <a:r>
              <a:rPr lang="en-US" sz="1600" dirty="0"/>
              <a:t>P’ = </a:t>
            </a: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1001" name="Google Shape;1001;g99f3380621_0_27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40</a:t>
            </a:fld>
            <a:endParaRPr/>
          </a:p>
        </p:txBody>
      </p:sp>
      <p:sp>
        <p:nvSpPr>
          <p:cNvPr id="1002" name="Google Shape;1002;g99f3380621_0_279"/>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003" name="Google Shape;1003;g99f3380621_0_279"/>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a:solidFill>
                  <a:schemeClr val="dk1"/>
                </a:solidFill>
              </a:rPr>
              <a:t>Fixed Point Rotations</a:t>
            </a:r>
            <a:endParaRPr sz="2800" b="1">
              <a:solidFill>
                <a:schemeClr val="dk1"/>
              </a:solidFill>
            </a:endParaRPr>
          </a:p>
        </p:txBody>
      </p:sp>
      <p:sp>
        <p:nvSpPr>
          <p:cNvPr id="1004" name="Google Shape;1004;g99f3380621_0_279"/>
          <p:cNvSpPr/>
          <p:nvPr/>
        </p:nvSpPr>
        <p:spPr>
          <a:xfrm>
            <a:off x="6553200" y="4520400"/>
            <a:ext cx="16960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005" name="Google Shape;1005;g99f3380621_0_279"/>
          <p:cNvSpPr/>
          <p:nvPr/>
        </p:nvSpPr>
        <p:spPr>
          <a:xfrm>
            <a:off x="4788325" y="4527775"/>
            <a:ext cx="1535202"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a:t>
            </a:r>
            <a:r>
              <a:rPr lang="en-US" sz="1600" baseline="-25000" dirty="0" err="1" smtClean="0">
                <a:solidFill>
                  <a:schemeClr val="dk1"/>
                </a:solidFill>
                <a:latin typeface="Calibri"/>
                <a:ea typeface="Calibri"/>
                <a:cs typeface="Calibri"/>
                <a:sym typeface="Calibri"/>
              </a:rPr>
              <a:t>x</a:t>
            </a:r>
            <a:r>
              <a:rPr lang="en-US" sz="1600" baseline="-25000" dirty="0" smtClean="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0             </a:t>
            </a:r>
            <a:r>
              <a:rPr lang="en-US" sz="1200" b="1" i="0" u="none" dirty="0" smtClean="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600" b="0" i="0" u="none"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a:t>
            </a:r>
            <a:r>
              <a:rPr lang="en-US" sz="1600" baseline="-25000" dirty="0" err="1" smtClean="0">
                <a:solidFill>
                  <a:schemeClr val="dk1"/>
                </a:solidFill>
                <a:latin typeface="Calibri"/>
                <a:ea typeface="Calibri"/>
                <a:cs typeface="Calibri"/>
                <a:sym typeface="Calibri"/>
              </a:rPr>
              <a:t>y</a:t>
            </a:r>
            <a:r>
              <a:rPr lang="en-US" sz="1200" b="1" i="0" u="none" dirty="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      0</a:t>
            </a:r>
            <a:endParaRPr sz="1200" b="1" i="0" u="none" dirty="0">
              <a:solidFill>
                <a:schemeClr val="dk1"/>
              </a:solidFill>
              <a:latin typeface="Calibri"/>
              <a:ea typeface="Calibri"/>
              <a:cs typeface="Calibri"/>
              <a:sym typeface="Calibri"/>
            </a:endParaRPr>
          </a:p>
          <a:p>
            <a:pPr lvl="0">
              <a:buClr>
                <a:schemeClr val="dk1"/>
              </a:buClr>
              <a:buSzPts val="1600"/>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200" dirty="0" smtClean="0">
                <a:solidFill>
                  <a:schemeClr val="dk1"/>
                </a:solidFill>
                <a:latin typeface="Calibri"/>
                <a:ea typeface="Calibri"/>
                <a:cs typeface="Calibri"/>
                <a:sym typeface="Calibri"/>
              </a:rPr>
              <a:t> </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1</a:t>
            </a:r>
            <a:endParaRPr sz="1200" b="1" dirty="0">
              <a:solidFill>
                <a:schemeClr val="dk1"/>
              </a:solidFill>
              <a:latin typeface="Calibri"/>
              <a:ea typeface="Calibri"/>
              <a:cs typeface="Calibri"/>
              <a:sym typeface="Calibri"/>
            </a:endParaRPr>
          </a:p>
        </p:txBody>
      </p:sp>
      <p:sp>
        <p:nvSpPr>
          <p:cNvPr id="1006" name="Google Shape;1006;g99f3380621_0_279"/>
          <p:cNvSpPr/>
          <p:nvPr/>
        </p:nvSpPr>
        <p:spPr>
          <a:xfrm>
            <a:off x="3296250" y="4520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x</a:t>
            </a:r>
            <a:r>
              <a:rPr lang="en-US" sz="1600" baseline="-25000" dirty="0" err="1">
                <a:solidFill>
                  <a:schemeClr val="dk1"/>
                </a:solidFill>
                <a:latin typeface="Calibri"/>
                <a:ea typeface="Calibri"/>
                <a:cs typeface="Calibri"/>
                <a:sym typeface="Calibri"/>
              </a:rPr>
              <a:t>f</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y</a:t>
            </a:r>
            <a:r>
              <a:rPr lang="en-US" sz="1600" baseline="-25000" dirty="0" err="1">
                <a:solidFill>
                  <a:schemeClr val="dk1"/>
                </a:solidFill>
                <a:latin typeface="Calibri"/>
                <a:ea typeface="Calibri"/>
                <a:cs typeface="Calibri"/>
                <a:sym typeface="Calibri"/>
              </a:rPr>
              <a:t>f</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007" name="Google Shape;1007;g99f3380621_0_279"/>
          <p:cNvSpPr/>
          <p:nvPr/>
        </p:nvSpPr>
        <p:spPr>
          <a:xfrm>
            <a:off x="3296250" y="5444325"/>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CM</a:t>
            </a:r>
            <a:endParaRPr sz="1600" baseline="-25000">
              <a:solidFill>
                <a:schemeClr val="dk1"/>
              </a:solidFill>
              <a:latin typeface="Calibri"/>
              <a:ea typeface="Calibri"/>
              <a:cs typeface="Calibri"/>
              <a:sym typeface="Calibri"/>
            </a:endParaRPr>
          </a:p>
        </p:txBody>
      </p:sp>
      <p:sp>
        <p:nvSpPr>
          <p:cNvPr id="1008" name="Google Shape;1008;g99f3380621_0_279"/>
          <p:cNvSpPr/>
          <p:nvPr/>
        </p:nvSpPr>
        <p:spPr>
          <a:xfrm>
            <a:off x="4744050" y="5434800"/>
            <a:ext cx="4182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x</a:t>
            </a:r>
            <a:endParaRPr/>
          </a:p>
          <a:p>
            <a:pPr marL="0" marR="0" lvl="0" indent="0" algn="l"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y</a:t>
            </a:r>
            <a:endParaRPr sz="1600" baseline="-25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1</a:t>
            </a:r>
            <a:endParaRPr sz="1600" baseline="-25000">
              <a:solidFill>
                <a:schemeClr val="dk1"/>
              </a:solidFill>
              <a:latin typeface="Calibri"/>
              <a:ea typeface="Calibri"/>
              <a:cs typeface="Calibri"/>
              <a:sym typeface="Calibri"/>
            </a:endParaRPr>
          </a:p>
        </p:txBody>
      </p:sp>
      <p:pic>
        <p:nvPicPr>
          <p:cNvPr id="1009" name="Google Shape;1009;g99f3380621_0_279"/>
          <p:cNvPicPr preferRelativeResize="0"/>
          <p:nvPr/>
        </p:nvPicPr>
        <p:blipFill>
          <a:blip r:embed="rId3">
            <a:alphaModFix/>
          </a:blip>
          <a:stretch>
            <a:fillRect/>
          </a:stretch>
        </p:blipFill>
        <p:spPr>
          <a:xfrm>
            <a:off x="839673" y="1681188"/>
            <a:ext cx="7432800" cy="203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4"/>
                                        </p:tgtEl>
                                        <p:attrNameLst>
                                          <p:attrName>style.visibility</p:attrName>
                                        </p:attrNameLst>
                                      </p:cBhvr>
                                      <p:to>
                                        <p:strVal val="visible"/>
                                      </p:to>
                                    </p:set>
                                    <p:animEffect transition="in" filter="fade">
                                      <p:cBhvr>
                                        <p:cTn id="7" dur="1000"/>
                                        <p:tgtEl>
                                          <p:spTgt spid="10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5"/>
                                        </p:tgtEl>
                                        <p:attrNameLst>
                                          <p:attrName>style.visibility</p:attrName>
                                        </p:attrNameLst>
                                      </p:cBhvr>
                                      <p:to>
                                        <p:strVal val="visible"/>
                                      </p:to>
                                    </p:set>
                                    <p:animEffect transition="in" filter="fade">
                                      <p:cBhvr>
                                        <p:cTn id="12" dur="1000"/>
                                        <p:tgtEl>
                                          <p:spTgt spid="10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6"/>
                                        </p:tgtEl>
                                        <p:attrNameLst>
                                          <p:attrName>style.visibility</p:attrName>
                                        </p:attrNameLst>
                                      </p:cBhvr>
                                      <p:to>
                                        <p:strVal val="visible"/>
                                      </p:to>
                                    </p:set>
                                    <p:animEffect transition="in" filter="fade">
                                      <p:cBhvr>
                                        <p:cTn id="17" dur="1000"/>
                                        <p:tgtEl>
                                          <p:spTgt spid="10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animEffect transition="in" filter="fade">
                                      <p:cBhvr>
                                        <p:cTn id="22" dur="1000"/>
                                        <p:tgtEl>
                                          <p:spTgt spid="10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7"/>
                                        </p:tgtEl>
                                        <p:attrNameLst>
                                          <p:attrName>style.visibility</p:attrName>
                                        </p:attrNameLst>
                                      </p:cBhvr>
                                      <p:to>
                                        <p:strVal val="visible"/>
                                      </p:to>
                                    </p:set>
                                    <p:animEffect transition="in" filter="fade">
                                      <p:cBhvr>
                                        <p:cTn id="27" dur="1000"/>
                                        <p:tgtEl>
                                          <p:spTgt spid="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g99f3380621_0_294"/>
          <p:cNvSpPr/>
          <p:nvPr/>
        </p:nvSpPr>
        <p:spPr>
          <a:xfrm>
            <a:off x="609600" y="8382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b="1" dirty="0">
                <a:solidFill>
                  <a:schemeClr val="dk1"/>
                </a:solidFill>
              </a:rPr>
              <a:t>Enlarge </a:t>
            </a:r>
            <a:r>
              <a:rPr lang="en-US" sz="1700" dirty="0">
                <a:solidFill>
                  <a:schemeClr val="dk1"/>
                </a:solidFill>
              </a:rPr>
              <a:t>a triangle A(1,1) B(5,1) C(3,3) about any fixed point P(3,2) by </a:t>
            </a:r>
            <a:r>
              <a:rPr lang="en-US" sz="1700" b="1" dirty="0">
                <a:solidFill>
                  <a:schemeClr val="dk1"/>
                </a:solidFill>
              </a:rPr>
              <a:t>twice </a:t>
            </a:r>
            <a:r>
              <a:rPr lang="en-US" sz="1700" dirty="0">
                <a:solidFill>
                  <a:schemeClr val="dk1"/>
                </a:solidFill>
              </a:rPr>
              <a:t>its original size  </a:t>
            </a:r>
            <a:r>
              <a:rPr lang="en-US" sz="1700" dirty="0" err="1">
                <a:solidFill>
                  <a:schemeClr val="dk1"/>
                </a:solidFill>
              </a:rPr>
              <a:t>sx</a:t>
            </a:r>
            <a:r>
              <a:rPr lang="en-US" sz="1700" dirty="0">
                <a:solidFill>
                  <a:schemeClr val="dk1"/>
                </a:solidFill>
              </a:rPr>
              <a:t> = 2    </a:t>
            </a:r>
            <a:r>
              <a:rPr lang="en-US" sz="1700" dirty="0" err="1">
                <a:solidFill>
                  <a:schemeClr val="dk1"/>
                </a:solidFill>
              </a:rPr>
              <a:t>sy</a:t>
            </a:r>
            <a:r>
              <a:rPr lang="en-US" sz="1700" dirty="0">
                <a:solidFill>
                  <a:schemeClr val="dk1"/>
                </a:solidFill>
              </a:rPr>
              <a:t> = 2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CM </a:t>
            </a:r>
            <a:r>
              <a:rPr lang="en-US" sz="1700" dirty="0" smtClean="0">
                <a:solidFill>
                  <a:schemeClr val="dk1"/>
                </a:solidFill>
              </a:rPr>
              <a:t>=     T (</a:t>
            </a:r>
            <a:r>
              <a:rPr lang="en-US" sz="1700" dirty="0" err="1" smtClean="0">
                <a:solidFill>
                  <a:schemeClr val="dk1"/>
                </a:solidFill>
              </a:rPr>
              <a:t>tx</a:t>
            </a:r>
            <a:r>
              <a:rPr lang="en-US" sz="1700" dirty="0" smtClean="0">
                <a:solidFill>
                  <a:schemeClr val="dk1"/>
                </a:solidFill>
              </a:rPr>
              <a:t> =3,ty =2)   S(</a:t>
            </a:r>
            <a:r>
              <a:rPr lang="en-US" sz="1700" dirty="0" err="1" smtClean="0">
                <a:solidFill>
                  <a:schemeClr val="dk1"/>
                </a:solidFill>
              </a:rPr>
              <a:t>sx</a:t>
            </a:r>
            <a:r>
              <a:rPr lang="en-US" sz="1700" dirty="0" smtClean="0">
                <a:solidFill>
                  <a:schemeClr val="dk1"/>
                </a:solidFill>
              </a:rPr>
              <a:t> =2, </a:t>
            </a:r>
            <a:r>
              <a:rPr lang="en-US" sz="1700" dirty="0" err="1" smtClean="0">
                <a:solidFill>
                  <a:schemeClr val="dk1"/>
                </a:solidFill>
              </a:rPr>
              <a:t>sy</a:t>
            </a:r>
            <a:r>
              <a:rPr lang="en-US" sz="1700" dirty="0" smtClean="0">
                <a:solidFill>
                  <a:schemeClr val="dk1"/>
                </a:solidFill>
              </a:rPr>
              <a:t> = 2)       T(</a:t>
            </a:r>
            <a:r>
              <a:rPr lang="en-US" sz="1700" dirty="0" err="1" smtClean="0">
                <a:solidFill>
                  <a:schemeClr val="dk1"/>
                </a:solidFill>
              </a:rPr>
              <a:t>tx</a:t>
            </a:r>
            <a:r>
              <a:rPr lang="en-US" sz="1700" dirty="0" smtClean="0">
                <a:solidFill>
                  <a:schemeClr val="dk1"/>
                </a:solidFill>
              </a:rPr>
              <a:t> = -3, </a:t>
            </a:r>
            <a:r>
              <a:rPr lang="en-US" sz="1700" dirty="0" err="1" smtClean="0">
                <a:solidFill>
                  <a:schemeClr val="dk1"/>
                </a:solidFill>
              </a:rPr>
              <a:t>ty</a:t>
            </a:r>
            <a:r>
              <a:rPr lang="en-US" sz="1700" dirty="0" smtClean="0">
                <a:solidFill>
                  <a:schemeClr val="dk1"/>
                </a:solidFill>
              </a:rPr>
              <a:t> = -2)</a:t>
            </a:r>
            <a:endParaRPr sz="9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CM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P’ =							 = </a:t>
            </a:r>
            <a:r>
              <a:rPr lang="en-US" sz="1700" dirty="0" smtClean="0">
                <a:solidFill>
                  <a:schemeClr val="dk1"/>
                </a:solidFill>
              </a:rPr>
              <a:t>			        =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015" name="Google Shape;1015;g99f3380621_0_29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41</a:t>
            </a:fld>
            <a:endParaRPr/>
          </a:p>
        </p:txBody>
      </p:sp>
      <p:sp>
        <p:nvSpPr>
          <p:cNvPr id="1016" name="Google Shape;1016;g99f3380621_0_294"/>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017" name="Google Shape;1017;g99f3380621_0_294"/>
          <p:cNvSpPr txBox="1"/>
          <p:nvPr/>
        </p:nvSpPr>
        <p:spPr>
          <a:xfrm>
            <a:off x="1066800" y="304800"/>
            <a:ext cx="2479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a:solidFill>
                  <a:schemeClr val="dk1"/>
                </a:solidFill>
              </a:rPr>
              <a:t>Exercise </a:t>
            </a:r>
            <a:endParaRPr/>
          </a:p>
        </p:txBody>
      </p:sp>
      <p:cxnSp>
        <p:nvCxnSpPr>
          <p:cNvPr id="1018" name="Google Shape;1018;g99f3380621_0_294"/>
          <p:cNvCxnSpPr/>
          <p:nvPr/>
        </p:nvCxnSpPr>
        <p:spPr>
          <a:xfrm>
            <a:off x="2105150" y="3508075"/>
            <a:ext cx="10500" cy="23244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g99f3380621_0_294"/>
          <p:cNvCxnSpPr/>
          <p:nvPr/>
        </p:nvCxnSpPr>
        <p:spPr>
          <a:xfrm>
            <a:off x="2638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020" name="Google Shape;1020;g99f3380621_0_294"/>
          <p:cNvCxnSpPr/>
          <p:nvPr/>
        </p:nvCxnSpPr>
        <p:spPr>
          <a:xfrm>
            <a:off x="3219575" y="3318425"/>
            <a:ext cx="39300" cy="2514000"/>
          </a:xfrm>
          <a:prstGeom prst="straightConnector1">
            <a:avLst/>
          </a:prstGeom>
          <a:noFill/>
          <a:ln w="9525" cap="flat" cmpd="sng">
            <a:solidFill>
              <a:schemeClr val="dk2"/>
            </a:solidFill>
            <a:prstDash val="solid"/>
            <a:round/>
            <a:headEnd type="none" w="med" len="med"/>
            <a:tailEnd type="none" w="med" len="med"/>
          </a:ln>
        </p:spPr>
      </p:cxnSp>
      <p:cxnSp>
        <p:nvCxnSpPr>
          <p:cNvPr id="1021" name="Google Shape;1021;g99f3380621_0_294"/>
          <p:cNvCxnSpPr/>
          <p:nvPr/>
        </p:nvCxnSpPr>
        <p:spPr>
          <a:xfrm>
            <a:off x="3762500" y="3431875"/>
            <a:ext cx="29400" cy="24006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g99f3380621_0_294"/>
          <p:cNvCxnSpPr/>
          <p:nvPr/>
        </p:nvCxnSpPr>
        <p:spPr>
          <a:xfrm>
            <a:off x="4314950" y="3479500"/>
            <a:ext cx="10500" cy="235290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g99f3380621_0_294"/>
          <p:cNvCxnSpPr/>
          <p:nvPr/>
        </p:nvCxnSpPr>
        <p:spPr>
          <a:xfrm>
            <a:off x="4915025" y="3517600"/>
            <a:ext cx="19800" cy="231480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g99f3380621_0_294"/>
          <p:cNvCxnSpPr/>
          <p:nvPr/>
        </p:nvCxnSpPr>
        <p:spPr>
          <a:xfrm>
            <a:off x="762125" y="5878925"/>
            <a:ext cx="5524800" cy="12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g99f3380621_0_294"/>
          <p:cNvCxnSpPr/>
          <p:nvPr/>
        </p:nvCxnSpPr>
        <p:spPr>
          <a:xfrm>
            <a:off x="1333625" y="5378425"/>
            <a:ext cx="4877100" cy="447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g99f3380621_0_294"/>
          <p:cNvCxnSpPr/>
          <p:nvPr/>
        </p:nvCxnSpPr>
        <p:spPr>
          <a:xfrm>
            <a:off x="1362200" y="4940275"/>
            <a:ext cx="4924800" cy="2550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g99f3380621_0_294"/>
          <p:cNvCxnSpPr/>
          <p:nvPr/>
        </p:nvCxnSpPr>
        <p:spPr>
          <a:xfrm>
            <a:off x="1333625" y="4483075"/>
            <a:ext cx="4953300" cy="25500"/>
          </a:xfrm>
          <a:prstGeom prst="straightConnector1">
            <a:avLst/>
          </a:prstGeom>
          <a:noFill/>
          <a:ln w="9525" cap="flat" cmpd="sng">
            <a:solidFill>
              <a:schemeClr val="dk2"/>
            </a:solidFill>
            <a:prstDash val="solid"/>
            <a:round/>
            <a:headEnd type="none" w="med" len="med"/>
            <a:tailEnd type="none" w="med" len="med"/>
          </a:ln>
        </p:spPr>
      </p:cxnSp>
      <p:cxnSp>
        <p:nvCxnSpPr>
          <p:cNvPr id="1028" name="Google Shape;1028;g99f3380621_0_294"/>
          <p:cNvCxnSpPr/>
          <p:nvPr/>
        </p:nvCxnSpPr>
        <p:spPr>
          <a:xfrm>
            <a:off x="1324100" y="4035400"/>
            <a:ext cx="4962900" cy="15900"/>
          </a:xfrm>
          <a:prstGeom prst="straightConnector1">
            <a:avLst/>
          </a:prstGeom>
          <a:noFill/>
          <a:ln w="9525" cap="flat" cmpd="sng">
            <a:solidFill>
              <a:schemeClr val="dk2"/>
            </a:solidFill>
            <a:prstDash val="solid"/>
            <a:round/>
            <a:headEnd type="none" w="med" len="med"/>
            <a:tailEnd type="none" w="med" len="med"/>
          </a:ln>
        </p:spPr>
      </p:cxnSp>
      <p:cxnSp>
        <p:nvCxnSpPr>
          <p:cNvPr id="1029" name="Google Shape;1029;g99f3380621_0_294"/>
          <p:cNvCxnSpPr/>
          <p:nvPr/>
        </p:nvCxnSpPr>
        <p:spPr>
          <a:xfrm>
            <a:off x="1219325" y="3578200"/>
            <a:ext cx="5067600" cy="15900"/>
          </a:xfrm>
          <a:prstGeom prst="straightConnector1">
            <a:avLst/>
          </a:prstGeom>
          <a:noFill/>
          <a:ln w="9525" cap="flat" cmpd="sng">
            <a:solidFill>
              <a:schemeClr val="dk2"/>
            </a:solidFill>
            <a:prstDash val="solid"/>
            <a:round/>
            <a:headEnd type="none" w="med" len="med"/>
            <a:tailEnd type="none" w="med" len="med"/>
          </a:ln>
        </p:spPr>
      </p:cxnSp>
      <p:sp>
        <p:nvSpPr>
          <p:cNvPr id="1030" name="Google Shape;1030;g99f3380621_0_294"/>
          <p:cNvSpPr txBox="1"/>
          <p:nvPr/>
        </p:nvSpPr>
        <p:spPr>
          <a:xfrm>
            <a:off x="1371725" y="5940775"/>
            <a:ext cx="51816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-1           0          1             2           3           4              5              6              7</a:t>
            </a:r>
            <a:endParaRPr>
              <a:latin typeface="Calibri"/>
              <a:ea typeface="Calibri"/>
              <a:cs typeface="Calibri"/>
              <a:sym typeface="Calibri"/>
            </a:endParaRPr>
          </a:p>
        </p:txBody>
      </p:sp>
      <p:sp>
        <p:nvSpPr>
          <p:cNvPr id="1031" name="Google Shape;1031;g99f3380621_0_294"/>
          <p:cNvSpPr txBox="1"/>
          <p:nvPr/>
        </p:nvSpPr>
        <p:spPr>
          <a:xfrm>
            <a:off x="1735800" y="3426175"/>
            <a:ext cx="305400" cy="25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038" name="Google Shape;1038;g99f3380621_0_294"/>
          <p:cNvSpPr/>
          <p:nvPr/>
        </p:nvSpPr>
        <p:spPr>
          <a:xfrm>
            <a:off x="3296250" y="3072600"/>
            <a:ext cx="1275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cm</a:t>
            </a:r>
            <a:endParaRPr sz="1600" dirty="0">
              <a:solidFill>
                <a:schemeClr val="dk1"/>
              </a:solidFill>
              <a:latin typeface="Calibri"/>
              <a:ea typeface="Calibri"/>
              <a:cs typeface="Calibri"/>
              <a:sym typeface="Calibri"/>
            </a:endParaRPr>
          </a:p>
        </p:txBody>
      </p:sp>
      <p:sp>
        <p:nvSpPr>
          <p:cNvPr id="1039" name="Google Shape;1039;g99f3380621_0_294"/>
          <p:cNvSpPr/>
          <p:nvPr/>
        </p:nvSpPr>
        <p:spPr>
          <a:xfrm>
            <a:off x="4744050" y="3072600"/>
            <a:ext cx="11337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endParaRPr lang="en-US" sz="2000" baseline="-25000"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1    5    3</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1    1    3</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rgbClr val="FF0000"/>
                </a:solidFill>
                <a:latin typeface="Calibri"/>
                <a:ea typeface="Calibri"/>
                <a:cs typeface="Calibri"/>
                <a:sym typeface="Calibri"/>
              </a:rPr>
              <a:t>1    1    1</a:t>
            </a:r>
            <a:r>
              <a:rPr lang="en-US" sz="2400" dirty="0" smtClean="0">
                <a:solidFill>
                  <a:schemeClr val="dk1"/>
                </a:solidFill>
                <a:latin typeface="Calibri"/>
                <a:ea typeface="Calibri"/>
                <a:cs typeface="Calibri"/>
                <a:sym typeface="Calibri"/>
              </a:rPr>
              <a:t> </a:t>
            </a:r>
            <a:r>
              <a:rPr lang="en-US" sz="2000" baseline="-25000" dirty="0" smtClean="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1600"/>
              <a:buFont typeface="Calibri"/>
              <a:buNone/>
            </a:pPr>
            <a:endParaRPr sz="2000" baseline="-25000" dirty="0">
              <a:solidFill>
                <a:schemeClr val="dk1"/>
              </a:solidFill>
              <a:latin typeface="Calibri"/>
              <a:ea typeface="Calibri"/>
              <a:cs typeface="Calibri"/>
              <a:sym typeface="Calibri"/>
            </a:endParaRPr>
          </a:p>
        </p:txBody>
      </p:sp>
      <p:cxnSp>
        <p:nvCxnSpPr>
          <p:cNvPr id="1042" name="Google Shape;1042;g99f3380621_0_294"/>
          <p:cNvCxnSpPr/>
          <p:nvPr/>
        </p:nvCxnSpPr>
        <p:spPr>
          <a:xfrm>
            <a:off x="2105150" y="4949800"/>
            <a:ext cx="45300" cy="907800"/>
          </a:xfrm>
          <a:prstGeom prst="straightConnector1">
            <a:avLst/>
          </a:prstGeom>
          <a:noFill/>
          <a:ln w="9525" cap="flat" cmpd="sng">
            <a:solidFill>
              <a:srgbClr val="00FF00"/>
            </a:solidFill>
            <a:prstDash val="solid"/>
            <a:round/>
            <a:headEnd type="none" w="med" len="med"/>
            <a:tailEnd type="none" w="med" len="med"/>
          </a:ln>
        </p:spPr>
      </p:cxnSp>
      <p:sp>
        <p:nvSpPr>
          <p:cNvPr id="1044" name="Google Shape;1044;g99f3380621_0_294"/>
          <p:cNvSpPr/>
          <p:nvPr/>
        </p:nvSpPr>
        <p:spPr>
          <a:xfrm>
            <a:off x="3762500" y="4912700"/>
            <a:ext cx="47700" cy="624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5" name="Google Shape;1045;g99f3380621_0_294"/>
          <p:cNvCxnSpPr/>
          <p:nvPr/>
        </p:nvCxnSpPr>
        <p:spPr>
          <a:xfrm>
            <a:off x="1495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g99f3380621_0_294"/>
          <p:cNvCxnSpPr/>
          <p:nvPr/>
        </p:nvCxnSpPr>
        <p:spPr>
          <a:xfrm>
            <a:off x="5534150" y="3546175"/>
            <a:ext cx="10500" cy="2286300"/>
          </a:xfrm>
          <a:prstGeom prst="straightConnector1">
            <a:avLst/>
          </a:prstGeom>
          <a:noFill/>
          <a:ln w="9525" cap="flat" cmpd="sng">
            <a:solidFill>
              <a:schemeClr val="dk2"/>
            </a:solidFill>
            <a:prstDash val="solid"/>
            <a:round/>
            <a:headEnd type="none" w="med" len="med"/>
            <a:tailEnd type="none" w="med" len="med"/>
          </a:ln>
        </p:spPr>
      </p:cxnSp>
      <p:grpSp>
        <p:nvGrpSpPr>
          <p:cNvPr id="3" name="Group 2"/>
          <p:cNvGrpSpPr/>
          <p:nvPr/>
        </p:nvGrpSpPr>
        <p:grpSpPr>
          <a:xfrm>
            <a:off x="1543175" y="4004225"/>
            <a:ext cx="4667475" cy="1866900"/>
            <a:chOff x="1524125" y="4032800"/>
            <a:chExt cx="4667475" cy="1866900"/>
          </a:xfrm>
        </p:grpSpPr>
        <p:grpSp>
          <p:nvGrpSpPr>
            <p:cNvPr id="2" name="Group 1"/>
            <p:cNvGrpSpPr/>
            <p:nvPr/>
          </p:nvGrpSpPr>
          <p:grpSpPr>
            <a:xfrm>
              <a:off x="2544325" y="4483600"/>
              <a:ext cx="2297400" cy="906900"/>
              <a:chOff x="4230250" y="3712075"/>
              <a:chExt cx="2297400" cy="906900"/>
            </a:xfrm>
          </p:grpSpPr>
          <p:cxnSp>
            <p:nvCxnSpPr>
              <p:cNvPr id="1032" name="Google Shape;1032;g99f3380621_0_294"/>
              <p:cNvCxnSpPr/>
              <p:nvPr/>
            </p:nvCxnSpPr>
            <p:spPr>
              <a:xfrm>
                <a:off x="4230250" y="4588700"/>
                <a:ext cx="2297400" cy="15000"/>
              </a:xfrm>
              <a:prstGeom prst="straightConnector1">
                <a:avLst/>
              </a:prstGeom>
              <a:noFill/>
              <a:ln w="9525" cap="flat" cmpd="sng">
                <a:solidFill>
                  <a:srgbClr val="FF0000"/>
                </a:solidFill>
                <a:prstDash val="solid"/>
                <a:round/>
                <a:headEnd type="none" w="med" len="med"/>
                <a:tailEnd type="none" w="med" len="med"/>
              </a:ln>
            </p:spPr>
          </p:cxnSp>
          <p:cxnSp>
            <p:nvCxnSpPr>
              <p:cNvPr id="1033" name="Google Shape;1033;g99f3380621_0_294"/>
              <p:cNvCxnSpPr/>
              <p:nvPr/>
            </p:nvCxnSpPr>
            <p:spPr>
              <a:xfrm>
                <a:off x="5378925" y="3712075"/>
                <a:ext cx="1133700" cy="906900"/>
              </a:xfrm>
              <a:prstGeom prst="straightConnector1">
                <a:avLst/>
              </a:prstGeom>
              <a:noFill/>
              <a:ln w="9525" cap="flat" cmpd="sng">
                <a:solidFill>
                  <a:srgbClr val="FF0000"/>
                </a:solidFill>
                <a:prstDash val="solid"/>
                <a:round/>
                <a:headEnd type="none" w="med" len="med"/>
                <a:tailEnd type="none" w="med" len="med"/>
              </a:ln>
            </p:spPr>
          </p:cxnSp>
          <p:cxnSp>
            <p:nvCxnSpPr>
              <p:cNvPr id="1034" name="Google Shape;1034;g99f3380621_0_294"/>
              <p:cNvCxnSpPr/>
              <p:nvPr/>
            </p:nvCxnSpPr>
            <p:spPr>
              <a:xfrm rot="10800000" flipH="1">
                <a:off x="4342275" y="3712150"/>
                <a:ext cx="1073100" cy="846300"/>
              </a:xfrm>
              <a:prstGeom prst="straightConnector1">
                <a:avLst/>
              </a:prstGeom>
              <a:noFill/>
              <a:ln w="9525" cap="flat" cmpd="sng">
                <a:solidFill>
                  <a:srgbClr val="FF0000"/>
                </a:solidFill>
                <a:prstDash val="solid"/>
                <a:round/>
                <a:headEnd type="none" w="med" len="med"/>
                <a:tailEnd type="none" w="med" len="med"/>
              </a:ln>
            </p:spPr>
          </p:cxnSp>
        </p:grpSp>
        <p:cxnSp>
          <p:nvCxnSpPr>
            <p:cNvPr id="1041" name="Google Shape;1041;g99f3380621_0_294"/>
            <p:cNvCxnSpPr/>
            <p:nvPr/>
          </p:nvCxnSpPr>
          <p:spPr>
            <a:xfrm>
              <a:off x="3762500" y="4032800"/>
              <a:ext cx="2429100" cy="1838100"/>
            </a:xfrm>
            <a:prstGeom prst="straightConnector1">
              <a:avLst/>
            </a:prstGeom>
            <a:noFill/>
            <a:ln w="9525" cap="flat" cmpd="sng">
              <a:solidFill>
                <a:srgbClr val="00FF00"/>
              </a:solidFill>
              <a:prstDash val="solid"/>
              <a:round/>
              <a:headEnd type="none" w="med" len="med"/>
              <a:tailEnd type="none" w="med" len="med"/>
            </a:ln>
          </p:spPr>
        </p:cxnSp>
        <p:cxnSp>
          <p:nvCxnSpPr>
            <p:cNvPr id="1043" name="Google Shape;1043;g99f3380621_0_294"/>
            <p:cNvCxnSpPr/>
            <p:nvPr/>
          </p:nvCxnSpPr>
          <p:spPr>
            <a:xfrm rot="10800000" flipH="1">
              <a:off x="1550150" y="4042400"/>
              <a:ext cx="2212500" cy="1822800"/>
            </a:xfrm>
            <a:prstGeom prst="straightConnector1">
              <a:avLst/>
            </a:prstGeom>
            <a:noFill/>
            <a:ln w="9525" cap="flat" cmpd="sng">
              <a:solidFill>
                <a:srgbClr val="00FF00"/>
              </a:solidFill>
              <a:prstDash val="solid"/>
              <a:round/>
              <a:headEnd type="none" w="med" len="med"/>
              <a:tailEnd type="none" w="med" len="med"/>
            </a:ln>
          </p:spPr>
        </p:cxnSp>
        <p:cxnSp>
          <p:nvCxnSpPr>
            <p:cNvPr id="1047" name="Google Shape;1047;g99f3380621_0_294"/>
            <p:cNvCxnSpPr/>
            <p:nvPr/>
          </p:nvCxnSpPr>
          <p:spPr>
            <a:xfrm rot="10800000" flipH="1">
              <a:off x="1524125" y="5890100"/>
              <a:ext cx="4667400" cy="9600"/>
            </a:xfrm>
            <a:prstGeom prst="straightConnector1">
              <a:avLst/>
            </a:prstGeom>
            <a:noFill/>
            <a:ln w="9525" cap="flat" cmpd="sng">
              <a:solidFill>
                <a:srgbClr val="00FF00"/>
              </a:solidFill>
              <a:prstDash val="solid"/>
              <a:round/>
              <a:headEnd type="none" w="med" len="med"/>
              <a:tailEnd type="none" w="med" len="med"/>
            </a:ln>
          </p:spPr>
        </p:cxnSp>
      </p:grpSp>
      <p:sp>
        <p:nvSpPr>
          <p:cNvPr id="38" name="Google Shape;1038;g99f3380621_0_294"/>
          <p:cNvSpPr/>
          <p:nvPr/>
        </p:nvSpPr>
        <p:spPr>
          <a:xfrm>
            <a:off x="5649125" y="2078025"/>
            <a:ext cx="10850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0  -3</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1   -2</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0    0    1</a:t>
            </a:r>
            <a:endParaRPr sz="1600" dirty="0">
              <a:solidFill>
                <a:schemeClr val="dk1"/>
              </a:solidFill>
              <a:latin typeface="Calibri"/>
              <a:ea typeface="Calibri"/>
              <a:cs typeface="Calibri"/>
              <a:sym typeface="Calibri"/>
            </a:endParaRPr>
          </a:p>
        </p:txBody>
      </p:sp>
      <p:sp>
        <p:nvSpPr>
          <p:cNvPr id="39" name="Google Shape;1038;g99f3380621_0_294"/>
          <p:cNvSpPr/>
          <p:nvPr/>
        </p:nvSpPr>
        <p:spPr>
          <a:xfrm>
            <a:off x="3169550" y="2089125"/>
            <a:ext cx="10850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1    0     3</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0    1     2</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0    0    1</a:t>
            </a:r>
            <a:endParaRPr sz="1600" dirty="0">
              <a:solidFill>
                <a:schemeClr val="dk1"/>
              </a:solidFill>
              <a:latin typeface="Calibri"/>
              <a:ea typeface="Calibri"/>
              <a:cs typeface="Calibri"/>
              <a:sym typeface="Calibri"/>
            </a:endParaRPr>
          </a:p>
        </p:txBody>
      </p:sp>
      <p:sp>
        <p:nvSpPr>
          <p:cNvPr id="40" name="Google Shape;1038;g99f3380621_0_294"/>
          <p:cNvSpPr/>
          <p:nvPr/>
        </p:nvSpPr>
        <p:spPr>
          <a:xfrm>
            <a:off x="4392300" y="2089125"/>
            <a:ext cx="108505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2</a:t>
            </a:r>
            <a:r>
              <a:rPr lang="en-US" sz="1600" dirty="0" smtClean="0">
                <a:solidFill>
                  <a:schemeClr val="dk1"/>
                </a:solidFill>
                <a:latin typeface="Calibri"/>
                <a:ea typeface="Calibri"/>
                <a:cs typeface="Calibri"/>
                <a:sym typeface="Calibri"/>
              </a:rPr>
              <a:t>    0     0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0    2     0</a:t>
            </a:r>
          </a:p>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0    0     1</a:t>
            </a:r>
            <a:endParaRPr sz="16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fade">
                                      <p:cBhvr>
                                        <p:cTn id="7" dur="1000"/>
                                        <p:tgtEl>
                                          <p:spTgt spid="1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g99f3380621_0_294"/>
          <p:cNvSpPr/>
          <p:nvPr/>
        </p:nvSpPr>
        <p:spPr>
          <a:xfrm>
            <a:off x="609600" y="-219075"/>
            <a:ext cx="7848600" cy="6181725"/>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b="1" dirty="0" smtClean="0">
                <a:solidFill>
                  <a:schemeClr val="dk1"/>
                </a:solidFill>
              </a:rPr>
              <a:t>Rotate </a:t>
            </a:r>
            <a:r>
              <a:rPr lang="en-US" sz="1700" dirty="0" smtClean="0">
                <a:solidFill>
                  <a:schemeClr val="dk1"/>
                </a:solidFill>
              </a:rPr>
              <a:t>a </a:t>
            </a:r>
            <a:r>
              <a:rPr lang="en-US" sz="1700" dirty="0">
                <a:solidFill>
                  <a:schemeClr val="dk1"/>
                </a:solidFill>
              </a:rPr>
              <a:t>triangle A(1,1) B(5,1) C(3,3) about any fixed point P(3,2) by </a:t>
            </a:r>
            <a:r>
              <a:rPr lang="en-US" sz="1700" b="1" dirty="0" smtClean="0">
                <a:solidFill>
                  <a:schemeClr val="dk1"/>
                </a:solidFill>
              </a:rPr>
              <a:t>90 degrees in anti clockwise direction</a:t>
            </a:r>
          </a:p>
          <a:p>
            <a:pPr marL="0" marR="0" lvl="0" indent="0" algn="l" rtl="0">
              <a:lnSpc>
                <a:spcPct val="100000"/>
              </a:lnSpc>
              <a:spcBef>
                <a:spcPts val="0"/>
              </a:spcBef>
              <a:spcAft>
                <a:spcPts val="0"/>
              </a:spcAft>
              <a:buClr>
                <a:schemeClr val="dk1"/>
              </a:buClr>
              <a:buSzPts val="1800"/>
              <a:buFont typeface="Arial"/>
              <a:buNone/>
            </a:pPr>
            <a:r>
              <a:rPr lang="en-US" sz="1700" b="1" dirty="0" smtClean="0">
                <a:solidFill>
                  <a:schemeClr val="dk1"/>
                </a:solidFill>
              </a:rPr>
              <a:t>Steps:</a:t>
            </a:r>
          </a:p>
          <a:p>
            <a:pPr marL="0" marR="0" lvl="0" indent="0" algn="l" rtl="0">
              <a:lnSpc>
                <a:spcPct val="100000"/>
              </a:lnSpc>
              <a:spcBef>
                <a:spcPts val="0"/>
              </a:spcBef>
              <a:spcAft>
                <a:spcPts val="0"/>
              </a:spcAft>
              <a:buClr>
                <a:schemeClr val="dk1"/>
              </a:buClr>
              <a:buSzPts val="1800"/>
              <a:buFont typeface="Arial"/>
              <a:buNone/>
            </a:pPr>
            <a:r>
              <a:rPr lang="en-US" sz="1200" b="1" dirty="0" smtClean="0">
                <a:solidFill>
                  <a:schemeClr val="dk1"/>
                </a:solidFill>
              </a:rPr>
              <a:t>1. Translate the fixed point P(3,2) to origin along with vertices of triangle to be rotated</a:t>
            </a:r>
          </a:p>
          <a:p>
            <a:pPr marL="0" marR="0" lvl="0" indent="0" algn="l" rtl="0">
              <a:lnSpc>
                <a:spcPct val="100000"/>
              </a:lnSpc>
              <a:spcBef>
                <a:spcPts val="0"/>
              </a:spcBef>
              <a:spcAft>
                <a:spcPts val="0"/>
              </a:spcAft>
              <a:buClr>
                <a:schemeClr val="dk1"/>
              </a:buClr>
              <a:buSzPts val="1800"/>
              <a:buFont typeface="Arial"/>
              <a:buNone/>
            </a:pPr>
            <a:r>
              <a:rPr lang="en-US" sz="1200" b="1" dirty="0" smtClean="0">
                <a:solidFill>
                  <a:schemeClr val="dk1"/>
                </a:solidFill>
              </a:rPr>
              <a:t>2.  Rotate the triangle by 90 in </a:t>
            </a:r>
            <a:r>
              <a:rPr lang="en-US" sz="1200" b="1" dirty="0" err="1" smtClean="0">
                <a:solidFill>
                  <a:schemeClr val="dk1"/>
                </a:solidFill>
              </a:rPr>
              <a:t>ccw</a:t>
            </a:r>
            <a:endParaRPr lang="en-US" sz="1200" b="1" dirty="0" smtClean="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200" b="1" dirty="0" smtClean="0">
                <a:solidFill>
                  <a:schemeClr val="dk1"/>
                </a:solidFill>
              </a:rPr>
              <a:t>3.  Translate the fixed point back to its original location along with rotated vertices of triangle</a:t>
            </a:r>
            <a:endParaRPr sz="12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smtClean="0">
                <a:solidFill>
                  <a:schemeClr val="dk1"/>
                </a:solidFill>
              </a:rPr>
              <a:t>CM =	T</a:t>
            </a:r>
            <a:r>
              <a:rPr lang="en-US" dirty="0" smtClean="0">
                <a:solidFill>
                  <a:schemeClr val="dk1"/>
                </a:solidFill>
              </a:rPr>
              <a:t>(</a:t>
            </a:r>
            <a:r>
              <a:rPr lang="en-US" dirty="0" err="1" smtClean="0">
                <a:solidFill>
                  <a:schemeClr val="dk1"/>
                </a:solidFill>
              </a:rPr>
              <a:t>tx</a:t>
            </a:r>
            <a:r>
              <a:rPr lang="en-US" dirty="0" smtClean="0">
                <a:solidFill>
                  <a:schemeClr val="dk1"/>
                </a:solidFill>
              </a:rPr>
              <a:t> = 3, </a:t>
            </a:r>
            <a:r>
              <a:rPr lang="en-US" dirty="0" err="1" smtClean="0">
                <a:solidFill>
                  <a:schemeClr val="dk1"/>
                </a:solidFill>
              </a:rPr>
              <a:t>ty</a:t>
            </a:r>
            <a:r>
              <a:rPr lang="en-US" dirty="0" smtClean="0">
                <a:solidFill>
                  <a:schemeClr val="dk1"/>
                </a:solidFill>
              </a:rPr>
              <a:t> =2)</a:t>
            </a:r>
            <a:r>
              <a:rPr lang="en-US" sz="1700" dirty="0" smtClean="0">
                <a:solidFill>
                  <a:schemeClr val="dk1"/>
                </a:solidFill>
              </a:rPr>
              <a:t>      R	T</a:t>
            </a:r>
            <a:r>
              <a:rPr lang="en-US" sz="1200" dirty="0" smtClean="0">
                <a:solidFill>
                  <a:schemeClr val="dk1"/>
                </a:solidFill>
              </a:rPr>
              <a:t>(</a:t>
            </a:r>
            <a:r>
              <a:rPr lang="en-US" sz="1200" dirty="0" err="1" smtClean="0">
                <a:solidFill>
                  <a:schemeClr val="dk1"/>
                </a:solidFill>
              </a:rPr>
              <a:t>tx</a:t>
            </a:r>
            <a:r>
              <a:rPr lang="en-US" sz="1200" dirty="0" smtClean="0">
                <a:solidFill>
                  <a:schemeClr val="dk1"/>
                </a:solidFill>
              </a:rPr>
              <a:t> =-3, </a:t>
            </a:r>
            <a:r>
              <a:rPr lang="en-US" sz="1200" dirty="0" err="1" smtClean="0">
                <a:solidFill>
                  <a:schemeClr val="dk1"/>
                </a:solidFill>
              </a:rPr>
              <a:t>ty</a:t>
            </a:r>
            <a:r>
              <a:rPr lang="en-US" sz="1200" dirty="0" smtClean="0">
                <a:solidFill>
                  <a:schemeClr val="dk1"/>
                </a:solidFill>
              </a:rPr>
              <a:t> =-2)</a:t>
            </a:r>
            <a:endParaRPr sz="9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CM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P’ =							 </a:t>
            </a:r>
            <a:r>
              <a:rPr lang="en-US" sz="1700" dirty="0" smtClean="0">
                <a:solidFill>
                  <a:schemeClr val="dk1"/>
                </a:solidFill>
              </a:rPr>
              <a:t>   =			        =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lang="en-US" sz="1200" dirty="0" smtClean="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200" dirty="0" smtClean="0">
                <a:solidFill>
                  <a:schemeClr val="dk1"/>
                </a:solidFill>
              </a:rPr>
              <a:t>The final vertices of the triangle after performing the desired transformation are A’(4,0) B’(4,4), C’(2,2)</a:t>
            </a:r>
            <a:endParaRPr sz="12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015" name="Google Shape;1015;g99f3380621_0_29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42</a:t>
            </a:fld>
            <a:endParaRPr/>
          </a:p>
        </p:txBody>
      </p:sp>
      <p:sp>
        <p:nvSpPr>
          <p:cNvPr id="1016" name="Google Shape;1016;g99f3380621_0_294"/>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cxnSp>
        <p:nvCxnSpPr>
          <p:cNvPr id="1018" name="Google Shape;1018;g99f3380621_0_294"/>
          <p:cNvCxnSpPr/>
          <p:nvPr/>
        </p:nvCxnSpPr>
        <p:spPr>
          <a:xfrm>
            <a:off x="2105150" y="3508075"/>
            <a:ext cx="10500" cy="23244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g99f3380621_0_294"/>
          <p:cNvCxnSpPr/>
          <p:nvPr/>
        </p:nvCxnSpPr>
        <p:spPr>
          <a:xfrm>
            <a:off x="2638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020" name="Google Shape;1020;g99f3380621_0_294"/>
          <p:cNvCxnSpPr/>
          <p:nvPr/>
        </p:nvCxnSpPr>
        <p:spPr>
          <a:xfrm>
            <a:off x="3219575" y="3318425"/>
            <a:ext cx="39300" cy="2514000"/>
          </a:xfrm>
          <a:prstGeom prst="straightConnector1">
            <a:avLst/>
          </a:prstGeom>
          <a:noFill/>
          <a:ln w="9525" cap="flat" cmpd="sng">
            <a:solidFill>
              <a:schemeClr val="dk2"/>
            </a:solidFill>
            <a:prstDash val="solid"/>
            <a:round/>
            <a:headEnd type="none" w="med" len="med"/>
            <a:tailEnd type="none" w="med" len="med"/>
          </a:ln>
        </p:spPr>
      </p:cxnSp>
      <p:cxnSp>
        <p:nvCxnSpPr>
          <p:cNvPr id="1021" name="Google Shape;1021;g99f3380621_0_294"/>
          <p:cNvCxnSpPr/>
          <p:nvPr/>
        </p:nvCxnSpPr>
        <p:spPr>
          <a:xfrm>
            <a:off x="3780875" y="3500700"/>
            <a:ext cx="29400" cy="24006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g99f3380621_0_294"/>
          <p:cNvCxnSpPr/>
          <p:nvPr/>
        </p:nvCxnSpPr>
        <p:spPr>
          <a:xfrm>
            <a:off x="4314950" y="3479500"/>
            <a:ext cx="10500" cy="235290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g99f3380621_0_294"/>
          <p:cNvCxnSpPr/>
          <p:nvPr/>
        </p:nvCxnSpPr>
        <p:spPr>
          <a:xfrm>
            <a:off x="4915025" y="3517600"/>
            <a:ext cx="19800" cy="231480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g99f3380621_0_294"/>
          <p:cNvCxnSpPr/>
          <p:nvPr/>
        </p:nvCxnSpPr>
        <p:spPr>
          <a:xfrm>
            <a:off x="762125" y="5878925"/>
            <a:ext cx="5524800" cy="12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g99f3380621_0_294"/>
          <p:cNvCxnSpPr/>
          <p:nvPr/>
        </p:nvCxnSpPr>
        <p:spPr>
          <a:xfrm>
            <a:off x="1333625" y="5378425"/>
            <a:ext cx="4877100" cy="447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g99f3380621_0_294"/>
          <p:cNvCxnSpPr/>
          <p:nvPr/>
        </p:nvCxnSpPr>
        <p:spPr>
          <a:xfrm>
            <a:off x="1362200" y="4940275"/>
            <a:ext cx="4924800" cy="2550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g99f3380621_0_294"/>
          <p:cNvCxnSpPr/>
          <p:nvPr/>
        </p:nvCxnSpPr>
        <p:spPr>
          <a:xfrm>
            <a:off x="1333625" y="4483075"/>
            <a:ext cx="4953300" cy="25500"/>
          </a:xfrm>
          <a:prstGeom prst="straightConnector1">
            <a:avLst/>
          </a:prstGeom>
          <a:noFill/>
          <a:ln w="9525" cap="flat" cmpd="sng">
            <a:solidFill>
              <a:schemeClr val="dk2"/>
            </a:solidFill>
            <a:prstDash val="solid"/>
            <a:round/>
            <a:headEnd type="none" w="med" len="med"/>
            <a:tailEnd type="none" w="med" len="med"/>
          </a:ln>
        </p:spPr>
      </p:cxnSp>
      <p:cxnSp>
        <p:nvCxnSpPr>
          <p:cNvPr id="1028" name="Google Shape;1028;g99f3380621_0_294"/>
          <p:cNvCxnSpPr/>
          <p:nvPr/>
        </p:nvCxnSpPr>
        <p:spPr>
          <a:xfrm>
            <a:off x="1324100" y="4035400"/>
            <a:ext cx="4962900" cy="15900"/>
          </a:xfrm>
          <a:prstGeom prst="straightConnector1">
            <a:avLst/>
          </a:prstGeom>
          <a:noFill/>
          <a:ln w="9525" cap="flat" cmpd="sng">
            <a:solidFill>
              <a:schemeClr val="dk2"/>
            </a:solidFill>
            <a:prstDash val="solid"/>
            <a:round/>
            <a:headEnd type="none" w="med" len="med"/>
            <a:tailEnd type="none" w="med" len="med"/>
          </a:ln>
        </p:spPr>
      </p:cxnSp>
      <p:cxnSp>
        <p:nvCxnSpPr>
          <p:cNvPr id="1029" name="Google Shape;1029;g99f3380621_0_294"/>
          <p:cNvCxnSpPr/>
          <p:nvPr/>
        </p:nvCxnSpPr>
        <p:spPr>
          <a:xfrm>
            <a:off x="1219325" y="3578200"/>
            <a:ext cx="5067600" cy="15900"/>
          </a:xfrm>
          <a:prstGeom prst="straightConnector1">
            <a:avLst/>
          </a:prstGeom>
          <a:noFill/>
          <a:ln w="9525" cap="flat" cmpd="sng">
            <a:solidFill>
              <a:schemeClr val="dk2"/>
            </a:solidFill>
            <a:prstDash val="solid"/>
            <a:round/>
            <a:headEnd type="none" w="med" len="med"/>
            <a:tailEnd type="none" w="med" len="med"/>
          </a:ln>
        </p:spPr>
      </p:cxnSp>
      <p:sp>
        <p:nvSpPr>
          <p:cNvPr id="1030" name="Google Shape;1030;g99f3380621_0_294"/>
          <p:cNvSpPr txBox="1"/>
          <p:nvPr/>
        </p:nvSpPr>
        <p:spPr>
          <a:xfrm>
            <a:off x="1371725" y="5940775"/>
            <a:ext cx="51816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-1           0          1             2           3           4              5              6              7</a:t>
            </a:r>
            <a:endParaRPr>
              <a:latin typeface="Calibri"/>
              <a:ea typeface="Calibri"/>
              <a:cs typeface="Calibri"/>
              <a:sym typeface="Calibri"/>
            </a:endParaRPr>
          </a:p>
        </p:txBody>
      </p:sp>
      <p:sp>
        <p:nvSpPr>
          <p:cNvPr id="1031" name="Google Shape;1031;g99f3380621_0_294"/>
          <p:cNvSpPr txBox="1"/>
          <p:nvPr/>
        </p:nvSpPr>
        <p:spPr>
          <a:xfrm>
            <a:off x="1735800" y="3426175"/>
            <a:ext cx="305400" cy="25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grpSp>
        <p:nvGrpSpPr>
          <p:cNvPr id="3" name="Group 2"/>
          <p:cNvGrpSpPr/>
          <p:nvPr/>
        </p:nvGrpSpPr>
        <p:grpSpPr>
          <a:xfrm>
            <a:off x="2658625" y="4502650"/>
            <a:ext cx="2297400" cy="906900"/>
            <a:chOff x="2630050" y="4550275"/>
            <a:chExt cx="2297400" cy="906900"/>
          </a:xfrm>
        </p:grpSpPr>
        <p:cxnSp>
          <p:nvCxnSpPr>
            <p:cNvPr id="1032" name="Google Shape;1032;g99f3380621_0_294"/>
            <p:cNvCxnSpPr/>
            <p:nvPr/>
          </p:nvCxnSpPr>
          <p:spPr>
            <a:xfrm>
              <a:off x="2630050" y="5426900"/>
              <a:ext cx="2297400" cy="15000"/>
            </a:xfrm>
            <a:prstGeom prst="straightConnector1">
              <a:avLst/>
            </a:prstGeom>
            <a:noFill/>
            <a:ln w="9525" cap="flat" cmpd="sng">
              <a:solidFill>
                <a:srgbClr val="FF0000"/>
              </a:solidFill>
              <a:prstDash val="solid"/>
              <a:round/>
              <a:headEnd type="none" w="med" len="med"/>
              <a:tailEnd type="none" w="med" len="med"/>
            </a:ln>
          </p:spPr>
        </p:cxnSp>
        <p:cxnSp>
          <p:nvCxnSpPr>
            <p:cNvPr id="1033" name="Google Shape;1033;g99f3380621_0_294"/>
            <p:cNvCxnSpPr/>
            <p:nvPr/>
          </p:nvCxnSpPr>
          <p:spPr>
            <a:xfrm>
              <a:off x="3778725" y="4550275"/>
              <a:ext cx="1133700" cy="906900"/>
            </a:xfrm>
            <a:prstGeom prst="straightConnector1">
              <a:avLst/>
            </a:prstGeom>
            <a:noFill/>
            <a:ln w="9525" cap="flat" cmpd="sng">
              <a:solidFill>
                <a:srgbClr val="FF0000"/>
              </a:solidFill>
              <a:prstDash val="solid"/>
              <a:round/>
              <a:headEnd type="none" w="med" len="med"/>
              <a:tailEnd type="none" w="med" len="med"/>
            </a:ln>
          </p:spPr>
        </p:cxnSp>
        <p:cxnSp>
          <p:nvCxnSpPr>
            <p:cNvPr id="1034" name="Google Shape;1034;g99f3380621_0_294"/>
            <p:cNvCxnSpPr/>
            <p:nvPr/>
          </p:nvCxnSpPr>
          <p:spPr>
            <a:xfrm rot="10800000" flipH="1">
              <a:off x="2675400" y="4550350"/>
              <a:ext cx="1073100" cy="846300"/>
            </a:xfrm>
            <a:prstGeom prst="straightConnector1">
              <a:avLst/>
            </a:prstGeom>
            <a:noFill/>
            <a:ln w="9525" cap="flat" cmpd="sng">
              <a:solidFill>
                <a:srgbClr val="FF0000"/>
              </a:solidFill>
              <a:prstDash val="solid"/>
              <a:round/>
              <a:headEnd type="none" w="med" len="med"/>
              <a:tailEnd type="none" w="med" len="med"/>
            </a:ln>
          </p:spPr>
        </p:cxnSp>
      </p:grpSp>
      <p:sp>
        <p:nvSpPr>
          <p:cNvPr id="1035" name="Google Shape;1035;g99f3380621_0_294"/>
          <p:cNvSpPr/>
          <p:nvPr/>
        </p:nvSpPr>
        <p:spPr>
          <a:xfrm>
            <a:off x="6877650" y="156765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2000" baseline="-25000" dirty="0" smtClean="0">
                <a:solidFill>
                  <a:schemeClr val="dk1"/>
                </a:solidFill>
                <a:latin typeface="Calibri"/>
                <a:ea typeface="Calibri"/>
                <a:cs typeface="Calibri"/>
                <a:sym typeface="Calibri"/>
              </a:rPr>
              <a:t>1         0        -3</a:t>
            </a:r>
          </a:p>
          <a:p>
            <a:pPr marL="0" marR="0" lvl="0" indent="0" algn="l" rtl="0">
              <a:lnSpc>
                <a:spcPct val="100000"/>
              </a:lnSpc>
              <a:spcBef>
                <a:spcPts val="0"/>
              </a:spcBef>
              <a:spcAft>
                <a:spcPts val="0"/>
              </a:spcAft>
              <a:buClr>
                <a:schemeClr val="dk1"/>
              </a:buClr>
              <a:buSzPts val="1600"/>
              <a:buFont typeface="Calibri"/>
              <a:buNone/>
            </a:pPr>
            <a:r>
              <a:rPr lang="en-US" sz="2000" baseline="-25000" dirty="0" smtClean="0">
                <a:solidFill>
                  <a:schemeClr val="dk1"/>
                </a:solidFill>
                <a:latin typeface="Calibri"/>
                <a:ea typeface="Calibri"/>
                <a:cs typeface="Calibri"/>
                <a:sym typeface="Calibri"/>
              </a:rPr>
              <a:t>0</a:t>
            </a:r>
            <a:r>
              <a:rPr lang="en-US" sz="2000" dirty="0" smtClean="0">
                <a:solidFill>
                  <a:schemeClr val="dk1"/>
                </a:solidFill>
                <a:latin typeface="Calibri"/>
                <a:ea typeface="Calibri"/>
                <a:cs typeface="Calibri"/>
                <a:sym typeface="Calibri"/>
              </a:rPr>
              <a:t>      1    -2</a:t>
            </a:r>
          </a:p>
          <a:p>
            <a:pPr marL="0" marR="0" lvl="0" indent="0" algn="l" rtl="0">
              <a:lnSpc>
                <a:spcPct val="100000"/>
              </a:lnSpc>
              <a:spcBef>
                <a:spcPts val="0"/>
              </a:spcBef>
              <a:spcAft>
                <a:spcPts val="0"/>
              </a:spcAft>
              <a:buClr>
                <a:schemeClr val="dk1"/>
              </a:buClr>
              <a:buSzPts val="1600"/>
              <a:buFont typeface="Calibri"/>
              <a:buNone/>
            </a:pPr>
            <a:r>
              <a:rPr lang="en-US" sz="2000" baseline="-25000" dirty="0" smtClean="0">
                <a:solidFill>
                  <a:schemeClr val="dk1"/>
                </a:solidFill>
                <a:latin typeface="Calibri"/>
                <a:ea typeface="Calibri"/>
                <a:cs typeface="Calibri"/>
                <a:sym typeface="Calibri"/>
              </a:rPr>
              <a:t>0</a:t>
            </a:r>
            <a:r>
              <a:rPr lang="en-US" sz="2000" dirty="0" smtClean="0">
                <a:solidFill>
                  <a:schemeClr val="dk1"/>
                </a:solidFill>
                <a:latin typeface="Calibri"/>
                <a:ea typeface="Calibri"/>
                <a:cs typeface="Calibri"/>
                <a:sym typeface="Calibri"/>
              </a:rPr>
              <a:t>      0     1</a:t>
            </a:r>
            <a:endParaRPr sz="2000" baseline="-25000" dirty="0">
              <a:solidFill>
                <a:schemeClr val="dk1"/>
              </a:solidFill>
              <a:latin typeface="Calibri"/>
              <a:ea typeface="Calibri"/>
              <a:cs typeface="Calibri"/>
              <a:sym typeface="Calibri"/>
            </a:endParaRPr>
          </a:p>
        </p:txBody>
      </p:sp>
      <p:sp>
        <p:nvSpPr>
          <p:cNvPr id="1036" name="Google Shape;1036;g99f3380621_0_294"/>
          <p:cNvSpPr/>
          <p:nvPr/>
        </p:nvSpPr>
        <p:spPr>
          <a:xfrm>
            <a:off x="4788325" y="1575025"/>
            <a:ext cx="19368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b="1" dirty="0" err="1">
                <a:solidFill>
                  <a:schemeClr val="dk1"/>
                </a:solidFill>
                <a:latin typeface="Calibri"/>
                <a:ea typeface="Calibri"/>
                <a:cs typeface="Calibri"/>
                <a:sym typeface="Calibri"/>
              </a:rPr>
              <a:t>c</a:t>
            </a:r>
            <a:r>
              <a:rPr lang="en-US" b="1" dirty="0" err="1" smtClean="0">
                <a:solidFill>
                  <a:schemeClr val="dk1"/>
                </a:solidFill>
                <a:latin typeface="Calibri"/>
                <a:ea typeface="Calibri"/>
                <a:cs typeface="Calibri"/>
                <a:sym typeface="Calibri"/>
              </a:rPr>
              <a:t>os</a:t>
            </a:r>
            <a:r>
              <a:rPr lang="en-US" b="1" dirty="0" smtClean="0">
                <a:solidFill>
                  <a:schemeClr val="dk1"/>
                </a:solidFill>
                <a:latin typeface="Calibri"/>
                <a:ea typeface="Calibri"/>
                <a:cs typeface="Calibri"/>
                <a:sym typeface="Calibri"/>
              </a:rPr>
              <a:t> 90   -sin90         0</a:t>
            </a:r>
          </a:p>
          <a:p>
            <a:pPr lvl="0">
              <a:buClr>
                <a:schemeClr val="dk1"/>
              </a:buClr>
              <a:buSzPts val="1600"/>
            </a:pPr>
            <a:r>
              <a:rPr lang="en-US" b="1" dirty="0">
                <a:solidFill>
                  <a:schemeClr val="dk1"/>
                </a:solidFill>
                <a:latin typeface="Calibri"/>
                <a:ea typeface="Calibri"/>
                <a:cs typeface="Calibri"/>
                <a:sym typeface="Calibri"/>
              </a:rPr>
              <a:t>s</a:t>
            </a:r>
            <a:r>
              <a:rPr lang="en-US" b="1" dirty="0" smtClean="0">
                <a:solidFill>
                  <a:schemeClr val="dk1"/>
                </a:solidFill>
                <a:latin typeface="Calibri"/>
                <a:ea typeface="Calibri"/>
                <a:cs typeface="Calibri"/>
                <a:sym typeface="Calibri"/>
              </a:rPr>
              <a:t>in90     </a:t>
            </a:r>
            <a:r>
              <a:rPr lang="en-US" b="1" dirty="0" err="1" smtClean="0">
                <a:solidFill>
                  <a:schemeClr val="dk1"/>
                </a:solidFill>
                <a:latin typeface="Calibri"/>
                <a:ea typeface="Calibri"/>
                <a:cs typeface="Calibri"/>
                <a:sym typeface="Calibri"/>
              </a:rPr>
              <a:t>cos</a:t>
            </a:r>
            <a:r>
              <a:rPr lang="en-US" b="1" dirty="0" smtClean="0">
                <a:solidFill>
                  <a:schemeClr val="dk1"/>
                </a:solidFill>
                <a:latin typeface="Calibri"/>
                <a:ea typeface="Calibri"/>
                <a:cs typeface="Calibri"/>
                <a:sym typeface="Calibri"/>
              </a:rPr>
              <a:t> 90        0</a:t>
            </a:r>
          </a:p>
          <a:p>
            <a:pPr lvl="0">
              <a:buClr>
                <a:schemeClr val="dk1"/>
              </a:buClr>
              <a:buSzPts val="1600"/>
            </a:pPr>
            <a:r>
              <a:rPr lang="en-US" b="1" dirty="0" smtClean="0">
                <a:solidFill>
                  <a:schemeClr val="dk1"/>
                </a:solidFill>
                <a:latin typeface="Calibri"/>
                <a:ea typeface="Calibri"/>
                <a:cs typeface="Calibri"/>
                <a:sym typeface="Calibri"/>
              </a:rPr>
              <a:t>0               0               1 </a:t>
            </a:r>
            <a:endParaRPr b="1" dirty="0">
              <a:solidFill>
                <a:schemeClr val="dk1"/>
              </a:solidFill>
              <a:latin typeface="Calibri"/>
              <a:ea typeface="Calibri"/>
              <a:cs typeface="Calibri"/>
              <a:sym typeface="Calibri"/>
            </a:endParaRPr>
          </a:p>
        </p:txBody>
      </p:sp>
      <p:sp>
        <p:nvSpPr>
          <p:cNvPr id="1037" name="Google Shape;1037;g99f3380621_0_294"/>
          <p:cNvSpPr/>
          <p:nvPr/>
        </p:nvSpPr>
        <p:spPr>
          <a:xfrm>
            <a:off x="3296250" y="156765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1       0       3</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0       1       2</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0       0       1</a:t>
            </a:r>
            <a:endParaRPr sz="2400" baseline="-25000" dirty="0">
              <a:solidFill>
                <a:schemeClr val="dk1"/>
              </a:solidFill>
              <a:latin typeface="Calibri"/>
              <a:ea typeface="Calibri"/>
              <a:cs typeface="Calibri"/>
              <a:sym typeface="Calibri"/>
            </a:endParaRPr>
          </a:p>
        </p:txBody>
      </p:sp>
      <p:sp>
        <p:nvSpPr>
          <p:cNvPr id="1038" name="Google Shape;1038;g99f3380621_0_294"/>
          <p:cNvSpPr/>
          <p:nvPr/>
        </p:nvSpPr>
        <p:spPr>
          <a:xfrm>
            <a:off x="3296250" y="2482050"/>
            <a:ext cx="1275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cm</a:t>
            </a:r>
            <a:endParaRPr sz="1600" dirty="0">
              <a:solidFill>
                <a:schemeClr val="dk1"/>
              </a:solidFill>
              <a:latin typeface="Calibri"/>
              <a:ea typeface="Calibri"/>
              <a:cs typeface="Calibri"/>
              <a:sym typeface="Calibri"/>
            </a:endParaRPr>
          </a:p>
        </p:txBody>
      </p:sp>
      <p:sp>
        <p:nvSpPr>
          <p:cNvPr id="1039" name="Google Shape;1039;g99f3380621_0_294"/>
          <p:cNvSpPr/>
          <p:nvPr/>
        </p:nvSpPr>
        <p:spPr>
          <a:xfrm>
            <a:off x="4744050" y="2482050"/>
            <a:ext cx="11337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1      5      3</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1      1      3</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1      1     1 </a:t>
            </a:r>
            <a:endParaRPr sz="2400" baseline="-25000" dirty="0">
              <a:solidFill>
                <a:schemeClr val="dk1"/>
              </a:solidFill>
              <a:latin typeface="Calibri"/>
              <a:ea typeface="Calibri"/>
              <a:cs typeface="Calibri"/>
              <a:sym typeface="Calibri"/>
            </a:endParaRPr>
          </a:p>
        </p:txBody>
      </p:sp>
      <p:sp>
        <p:nvSpPr>
          <p:cNvPr id="1040" name="Google Shape;1040;g99f3380621_0_294"/>
          <p:cNvSpPr/>
          <p:nvPr/>
        </p:nvSpPr>
        <p:spPr>
          <a:xfrm>
            <a:off x="6420450" y="2482050"/>
            <a:ext cx="11337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4      4      2</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0      4      2</a:t>
            </a:r>
          </a:p>
          <a:p>
            <a:pPr marL="0" marR="0" lvl="0" indent="0" algn="l" rtl="0">
              <a:lnSpc>
                <a:spcPct val="100000"/>
              </a:lnSpc>
              <a:spcBef>
                <a:spcPts val="0"/>
              </a:spcBef>
              <a:spcAft>
                <a:spcPts val="0"/>
              </a:spcAft>
              <a:buClr>
                <a:schemeClr val="dk1"/>
              </a:buClr>
              <a:buSzPts val="1600"/>
              <a:buFont typeface="Calibri"/>
              <a:buNone/>
            </a:pPr>
            <a:r>
              <a:rPr lang="en-US" sz="2400" baseline="-25000" dirty="0" smtClean="0">
                <a:solidFill>
                  <a:schemeClr val="dk1"/>
                </a:solidFill>
                <a:latin typeface="Calibri"/>
                <a:ea typeface="Calibri"/>
                <a:cs typeface="Calibri"/>
                <a:sym typeface="Calibri"/>
              </a:rPr>
              <a:t>1       1     1</a:t>
            </a:r>
            <a:endParaRPr sz="2400" baseline="-25000" dirty="0">
              <a:solidFill>
                <a:schemeClr val="dk1"/>
              </a:solidFill>
              <a:latin typeface="Calibri"/>
              <a:ea typeface="Calibri"/>
              <a:cs typeface="Calibri"/>
              <a:sym typeface="Calibri"/>
            </a:endParaRPr>
          </a:p>
        </p:txBody>
      </p:sp>
      <p:sp>
        <p:nvSpPr>
          <p:cNvPr id="1044" name="Google Shape;1044;g99f3380621_0_294"/>
          <p:cNvSpPr/>
          <p:nvPr/>
        </p:nvSpPr>
        <p:spPr>
          <a:xfrm rot="16200000">
            <a:off x="3762500" y="4884125"/>
            <a:ext cx="47700" cy="624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5" name="Google Shape;1045;g99f3380621_0_294"/>
          <p:cNvCxnSpPr/>
          <p:nvPr/>
        </p:nvCxnSpPr>
        <p:spPr>
          <a:xfrm>
            <a:off x="1495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g99f3380621_0_294"/>
          <p:cNvCxnSpPr/>
          <p:nvPr/>
        </p:nvCxnSpPr>
        <p:spPr>
          <a:xfrm>
            <a:off x="5534150" y="3546175"/>
            <a:ext cx="10500" cy="2286300"/>
          </a:xfrm>
          <a:prstGeom prst="straightConnector1">
            <a:avLst/>
          </a:prstGeom>
          <a:noFill/>
          <a:ln w="9525" cap="flat" cmpd="sng">
            <a:solidFill>
              <a:schemeClr val="dk2"/>
            </a:solidFill>
            <a:prstDash val="solid"/>
            <a:round/>
            <a:headEnd type="none" w="med" len="med"/>
            <a:tailEnd type="none" w="med" len="med"/>
          </a:ln>
        </p:spPr>
      </p:cxnSp>
      <p:grpSp>
        <p:nvGrpSpPr>
          <p:cNvPr id="41" name="Group 40"/>
          <p:cNvGrpSpPr/>
          <p:nvPr/>
        </p:nvGrpSpPr>
        <p:grpSpPr>
          <a:xfrm>
            <a:off x="3239225" y="4035400"/>
            <a:ext cx="1095975" cy="1843525"/>
            <a:chOff x="3239225" y="4035400"/>
            <a:chExt cx="1095975" cy="1843525"/>
          </a:xfrm>
        </p:grpSpPr>
        <p:cxnSp>
          <p:nvCxnSpPr>
            <p:cNvPr id="42" name="Google Shape;1042;g99f3380621_0_294"/>
            <p:cNvCxnSpPr/>
            <p:nvPr/>
          </p:nvCxnSpPr>
          <p:spPr>
            <a:xfrm>
              <a:off x="3239225" y="4940275"/>
              <a:ext cx="1075725" cy="892125"/>
            </a:xfrm>
            <a:prstGeom prst="straightConnector1">
              <a:avLst/>
            </a:prstGeom>
            <a:noFill/>
            <a:ln w="9525" cap="flat" cmpd="sng">
              <a:solidFill>
                <a:srgbClr val="00FF00"/>
              </a:solidFill>
              <a:prstDash val="solid"/>
              <a:round/>
              <a:headEnd type="none" w="med" len="med"/>
              <a:tailEnd type="none" w="med" len="med"/>
            </a:ln>
          </p:spPr>
        </p:cxnSp>
        <p:cxnSp>
          <p:nvCxnSpPr>
            <p:cNvPr id="43" name="Google Shape;1042;g99f3380621_0_294"/>
            <p:cNvCxnSpPr/>
            <p:nvPr/>
          </p:nvCxnSpPr>
          <p:spPr>
            <a:xfrm>
              <a:off x="4315550" y="4035400"/>
              <a:ext cx="19650" cy="1843525"/>
            </a:xfrm>
            <a:prstGeom prst="straightConnector1">
              <a:avLst/>
            </a:prstGeom>
            <a:noFill/>
            <a:ln w="9525" cap="flat" cmpd="sng">
              <a:solidFill>
                <a:srgbClr val="00FF00"/>
              </a:solidFill>
              <a:prstDash val="solid"/>
              <a:round/>
              <a:headEnd type="none" w="med" len="med"/>
              <a:tailEnd type="none" w="med" len="med"/>
            </a:ln>
          </p:spPr>
        </p:cxnSp>
        <p:cxnSp>
          <p:nvCxnSpPr>
            <p:cNvPr id="45" name="Google Shape;1042;g99f3380621_0_294"/>
            <p:cNvCxnSpPr/>
            <p:nvPr/>
          </p:nvCxnSpPr>
          <p:spPr>
            <a:xfrm flipV="1">
              <a:off x="3239225" y="4051301"/>
              <a:ext cx="1075725" cy="922199"/>
            </a:xfrm>
            <a:prstGeom prst="straightConnector1">
              <a:avLst/>
            </a:prstGeom>
            <a:noFill/>
            <a:ln w="9525" cap="flat" cmpd="sng">
              <a:solidFill>
                <a:srgbClr val="00FF00"/>
              </a:solidFill>
              <a:prstDash val="solid"/>
              <a:round/>
              <a:headEnd type="none" w="med" len="med"/>
              <a:tailEnd type="none" w="med" len="med"/>
            </a:ln>
          </p:spPr>
        </p:cxnSp>
      </p:grpSp>
    </p:spTree>
    <p:extLst>
      <p:ext uri="{BB962C8B-B14F-4D97-AF65-F5344CB8AC3E}">
        <p14:creationId xmlns:p14="http://schemas.microsoft.com/office/powerpoint/2010/main" val="222179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4"/>
                                        </p:tgtEl>
                                        <p:attrNameLst>
                                          <p:attrName>style.visibility</p:attrName>
                                        </p:attrNameLst>
                                      </p:cBhvr>
                                      <p:to>
                                        <p:strVal val="visible"/>
                                      </p:to>
                                    </p:set>
                                    <p:animEffect transition="in" filter="fade">
                                      <p:cBhvr>
                                        <p:cTn id="7" dur="1000"/>
                                        <p:tgtEl>
                                          <p:spTgt spid="10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40"/>
                                        </p:tgtEl>
                                        <p:attrNameLst>
                                          <p:attrName>style.visibility</p:attrName>
                                        </p:attrNameLst>
                                      </p:cBhvr>
                                      <p:to>
                                        <p:strVal val="visible"/>
                                      </p:to>
                                    </p:set>
                                    <p:anim calcmode="lin" valueType="num">
                                      <p:cBhvr additive="base">
                                        <p:cTn id="12" dur="500" fill="hold"/>
                                        <p:tgtEl>
                                          <p:spTgt spid="1040"/>
                                        </p:tgtEl>
                                        <p:attrNameLst>
                                          <p:attrName>ppt_x</p:attrName>
                                        </p:attrNameLst>
                                      </p:cBhvr>
                                      <p:tavLst>
                                        <p:tav tm="0">
                                          <p:val>
                                            <p:strVal val="#ppt_x"/>
                                          </p:val>
                                        </p:tav>
                                        <p:tav tm="100000">
                                          <p:val>
                                            <p:strVal val="#ppt_x"/>
                                          </p:val>
                                        </p:tav>
                                      </p:tavLst>
                                    </p:anim>
                                    <p:anim calcmode="lin" valueType="num">
                                      <p:cBhvr additive="base">
                                        <p:cTn id="13"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g9a5b816ecb_0_0"/>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reflected about a line y = mx +c</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Steps:</a:t>
            </a:r>
            <a:endParaRPr b="1" dirty="0">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US" dirty="0">
                <a:solidFill>
                  <a:schemeClr val="dk1"/>
                </a:solidFill>
              </a:rPr>
              <a:t>The line  is translated so  that it passes thru origin</a:t>
            </a: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US" dirty="0">
                <a:solidFill>
                  <a:schemeClr val="dk1"/>
                </a:solidFill>
              </a:rPr>
              <a:t>The line is rotated along with the object to be reflected so that the line is aligned with one of the coordinate axes</a:t>
            </a: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US" dirty="0">
                <a:solidFill>
                  <a:schemeClr val="dk1"/>
                </a:solidFill>
              </a:rPr>
              <a:t>The object is reflected about that major coordinate axis</a:t>
            </a: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US" dirty="0">
                <a:solidFill>
                  <a:schemeClr val="dk1"/>
                </a:solidFill>
              </a:rPr>
              <a:t>The line is rotated back along with the reflected object  by the same angle with which it was rotated earlier to align the line with the coordinate axis</a:t>
            </a: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US" dirty="0">
                <a:solidFill>
                  <a:schemeClr val="dk1"/>
                </a:solidFill>
              </a:rPr>
              <a:t>The line is translated back along with the reflected object to its original position </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endParaRPr b="1"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1053" name="Google Shape;1053;g9a5b816ecb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43</a:t>
            </a:fld>
            <a:endParaRPr/>
          </a:p>
        </p:txBody>
      </p:sp>
      <p:sp>
        <p:nvSpPr>
          <p:cNvPr id="1054" name="Google Shape;1054;g9a5b816ecb_0_0"/>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055" name="Google Shape;1055;g9a5b816ecb_0_0"/>
          <p:cNvSpPr txBox="1"/>
          <p:nvPr/>
        </p:nvSpPr>
        <p:spPr>
          <a:xfrm>
            <a:off x="1066800" y="304800"/>
            <a:ext cx="65532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dirty="0" smtClean="0">
                <a:solidFill>
                  <a:schemeClr val="dk1"/>
                </a:solidFill>
              </a:rPr>
              <a:t>2D Rotations about line y = mx + c</a:t>
            </a:r>
            <a:endParaRPr sz="2800" b="1" dirty="0">
              <a:solidFill>
                <a:schemeClr val="dk1"/>
              </a:solidFill>
            </a:endParaRPr>
          </a:p>
        </p:txBody>
      </p:sp>
      <p:pic>
        <p:nvPicPr>
          <p:cNvPr id="1056" name="Google Shape;1056;g9a5b816ecb_0_0"/>
          <p:cNvPicPr preferRelativeResize="0"/>
          <p:nvPr/>
        </p:nvPicPr>
        <p:blipFill>
          <a:blip r:embed="rId3">
            <a:alphaModFix/>
          </a:blip>
          <a:stretch>
            <a:fillRect/>
          </a:stretch>
        </p:blipFill>
        <p:spPr>
          <a:xfrm>
            <a:off x="762000" y="4287600"/>
            <a:ext cx="7458827" cy="1330800"/>
          </a:xfrm>
          <a:prstGeom prst="rect">
            <a:avLst/>
          </a:prstGeom>
          <a:noFill/>
          <a:ln>
            <a:noFill/>
          </a:ln>
        </p:spPr>
      </p:pic>
      <p:cxnSp>
        <p:nvCxnSpPr>
          <p:cNvPr id="1057" name="Google Shape;1057;g9a5b816ecb_0_0"/>
          <p:cNvCxnSpPr/>
          <p:nvPr/>
        </p:nvCxnSpPr>
        <p:spPr>
          <a:xfrm rot="10800000" flipH="1">
            <a:off x="5855670" y="4542200"/>
            <a:ext cx="595800" cy="915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g9c7261d300_0_3"/>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An object is required to be reflected about a line y = mx +c</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600" b="1" dirty="0">
                <a:solidFill>
                  <a:schemeClr val="dk1"/>
                </a:solidFill>
              </a:rPr>
              <a:t>CM =  T(0,c) .  </a:t>
            </a:r>
            <a:r>
              <a:rPr lang="en-US" sz="1600" b="1" dirty="0" err="1">
                <a:solidFill>
                  <a:schemeClr val="dk1"/>
                </a:solidFill>
              </a:rPr>
              <a:t>Rccw</a:t>
            </a:r>
            <a:r>
              <a:rPr lang="en-US" sz="1600" b="1" dirty="0">
                <a:solidFill>
                  <a:schemeClr val="dk1"/>
                </a:solidFill>
              </a:rPr>
              <a:t>.    </a:t>
            </a:r>
            <a:r>
              <a:rPr lang="en-US" sz="1600" b="1" dirty="0" err="1">
                <a:solidFill>
                  <a:schemeClr val="dk1"/>
                </a:solidFill>
              </a:rPr>
              <a:t>Rfx</a:t>
            </a:r>
            <a:r>
              <a:rPr lang="en-US" sz="1600" b="1" dirty="0">
                <a:solidFill>
                  <a:schemeClr val="dk1"/>
                </a:solidFill>
              </a:rPr>
              <a:t> . </a:t>
            </a:r>
            <a:r>
              <a:rPr lang="en-US" sz="1600" b="1" dirty="0" err="1">
                <a:solidFill>
                  <a:schemeClr val="dk1"/>
                </a:solidFill>
              </a:rPr>
              <a:t>Rcw</a:t>
            </a:r>
            <a:r>
              <a:rPr lang="en-US" sz="1600" b="1" dirty="0">
                <a:solidFill>
                  <a:schemeClr val="dk1"/>
                </a:solidFill>
              </a:rPr>
              <a:t> . T(0,-c)</a:t>
            </a: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6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cm=</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endParaRPr b="1"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r>
              <a:rPr lang="en-US" sz="1600" dirty="0"/>
              <a:t>P’ =</a:t>
            </a: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1063" name="Google Shape;1063;g9c7261d300_0_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44</a:t>
            </a:fld>
            <a:endParaRPr/>
          </a:p>
        </p:txBody>
      </p:sp>
      <p:sp>
        <p:nvSpPr>
          <p:cNvPr id="1064" name="Google Shape;1064;g9c7261d300_0_3"/>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065" name="Google Shape;1065;g9c7261d300_0_3"/>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a:solidFill>
                  <a:schemeClr val="dk1"/>
                </a:solidFill>
              </a:rPr>
              <a:t>Fixed Point Rotations</a:t>
            </a:r>
            <a:endParaRPr sz="2800" b="1">
              <a:solidFill>
                <a:schemeClr val="dk1"/>
              </a:solidFill>
            </a:endParaRPr>
          </a:p>
        </p:txBody>
      </p:sp>
      <p:sp>
        <p:nvSpPr>
          <p:cNvPr id="1066" name="Google Shape;1066;g9c7261d300_0_3"/>
          <p:cNvSpPr/>
          <p:nvPr/>
        </p:nvSpPr>
        <p:spPr>
          <a:xfrm>
            <a:off x="6953850" y="4139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a:t>
            </a:r>
            <a:r>
              <a:rPr lang="en-US" sz="1600" dirty="0">
                <a:solidFill>
                  <a:schemeClr val="dk1"/>
                </a:solidFill>
                <a:latin typeface="Calibri"/>
                <a:ea typeface="Calibri"/>
                <a:cs typeface="Calibri"/>
                <a:sym typeface="Calibri"/>
              </a:rPr>
              <a:t>-c</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067" name="Google Shape;1067;g9c7261d300_0_3"/>
          <p:cNvSpPr/>
          <p:nvPr/>
        </p:nvSpPr>
        <p:spPr>
          <a:xfrm>
            <a:off x="5626525" y="41467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068" name="Google Shape;1068;g9c7261d300_0_3"/>
          <p:cNvSpPr/>
          <p:nvPr/>
        </p:nvSpPr>
        <p:spPr>
          <a:xfrm>
            <a:off x="1391250" y="4139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c</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069" name="Google Shape;1069;g9c7261d300_0_3"/>
          <p:cNvSpPr/>
          <p:nvPr/>
        </p:nvSpPr>
        <p:spPr>
          <a:xfrm>
            <a:off x="1391250" y="50538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CM</a:t>
            </a:r>
            <a:endParaRPr sz="1600" baseline="-25000">
              <a:solidFill>
                <a:schemeClr val="dk1"/>
              </a:solidFill>
              <a:latin typeface="Calibri"/>
              <a:ea typeface="Calibri"/>
              <a:cs typeface="Calibri"/>
              <a:sym typeface="Calibri"/>
            </a:endParaRPr>
          </a:p>
        </p:txBody>
      </p:sp>
      <p:sp>
        <p:nvSpPr>
          <p:cNvPr id="1070" name="Google Shape;1070;g9c7261d300_0_3"/>
          <p:cNvSpPr/>
          <p:nvPr/>
        </p:nvSpPr>
        <p:spPr>
          <a:xfrm>
            <a:off x="2839050" y="5053800"/>
            <a:ext cx="4182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x</a:t>
            </a:r>
            <a:endParaRPr/>
          </a:p>
          <a:p>
            <a:pPr marL="0" marR="0" lvl="0" indent="0" algn="l" rtl="0">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y</a:t>
            </a:r>
            <a:endParaRPr sz="1600" baseline="-25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1</a:t>
            </a:r>
            <a:endParaRPr sz="1600" baseline="-25000">
              <a:solidFill>
                <a:schemeClr val="dk1"/>
              </a:solidFill>
              <a:latin typeface="Calibri"/>
              <a:ea typeface="Calibri"/>
              <a:cs typeface="Calibri"/>
              <a:sym typeface="Calibri"/>
            </a:endParaRPr>
          </a:p>
        </p:txBody>
      </p:sp>
      <p:sp>
        <p:nvSpPr>
          <p:cNvPr id="1071" name="Google Shape;1071;g9c7261d300_0_3"/>
          <p:cNvSpPr/>
          <p:nvPr/>
        </p:nvSpPr>
        <p:spPr>
          <a:xfrm>
            <a:off x="2813292" y="4146775"/>
            <a:ext cx="1402996"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072" name="Google Shape;1072;g9c7261d300_0_3"/>
          <p:cNvSpPr/>
          <p:nvPr/>
        </p:nvSpPr>
        <p:spPr>
          <a:xfrm>
            <a:off x="4254925" y="41467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a:t>
            </a:r>
            <a:r>
              <a:rPr lang="en-US" sz="1600" dirty="0" smtClean="0">
                <a:solidFill>
                  <a:schemeClr val="dk1"/>
                </a:solidFill>
                <a:latin typeface="Calibri"/>
                <a:ea typeface="Calibri"/>
                <a:cs typeface="Calibri"/>
                <a:sym typeface="Calibri"/>
              </a:rPr>
              <a:t>1 </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pic>
        <p:nvPicPr>
          <p:cNvPr id="1073" name="Google Shape;1073;g9c7261d300_0_3"/>
          <p:cNvPicPr preferRelativeResize="0"/>
          <p:nvPr/>
        </p:nvPicPr>
        <p:blipFill>
          <a:blip r:embed="rId3">
            <a:alphaModFix/>
          </a:blip>
          <a:stretch>
            <a:fillRect/>
          </a:stretch>
        </p:blipFill>
        <p:spPr>
          <a:xfrm>
            <a:off x="762000" y="2306400"/>
            <a:ext cx="7458827" cy="1330800"/>
          </a:xfrm>
          <a:prstGeom prst="rect">
            <a:avLst/>
          </a:prstGeom>
          <a:noFill/>
          <a:ln>
            <a:noFill/>
          </a:ln>
        </p:spPr>
      </p:pic>
      <p:cxnSp>
        <p:nvCxnSpPr>
          <p:cNvPr id="1074" name="Google Shape;1074;g9c7261d300_0_3"/>
          <p:cNvCxnSpPr/>
          <p:nvPr/>
        </p:nvCxnSpPr>
        <p:spPr>
          <a:xfrm rot="10800000" flipH="1">
            <a:off x="5855670" y="2532425"/>
            <a:ext cx="595800" cy="915300"/>
          </a:xfrm>
          <a:prstGeom prst="straightConnector1">
            <a:avLst/>
          </a:prstGeom>
          <a:noFill/>
          <a:ln w="9525" cap="flat" cmpd="sng">
            <a:solidFill>
              <a:schemeClr val="dk2"/>
            </a:solidFill>
            <a:prstDash val="solid"/>
            <a:round/>
            <a:headEnd type="none" w="med" len="med"/>
            <a:tailEnd type="none" w="med" len="med"/>
          </a:ln>
        </p:spPr>
      </p:cxnSp>
      <p:sp>
        <p:nvSpPr>
          <p:cNvPr id="2" name="Curved Down Arrow 1"/>
          <p:cNvSpPr/>
          <p:nvPr/>
        </p:nvSpPr>
        <p:spPr>
          <a:xfrm rot="3333244">
            <a:off x="2838450" y="2589575"/>
            <a:ext cx="342900" cy="1441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urved Up Arrow 2"/>
          <p:cNvSpPr/>
          <p:nvPr/>
        </p:nvSpPr>
        <p:spPr>
          <a:xfrm rot="17608831">
            <a:off x="5262250" y="3219450"/>
            <a:ext cx="336245" cy="161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g9a5b816ecb_0_15"/>
          <p:cNvSpPr/>
          <p:nvPr/>
        </p:nvSpPr>
        <p:spPr>
          <a:xfrm>
            <a:off x="588962" y="914400"/>
            <a:ext cx="78486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1600" b="1" i="0" u="none" dirty="0">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 Triangle with vertices A(0,4) B(0,5) C(1,5) </a:t>
            </a:r>
            <a:r>
              <a:rPr lang="en-US" b="1" dirty="0" smtClean="0">
                <a:solidFill>
                  <a:schemeClr val="dk1"/>
                </a:solidFill>
              </a:rPr>
              <a:t>is required to be reflected   about </a:t>
            </a:r>
            <a:r>
              <a:rPr lang="en-US" b="1" dirty="0">
                <a:solidFill>
                  <a:schemeClr val="dk1"/>
                </a:solidFill>
              </a:rPr>
              <a:t>line </a:t>
            </a:r>
            <a:endParaRPr lang="en-US" b="1" dirty="0" smtClean="0">
              <a:solidFill>
                <a:schemeClr val="dk1"/>
              </a:solidFill>
            </a:endParaRPr>
          </a:p>
          <a:p>
            <a:pPr lvl="0">
              <a:lnSpc>
                <a:spcPct val="115000"/>
              </a:lnSpc>
              <a:spcBef>
                <a:spcPts val="1200"/>
              </a:spcBef>
              <a:buClr>
                <a:schemeClr val="dk1"/>
              </a:buClr>
              <a:buSzPts val="1100"/>
            </a:pPr>
            <a:r>
              <a:rPr lang="en-US" b="1" dirty="0" smtClean="0">
                <a:solidFill>
                  <a:schemeClr val="dk1"/>
                </a:solidFill>
              </a:rPr>
              <a:t>y </a:t>
            </a:r>
            <a:r>
              <a:rPr lang="en-US" b="1" dirty="0">
                <a:solidFill>
                  <a:schemeClr val="dk1"/>
                </a:solidFill>
              </a:rPr>
              <a:t>= </a:t>
            </a:r>
            <a:r>
              <a:rPr lang="en-US" b="1" dirty="0" smtClean="0">
                <a:solidFill>
                  <a:schemeClr val="dk1"/>
                </a:solidFill>
              </a:rPr>
              <a:t>2x </a:t>
            </a:r>
            <a:r>
              <a:rPr lang="en-US" b="1" dirty="0">
                <a:solidFill>
                  <a:schemeClr val="dk1"/>
                </a:solidFill>
              </a:rPr>
              <a:t>+ </a:t>
            </a:r>
            <a:r>
              <a:rPr lang="en-US" b="1" dirty="0" smtClean="0">
                <a:solidFill>
                  <a:schemeClr val="dk1"/>
                </a:solidFill>
              </a:rPr>
              <a:t>1        CM  </a:t>
            </a:r>
            <a:r>
              <a:rPr lang="en-US" b="1" dirty="0">
                <a:solidFill>
                  <a:schemeClr val="dk1"/>
                </a:solidFill>
              </a:rPr>
              <a:t>=     T </a:t>
            </a:r>
            <a:r>
              <a:rPr lang="en-US" sz="1100" b="1" dirty="0" smtClean="0">
                <a:solidFill>
                  <a:schemeClr val="dk1"/>
                </a:solidFill>
              </a:rPr>
              <a:t>(</a:t>
            </a:r>
            <a:r>
              <a:rPr lang="en-US" sz="1100" b="1" dirty="0" err="1">
                <a:solidFill>
                  <a:schemeClr val="dk1"/>
                </a:solidFill>
              </a:rPr>
              <a:t>tx</a:t>
            </a:r>
            <a:r>
              <a:rPr lang="en-US" sz="1100" b="1" dirty="0">
                <a:solidFill>
                  <a:schemeClr val="dk1"/>
                </a:solidFill>
              </a:rPr>
              <a:t> </a:t>
            </a:r>
            <a:r>
              <a:rPr lang="en-US" sz="1100" b="1" dirty="0" smtClean="0">
                <a:solidFill>
                  <a:schemeClr val="dk1"/>
                </a:solidFill>
              </a:rPr>
              <a:t>=0 </a:t>
            </a:r>
            <a:r>
              <a:rPr lang="en-US" sz="1100" b="1" dirty="0">
                <a:solidFill>
                  <a:schemeClr val="dk1"/>
                </a:solidFill>
              </a:rPr>
              <a:t>,</a:t>
            </a:r>
            <a:r>
              <a:rPr lang="en-US" sz="1100" b="1" dirty="0" err="1">
                <a:solidFill>
                  <a:schemeClr val="dk1"/>
                </a:solidFill>
              </a:rPr>
              <a:t>ty</a:t>
            </a:r>
            <a:r>
              <a:rPr lang="en-US" sz="1100" b="1" dirty="0">
                <a:solidFill>
                  <a:schemeClr val="dk1"/>
                </a:solidFill>
              </a:rPr>
              <a:t> </a:t>
            </a:r>
            <a:r>
              <a:rPr lang="en-US" sz="1100" b="1" dirty="0" smtClean="0">
                <a:solidFill>
                  <a:schemeClr val="dk1"/>
                </a:solidFill>
              </a:rPr>
              <a:t>=1)</a:t>
            </a:r>
            <a:r>
              <a:rPr lang="en-US" b="1" dirty="0" smtClean="0">
                <a:solidFill>
                  <a:schemeClr val="dk1"/>
                </a:solidFill>
              </a:rPr>
              <a:t>  .   </a:t>
            </a:r>
            <a:r>
              <a:rPr lang="en-US" b="1" dirty="0" err="1" smtClean="0">
                <a:solidFill>
                  <a:schemeClr val="dk1"/>
                </a:solidFill>
              </a:rPr>
              <a:t>R</a:t>
            </a:r>
            <a:r>
              <a:rPr lang="en-US" sz="1100" b="1" dirty="0" err="1" smtClean="0">
                <a:solidFill>
                  <a:schemeClr val="dk1"/>
                </a:solidFill>
              </a:rPr>
              <a:t>ccw</a:t>
            </a:r>
            <a:r>
              <a:rPr lang="en-US" b="1" dirty="0">
                <a:solidFill>
                  <a:schemeClr val="dk1"/>
                </a:solidFill>
              </a:rPr>
              <a:t> </a:t>
            </a:r>
            <a:r>
              <a:rPr lang="en-US" sz="1100" b="1" dirty="0">
                <a:solidFill>
                  <a:schemeClr val="dk1"/>
                </a:solidFill>
              </a:rPr>
              <a:t>(??)</a:t>
            </a:r>
            <a:r>
              <a:rPr lang="en-US" b="1" dirty="0" smtClean="0">
                <a:solidFill>
                  <a:schemeClr val="dk1"/>
                </a:solidFill>
              </a:rPr>
              <a:t>  . </a:t>
            </a:r>
            <a:r>
              <a:rPr lang="en-US" b="1" dirty="0" err="1">
                <a:solidFill>
                  <a:schemeClr val="dk1"/>
                </a:solidFill>
              </a:rPr>
              <a:t>Rf</a:t>
            </a:r>
            <a:r>
              <a:rPr lang="en-US" b="1" dirty="0">
                <a:solidFill>
                  <a:schemeClr val="dk1"/>
                </a:solidFill>
              </a:rPr>
              <a:t> </a:t>
            </a:r>
            <a:r>
              <a:rPr lang="en-US" sz="1050" b="1" dirty="0">
                <a:solidFill>
                  <a:schemeClr val="dk1"/>
                </a:solidFill>
              </a:rPr>
              <a:t>(??)</a:t>
            </a:r>
            <a:r>
              <a:rPr lang="en-US" b="1" dirty="0">
                <a:solidFill>
                  <a:schemeClr val="dk1"/>
                </a:solidFill>
              </a:rPr>
              <a:t> </a:t>
            </a:r>
            <a:r>
              <a:rPr lang="en-US" b="1" dirty="0" smtClean="0">
                <a:solidFill>
                  <a:schemeClr val="dk1"/>
                </a:solidFill>
              </a:rPr>
              <a:t>.  </a:t>
            </a:r>
            <a:r>
              <a:rPr lang="en-US" b="1" dirty="0" err="1" smtClean="0">
                <a:solidFill>
                  <a:schemeClr val="dk1"/>
                </a:solidFill>
              </a:rPr>
              <a:t>R</a:t>
            </a:r>
            <a:r>
              <a:rPr lang="en-US" sz="1100" b="1" dirty="0" err="1" smtClean="0">
                <a:solidFill>
                  <a:schemeClr val="dk1"/>
                </a:solidFill>
              </a:rPr>
              <a:t>cw</a:t>
            </a:r>
            <a:r>
              <a:rPr lang="en-US" sz="1050" b="1" dirty="0" smtClean="0">
                <a:solidFill>
                  <a:schemeClr val="dk1"/>
                </a:solidFill>
              </a:rPr>
              <a:t> </a:t>
            </a:r>
            <a:r>
              <a:rPr lang="en-US" b="1" dirty="0">
                <a:solidFill>
                  <a:schemeClr val="dk1"/>
                </a:solidFill>
              </a:rPr>
              <a:t>. </a:t>
            </a:r>
            <a:r>
              <a:rPr lang="en-US" b="1" dirty="0" smtClean="0">
                <a:solidFill>
                  <a:schemeClr val="dk1"/>
                </a:solidFill>
              </a:rPr>
              <a:t>T</a:t>
            </a:r>
            <a:r>
              <a:rPr lang="en-US" sz="1100" b="1" dirty="0" smtClean="0">
                <a:solidFill>
                  <a:schemeClr val="dk1"/>
                </a:solidFill>
              </a:rPr>
              <a:t>(</a:t>
            </a:r>
            <a:r>
              <a:rPr lang="en-US" sz="1100" b="1" dirty="0" err="1" smtClean="0">
                <a:solidFill>
                  <a:schemeClr val="dk1"/>
                </a:solidFill>
              </a:rPr>
              <a:t>tx</a:t>
            </a:r>
            <a:r>
              <a:rPr lang="en-US" sz="1100" b="1" dirty="0" smtClean="0">
                <a:solidFill>
                  <a:schemeClr val="dk1"/>
                </a:solidFill>
              </a:rPr>
              <a:t> =0 ,</a:t>
            </a:r>
            <a:r>
              <a:rPr lang="en-US" sz="1100" b="1" dirty="0" err="1" smtClean="0">
                <a:solidFill>
                  <a:schemeClr val="dk1"/>
                </a:solidFill>
              </a:rPr>
              <a:t>ty</a:t>
            </a:r>
            <a:r>
              <a:rPr lang="en-US" sz="1100" b="1" dirty="0" smtClean="0">
                <a:solidFill>
                  <a:schemeClr val="dk1"/>
                </a:solidFill>
              </a:rPr>
              <a:t> =-1) </a:t>
            </a:r>
            <a:r>
              <a:rPr lang="en-US" b="1" dirty="0" smtClean="0">
                <a:solidFill>
                  <a:schemeClr val="dk1"/>
                </a:solidFill>
              </a:rPr>
              <a:t>       </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y intercept =  1        tan(theta) = 2     theta = tan-1(2) = </a:t>
            </a:r>
            <a:r>
              <a:rPr lang="en-US" b="1" dirty="0" err="1">
                <a:solidFill>
                  <a:schemeClr val="dk1"/>
                </a:solidFill>
              </a:rPr>
              <a:t>xxxxx</a:t>
            </a:r>
            <a:r>
              <a:rPr lang="en-US" b="1" dirty="0">
                <a:solidFill>
                  <a:schemeClr val="dk1"/>
                </a:solidFill>
              </a:rPr>
              <a:t> </a:t>
            </a:r>
            <a:r>
              <a:rPr lang="en-US" b="1" dirty="0" smtClean="0">
                <a:solidFill>
                  <a:schemeClr val="dk1"/>
                </a:solidFill>
              </a:rPr>
              <a:t>   </a:t>
            </a:r>
            <a:r>
              <a:rPr lang="en-US" b="1" dirty="0" err="1" smtClean="0">
                <a:solidFill>
                  <a:schemeClr val="dk1"/>
                </a:solidFill>
              </a:rPr>
              <a:t>cos</a:t>
            </a:r>
            <a:r>
              <a:rPr lang="en-US" b="1" dirty="0" smtClean="0">
                <a:solidFill>
                  <a:schemeClr val="dk1"/>
                </a:solidFill>
              </a:rPr>
              <a:t>(theta)</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x 	y</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0</a:t>
            </a:r>
            <a:r>
              <a:rPr lang="en-US" b="1" dirty="0">
                <a:solidFill>
                  <a:schemeClr val="dk1"/>
                </a:solidFill>
              </a:rPr>
              <a:t>	1</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1</a:t>
            </a:r>
            <a:r>
              <a:rPr lang="en-US" b="1" dirty="0">
                <a:solidFill>
                  <a:schemeClr val="dk1"/>
                </a:solidFill>
              </a:rPr>
              <a:t>	3</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smtClean="0">
                <a:solidFill>
                  <a:schemeClr val="dk1"/>
                </a:solidFill>
              </a:rPr>
              <a:t>2</a:t>
            </a:r>
            <a:r>
              <a:rPr lang="en-US" b="1" dirty="0">
                <a:solidFill>
                  <a:schemeClr val="dk1"/>
                </a:solidFill>
              </a:rPr>
              <a:t>	5</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cm=</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 </a:t>
            </a:r>
            <a:r>
              <a:rPr lang="en-US" b="1" dirty="0" smtClean="0">
                <a:solidFill>
                  <a:schemeClr val="dk1"/>
                </a:solidFill>
              </a:rPr>
              <a:t>		     A   B  C	                A’  B’ C’	</a:t>
            </a:r>
            <a:endParaRPr b="1" dirty="0">
              <a:solidFill>
                <a:schemeClr val="dk1"/>
              </a:solidFill>
            </a:endParaRPr>
          </a:p>
          <a:p>
            <a:pPr marL="0" marR="0" lvl="0" indent="0" algn="l" rtl="0">
              <a:lnSpc>
                <a:spcPct val="100000"/>
              </a:lnSpc>
              <a:spcBef>
                <a:spcPts val="1200"/>
              </a:spcBef>
              <a:spcAft>
                <a:spcPts val="0"/>
              </a:spcAft>
              <a:buClr>
                <a:schemeClr val="dk1"/>
              </a:buClr>
              <a:buSzPts val="1600"/>
              <a:buFont typeface="Arial"/>
              <a:buNone/>
            </a:pPr>
            <a:r>
              <a:rPr lang="en-US" sz="1600" dirty="0"/>
              <a:t>P’ </a:t>
            </a:r>
            <a:r>
              <a:rPr lang="en-US" sz="1600" dirty="0" smtClean="0"/>
              <a:t>=			      =</a:t>
            </a: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r>
              <a:rPr lang="en-US" sz="1600" b="0" i="0" u="none" dirty="0">
                <a:latin typeface="Arial"/>
                <a:ea typeface="Arial"/>
                <a:cs typeface="Arial"/>
                <a:sym typeface="Arial"/>
              </a:rPr>
              <a:t>           </a:t>
            </a:r>
            <a:endParaRPr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dirty="0"/>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dirty="0">
              <a:latin typeface="Arial"/>
              <a:ea typeface="Arial"/>
              <a:cs typeface="Arial"/>
              <a:sym typeface="Arial"/>
            </a:endParaRPr>
          </a:p>
          <a:p>
            <a:pPr marL="0" marR="0" lvl="0" indent="0" algn="l" rtl="0">
              <a:lnSpc>
                <a:spcPct val="100000"/>
              </a:lnSpc>
              <a:spcBef>
                <a:spcPts val="0"/>
              </a:spcBef>
              <a:spcAft>
                <a:spcPts val="0"/>
              </a:spcAft>
              <a:buNone/>
            </a:pPr>
            <a:endParaRPr sz="1600" b="0" i="0" u="none" dirty="0">
              <a:latin typeface="Arial"/>
              <a:ea typeface="Arial"/>
              <a:cs typeface="Arial"/>
              <a:sym typeface="Arial"/>
            </a:endParaRPr>
          </a:p>
        </p:txBody>
      </p:sp>
      <p:sp>
        <p:nvSpPr>
          <p:cNvPr id="1080" name="Google Shape;1080;g9a5b816ecb_0_1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45</a:t>
            </a:fld>
            <a:endParaRPr/>
          </a:p>
        </p:txBody>
      </p:sp>
      <p:sp>
        <p:nvSpPr>
          <p:cNvPr id="1081" name="Google Shape;1081;g9a5b816ecb_0_15"/>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082" name="Google Shape;1082;g9a5b816ecb_0_15"/>
          <p:cNvSpPr txBox="1"/>
          <p:nvPr/>
        </p:nvSpPr>
        <p:spPr>
          <a:xfrm>
            <a:off x="1066800" y="304800"/>
            <a:ext cx="35625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900" b="1">
                <a:solidFill>
                  <a:schemeClr val="dk1"/>
                </a:solidFill>
              </a:rPr>
              <a:t>Fixed Point Rotations</a:t>
            </a:r>
            <a:endParaRPr sz="2800" b="1">
              <a:solidFill>
                <a:schemeClr val="dk1"/>
              </a:solidFill>
            </a:endParaRPr>
          </a:p>
        </p:txBody>
      </p:sp>
      <p:sp>
        <p:nvSpPr>
          <p:cNvPr id="1083" name="Google Shape;1083;g9a5b816ecb_0_15"/>
          <p:cNvSpPr/>
          <p:nvPr/>
        </p:nvSpPr>
        <p:spPr>
          <a:xfrm>
            <a:off x="6953850" y="4139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0    0   </a:t>
            </a:r>
            <a:r>
              <a:rPr lang="en-US" sz="1600" dirty="0" smtClean="0">
                <a:solidFill>
                  <a:schemeClr val="dk1"/>
                </a:solidFill>
                <a:latin typeface="Calibri"/>
                <a:ea typeface="Calibri"/>
                <a:cs typeface="Calibri"/>
                <a:sym typeface="Calibri"/>
              </a:rPr>
              <a:t>  0</a:t>
            </a:r>
            <a:endParaRPr lang="en-US" sz="1600"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-1</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0</a:t>
            </a:r>
            <a:r>
              <a:rPr lang="en-US" sz="1600" dirty="0" smtClean="0">
                <a:solidFill>
                  <a:schemeClr val="dk1"/>
                </a:solidFill>
                <a:latin typeface="Calibri"/>
                <a:ea typeface="Calibri"/>
                <a:cs typeface="Calibri"/>
                <a:sym typeface="Calibri"/>
              </a:rPr>
              <a:t>     1</a:t>
            </a:r>
            <a:endParaRPr lang="en-US" sz="1600" baseline="-25000" dirty="0">
              <a:solidFill>
                <a:schemeClr val="dk1"/>
              </a:solidFill>
              <a:latin typeface="Calibri"/>
              <a:ea typeface="Calibri"/>
              <a:cs typeface="Calibri"/>
              <a:sym typeface="Calibri"/>
            </a:endParaRPr>
          </a:p>
        </p:txBody>
      </p:sp>
      <p:sp>
        <p:nvSpPr>
          <p:cNvPr id="1084" name="Google Shape;1084;g9a5b816ecb_0_15"/>
          <p:cNvSpPr/>
          <p:nvPr/>
        </p:nvSpPr>
        <p:spPr>
          <a:xfrm>
            <a:off x="5626525" y="41467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050" b="1" dirty="0" smtClean="0">
                <a:solidFill>
                  <a:schemeClr val="dk1"/>
                </a:solidFill>
                <a:latin typeface="Calibri"/>
                <a:ea typeface="Calibri"/>
                <a:cs typeface="Calibri"/>
                <a:sym typeface="Calibri"/>
              </a:rPr>
              <a:t>Cos(</a:t>
            </a:r>
            <a:r>
              <a:rPr lang="en-US" sz="1050" b="1" dirty="0" err="1" smtClean="0">
                <a:solidFill>
                  <a:schemeClr val="dk1"/>
                </a:solidFill>
                <a:latin typeface="Calibri"/>
                <a:ea typeface="Calibri"/>
                <a:cs typeface="Calibri"/>
                <a:sym typeface="Calibri"/>
              </a:rPr>
              <a:t>th</a:t>
            </a:r>
            <a:r>
              <a:rPr lang="en-US" sz="1050" b="1" dirty="0" smtClean="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th</a:t>
            </a:r>
            <a:r>
              <a:rPr lang="en-US" sz="1200" b="1" dirty="0" smtClean="0">
                <a:solidFill>
                  <a:schemeClr val="dk1"/>
                </a:solidFill>
                <a:latin typeface="Calibri"/>
                <a:ea typeface="Calibri"/>
                <a:cs typeface="Calibri"/>
                <a:sym typeface="Calibri"/>
              </a:rPr>
              <a:t>)  0</a:t>
            </a:r>
          </a:p>
          <a:p>
            <a:pPr lvl="0">
              <a:buClr>
                <a:schemeClr val="dk1"/>
              </a:buClr>
              <a:buSzPts val="1600"/>
            </a:pPr>
            <a:endParaRPr lang="en-US" sz="1200" b="1" dirty="0" smtClean="0">
              <a:solidFill>
                <a:schemeClr val="dk1"/>
              </a:solidFill>
              <a:latin typeface="Calibri"/>
              <a:ea typeface="Calibri"/>
              <a:cs typeface="Calibri"/>
              <a:sym typeface="Calibri"/>
            </a:endParaRPr>
          </a:p>
          <a:p>
            <a:pPr>
              <a:buClr>
                <a:schemeClr val="dk1"/>
              </a:buClr>
              <a:buSzPts val="1600"/>
            </a:pPr>
            <a:r>
              <a:rPr lang="en-US" sz="1050" b="1" dirty="0" smtClean="0">
                <a:solidFill>
                  <a:schemeClr val="dk1"/>
                </a:solidFill>
                <a:latin typeface="Calibri"/>
                <a:ea typeface="Calibri"/>
                <a:cs typeface="Calibri"/>
                <a:sym typeface="Calibri"/>
              </a:rPr>
              <a:t>-sin(</a:t>
            </a:r>
            <a:r>
              <a:rPr lang="en-US" sz="1050" b="1" dirty="0" err="1" smtClean="0">
                <a:solidFill>
                  <a:schemeClr val="dk1"/>
                </a:solidFill>
                <a:latin typeface="Calibri"/>
                <a:ea typeface="Calibri"/>
                <a:cs typeface="Calibri"/>
                <a:sym typeface="Calibri"/>
              </a:rPr>
              <a:t>th</a:t>
            </a:r>
            <a:r>
              <a:rPr lang="en-US" sz="1050" b="1" dirty="0">
                <a:solidFill>
                  <a:schemeClr val="dk1"/>
                </a:solidFill>
                <a:latin typeface="Calibri"/>
                <a:ea typeface="Calibri"/>
                <a:cs typeface="Calibri"/>
                <a:sym typeface="Calibri"/>
              </a:rPr>
              <a:t>) </a:t>
            </a:r>
            <a:r>
              <a:rPr lang="en-US" sz="1050" b="1" dirty="0" smtClean="0">
                <a:solidFill>
                  <a:schemeClr val="dk1"/>
                </a:solidFill>
                <a:latin typeface="Calibri"/>
                <a:ea typeface="Calibri"/>
                <a:cs typeface="Calibri"/>
                <a:sym typeface="Calibri"/>
              </a:rPr>
              <a:t> c0</a:t>
            </a:r>
            <a:r>
              <a:rPr lang="en-US" sz="1200" b="1" dirty="0" smtClean="0">
                <a:solidFill>
                  <a:schemeClr val="dk1"/>
                </a:solidFill>
                <a:latin typeface="Calibri"/>
                <a:ea typeface="Calibri"/>
                <a:cs typeface="Calibri"/>
                <a:sym typeface="Calibri"/>
              </a:rPr>
              <a:t>s(</a:t>
            </a:r>
            <a:r>
              <a:rPr lang="en-US" sz="1200" b="1" dirty="0" err="1" smtClean="0">
                <a:solidFill>
                  <a:schemeClr val="dk1"/>
                </a:solidFill>
                <a:latin typeface="Calibri"/>
                <a:ea typeface="Calibri"/>
                <a:cs typeface="Calibri"/>
                <a:sym typeface="Calibri"/>
              </a:rPr>
              <a:t>th</a:t>
            </a:r>
            <a:r>
              <a:rPr lang="en-US" sz="1200" b="1" dirty="0" smtClean="0">
                <a:solidFill>
                  <a:schemeClr val="dk1"/>
                </a:solidFill>
                <a:latin typeface="Calibri"/>
                <a:ea typeface="Calibri"/>
                <a:cs typeface="Calibri"/>
                <a:sym typeface="Calibri"/>
              </a:rPr>
              <a:t>) </a:t>
            </a:r>
            <a:r>
              <a:rPr lang="en-US" sz="1200" b="1" dirty="0">
                <a:solidFill>
                  <a:schemeClr val="dk1"/>
                </a:solidFill>
                <a:latin typeface="Calibri"/>
                <a:ea typeface="Calibri"/>
                <a:cs typeface="Calibri"/>
                <a:sym typeface="Calibri"/>
              </a:rPr>
              <a:t>0</a:t>
            </a:r>
          </a:p>
          <a:p>
            <a:pPr lvl="0">
              <a:buClr>
                <a:schemeClr val="dk1"/>
              </a:buClr>
              <a:buSzPts val="1600"/>
            </a:pPr>
            <a:r>
              <a:rPr lang="en-US" sz="1200" b="1" dirty="0" smtClean="0">
                <a:solidFill>
                  <a:schemeClr val="dk1"/>
                </a:solidFill>
                <a:latin typeface="Calibri"/>
                <a:ea typeface="Calibri"/>
                <a:cs typeface="Calibri"/>
                <a:sym typeface="Calibri"/>
              </a:rPr>
              <a:t>0              0       1</a:t>
            </a:r>
            <a:endParaRPr sz="1200" b="1" dirty="0">
              <a:solidFill>
                <a:schemeClr val="dk1"/>
              </a:solidFill>
              <a:latin typeface="Calibri"/>
              <a:ea typeface="Calibri"/>
              <a:cs typeface="Calibri"/>
              <a:sym typeface="Calibri"/>
            </a:endParaRPr>
          </a:p>
        </p:txBody>
      </p:sp>
      <p:sp>
        <p:nvSpPr>
          <p:cNvPr id="1085" name="Google Shape;1085;g9a5b816ecb_0_15"/>
          <p:cNvSpPr/>
          <p:nvPr/>
        </p:nvSpPr>
        <p:spPr>
          <a:xfrm>
            <a:off x="1391250" y="41394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a:solidFill>
                  <a:schemeClr val="dk1"/>
                </a:solidFill>
                <a:latin typeface="Calibri"/>
                <a:ea typeface="Calibri"/>
                <a:cs typeface="Calibri"/>
                <a:sym typeface="Calibri"/>
              </a:rPr>
              <a:t> 0    0     0</a:t>
            </a:r>
            <a:endParaRPr lang="en-US" sz="1600" dirty="0"/>
          </a:p>
          <a:p>
            <a:pPr lvl="0">
              <a:buClr>
                <a:schemeClr val="dk1"/>
              </a:buClr>
              <a:buSzPts val="1600"/>
            </a:pPr>
            <a:r>
              <a:rPr lang="en-US" sz="1600" dirty="0">
                <a:solidFill>
                  <a:schemeClr val="dk1"/>
                </a:solidFill>
                <a:latin typeface="Calibri"/>
                <a:ea typeface="Calibri"/>
                <a:cs typeface="Calibri"/>
                <a:sym typeface="Calibri"/>
              </a:rPr>
              <a:t> 0    1    </a:t>
            </a:r>
            <a:r>
              <a:rPr lang="en-US" sz="1600" dirty="0" smtClean="0">
                <a:solidFill>
                  <a:schemeClr val="dk1"/>
                </a:solidFill>
                <a:latin typeface="Calibri"/>
                <a:ea typeface="Calibri"/>
                <a:cs typeface="Calibri"/>
                <a:sym typeface="Calibri"/>
              </a:rPr>
              <a:t> 1</a:t>
            </a:r>
            <a:endParaRPr lang="en-US" sz="1600" baseline="-25000" dirty="0">
              <a:solidFill>
                <a:schemeClr val="dk1"/>
              </a:solidFill>
              <a:latin typeface="Calibri"/>
              <a:ea typeface="Calibri"/>
              <a:cs typeface="Calibri"/>
              <a:sym typeface="Calibri"/>
            </a:endParaRPr>
          </a:p>
          <a:p>
            <a:pPr lvl="0">
              <a:buClr>
                <a:schemeClr val="dk1"/>
              </a:buClr>
              <a:buSzPts val="1600"/>
            </a:pPr>
            <a:r>
              <a:rPr lang="en-US" sz="1600" dirty="0">
                <a:solidFill>
                  <a:schemeClr val="dk1"/>
                </a:solidFill>
                <a:latin typeface="Calibri"/>
                <a:ea typeface="Calibri"/>
                <a:cs typeface="Calibri"/>
                <a:sym typeface="Calibri"/>
              </a:rPr>
              <a:t> 0    0     1</a:t>
            </a:r>
            <a:endParaRPr lang="en-US" sz="1600" baseline="-25000" dirty="0">
              <a:solidFill>
                <a:schemeClr val="dk1"/>
              </a:solidFill>
              <a:latin typeface="Calibri"/>
              <a:ea typeface="Calibri"/>
              <a:cs typeface="Calibri"/>
              <a:sym typeface="Calibri"/>
            </a:endParaRPr>
          </a:p>
        </p:txBody>
      </p:sp>
      <p:sp>
        <p:nvSpPr>
          <p:cNvPr id="1086" name="Google Shape;1086;g9a5b816ecb_0_15"/>
          <p:cNvSpPr/>
          <p:nvPr/>
        </p:nvSpPr>
        <p:spPr>
          <a:xfrm>
            <a:off x="1391250" y="511095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          CM</a:t>
            </a:r>
            <a:endParaRPr sz="1600" baseline="-25000">
              <a:solidFill>
                <a:schemeClr val="dk1"/>
              </a:solidFill>
              <a:latin typeface="Calibri"/>
              <a:ea typeface="Calibri"/>
              <a:cs typeface="Calibri"/>
              <a:sym typeface="Calibri"/>
            </a:endParaRPr>
          </a:p>
        </p:txBody>
      </p:sp>
      <p:sp>
        <p:nvSpPr>
          <p:cNvPr id="1087" name="Google Shape;1087;g9a5b816ecb_0_15"/>
          <p:cNvSpPr/>
          <p:nvPr/>
        </p:nvSpPr>
        <p:spPr>
          <a:xfrm>
            <a:off x="2839050" y="5110950"/>
            <a:ext cx="11130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0    0   1</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4    5   5</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1    1   1</a:t>
            </a:r>
            <a:endParaRPr sz="1600" baseline="-25000" dirty="0">
              <a:solidFill>
                <a:schemeClr val="dk1"/>
              </a:solidFill>
              <a:latin typeface="Calibri"/>
              <a:ea typeface="Calibri"/>
              <a:cs typeface="Calibri"/>
              <a:sym typeface="Calibri"/>
            </a:endParaRPr>
          </a:p>
        </p:txBody>
      </p:sp>
      <p:sp>
        <p:nvSpPr>
          <p:cNvPr id="1088" name="Google Shape;1088;g9a5b816ecb_0_15"/>
          <p:cNvSpPr/>
          <p:nvPr/>
        </p:nvSpPr>
        <p:spPr>
          <a:xfrm>
            <a:off x="2883325" y="41467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050" b="1" dirty="0" err="1" smtClean="0">
                <a:solidFill>
                  <a:schemeClr val="dk1"/>
                </a:solidFill>
                <a:latin typeface="Calibri"/>
                <a:ea typeface="Calibri"/>
                <a:cs typeface="Calibri"/>
                <a:sym typeface="Calibri"/>
              </a:rPr>
              <a:t>cos</a:t>
            </a:r>
            <a:r>
              <a:rPr lang="en-US" sz="1050" b="1" dirty="0" smtClean="0">
                <a:solidFill>
                  <a:schemeClr val="dk1"/>
                </a:solidFill>
                <a:latin typeface="Calibri"/>
                <a:ea typeface="Calibri"/>
                <a:cs typeface="Calibri"/>
                <a:sym typeface="Calibri"/>
              </a:rPr>
              <a:t>(</a:t>
            </a:r>
            <a:r>
              <a:rPr lang="en-US" sz="1050" b="1" dirty="0" err="1" smtClean="0">
                <a:solidFill>
                  <a:schemeClr val="dk1"/>
                </a:solidFill>
                <a:latin typeface="Calibri"/>
                <a:ea typeface="Calibri"/>
                <a:cs typeface="Calibri"/>
                <a:sym typeface="Calibri"/>
              </a:rPr>
              <a:t>th</a:t>
            </a:r>
            <a:r>
              <a:rPr lang="en-US" sz="1050" b="1" dirty="0">
                <a:solidFill>
                  <a:schemeClr val="dk1"/>
                </a:solidFill>
                <a:latin typeface="Calibri"/>
                <a:ea typeface="Calibri"/>
                <a:cs typeface="Calibri"/>
                <a:sym typeface="Calibri"/>
              </a:rPr>
              <a:t>) </a:t>
            </a:r>
            <a:r>
              <a:rPr lang="en-US" sz="1050" b="1" dirty="0" smtClean="0">
                <a:solidFill>
                  <a:schemeClr val="dk1"/>
                </a:solidFill>
                <a:latin typeface="Calibri"/>
                <a:ea typeface="Calibri"/>
                <a:cs typeface="Calibri"/>
                <a:sym typeface="Calibri"/>
              </a:rPr>
              <a:t>-</a:t>
            </a:r>
            <a:r>
              <a:rPr lang="en-US" sz="1200" b="1" dirty="0"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th</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0</a:t>
            </a:r>
            <a:endParaRPr lang="en-US" sz="1200" b="1" dirty="0">
              <a:solidFill>
                <a:schemeClr val="dk1"/>
              </a:solidFill>
              <a:latin typeface="Calibri"/>
              <a:ea typeface="Calibri"/>
              <a:cs typeface="Calibri"/>
              <a:sym typeface="Calibri"/>
            </a:endParaRPr>
          </a:p>
          <a:p>
            <a:pPr lvl="0">
              <a:buClr>
                <a:schemeClr val="dk1"/>
              </a:buClr>
              <a:buSzPts val="1600"/>
            </a:pPr>
            <a:endParaRPr lang="en-US" sz="1200" b="1" dirty="0">
              <a:solidFill>
                <a:schemeClr val="dk1"/>
              </a:solidFill>
              <a:latin typeface="Calibri"/>
              <a:ea typeface="Calibri"/>
              <a:cs typeface="Calibri"/>
              <a:sym typeface="Calibri"/>
            </a:endParaRPr>
          </a:p>
          <a:p>
            <a:pPr>
              <a:buClr>
                <a:schemeClr val="dk1"/>
              </a:buClr>
              <a:buSzPts val="1600"/>
            </a:pPr>
            <a:r>
              <a:rPr lang="en-US" sz="1050" b="1" dirty="0" smtClean="0">
                <a:solidFill>
                  <a:schemeClr val="dk1"/>
                </a:solidFill>
                <a:latin typeface="Calibri"/>
                <a:ea typeface="Calibri"/>
                <a:cs typeface="Calibri"/>
                <a:sym typeface="Calibri"/>
              </a:rPr>
              <a:t>sin(</a:t>
            </a:r>
            <a:r>
              <a:rPr lang="en-US" sz="1050" b="1" dirty="0" err="1" smtClean="0">
                <a:solidFill>
                  <a:schemeClr val="dk1"/>
                </a:solidFill>
                <a:latin typeface="Calibri"/>
                <a:ea typeface="Calibri"/>
                <a:cs typeface="Calibri"/>
                <a:sym typeface="Calibri"/>
              </a:rPr>
              <a:t>th</a:t>
            </a:r>
            <a:r>
              <a:rPr lang="en-US" sz="1050" b="1" dirty="0">
                <a:solidFill>
                  <a:schemeClr val="dk1"/>
                </a:solidFill>
                <a:latin typeface="Calibri"/>
                <a:ea typeface="Calibri"/>
                <a:cs typeface="Calibri"/>
                <a:sym typeface="Calibri"/>
              </a:rPr>
              <a:t>)  c0</a:t>
            </a:r>
            <a:r>
              <a:rPr lang="en-US" sz="1200" b="1" dirty="0">
                <a:solidFill>
                  <a:schemeClr val="dk1"/>
                </a:solidFill>
                <a:latin typeface="Calibri"/>
                <a:ea typeface="Calibri"/>
                <a:cs typeface="Calibri"/>
                <a:sym typeface="Calibri"/>
              </a:rPr>
              <a:t>s(</a:t>
            </a:r>
            <a:r>
              <a:rPr lang="en-US" sz="1200" b="1" dirty="0" err="1">
                <a:solidFill>
                  <a:schemeClr val="dk1"/>
                </a:solidFill>
                <a:latin typeface="Calibri"/>
                <a:ea typeface="Calibri"/>
                <a:cs typeface="Calibri"/>
                <a:sym typeface="Calibri"/>
              </a:rPr>
              <a:t>th</a:t>
            </a:r>
            <a:r>
              <a:rPr lang="en-US" sz="1200" b="1" dirty="0">
                <a:solidFill>
                  <a:schemeClr val="dk1"/>
                </a:solidFill>
                <a:latin typeface="Calibri"/>
                <a:ea typeface="Calibri"/>
                <a:cs typeface="Calibri"/>
                <a:sym typeface="Calibri"/>
              </a:rPr>
              <a:t>) 0</a:t>
            </a:r>
          </a:p>
          <a:p>
            <a:pPr lvl="0">
              <a:buClr>
                <a:schemeClr val="dk1"/>
              </a:buClr>
              <a:buSzPts val="1600"/>
            </a:pPr>
            <a:r>
              <a:rPr lang="en-US" sz="1200" b="1" dirty="0">
                <a:solidFill>
                  <a:schemeClr val="dk1"/>
                </a:solidFill>
                <a:latin typeface="Calibri"/>
                <a:ea typeface="Calibri"/>
                <a:cs typeface="Calibri"/>
                <a:sym typeface="Calibri"/>
              </a:rPr>
              <a:t>0              0       1</a:t>
            </a:r>
          </a:p>
        </p:txBody>
      </p:sp>
      <p:sp>
        <p:nvSpPr>
          <p:cNvPr id="1089" name="Google Shape;1089;g9a5b816ecb_0_15"/>
          <p:cNvSpPr/>
          <p:nvPr/>
        </p:nvSpPr>
        <p:spPr>
          <a:xfrm>
            <a:off x="4254925" y="41467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dirty="0" smtClean="0">
                <a:solidFill>
                  <a:schemeClr val="dk1"/>
                </a:solidFill>
                <a:latin typeface="Calibri"/>
                <a:ea typeface="Calibri"/>
                <a:cs typeface="Calibri"/>
                <a:sym typeface="Calibri"/>
              </a:rPr>
              <a:t>1     0     0</a:t>
            </a:r>
          </a:p>
          <a:p>
            <a:pPr marL="0" marR="0" lvl="0" indent="0" algn="l" rtl="0">
              <a:lnSpc>
                <a:spcPct val="100000"/>
              </a:lnSpc>
              <a:spcBef>
                <a:spcPts val="0"/>
              </a:spcBef>
              <a:spcAft>
                <a:spcPts val="0"/>
              </a:spcAft>
              <a:buClr>
                <a:schemeClr val="dk1"/>
              </a:buClr>
              <a:buSzPts val="1600"/>
              <a:buFont typeface="Calibri"/>
              <a:buNone/>
            </a:pPr>
            <a:r>
              <a:rPr lang="en-US" sz="1600" b="1" dirty="0" smtClean="0">
                <a:solidFill>
                  <a:schemeClr val="dk1"/>
                </a:solidFill>
                <a:latin typeface="Calibri"/>
                <a:ea typeface="Calibri"/>
                <a:cs typeface="Calibri"/>
                <a:sym typeface="Calibri"/>
              </a:rPr>
              <a:t>0    -1     0</a:t>
            </a:r>
          </a:p>
          <a:p>
            <a:pPr marL="0" marR="0" lvl="0" indent="0" algn="l" rtl="0">
              <a:lnSpc>
                <a:spcPct val="100000"/>
              </a:lnSpc>
              <a:spcBef>
                <a:spcPts val="0"/>
              </a:spcBef>
              <a:spcAft>
                <a:spcPts val="0"/>
              </a:spcAft>
              <a:buClr>
                <a:schemeClr val="dk1"/>
              </a:buClr>
              <a:buSzPts val="1600"/>
              <a:buFont typeface="Calibri"/>
              <a:buNone/>
            </a:pPr>
            <a:r>
              <a:rPr lang="en-US" sz="1600" b="1" dirty="0" smtClean="0">
                <a:solidFill>
                  <a:schemeClr val="dk1"/>
                </a:solidFill>
                <a:latin typeface="Calibri"/>
                <a:ea typeface="Calibri"/>
                <a:cs typeface="Calibri"/>
                <a:sym typeface="Calibri"/>
              </a:rPr>
              <a:t>0     0     1</a:t>
            </a:r>
            <a:endParaRPr sz="1600" b="1" dirty="0">
              <a:solidFill>
                <a:schemeClr val="dk1"/>
              </a:solidFill>
              <a:latin typeface="Calibri"/>
              <a:ea typeface="Calibri"/>
              <a:cs typeface="Calibri"/>
              <a:sym typeface="Calibri"/>
            </a:endParaRPr>
          </a:p>
        </p:txBody>
      </p:sp>
      <p:cxnSp>
        <p:nvCxnSpPr>
          <p:cNvPr id="1090" name="Google Shape;1090;g9a5b816ecb_0_15"/>
          <p:cNvCxnSpPr/>
          <p:nvPr/>
        </p:nvCxnSpPr>
        <p:spPr>
          <a:xfrm flipH="1">
            <a:off x="3266300" y="2450825"/>
            <a:ext cx="9600" cy="1333500"/>
          </a:xfrm>
          <a:prstGeom prst="straightConnector1">
            <a:avLst/>
          </a:prstGeom>
          <a:noFill/>
          <a:ln w="9525" cap="flat" cmpd="sng">
            <a:solidFill>
              <a:schemeClr val="dk2"/>
            </a:solidFill>
            <a:prstDash val="solid"/>
            <a:round/>
            <a:headEnd type="none" w="med" len="med"/>
            <a:tailEnd type="none" w="med" len="med"/>
          </a:ln>
        </p:spPr>
      </p:cxnSp>
      <p:cxnSp>
        <p:nvCxnSpPr>
          <p:cNvPr id="1091" name="Google Shape;1091;g9a5b816ecb_0_15"/>
          <p:cNvCxnSpPr/>
          <p:nvPr/>
        </p:nvCxnSpPr>
        <p:spPr>
          <a:xfrm>
            <a:off x="2961575" y="3555725"/>
            <a:ext cx="1714500" cy="0"/>
          </a:xfrm>
          <a:prstGeom prst="straightConnector1">
            <a:avLst/>
          </a:prstGeom>
          <a:noFill/>
          <a:ln w="9525" cap="flat" cmpd="sng">
            <a:solidFill>
              <a:schemeClr val="dk2"/>
            </a:solidFill>
            <a:prstDash val="solid"/>
            <a:round/>
            <a:headEnd type="none" w="med" len="med"/>
            <a:tailEnd type="none" w="med" len="med"/>
          </a:ln>
        </p:spPr>
      </p:cxnSp>
      <p:cxnSp>
        <p:nvCxnSpPr>
          <p:cNvPr id="1092" name="Google Shape;1092;g9a5b816ecb_0_15"/>
          <p:cNvCxnSpPr/>
          <p:nvPr/>
        </p:nvCxnSpPr>
        <p:spPr>
          <a:xfrm flipV="1">
            <a:off x="2923475" y="2828925"/>
            <a:ext cx="1186250" cy="764900"/>
          </a:xfrm>
          <a:prstGeom prst="straightConnector1">
            <a:avLst/>
          </a:prstGeom>
          <a:noFill/>
          <a:ln w="9525" cap="flat" cmpd="sng">
            <a:solidFill>
              <a:schemeClr val="dk2"/>
            </a:solidFill>
            <a:prstDash val="solid"/>
            <a:round/>
            <a:headEnd type="none" w="med" len="med"/>
            <a:tailEnd type="none" w="med" len="med"/>
          </a:ln>
        </p:spPr>
      </p:cxnSp>
      <p:sp>
        <p:nvSpPr>
          <p:cNvPr id="16" name="Google Shape;1087;g9a5b816ecb_0_15"/>
          <p:cNvSpPr/>
          <p:nvPr/>
        </p:nvSpPr>
        <p:spPr>
          <a:xfrm>
            <a:off x="4296375" y="5130000"/>
            <a:ext cx="11130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endParaRPr sz="1600" baseline="-25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g9a5b816ecb_0_29"/>
          <p:cNvSpPr/>
          <p:nvPr/>
        </p:nvSpPr>
        <p:spPr>
          <a:xfrm>
            <a:off x="498350" y="838200"/>
            <a:ext cx="81885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US" b="1" dirty="0">
                <a:solidFill>
                  <a:schemeClr val="dk1"/>
                </a:solidFill>
              </a:rPr>
              <a:t>A Triangle with vertices A(0,4) B(0,5) C(1,5) about line y = 2x + 1</a:t>
            </a:r>
            <a:endParaRPr b="1" dirty="0">
              <a:solidFill>
                <a:schemeClr val="dk1"/>
              </a:solidFill>
            </a:endParaRPr>
          </a:p>
          <a:p>
            <a:pPr marL="0" marR="0" lvl="0" indent="0" algn="l" rtl="0">
              <a:lnSpc>
                <a:spcPct val="100000"/>
              </a:lnSpc>
              <a:spcBef>
                <a:spcPts val="120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CM=</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098" name="Google Shape;1098;g9a5b816ecb_0_29"/>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46</a:t>
            </a:fld>
            <a:endParaRPr/>
          </a:p>
        </p:txBody>
      </p:sp>
      <p:sp>
        <p:nvSpPr>
          <p:cNvPr id="1099" name="Google Shape;1099;g9a5b816ecb_0_29"/>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00" name="Google Shape;1100;g9a5b816ecb_0_29"/>
          <p:cNvSpPr txBox="1"/>
          <p:nvPr/>
        </p:nvSpPr>
        <p:spPr>
          <a:xfrm>
            <a:off x="1066800" y="304800"/>
            <a:ext cx="2479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a:solidFill>
                  <a:schemeClr val="dk1"/>
                </a:solidFill>
              </a:rPr>
              <a:t>Exercise </a:t>
            </a:r>
            <a:endParaRPr/>
          </a:p>
        </p:txBody>
      </p:sp>
      <p:cxnSp>
        <p:nvCxnSpPr>
          <p:cNvPr id="1101" name="Google Shape;1101;g9a5b816ecb_0_29"/>
          <p:cNvCxnSpPr/>
          <p:nvPr/>
        </p:nvCxnSpPr>
        <p:spPr>
          <a:xfrm>
            <a:off x="2105150" y="3508075"/>
            <a:ext cx="10500" cy="2324400"/>
          </a:xfrm>
          <a:prstGeom prst="straightConnector1">
            <a:avLst/>
          </a:prstGeom>
          <a:noFill/>
          <a:ln w="9525" cap="flat" cmpd="sng">
            <a:solidFill>
              <a:schemeClr val="dk2"/>
            </a:solidFill>
            <a:prstDash val="solid"/>
            <a:round/>
            <a:headEnd type="none" w="med" len="med"/>
            <a:tailEnd type="none" w="med" len="med"/>
          </a:ln>
        </p:spPr>
      </p:cxnSp>
      <p:cxnSp>
        <p:nvCxnSpPr>
          <p:cNvPr id="1102" name="Google Shape;1102;g9a5b816ecb_0_29"/>
          <p:cNvCxnSpPr/>
          <p:nvPr/>
        </p:nvCxnSpPr>
        <p:spPr>
          <a:xfrm>
            <a:off x="2638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03" name="Google Shape;1103;g9a5b816ecb_0_29"/>
          <p:cNvCxnSpPr/>
          <p:nvPr/>
        </p:nvCxnSpPr>
        <p:spPr>
          <a:xfrm>
            <a:off x="3219575" y="3318425"/>
            <a:ext cx="39300" cy="2514000"/>
          </a:xfrm>
          <a:prstGeom prst="straightConnector1">
            <a:avLst/>
          </a:prstGeom>
          <a:noFill/>
          <a:ln w="9525" cap="flat" cmpd="sng">
            <a:solidFill>
              <a:schemeClr val="dk2"/>
            </a:solidFill>
            <a:prstDash val="solid"/>
            <a:round/>
            <a:headEnd type="none" w="med" len="med"/>
            <a:tailEnd type="none" w="med" len="med"/>
          </a:ln>
        </p:spPr>
      </p:cxnSp>
      <p:cxnSp>
        <p:nvCxnSpPr>
          <p:cNvPr id="1104" name="Google Shape;1104;g9a5b816ecb_0_29"/>
          <p:cNvCxnSpPr/>
          <p:nvPr/>
        </p:nvCxnSpPr>
        <p:spPr>
          <a:xfrm>
            <a:off x="3762500" y="3431875"/>
            <a:ext cx="29400" cy="2400600"/>
          </a:xfrm>
          <a:prstGeom prst="straightConnector1">
            <a:avLst/>
          </a:prstGeom>
          <a:noFill/>
          <a:ln w="9525" cap="flat" cmpd="sng">
            <a:solidFill>
              <a:schemeClr val="dk2"/>
            </a:solidFill>
            <a:prstDash val="solid"/>
            <a:round/>
            <a:headEnd type="none" w="med" len="med"/>
            <a:tailEnd type="none" w="med" len="med"/>
          </a:ln>
        </p:spPr>
      </p:cxnSp>
      <p:cxnSp>
        <p:nvCxnSpPr>
          <p:cNvPr id="1105" name="Google Shape;1105;g9a5b816ecb_0_29"/>
          <p:cNvCxnSpPr/>
          <p:nvPr/>
        </p:nvCxnSpPr>
        <p:spPr>
          <a:xfrm>
            <a:off x="4314950" y="3479500"/>
            <a:ext cx="10500" cy="2352900"/>
          </a:xfrm>
          <a:prstGeom prst="straightConnector1">
            <a:avLst/>
          </a:prstGeom>
          <a:noFill/>
          <a:ln w="9525" cap="flat" cmpd="sng">
            <a:solidFill>
              <a:schemeClr val="dk2"/>
            </a:solidFill>
            <a:prstDash val="solid"/>
            <a:round/>
            <a:headEnd type="none" w="med" len="med"/>
            <a:tailEnd type="none" w="med" len="med"/>
          </a:ln>
        </p:spPr>
      </p:cxnSp>
      <p:cxnSp>
        <p:nvCxnSpPr>
          <p:cNvPr id="1106" name="Google Shape;1106;g9a5b816ecb_0_29"/>
          <p:cNvCxnSpPr/>
          <p:nvPr/>
        </p:nvCxnSpPr>
        <p:spPr>
          <a:xfrm>
            <a:off x="4915025" y="3517600"/>
            <a:ext cx="19800" cy="23148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g9a5b816ecb_0_29"/>
          <p:cNvCxnSpPr/>
          <p:nvPr/>
        </p:nvCxnSpPr>
        <p:spPr>
          <a:xfrm>
            <a:off x="762125" y="5878925"/>
            <a:ext cx="5524800" cy="1200"/>
          </a:xfrm>
          <a:prstGeom prst="straightConnector1">
            <a:avLst/>
          </a:prstGeom>
          <a:noFill/>
          <a:ln w="9525" cap="flat" cmpd="sng">
            <a:solidFill>
              <a:schemeClr val="dk2"/>
            </a:solidFill>
            <a:prstDash val="solid"/>
            <a:round/>
            <a:headEnd type="none" w="med" len="med"/>
            <a:tailEnd type="none" w="med" len="med"/>
          </a:ln>
        </p:spPr>
      </p:cxnSp>
      <p:cxnSp>
        <p:nvCxnSpPr>
          <p:cNvPr id="1108" name="Google Shape;1108;g9a5b816ecb_0_29"/>
          <p:cNvCxnSpPr/>
          <p:nvPr/>
        </p:nvCxnSpPr>
        <p:spPr>
          <a:xfrm>
            <a:off x="1333625" y="5378425"/>
            <a:ext cx="4877100" cy="44700"/>
          </a:xfrm>
          <a:prstGeom prst="straightConnector1">
            <a:avLst/>
          </a:prstGeom>
          <a:noFill/>
          <a:ln w="9525" cap="flat" cmpd="sng">
            <a:solidFill>
              <a:schemeClr val="dk2"/>
            </a:solidFill>
            <a:prstDash val="solid"/>
            <a:round/>
            <a:headEnd type="none" w="med" len="med"/>
            <a:tailEnd type="none" w="med" len="med"/>
          </a:ln>
        </p:spPr>
      </p:cxnSp>
      <p:cxnSp>
        <p:nvCxnSpPr>
          <p:cNvPr id="1109" name="Google Shape;1109;g9a5b816ecb_0_29"/>
          <p:cNvCxnSpPr/>
          <p:nvPr/>
        </p:nvCxnSpPr>
        <p:spPr>
          <a:xfrm>
            <a:off x="1362200" y="4940275"/>
            <a:ext cx="4924800" cy="255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g9a5b816ecb_0_29"/>
          <p:cNvCxnSpPr/>
          <p:nvPr/>
        </p:nvCxnSpPr>
        <p:spPr>
          <a:xfrm>
            <a:off x="1333625" y="4483075"/>
            <a:ext cx="4953300" cy="25500"/>
          </a:xfrm>
          <a:prstGeom prst="straightConnector1">
            <a:avLst/>
          </a:prstGeom>
          <a:noFill/>
          <a:ln w="9525" cap="flat" cmpd="sng">
            <a:solidFill>
              <a:schemeClr val="dk2"/>
            </a:solidFill>
            <a:prstDash val="solid"/>
            <a:round/>
            <a:headEnd type="none" w="med" len="med"/>
            <a:tailEnd type="none" w="med" len="med"/>
          </a:ln>
        </p:spPr>
      </p:cxnSp>
      <p:cxnSp>
        <p:nvCxnSpPr>
          <p:cNvPr id="1111" name="Google Shape;1111;g9a5b816ecb_0_29"/>
          <p:cNvCxnSpPr/>
          <p:nvPr/>
        </p:nvCxnSpPr>
        <p:spPr>
          <a:xfrm>
            <a:off x="1324100" y="4035400"/>
            <a:ext cx="4962900" cy="15900"/>
          </a:xfrm>
          <a:prstGeom prst="straightConnector1">
            <a:avLst/>
          </a:prstGeom>
          <a:noFill/>
          <a:ln w="9525" cap="flat" cmpd="sng">
            <a:solidFill>
              <a:schemeClr val="dk2"/>
            </a:solidFill>
            <a:prstDash val="solid"/>
            <a:round/>
            <a:headEnd type="none" w="med" len="med"/>
            <a:tailEnd type="none" w="med" len="med"/>
          </a:ln>
        </p:spPr>
      </p:cxnSp>
      <p:cxnSp>
        <p:nvCxnSpPr>
          <p:cNvPr id="1112" name="Google Shape;1112;g9a5b816ecb_0_29"/>
          <p:cNvCxnSpPr/>
          <p:nvPr/>
        </p:nvCxnSpPr>
        <p:spPr>
          <a:xfrm>
            <a:off x="1219325" y="3578200"/>
            <a:ext cx="5067600" cy="15900"/>
          </a:xfrm>
          <a:prstGeom prst="straightConnector1">
            <a:avLst/>
          </a:prstGeom>
          <a:noFill/>
          <a:ln w="9525" cap="flat" cmpd="sng">
            <a:solidFill>
              <a:schemeClr val="dk2"/>
            </a:solidFill>
            <a:prstDash val="solid"/>
            <a:round/>
            <a:headEnd type="none" w="med" len="med"/>
            <a:tailEnd type="none" w="med" len="med"/>
          </a:ln>
        </p:spPr>
      </p:cxnSp>
      <p:sp>
        <p:nvSpPr>
          <p:cNvPr id="1113" name="Google Shape;1113;g9a5b816ecb_0_29"/>
          <p:cNvSpPr txBox="1"/>
          <p:nvPr/>
        </p:nvSpPr>
        <p:spPr>
          <a:xfrm>
            <a:off x="1371725" y="5940775"/>
            <a:ext cx="51816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-1           0          1             2           3           4              5              6              7</a:t>
            </a:r>
            <a:endParaRPr>
              <a:latin typeface="Calibri"/>
              <a:ea typeface="Calibri"/>
              <a:cs typeface="Calibri"/>
              <a:sym typeface="Calibri"/>
            </a:endParaRPr>
          </a:p>
        </p:txBody>
      </p:sp>
      <p:sp>
        <p:nvSpPr>
          <p:cNvPr id="1114" name="Google Shape;1114;g9a5b816ecb_0_29"/>
          <p:cNvSpPr txBox="1"/>
          <p:nvPr/>
        </p:nvSpPr>
        <p:spPr>
          <a:xfrm>
            <a:off x="1735800" y="3426175"/>
            <a:ext cx="305400" cy="25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cxnSp>
        <p:nvCxnSpPr>
          <p:cNvPr id="1115" name="Google Shape;1115;g9a5b816ecb_0_29"/>
          <p:cNvCxnSpPr/>
          <p:nvPr/>
        </p:nvCxnSpPr>
        <p:spPr>
          <a:xfrm>
            <a:off x="2105150" y="4949800"/>
            <a:ext cx="45300" cy="907800"/>
          </a:xfrm>
          <a:prstGeom prst="straightConnector1">
            <a:avLst/>
          </a:prstGeom>
          <a:noFill/>
          <a:ln w="9525" cap="flat" cmpd="sng">
            <a:solidFill>
              <a:srgbClr val="00FF00"/>
            </a:solidFill>
            <a:prstDash val="solid"/>
            <a:round/>
            <a:headEnd type="none" w="med" len="med"/>
            <a:tailEnd type="none" w="med" len="med"/>
          </a:ln>
        </p:spPr>
      </p:cxnSp>
      <p:cxnSp>
        <p:nvCxnSpPr>
          <p:cNvPr id="1116" name="Google Shape;1116;g9a5b816ecb_0_29"/>
          <p:cNvCxnSpPr/>
          <p:nvPr/>
        </p:nvCxnSpPr>
        <p:spPr>
          <a:xfrm rot="10800000" flipH="1">
            <a:off x="1587425" y="3508950"/>
            <a:ext cx="1782000" cy="2710200"/>
          </a:xfrm>
          <a:prstGeom prst="straightConnector1">
            <a:avLst/>
          </a:prstGeom>
          <a:noFill/>
          <a:ln w="9525" cap="flat" cmpd="sng">
            <a:solidFill>
              <a:srgbClr val="00FF00"/>
            </a:solidFill>
            <a:prstDash val="solid"/>
            <a:round/>
            <a:headEnd type="none" w="med" len="med"/>
            <a:tailEnd type="none" w="med" len="med"/>
          </a:ln>
        </p:spPr>
      </p:cxnSp>
      <p:sp>
        <p:nvSpPr>
          <p:cNvPr id="1117" name="Google Shape;1117;g9a5b816ecb_0_29"/>
          <p:cNvSpPr/>
          <p:nvPr/>
        </p:nvSpPr>
        <p:spPr>
          <a:xfrm>
            <a:off x="3743450" y="4950800"/>
            <a:ext cx="47700" cy="624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8" name="Google Shape;1118;g9a5b816ecb_0_29"/>
          <p:cNvCxnSpPr/>
          <p:nvPr/>
        </p:nvCxnSpPr>
        <p:spPr>
          <a:xfrm>
            <a:off x="1495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g9a5b816ecb_0_29"/>
          <p:cNvCxnSpPr/>
          <p:nvPr/>
        </p:nvCxnSpPr>
        <p:spPr>
          <a:xfrm>
            <a:off x="5534150" y="3546175"/>
            <a:ext cx="10500" cy="2286300"/>
          </a:xfrm>
          <a:prstGeom prst="straightConnector1">
            <a:avLst/>
          </a:prstGeom>
          <a:noFill/>
          <a:ln w="9525" cap="flat" cmpd="sng">
            <a:solidFill>
              <a:schemeClr val="dk2"/>
            </a:solidFill>
            <a:prstDash val="solid"/>
            <a:round/>
            <a:headEnd type="none" w="med" len="med"/>
            <a:tailEnd type="none" w="med" len="med"/>
          </a:ln>
        </p:spPr>
      </p:cxnSp>
      <p:sp>
        <p:nvSpPr>
          <p:cNvPr id="1120" name="Google Shape;1120;g9a5b816ecb_0_29"/>
          <p:cNvSpPr/>
          <p:nvPr/>
        </p:nvSpPr>
        <p:spPr>
          <a:xfrm>
            <a:off x="6953850" y="21582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a:t>
            </a:r>
            <a:r>
              <a:rPr lang="en-US" sz="1600" dirty="0">
                <a:solidFill>
                  <a:schemeClr val="dk1"/>
                </a:solidFill>
                <a:latin typeface="Calibri"/>
                <a:ea typeface="Calibri"/>
                <a:cs typeface="Calibri"/>
                <a:sym typeface="Calibri"/>
              </a:rPr>
              <a:t>-1</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121" name="Google Shape;1121;g9a5b816ecb_0_29"/>
          <p:cNvSpPr/>
          <p:nvPr/>
        </p:nvSpPr>
        <p:spPr>
          <a:xfrm>
            <a:off x="56265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122" name="Google Shape;1122;g9a5b816ecb_0_29"/>
          <p:cNvSpPr/>
          <p:nvPr/>
        </p:nvSpPr>
        <p:spPr>
          <a:xfrm>
            <a:off x="1391250" y="21582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123" name="Google Shape;1123;g9a5b816ecb_0_29"/>
          <p:cNvSpPr/>
          <p:nvPr/>
        </p:nvSpPr>
        <p:spPr>
          <a:xfrm>
            <a:off x="28833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124" name="Google Shape;1124;g9a5b816ecb_0_29"/>
          <p:cNvSpPr/>
          <p:nvPr/>
        </p:nvSpPr>
        <p:spPr>
          <a:xfrm>
            <a:off x="42549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cxnSp>
        <p:nvCxnSpPr>
          <p:cNvPr id="1125" name="Google Shape;1125;g9a5b816ecb_0_29"/>
          <p:cNvCxnSpPr/>
          <p:nvPr/>
        </p:nvCxnSpPr>
        <p:spPr>
          <a:xfrm rot="10800000">
            <a:off x="2111525" y="3175425"/>
            <a:ext cx="9300" cy="862500"/>
          </a:xfrm>
          <a:prstGeom prst="straightConnector1">
            <a:avLst/>
          </a:prstGeom>
          <a:noFill/>
          <a:ln w="9525" cap="flat" cmpd="sng">
            <a:solidFill>
              <a:srgbClr val="00FF00"/>
            </a:solidFill>
            <a:prstDash val="solid"/>
            <a:round/>
            <a:headEnd type="none" w="med" len="med"/>
            <a:tailEnd type="none" w="med" len="med"/>
          </a:ln>
        </p:spPr>
      </p:cxnSp>
      <p:cxnSp>
        <p:nvCxnSpPr>
          <p:cNvPr id="1126" name="Google Shape;1126;g9a5b816ecb_0_29"/>
          <p:cNvCxnSpPr/>
          <p:nvPr/>
        </p:nvCxnSpPr>
        <p:spPr>
          <a:xfrm rot="10800000">
            <a:off x="2111500" y="3175400"/>
            <a:ext cx="524100" cy="359400"/>
          </a:xfrm>
          <a:prstGeom prst="straightConnector1">
            <a:avLst/>
          </a:prstGeom>
          <a:noFill/>
          <a:ln w="9525" cap="flat" cmpd="sng">
            <a:solidFill>
              <a:srgbClr val="00FF00"/>
            </a:solidFill>
            <a:prstDash val="solid"/>
            <a:round/>
            <a:headEnd type="none" w="med" len="med"/>
            <a:tailEnd type="none" w="med" len="med"/>
          </a:ln>
        </p:spPr>
      </p:cxnSp>
      <p:cxnSp>
        <p:nvCxnSpPr>
          <p:cNvPr id="1127" name="Google Shape;1127;g9a5b816ecb_0_29"/>
          <p:cNvCxnSpPr/>
          <p:nvPr/>
        </p:nvCxnSpPr>
        <p:spPr>
          <a:xfrm flipH="1">
            <a:off x="2156475" y="3579725"/>
            <a:ext cx="494100" cy="404400"/>
          </a:xfrm>
          <a:prstGeom prst="straightConnector1">
            <a:avLst/>
          </a:prstGeom>
          <a:noFill/>
          <a:ln w="9525" cap="flat" cmpd="sng">
            <a:solidFill>
              <a:srgbClr val="00FF00"/>
            </a:solidFill>
            <a:prstDash val="solid"/>
            <a:round/>
            <a:headEnd type="none" w="med" len="med"/>
            <a:tailEnd type="none" w="med" len="med"/>
          </a:ln>
        </p:spPr>
      </p:cxnSp>
      <p:cxnSp>
        <p:nvCxnSpPr>
          <p:cNvPr id="1128" name="Google Shape;1128;g9a5b816ecb_0_29"/>
          <p:cNvCxnSpPr/>
          <p:nvPr/>
        </p:nvCxnSpPr>
        <p:spPr>
          <a:xfrm rot="10800000" flipH="1">
            <a:off x="3778600" y="4490900"/>
            <a:ext cx="554700" cy="491700"/>
          </a:xfrm>
          <a:prstGeom prst="straightConnector1">
            <a:avLst/>
          </a:prstGeom>
          <a:noFill/>
          <a:ln w="9525" cap="flat" cmpd="sng">
            <a:solidFill>
              <a:srgbClr val="00FF00"/>
            </a:solidFill>
            <a:prstDash val="solid"/>
            <a:round/>
            <a:headEnd type="none" w="med" len="med"/>
            <a:tailEnd type="none" w="med" len="med"/>
          </a:ln>
        </p:spPr>
      </p:cxnSp>
      <p:cxnSp>
        <p:nvCxnSpPr>
          <p:cNvPr id="1129" name="Google Shape;1129;g9a5b816ecb_0_29"/>
          <p:cNvCxnSpPr/>
          <p:nvPr/>
        </p:nvCxnSpPr>
        <p:spPr>
          <a:xfrm>
            <a:off x="3780725" y="4043200"/>
            <a:ext cx="535200" cy="476400"/>
          </a:xfrm>
          <a:prstGeom prst="straightConnector1">
            <a:avLst/>
          </a:prstGeom>
          <a:noFill/>
          <a:ln w="9525" cap="flat" cmpd="sng">
            <a:solidFill>
              <a:srgbClr val="00FF00"/>
            </a:solidFill>
            <a:prstDash val="solid"/>
            <a:round/>
            <a:headEnd type="none" w="med" len="med"/>
            <a:tailEnd type="none" w="med" len="med"/>
          </a:ln>
        </p:spPr>
      </p:cxnSp>
      <p:cxnSp>
        <p:nvCxnSpPr>
          <p:cNvPr id="1130" name="Google Shape;1130;g9a5b816ecb_0_29"/>
          <p:cNvCxnSpPr/>
          <p:nvPr/>
        </p:nvCxnSpPr>
        <p:spPr>
          <a:xfrm rot="10800000">
            <a:off x="3780850" y="4052675"/>
            <a:ext cx="16800" cy="921000"/>
          </a:xfrm>
          <a:prstGeom prst="straightConnector1">
            <a:avLst/>
          </a:prstGeom>
          <a:noFill/>
          <a:ln w="9525" cap="flat" cmpd="sng">
            <a:solidFill>
              <a:srgbClr val="00FF00"/>
            </a:solidFill>
            <a:prstDash val="solid"/>
            <a:round/>
            <a:headEnd type="none" w="med" len="med"/>
            <a:tailEnd type="none" w="med" len="med"/>
          </a:ln>
        </p:spPr>
      </p:cxnSp>
      <p:sp>
        <p:nvSpPr>
          <p:cNvPr id="36" name="Google Shape;1120;g9a5b816ecb_0_29"/>
          <p:cNvSpPr/>
          <p:nvPr/>
        </p:nvSpPr>
        <p:spPr>
          <a:xfrm>
            <a:off x="6801450" y="36060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3</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3	</a:t>
            </a:r>
            <a:r>
              <a:rPr lang="en-US" sz="1600" dirty="0" smtClean="0">
                <a:solidFill>
                  <a:schemeClr val="dk1"/>
                </a:solidFill>
                <a:latin typeface="Calibri"/>
                <a:ea typeface="Calibri"/>
                <a:cs typeface="Calibri"/>
                <a:sym typeface="Calibri"/>
              </a:rPr>
              <a:t>4</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2</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4</a:t>
            </a:r>
            <a:r>
              <a:rPr lang="en-US" sz="1600" dirty="0" smtClean="0">
                <a:solidFill>
                  <a:schemeClr val="dk1"/>
                </a:solidFill>
                <a:latin typeface="Calibri"/>
                <a:ea typeface="Calibri"/>
                <a:cs typeface="Calibri"/>
                <a:sym typeface="Calibri"/>
              </a:rPr>
              <a:t>       3</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1</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	1</a:t>
            </a:r>
            <a:endParaRPr sz="1600" baseline="-25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9a5b816ecb_0_74"/>
          <p:cNvSpPr/>
          <p:nvPr/>
        </p:nvSpPr>
        <p:spPr>
          <a:xfrm>
            <a:off x="498350" y="838200"/>
            <a:ext cx="81885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lvl="0">
              <a:lnSpc>
                <a:spcPct val="115000"/>
              </a:lnSpc>
              <a:spcBef>
                <a:spcPts val="1200"/>
              </a:spcBef>
              <a:buClr>
                <a:schemeClr val="dk1"/>
              </a:buClr>
              <a:buSzPts val="1100"/>
            </a:pPr>
            <a:r>
              <a:rPr lang="en-US" b="1" dirty="0">
                <a:solidFill>
                  <a:schemeClr val="dk1"/>
                </a:solidFill>
              </a:rPr>
              <a:t>A Triangle with vertices A(2,3) B(3,4) C(4,3) about line y = -x </a:t>
            </a:r>
            <a:r>
              <a:rPr lang="en-US" b="1" dirty="0" smtClean="0">
                <a:solidFill>
                  <a:schemeClr val="dk1"/>
                </a:solidFill>
              </a:rPr>
              <a:t>+ 2</a:t>
            </a:r>
            <a:endParaRPr b="1" dirty="0">
              <a:solidFill>
                <a:schemeClr val="dk1"/>
              </a:solidFill>
            </a:endParaRPr>
          </a:p>
          <a:p>
            <a:pPr marL="0" marR="0" lvl="0" indent="0" algn="l" rtl="0">
              <a:lnSpc>
                <a:spcPct val="100000"/>
              </a:lnSpc>
              <a:spcBef>
                <a:spcPts val="120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CM=</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136" name="Google Shape;1136;g9a5b816ecb_0_7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47</a:t>
            </a:fld>
            <a:endParaRPr/>
          </a:p>
        </p:txBody>
      </p:sp>
      <p:sp>
        <p:nvSpPr>
          <p:cNvPr id="1137" name="Google Shape;1137;g9a5b816ecb_0_74"/>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38" name="Google Shape;1138;g9a5b816ecb_0_74"/>
          <p:cNvSpPr txBox="1"/>
          <p:nvPr/>
        </p:nvSpPr>
        <p:spPr>
          <a:xfrm>
            <a:off x="1066800" y="304800"/>
            <a:ext cx="2479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a:solidFill>
                  <a:schemeClr val="dk1"/>
                </a:solidFill>
              </a:rPr>
              <a:t>Exercise </a:t>
            </a:r>
            <a:endParaRPr/>
          </a:p>
        </p:txBody>
      </p:sp>
      <p:cxnSp>
        <p:nvCxnSpPr>
          <p:cNvPr id="1139" name="Google Shape;1139;g9a5b816ecb_0_74"/>
          <p:cNvCxnSpPr/>
          <p:nvPr/>
        </p:nvCxnSpPr>
        <p:spPr>
          <a:xfrm>
            <a:off x="2105150" y="3508075"/>
            <a:ext cx="10500" cy="2324400"/>
          </a:xfrm>
          <a:prstGeom prst="straightConnector1">
            <a:avLst/>
          </a:prstGeom>
          <a:noFill/>
          <a:ln w="9525" cap="flat" cmpd="sng">
            <a:solidFill>
              <a:schemeClr val="dk2"/>
            </a:solidFill>
            <a:prstDash val="solid"/>
            <a:round/>
            <a:headEnd type="none" w="med" len="med"/>
            <a:tailEnd type="none" w="med" len="med"/>
          </a:ln>
        </p:spPr>
      </p:cxnSp>
      <p:cxnSp>
        <p:nvCxnSpPr>
          <p:cNvPr id="1140" name="Google Shape;1140;g9a5b816ecb_0_74"/>
          <p:cNvCxnSpPr/>
          <p:nvPr/>
        </p:nvCxnSpPr>
        <p:spPr>
          <a:xfrm>
            <a:off x="2638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41" name="Google Shape;1141;g9a5b816ecb_0_74"/>
          <p:cNvCxnSpPr/>
          <p:nvPr/>
        </p:nvCxnSpPr>
        <p:spPr>
          <a:xfrm>
            <a:off x="3219575" y="3318425"/>
            <a:ext cx="39300" cy="2514000"/>
          </a:xfrm>
          <a:prstGeom prst="straightConnector1">
            <a:avLst/>
          </a:prstGeom>
          <a:noFill/>
          <a:ln w="9525" cap="flat" cmpd="sng">
            <a:solidFill>
              <a:schemeClr val="dk2"/>
            </a:solidFill>
            <a:prstDash val="solid"/>
            <a:round/>
            <a:headEnd type="none" w="med" len="med"/>
            <a:tailEnd type="none" w="med" len="med"/>
          </a:ln>
        </p:spPr>
      </p:cxnSp>
      <p:cxnSp>
        <p:nvCxnSpPr>
          <p:cNvPr id="1142" name="Google Shape;1142;g9a5b816ecb_0_74"/>
          <p:cNvCxnSpPr/>
          <p:nvPr/>
        </p:nvCxnSpPr>
        <p:spPr>
          <a:xfrm>
            <a:off x="3762500" y="3431875"/>
            <a:ext cx="29400" cy="2400600"/>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g9a5b816ecb_0_74"/>
          <p:cNvCxnSpPr/>
          <p:nvPr/>
        </p:nvCxnSpPr>
        <p:spPr>
          <a:xfrm>
            <a:off x="4314950" y="3479500"/>
            <a:ext cx="10500" cy="2352900"/>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g9a5b816ecb_0_74"/>
          <p:cNvCxnSpPr/>
          <p:nvPr/>
        </p:nvCxnSpPr>
        <p:spPr>
          <a:xfrm>
            <a:off x="4915025" y="3517600"/>
            <a:ext cx="19800" cy="2314800"/>
          </a:xfrm>
          <a:prstGeom prst="straightConnector1">
            <a:avLst/>
          </a:prstGeom>
          <a:noFill/>
          <a:ln w="9525" cap="flat" cmpd="sng">
            <a:solidFill>
              <a:schemeClr val="dk2"/>
            </a:solidFill>
            <a:prstDash val="solid"/>
            <a:round/>
            <a:headEnd type="none" w="med" len="med"/>
            <a:tailEnd type="none" w="med" len="med"/>
          </a:ln>
        </p:spPr>
      </p:cxnSp>
      <p:cxnSp>
        <p:nvCxnSpPr>
          <p:cNvPr id="1145" name="Google Shape;1145;g9a5b816ecb_0_74"/>
          <p:cNvCxnSpPr/>
          <p:nvPr/>
        </p:nvCxnSpPr>
        <p:spPr>
          <a:xfrm>
            <a:off x="762125" y="5878925"/>
            <a:ext cx="5524800" cy="120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g9a5b816ecb_0_74"/>
          <p:cNvCxnSpPr/>
          <p:nvPr/>
        </p:nvCxnSpPr>
        <p:spPr>
          <a:xfrm>
            <a:off x="1333625" y="5378425"/>
            <a:ext cx="4877100" cy="447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g9a5b816ecb_0_74"/>
          <p:cNvCxnSpPr/>
          <p:nvPr/>
        </p:nvCxnSpPr>
        <p:spPr>
          <a:xfrm>
            <a:off x="1362200" y="4940275"/>
            <a:ext cx="4924800" cy="255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g9a5b816ecb_0_74"/>
          <p:cNvCxnSpPr/>
          <p:nvPr/>
        </p:nvCxnSpPr>
        <p:spPr>
          <a:xfrm>
            <a:off x="1333625" y="4483075"/>
            <a:ext cx="4953300" cy="25500"/>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g9a5b816ecb_0_74"/>
          <p:cNvCxnSpPr/>
          <p:nvPr/>
        </p:nvCxnSpPr>
        <p:spPr>
          <a:xfrm>
            <a:off x="1324100" y="4035400"/>
            <a:ext cx="4962900" cy="1590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g9a5b816ecb_0_74"/>
          <p:cNvCxnSpPr/>
          <p:nvPr/>
        </p:nvCxnSpPr>
        <p:spPr>
          <a:xfrm>
            <a:off x="1219325" y="3578200"/>
            <a:ext cx="5067600" cy="15900"/>
          </a:xfrm>
          <a:prstGeom prst="straightConnector1">
            <a:avLst/>
          </a:prstGeom>
          <a:noFill/>
          <a:ln w="9525" cap="flat" cmpd="sng">
            <a:solidFill>
              <a:schemeClr val="dk2"/>
            </a:solidFill>
            <a:prstDash val="solid"/>
            <a:round/>
            <a:headEnd type="none" w="med" len="med"/>
            <a:tailEnd type="none" w="med" len="med"/>
          </a:ln>
        </p:spPr>
      </p:cxnSp>
      <p:sp>
        <p:nvSpPr>
          <p:cNvPr id="1151" name="Google Shape;1151;g9a5b816ecb_0_74"/>
          <p:cNvSpPr txBox="1"/>
          <p:nvPr/>
        </p:nvSpPr>
        <p:spPr>
          <a:xfrm>
            <a:off x="1371725" y="5940775"/>
            <a:ext cx="51816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-1           0          1             2           3           4              5              6              7</a:t>
            </a:r>
            <a:endParaRPr>
              <a:latin typeface="Calibri"/>
              <a:ea typeface="Calibri"/>
              <a:cs typeface="Calibri"/>
              <a:sym typeface="Calibri"/>
            </a:endParaRPr>
          </a:p>
        </p:txBody>
      </p:sp>
      <p:sp>
        <p:nvSpPr>
          <p:cNvPr id="1152" name="Google Shape;1152;g9a5b816ecb_0_74"/>
          <p:cNvSpPr txBox="1"/>
          <p:nvPr/>
        </p:nvSpPr>
        <p:spPr>
          <a:xfrm>
            <a:off x="1735800" y="3426175"/>
            <a:ext cx="305400" cy="25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cxnSp>
        <p:nvCxnSpPr>
          <p:cNvPr id="1153" name="Google Shape;1153;g9a5b816ecb_0_74"/>
          <p:cNvCxnSpPr/>
          <p:nvPr/>
        </p:nvCxnSpPr>
        <p:spPr>
          <a:xfrm>
            <a:off x="2105150" y="4949800"/>
            <a:ext cx="45300" cy="907800"/>
          </a:xfrm>
          <a:prstGeom prst="straightConnector1">
            <a:avLst/>
          </a:prstGeom>
          <a:noFill/>
          <a:ln w="9525" cap="flat" cmpd="sng">
            <a:solidFill>
              <a:srgbClr val="00FF00"/>
            </a:solidFill>
            <a:prstDash val="solid"/>
            <a:round/>
            <a:headEnd type="none" w="med" len="med"/>
            <a:tailEnd type="none" w="med" len="med"/>
          </a:ln>
        </p:spPr>
      </p:cxnSp>
      <p:cxnSp>
        <p:nvCxnSpPr>
          <p:cNvPr id="1154" name="Google Shape;1154;g9a5b816ecb_0_74"/>
          <p:cNvCxnSpPr/>
          <p:nvPr/>
        </p:nvCxnSpPr>
        <p:spPr>
          <a:xfrm rot="10800000">
            <a:off x="723175" y="4517900"/>
            <a:ext cx="2667000" cy="2599500"/>
          </a:xfrm>
          <a:prstGeom prst="straightConnector1">
            <a:avLst/>
          </a:prstGeom>
          <a:noFill/>
          <a:ln w="9525" cap="flat" cmpd="sng">
            <a:solidFill>
              <a:srgbClr val="00FF00"/>
            </a:solidFill>
            <a:prstDash val="solid"/>
            <a:round/>
            <a:headEnd type="none" w="med" len="med"/>
            <a:tailEnd type="none" w="med" len="med"/>
          </a:ln>
        </p:spPr>
      </p:cxnSp>
      <p:sp>
        <p:nvSpPr>
          <p:cNvPr id="1155" name="Google Shape;1155;g9a5b816ecb_0_74"/>
          <p:cNvSpPr/>
          <p:nvPr/>
        </p:nvSpPr>
        <p:spPr>
          <a:xfrm>
            <a:off x="3743450" y="4950800"/>
            <a:ext cx="47700" cy="624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g9a5b816ecb_0_74"/>
          <p:cNvCxnSpPr/>
          <p:nvPr/>
        </p:nvCxnSpPr>
        <p:spPr>
          <a:xfrm>
            <a:off x="1495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57" name="Google Shape;1157;g9a5b816ecb_0_74"/>
          <p:cNvCxnSpPr/>
          <p:nvPr/>
        </p:nvCxnSpPr>
        <p:spPr>
          <a:xfrm>
            <a:off x="5534150" y="3546175"/>
            <a:ext cx="10500" cy="2286300"/>
          </a:xfrm>
          <a:prstGeom prst="straightConnector1">
            <a:avLst/>
          </a:prstGeom>
          <a:noFill/>
          <a:ln w="9525" cap="flat" cmpd="sng">
            <a:solidFill>
              <a:schemeClr val="dk2"/>
            </a:solidFill>
            <a:prstDash val="solid"/>
            <a:round/>
            <a:headEnd type="none" w="med" len="med"/>
            <a:tailEnd type="none" w="med" len="med"/>
          </a:ln>
        </p:spPr>
      </p:cxnSp>
      <p:sp>
        <p:nvSpPr>
          <p:cNvPr id="1159" name="Google Shape;1159;g9a5b816ecb_0_74"/>
          <p:cNvSpPr/>
          <p:nvPr/>
        </p:nvSpPr>
        <p:spPr>
          <a:xfrm>
            <a:off x="56265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161" name="Google Shape;1161;g9a5b816ecb_0_74"/>
          <p:cNvSpPr/>
          <p:nvPr/>
        </p:nvSpPr>
        <p:spPr>
          <a:xfrm>
            <a:off x="28833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cxnSp>
        <p:nvCxnSpPr>
          <p:cNvPr id="1162" name="Google Shape;1162;g9a5b816ecb_0_74"/>
          <p:cNvCxnSpPr/>
          <p:nvPr/>
        </p:nvCxnSpPr>
        <p:spPr>
          <a:xfrm rot="10800000" flipH="1">
            <a:off x="237425" y="5867750"/>
            <a:ext cx="6334200" cy="28500"/>
          </a:xfrm>
          <a:prstGeom prst="straightConnector1">
            <a:avLst/>
          </a:prstGeom>
          <a:noFill/>
          <a:ln w="9525" cap="flat" cmpd="sng">
            <a:solidFill>
              <a:srgbClr val="00FF00"/>
            </a:solidFill>
            <a:prstDash val="solid"/>
            <a:round/>
            <a:headEnd type="none" w="med" len="med"/>
            <a:tailEnd type="none" w="med" len="med"/>
          </a:ln>
        </p:spPr>
      </p:cxnSp>
      <p:sp>
        <p:nvSpPr>
          <p:cNvPr id="1163" name="Google Shape;1163;g9a5b816ecb_0_74"/>
          <p:cNvSpPr/>
          <p:nvPr/>
        </p:nvSpPr>
        <p:spPr>
          <a:xfrm>
            <a:off x="42549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cxnSp>
        <p:nvCxnSpPr>
          <p:cNvPr id="1164" name="Google Shape;1164;g9a5b816ecb_0_74"/>
          <p:cNvCxnSpPr/>
          <p:nvPr/>
        </p:nvCxnSpPr>
        <p:spPr>
          <a:xfrm rot="10800000">
            <a:off x="1647100" y="5422775"/>
            <a:ext cx="2667000" cy="2599500"/>
          </a:xfrm>
          <a:prstGeom prst="straightConnector1">
            <a:avLst/>
          </a:prstGeom>
          <a:noFill/>
          <a:ln w="9525" cap="flat" cmpd="sng">
            <a:solidFill>
              <a:srgbClr val="00FF00"/>
            </a:solidFill>
            <a:prstDash val="solid"/>
            <a:round/>
            <a:headEnd type="none" w="med" len="med"/>
            <a:tailEnd type="none" w="med" len="med"/>
          </a:ln>
        </p:spPr>
      </p:cxnSp>
      <p:sp>
        <p:nvSpPr>
          <p:cNvPr id="1165" name="Google Shape;1165;g9a5b816ecb_0_74"/>
          <p:cNvSpPr/>
          <p:nvPr/>
        </p:nvSpPr>
        <p:spPr>
          <a:xfrm>
            <a:off x="1038325" y="3319300"/>
            <a:ext cx="227400" cy="523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g9a5b816ecb_0_74"/>
          <p:cNvSpPr/>
          <p:nvPr/>
        </p:nvSpPr>
        <p:spPr>
          <a:xfrm rot="-1751820">
            <a:off x="2209914" y="5062353"/>
            <a:ext cx="914488" cy="914488"/>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3257900" y="4956950"/>
            <a:ext cx="1057050" cy="477300"/>
            <a:chOff x="3248375" y="4042550"/>
            <a:chExt cx="1057050" cy="477300"/>
          </a:xfrm>
        </p:grpSpPr>
        <p:cxnSp>
          <p:nvCxnSpPr>
            <p:cNvPr id="1167" name="Google Shape;1167;g9a5b816ecb_0_74"/>
            <p:cNvCxnSpPr/>
            <p:nvPr/>
          </p:nvCxnSpPr>
          <p:spPr>
            <a:xfrm flipH="1">
              <a:off x="3248375" y="4042550"/>
              <a:ext cx="504600" cy="456900"/>
            </a:xfrm>
            <a:prstGeom prst="straightConnector1">
              <a:avLst/>
            </a:prstGeom>
            <a:noFill/>
            <a:ln w="9525" cap="flat" cmpd="sng">
              <a:solidFill>
                <a:srgbClr val="00FF00"/>
              </a:solidFill>
              <a:prstDash val="solid"/>
              <a:round/>
              <a:headEnd type="none" w="med" len="med"/>
              <a:tailEnd type="none" w="med" len="med"/>
            </a:ln>
          </p:spPr>
        </p:cxnSp>
        <p:cxnSp>
          <p:nvCxnSpPr>
            <p:cNvPr id="1168" name="Google Shape;1168;g9a5b816ecb_0_74"/>
            <p:cNvCxnSpPr/>
            <p:nvPr/>
          </p:nvCxnSpPr>
          <p:spPr>
            <a:xfrm flipH="1">
              <a:off x="3267125" y="4499750"/>
              <a:ext cx="1038300" cy="20100"/>
            </a:xfrm>
            <a:prstGeom prst="straightConnector1">
              <a:avLst/>
            </a:prstGeom>
            <a:noFill/>
            <a:ln w="9525" cap="flat" cmpd="sng">
              <a:solidFill>
                <a:srgbClr val="00FF00"/>
              </a:solidFill>
              <a:prstDash val="solid"/>
              <a:round/>
              <a:headEnd type="none" w="med" len="med"/>
              <a:tailEnd type="none" w="med" len="med"/>
            </a:ln>
          </p:spPr>
        </p:cxnSp>
        <p:cxnSp>
          <p:nvCxnSpPr>
            <p:cNvPr id="1169" name="Google Shape;1169;g9a5b816ecb_0_74"/>
            <p:cNvCxnSpPr/>
            <p:nvPr/>
          </p:nvCxnSpPr>
          <p:spPr>
            <a:xfrm rot="10800000">
              <a:off x="3724400" y="4062425"/>
              <a:ext cx="571500" cy="427800"/>
            </a:xfrm>
            <a:prstGeom prst="straightConnector1">
              <a:avLst/>
            </a:prstGeom>
            <a:noFill/>
            <a:ln w="9525" cap="flat" cmpd="sng">
              <a:solidFill>
                <a:srgbClr val="00FF00"/>
              </a:solidFill>
              <a:prstDash val="solid"/>
              <a:round/>
              <a:headEnd type="none" w="med" len="med"/>
              <a:tailEnd type="none" w="med" len="med"/>
            </a:ln>
          </p:spPr>
        </p:cxnSp>
      </p:grpSp>
      <p:sp>
        <p:nvSpPr>
          <p:cNvPr id="38" name="Google Shape;1158;g9a5b816ecb_0_74"/>
          <p:cNvSpPr/>
          <p:nvPr/>
        </p:nvSpPr>
        <p:spPr>
          <a:xfrm>
            <a:off x="6953850" y="21582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-2</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39" name="Google Shape;1160;g9a5b816ecb_0_74"/>
          <p:cNvSpPr/>
          <p:nvPr/>
        </p:nvSpPr>
        <p:spPr>
          <a:xfrm>
            <a:off x="1391250" y="2158200"/>
            <a:ext cx="13716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a:t>
            </a:r>
            <a:r>
              <a:rPr lang="en-US" sz="1600" dirty="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2</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5"/>
                                        </p:tgtEl>
                                        <p:attrNameLst>
                                          <p:attrName>style.visibility</p:attrName>
                                        </p:attrNameLst>
                                      </p:cBhvr>
                                      <p:to>
                                        <p:strVal val="visible"/>
                                      </p:to>
                                    </p:set>
                                    <p:animEffect transition="in" filter="fade">
                                      <p:cBhvr>
                                        <p:cTn id="7" dur="10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9a5b816ecb_0_74"/>
          <p:cNvSpPr/>
          <p:nvPr/>
        </p:nvSpPr>
        <p:spPr>
          <a:xfrm>
            <a:off x="498350" y="838200"/>
            <a:ext cx="81885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lvl="0">
              <a:lnSpc>
                <a:spcPct val="115000"/>
              </a:lnSpc>
              <a:spcBef>
                <a:spcPts val="1200"/>
              </a:spcBef>
              <a:buClr>
                <a:schemeClr val="dk1"/>
              </a:buClr>
              <a:buSzPts val="1100"/>
            </a:pPr>
            <a:r>
              <a:rPr lang="en-US" b="1" dirty="0">
                <a:solidFill>
                  <a:schemeClr val="dk1"/>
                </a:solidFill>
              </a:rPr>
              <a:t>A Triangle with vertices A(2,3) B(3,4) C(4,3) </a:t>
            </a:r>
            <a:r>
              <a:rPr lang="en-US" b="1" dirty="0" smtClean="0">
                <a:solidFill>
                  <a:schemeClr val="dk1"/>
                </a:solidFill>
              </a:rPr>
              <a:t>is required to be reflected about </a:t>
            </a:r>
            <a:r>
              <a:rPr lang="en-US" b="1" dirty="0">
                <a:solidFill>
                  <a:schemeClr val="dk1"/>
                </a:solidFill>
              </a:rPr>
              <a:t>line y = </a:t>
            </a:r>
            <a:r>
              <a:rPr lang="en-US" b="1" dirty="0" smtClean="0">
                <a:solidFill>
                  <a:schemeClr val="dk1"/>
                </a:solidFill>
              </a:rPr>
              <a:t>- x </a:t>
            </a:r>
            <a:endParaRPr b="1" dirty="0">
              <a:solidFill>
                <a:schemeClr val="dk1"/>
              </a:solidFill>
            </a:endParaRPr>
          </a:p>
          <a:p>
            <a:pPr marL="0" marR="0" lvl="0" indent="0" algn="l" rtl="0">
              <a:lnSpc>
                <a:spcPct val="100000"/>
              </a:lnSpc>
              <a:spcBef>
                <a:spcPts val="1200"/>
              </a:spcBef>
              <a:spcAft>
                <a:spcPts val="0"/>
              </a:spcAft>
              <a:buClr>
                <a:schemeClr val="dk1"/>
              </a:buClr>
              <a:buSzPts val="1800"/>
              <a:buFont typeface="Arial"/>
              <a:buNone/>
            </a:pPr>
            <a:r>
              <a:rPr lang="en-US" sz="1700" dirty="0" smtClean="0">
                <a:solidFill>
                  <a:schemeClr val="dk1"/>
                </a:solidFill>
              </a:rPr>
              <a:t>Theta = tan-1(-3)</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CM=</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136" name="Google Shape;1136;g9a5b816ecb_0_7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48</a:t>
            </a:fld>
            <a:endParaRPr/>
          </a:p>
        </p:txBody>
      </p:sp>
      <p:sp>
        <p:nvSpPr>
          <p:cNvPr id="1137" name="Google Shape;1137;g9a5b816ecb_0_74"/>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38" name="Google Shape;1138;g9a5b816ecb_0_74"/>
          <p:cNvSpPr txBox="1"/>
          <p:nvPr/>
        </p:nvSpPr>
        <p:spPr>
          <a:xfrm>
            <a:off x="1066800" y="304800"/>
            <a:ext cx="2479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a:solidFill>
                  <a:schemeClr val="dk1"/>
                </a:solidFill>
              </a:rPr>
              <a:t>Exercise </a:t>
            </a:r>
            <a:endParaRPr/>
          </a:p>
        </p:txBody>
      </p:sp>
      <p:cxnSp>
        <p:nvCxnSpPr>
          <p:cNvPr id="1139" name="Google Shape;1139;g9a5b816ecb_0_74"/>
          <p:cNvCxnSpPr/>
          <p:nvPr/>
        </p:nvCxnSpPr>
        <p:spPr>
          <a:xfrm>
            <a:off x="2105150" y="3508075"/>
            <a:ext cx="10500" cy="2324400"/>
          </a:xfrm>
          <a:prstGeom prst="straightConnector1">
            <a:avLst/>
          </a:prstGeom>
          <a:noFill/>
          <a:ln w="9525" cap="flat" cmpd="sng">
            <a:solidFill>
              <a:schemeClr val="dk2"/>
            </a:solidFill>
            <a:prstDash val="solid"/>
            <a:round/>
            <a:headEnd type="none" w="med" len="med"/>
            <a:tailEnd type="none" w="med" len="med"/>
          </a:ln>
        </p:spPr>
      </p:cxnSp>
      <p:cxnSp>
        <p:nvCxnSpPr>
          <p:cNvPr id="1140" name="Google Shape;1140;g9a5b816ecb_0_74"/>
          <p:cNvCxnSpPr/>
          <p:nvPr/>
        </p:nvCxnSpPr>
        <p:spPr>
          <a:xfrm>
            <a:off x="2638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41" name="Google Shape;1141;g9a5b816ecb_0_74"/>
          <p:cNvCxnSpPr/>
          <p:nvPr/>
        </p:nvCxnSpPr>
        <p:spPr>
          <a:xfrm>
            <a:off x="3219575" y="3318425"/>
            <a:ext cx="39300" cy="2514000"/>
          </a:xfrm>
          <a:prstGeom prst="straightConnector1">
            <a:avLst/>
          </a:prstGeom>
          <a:noFill/>
          <a:ln w="9525" cap="flat" cmpd="sng">
            <a:solidFill>
              <a:schemeClr val="dk2"/>
            </a:solidFill>
            <a:prstDash val="solid"/>
            <a:round/>
            <a:headEnd type="none" w="med" len="med"/>
            <a:tailEnd type="none" w="med" len="med"/>
          </a:ln>
        </p:spPr>
      </p:cxnSp>
      <p:cxnSp>
        <p:nvCxnSpPr>
          <p:cNvPr id="1142" name="Google Shape;1142;g9a5b816ecb_0_74"/>
          <p:cNvCxnSpPr/>
          <p:nvPr/>
        </p:nvCxnSpPr>
        <p:spPr>
          <a:xfrm>
            <a:off x="3762500" y="3431875"/>
            <a:ext cx="29400" cy="2400600"/>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g9a5b816ecb_0_74"/>
          <p:cNvCxnSpPr/>
          <p:nvPr/>
        </p:nvCxnSpPr>
        <p:spPr>
          <a:xfrm>
            <a:off x="4314950" y="3479500"/>
            <a:ext cx="10500" cy="2352900"/>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g9a5b816ecb_0_74"/>
          <p:cNvCxnSpPr/>
          <p:nvPr/>
        </p:nvCxnSpPr>
        <p:spPr>
          <a:xfrm>
            <a:off x="4915025" y="3517600"/>
            <a:ext cx="19800" cy="2314800"/>
          </a:xfrm>
          <a:prstGeom prst="straightConnector1">
            <a:avLst/>
          </a:prstGeom>
          <a:noFill/>
          <a:ln w="9525" cap="flat" cmpd="sng">
            <a:solidFill>
              <a:schemeClr val="dk2"/>
            </a:solidFill>
            <a:prstDash val="solid"/>
            <a:round/>
            <a:headEnd type="none" w="med" len="med"/>
            <a:tailEnd type="none" w="med" len="med"/>
          </a:ln>
        </p:spPr>
      </p:cxnSp>
      <p:cxnSp>
        <p:nvCxnSpPr>
          <p:cNvPr id="1145" name="Google Shape;1145;g9a5b816ecb_0_74"/>
          <p:cNvCxnSpPr/>
          <p:nvPr/>
        </p:nvCxnSpPr>
        <p:spPr>
          <a:xfrm>
            <a:off x="762125" y="5878925"/>
            <a:ext cx="5524800" cy="120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g9a5b816ecb_0_74"/>
          <p:cNvCxnSpPr/>
          <p:nvPr/>
        </p:nvCxnSpPr>
        <p:spPr>
          <a:xfrm>
            <a:off x="1333625" y="5378425"/>
            <a:ext cx="4877100" cy="447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g9a5b816ecb_0_74"/>
          <p:cNvCxnSpPr/>
          <p:nvPr/>
        </p:nvCxnSpPr>
        <p:spPr>
          <a:xfrm>
            <a:off x="1362200" y="4940275"/>
            <a:ext cx="4924800" cy="255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g9a5b816ecb_0_74"/>
          <p:cNvCxnSpPr/>
          <p:nvPr/>
        </p:nvCxnSpPr>
        <p:spPr>
          <a:xfrm>
            <a:off x="1333625" y="4483075"/>
            <a:ext cx="4953300" cy="25500"/>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g9a5b816ecb_0_74"/>
          <p:cNvCxnSpPr/>
          <p:nvPr/>
        </p:nvCxnSpPr>
        <p:spPr>
          <a:xfrm>
            <a:off x="1324100" y="4035400"/>
            <a:ext cx="4962900" cy="1590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g9a5b816ecb_0_74"/>
          <p:cNvCxnSpPr/>
          <p:nvPr/>
        </p:nvCxnSpPr>
        <p:spPr>
          <a:xfrm>
            <a:off x="1219325" y="3578200"/>
            <a:ext cx="5067600" cy="15900"/>
          </a:xfrm>
          <a:prstGeom prst="straightConnector1">
            <a:avLst/>
          </a:prstGeom>
          <a:noFill/>
          <a:ln w="9525" cap="flat" cmpd="sng">
            <a:solidFill>
              <a:schemeClr val="dk2"/>
            </a:solidFill>
            <a:prstDash val="solid"/>
            <a:round/>
            <a:headEnd type="none" w="med" len="med"/>
            <a:tailEnd type="none" w="med" len="med"/>
          </a:ln>
        </p:spPr>
      </p:cxnSp>
      <p:sp>
        <p:nvSpPr>
          <p:cNvPr id="1151" name="Google Shape;1151;g9a5b816ecb_0_74"/>
          <p:cNvSpPr txBox="1"/>
          <p:nvPr/>
        </p:nvSpPr>
        <p:spPr>
          <a:xfrm>
            <a:off x="1371725" y="5940775"/>
            <a:ext cx="51816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-1           0          1             2           3           4              5              6              7</a:t>
            </a:r>
            <a:endParaRPr>
              <a:latin typeface="Calibri"/>
              <a:ea typeface="Calibri"/>
              <a:cs typeface="Calibri"/>
              <a:sym typeface="Calibri"/>
            </a:endParaRPr>
          </a:p>
        </p:txBody>
      </p:sp>
      <p:sp>
        <p:nvSpPr>
          <p:cNvPr id="1152" name="Google Shape;1152;g9a5b816ecb_0_74"/>
          <p:cNvSpPr txBox="1"/>
          <p:nvPr/>
        </p:nvSpPr>
        <p:spPr>
          <a:xfrm>
            <a:off x="1735800" y="3426175"/>
            <a:ext cx="305400" cy="25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5</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4</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3</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2</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1</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cxnSp>
        <p:nvCxnSpPr>
          <p:cNvPr id="1153" name="Google Shape;1153;g9a5b816ecb_0_74"/>
          <p:cNvCxnSpPr/>
          <p:nvPr/>
        </p:nvCxnSpPr>
        <p:spPr>
          <a:xfrm>
            <a:off x="2105150" y="4949800"/>
            <a:ext cx="45300" cy="907800"/>
          </a:xfrm>
          <a:prstGeom prst="straightConnector1">
            <a:avLst/>
          </a:prstGeom>
          <a:noFill/>
          <a:ln w="9525" cap="flat" cmpd="sng">
            <a:solidFill>
              <a:srgbClr val="00FF00"/>
            </a:solidFill>
            <a:prstDash val="solid"/>
            <a:round/>
            <a:headEnd type="none" w="med" len="med"/>
            <a:tailEnd type="none" w="med" len="med"/>
          </a:ln>
        </p:spPr>
      </p:cxnSp>
      <p:cxnSp>
        <p:nvCxnSpPr>
          <p:cNvPr id="1154" name="Google Shape;1154;g9a5b816ecb_0_74"/>
          <p:cNvCxnSpPr/>
          <p:nvPr/>
        </p:nvCxnSpPr>
        <p:spPr>
          <a:xfrm rot="10800000">
            <a:off x="723175" y="4517900"/>
            <a:ext cx="2667000" cy="2599500"/>
          </a:xfrm>
          <a:prstGeom prst="straightConnector1">
            <a:avLst/>
          </a:prstGeom>
          <a:noFill/>
          <a:ln w="9525" cap="flat" cmpd="sng">
            <a:solidFill>
              <a:srgbClr val="00FF00"/>
            </a:solidFill>
            <a:prstDash val="solid"/>
            <a:round/>
            <a:headEnd type="none" w="med" len="med"/>
            <a:tailEnd type="none" w="med" len="med"/>
          </a:ln>
        </p:spPr>
      </p:cxnSp>
      <p:sp>
        <p:nvSpPr>
          <p:cNvPr id="1155" name="Google Shape;1155;g9a5b816ecb_0_74"/>
          <p:cNvSpPr/>
          <p:nvPr/>
        </p:nvSpPr>
        <p:spPr>
          <a:xfrm>
            <a:off x="3743450" y="4950800"/>
            <a:ext cx="47700" cy="624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6" name="Google Shape;1156;g9a5b816ecb_0_74"/>
          <p:cNvCxnSpPr/>
          <p:nvPr/>
        </p:nvCxnSpPr>
        <p:spPr>
          <a:xfrm>
            <a:off x="1495550" y="3546175"/>
            <a:ext cx="10500" cy="2286300"/>
          </a:xfrm>
          <a:prstGeom prst="straightConnector1">
            <a:avLst/>
          </a:prstGeom>
          <a:noFill/>
          <a:ln w="9525" cap="flat" cmpd="sng">
            <a:solidFill>
              <a:schemeClr val="dk2"/>
            </a:solidFill>
            <a:prstDash val="solid"/>
            <a:round/>
            <a:headEnd type="none" w="med" len="med"/>
            <a:tailEnd type="none" w="med" len="med"/>
          </a:ln>
        </p:spPr>
      </p:cxnSp>
      <p:cxnSp>
        <p:nvCxnSpPr>
          <p:cNvPr id="1157" name="Google Shape;1157;g9a5b816ecb_0_74"/>
          <p:cNvCxnSpPr/>
          <p:nvPr/>
        </p:nvCxnSpPr>
        <p:spPr>
          <a:xfrm>
            <a:off x="5534150" y="3546175"/>
            <a:ext cx="10500" cy="2286300"/>
          </a:xfrm>
          <a:prstGeom prst="straightConnector1">
            <a:avLst/>
          </a:prstGeom>
          <a:noFill/>
          <a:ln w="9525" cap="flat" cmpd="sng">
            <a:solidFill>
              <a:schemeClr val="dk2"/>
            </a:solidFill>
            <a:prstDash val="solid"/>
            <a:round/>
            <a:headEnd type="none" w="med" len="med"/>
            <a:tailEnd type="none" w="med" len="med"/>
          </a:ln>
        </p:spPr>
      </p:cxnSp>
      <p:sp>
        <p:nvSpPr>
          <p:cNvPr id="1159" name="Google Shape;1159;g9a5b816ecb_0_74"/>
          <p:cNvSpPr/>
          <p:nvPr/>
        </p:nvSpPr>
        <p:spPr>
          <a:xfrm>
            <a:off x="56265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161" name="Google Shape;1161;g9a5b816ecb_0_74"/>
          <p:cNvSpPr/>
          <p:nvPr/>
        </p:nvSpPr>
        <p:spPr>
          <a:xfrm>
            <a:off x="28833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cos</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sin</a:t>
            </a:r>
            <a:r>
              <a:rPr lang="en-US" sz="1200" b="1" dirty="0" err="1">
                <a:solidFill>
                  <a:schemeClr val="dk1"/>
                </a:solidFill>
                <a:latin typeface="Calibri"/>
                <a:ea typeface="Calibri"/>
                <a:cs typeface="Calibri"/>
                <a:sym typeface="Calibri"/>
              </a:rPr>
              <a:t>θ</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sin</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cos</a:t>
            </a:r>
            <a:r>
              <a:rPr lang="en-US" sz="1200" b="1" dirty="0" err="1" smtClean="0">
                <a:solidFill>
                  <a:schemeClr val="dk1"/>
                </a:solidFill>
                <a:latin typeface="Calibri"/>
                <a:ea typeface="Calibri"/>
                <a:cs typeface="Calibri"/>
                <a:sym typeface="Calibri"/>
              </a:rPr>
              <a:t>θ</a:t>
            </a:r>
            <a:r>
              <a:rPr lang="en-US" sz="1200" b="1"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cxnSp>
        <p:nvCxnSpPr>
          <p:cNvPr id="1162" name="Google Shape;1162;g9a5b816ecb_0_74"/>
          <p:cNvCxnSpPr/>
          <p:nvPr/>
        </p:nvCxnSpPr>
        <p:spPr>
          <a:xfrm rot="10800000" flipH="1">
            <a:off x="237425" y="5867750"/>
            <a:ext cx="6334200" cy="28500"/>
          </a:xfrm>
          <a:prstGeom prst="straightConnector1">
            <a:avLst/>
          </a:prstGeom>
          <a:noFill/>
          <a:ln w="9525" cap="flat" cmpd="sng">
            <a:solidFill>
              <a:srgbClr val="00FF00"/>
            </a:solidFill>
            <a:prstDash val="solid"/>
            <a:round/>
            <a:headEnd type="none" w="med" len="med"/>
            <a:tailEnd type="none" w="med" len="med"/>
          </a:ln>
        </p:spPr>
      </p:cxnSp>
      <p:sp>
        <p:nvSpPr>
          <p:cNvPr id="1163" name="Google Shape;1163;g9a5b816ecb_0_74"/>
          <p:cNvSpPr/>
          <p:nvPr/>
        </p:nvSpPr>
        <p:spPr>
          <a:xfrm>
            <a:off x="4254925" y="2165575"/>
            <a:ext cx="12645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a:solidFill>
                  <a:schemeClr val="dk1"/>
                </a:solidFill>
                <a:latin typeface="Calibri"/>
                <a:ea typeface="Calibri"/>
                <a:cs typeface="Calibri"/>
                <a:sym typeface="Calibri"/>
              </a:rPr>
              <a:t>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  </a:t>
            </a:r>
            <a:r>
              <a:rPr lang="en-US" sz="1600" dirty="0" smtClean="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-1</a:t>
            </a:r>
            <a:r>
              <a:rPr lang="en-US" sz="1200" b="1"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cxnSp>
        <p:nvCxnSpPr>
          <p:cNvPr id="1164" name="Google Shape;1164;g9a5b816ecb_0_74"/>
          <p:cNvCxnSpPr/>
          <p:nvPr/>
        </p:nvCxnSpPr>
        <p:spPr>
          <a:xfrm rot="10800000">
            <a:off x="1647100" y="5422775"/>
            <a:ext cx="2667000" cy="2599500"/>
          </a:xfrm>
          <a:prstGeom prst="straightConnector1">
            <a:avLst/>
          </a:prstGeom>
          <a:noFill/>
          <a:ln w="9525" cap="flat" cmpd="sng">
            <a:solidFill>
              <a:srgbClr val="00FF00"/>
            </a:solidFill>
            <a:prstDash val="solid"/>
            <a:round/>
            <a:headEnd type="none" w="med" len="med"/>
            <a:tailEnd type="none" w="med" len="med"/>
          </a:ln>
        </p:spPr>
      </p:cxnSp>
      <p:sp>
        <p:nvSpPr>
          <p:cNvPr id="1166" name="Google Shape;1166;g9a5b816ecb_0_74"/>
          <p:cNvSpPr/>
          <p:nvPr/>
        </p:nvSpPr>
        <p:spPr>
          <a:xfrm rot="-1751820">
            <a:off x="2209914" y="5062353"/>
            <a:ext cx="914488" cy="914488"/>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3257900" y="4956950"/>
            <a:ext cx="1057050" cy="477300"/>
            <a:chOff x="3248375" y="4042550"/>
            <a:chExt cx="1057050" cy="477300"/>
          </a:xfrm>
        </p:grpSpPr>
        <p:cxnSp>
          <p:nvCxnSpPr>
            <p:cNvPr id="1167" name="Google Shape;1167;g9a5b816ecb_0_74"/>
            <p:cNvCxnSpPr/>
            <p:nvPr/>
          </p:nvCxnSpPr>
          <p:spPr>
            <a:xfrm flipH="1">
              <a:off x="3248375" y="4042550"/>
              <a:ext cx="504600" cy="456900"/>
            </a:xfrm>
            <a:prstGeom prst="straightConnector1">
              <a:avLst/>
            </a:prstGeom>
            <a:noFill/>
            <a:ln w="9525" cap="flat" cmpd="sng">
              <a:solidFill>
                <a:srgbClr val="00FF00"/>
              </a:solidFill>
              <a:prstDash val="solid"/>
              <a:round/>
              <a:headEnd type="none" w="med" len="med"/>
              <a:tailEnd type="none" w="med" len="med"/>
            </a:ln>
          </p:spPr>
        </p:cxnSp>
        <p:cxnSp>
          <p:nvCxnSpPr>
            <p:cNvPr id="1168" name="Google Shape;1168;g9a5b816ecb_0_74"/>
            <p:cNvCxnSpPr/>
            <p:nvPr/>
          </p:nvCxnSpPr>
          <p:spPr>
            <a:xfrm flipH="1">
              <a:off x="3267125" y="4499750"/>
              <a:ext cx="1038300" cy="20100"/>
            </a:xfrm>
            <a:prstGeom prst="straightConnector1">
              <a:avLst/>
            </a:prstGeom>
            <a:noFill/>
            <a:ln w="9525" cap="flat" cmpd="sng">
              <a:solidFill>
                <a:srgbClr val="00FF00"/>
              </a:solidFill>
              <a:prstDash val="solid"/>
              <a:round/>
              <a:headEnd type="none" w="med" len="med"/>
              <a:tailEnd type="none" w="med" len="med"/>
            </a:ln>
          </p:spPr>
        </p:cxnSp>
        <p:cxnSp>
          <p:nvCxnSpPr>
            <p:cNvPr id="1169" name="Google Shape;1169;g9a5b816ecb_0_74"/>
            <p:cNvCxnSpPr/>
            <p:nvPr/>
          </p:nvCxnSpPr>
          <p:spPr>
            <a:xfrm rot="10800000">
              <a:off x="3724400" y="4062425"/>
              <a:ext cx="571500" cy="427800"/>
            </a:xfrm>
            <a:prstGeom prst="straightConnector1">
              <a:avLst/>
            </a:prstGeom>
            <a:noFill/>
            <a:ln w="9525" cap="flat" cmpd="sng">
              <a:solidFill>
                <a:srgbClr val="00FF00"/>
              </a:solidFill>
              <a:prstDash val="solid"/>
              <a:round/>
              <a:headEnd type="none" w="med" len="med"/>
              <a:tailEnd type="none" w="med" len="med"/>
            </a:ln>
          </p:spPr>
        </p:cxnSp>
      </p:grpSp>
    </p:spTree>
    <p:extLst>
      <p:ext uri="{BB962C8B-B14F-4D97-AF65-F5344CB8AC3E}">
        <p14:creationId xmlns:p14="http://schemas.microsoft.com/office/powerpoint/2010/main" val="31036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5"/>
                                        </p:tgtEl>
                                        <p:attrNameLst>
                                          <p:attrName>style.visibility</p:attrName>
                                        </p:attrNameLst>
                                      </p:cBhvr>
                                      <p:to>
                                        <p:strVal val="visible"/>
                                      </p:to>
                                    </p:set>
                                    <p:animEffect transition="in" filter="fade">
                                      <p:cBhvr>
                                        <p:cTn id="7" dur="1000"/>
                                        <p:tgtEl>
                                          <p:spTgt spid="11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61"/>
                                        </p:tgtEl>
                                        <p:attrNameLst>
                                          <p:attrName>style.visibility</p:attrName>
                                        </p:attrNameLst>
                                      </p:cBhvr>
                                      <p:to>
                                        <p:strVal val="visible"/>
                                      </p:to>
                                    </p:set>
                                    <p:anim calcmode="lin" valueType="num">
                                      <p:cBhvr additive="base">
                                        <p:cTn id="12" dur="500" fill="hold"/>
                                        <p:tgtEl>
                                          <p:spTgt spid="1161"/>
                                        </p:tgtEl>
                                        <p:attrNameLst>
                                          <p:attrName>ppt_x</p:attrName>
                                        </p:attrNameLst>
                                      </p:cBhvr>
                                      <p:tavLst>
                                        <p:tav tm="0">
                                          <p:val>
                                            <p:strVal val="#ppt_x"/>
                                          </p:val>
                                        </p:tav>
                                        <p:tav tm="100000">
                                          <p:val>
                                            <p:strVal val="#ppt_x"/>
                                          </p:val>
                                        </p:tav>
                                      </p:tavLst>
                                    </p:anim>
                                    <p:anim calcmode="lin" valueType="num">
                                      <p:cBhvr additive="base">
                                        <p:cTn id="13" dur="500" fill="hold"/>
                                        <p:tgtEl>
                                          <p:spTgt spid="116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163"/>
                                        </p:tgtEl>
                                        <p:attrNameLst>
                                          <p:attrName>style.visibility</p:attrName>
                                        </p:attrNameLst>
                                      </p:cBhvr>
                                      <p:to>
                                        <p:strVal val="visible"/>
                                      </p:to>
                                    </p:set>
                                    <p:anim calcmode="lin" valueType="num">
                                      <p:cBhvr additive="base">
                                        <p:cTn id="16" dur="500" fill="hold"/>
                                        <p:tgtEl>
                                          <p:spTgt spid="1163"/>
                                        </p:tgtEl>
                                        <p:attrNameLst>
                                          <p:attrName>ppt_x</p:attrName>
                                        </p:attrNameLst>
                                      </p:cBhvr>
                                      <p:tavLst>
                                        <p:tav tm="0">
                                          <p:val>
                                            <p:strVal val="#ppt_x"/>
                                          </p:val>
                                        </p:tav>
                                        <p:tav tm="100000">
                                          <p:val>
                                            <p:strVal val="#ppt_x"/>
                                          </p:val>
                                        </p:tav>
                                      </p:tavLst>
                                    </p:anim>
                                    <p:anim calcmode="lin" valueType="num">
                                      <p:cBhvr additive="base">
                                        <p:cTn id="17" dur="500" fill="hold"/>
                                        <p:tgtEl>
                                          <p:spTgt spid="116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59"/>
                                        </p:tgtEl>
                                        <p:attrNameLst>
                                          <p:attrName>style.visibility</p:attrName>
                                        </p:attrNameLst>
                                      </p:cBhvr>
                                      <p:to>
                                        <p:strVal val="visible"/>
                                      </p:to>
                                    </p:set>
                                    <p:anim calcmode="lin" valueType="num">
                                      <p:cBhvr additive="base">
                                        <p:cTn id="20" dur="500" fill="hold"/>
                                        <p:tgtEl>
                                          <p:spTgt spid="1159"/>
                                        </p:tgtEl>
                                        <p:attrNameLst>
                                          <p:attrName>ppt_x</p:attrName>
                                        </p:attrNameLst>
                                      </p:cBhvr>
                                      <p:tavLst>
                                        <p:tav tm="0">
                                          <p:val>
                                            <p:strVal val="#ppt_x"/>
                                          </p:val>
                                        </p:tav>
                                        <p:tav tm="100000">
                                          <p:val>
                                            <p:strVal val="#ppt_x"/>
                                          </p:val>
                                        </p:tav>
                                      </p:tavLst>
                                    </p:anim>
                                    <p:anim calcmode="lin" valueType="num">
                                      <p:cBhvr additive="base">
                                        <p:cTn id="21" dur="500" fill="hold"/>
                                        <p:tgtEl>
                                          <p:spTgt spid="1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 grpId="0" animBg="1"/>
      <p:bldP spid="1161" grpId="0" animBg="1"/>
      <p:bldP spid="116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g9a7b122012_6_323"/>
          <p:cNvSpPr txBox="1">
            <a:spLocks noGrp="1"/>
          </p:cNvSpPr>
          <p:nvPr>
            <p:ph type="title"/>
          </p:nvPr>
        </p:nvSpPr>
        <p:spPr>
          <a:xfrm>
            <a:off x="457200" y="-194283"/>
            <a:ext cx="8229600" cy="1143000"/>
          </a:xfrm>
          <a:prstGeom prst="rect">
            <a:avLst/>
          </a:prstGeom>
          <a:noFill/>
          <a:ln>
            <a:noFill/>
          </a:ln>
        </p:spPr>
        <p:txBody>
          <a:bodyPr spcFirstLastPara="1" wrap="square" lIns="91425" tIns="45700" rIns="91425" bIns="45700" anchor="ctr" anchorCtr="0">
            <a:noAutofit/>
          </a:bodyPr>
          <a:lstStyle/>
          <a:p>
            <a:r>
              <a:rPr lang="en-US" sz="4000" b="1" dirty="0"/>
              <a:t>Composite Transformation</a:t>
            </a:r>
            <a:endParaRPr lang="en-US" sz="4000" dirty="0"/>
          </a:p>
        </p:txBody>
      </p:sp>
      <p:sp>
        <p:nvSpPr>
          <p:cNvPr id="1559" name="Google Shape;1559;g9a7b122012_6_323"/>
          <p:cNvSpPr txBox="1">
            <a:spLocks noGrp="1"/>
          </p:cNvSpPr>
          <p:nvPr>
            <p:ph type="body" idx="1"/>
          </p:nvPr>
        </p:nvSpPr>
        <p:spPr>
          <a:xfrm>
            <a:off x="457200" y="908543"/>
            <a:ext cx="8229600" cy="4525962"/>
          </a:xfrm>
          <a:prstGeom prst="rect">
            <a:avLst/>
          </a:prstGeom>
          <a:noFill/>
          <a:ln>
            <a:noFill/>
          </a:ln>
        </p:spPr>
        <p:txBody>
          <a:bodyPr spcFirstLastPara="1" wrap="square" lIns="91425" tIns="45700" rIns="91425" bIns="45700" anchor="t" anchorCtr="0">
            <a:noAutofit/>
          </a:bodyPr>
          <a:lstStyle/>
          <a:p>
            <a:pPr marL="114300" indent="0">
              <a:buNone/>
            </a:pPr>
            <a:r>
              <a:rPr lang="en-US" sz="1800" dirty="0" smtClean="0"/>
              <a:t>Matrix Composition: A single matrix formed by combining  a number of                     </a:t>
            </a:r>
            <a:r>
              <a:rPr lang="en-US" sz="1800" b="1" dirty="0" smtClean="0"/>
              <a:t>transformations</a:t>
            </a:r>
            <a:r>
              <a:rPr lang="en-US" sz="1800" dirty="0"/>
              <a:t> or sequence of </a:t>
            </a:r>
            <a:r>
              <a:rPr lang="en-US" sz="1800" b="1" dirty="0"/>
              <a:t>transformations</a:t>
            </a:r>
            <a:r>
              <a:rPr lang="en-US" sz="1800" dirty="0"/>
              <a:t> </a:t>
            </a:r>
            <a:r>
              <a:rPr lang="en-US" sz="1800" dirty="0" smtClean="0"/>
              <a:t> </a:t>
            </a:r>
          </a:p>
          <a:p>
            <a:pPr marL="114300" indent="0">
              <a:buNone/>
            </a:pPr>
            <a:r>
              <a:rPr lang="en-US" sz="1800" dirty="0" smtClean="0"/>
              <a:t>The </a:t>
            </a:r>
            <a:r>
              <a:rPr lang="en-US" sz="1800" dirty="0"/>
              <a:t>resulting matrix is called as </a:t>
            </a:r>
            <a:r>
              <a:rPr lang="en-US" sz="1800" b="1" dirty="0"/>
              <a:t>composite</a:t>
            </a:r>
            <a:r>
              <a:rPr lang="en-US" sz="1800" dirty="0"/>
              <a:t> matrix.</a:t>
            </a:r>
          </a:p>
          <a:p>
            <a:pPr marL="114300" indent="0">
              <a:buNone/>
            </a:pPr>
            <a:r>
              <a:rPr lang="en-US" sz="1200" dirty="0" smtClean="0"/>
              <a:t>With </a:t>
            </a:r>
            <a:r>
              <a:rPr lang="en-US" sz="1200" dirty="0"/>
              <a:t>the matrix representation of transformation equations it is possible to setup a matrix for any sequence of transformations as a composite transformation matrix by calculating the matrix product of individual transformation.</a:t>
            </a:r>
          </a:p>
          <a:p>
            <a:pPr marL="114300" indent="0">
              <a:buNone/>
            </a:pPr>
            <a:r>
              <a:rPr lang="en-US" sz="1800" dirty="0" smtClean="0"/>
              <a:t>For </a:t>
            </a:r>
            <a:r>
              <a:rPr lang="en-US" sz="1800" dirty="0"/>
              <a:t>column matrix representation of coordinate positions we form composite transformation by multiplying matrices in order from right to left.</a:t>
            </a:r>
          </a:p>
          <a:p>
            <a:pPr marL="114300" indent="0">
              <a:buNone/>
            </a:pPr>
            <a:endParaRPr lang="en-US" sz="1800" dirty="0" smtClean="0"/>
          </a:p>
          <a:p>
            <a:pPr marL="114300" indent="0">
              <a:buNone/>
            </a:pPr>
            <a:r>
              <a:rPr lang="en-US" sz="1800" b="1" dirty="0" smtClean="0"/>
              <a:t>i</a:t>
            </a:r>
            <a:r>
              <a:rPr lang="en-US" sz="1800" b="1" dirty="0"/>
              <a:t>. Two Successive Translation are Additive</a:t>
            </a:r>
          </a:p>
          <a:p>
            <a:pPr marL="114300" indent="0">
              <a:buNone/>
            </a:pPr>
            <a:r>
              <a:rPr lang="en-US" sz="1800" dirty="0"/>
              <a:t>L</a:t>
            </a:r>
            <a:r>
              <a:rPr lang="en-US" sz="1800" dirty="0" smtClean="0"/>
              <a:t>et </a:t>
            </a:r>
            <a:r>
              <a:rPr lang="en-US" sz="1800" dirty="0"/>
              <a:t>two successive translation vectors ( t</a:t>
            </a:r>
            <a:r>
              <a:rPr lang="en-US" sz="1800" baseline="-25000" dirty="0"/>
              <a:t>x1</a:t>
            </a:r>
            <a:r>
              <a:rPr lang="en-US" sz="1800" dirty="0"/>
              <a:t> , t</a:t>
            </a:r>
            <a:r>
              <a:rPr lang="en-US" sz="1800" baseline="-25000" dirty="0"/>
              <a:t>y1</a:t>
            </a:r>
            <a:r>
              <a:rPr lang="en-US" sz="1800" dirty="0"/>
              <a:t> ) and ( t</a:t>
            </a:r>
            <a:r>
              <a:rPr lang="en-US" sz="1800" baseline="-25000" dirty="0"/>
              <a:t>x2</a:t>
            </a:r>
            <a:r>
              <a:rPr lang="en-US" sz="1800" dirty="0"/>
              <a:t> , t</a:t>
            </a:r>
            <a:r>
              <a:rPr lang="en-US" sz="1800" baseline="-25000" dirty="0"/>
              <a:t>y2</a:t>
            </a:r>
            <a:r>
              <a:rPr lang="en-US" sz="1800" dirty="0"/>
              <a:t> ) are applied to a coordinate position P then</a:t>
            </a:r>
          </a:p>
          <a:p>
            <a:pPr marL="114300" indent="0">
              <a:buNone/>
            </a:pPr>
            <a:r>
              <a:rPr lang="en-US" sz="1800" dirty="0"/>
              <a:t>or, P’  =   T( t</a:t>
            </a:r>
            <a:r>
              <a:rPr lang="en-US" sz="1800" baseline="-25000" dirty="0"/>
              <a:t>x2</a:t>
            </a:r>
            <a:r>
              <a:rPr lang="en-US" sz="1800" dirty="0"/>
              <a:t> , t</a:t>
            </a:r>
            <a:r>
              <a:rPr lang="en-US" sz="1800" baseline="-25000" dirty="0"/>
              <a:t>y2</a:t>
            </a:r>
            <a:r>
              <a:rPr lang="en-US" sz="1800" dirty="0"/>
              <a:t> )   .  {T( t</a:t>
            </a:r>
            <a:r>
              <a:rPr lang="en-US" sz="1800" baseline="-25000" dirty="0"/>
              <a:t>x1</a:t>
            </a:r>
            <a:r>
              <a:rPr lang="en-US" sz="1800" dirty="0"/>
              <a:t> , t</a:t>
            </a:r>
            <a:r>
              <a:rPr lang="en-US" sz="1800" baseline="-25000" dirty="0"/>
              <a:t>y1</a:t>
            </a:r>
            <a:r>
              <a:rPr lang="en-US" sz="1800" dirty="0"/>
              <a:t> ) .  P}     </a:t>
            </a:r>
            <a:r>
              <a:rPr lang="en-US" sz="1800" dirty="0" smtClean="0"/>
              <a:t> </a:t>
            </a:r>
            <a:r>
              <a:rPr lang="en-US" sz="1800" dirty="0"/>
              <a:t>and      P’  =   {T( t</a:t>
            </a:r>
            <a:r>
              <a:rPr lang="en-US" sz="1800" baseline="-25000" dirty="0"/>
              <a:t>x2</a:t>
            </a:r>
            <a:r>
              <a:rPr lang="en-US" sz="1800" dirty="0"/>
              <a:t> , t</a:t>
            </a:r>
            <a:r>
              <a:rPr lang="en-US" sz="1800" baseline="-25000" dirty="0"/>
              <a:t>y2</a:t>
            </a:r>
            <a:r>
              <a:rPr lang="en-US" sz="1800" dirty="0"/>
              <a:t> )  .  T( t</a:t>
            </a:r>
            <a:r>
              <a:rPr lang="en-US" sz="1800" baseline="-25000" dirty="0"/>
              <a:t>x1</a:t>
            </a:r>
            <a:r>
              <a:rPr lang="en-US" sz="1800" dirty="0"/>
              <a:t> , t</a:t>
            </a:r>
            <a:r>
              <a:rPr lang="en-US" sz="1800" baseline="-25000" dirty="0"/>
              <a:t>y1</a:t>
            </a:r>
            <a:r>
              <a:rPr lang="en-US" sz="1800" dirty="0"/>
              <a:t> ) } .  P  </a:t>
            </a:r>
          </a:p>
          <a:p>
            <a:pPr marL="114300" indent="0">
              <a:buNone/>
            </a:pPr>
            <a:r>
              <a:rPr lang="en-US" sz="1800" dirty="0" smtClean="0"/>
              <a:t>Here the composite transformation matrix for this sequence of translation is </a:t>
            </a:r>
          </a:p>
          <a:p>
            <a:pPr marL="114300" indent="0">
              <a:buNone/>
            </a:pPr>
            <a:endParaRPr lang="en-US" sz="1800" dirty="0"/>
          </a:p>
          <a:p>
            <a:pPr marL="114300" indent="0">
              <a:buNone/>
            </a:pPr>
            <a:r>
              <a:rPr lang="en-US" sz="1800" dirty="0"/>
              <a:t>	</a:t>
            </a:r>
            <a:r>
              <a:rPr lang="en-US" sz="1800" dirty="0" smtClean="0"/>
              <a:t>	  .		= </a:t>
            </a:r>
            <a:endParaRPr lang="en-US" sz="1800" dirty="0"/>
          </a:p>
        </p:txBody>
      </p:sp>
      <p:sp>
        <p:nvSpPr>
          <p:cNvPr id="4" name="Google Shape;1247;g9c9185ff3d_0_126"/>
          <p:cNvSpPr/>
          <p:nvPr/>
        </p:nvSpPr>
        <p:spPr>
          <a:xfrm>
            <a:off x="942597" y="4927763"/>
            <a:ext cx="142546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        T</a:t>
            </a:r>
            <a:r>
              <a:rPr lang="en-US" sz="1700" b="1" baseline="-25000" dirty="0" smtClean="0">
                <a:solidFill>
                  <a:schemeClr val="dk1"/>
                </a:solidFill>
                <a:latin typeface="Times New Roman"/>
                <a:ea typeface="Calibri"/>
                <a:cs typeface="Times New Roman"/>
                <a:sym typeface="Times New Roman"/>
              </a:rPr>
              <a:t>x2</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T</a:t>
            </a:r>
            <a:r>
              <a:rPr lang="en-US" sz="1600" b="1" baseline="-25000" dirty="0">
                <a:solidFill>
                  <a:schemeClr val="dk1"/>
                </a:solidFill>
                <a:latin typeface="Times New Roman"/>
                <a:ea typeface="Calibri"/>
                <a:cs typeface="Times New Roman"/>
                <a:sym typeface="Times New Roman"/>
              </a:rPr>
              <a:t>y</a:t>
            </a:r>
            <a:r>
              <a:rPr lang="en-US" sz="1600" b="1" baseline="-25000" dirty="0" smtClean="0">
                <a:solidFill>
                  <a:schemeClr val="dk1"/>
                </a:solidFill>
                <a:latin typeface="Times New Roman"/>
                <a:ea typeface="Calibri"/>
                <a:cs typeface="Times New Roman"/>
                <a:sym typeface="Times New Roman"/>
              </a:rPr>
              <a:t>2</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6" name="Google Shape;1247;g9c9185ff3d_0_126"/>
          <p:cNvSpPr/>
          <p:nvPr/>
        </p:nvSpPr>
        <p:spPr>
          <a:xfrm>
            <a:off x="2618987" y="4927764"/>
            <a:ext cx="142546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        T</a:t>
            </a:r>
            <a:r>
              <a:rPr lang="en-US" sz="1700" b="1" baseline="-25000" dirty="0" smtClean="0">
                <a:solidFill>
                  <a:schemeClr val="dk1"/>
                </a:solidFill>
                <a:latin typeface="Times New Roman"/>
                <a:ea typeface="Calibri"/>
                <a:cs typeface="Times New Roman"/>
                <a:sym typeface="Times New Roman"/>
              </a:rPr>
              <a:t>x1</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T</a:t>
            </a:r>
            <a:r>
              <a:rPr lang="en-US" sz="1600" b="1" baseline="-25000" dirty="0" smtClean="0">
                <a:solidFill>
                  <a:schemeClr val="dk1"/>
                </a:solidFill>
                <a:latin typeface="Times New Roman"/>
                <a:ea typeface="Calibri"/>
                <a:cs typeface="Times New Roman"/>
                <a:sym typeface="Times New Roman"/>
              </a:rPr>
              <a:t>y</a:t>
            </a:r>
            <a:r>
              <a:rPr lang="en-US" sz="1600" b="1" baseline="-25000" dirty="0">
                <a:solidFill>
                  <a:schemeClr val="dk1"/>
                </a:solidFill>
                <a:latin typeface="Times New Roman"/>
                <a:ea typeface="Calibri"/>
                <a:cs typeface="Times New Roman"/>
                <a:sym typeface="Times New Roman"/>
              </a:rPr>
              <a:t>1</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7" name="Google Shape;1247;g9c9185ff3d_0_126"/>
          <p:cNvSpPr/>
          <p:nvPr/>
        </p:nvSpPr>
        <p:spPr>
          <a:xfrm>
            <a:off x="4600174" y="4939487"/>
            <a:ext cx="198819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        T</a:t>
            </a:r>
            <a:r>
              <a:rPr lang="en-US" sz="1700" b="1" baseline="-25000" dirty="0" smtClean="0">
                <a:solidFill>
                  <a:schemeClr val="dk1"/>
                </a:solidFill>
                <a:latin typeface="Times New Roman"/>
                <a:ea typeface="Calibri"/>
                <a:cs typeface="Times New Roman"/>
                <a:sym typeface="Times New Roman"/>
              </a:rPr>
              <a:t>x1</a:t>
            </a: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 T</a:t>
            </a:r>
            <a:r>
              <a:rPr lang="en-US" sz="1600" b="1" baseline="-25000" dirty="0" smtClean="0">
                <a:solidFill>
                  <a:schemeClr val="dk1"/>
                </a:solidFill>
                <a:latin typeface="Times New Roman"/>
                <a:ea typeface="Calibri"/>
                <a:cs typeface="Times New Roman"/>
                <a:sym typeface="Times New Roman"/>
              </a:rPr>
              <a:t>x2</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T</a:t>
            </a:r>
            <a:r>
              <a:rPr lang="en-US" sz="1600" b="1" baseline="-25000" dirty="0">
                <a:solidFill>
                  <a:schemeClr val="dk1"/>
                </a:solidFill>
                <a:latin typeface="Times New Roman"/>
                <a:ea typeface="Calibri"/>
                <a:cs typeface="Times New Roman"/>
                <a:sym typeface="Times New Roman"/>
              </a:rPr>
              <a:t>y</a:t>
            </a:r>
            <a:r>
              <a:rPr lang="en-US" sz="1600" b="1" baseline="-25000" dirty="0" smtClean="0">
                <a:solidFill>
                  <a:schemeClr val="dk1"/>
                </a:solidFill>
                <a:latin typeface="Times New Roman"/>
                <a:ea typeface="Calibri"/>
                <a:cs typeface="Times New Roman"/>
                <a:sym typeface="Times New Roman"/>
              </a:rPr>
              <a:t>1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T</a:t>
            </a:r>
            <a:r>
              <a:rPr lang="en-US" sz="1800" b="1" baseline="-25000" dirty="0" smtClean="0">
                <a:solidFill>
                  <a:schemeClr val="dk1"/>
                </a:solidFill>
                <a:latin typeface="Times New Roman"/>
                <a:ea typeface="Calibri"/>
                <a:cs typeface="Times New Roman"/>
                <a:sym typeface="Times New Roman"/>
              </a:rPr>
              <a:t>y2</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2" name="Oval 1"/>
          <p:cNvSpPr/>
          <p:nvPr/>
        </p:nvSpPr>
        <p:spPr>
          <a:xfrm>
            <a:off x="5307980" y="62892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408215" y="596219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75715" y="545668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stCxn id="2" idx="0"/>
            <a:endCxn id="8" idx="4"/>
          </p:cNvCxnSpPr>
          <p:nvPr/>
        </p:nvCxnSpPr>
        <p:spPr>
          <a:xfrm flipV="1">
            <a:off x="5330840" y="6007914"/>
            <a:ext cx="1100235" cy="281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4"/>
            <a:endCxn id="9" idx="6"/>
          </p:cNvCxnSpPr>
          <p:nvPr/>
        </p:nvCxnSpPr>
        <p:spPr>
          <a:xfrm flipV="1">
            <a:off x="6431075" y="5479546"/>
            <a:ext cx="1290359" cy="528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25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9">
                                            <p:txEl>
                                              <p:pRg st="5" end="5"/>
                                            </p:txEl>
                                          </p:spTgt>
                                        </p:tgtEl>
                                        <p:attrNameLst>
                                          <p:attrName>style.visibility</p:attrName>
                                        </p:attrNameLst>
                                      </p:cBhvr>
                                      <p:to>
                                        <p:strVal val="visible"/>
                                      </p:to>
                                    </p:set>
                                    <p:anim calcmode="lin" valueType="num">
                                      <p:cBhvr additive="base">
                                        <p:cTn id="7" dur="500" fill="hold"/>
                                        <p:tgtEl>
                                          <p:spTgt spid="15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59">
                                            <p:txEl>
                                              <p:pRg st="6" end="6"/>
                                            </p:txEl>
                                          </p:spTgt>
                                        </p:tgtEl>
                                        <p:attrNameLst>
                                          <p:attrName>style.visibility</p:attrName>
                                        </p:attrNameLst>
                                      </p:cBhvr>
                                      <p:to>
                                        <p:strVal val="visible"/>
                                      </p:to>
                                    </p:set>
                                    <p:anim calcmode="lin" valueType="num">
                                      <p:cBhvr additive="base">
                                        <p:cTn id="13" dur="500" fill="hold"/>
                                        <p:tgtEl>
                                          <p:spTgt spid="155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59">
                                            <p:txEl>
                                              <p:pRg st="7" end="7"/>
                                            </p:txEl>
                                          </p:spTgt>
                                        </p:tgtEl>
                                        <p:attrNameLst>
                                          <p:attrName>style.visibility</p:attrName>
                                        </p:attrNameLst>
                                      </p:cBhvr>
                                      <p:to>
                                        <p:strVal val="visible"/>
                                      </p:to>
                                    </p:set>
                                    <p:anim calcmode="lin" valueType="num">
                                      <p:cBhvr additive="base">
                                        <p:cTn id="19" dur="500" fill="hold"/>
                                        <p:tgtEl>
                                          <p:spTgt spid="155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59">
                                            <p:txEl>
                                              <p:pRg st="8" end="8"/>
                                            </p:txEl>
                                          </p:spTgt>
                                        </p:tgtEl>
                                        <p:attrNameLst>
                                          <p:attrName>style.visibility</p:attrName>
                                        </p:attrNameLst>
                                      </p:cBhvr>
                                      <p:to>
                                        <p:strVal val="visible"/>
                                      </p:to>
                                    </p:set>
                                    <p:anim calcmode="lin" valueType="num">
                                      <p:cBhvr additive="base">
                                        <p:cTn id="37" dur="500" fill="hold"/>
                                        <p:tgtEl>
                                          <p:spTgt spid="15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5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59">
                                            <p:txEl>
                                              <p:pRg st="10" end="10"/>
                                            </p:txEl>
                                          </p:spTgt>
                                        </p:tgtEl>
                                        <p:attrNameLst>
                                          <p:attrName>style.visibility</p:attrName>
                                        </p:attrNameLst>
                                      </p:cBhvr>
                                      <p:to>
                                        <p:strVal val="visible"/>
                                      </p:to>
                                    </p:set>
                                    <p:anim calcmode="lin" valueType="num">
                                      <p:cBhvr additive="base">
                                        <p:cTn id="41" dur="500" fill="hold"/>
                                        <p:tgtEl>
                                          <p:spTgt spid="1559">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246" name="Google Shape;246;p5"/>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247" name="Google Shape;247;p5"/>
          <p:cNvSpPr txBox="1"/>
          <p:nvPr/>
        </p:nvSpPr>
        <p:spPr>
          <a:xfrm>
            <a:off x="990600" y="600075"/>
            <a:ext cx="72390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Topological Difference between 2 Scan lines</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y : intersection edges are opposite sides</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y’ : intersection edges are same side</a:t>
            </a:r>
            <a:endParaRPr/>
          </a:p>
        </p:txBody>
      </p:sp>
      <p:sp>
        <p:nvSpPr>
          <p:cNvPr id="248" name="Google Shape;248;p5"/>
          <p:cNvSpPr/>
          <p:nvPr/>
        </p:nvSpPr>
        <p:spPr>
          <a:xfrm>
            <a:off x="1538287" y="3429000"/>
            <a:ext cx="3200400" cy="2133600"/>
          </a:xfrm>
          <a:custGeom>
            <a:avLst/>
            <a:gdLst/>
            <a:ahLst/>
            <a:cxnLst/>
            <a:rect l="l" t="t" r="r" b="b"/>
            <a:pathLst>
              <a:path w="2016" h="1344" extrusionOk="0">
                <a:moveTo>
                  <a:pt x="0" y="576"/>
                </a:moveTo>
                <a:lnTo>
                  <a:pt x="576" y="1248"/>
                </a:lnTo>
                <a:lnTo>
                  <a:pt x="960" y="912"/>
                </a:lnTo>
                <a:lnTo>
                  <a:pt x="1440" y="1344"/>
                </a:lnTo>
                <a:lnTo>
                  <a:pt x="2016" y="672"/>
                </a:lnTo>
                <a:lnTo>
                  <a:pt x="1056" y="0"/>
                </a:lnTo>
                <a:lnTo>
                  <a:pt x="0" y="576"/>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249" name="Google Shape;249;p5"/>
          <p:cNvCxnSpPr/>
          <p:nvPr/>
        </p:nvCxnSpPr>
        <p:spPr>
          <a:xfrm>
            <a:off x="1233487" y="4876800"/>
            <a:ext cx="3810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250" name="Google Shape;250;p5"/>
          <p:cNvCxnSpPr/>
          <p:nvPr/>
        </p:nvCxnSpPr>
        <p:spPr>
          <a:xfrm>
            <a:off x="1233487" y="4495800"/>
            <a:ext cx="3810000" cy="0"/>
          </a:xfrm>
          <a:prstGeom prst="straightConnector1">
            <a:avLst/>
          </a:prstGeom>
          <a:noFill/>
          <a:ln w="38100" cap="flat" cmpd="sng">
            <a:solidFill>
              <a:schemeClr val="accent1"/>
            </a:solidFill>
            <a:prstDash val="solid"/>
            <a:miter lim="800000"/>
            <a:headEnd type="none" w="med" len="med"/>
            <a:tailEnd type="none" w="med" len="med"/>
          </a:ln>
        </p:spPr>
      </p:cxnSp>
      <p:sp>
        <p:nvSpPr>
          <p:cNvPr id="251" name="Google Shape;251;p5"/>
          <p:cNvSpPr txBox="1"/>
          <p:nvPr/>
        </p:nvSpPr>
        <p:spPr>
          <a:xfrm>
            <a:off x="914400" y="4114800"/>
            <a:ext cx="3190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endParaRPr/>
          </a:p>
        </p:txBody>
      </p:sp>
      <p:sp>
        <p:nvSpPr>
          <p:cNvPr id="252" name="Google Shape;252;p5"/>
          <p:cNvSpPr txBox="1"/>
          <p:nvPr/>
        </p:nvSpPr>
        <p:spPr>
          <a:xfrm>
            <a:off x="914400" y="4648200"/>
            <a:ext cx="4206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endParaRPr/>
          </a:p>
        </p:txBody>
      </p:sp>
      <p:sp>
        <p:nvSpPr>
          <p:cNvPr id="253" name="Google Shape;253;p5"/>
          <p:cNvSpPr/>
          <p:nvPr/>
        </p:nvSpPr>
        <p:spPr>
          <a:xfrm>
            <a:off x="2757487" y="4572000"/>
            <a:ext cx="609600" cy="609600"/>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4" name="Google Shape;254;p5"/>
          <p:cNvSpPr/>
          <p:nvPr/>
        </p:nvSpPr>
        <p:spPr>
          <a:xfrm>
            <a:off x="4357687" y="4191000"/>
            <a:ext cx="608012" cy="608012"/>
          </a:xfrm>
          <a:prstGeom prst="ellipse">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5" name="Google Shape;255;p5"/>
          <p:cNvSpPr txBox="1"/>
          <p:nvPr/>
        </p:nvSpPr>
        <p:spPr>
          <a:xfrm>
            <a:off x="1763712" y="4868862"/>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6" name="Google Shape;256;p5"/>
          <p:cNvSpPr txBox="1"/>
          <p:nvPr/>
        </p:nvSpPr>
        <p:spPr>
          <a:xfrm>
            <a:off x="2892425" y="4508500"/>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257" name="Google Shape;257;p5"/>
          <p:cNvSpPr txBox="1"/>
          <p:nvPr/>
        </p:nvSpPr>
        <p:spPr>
          <a:xfrm>
            <a:off x="4284662" y="4868862"/>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8" name="Google Shape;258;p5"/>
          <p:cNvSpPr txBox="1"/>
          <p:nvPr/>
        </p:nvSpPr>
        <p:spPr>
          <a:xfrm>
            <a:off x="1619250" y="4149725"/>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9" name="Google Shape;259;p5"/>
          <p:cNvSpPr txBox="1"/>
          <p:nvPr/>
        </p:nvSpPr>
        <p:spPr>
          <a:xfrm>
            <a:off x="4621212" y="4149725"/>
            <a:ext cx="31115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grpSp>
        <p:nvGrpSpPr>
          <p:cNvPr id="260" name="Google Shape;260;p5"/>
          <p:cNvGrpSpPr/>
          <p:nvPr/>
        </p:nvGrpSpPr>
        <p:grpSpPr>
          <a:xfrm>
            <a:off x="5334000" y="3357562"/>
            <a:ext cx="3657600" cy="2270125"/>
            <a:chOff x="3360" y="2115"/>
            <a:chExt cx="2304" cy="1430"/>
          </a:xfrm>
        </p:grpSpPr>
        <p:sp>
          <p:nvSpPr>
            <p:cNvPr id="261" name="Google Shape;261;p5"/>
            <p:cNvSpPr/>
            <p:nvPr/>
          </p:nvSpPr>
          <p:spPr>
            <a:xfrm rot="10800000" flipH="1">
              <a:off x="4320" y="2544"/>
              <a:ext cx="384" cy="384"/>
            </a:xfrm>
            <a:custGeom>
              <a:avLst/>
              <a:gdLst/>
              <a:ahLst/>
              <a:cxnLst/>
              <a:rect l="l" t="t" r="r" b="b"/>
              <a:pathLst>
                <a:path w="21600" h="21600" extrusionOk="0">
                  <a:moveTo>
                    <a:pt x="17099" y="11249"/>
                  </a:moveTo>
                  <a:cubicBezTo>
                    <a:pt x="17110" y="11100"/>
                    <a:pt x="17116" y="10950"/>
                    <a:pt x="17116" y="10800"/>
                  </a:cubicBezTo>
                  <a:cubicBezTo>
                    <a:pt x="17116" y="7311"/>
                    <a:pt x="14288" y="4484"/>
                    <a:pt x="10800" y="4484"/>
                  </a:cubicBezTo>
                  <a:cubicBezTo>
                    <a:pt x="7311" y="4484"/>
                    <a:pt x="4484" y="7311"/>
                    <a:pt x="4484" y="10800"/>
                  </a:cubicBezTo>
                  <a:cubicBezTo>
                    <a:pt x="4483" y="14288"/>
                    <a:pt x="7311" y="17115"/>
                    <a:pt x="10799" y="17115"/>
                  </a:cubicBezTo>
                  <a:lnTo>
                    <a:pt x="10799" y="21599"/>
                  </a:lnTo>
                  <a:cubicBezTo>
                    <a:pt x="4834" y="21599"/>
                    <a:pt x="0" y="16764"/>
                    <a:pt x="0" y="10800"/>
                  </a:cubicBezTo>
                  <a:cubicBezTo>
                    <a:pt x="0" y="4835"/>
                    <a:pt x="4835" y="0"/>
                    <a:pt x="10800" y="0"/>
                  </a:cubicBezTo>
                  <a:cubicBezTo>
                    <a:pt x="16764" y="0"/>
                    <a:pt x="21600" y="4835"/>
                    <a:pt x="21600" y="10800"/>
                  </a:cubicBezTo>
                  <a:cubicBezTo>
                    <a:pt x="21600" y="11056"/>
                    <a:pt x="21590" y="11313"/>
                    <a:pt x="21572" y="11569"/>
                  </a:cubicBezTo>
                  <a:lnTo>
                    <a:pt x="24265" y="11761"/>
                  </a:lnTo>
                  <a:lnTo>
                    <a:pt x="18984" y="16339"/>
                  </a:lnTo>
                  <a:lnTo>
                    <a:pt x="14406" y="11057"/>
                  </a:lnTo>
                  <a:lnTo>
                    <a:pt x="17099" y="1124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262" name="Google Shape;262;p5"/>
            <p:cNvGrpSpPr/>
            <p:nvPr/>
          </p:nvGrpSpPr>
          <p:grpSpPr>
            <a:xfrm>
              <a:off x="3456" y="2115"/>
              <a:ext cx="2112" cy="1430"/>
              <a:chOff x="3456" y="2115"/>
              <a:chExt cx="2112" cy="1430"/>
            </a:xfrm>
          </p:grpSpPr>
          <p:sp>
            <p:nvSpPr>
              <p:cNvPr id="263" name="Google Shape;263;p5"/>
              <p:cNvSpPr/>
              <p:nvPr/>
            </p:nvSpPr>
            <p:spPr>
              <a:xfrm>
                <a:off x="3576" y="2816"/>
                <a:ext cx="1848" cy="688"/>
              </a:xfrm>
              <a:custGeom>
                <a:avLst/>
                <a:gdLst/>
                <a:ahLst/>
                <a:cxnLst/>
                <a:rect l="l" t="t" r="r" b="b"/>
                <a:pathLst>
                  <a:path w="1848" h="688" extrusionOk="0">
                    <a:moveTo>
                      <a:pt x="0" y="0"/>
                    </a:moveTo>
                    <a:lnTo>
                      <a:pt x="504" y="592"/>
                    </a:lnTo>
                    <a:lnTo>
                      <a:pt x="888" y="256"/>
                    </a:lnTo>
                    <a:lnTo>
                      <a:pt x="1368" y="688"/>
                    </a:lnTo>
                    <a:lnTo>
                      <a:pt x="1848" y="128"/>
                    </a:lnTo>
                  </a:path>
                </a:pathLst>
              </a:custGeom>
              <a:noFill/>
              <a:ln w="381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4" name="Google Shape;264;p5"/>
              <p:cNvSpPr/>
              <p:nvPr/>
            </p:nvSpPr>
            <p:spPr>
              <a:xfrm>
                <a:off x="3504" y="2160"/>
                <a:ext cx="2016" cy="672"/>
              </a:xfrm>
              <a:custGeom>
                <a:avLst/>
                <a:gdLst/>
                <a:ahLst/>
                <a:cxnLst/>
                <a:rect l="l" t="t" r="r" b="b"/>
                <a:pathLst>
                  <a:path w="2016" h="672" extrusionOk="0">
                    <a:moveTo>
                      <a:pt x="2016" y="672"/>
                    </a:moveTo>
                    <a:lnTo>
                      <a:pt x="1056" y="0"/>
                    </a:lnTo>
                    <a:lnTo>
                      <a:pt x="0" y="576"/>
                    </a:lnTo>
                  </a:path>
                </a:pathLst>
              </a:custGeom>
              <a:noFill/>
              <a:ln w="3810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5" name="Google Shape;265;p5"/>
              <p:cNvSpPr/>
              <p:nvPr/>
            </p:nvSpPr>
            <p:spPr>
              <a:xfrm>
                <a:off x="3552" y="2784"/>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6" name="Google Shape;266;p5"/>
              <p:cNvSpPr/>
              <p:nvPr/>
            </p:nvSpPr>
            <p:spPr>
              <a:xfrm>
                <a:off x="5376" y="2880"/>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7" name="Google Shape;267;p5"/>
              <p:cNvSpPr/>
              <p:nvPr/>
            </p:nvSpPr>
            <p:spPr>
              <a:xfrm>
                <a:off x="5472" y="2784"/>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8" name="Google Shape;268;p5"/>
              <p:cNvSpPr/>
              <p:nvPr/>
            </p:nvSpPr>
            <p:spPr>
              <a:xfrm>
                <a:off x="3456" y="2688"/>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9" name="Google Shape;269;p5"/>
              <p:cNvSpPr/>
              <p:nvPr/>
            </p:nvSpPr>
            <p:spPr>
              <a:xfrm>
                <a:off x="4508" y="2115"/>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0" name="Google Shape;270;p5"/>
              <p:cNvSpPr/>
              <p:nvPr/>
            </p:nvSpPr>
            <p:spPr>
              <a:xfrm>
                <a:off x="4035" y="3353"/>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1" name="Google Shape;271;p5"/>
              <p:cNvSpPr/>
              <p:nvPr/>
            </p:nvSpPr>
            <p:spPr>
              <a:xfrm>
                <a:off x="4422" y="3017"/>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2" name="Google Shape;272;p5"/>
              <p:cNvSpPr/>
              <p:nvPr/>
            </p:nvSpPr>
            <p:spPr>
              <a:xfrm>
                <a:off x="4890" y="3449"/>
                <a:ext cx="96" cy="96"/>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273" name="Google Shape;273;p5"/>
            <p:cNvCxnSpPr/>
            <p:nvPr/>
          </p:nvCxnSpPr>
          <p:spPr>
            <a:xfrm>
              <a:off x="3360" y="3072"/>
              <a:ext cx="2304"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274" name="Google Shape;274;p5"/>
            <p:cNvCxnSpPr/>
            <p:nvPr/>
          </p:nvCxnSpPr>
          <p:spPr>
            <a:xfrm>
              <a:off x="3360" y="2832"/>
              <a:ext cx="2304" cy="0"/>
            </a:xfrm>
            <a:prstGeom prst="straightConnector1">
              <a:avLst/>
            </a:prstGeom>
            <a:noFill/>
            <a:ln w="38100" cap="flat" cmpd="sng">
              <a:solidFill>
                <a:schemeClr val="accent1"/>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g9a7b122012_6_323"/>
          <p:cNvSpPr txBox="1">
            <a:spLocks noGrp="1"/>
          </p:cNvSpPr>
          <p:nvPr>
            <p:ph type="title"/>
          </p:nvPr>
        </p:nvSpPr>
        <p:spPr>
          <a:xfrm>
            <a:off x="457200" y="-194283"/>
            <a:ext cx="8229600" cy="1143000"/>
          </a:xfrm>
          <a:prstGeom prst="rect">
            <a:avLst/>
          </a:prstGeom>
          <a:noFill/>
          <a:ln>
            <a:noFill/>
          </a:ln>
        </p:spPr>
        <p:txBody>
          <a:bodyPr spcFirstLastPara="1" wrap="square" lIns="91425" tIns="45700" rIns="91425" bIns="45700" anchor="ctr" anchorCtr="0">
            <a:noAutofit/>
          </a:bodyPr>
          <a:lstStyle/>
          <a:p>
            <a:r>
              <a:rPr lang="en-US" sz="4000" b="1" dirty="0"/>
              <a:t>Composite Transformation</a:t>
            </a:r>
            <a:endParaRPr lang="en-US" sz="4000" dirty="0"/>
          </a:p>
        </p:txBody>
      </p:sp>
      <p:sp>
        <p:nvSpPr>
          <p:cNvPr id="1559" name="Google Shape;1559;g9a7b122012_6_323"/>
          <p:cNvSpPr txBox="1">
            <a:spLocks noGrp="1"/>
          </p:cNvSpPr>
          <p:nvPr>
            <p:ph type="body" idx="1"/>
          </p:nvPr>
        </p:nvSpPr>
        <p:spPr>
          <a:xfrm>
            <a:off x="457200" y="908543"/>
            <a:ext cx="8229600" cy="6043242"/>
          </a:xfrm>
          <a:prstGeom prst="rect">
            <a:avLst/>
          </a:prstGeom>
          <a:noFill/>
          <a:ln>
            <a:noFill/>
          </a:ln>
        </p:spPr>
        <p:txBody>
          <a:bodyPr spcFirstLastPara="1" wrap="square" lIns="91425" tIns="45700" rIns="91425" bIns="45700" anchor="t" anchorCtr="0">
            <a:noAutofit/>
          </a:bodyPr>
          <a:lstStyle/>
          <a:p>
            <a:pPr marL="114300" indent="0">
              <a:buNone/>
            </a:pPr>
            <a:r>
              <a:rPr lang="en-US" sz="1800" b="1" dirty="0" smtClean="0"/>
              <a:t>ii. Two successive Scaling operations are Multiplicative</a:t>
            </a:r>
            <a:endParaRPr lang="en-US" sz="1800" b="1" dirty="0"/>
          </a:p>
          <a:p>
            <a:pPr marL="114300" indent="0">
              <a:buNone/>
            </a:pPr>
            <a:r>
              <a:rPr lang="en-US" sz="1800" dirty="0" smtClean="0"/>
              <a:t>Let </a:t>
            </a:r>
            <a:r>
              <a:rPr lang="en-US" sz="1800" dirty="0"/>
              <a:t>( s</a:t>
            </a:r>
            <a:r>
              <a:rPr lang="en-US" sz="1800" baseline="-25000" dirty="0"/>
              <a:t>x1</a:t>
            </a:r>
            <a:r>
              <a:rPr lang="en-US" sz="1800" dirty="0"/>
              <a:t> , s</a:t>
            </a:r>
            <a:r>
              <a:rPr lang="en-US" sz="1800" baseline="-25000" dirty="0"/>
              <a:t>y1</a:t>
            </a:r>
            <a:r>
              <a:rPr lang="en-US" sz="1800" dirty="0"/>
              <a:t> ) and ( s</a:t>
            </a:r>
            <a:r>
              <a:rPr lang="en-US" sz="1800" baseline="-25000" dirty="0"/>
              <a:t>x2</a:t>
            </a:r>
            <a:r>
              <a:rPr lang="en-US" sz="1800" dirty="0"/>
              <a:t> , s</a:t>
            </a:r>
            <a:r>
              <a:rPr lang="en-US" sz="1800" baseline="-25000" dirty="0"/>
              <a:t>y2</a:t>
            </a:r>
            <a:r>
              <a:rPr lang="en-US" sz="1800" dirty="0"/>
              <a:t> ) be two successive  vectors  applied to a coordinate position P then the composite scaling matrix thus produced is </a:t>
            </a:r>
          </a:p>
          <a:p>
            <a:pPr marL="114300" indent="0">
              <a:buNone/>
            </a:pPr>
            <a:r>
              <a:rPr lang="en-US" sz="1800" dirty="0"/>
              <a:t>or, P’  =   S( s</a:t>
            </a:r>
            <a:r>
              <a:rPr lang="en-US" sz="1800" baseline="-25000" dirty="0"/>
              <a:t>x2</a:t>
            </a:r>
            <a:r>
              <a:rPr lang="en-US" sz="1800" dirty="0"/>
              <a:t> , s</a:t>
            </a:r>
            <a:r>
              <a:rPr lang="en-US" sz="1800" baseline="-25000" dirty="0"/>
              <a:t>y2</a:t>
            </a:r>
            <a:r>
              <a:rPr lang="en-US" sz="1800" dirty="0"/>
              <a:t> )   .  {S( s</a:t>
            </a:r>
            <a:r>
              <a:rPr lang="en-US" sz="1800" baseline="-25000" dirty="0"/>
              <a:t>x1</a:t>
            </a:r>
            <a:r>
              <a:rPr lang="en-US" sz="1800" dirty="0"/>
              <a:t> , s</a:t>
            </a:r>
            <a:r>
              <a:rPr lang="en-US" sz="1800" baseline="-25000" dirty="0"/>
              <a:t>y1</a:t>
            </a:r>
            <a:r>
              <a:rPr lang="en-US" sz="1800" dirty="0"/>
              <a:t> ) .  P}    and      P’  =   {S( s</a:t>
            </a:r>
            <a:r>
              <a:rPr lang="en-US" sz="1800" baseline="-25000" dirty="0"/>
              <a:t>x2</a:t>
            </a:r>
            <a:r>
              <a:rPr lang="en-US" sz="1800" dirty="0"/>
              <a:t> , s</a:t>
            </a:r>
            <a:r>
              <a:rPr lang="en-US" sz="1800" baseline="-25000" dirty="0"/>
              <a:t>y2</a:t>
            </a:r>
            <a:r>
              <a:rPr lang="en-US" sz="1800" dirty="0"/>
              <a:t> )  .  S( s</a:t>
            </a:r>
            <a:r>
              <a:rPr lang="en-US" sz="1800" baseline="-25000" dirty="0"/>
              <a:t>x1</a:t>
            </a:r>
            <a:r>
              <a:rPr lang="en-US" sz="1800" dirty="0"/>
              <a:t> , s</a:t>
            </a:r>
            <a:r>
              <a:rPr lang="en-US" sz="1800" baseline="-25000" dirty="0"/>
              <a:t>y1</a:t>
            </a:r>
            <a:r>
              <a:rPr lang="en-US" sz="1800" dirty="0"/>
              <a:t> ) } .  P  </a:t>
            </a:r>
          </a:p>
          <a:p>
            <a:pPr marL="114300" indent="0">
              <a:buNone/>
            </a:pPr>
            <a:r>
              <a:rPr lang="en-US" sz="1800" dirty="0"/>
              <a:t>Here the composite transformation matrix for this sequence of translation is </a:t>
            </a:r>
          </a:p>
          <a:p>
            <a:pPr marL="114300" indent="0">
              <a:buNone/>
            </a:pPr>
            <a:endParaRPr lang="en-US" sz="1000" dirty="0" smtClean="0"/>
          </a:p>
          <a:p>
            <a:pPr marL="114300" indent="0">
              <a:buNone/>
            </a:pPr>
            <a:r>
              <a:rPr lang="en-US" sz="1800" dirty="0"/>
              <a:t>	</a:t>
            </a:r>
            <a:r>
              <a:rPr lang="en-US" sz="1800" dirty="0" smtClean="0"/>
              <a:t>	  .		= </a:t>
            </a:r>
          </a:p>
          <a:p>
            <a:pPr marL="114300" indent="0">
              <a:buNone/>
            </a:pPr>
            <a:endParaRPr lang="en-US" sz="1800" dirty="0"/>
          </a:p>
          <a:p>
            <a:pPr marL="114300" indent="0">
              <a:buNone/>
            </a:pPr>
            <a:endParaRPr lang="en-US" sz="1800" dirty="0" smtClean="0"/>
          </a:p>
          <a:p>
            <a:pPr marL="114300" indent="0">
              <a:buNone/>
            </a:pPr>
            <a:r>
              <a:rPr lang="en-US" sz="1800" b="1" dirty="0"/>
              <a:t>iii. Two successive Rotation operations are Additive</a:t>
            </a:r>
          </a:p>
          <a:p>
            <a:pPr marL="114300" indent="0">
              <a:buNone/>
            </a:pPr>
            <a:r>
              <a:rPr lang="en-US" sz="1800" dirty="0"/>
              <a:t>Let R(θ</a:t>
            </a:r>
            <a:r>
              <a:rPr lang="en-US" sz="1800" baseline="-25000" dirty="0"/>
              <a:t>1</a:t>
            </a:r>
            <a:r>
              <a:rPr lang="en-US" sz="1800" dirty="0"/>
              <a:t>) and R(θ</a:t>
            </a:r>
            <a:r>
              <a:rPr lang="en-US" sz="1800" baseline="-25000" dirty="0"/>
              <a:t>2</a:t>
            </a:r>
            <a:r>
              <a:rPr lang="en-US" sz="1800" dirty="0"/>
              <a:t>) be two successive rotations applied to a coordinate position P then the composite scaling matrix thus produced is </a:t>
            </a:r>
          </a:p>
          <a:p>
            <a:pPr marL="114300" indent="0">
              <a:buNone/>
            </a:pPr>
            <a:r>
              <a:rPr lang="en-US" sz="1800" dirty="0"/>
              <a:t>or, P’  =   R(θ</a:t>
            </a:r>
            <a:r>
              <a:rPr lang="en-US" sz="1800" baseline="-25000" dirty="0"/>
              <a:t>2</a:t>
            </a:r>
            <a:r>
              <a:rPr lang="en-US" sz="1800" dirty="0"/>
              <a:t>)   .  {R(θ</a:t>
            </a:r>
            <a:r>
              <a:rPr lang="en-US" sz="1800" baseline="-25000" dirty="0"/>
              <a:t>1</a:t>
            </a:r>
            <a:r>
              <a:rPr lang="en-US" sz="1800" dirty="0"/>
              <a:t>) .  P}		and 	     P’  =   {R(θ</a:t>
            </a:r>
            <a:r>
              <a:rPr lang="en-US" sz="1800" baseline="-25000" dirty="0"/>
              <a:t>2</a:t>
            </a:r>
            <a:r>
              <a:rPr lang="en-US" sz="1800" dirty="0"/>
              <a:t>)  .  R(θ</a:t>
            </a:r>
            <a:r>
              <a:rPr lang="en-US" sz="1800" baseline="-25000" dirty="0"/>
              <a:t>1</a:t>
            </a:r>
            <a:r>
              <a:rPr lang="en-US" sz="1800" dirty="0"/>
              <a:t>) } .  P  </a:t>
            </a:r>
          </a:p>
          <a:p>
            <a:pPr marL="114300" indent="0">
              <a:buNone/>
            </a:pPr>
            <a:r>
              <a:rPr lang="en-US" sz="1800" dirty="0"/>
              <a:t>Here the composite transformation matrix for this sequence of translation is </a:t>
            </a:r>
          </a:p>
          <a:p>
            <a:pPr marL="114300" indent="0">
              <a:buNone/>
            </a:pPr>
            <a:r>
              <a:rPr lang="en-US" sz="1800" dirty="0" smtClean="0"/>
              <a:t>		 .	               =</a:t>
            </a:r>
          </a:p>
          <a:p>
            <a:pPr marL="114300" indent="0">
              <a:buNone/>
            </a:pPr>
            <a:endParaRPr lang="en-US" sz="1800" dirty="0" smtClean="0"/>
          </a:p>
          <a:p>
            <a:pPr marL="114300" indent="0">
              <a:buNone/>
            </a:pPr>
            <a:r>
              <a:rPr lang="en-US" sz="1800" dirty="0" smtClean="0"/>
              <a:t>			</a:t>
            </a:r>
          </a:p>
          <a:p>
            <a:pPr marL="114300" indent="0">
              <a:buNone/>
            </a:pPr>
            <a:r>
              <a:rPr lang="en-US" sz="1800" dirty="0" smtClean="0"/>
              <a:t>  =				or     </a:t>
            </a:r>
            <a:r>
              <a:rPr lang="en-US" sz="1800" b="1" dirty="0" smtClean="0"/>
              <a:t>R(θ</a:t>
            </a:r>
            <a:r>
              <a:rPr lang="en-US" sz="1800" b="1" baseline="-25000" dirty="0" smtClean="0"/>
              <a:t>2</a:t>
            </a:r>
            <a:r>
              <a:rPr lang="en-US" sz="1800" b="1" dirty="0"/>
              <a:t>)  .  R(θ</a:t>
            </a:r>
            <a:r>
              <a:rPr lang="en-US" sz="1800" b="1" baseline="-25000" dirty="0"/>
              <a:t>1</a:t>
            </a:r>
            <a:r>
              <a:rPr lang="en-US" sz="1800" b="1" dirty="0"/>
              <a:t>)    =    R(θ</a:t>
            </a:r>
            <a:r>
              <a:rPr lang="en-US" sz="1800" b="1" baseline="-25000" dirty="0"/>
              <a:t>1 </a:t>
            </a:r>
            <a:r>
              <a:rPr lang="en-US" sz="1800" b="1" dirty="0"/>
              <a:t> + θ</a:t>
            </a:r>
            <a:r>
              <a:rPr lang="en-US" sz="1800" b="1" baseline="-25000" dirty="0"/>
              <a:t>2</a:t>
            </a:r>
            <a:r>
              <a:rPr lang="en-US" sz="1800" b="1" dirty="0"/>
              <a:t>)</a:t>
            </a:r>
            <a:endParaRPr lang="en-US" sz="1800" dirty="0"/>
          </a:p>
        </p:txBody>
      </p:sp>
      <p:sp>
        <p:nvSpPr>
          <p:cNvPr id="4" name="Google Shape;1247;g9c9185ff3d_0_126"/>
          <p:cNvSpPr/>
          <p:nvPr/>
        </p:nvSpPr>
        <p:spPr>
          <a:xfrm>
            <a:off x="942597" y="2533337"/>
            <a:ext cx="142546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t>s</a:t>
            </a:r>
            <a:r>
              <a:rPr lang="en-US" sz="1600" baseline="-25000" dirty="0" smtClean="0"/>
              <a:t>x2</a:t>
            </a:r>
            <a:r>
              <a:rPr lang="en-US" sz="1600" dirty="0" smtClean="0"/>
              <a:t>  </a:t>
            </a:r>
            <a:r>
              <a:rPr lang="en-US" sz="1600" dirty="0" smtClean="0">
                <a:solidFill>
                  <a:schemeClr val="dk1"/>
                </a:solidFill>
                <a:latin typeface="Calibri"/>
                <a:ea typeface="Calibri"/>
                <a:cs typeface="Calibri"/>
                <a:sym typeface="Calibri"/>
              </a:rPr>
              <a:t>0        0</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smtClean="0">
                <a:ea typeface="Calibri"/>
              </a:rPr>
              <a:t>   </a:t>
            </a:r>
            <a:r>
              <a:rPr lang="en-US" sz="1600" dirty="0" smtClean="0"/>
              <a:t> s</a:t>
            </a:r>
            <a:r>
              <a:rPr lang="en-US" sz="1600" baseline="-25000" dirty="0" smtClean="0"/>
              <a:t>y2</a:t>
            </a:r>
            <a:r>
              <a:rPr lang="en-US" sz="1600" dirty="0" smtClean="0">
                <a:solidFill>
                  <a:schemeClr val="dk1"/>
                </a:solidFill>
                <a:latin typeface="Calibri"/>
                <a:ea typeface="Calibri"/>
                <a:cs typeface="Calibri"/>
                <a:sym typeface="Calibri"/>
              </a:rPr>
              <a:t> 	0</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6" name="Google Shape;1247;g9c9185ff3d_0_126"/>
          <p:cNvSpPr/>
          <p:nvPr/>
        </p:nvSpPr>
        <p:spPr>
          <a:xfrm>
            <a:off x="2618987" y="2533338"/>
            <a:ext cx="1425465"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t>s</a:t>
            </a:r>
            <a:r>
              <a:rPr lang="en-US" sz="1600" baseline="-25000" dirty="0" smtClean="0"/>
              <a:t>x1 </a:t>
            </a:r>
            <a:r>
              <a:rPr lang="en-US" sz="1600" dirty="0" smtClean="0">
                <a:solidFill>
                  <a:schemeClr val="dk1"/>
                </a:solidFill>
                <a:latin typeface="Calibri"/>
                <a:ea typeface="Calibri"/>
                <a:cs typeface="Calibri"/>
                <a:sym typeface="Calibri"/>
              </a:rPr>
              <a:t>    0      0</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smtClean="0"/>
              <a:t>s</a:t>
            </a:r>
            <a:r>
              <a:rPr lang="en-US" sz="1600" baseline="-25000" dirty="0" smtClean="0"/>
              <a:t>y1</a:t>
            </a:r>
            <a:r>
              <a:rPr lang="en-US" sz="1600" dirty="0" smtClean="0">
                <a:solidFill>
                  <a:schemeClr val="dk1"/>
                </a:solidFill>
                <a:latin typeface="Calibri"/>
                <a:ea typeface="Calibri"/>
                <a:cs typeface="Calibri"/>
                <a:sym typeface="Calibri"/>
              </a:rPr>
              <a:t> 	0</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7" name="Google Shape;1247;g9c9185ff3d_0_126"/>
          <p:cNvSpPr/>
          <p:nvPr/>
        </p:nvSpPr>
        <p:spPr>
          <a:xfrm>
            <a:off x="4600174" y="2545061"/>
            <a:ext cx="2586072"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b="0" i="0" u="none" dirty="0">
                <a:solidFill>
                  <a:schemeClr val="dk1"/>
                </a:solidFill>
                <a:latin typeface="Calibri"/>
                <a:ea typeface="Calibri"/>
                <a:cs typeface="Calibri"/>
                <a:sym typeface="Calibri"/>
              </a:rPr>
              <a:t> </a:t>
            </a:r>
            <a:r>
              <a:rPr lang="en-US" sz="1600" dirty="0" smtClean="0"/>
              <a:t>s</a:t>
            </a:r>
            <a:r>
              <a:rPr lang="en-US" sz="1600" baseline="-25000" dirty="0" smtClean="0"/>
              <a:t>x2</a:t>
            </a:r>
            <a:r>
              <a:rPr lang="en-US" sz="1600" dirty="0" smtClean="0"/>
              <a:t> . s</a:t>
            </a:r>
            <a:r>
              <a:rPr lang="en-US" sz="1600" baseline="-25000" dirty="0" smtClean="0"/>
              <a:t>x1</a:t>
            </a:r>
            <a:r>
              <a:rPr lang="en-US" sz="1600" dirty="0" smtClean="0">
                <a:solidFill>
                  <a:schemeClr val="dk1"/>
                </a:solidFill>
                <a:latin typeface="Calibri"/>
                <a:ea typeface="Calibri"/>
                <a:cs typeface="Calibri"/>
                <a:sym typeface="Calibri"/>
              </a:rPr>
              <a:t>      0    	    </a:t>
            </a:r>
            <a:r>
              <a:rPr lang="en-US" sz="1600" dirty="0">
                <a:solidFill>
                  <a:schemeClr val="dk1"/>
                </a:solidFill>
                <a:latin typeface="Calibri"/>
                <a:ea typeface="Calibri"/>
                <a:cs typeface="Calibri"/>
                <a:sym typeface="Calibri"/>
              </a:rPr>
              <a:t>0</a:t>
            </a:r>
            <a:endParaRPr dirty="0"/>
          </a:p>
          <a:p>
            <a:pPr lvl="0">
              <a:buClr>
                <a:schemeClr val="dk1"/>
              </a:buClr>
              <a:buSzPts val="1600"/>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a:t>
            </a:r>
            <a:r>
              <a:rPr lang="en-US" sz="1600" dirty="0" smtClean="0"/>
              <a:t>s</a:t>
            </a:r>
            <a:r>
              <a:rPr lang="en-US" sz="1600" baseline="-25000" dirty="0"/>
              <a:t>y</a:t>
            </a:r>
            <a:r>
              <a:rPr lang="en-US" sz="1600" baseline="-25000" dirty="0" smtClean="0"/>
              <a:t>2</a:t>
            </a:r>
            <a:r>
              <a:rPr lang="en-US" sz="1600" dirty="0" smtClean="0"/>
              <a:t> . s</a:t>
            </a:r>
            <a:r>
              <a:rPr lang="en-US" sz="1600" baseline="-25000" dirty="0" smtClean="0"/>
              <a:t>y1</a:t>
            </a:r>
            <a:r>
              <a:rPr lang="en-US" sz="1600" dirty="0" smtClean="0">
                <a:solidFill>
                  <a:schemeClr val="dk1"/>
                </a:solidFill>
                <a:latin typeface="Calibri"/>
                <a:ea typeface="Calibri"/>
                <a:cs typeface="Calibri"/>
                <a:sym typeface="Calibri"/>
              </a:rPr>
              <a:t> 	    0</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8" name="Google Shape;1247;g9c9185ff3d_0_126"/>
          <p:cNvSpPr/>
          <p:nvPr/>
        </p:nvSpPr>
        <p:spPr>
          <a:xfrm>
            <a:off x="966045" y="5382027"/>
            <a:ext cx="1402018" cy="54985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smtClean="0"/>
              <a:t>cosθ</a:t>
            </a:r>
            <a:r>
              <a:rPr lang="en-US" sz="1600" baseline="-25000" dirty="0" smtClean="0"/>
              <a:t>2 </a:t>
            </a:r>
            <a:r>
              <a:rPr lang="en-US" sz="1600" dirty="0" smtClean="0"/>
              <a:t> -sinθ</a:t>
            </a:r>
            <a:r>
              <a:rPr lang="en-US" sz="1600" baseline="-25000" dirty="0" smtClean="0"/>
              <a:t>2</a:t>
            </a:r>
            <a:r>
              <a:rPr lang="en-US" sz="1600" dirty="0" smtClean="0">
                <a:solidFill>
                  <a:schemeClr val="dk1"/>
                </a:solidFill>
                <a:latin typeface="Calibri"/>
                <a:ea typeface="Calibri"/>
                <a:cs typeface="Calibri"/>
                <a:sym typeface="Calibri"/>
              </a:rPr>
              <a:t>       </a:t>
            </a:r>
            <a:endParaRPr dirty="0"/>
          </a:p>
          <a:p>
            <a:pPr lvl="0">
              <a:buClr>
                <a:schemeClr val="dk1"/>
              </a:buClr>
              <a:buSzPts val="1600"/>
            </a:pPr>
            <a:r>
              <a:rPr lang="en-US" sz="1600" dirty="0" smtClean="0"/>
              <a:t>sinθ</a:t>
            </a:r>
            <a:r>
              <a:rPr lang="en-US" sz="1600" baseline="-25000" dirty="0" smtClean="0"/>
              <a:t>2 </a:t>
            </a:r>
            <a:r>
              <a:rPr lang="en-US" sz="1600" dirty="0" smtClean="0"/>
              <a:t>   cosθ</a:t>
            </a:r>
            <a:r>
              <a:rPr lang="en-US" sz="1600" baseline="-25000" dirty="0" smtClean="0"/>
              <a:t>2</a:t>
            </a:r>
            <a:endParaRPr sz="1600" baseline="-25000" dirty="0">
              <a:solidFill>
                <a:schemeClr val="dk1"/>
              </a:solidFill>
              <a:latin typeface="Calibri"/>
              <a:ea typeface="Calibri"/>
              <a:cs typeface="Calibri"/>
              <a:sym typeface="Calibri"/>
            </a:endParaRPr>
          </a:p>
        </p:txBody>
      </p:sp>
      <p:sp>
        <p:nvSpPr>
          <p:cNvPr id="10" name="Google Shape;1247;g9c9185ff3d_0_126"/>
          <p:cNvSpPr/>
          <p:nvPr/>
        </p:nvSpPr>
        <p:spPr>
          <a:xfrm>
            <a:off x="4232031" y="5335136"/>
            <a:ext cx="4665786" cy="608465"/>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smtClean="0"/>
              <a:t>cosθ</a:t>
            </a:r>
            <a:r>
              <a:rPr lang="en-US" sz="1600" baseline="-25000" dirty="0" smtClean="0"/>
              <a:t>2</a:t>
            </a:r>
            <a:r>
              <a:rPr lang="en-US" sz="1600" dirty="0" smtClean="0"/>
              <a:t>.cosθ</a:t>
            </a:r>
            <a:r>
              <a:rPr lang="en-US" sz="1600" baseline="-25000" dirty="0" smtClean="0"/>
              <a:t>1</a:t>
            </a:r>
            <a:r>
              <a:rPr lang="en-US" sz="1600" dirty="0" smtClean="0"/>
              <a:t>-sinθ</a:t>
            </a:r>
            <a:r>
              <a:rPr lang="en-US" sz="1600" baseline="-25000" dirty="0" smtClean="0"/>
              <a:t>2</a:t>
            </a:r>
            <a:r>
              <a:rPr lang="en-US" sz="1600" dirty="0" smtClean="0"/>
              <a:t>.sinθ</a:t>
            </a:r>
            <a:r>
              <a:rPr lang="en-US" sz="1600" baseline="-25000" dirty="0" smtClean="0"/>
              <a:t>1</a:t>
            </a:r>
            <a:r>
              <a:rPr lang="en-US" sz="1600" dirty="0" smtClean="0"/>
              <a:t>  -cosθ</a:t>
            </a:r>
            <a:r>
              <a:rPr lang="en-US" sz="1600" baseline="-25000" dirty="0" smtClean="0"/>
              <a:t>2</a:t>
            </a:r>
            <a:r>
              <a:rPr lang="en-US" sz="1600" dirty="0" smtClean="0"/>
              <a:t>.sinθ</a:t>
            </a:r>
            <a:r>
              <a:rPr lang="en-US" sz="1600" baseline="-25000" dirty="0" smtClean="0"/>
              <a:t>1</a:t>
            </a:r>
            <a:r>
              <a:rPr lang="en-US" sz="1600" dirty="0" smtClean="0"/>
              <a:t>-sinθ</a:t>
            </a:r>
            <a:r>
              <a:rPr lang="en-US" sz="1600" baseline="-25000" dirty="0" smtClean="0"/>
              <a:t>2</a:t>
            </a:r>
            <a:r>
              <a:rPr lang="en-US" sz="1600" dirty="0" smtClean="0"/>
              <a:t>.cosθ</a:t>
            </a:r>
            <a:r>
              <a:rPr lang="en-US" sz="1600" baseline="-25000" dirty="0" smtClean="0"/>
              <a:t>1</a:t>
            </a:r>
          </a:p>
          <a:p>
            <a:pPr lvl="0">
              <a:buClr>
                <a:schemeClr val="dk1"/>
              </a:buClr>
              <a:buSzPts val="1600"/>
            </a:pPr>
            <a:r>
              <a:rPr lang="en-US" sz="1600" dirty="0" smtClean="0"/>
              <a:t>sinθ</a:t>
            </a:r>
            <a:r>
              <a:rPr lang="en-US" sz="1600" baseline="-25000" dirty="0" smtClean="0"/>
              <a:t>2</a:t>
            </a:r>
            <a:r>
              <a:rPr lang="en-US" sz="1600" dirty="0" smtClean="0"/>
              <a:t>.cosθ</a:t>
            </a:r>
            <a:r>
              <a:rPr lang="en-US" sz="1600" baseline="-25000" dirty="0" smtClean="0"/>
              <a:t>1</a:t>
            </a:r>
            <a:r>
              <a:rPr lang="en-US" sz="1600" dirty="0" smtClean="0"/>
              <a:t>+sinθ</a:t>
            </a:r>
            <a:r>
              <a:rPr lang="en-US" sz="1600" baseline="-25000" dirty="0" smtClean="0"/>
              <a:t>1</a:t>
            </a:r>
            <a:r>
              <a:rPr lang="en-US" sz="1600" dirty="0" smtClean="0"/>
              <a:t>.cosθ</a:t>
            </a:r>
            <a:r>
              <a:rPr lang="en-US" sz="1600" baseline="-25000" dirty="0" smtClean="0"/>
              <a:t>2</a:t>
            </a:r>
            <a:r>
              <a:rPr lang="en-US" sz="1600" dirty="0" smtClean="0"/>
              <a:t>  cosθ</a:t>
            </a:r>
            <a:r>
              <a:rPr lang="en-US" sz="1600" baseline="-25000" dirty="0" smtClean="0"/>
              <a:t>2</a:t>
            </a:r>
            <a:r>
              <a:rPr lang="en-US" sz="1600" dirty="0" smtClean="0"/>
              <a:t>.cosθ</a:t>
            </a:r>
            <a:r>
              <a:rPr lang="en-US" sz="1600" baseline="-25000" dirty="0" smtClean="0"/>
              <a:t>1</a:t>
            </a:r>
            <a:r>
              <a:rPr lang="en-US" sz="1600" dirty="0" smtClean="0"/>
              <a:t>-sinθ</a:t>
            </a:r>
            <a:r>
              <a:rPr lang="en-US" sz="1600" baseline="-25000" dirty="0" smtClean="0"/>
              <a:t>2</a:t>
            </a:r>
            <a:r>
              <a:rPr lang="en-US" sz="1600" dirty="0" smtClean="0"/>
              <a:t>.sinθ</a:t>
            </a:r>
            <a:r>
              <a:rPr lang="en-US" sz="1600" baseline="-25000" dirty="0" smtClean="0"/>
              <a:t>1</a:t>
            </a:r>
            <a:endParaRPr sz="1600" baseline="-25000" dirty="0">
              <a:solidFill>
                <a:schemeClr val="dk1"/>
              </a:solidFill>
              <a:latin typeface="Calibri"/>
              <a:ea typeface="Calibri"/>
              <a:cs typeface="Calibri"/>
              <a:sym typeface="Calibri"/>
            </a:endParaRPr>
          </a:p>
        </p:txBody>
      </p:sp>
      <p:sp>
        <p:nvSpPr>
          <p:cNvPr id="11" name="Google Shape;1247;g9c9185ff3d_0_126"/>
          <p:cNvSpPr/>
          <p:nvPr/>
        </p:nvSpPr>
        <p:spPr>
          <a:xfrm>
            <a:off x="2583820" y="5393751"/>
            <a:ext cx="1402018" cy="54985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smtClean="0"/>
              <a:t>cosθ</a:t>
            </a:r>
            <a:r>
              <a:rPr lang="en-US" sz="1600" baseline="-25000" dirty="0"/>
              <a:t>1</a:t>
            </a:r>
            <a:r>
              <a:rPr lang="en-US" sz="1600" baseline="-25000" dirty="0" smtClean="0"/>
              <a:t> </a:t>
            </a:r>
            <a:r>
              <a:rPr lang="en-US" sz="1600" dirty="0" smtClean="0"/>
              <a:t> -sinθ</a:t>
            </a:r>
            <a:r>
              <a:rPr lang="en-US" sz="1600" baseline="-25000" dirty="0"/>
              <a:t>1</a:t>
            </a:r>
            <a:r>
              <a:rPr lang="en-US" sz="1600" dirty="0" smtClean="0">
                <a:solidFill>
                  <a:schemeClr val="dk1"/>
                </a:solidFill>
                <a:latin typeface="Calibri"/>
                <a:ea typeface="Calibri"/>
                <a:cs typeface="Calibri"/>
                <a:sym typeface="Calibri"/>
              </a:rPr>
              <a:t>       </a:t>
            </a:r>
            <a:endParaRPr dirty="0"/>
          </a:p>
          <a:p>
            <a:pPr lvl="0">
              <a:buClr>
                <a:schemeClr val="dk1"/>
              </a:buClr>
              <a:buSzPts val="1600"/>
            </a:pPr>
            <a:r>
              <a:rPr lang="en-US" sz="1600" dirty="0" smtClean="0"/>
              <a:t>sinθ</a:t>
            </a:r>
            <a:r>
              <a:rPr lang="en-US" sz="1600" baseline="-25000" dirty="0"/>
              <a:t>1</a:t>
            </a:r>
            <a:r>
              <a:rPr lang="en-US" sz="1600" baseline="-25000" dirty="0" smtClean="0"/>
              <a:t> </a:t>
            </a:r>
            <a:r>
              <a:rPr lang="en-US" sz="1600" dirty="0" smtClean="0"/>
              <a:t>   cosθ</a:t>
            </a:r>
            <a:r>
              <a:rPr lang="en-US" sz="1600" baseline="-25000" dirty="0"/>
              <a:t>1</a:t>
            </a:r>
            <a:endParaRPr sz="1600" baseline="-25000" dirty="0">
              <a:solidFill>
                <a:schemeClr val="dk1"/>
              </a:solidFill>
              <a:latin typeface="Calibri"/>
              <a:ea typeface="Calibri"/>
              <a:cs typeface="Calibri"/>
              <a:sym typeface="Calibri"/>
            </a:endParaRPr>
          </a:p>
        </p:txBody>
      </p:sp>
      <p:sp>
        <p:nvSpPr>
          <p:cNvPr id="12" name="Google Shape;1247;g9c9185ff3d_0_126"/>
          <p:cNvSpPr/>
          <p:nvPr/>
        </p:nvSpPr>
        <p:spPr>
          <a:xfrm>
            <a:off x="996484" y="6061963"/>
            <a:ext cx="2590799" cy="608465"/>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lvl="0">
              <a:buClr>
                <a:schemeClr val="dk1"/>
              </a:buClr>
              <a:buSzPts val="1600"/>
            </a:pPr>
            <a:r>
              <a:rPr lang="en-US" sz="1600" dirty="0" err="1" smtClean="0"/>
              <a:t>cos</a:t>
            </a:r>
            <a:r>
              <a:rPr lang="en-US" sz="1600" dirty="0" smtClean="0"/>
              <a:t>(θ</a:t>
            </a:r>
            <a:r>
              <a:rPr lang="en-US" sz="1600" baseline="-25000" dirty="0" smtClean="0"/>
              <a:t>1</a:t>
            </a:r>
            <a:r>
              <a:rPr lang="en-US" sz="1600" dirty="0" smtClean="0"/>
              <a:t>+θ</a:t>
            </a:r>
            <a:r>
              <a:rPr lang="en-US" sz="1600" baseline="-25000" dirty="0" smtClean="0"/>
              <a:t>2</a:t>
            </a:r>
            <a:r>
              <a:rPr lang="en-US" sz="1600" dirty="0" smtClean="0"/>
              <a:t>)   - sin(θ</a:t>
            </a:r>
            <a:r>
              <a:rPr lang="en-US" sz="1600" baseline="-25000" dirty="0" smtClean="0"/>
              <a:t>1</a:t>
            </a:r>
            <a:r>
              <a:rPr lang="en-US" sz="1600" dirty="0" smtClean="0"/>
              <a:t>+θ</a:t>
            </a:r>
            <a:r>
              <a:rPr lang="en-US" sz="1600" baseline="-25000" dirty="0" smtClean="0"/>
              <a:t>2</a:t>
            </a:r>
            <a:r>
              <a:rPr lang="en-US" sz="1600" dirty="0"/>
              <a:t>)</a:t>
            </a:r>
            <a:endParaRPr lang="en-US" sz="1600" baseline="-25000" dirty="0" smtClean="0"/>
          </a:p>
          <a:p>
            <a:pPr lvl="0">
              <a:buClr>
                <a:schemeClr val="dk1"/>
              </a:buClr>
              <a:buSzPts val="1600"/>
            </a:pPr>
            <a:r>
              <a:rPr lang="en-US" sz="1600" dirty="0" smtClean="0"/>
              <a:t>sin(θ</a:t>
            </a:r>
            <a:r>
              <a:rPr lang="en-US" sz="1600" baseline="-25000" dirty="0" smtClean="0"/>
              <a:t>1</a:t>
            </a:r>
            <a:r>
              <a:rPr lang="en-US" sz="1600" dirty="0" smtClean="0"/>
              <a:t>+θ</a:t>
            </a:r>
            <a:r>
              <a:rPr lang="en-US" sz="1600" baseline="-25000" dirty="0" smtClean="0"/>
              <a:t>2</a:t>
            </a:r>
            <a:r>
              <a:rPr lang="en-US" sz="1600" dirty="0" smtClean="0"/>
              <a:t>)      </a:t>
            </a:r>
            <a:r>
              <a:rPr lang="en-US" sz="1600" dirty="0" err="1" smtClean="0"/>
              <a:t>cos</a:t>
            </a:r>
            <a:r>
              <a:rPr lang="en-US" sz="1600" dirty="0" smtClean="0"/>
              <a:t>(θ</a:t>
            </a:r>
            <a:r>
              <a:rPr lang="en-US" sz="1600" baseline="-25000" dirty="0" smtClean="0"/>
              <a:t>1</a:t>
            </a:r>
            <a:r>
              <a:rPr lang="en-US" sz="1600" dirty="0" smtClean="0"/>
              <a:t>+θ</a:t>
            </a:r>
            <a:r>
              <a:rPr lang="en-US" sz="1600" baseline="-25000" dirty="0" smtClean="0"/>
              <a:t>2</a:t>
            </a:r>
            <a:r>
              <a:rPr lang="en-US" sz="1600" dirty="0" smtClean="0"/>
              <a:t>)</a:t>
            </a:r>
            <a:endParaRPr sz="1600"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296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9">
                                            <p:txEl>
                                              <p:pRg st="0" end="0"/>
                                            </p:txEl>
                                          </p:spTgt>
                                        </p:tgtEl>
                                        <p:attrNameLst>
                                          <p:attrName>style.visibility</p:attrName>
                                        </p:attrNameLst>
                                      </p:cBhvr>
                                      <p:to>
                                        <p:strVal val="visible"/>
                                      </p:to>
                                    </p:set>
                                    <p:anim calcmode="lin" valueType="num">
                                      <p:cBhvr additive="base">
                                        <p:cTn id="7" dur="500" fill="hold"/>
                                        <p:tgtEl>
                                          <p:spTgt spid="15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9">
                                            <p:txEl>
                                              <p:pRg st="1" end="1"/>
                                            </p:txEl>
                                          </p:spTgt>
                                        </p:tgtEl>
                                        <p:attrNameLst>
                                          <p:attrName>style.visibility</p:attrName>
                                        </p:attrNameLst>
                                      </p:cBhvr>
                                      <p:to>
                                        <p:strVal val="visible"/>
                                      </p:to>
                                    </p:set>
                                    <p:anim calcmode="lin" valueType="num">
                                      <p:cBhvr additive="base">
                                        <p:cTn id="13" dur="500" fill="hold"/>
                                        <p:tgtEl>
                                          <p:spTgt spid="15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59">
                                            <p:txEl>
                                              <p:pRg st="2" end="2"/>
                                            </p:txEl>
                                          </p:spTgt>
                                        </p:tgtEl>
                                        <p:attrNameLst>
                                          <p:attrName>style.visibility</p:attrName>
                                        </p:attrNameLst>
                                      </p:cBhvr>
                                      <p:to>
                                        <p:strVal val="visible"/>
                                      </p:to>
                                    </p:set>
                                    <p:anim calcmode="lin" valueType="num">
                                      <p:cBhvr additive="base">
                                        <p:cTn id="19" dur="500" fill="hold"/>
                                        <p:tgtEl>
                                          <p:spTgt spid="15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59">
                                            <p:txEl>
                                              <p:pRg st="3" end="3"/>
                                            </p:txEl>
                                          </p:spTgt>
                                        </p:tgtEl>
                                        <p:attrNameLst>
                                          <p:attrName>style.visibility</p:attrName>
                                        </p:attrNameLst>
                                      </p:cBhvr>
                                      <p:to>
                                        <p:strVal val="visible"/>
                                      </p:to>
                                    </p:set>
                                    <p:anim calcmode="lin" valueType="num">
                                      <p:cBhvr additive="base">
                                        <p:cTn id="25" dur="500" fill="hold"/>
                                        <p:tgtEl>
                                          <p:spTgt spid="15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59">
                                            <p:txEl>
                                              <p:pRg st="5" end="5"/>
                                            </p:txEl>
                                          </p:spTgt>
                                        </p:tgtEl>
                                        <p:attrNameLst>
                                          <p:attrName>style.visibility</p:attrName>
                                        </p:attrNameLst>
                                      </p:cBhvr>
                                      <p:to>
                                        <p:strVal val="visible"/>
                                      </p:to>
                                    </p:set>
                                    <p:anim calcmode="lin" valueType="num">
                                      <p:cBhvr additive="base">
                                        <p:cTn id="31" dur="500" fill="hold"/>
                                        <p:tgtEl>
                                          <p:spTgt spid="15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5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59">
                                            <p:txEl>
                                              <p:pRg st="8" end="8"/>
                                            </p:txEl>
                                          </p:spTgt>
                                        </p:tgtEl>
                                        <p:attrNameLst>
                                          <p:attrName>style.visibility</p:attrName>
                                        </p:attrNameLst>
                                      </p:cBhvr>
                                      <p:to>
                                        <p:strVal val="visible"/>
                                      </p:to>
                                    </p:set>
                                    <p:anim calcmode="lin" valueType="num">
                                      <p:cBhvr additive="base">
                                        <p:cTn id="49" dur="500" fill="hold"/>
                                        <p:tgtEl>
                                          <p:spTgt spid="155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59">
                                            <p:txEl>
                                              <p:pRg st="9" end="9"/>
                                            </p:txEl>
                                          </p:spTgt>
                                        </p:tgtEl>
                                        <p:attrNameLst>
                                          <p:attrName>style.visibility</p:attrName>
                                        </p:attrNameLst>
                                      </p:cBhvr>
                                      <p:to>
                                        <p:strVal val="visible"/>
                                      </p:to>
                                    </p:set>
                                    <p:anim calcmode="lin" valueType="num">
                                      <p:cBhvr additive="base">
                                        <p:cTn id="55" dur="500" fill="hold"/>
                                        <p:tgtEl>
                                          <p:spTgt spid="155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59">
                                            <p:txEl>
                                              <p:pRg st="10" end="10"/>
                                            </p:txEl>
                                          </p:spTgt>
                                        </p:tgtEl>
                                        <p:attrNameLst>
                                          <p:attrName>style.visibility</p:attrName>
                                        </p:attrNameLst>
                                      </p:cBhvr>
                                      <p:to>
                                        <p:strVal val="visible"/>
                                      </p:to>
                                    </p:set>
                                    <p:anim calcmode="lin" valueType="num">
                                      <p:cBhvr additive="base">
                                        <p:cTn id="61" dur="500" fill="hold"/>
                                        <p:tgtEl>
                                          <p:spTgt spid="155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59">
                                            <p:txEl>
                                              <p:pRg st="11" end="11"/>
                                            </p:txEl>
                                          </p:spTgt>
                                        </p:tgtEl>
                                        <p:attrNameLst>
                                          <p:attrName>style.visibility</p:attrName>
                                        </p:attrNameLst>
                                      </p:cBhvr>
                                      <p:to>
                                        <p:strVal val="visible"/>
                                      </p:to>
                                    </p:set>
                                    <p:anim calcmode="lin" valueType="num">
                                      <p:cBhvr additive="base">
                                        <p:cTn id="67" dur="500" fill="hold"/>
                                        <p:tgtEl>
                                          <p:spTgt spid="155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59">
                                            <p:txEl>
                                              <p:pRg st="12" end="12"/>
                                            </p:txEl>
                                          </p:spTgt>
                                        </p:tgtEl>
                                        <p:attrNameLst>
                                          <p:attrName>style.visibility</p:attrName>
                                        </p:attrNameLst>
                                      </p:cBhvr>
                                      <p:to>
                                        <p:strVal val="visible"/>
                                      </p:to>
                                    </p:set>
                                    <p:anim calcmode="lin" valueType="num">
                                      <p:cBhvr additive="base">
                                        <p:cTn id="73" dur="500" fill="hold"/>
                                        <p:tgtEl>
                                          <p:spTgt spid="1559">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59">
                                            <p:txEl>
                                              <p:pRg st="14" end="14"/>
                                            </p:txEl>
                                          </p:spTgt>
                                        </p:tgtEl>
                                        <p:attrNameLst>
                                          <p:attrName>style.visibility</p:attrName>
                                        </p:attrNameLst>
                                      </p:cBhvr>
                                      <p:to>
                                        <p:strVal val="visible"/>
                                      </p:to>
                                    </p:set>
                                    <p:anim calcmode="lin" valueType="num">
                                      <p:cBhvr additive="base">
                                        <p:cTn id="79" dur="500" fill="hold"/>
                                        <p:tgtEl>
                                          <p:spTgt spid="1559">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5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59">
                                            <p:txEl>
                                              <p:pRg st="15" end="15"/>
                                            </p:txEl>
                                          </p:spTgt>
                                        </p:tgtEl>
                                        <p:attrNameLst>
                                          <p:attrName>style.visibility</p:attrName>
                                        </p:attrNameLst>
                                      </p:cBhvr>
                                      <p:to>
                                        <p:strVal val="visible"/>
                                      </p:to>
                                    </p:set>
                                    <p:anim calcmode="lin" valueType="num">
                                      <p:cBhvr additive="base">
                                        <p:cTn id="85" dur="500" fill="hold"/>
                                        <p:tgtEl>
                                          <p:spTgt spid="1559">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59">
                                            <p:txEl>
                                              <p:pRg st="15" end="15"/>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ppt_x"/>
                                          </p:val>
                                        </p:tav>
                                        <p:tav tm="100000">
                                          <p:val>
                                            <p:strVal val="#ppt_x"/>
                                          </p:val>
                                        </p:tav>
                                      </p:tavLst>
                                    </p:anim>
                                    <p:anim calcmode="lin" valueType="num">
                                      <p:cBhvr additive="base">
                                        <p:cTn id="90" dur="500" fill="hold"/>
                                        <p:tgtEl>
                                          <p:spTgt spid="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additive="base">
                                        <p:cTn id="93" dur="500" fill="hold"/>
                                        <p:tgtEl>
                                          <p:spTgt spid="11"/>
                                        </p:tgtEl>
                                        <p:attrNameLst>
                                          <p:attrName>ppt_x</p:attrName>
                                        </p:attrNameLst>
                                      </p:cBhvr>
                                      <p:tavLst>
                                        <p:tav tm="0">
                                          <p:val>
                                            <p:strVal val="#ppt_x"/>
                                          </p:val>
                                        </p:tav>
                                        <p:tav tm="100000">
                                          <p:val>
                                            <p:strVal val="#ppt_x"/>
                                          </p:val>
                                        </p:tav>
                                      </p:tavLst>
                                    </p:anim>
                                    <p:anim calcmode="lin" valueType="num">
                                      <p:cBhvr additive="base">
                                        <p:cTn id="94" dur="500" fill="hold"/>
                                        <p:tgtEl>
                                          <p:spTgt spid="1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0"/>
                                        </p:tgtEl>
                                        <p:attrNameLst>
                                          <p:attrName>style.visibility</p:attrName>
                                        </p:attrNameLst>
                                      </p:cBhvr>
                                      <p:to>
                                        <p:strVal val="visible"/>
                                      </p:to>
                                    </p:set>
                                    <p:anim calcmode="lin" valueType="num">
                                      <p:cBhvr additive="base">
                                        <p:cTn id="97" dur="500" fill="hold"/>
                                        <p:tgtEl>
                                          <p:spTgt spid="10"/>
                                        </p:tgtEl>
                                        <p:attrNameLst>
                                          <p:attrName>ppt_x</p:attrName>
                                        </p:attrNameLst>
                                      </p:cBhvr>
                                      <p:tavLst>
                                        <p:tav tm="0">
                                          <p:val>
                                            <p:strVal val="#ppt_x"/>
                                          </p:val>
                                        </p:tav>
                                        <p:tav tm="100000">
                                          <p:val>
                                            <p:strVal val="#ppt_x"/>
                                          </p:val>
                                        </p:tav>
                                      </p:tavLst>
                                    </p:anim>
                                    <p:anim calcmode="lin" valueType="num">
                                      <p:cBhvr additive="base">
                                        <p:cTn id="9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additive="base">
                                        <p:cTn id="103" dur="500" fill="hold"/>
                                        <p:tgtEl>
                                          <p:spTgt spid="12"/>
                                        </p:tgtEl>
                                        <p:attrNameLst>
                                          <p:attrName>ppt_x</p:attrName>
                                        </p:attrNameLst>
                                      </p:cBhvr>
                                      <p:tavLst>
                                        <p:tav tm="0">
                                          <p:val>
                                            <p:strVal val="#ppt_x"/>
                                          </p:val>
                                        </p:tav>
                                        <p:tav tm="100000">
                                          <p:val>
                                            <p:strVal val="#ppt_x"/>
                                          </p:val>
                                        </p:tav>
                                      </p:tavLst>
                                    </p:anim>
                                    <p:anim calcmode="lin" valueType="num">
                                      <p:cBhvr additive="base">
                                        <p:cTn id="10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9" grpId="0" build="p"/>
      <p:bldP spid="4" grpId="0" animBg="1"/>
      <p:bldP spid="6" grpId="0" animBg="1"/>
      <p:bldP spid="7" grpId="0" animBg="1"/>
      <p:bldP spid="8" grpId="0" animBg="1"/>
      <p:bldP spid="10" grpId="0" animBg="1"/>
      <p:bldP spid="11" grpId="0" animBg="1"/>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5" name="Google Shape;1175;g9c9185ff3d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51</a:t>
            </a:fld>
            <a:endParaRPr/>
          </a:p>
        </p:txBody>
      </p:sp>
      <p:sp>
        <p:nvSpPr>
          <p:cNvPr id="1176" name="Google Shape;1176;g9c9185ff3d_0_0"/>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77" name="Google Shape;1177;g9c9185ff3d_0_0"/>
          <p:cNvSpPr txBox="1"/>
          <p:nvPr/>
        </p:nvSpPr>
        <p:spPr>
          <a:xfrm>
            <a:off x="2440350" y="42900"/>
            <a:ext cx="4263300" cy="52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rPr>
              <a:t>Window and View ports</a:t>
            </a:r>
            <a:endParaRPr sz="2400" b="1" dirty="0">
              <a:solidFill>
                <a:schemeClr val="dk1"/>
              </a:solidFill>
            </a:endParaRPr>
          </a:p>
          <a:p>
            <a:pPr marL="0" marR="0" lvl="0" indent="0" algn="l" rtl="0">
              <a:lnSpc>
                <a:spcPct val="100000"/>
              </a:lnSpc>
              <a:spcBef>
                <a:spcPts val="0"/>
              </a:spcBef>
              <a:spcAft>
                <a:spcPts val="0"/>
              </a:spcAft>
              <a:buClr>
                <a:schemeClr val="dk1"/>
              </a:buClr>
              <a:buSzPts val="2800"/>
              <a:buFont typeface="Arial"/>
              <a:buNone/>
            </a:pPr>
            <a:endParaRPr sz="3900" b="1" dirty="0">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37" y="466725"/>
            <a:ext cx="54959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 y="3497036"/>
            <a:ext cx="3857625" cy="156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0001" y="4572000"/>
            <a:ext cx="4788273" cy="19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g9c9185ff3d_0_0"/>
          <p:cNvSpPr/>
          <p:nvPr/>
        </p:nvSpPr>
        <p:spPr>
          <a:xfrm>
            <a:off x="609600" y="914400"/>
            <a:ext cx="7848600" cy="50292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500">
                <a:solidFill>
                  <a:schemeClr val="dk1"/>
                </a:solidFill>
              </a:rPr>
              <a:t>A rectangular area specified in </a:t>
            </a:r>
            <a:r>
              <a:rPr lang="en-US" sz="1500" b="1">
                <a:solidFill>
                  <a:schemeClr val="dk1"/>
                </a:solidFill>
              </a:rPr>
              <a:t>world coordinates</a:t>
            </a:r>
            <a:r>
              <a:rPr lang="en-US" sz="1500">
                <a:solidFill>
                  <a:schemeClr val="dk1"/>
                </a:solidFill>
              </a:rPr>
              <a:t> is called a </a:t>
            </a:r>
            <a:r>
              <a:rPr lang="en-US" sz="1500" b="1">
                <a:solidFill>
                  <a:schemeClr val="dk1"/>
                </a:solidFill>
              </a:rPr>
              <a:t>window</a:t>
            </a:r>
            <a:r>
              <a:rPr lang="en-US" sz="1500">
                <a:solidFill>
                  <a:schemeClr val="dk1"/>
                </a:solidFill>
              </a:rPr>
              <a:t>.</a:t>
            </a: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500">
                <a:solidFill>
                  <a:schemeClr val="dk1"/>
                </a:solidFill>
              </a:rPr>
              <a:t>A rectangular area on the </a:t>
            </a:r>
            <a:r>
              <a:rPr lang="en-US" sz="1500" b="1">
                <a:solidFill>
                  <a:schemeClr val="dk1"/>
                </a:solidFill>
              </a:rPr>
              <a:t>display device</a:t>
            </a:r>
            <a:r>
              <a:rPr lang="en-US" sz="1500">
                <a:solidFill>
                  <a:schemeClr val="dk1"/>
                </a:solidFill>
              </a:rPr>
              <a:t> to which a </a:t>
            </a:r>
            <a:r>
              <a:rPr lang="en-US" sz="1500" b="1">
                <a:solidFill>
                  <a:schemeClr val="dk1"/>
                </a:solidFill>
              </a:rPr>
              <a:t>window is mapped </a:t>
            </a:r>
            <a:r>
              <a:rPr lang="en-US" sz="1500">
                <a:solidFill>
                  <a:schemeClr val="dk1"/>
                </a:solidFill>
              </a:rPr>
              <a:t>is called a </a:t>
            </a:r>
            <a:r>
              <a:rPr lang="en-US" sz="1500" b="1">
                <a:solidFill>
                  <a:schemeClr val="dk1"/>
                </a:solidFill>
              </a:rPr>
              <a:t>view port</a:t>
            </a:r>
            <a:r>
              <a:rPr lang="en-US" sz="1500">
                <a:solidFill>
                  <a:schemeClr val="dk1"/>
                </a:solidFill>
              </a:rPr>
              <a:t>.</a:t>
            </a: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500">
                <a:solidFill>
                  <a:schemeClr val="dk1"/>
                </a:solidFill>
              </a:rPr>
              <a:t>The </a:t>
            </a:r>
            <a:r>
              <a:rPr lang="en-US" sz="1500" b="1">
                <a:solidFill>
                  <a:schemeClr val="dk1"/>
                </a:solidFill>
              </a:rPr>
              <a:t>window</a:t>
            </a:r>
            <a:r>
              <a:rPr lang="en-US" sz="1500">
                <a:solidFill>
                  <a:schemeClr val="dk1"/>
                </a:solidFill>
              </a:rPr>
              <a:t> defines </a:t>
            </a:r>
            <a:r>
              <a:rPr lang="en-US" sz="1500" b="1">
                <a:solidFill>
                  <a:schemeClr val="dk1"/>
                </a:solidFill>
              </a:rPr>
              <a:t>what </a:t>
            </a:r>
            <a:r>
              <a:rPr lang="en-US" sz="1500">
                <a:solidFill>
                  <a:schemeClr val="dk1"/>
                </a:solidFill>
              </a:rPr>
              <a:t>is to be viewed; the </a:t>
            </a:r>
            <a:r>
              <a:rPr lang="en-US" sz="1500" b="1">
                <a:solidFill>
                  <a:schemeClr val="dk1"/>
                </a:solidFill>
              </a:rPr>
              <a:t>view port</a:t>
            </a:r>
            <a:r>
              <a:rPr lang="en-US" sz="1500">
                <a:solidFill>
                  <a:schemeClr val="dk1"/>
                </a:solidFill>
              </a:rPr>
              <a:t> defines </a:t>
            </a:r>
            <a:r>
              <a:rPr lang="en-US" sz="1500" b="1">
                <a:solidFill>
                  <a:schemeClr val="dk1"/>
                </a:solidFill>
              </a:rPr>
              <a:t>where</a:t>
            </a:r>
            <a:r>
              <a:rPr lang="en-US" sz="1500">
                <a:solidFill>
                  <a:schemeClr val="dk1"/>
                </a:solidFill>
              </a:rPr>
              <a:t> it is to be displayed.</a:t>
            </a:r>
            <a:endParaRPr sz="1500">
              <a:solidFill>
                <a:schemeClr val="dk1"/>
              </a:solidFill>
            </a:endParaRPr>
          </a:p>
          <a:p>
            <a:pPr marL="0" marR="0" lvl="0" indent="0" algn="l" rtl="0">
              <a:lnSpc>
                <a:spcPct val="100000"/>
              </a:lnSpc>
              <a:spcBef>
                <a:spcPts val="0"/>
              </a:spcBef>
              <a:spcAft>
                <a:spcPts val="0"/>
              </a:spcAft>
              <a:buSzPts val="1100"/>
              <a:buNone/>
            </a:pP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r>
              <a:rPr lang="en-US" sz="1500">
                <a:solidFill>
                  <a:schemeClr val="dk1"/>
                </a:solidFill>
              </a:rPr>
              <a:t>Often windows and view ports are rectangles in standard position with rectangle edges parallel to coordinate axes</a:t>
            </a:r>
            <a:endParaRPr sz="1500">
              <a:solidFill>
                <a:schemeClr val="dk1"/>
              </a:solidFill>
            </a:endParaRPr>
          </a:p>
          <a:p>
            <a:pPr marL="0" lvl="0" indent="0" algn="l" rtl="0">
              <a:lnSpc>
                <a:spcPct val="115000"/>
              </a:lnSpc>
              <a:spcBef>
                <a:spcPts val="1200"/>
              </a:spcBef>
              <a:spcAft>
                <a:spcPts val="0"/>
              </a:spcAft>
              <a:buSzPts val="1100"/>
              <a:buNone/>
            </a:pPr>
            <a:r>
              <a:rPr lang="en-US" sz="1500">
                <a:solidFill>
                  <a:schemeClr val="dk1"/>
                </a:solidFill>
              </a:rPr>
              <a:t>For practical applications we need a transformation to translate and scale window to any size by moving it to specified rectangular area on screen</a:t>
            </a:r>
            <a:endParaRPr sz="1500">
              <a:solidFill>
                <a:schemeClr val="dk1"/>
              </a:solidFill>
            </a:endParaRPr>
          </a:p>
          <a:p>
            <a:pPr marL="0" marR="0" lvl="0" indent="0" algn="l" rtl="0">
              <a:lnSpc>
                <a:spcPct val="100000"/>
              </a:lnSpc>
              <a:spcBef>
                <a:spcPts val="1200"/>
              </a:spcBef>
              <a:spcAft>
                <a:spcPts val="0"/>
              </a:spcAft>
              <a:buSzPts val="1100"/>
              <a:buNone/>
            </a:pPr>
            <a:r>
              <a:rPr lang="en-US" sz="1500">
                <a:solidFill>
                  <a:schemeClr val="dk1"/>
                </a:solidFill>
              </a:rPr>
              <a:t>The mapping of a part of world coordinate scene to device coordinate is referred to as viewing transformation. </a:t>
            </a: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500">
              <a:solidFill>
                <a:schemeClr val="dk1"/>
              </a:solidFill>
            </a:endParaRPr>
          </a:p>
          <a:p>
            <a:pPr marL="0" marR="0" lvl="0" indent="0" algn="l" rtl="0">
              <a:lnSpc>
                <a:spcPct val="100000"/>
              </a:lnSpc>
              <a:spcBef>
                <a:spcPts val="0"/>
              </a:spcBef>
              <a:spcAft>
                <a:spcPts val="0"/>
              </a:spcAft>
              <a:buClr>
                <a:schemeClr val="dk1"/>
              </a:buClr>
              <a:buSzPts val="1100"/>
              <a:buFont typeface="Arial"/>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a:p>
            <a:pPr marL="0" marR="0" lvl="0" indent="0" algn="l" rtl="0">
              <a:lnSpc>
                <a:spcPct val="100000"/>
              </a:lnSpc>
              <a:spcBef>
                <a:spcPts val="0"/>
              </a:spcBef>
              <a:spcAft>
                <a:spcPts val="0"/>
              </a:spcAft>
              <a:buNone/>
            </a:pPr>
            <a:endParaRPr sz="1500">
              <a:solidFill>
                <a:schemeClr val="dk1"/>
              </a:solidFill>
            </a:endParaRPr>
          </a:p>
        </p:txBody>
      </p:sp>
      <p:sp>
        <p:nvSpPr>
          <p:cNvPr id="1175" name="Google Shape;1175;g9c9185ff3d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52</a:t>
            </a:fld>
            <a:endParaRPr/>
          </a:p>
        </p:txBody>
      </p:sp>
      <p:sp>
        <p:nvSpPr>
          <p:cNvPr id="1176" name="Google Shape;1176;g9c9185ff3d_0_0"/>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77" name="Google Shape;1177;g9c9185ff3d_0_0"/>
          <p:cNvSpPr txBox="1"/>
          <p:nvPr/>
        </p:nvSpPr>
        <p:spPr>
          <a:xfrm>
            <a:off x="2057400" y="304800"/>
            <a:ext cx="4263300" cy="523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a:solidFill>
                  <a:schemeClr val="dk1"/>
                </a:solidFill>
              </a:rPr>
              <a:t>Window and View ports</a:t>
            </a:r>
            <a:endParaRPr sz="2400" b="1">
              <a:solidFill>
                <a:schemeClr val="dk1"/>
              </a:solidFill>
            </a:endParaRPr>
          </a:p>
          <a:p>
            <a:pPr marL="0" marR="0" lvl="0" indent="0" algn="l" rtl="0">
              <a:lnSpc>
                <a:spcPct val="100000"/>
              </a:lnSpc>
              <a:spcBef>
                <a:spcPts val="0"/>
              </a:spcBef>
              <a:spcAft>
                <a:spcPts val="0"/>
              </a:spcAft>
              <a:buClr>
                <a:schemeClr val="dk1"/>
              </a:buClr>
              <a:buSzPts val="2800"/>
              <a:buFont typeface="Arial"/>
              <a:buNone/>
            </a:pPr>
            <a:endParaRPr sz="3900" b="1">
              <a:solidFill>
                <a:schemeClr val="dk1"/>
              </a:solidFill>
            </a:endParaRPr>
          </a:p>
        </p:txBody>
      </p:sp>
      <p:pic>
        <p:nvPicPr>
          <p:cNvPr id="1178" name="Google Shape;1178;g9c9185ff3d_0_0"/>
          <p:cNvPicPr preferRelativeResize="0"/>
          <p:nvPr/>
        </p:nvPicPr>
        <p:blipFill>
          <a:blip r:embed="rId3">
            <a:alphaModFix/>
          </a:blip>
          <a:stretch>
            <a:fillRect/>
          </a:stretch>
        </p:blipFill>
        <p:spPr>
          <a:xfrm>
            <a:off x="1462075" y="4870450"/>
            <a:ext cx="6143625" cy="1485900"/>
          </a:xfrm>
          <a:prstGeom prst="rect">
            <a:avLst/>
          </a:prstGeom>
          <a:noFill/>
          <a:ln>
            <a:noFill/>
          </a:ln>
        </p:spPr>
      </p:pic>
    </p:spTree>
    <p:extLst>
      <p:ext uri="{BB962C8B-B14F-4D97-AF65-F5344CB8AC3E}">
        <p14:creationId xmlns:p14="http://schemas.microsoft.com/office/powerpoint/2010/main" val="2204773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g9c9185ff3d_0_12"/>
          <p:cNvSpPr/>
          <p:nvPr/>
        </p:nvSpPr>
        <p:spPr>
          <a:xfrm>
            <a:off x="609600" y="609600"/>
            <a:ext cx="7848600" cy="24492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150000"/>
              </a:lnSpc>
              <a:spcBef>
                <a:spcPts val="1200"/>
              </a:spcBef>
              <a:spcAft>
                <a:spcPts val="0"/>
              </a:spcAft>
              <a:buClr>
                <a:schemeClr val="dk1"/>
              </a:buClr>
              <a:buSzPts val="1100"/>
              <a:buFont typeface="Arial"/>
              <a:buNone/>
            </a:pPr>
            <a:r>
              <a:rPr lang="en-US" sz="1300" dirty="0">
                <a:solidFill>
                  <a:schemeClr val="dk1"/>
                </a:solidFill>
              </a:rPr>
              <a:t>A world-coordinate area selected for display is called a window, defines </a:t>
            </a:r>
            <a:r>
              <a:rPr lang="en-US" sz="1300" b="1" i="1" dirty="0">
                <a:solidFill>
                  <a:schemeClr val="dk1"/>
                </a:solidFill>
              </a:rPr>
              <a:t>what </a:t>
            </a:r>
            <a:r>
              <a:rPr lang="en-US" sz="1300" dirty="0">
                <a:solidFill>
                  <a:schemeClr val="dk1"/>
                </a:solidFill>
              </a:rPr>
              <a:t>is to be viewed. An area on a display device to which a window is mapped is called a viewport defines </a:t>
            </a:r>
            <a:r>
              <a:rPr lang="en-US" sz="1300" b="1" i="1" dirty="0">
                <a:solidFill>
                  <a:schemeClr val="dk1"/>
                </a:solidFill>
              </a:rPr>
              <a:t>where </a:t>
            </a:r>
            <a:r>
              <a:rPr lang="en-US" sz="1300" dirty="0">
                <a:solidFill>
                  <a:schemeClr val="dk1"/>
                </a:solidFill>
              </a:rPr>
              <a:t>it is to be displayed.</a:t>
            </a:r>
            <a:endParaRPr sz="1300" dirty="0">
              <a:solidFill>
                <a:schemeClr val="dk1"/>
              </a:solidFill>
            </a:endParaRPr>
          </a:p>
          <a:p>
            <a:pPr marL="0" lvl="0" indent="0" algn="just" rtl="0">
              <a:lnSpc>
                <a:spcPct val="150000"/>
              </a:lnSpc>
              <a:spcBef>
                <a:spcPts val="1200"/>
              </a:spcBef>
              <a:spcAft>
                <a:spcPts val="0"/>
              </a:spcAft>
              <a:buClr>
                <a:schemeClr val="dk1"/>
              </a:buClr>
              <a:buSzPts val="1100"/>
              <a:buFont typeface="Arial"/>
              <a:buNone/>
            </a:pPr>
            <a:r>
              <a:rPr lang="en-US" sz="1300" b="1" dirty="0">
                <a:solidFill>
                  <a:schemeClr val="dk1"/>
                </a:solidFill>
              </a:rPr>
              <a:t>Viewing Transformation</a:t>
            </a:r>
            <a:r>
              <a:rPr lang="en-US" sz="1300" dirty="0">
                <a:solidFill>
                  <a:schemeClr val="dk1"/>
                </a:solidFill>
              </a:rPr>
              <a:t>: The mapping of a part of a world-coordinate scene to device coordinates</a:t>
            </a:r>
            <a:endParaRPr sz="1300" dirty="0">
              <a:solidFill>
                <a:schemeClr val="dk1"/>
              </a:solidFill>
            </a:endParaRPr>
          </a:p>
          <a:p>
            <a:pPr marL="0" lvl="0" indent="0" algn="just" rtl="0">
              <a:lnSpc>
                <a:spcPct val="150000"/>
              </a:lnSpc>
              <a:spcBef>
                <a:spcPts val="1200"/>
              </a:spcBef>
              <a:spcAft>
                <a:spcPts val="1200"/>
              </a:spcAft>
              <a:buClr>
                <a:schemeClr val="dk1"/>
              </a:buClr>
              <a:buSzPts val="1100"/>
              <a:buFont typeface="Arial"/>
              <a:buNone/>
            </a:pPr>
            <a:r>
              <a:rPr lang="en-US" sz="1300" dirty="0">
                <a:solidFill>
                  <a:schemeClr val="dk1"/>
                </a:solidFill>
              </a:rPr>
              <a:t>Sometimes the two-dimensional viewing transformation is simply referred to as the </a:t>
            </a:r>
            <a:r>
              <a:rPr lang="en-US" sz="1300" b="1" i="1" dirty="0">
                <a:solidFill>
                  <a:schemeClr val="dk1"/>
                </a:solidFill>
              </a:rPr>
              <a:t>window-to-viewport transformation </a:t>
            </a:r>
            <a:r>
              <a:rPr lang="en-US" sz="1300" dirty="0">
                <a:solidFill>
                  <a:schemeClr val="dk1"/>
                </a:solidFill>
              </a:rPr>
              <a:t>or the </a:t>
            </a:r>
            <a:r>
              <a:rPr lang="en-US" sz="1300" b="1" i="1" dirty="0">
                <a:solidFill>
                  <a:schemeClr val="dk1"/>
                </a:solidFill>
              </a:rPr>
              <a:t>windowing transformation. </a:t>
            </a:r>
            <a:r>
              <a:rPr lang="en-US" sz="1300" dirty="0">
                <a:solidFill>
                  <a:schemeClr val="dk1"/>
                </a:solidFill>
              </a:rPr>
              <a:t>BUT, in general, viewing involves more than just the transformation from the window to the viewport. </a:t>
            </a:r>
            <a:endParaRPr sz="1300" dirty="0">
              <a:solidFill>
                <a:schemeClr val="dk1"/>
              </a:solidFill>
            </a:endParaRPr>
          </a:p>
        </p:txBody>
      </p:sp>
      <p:sp>
        <p:nvSpPr>
          <p:cNvPr id="1184" name="Google Shape;1184;g9c9185ff3d_0_1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53</a:t>
            </a:fld>
            <a:endParaRPr/>
          </a:p>
        </p:txBody>
      </p:sp>
      <p:sp>
        <p:nvSpPr>
          <p:cNvPr id="1185" name="Google Shape;1185;g9c9185ff3d_0_12"/>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86" name="Google Shape;1186;g9c9185ff3d_0_12"/>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2-D Viewing Transformation Pipeline</a:t>
            </a:r>
            <a:endParaRPr sz="1800" b="1">
              <a:solidFill>
                <a:schemeClr val="dk1"/>
              </a:solidFill>
            </a:endParaRPr>
          </a:p>
        </p:txBody>
      </p:sp>
      <p:pic>
        <p:nvPicPr>
          <p:cNvPr id="1187" name="Google Shape;1187;g9c9185ff3d_0_12"/>
          <p:cNvPicPr preferRelativeResize="0"/>
          <p:nvPr/>
        </p:nvPicPr>
        <p:blipFill>
          <a:blip r:embed="rId3">
            <a:alphaModFix/>
          </a:blip>
          <a:stretch>
            <a:fillRect/>
          </a:stretch>
        </p:blipFill>
        <p:spPr>
          <a:xfrm>
            <a:off x="228600" y="3135000"/>
            <a:ext cx="8434826" cy="2046250"/>
          </a:xfrm>
          <a:prstGeom prst="rect">
            <a:avLst/>
          </a:prstGeom>
          <a:noFill/>
          <a:ln>
            <a:noFill/>
          </a:ln>
        </p:spPr>
      </p:pic>
      <p:pic>
        <p:nvPicPr>
          <p:cNvPr id="8" name="Google Shape;1178;g9c9185ff3d_0_0"/>
          <p:cNvPicPr preferRelativeResize="0"/>
          <p:nvPr/>
        </p:nvPicPr>
        <p:blipFill>
          <a:blip r:embed="rId4">
            <a:alphaModFix/>
          </a:blip>
          <a:stretch>
            <a:fillRect/>
          </a:stretch>
        </p:blipFill>
        <p:spPr>
          <a:xfrm>
            <a:off x="1462075" y="5060950"/>
            <a:ext cx="6143625" cy="1485900"/>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g9c9185ff3d_0_23"/>
          <p:cNvSpPr/>
          <p:nvPr/>
        </p:nvSpPr>
        <p:spPr>
          <a:xfrm>
            <a:off x="609600" y="914400"/>
            <a:ext cx="7848600" cy="54420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500" dirty="0">
                <a:solidFill>
                  <a:schemeClr val="dk1"/>
                </a:solidFill>
              </a:rPr>
              <a:t>For displaying one has to </a:t>
            </a:r>
            <a:r>
              <a:rPr lang="en-US" sz="1500" b="1" dirty="0">
                <a:solidFill>
                  <a:schemeClr val="dk1"/>
                </a:solidFill>
              </a:rPr>
              <a:t>convert world coordinates into screen coordinates</a:t>
            </a:r>
            <a:endParaRPr sz="1500" b="1" dirty="0">
              <a:solidFill>
                <a:schemeClr val="dk1"/>
              </a:solidFill>
            </a:endParaRPr>
          </a:p>
          <a:p>
            <a:pPr marL="0" lvl="0" indent="0" algn="l" rtl="0">
              <a:lnSpc>
                <a:spcPct val="115000"/>
              </a:lnSpc>
              <a:spcBef>
                <a:spcPts val="1200"/>
              </a:spcBef>
              <a:spcAft>
                <a:spcPts val="0"/>
              </a:spcAft>
              <a:buSzPts val="1100"/>
              <a:buNone/>
            </a:pPr>
            <a:r>
              <a:rPr lang="en-US" sz="1500" dirty="0">
                <a:solidFill>
                  <a:schemeClr val="dk1"/>
                </a:solidFill>
              </a:rPr>
              <a:t>This transformation is called </a:t>
            </a:r>
            <a:r>
              <a:rPr lang="en-US" sz="1500" b="1" dirty="0">
                <a:solidFill>
                  <a:schemeClr val="dk1"/>
                </a:solidFill>
              </a:rPr>
              <a:t>viewing transformation</a:t>
            </a:r>
            <a:endParaRPr sz="1500" b="1" dirty="0">
              <a:solidFill>
                <a:schemeClr val="dk1"/>
              </a:solidFill>
            </a:endParaRPr>
          </a:p>
          <a:p>
            <a:pPr marL="0" lvl="0" indent="0" algn="l" rtl="0">
              <a:lnSpc>
                <a:spcPct val="115000"/>
              </a:lnSpc>
              <a:spcBef>
                <a:spcPts val="1200"/>
              </a:spcBef>
              <a:spcAft>
                <a:spcPts val="0"/>
              </a:spcAft>
              <a:buSzPts val="1100"/>
              <a:buNone/>
            </a:pPr>
            <a:r>
              <a:rPr lang="en-US" sz="1500" dirty="0">
                <a:solidFill>
                  <a:schemeClr val="dk1"/>
                </a:solidFill>
              </a:rPr>
              <a:t>A point in position(</a:t>
            </a:r>
            <a:r>
              <a:rPr lang="en-US" sz="1500" dirty="0" err="1">
                <a:solidFill>
                  <a:schemeClr val="dk1"/>
                </a:solidFill>
              </a:rPr>
              <a:t>x</a:t>
            </a:r>
            <a:r>
              <a:rPr lang="en-US" sz="1500" baseline="-25000" dirty="0" err="1">
                <a:solidFill>
                  <a:schemeClr val="dk1"/>
                </a:solidFill>
              </a:rPr>
              <a:t>w</a:t>
            </a:r>
            <a:r>
              <a:rPr lang="en-US" sz="1500" dirty="0" err="1">
                <a:solidFill>
                  <a:schemeClr val="dk1"/>
                </a:solidFill>
              </a:rPr>
              <a:t>,y</a:t>
            </a:r>
            <a:r>
              <a:rPr lang="en-US" sz="1500" baseline="-25000" dirty="0" err="1">
                <a:solidFill>
                  <a:schemeClr val="dk1"/>
                </a:solidFill>
              </a:rPr>
              <a:t>w</a:t>
            </a:r>
            <a:r>
              <a:rPr lang="en-US" sz="1500" dirty="0">
                <a:solidFill>
                  <a:schemeClr val="dk1"/>
                </a:solidFill>
              </a:rPr>
              <a:t>) in window is mapped into position (x</a:t>
            </a:r>
            <a:r>
              <a:rPr lang="en-US" sz="1500" baseline="-25000" dirty="0">
                <a:solidFill>
                  <a:schemeClr val="dk1"/>
                </a:solidFill>
              </a:rPr>
              <a:t>v,</a:t>
            </a:r>
            <a:r>
              <a:rPr lang="en-US" sz="1500" dirty="0">
                <a:solidFill>
                  <a:schemeClr val="dk1"/>
                </a:solidFill>
              </a:rPr>
              <a:t> </a:t>
            </a:r>
            <a:r>
              <a:rPr lang="en-US" sz="1500" dirty="0" err="1">
                <a:solidFill>
                  <a:schemeClr val="dk1"/>
                </a:solidFill>
              </a:rPr>
              <a:t>y</a:t>
            </a:r>
            <a:r>
              <a:rPr lang="en-US" sz="1500" baseline="-25000" dirty="0" err="1">
                <a:solidFill>
                  <a:schemeClr val="dk1"/>
                </a:solidFill>
              </a:rPr>
              <a:t>v</a:t>
            </a:r>
            <a:r>
              <a:rPr lang="en-US" sz="1500" dirty="0">
                <a:solidFill>
                  <a:schemeClr val="dk1"/>
                </a:solidFill>
              </a:rPr>
              <a:t>) in the viewport</a:t>
            </a:r>
            <a:endParaRPr sz="1500" dirty="0">
              <a:solidFill>
                <a:schemeClr val="dk1"/>
              </a:solidFill>
            </a:endParaRPr>
          </a:p>
          <a:p>
            <a:pPr marL="0" lvl="0" indent="0" algn="l" rtl="0">
              <a:lnSpc>
                <a:spcPct val="115000"/>
              </a:lnSpc>
              <a:spcBef>
                <a:spcPts val="1200"/>
              </a:spcBef>
              <a:spcAft>
                <a:spcPts val="0"/>
              </a:spcAft>
              <a:buSzPts val="1100"/>
              <a:buNone/>
            </a:pPr>
            <a:r>
              <a:rPr lang="en-US" sz="1500" dirty="0">
                <a:solidFill>
                  <a:schemeClr val="dk1"/>
                </a:solidFill>
              </a:rPr>
              <a:t>To maintain same </a:t>
            </a:r>
            <a:r>
              <a:rPr lang="en-US" sz="1500" b="1" dirty="0">
                <a:solidFill>
                  <a:schemeClr val="dk1"/>
                </a:solidFill>
              </a:rPr>
              <a:t>relative placement </a:t>
            </a:r>
            <a:r>
              <a:rPr lang="en-US" sz="1500" dirty="0">
                <a:solidFill>
                  <a:schemeClr val="dk1"/>
                </a:solidFill>
              </a:rPr>
              <a:t>in view port as in window we require,</a:t>
            </a:r>
            <a:endParaRPr sz="1500" dirty="0">
              <a:solidFill>
                <a:schemeClr val="dk1"/>
              </a:solidFill>
            </a:endParaRPr>
          </a:p>
          <a:p>
            <a:pPr marL="0" lvl="0" indent="0" algn="l" rtl="0">
              <a:lnSpc>
                <a:spcPct val="115000"/>
              </a:lnSpc>
              <a:spcBef>
                <a:spcPts val="1200"/>
              </a:spcBef>
              <a:spcAft>
                <a:spcPts val="0"/>
              </a:spcAft>
              <a:buSzPts val="1100"/>
              <a:buNone/>
            </a:pPr>
            <a:r>
              <a:rPr lang="en-US" sz="1500" dirty="0">
                <a:solidFill>
                  <a:schemeClr val="dk1"/>
                </a:solidFill>
              </a:rPr>
              <a:t>Window		</a:t>
            </a:r>
            <a:r>
              <a:rPr lang="en-US" sz="1500" dirty="0" smtClean="0">
                <a:solidFill>
                  <a:schemeClr val="dk1"/>
                </a:solidFill>
              </a:rPr>
              <a:t>			Viewport</a:t>
            </a:r>
            <a:r>
              <a:rPr lang="en-US" sz="1500" dirty="0">
                <a:solidFill>
                  <a:schemeClr val="dk1"/>
                </a:solidFill>
              </a:rPr>
              <a:t>			</a:t>
            </a:r>
            <a:endParaRPr sz="1500" dirty="0">
              <a:solidFill>
                <a:schemeClr val="dk1"/>
              </a:solidFill>
            </a:endParaRPr>
          </a:p>
          <a:p>
            <a:pPr marL="0" lvl="0" indent="0" algn="l" rtl="0">
              <a:lnSpc>
                <a:spcPct val="115000"/>
              </a:lnSpc>
              <a:spcBef>
                <a:spcPts val="1200"/>
              </a:spcBef>
              <a:spcAft>
                <a:spcPts val="0"/>
              </a:spcAft>
              <a:buSzPts val="1100"/>
              <a:buNone/>
            </a:pPr>
            <a:r>
              <a:rPr lang="en-US" sz="1500" dirty="0">
                <a:solidFill>
                  <a:schemeClr val="dk1"/>
                </a:solidFill>
              </a:rPr>
              <a:t>										Viewport</a:t>
            </a: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endParaRPr sz="1500" dirty="0">
              <a:solidFill>
                <a:schemeClr val="dk1"/>
              </a:solidFill>
            </a:endParaRPr>
          </a:p>
        </p:txBody>
      </p:sp>
      <p:sp>
        <p:nvSpPr>
          <p:cNvPr id="1194" name="Google Shape;1194;g9c9185ff3d_0_2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54</a:t>
            </a:fld>
            <a:endParaRPr/>
          </a:p>
        </p:txBody>
      </p:sp>
      <p:sp>
        <p:nvSpPr>
          <p:cNvPr id="1195" name="Google Shape;1195;g9c9185ff3d_0_23"/>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96" name="Google Shape;1196;g9c9185ff3d_0_23"/>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Window to Viewport Transformation </a:t>
            </a:r>
            <a:endParaRPr sz="1800" b="1">
              <a:solidFill>
                <a:schemeClr val="dk1"/>
              </a:solidFill>
            </a:endParaRPr>
          </a:p>
        </p:txBody>
      </p:sp>
      <p:pic>
        <p:nvPicPr>
          <p:cNvPr id="1197" name="Google Shape;1197;g9c9185ff3d_0_23"/>
          <p:cNvPicPr preferRelativeResize="0"/>
          <p:nvPr/>
        </p:nvPicPr>
        <p:blipFill>
          <a:blip r:embed="rId3">
            <a:alphaModFix/>
          </a:blip>
          <a:stretch>
            <a:fillRect/>
          </a:stretch>
        </p:blipFill>
        <p:spPr>
          <a:xfrm>
            <a:off x="810300" y="3296705"/>
            <a:ext cx="3761699" cy="2599269"/>
          </a:xfrm>
          <a:prstGeom prst="rect">
            <a:avLst/>
          </a:prstGeom>
          <a:noFill/>
          <a:ln>
            <a:noFill/>
          </a:ln>
        </p:spPr>
      </p:pic>
      <p:pic>
        <p:nvPicPr>
          <p:cNvPr id="1198" name="Google Shape;1198;g9c9185ff3d_0_23"/>
          <p:cNvPicPr preferRelativeResize="0"/>
          <p:nvPr/>
        </p:nvPicPr>
        <p:blipFill>
          <a:blip r:embed="rId4">
            <a:alphaModFix/>
          </a:blip>
          <a:stretch>
            <a:fillRect/>
          </a:stretch>
        </p:blipFill>
        <p:spPr>
          <a:xfrm>
            <a:off x="5307875" y="3678200"/>
            <a:ext cx="2759800" cy="2246350"/>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g9c9185ff3d_0_65"/>
          <p:cNvSpPr/>
          <p:nvPr/>
        </p:nvSpPr>
        <p:spPr>
          <a:xfrm>
            <a:off x="609600" y="914400"/>
            <a:ext cx="7848600" cy="54420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1200"/>
              </a:spcAft>
              <a:buSzPts val="1100"/>
              <a:buNone/>
            </a:pPr>
            <a:endParaRPr sz="1500">
              <a:solidFill>
                <a:schemeClr val="dk1"/>
              </a:solidFill>
            </a:endParaRPr>
          </a:p>
        </p:txBody>
      </p:sp>
      <p:sp>
        <p:nvSpPr>
          <p:cNvPr id="1204" name="Google Shape;1204;g9c9185ff3d_0_6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55</a:t>
            </a:fld>
            <a:endParaRPr/>
          </a:p>
        </p:txBody>
      </p:sp>
      <p:sp>
        <p:nvSpPr>
          <p:cNvPr id="1205" name="Google Shape;1205;g9c9185ff3d_0_65"/>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206" name="Google Shape;1206;g9c9185ff3d_0_65"/>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Window to Viewport Transformation </a:t>
            </a:r>
            <a:endParaRPr sz="1800" b="1">
              <a:solidFill>
                <a:schemeClr val="dk1"/>
              </a:solidFill>
            </a:endParaRPr>
          </a:p>
        </p:txBody>
      </p:sp>
      <p:sp>
        <p:nvSpPr>
          <p:cNvPr id="1207" name="Google Shape;1207;g9c9185ff3d_0_65"/>
          <p:cNvSpPr txBox="1"/>
          <p:nvPr/>
        </p:nvSpPr>
        <p:spPr>
          <a:xfrm>
            <a:off x="819475" y="3061250"/>
            <a:ext cx="84495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US" dirty="0"/>
              <a:t>x</a:t>
            </a:r>
            <a:r>
              <a:rPr lang="en-US" baseline="-25000" dirty="0"/>
              <a:t>v –</a:t>
            </a:r>
            <a:r>
              <a:rPr lang="en-US" dirty="0"/>
              <a:t> </a:t>
            </a:r>
            <a:r>
              <a:rPr lang="en-US" dirty="0" err="1"/>
              <a:t>x</a:t>
            </a:r>
            <a:r>
              <a:rPr lang="en-US" baseline="-25000" dirty="0" err="1"/>
              <a:t>vmin</a:t>
            </a:r>
            <a:r>
              <a:rPr lang="en-US" baseline="-25000" dirty="0"/>
              <a:t>       </a:t>
            </a:r>
            <a:r>
              <a:rPr lang="en-US" baseline="-25000" dirty="0" smtClean="0"/>
              <a:t> </a:t>
            </a:r>
            <a:r>
              <a:rPr lang="en-US" baseline="-25000" dirty="0"/>
              <a:t>	    </a:t>
            </a:r>
            <a:r>
              <a:rPr lang="en-US" sz="1900" baseline="-25000" dirty="0"/>
              <a:t>=</a:t>
            </a:r>
            <a:r>
              <a:rPr lang="en-US" baseline="-25000" dirty="0"/>
              <a:t>                    </a:t>
            </a:r>
            <a:r>
              <a:rPr lang="en-US" dirty="0" err="1"/>
              <a:t>x</a:t>
            </a:r>
            <a:r>
              <a:rPr lang="en-US" baseline="-25000" dirty="0" err="1"/>
              <a:t>w</a:t>
            </a:r>
            <a:r>
              <a:rPr lang="en-US" baseline="-25000" dirty="0"/>
              <a:t>  –</a:t>
            </a:r>
            <a:r>
              <a:rPr lang="en-US" dirty="0"/>
              <a:t> </a:t>
            </a:r>
            <a:r>
              <a:rPr lang="en-US" dirty="0" err="1"/>
              <a:t>x</a:t>
            </a:r>
            <a:r>
              <a:rPr lang="en-US" baseline="-25000" dirty="0" err="1"/>
              <a:t>wmin</a:t>
            </a:r>
            <a:endParaRPr baseline="-25000" dirty="0"/>
          </a:p>
          <a:p>
            <a:pPr marL="0" lvl="0" indent="0" algn="l" rtl="0">
              <a:spcBef>
                <a:spcPts val="1200"/>
              </a:spcBef>
              <a:spcAft>
                <a:spcPts val="0"/>
              </a:spcAft>
              <a:buNone/>
            </a:pPr>
            <a:r>
              <a:rPr lang="en-US" sz="1500" dirty="0" err="1">
                <a:latin typeface="Times New Roman"/>
                <a:ea typeface="Times New Roman"/>
                <a:cs typeface="Times New Roman"/>
                <a:sym typeface="Times New Roman"/>
              </a:rPr>
              <a:t>x</a:t>
            </a:r>
            <a:r>
              <a:rPr lang="en-US" sz="1500" baseline="-25000" dirty="0" err="1">
                <a:latin typeface="Times New Roman"/>
                <a:ea typeface="Times New Roman"/>
                <a:cs typeface="Times New Roman"/>
                <a:sym typeface="Times New Roman"/>
              </a:rPr>
              <a:t>vmax</a:t>
            </a:r>
            <a:r>
              <a:rPr lang="en-US" sz="1500" baseline="-25000" dirty="0">
                <a:latin typeface="Times New Roman"/>
                <a:ea typeface="Times New Roman"/>
                <a:cs typeface="Times New Roman"/>
                <a:sym typeface="Times New Roman"/>
              </a:rPr>
              <a:t> – </a:t>
            </a:r>
            <a:r>
              <a:rPr lang="en-US" sz="1500" dirty="0" err="1">
                <a:latin typeface="Times New Roman"/>
                <a:ea typeface="Times New Roman"/>
                <a:cs typeface="Times New Roman"/>
                <a:sym typeface="Times New Roman"/>
              </a:rPr>
              <a:t>x</a:t>
            </a:r>
            <a:r>
              <a:rPr lang="en-US" sz="1500" baseline="-25000" dirty="0" err="1">
                <a:latin typeface="Times New Roman"/>
                <a:ea typeface="Times New Roman"/>
                <a:cs typeface="Times New Roman"/>
                <a:sym typeface="Times New Roman"/>
              </a:rPr>
              <a:t>vmin</a:t>
            </a:r>
            <a:r>
              <a:rPr lang="en-US" sz="1500" baseline="-25000" dirty="0">
                <a:latin typeface="Times New Roman"/>
                <a:ea typeface="Times New Roman"/>
                <a:cs typeface="Times New Roman"/>
                <a:sym typeface="Times New Roman"/>
              </a:rPr>
              <a:t>             </a:t>
            </a:r>
            <a:r>
              <a:rPr lang="en-US" sz="1500" baseline="-25000" dirty="0" smtClean="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x</a:t>
            </a:r>
            <a:r>
              <a:rPr lang="en-US" sz="1500" baseline="-25000" dirty="0" err="1">
                <a:latin typeface="Times New Roman"/>
                <a:ea typeface="Times New Roman"/>
                <a:cs typeface="Times New Roman"/>
                <a:sym typeface="Times New Roman"/>
              </a:rPr>
              <a:t>wmax</a:t>
            </a:r>
            <a:r>
              <a:rPr lang="en-US" sz="1500" baseline="-25000" dirty="0">
                <a:latin typeface="Times New Roman"/>
                <a:ea typeface="Times New Roman"/>
                <a:cs typeface="Times New Roman"/>
                <a:sym typeface="Times New Roman"/>
              </a:rPr>
              <a:t>  –</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x</a:t>
            </a:r>
            <a:r>
              <a:rPr lang="en-US" sz="1500" baseline="-25000" dirty="0" err="1">
                <a:latin typeface="Times New Roman"/>
                <a:ea typeface="Times New Roman"/>
                <a:cs typeface="Times New Roman"/>
                <a:sym typeface="Times New Roman"/>
              </a:rPr>
              <a:t>wmin</a:t>
            </a: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2286000" lvl="0" indent="0" algn="l" rtl="0">
              <a:lnSpc>
                <a:spcPct val="115000"/>
              </a:lnSpc>
              <a:spcBef>
                <a:spcPts val="1200"/>
              </a:spcBef>
              <a:spcAft>
                <a:spcPts val="1200"/>
              </a:spcAft>
              <a:buNone/>
            </a:pPr>
            <a:endParaRPr sz="1300" dirty="0"/>
          </a:p>
        </p:txBody>
      </p:sp>
      <p:sp>
        <p:nvSpPr>
          <p:cNvPr id="1208" name="Google Shape;1208;g9c9185ff3d_0_65"/>
          <p:cNvSpPr txBox="1"/>
          <p:nvPr/>
        </p:nvSpPr>
        <p:spPr>
          <a:xfrm>
            <a:off x="4572000" y="3061250"/>
            <a:ext cx="37245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US" dirty="0" err="1"/>
              <a:t>y</a:t>
            </a:r>
            <a:r>
              <a:rPr lang="en-US" baseline="-25000" dirty="0" err="1"/>
              <a:t>v</a:t>
            </a:r>
            <a:r>
              <a:rPr lang="en-US" baseline="-25000" dirty="0"/>
              <a:t> –</a:t>
            </a:r>
            <a:r>
              <a:rPr lang="en-US" dirty="0"/>
              <a:t> </a:t>
            </a:r>
            <a:r>
              <a:rPr lang="en-US" dirty="0" err="1"/>
              <a:t>y</a:t>
            </a:r>
            <a:r>
              <a:rPr lang="en-US" baseline="-25000" dirty="0" err="1"/>
              <a:t>vmin</a:t>
            </a:r>
            <a:r>
              <a:rPr lang="en-US" baseline="-25000" dirty="0"/>
              <a:t>          </a:t>
            </a:r>
            <a:r>
              <a:rPr lang="en-US" sz="1900" baseline="-25000" dirty="0" smtClean="0"/>
              <a:t>=</a:t>
            </a:r>
            <a:r>
              <a:rPr lang="en-US" baseline="-25000" dirty="0" smtClean="0"/>
              <a:t>                      </a:t>
            </a:r>
            <a:r>
              <a:rPr lang="en-US" dirty="0" err="1"/>
              <a:t>y</a:t>
            </a:r>
            <a:r>
              <a:rPr lang="en-US" baseline="-25000" dirty="0" err="1"/>
              <a:t>w</a:t>
            </a:r>
            <a:r>
              <a:rPr lang="en-US" baseline="-25000" dirty="0"/>
              <a:t>  –</a:t>
            </a:r>
            <a:r>
              <a:rPr lang="en-US" dirty="0"/>
              <a:t> </a:t>
            </a:r>
            <a:r>
              <a:rPr lang="en-US" dirty="0" err="1"/>
              <a:t>y</a:t>
            </a:r>
            <a:r>
              <a:rPr lang="en-US" baseline="-25000" dirty="0" err="1"/>
              <a:t>wmin</a:t>
            </a:r>
            <a:endParaRPr baseline="-25000" dirty="0"/>
          </a:p>
          <a:p>
            <a:pPr marL="0" lvl="0" indent="0" algn="l" rtl="0">
              <a:spcBef>
                <a:spcPts val="1200"/>
              </a:spcBef>
              <a:spcAft>
                <a:spcPts val="0"/>
              </a:spcAft>
              <a:buNone/>
            </a:pPr>
            <a:r>
              <a:rPr lang="en-US" sz="1500" dirty="0" err="1">
                <a:latin typeface="Times New Roman"/>
                <a:ea typeface="Times New Roman"/>
                <a:cs typeface="Times New Roman"/>
                <a:sym typeface="Times New Roman"/>
              </a:rPr>
              <a:t>y</a:t>
            </a:r>
            <a:r>
              <a:rPr lang="en-US" sz="1500" baseline="-25000" dirty="0" err="1">
                <a:latin typeface="Times New Roman"/>
                <a:ea typeface="Times New Roman"/>
                <a:cs typeface="Times New Roman"/>
                <a:sym typeface="Times New Roman"/>
              </a:rPr>
              <a:t>vmax</a:t>
            </a:r>
            <a:r>
              <a:rPr lang="en-US" sz="1500" baseline="-25000" dirty="0">
                <a:latin typeface="Times New Roman"/>
                <a:ea typeface="Times New Roman"/>
                <a:cs typeface="Times New Roman"/>
                <a:sym typeface="Times New Roman"/>
              </a:rPr>
              <a:t> – </a:t>
            </a:r>
            <a:r>
              <a:rPr lang="en-US" sz="1500" dirty="0" err="1">
                <a:latin typeface="Times New Roman"/>
                <a:ea typeface="Times New Roman"/>
                <a:cs typeface="Times New Roman"/>
                <a:sym typeface="Times New Roman"/>
              </a:rPr>
              <a:t>y</a:t>
            </a:r>
            <a:r>
              <a:rPr lang="en-US" sz="1500" baseline="-25000" dirty="0" err="1">
                <a:latin typeface="Times New Roman"/>
                <a:ea typeface="Times New Roman"/>
                <a:cs typeface="Times New Roman"/>
                <a:sym typeface="Times New Roman"/>
              </a:rPr>
              <a:t>vmin</a:t>
            </a:r>
            <a:r>
              <a:rPr lang="en-US" sz="1500" baseline="-250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y</a:t>
            </a:r>
            <a:r>
              <a:rPr lang="en-US" sz="1500" baseline="-25000" dirty="0" err="1">
                <a:latin typeface="Times New Roman"/>
                <a:ea typeface="Times New Roman"/>
                <a:cs typeface="Times New Roman"/>
                <a:sym typeface="Times New Roman"/>
              </a:rPr>
              <a:t>wmax</a:t>
            </a:r>
            <a:r>
              <a:rPr lang="en-US" sz="1500" baseline="-25000" dirty="0">
                <a:latin typeface="Times New Roman"/>
                <a:ea typeface="Times New Roman"/>
                <a:cs typeface="Times New Roman"/>
                <a:sym typeface="Times New Roman"/>
              </a:rPr>
              <a:t> –</a:t>
            </a:r>
            <a:r>
              <a:rPr lang="en-US" sz="1500" dirty="0">
                <a:latin typeface="Times New Roman"/>
                <a:ea typeface="Times New Roman"/>
                <a:cs typeface="Times New Roman"/>
                <a:sym typeface="Times New Roman"/>
              </a:rPr>
              <a:t> </a:t>
            </a:r>
            <a:r>
              <a:rPr lang="en-US" sz="1500" dirty="0" err="1">
                <a:latin typeface="Times New Roman"/>
                <a:ea typeface="Times New Roman"/>
                <a:cs typeface="Times New Roman"/>
                <a:sym typeface="Times New Roman"/>
              </a:rPr>
              <a:t>y</a:t>
            </a:r>
            <a:r>
              <a:rPr lang="en-US" sz="1500" baseline="-25000" dirty="0" err="1">
                <a:latin typeface="Times New Roman"/>
                <a:ea typeface="Times New Roman"/>
                <a:cs typeface="Times New Roman"/>
                <a:sym typeface="Times New Roman"/>
              </a:rPr>
              <a:t>wmin</a:t>
            </a: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a:p>
            <a:pPr marL="0" lvl="0" indent="0" algn="l" rtl="0">
              <a:spcBef>
                <a:spcPts val="0"/>
              </a:spcBef>
              <a:spcAft>
                <a:spcPts val="0"/>
              </a:spcAft>
              <a:buNone/>
            </a:pPr>
            <a:endParaRPr sz="1500" baseline="-25000" dirty="0">
              <a:latin typeface="Times New Roman"/>
              <a:ea typeface="Times New Roman"/>
              <a:cs typeface="Times New Roman"/>
              <a:sym typeface="Times New Roman"/>
            </a:endParaRPr>
          </a:p>
        </p:txBody>
      </p:sp>
      <p:sp>
        <p:nvSpPr>
          <p:cNvPr id="1209" name="Google Shape;1209;g9c9185ff3d_0_65"/>
          <p:cNvSpPr txBox="1"/>
          <p:nvPr/>
        </p:nvSpPr>
        <p:spPr>
          <a:xfrm>
            <a:off x="838200" y="4114800"/>
            <a:ext cx="756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r>
              <a:rPr lang="en-US" dirty="0"/>
              <a:t>solving equations for view port position (x</a:t>
            </a:r>
            <a:r>
              <a:rPr lang="en-US" baseline="-25000" dirty="0"/>
              <a:t>v</a:t>
            </a:r>
            <a:r>
              <a:rPr lang="en-US" dirty="0"/>
              <a:t> , </a:t>
            </a:r>
            <a:r>
              <a:rPr lang="en-US" dirty="0" err="1"/>
              <a:t>y</a:t>
            </a:r>
            <a:r>
              <a:rPr lang="en-US" baseline="-25000" dirty="0" err="1"/>
              <a:t>v</a:t>
            </a:r>
            <a:r>
              <a:rPr lang="en-US" dirty="0"/>
              <a:t>) </a:t>
            </a:r>
            <a:endParaRPr dirty="0"/>
          </a:p>
          <a:p>
            <a:pPr marL="0" lvl="0" indent="0" algn="l" rtl="0">
              <a:lnSpc>
                <a:spcPct val="115000"/>
              </a:lnSpc>
              <a:spcBef>
                <a:spcPts val="1200"/>
              </a:spcBef>
              <a:spcAft>
                <a:spcPts val="0"/>
              </a:spcAft>
              <a:buNone/>
            </a:pPr>
            <a:r>
              <a:rPr lang="en-US" dirty="0"/>
              <a:t>                 	x</a:t>
            </a:r>
            <a:r>
              <a:rPr lang="en-US" baseline="-25000" dirty="0"/>
              <a:t>v	=</a:t>
            </a:r>
            <a:r>
              <a:rPr lang="en-US" dirty="0"/>
              <a:t>    </a:t>
            </a:r>
            <a:r>
              <a:rPr lang="en-US" dirty="0" err="1"/>
              <a:t>x</a:t>
            </a:r>
            <a:r>
              <a:rPr lang="en-US" baseline="-25000" dirty="0" err="1"/>
              <a:t>vmin</a:t>
            </a:r>
            <a:r>
              <a:rPr lang="en-US" baseline="-25000" dirty="0"/>
              <a:t>  + </a:t>
            </a:r>
            <a:r>
              <a:rPr lang="en-US" dirty="0"/>
              <a:t>(</a:t>
            </a:r>
            <a:r>
              <a:rPr lang="en-US" dirty="0" err="1"/>
              <a:t>x</a:t>
            </a:r>
            <a:r>
              <a:rPr lang="en-US" baseline="-25000" dirty="0" err="1"/>
              <a:t>w</a:t>
            </a:r>
            <a:r>
              <a:rPr lang="en-US" baseline="-25000" dirty="0"/>
              <a:t> –</a:t>
            </a:r>
            <a:r>
              <a:rPr lang="en-US" dirty="0"/>
              <a:t> </a:t>
            </a:r>
            <a:r>
              <a:rPr lang="en-US" dirty="0" err="1"/>
              <a:t>x</a:t>
            </a:r>
            <a:r>
              <a:rPr lang="en-US" baseline="-25000" dirty="0" err="1"/>
              <a:t>wmin</a:t>
            </a:r>
            <a:r>
              <a:rPr lang="en-US" dirty="0"/>
              <a:t>) (</a:t>
            </a:r>
            <a:r>
              <a:rPr lang="en-US" dirty="0" err="1"/>
              <a:t>x</a:t>
            </a:r>
            <a:r>
              <a:rPr lang="en-US" baseline="-25000" dirty="0" err="1"/>
              <a:t>vmax</a:t>
            </a:r>
            <a:r>
              <a:rPr lang="en-US" baseline="-25000" dirty="0"/>
              <a:t> –</a:t>
            </a:r>
            <a:r>
              <a:rPr lang="en-US" dirty="0"/>
              <a:t> </a:t>
            </a:r>
            <a:r>
              <a:rPr lang="en-US" dirty="0" err="1"/>
              <a:t>x</a:t>
            </a:r>
            <a:r>
              <a:rPr lang="en-US" baseline="-25000" dirty="0" err="1"/>
              <a:t>vmin</a:t>
            </a:r>
            <a:r>
              <a:rPr lang="en-US" dirty="0"/>
              <a:t>)	=    </a:t>
            </a:r>
            <a:r>
              <a:rPr lang="en-US" dirty="0" err="1"/>
              <a:t>x</a:t>
            </a:r>
            <a:r>
              <a:rPr lang="en-US" baseline="-25000" dirty="0" err="1"/>
              <a:t>vmin</a:t>
            </a:r>
            <a:r>
              <a:rPr lang="en-US" baseline="-25000" dirty="0"/>
              <a:t>   +</a:t>
            </a:r>
            <a:r>
              <a:rPr lang="en-US" dirty="0"/>
              <a:t>  (</a:t>
            </a:r>
            <a:r>
              <a:rPr lang="en-US" dirty="0" err="1"/>
              <a:t>x</a:t>
            </a:r>
            <a:r>
              <a:rPr lang="en-US" baseline="-25000" dirty="0" err="1"/>
              <a:t>w</a:t>
            </a:r>
            <a:r>
              <a:rPr lang="en-US" baseline="-25000" dirty="0"/>
              <a:t> –</a:t>
            </a:r>
            <a:r>
              <a:rPr lang="en-US" dirty="0"/>
              <a:t> </a:t>
            </a:r>
            <a:r>
              <a:rPr lang="en-US" dirty="0" err="1"/>
              <a:t>x</a:t>
            </a:r>
            <a:r>
              <a:rPr lang="en-US" baseline="-25000" dirty="0" err="1"/>
              <a:t>wmin</a:t>
            </a:r>
            <a:r>
              <a:rPr lang="en-US" dirty="0"/>
              <a:t>) .  </a:t>
            </a:r>
            <a:r>
              <a:rPr lang="en-US" dirty="0" err="1"/>
              <a:t>s</a:t>
            </a:r>
            <a:r>
              <a:rPr lang="en-US" baseline="-25000" dirty="0" err="1"/>
              <a:t>x</a:t>
            </a:r>
            <a:r>
              <a:rPr lang="en-US" baseline="-25000" dirty="0"/>
              <a:t> </a:t>
            </a:r>
            <a:r>
              <a:rPr lang="en-US" dirty="0"/>
              <a:t>  </a:t>
            </a:r>
            <a:endParaRPr dirty="0"/>
          </a:p>
          <a:p>
            <a:pPr marL="0" lvl="0" indent="0" algn="l" rtl="0">
              <a:lnSpc>
                <a:spcPct val="115000"/>
              </a:lnSpc>
              <a:spcBef>
                <a:spcPts val="1200"/>
              </a:spcBef>
              <a:spcAft>
                <a:spcPts val="0"/>
              </a:spcAft>
              <a:buNone/>
            </a:pPr>
            <a:r>
              <a:rPr lang="en-US" dirty="0"/>
              <a:t>        	                                            </a:t>
            </a:r>
            <a:r>
              <a:rPr lang="en-US" dirty="0" smtClean="0"/>
              <a:t>         </a:t>
            </a:r>
            <a:r>
              <a:rPr lang="en-US" dirty="0"/>
              <a:t>(</a:t>
            </a:r>
            <a:r>
              <a:rPr lang="en-US" dirty="0" err="1"/>
              <a:t>x</a:t>
            </a:r>
            <a:r>
              <a:rPr lang="en-US" baseline="-25000" dirty="0" err="1"/>
              <a:t>wmax</a:t>
            </a:r>
            <a:r>
              <a:rPr lang="en-US" baseline="-25000" dirty="0"/>
              <a:t> –</a:t>
            </a:r>
            <a:r>
              <a:rPr lang="en-US" dirty="0"/>
              <a:t> </a:t>
            </a:r>
            <a:r>
              <a:rPr lang="en-US" dirty="0" err="1"/>
              <a:t>x</a:t>
            </a:r>
            <a:r>
              <a:rPr lang="en-US" baseline="-25000" dirty="0" err="1"/>
              <a:t>wmin</a:t>
            </a:r>
            <a:r>
              <a:rPr lang="en-US" dirty="0"/>
              <a:t>)</a:t>
            </a:r>
            <a:endParaRPr dirty="0"/>
          </a:p>
          <a:p>
            <a:pPr marL="0" lvl="0" indent="0" algn="l" rtl="0">
              <a:lnSpc>
                <a:spcPct val="115000"/>
              </a:lnSpc>
              <a:spcBef>
                <a:spcPts val="1200"/>
              </a:spcBef>
              <a:spcAft>
                <a:spcPts val="0"/>
              </a:spcAft>
              <a:buNone/>
            </a:pPr>
            <a:r>
              <a:rPr lang="en-US" dirty="0"/>
              <a:t>                 	</a:t>
            </a:r>
            <a:r>
              <a:rPr lang="en-US" dirty="0" err="1"/>
              <a:t>y</a:t>
            </a:r>
            <a:r>
              <a:rPr lang="en-US" baseline="-25000" dirty="0" err="1"/>
              <a:t>v</a:t>
            </a:r>
            <a:r>
              <a:rPr lang="en-US" baseline="-25000" dirty="0"/>
              <a:t>	=</a:t>
            </a:r>
            <a:r>
              <a:rPr lang="en-US" dirty="0"/>
              <a:t>    </a:t>
            </a:r>
            <a:r>
              <a:rPr lang="en-US" dirty="0" err="1"/>
              <a:t>y</a:t>
            </a:r>
            <a:r>
              <a:rPr lang="en-US" baseline="-25000" dirty="0" err="1"/>
              <a:t>vmin</a:t>
            </a:r>
            <a:r>
              <a:rPr lang="en-US" baseline="-25000" dirty="0"/>
              <a:t>  + </a:t>
            </a:r>
            <a:r>
              <a:rPr lang="en-US" dirty="0"/>
              <a:t>(</a:t>
            </a:r>
            <a:r>
              <a:rPr lang="en-US" dirty="0" err="1"/>
              <a:t>y</a:t>
            </a:r>
            <a:r>
              <a:rPr lang="en-US" baseline="-25000" dirty="0" err="1"/>
              <a:t>w</a:t>
            </a:r>
            <a:r>
              <a:rPr lang="en-US" baseline="-25000" dirty="0"/>
              <a:t> –</a:t>
            </a:r>
            <a:r>
              <a:rPr lang="en-US" dirty="0"/>
              <a:t> </a:t>
            </a:r>
            <a:r>
              <a:rPr lang="en-US" dirty="0" err="1"/>
              <a:t>y</a:t>
            </a:r>
            <a:r>
              <a:rPr lang="en-US" baseline="-25000" dirty="0" err="1"/>
              <a:t>wmin</a:t>
            </a:r>
            <a:r>
              <a:rPr lang="en-US" dirty="0"/>
              <a:t>) (</a:t>
            </a:r>
            <a:r>
              <a:rPr lang="en-US" dirty="0" err="1"/>
              <a:t>y</a:t>
            </a:r>
            <a:r>
              <a:rPr lang="en-US" baseline="-25000" dirty="0" err="1"/>
              <a:t>vmax</a:t>
            </a:r>
            <a:r>
              <a:rPr lang="en-US" baseline="-25000" dirty="0"/>
              <a:t> –</a:t>
            </a:r>
            <a:r>
              <a:rPr lang="en-US" dirty="0"/>
              <a:t> </a:t>
            </a:r>
            <a:r>
              <a:rPr lang="en-US" dirty="0" err="1"/>
              <a:t>y</a:t>
            </a:r>
            <a:r>
              <a:rPr lang="en-US" baseline="-25000" dirty="0" err="1"/>
              <a:t>vmin</a:t>
            </a:r>
            <a:r>
              <a:rPr lang="en-US" dirty="0"/>
              <a:t>)	=    </a:t>
            </a:r>
            <a:r>
              <a:rPr lang="en-US" dirty="0" err="1"/>
              <a:t>y</a:t>
            </a:r>
            <a:r>
              <a:rPr lang="en-US" baseline="-25000" dirty="0" err="1"/>
              <a:t>vmin</a:t>
            </a:r>
            <a:r>
              <a:rPr lang="en-US" baseline="-25000" dirty="0"/>
              <a:t>   +</a:t>
            </a:r>
            <a:r>
              <a:rPr lang="en-US" dirty="0"/>
              <a:t>  (</a:t>
            </a:r>
            <a:r>
              <a:rPr lang="en-US" dirty="0" err="1"/>
              <a:t>y</a:t>
            </a:r>
            <a:r>
              <a:rPr lang="en-US" baseline="-25000" dirty="0" err="1"/>
              <a:t>w</a:t>
            </a:r>
            <a:r>
              <a:rPr lang="en-US" baseline="-25000" dirty="0"/>
              <a:t> –</a:t>
            </a:r>
            <a:r>
              <a:rPr lang="en-US" dirty="0"/>
              <a:t> </a:t>
            </a:r>
            <a:r>
              <a:rPr lang="en-US" dirty="0" err="1"/>
              <a:t>y</a:t>
            </a:r>
            <a:r>
              <a:rPr lang="en-US" baseline="-25000" dirty="0" err="1"/>
              <a:t>wmin</a:t>
            </a:r>
            <a:r>
              <a:rPr lang="en-US" dirty="0"/>
              <a:t>) .  </a:t>
            </a:r>
            <a:r>
              <a:rPr lang="en-US" dirty="0" err="1"/>
              <a:t>s</a:t>
            </a:r>
            <a:r>
              <a:rPr lang="en-US" baseline="-25000" dirty="0" err="1"/>
              <a:t>y</a:t>
            </a:r>
            <a:r>
              <a:rPr lang="en-US" dirty="0"/>
              <a:t>  </a:t>
            </a:r>
            <a:endParaRPr dirty="0"/>
          </a:p>
          <a:p>
            <a:pPr marL="0" lvl="0" indent="0" algn="l" rtl="0">
              <a:lnSpc>
                <a:spcPct val="115000"/>
              </a:lnSpc>
              <a:spcBef>
                <a:spcPts val="1200"/>
              </a:spcBef>
              <a:spcAft>
                <a:spcPts val="0"/>
              </a:spcAft>
              <a:buNone/>
            </a:pPr>
            <a:r>
              <a:rPr lang="en-US" dirty="0"/>
              <a:t>        	                                            </a:t>
            </a:r>
            <a:r>
              <a:rPr lang="en-US" dirty="0" smtClean="0"/>
              <a:t>        </a:t>
            </a:r>
            <a:r>
              <a:rPr lang="en-US" dirty="0"/>
              <a:t>(</a:t>
            </a:r>
            <a:r>
              <a:rPr lang="en-US" dirty="0" err="1"/>
              <a:t>y</a:t>
            </a:r>
            <a:r>
              <a:rPr lang="en-US" baseline="-25000" dirty="0" err="1"/>
              <a:t>wmax</a:t>
            </a:r>
            <a:r>
              <a:rPr lang="en-US" baseline="-25000" dirty="0"/>
              <a:t> –</a:t>
            </a:r>
            <a:r>
              <a:rPr lang="en-US" dirty="0"/>
              <a:t> </a:t>
            </a:r>
            <a:r>
              <a:rPr lang="en-US" dirty="0" err="1"/>
              <a:t>y</a:t>
            </a:r>
            <a:r>
              <a:rPr lang="en-US" baseline="-25000" dirty="0" err="1"/>
              <a:t>wmin</a:t>
            </a:r>
            <a:r>
              <a:rPr lang="en-US" dirty="0"/>
              <a:t>)</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1200"/>
              </a:spcAft>
              <a:buNone/>
            </a:pPr>
            <a:endParaRPr dirty="0"/>
          </a:p>
        </p:txBody>
      </p:sp>
      <p:cxnSp>
        <p:nvCxnSpPr>
          <p:cNvPr id="1210" name="Google Shape;1210;g9c9185ff3d_0_65"/>
          <p:cNvCxnSpPr/>
          <p:nvPr/>
        </p:nvCxnSpPr>
        <p:spPr>
          <a:xfrm>
            <a:off x="823184" y="3769086"/>
            <a:ext cx="770100" cy="0"/>
          </a:xfrm>
          <a:prstGeom prst="straightConnector1">
            <a:avLst/>
          </a:prstGeom>
          <a:noFill/>
          <a:ln w="9525" cap="flat" cmpd="sng">
            <a:solidFill>
              <a:srgbClr val="000000"/>
            </a:solidFill>
            <a:prstDash val="solid"/>
            <a:round/>
            <a:headEnd type="none" w="med" len="med"/>
            <a:tailEnd type="none" w="med" len="med"/>
          </a:ln>
        </p:spPr>
      </p:cxnSp>
      <p:cxnSp>
        <p:nvCxnSpPr>
          <p:cNvPr id="1211" name="Google Shape;1211;g9c9185ff3d_0_65"/>
          <p:cNvCxnSpPr/>
          <p:nvPr/>
        </p:nvCxnSpPr>
        <p:spPr>
          <a:xfrm>
            <a:off x="2717453" y="3794844"/>
            <a:ext cx="770100" cy="0"/>
          </a:xfrm>
          <a:prstGeom prst="straightConnector1">
            <a:avLst/>
          </a:prstGeom>
          <a:noFill/>
          <a:ln w="9525" cap="flat" cmpd="sng">
            <a:solidFill>
              <a:srgbClr val="000000"/>
            </a:solidFill>
            <a:prstDash val="solid"/>
            <a:round/>
            <a:headEnd type="none" w="med" len="med"/>
            <a:tailEnd type="none" w="med" len="med"/>
          </a:ln>
        </p:spPr>
      </p:cxnSp>
      <p:cxnSp>
        <p:nvCxnSpPr>
          <p:cNvPr id="1212" name="Google Shape;1212;g9c9185ff3d_0_65"/>
          <p:cNvCxnSpPr/>
          <p:nvPr/>
        </p:nvCxnSpPr>
        <p:spPr>
          <a:xfrm>
            <a:off x="4595621" y="3909681"/>
            <a:ext cx="770100" cy="0"/>
          </a:xfrm>
          <a:prstGeom prst="straightConnector1">
            <a:avLst/>
          </a:prstGeom>
          <a:noFill/>
          <a:ln w="9525" cap="flat" cmpd="sng">
            <a:solidFill>
              <a:srgbClr val="000000"/>
            </a:solidFill>
            <a:prstDash val="solid"/>
            <a:round/>
            <a:headEnd type="none" w="med" len="med"/>
            <a:tailEnd type="none" w="med" len="med"/>
          </a:ln>
        </p:spPr>
      </p:cxnSp>
      <p:cxnSp>
        <p:nvCxnSpPr>
          <p:cNvPr id="1213" name="Google Shape;1213;g9c9185ff3d_0_65"/>
          <p:cNvCxnSpPr/>
          <p:nvPr/>
        </p:nvCxnSpPr>
        <p:spPr>
          <a:xfrm>
            <a:off x="6413690" y="3922560"/>
            <a:ext cx="770100" cy="0"/>
          </a:xfrm>
          <a:prstGeom prst="straightConnector1">
            <a:avLst/>
          </a:prstGeom>
          <a:noFill/>
          <a:ln w="9525" cap="flat" cmpd="sng">
            <a:solidFill>
              <a:srgbClr val="000000"/>
            </a:solidFill>
            <a:prstDash val="solid"/>
            <a:round/>
            <a:headEnd type="none" w="med" len="med"/>
            <a:tailEnd type="none" w="med" len="med"/>
          </a:ln>
        </p:spPr>
      </p:cxnSp>
      <p:cxnSp>
        <p:nvCxnSpPr>
          <p:cNvPr id="1214" name="Google Shape;1214;g9c9185ff3d_0_65"/>
          <p:cNvCxnSpPr/>
          <p:nvPr/>
        </p:nvCxnSpPr>
        <p:spPr>
          <a:xfrm>
            <a:off x="4332155" y="4980535"/>
            <a:ext cx="1100100" cy="5100"/>
          </a:xfrm>
          <a:prstGeom prst="straightConnector1">
            <a:avLst/>
          </a:prstGeom>
          <a:noFill/>
          <a:ln w="9525" cap="flat" cmpd="sng">
            <a:solidFill>
              <a:srgbClr val="000000"/>
            </a:solidFill>
            <a:prstDash val="solid"/>
            <a:round/>
            <a:headEnd type="none" w="med" len="med"/>
            <a:tailEnd type="none" w="med" len="med"/>
          </a:ln>
        </p:spPr>
      </p:cxnSp>
      <p:cxnSp>
        <p:nvCxnSpPr>
          <p:cNvPr id="1215" name="Google Shape;1215;g9c9185ff3d_0_65"/>
          <p:cNvCxnSpPr/>
          <p:nvPr/>
        </p:nvCxnSpPr>
        <p:spPr>
          <a:xfrm>
            <a:off x="4348781" y="5835069"/>
            <a:ext cx="1100100" cy="5100"/>
          </a:xfrm>
          <a:prstGeom prst="straightConnector1">
            <a:avLst/>
          </a:prstGeom>
          <a:noFill/>
          <a:ln w="9525" cap="flat" cmpd="sng">
            <a:solidFill>
              <a:srgbClr val="000000"/>
            </a:solidFill>
            <a:prstDash val="solid"/>
            <a:round/>
            <a:headEnd type="none" w="med" len="med"/>
            <a:tailEnd type="none" w="med" len="med"/>
          </a:ln>
        </p:spPr>
      </p:cxnSp>
      <p:pic>
        <p:nvPicPr>
          <p:cNvPr id="1216" name="Google Shape;1216;g9c9185ff3d_0_65"/>
          <p:cNvPicPr preferRelativeResize="0"/>
          <p:nvPr/>
        </p:nvPicPr>
        <p:blipFill>
          <a:blip r:embed="rId3">
            <a:alphaModFix/>
          </a:blip>
          <a:stretch>
            <a:fillRect/>
          </a:stretch>
        </p:blipFill>
        <p:spPr>
          <a:xfrm>
            <a:off x="1133850" y="1116537"/>
            <a:ext cx="3436008" cy="1901039"/>
          </a:xfrm>
          <a:prstGeom prst="rect">
            <a:avLst/>
          </a:prstGeom>
          <a:noFill/>
          <a:ln>
            <a:noFill/>
          </a:ln>
        </p:spPr>
      </p:pic>
      <p:pic>
        <p:nvPicPr>
          <p:cNvPr id="1217" name="Google Shape;1217;g9c9185ff3d_0_65"/>
          <p:cNvPicPr preferRelativeResize="0"/>
          <p:nvPr/>
        </p:nvPicPr>
        <p:blipFill>
          <a:blip r:embed="rId4">
            <a:alphaModFix/>
          </a:blip>
          <a:stretch>
            <a:fillRect/>
          </a:stretch>
        </p:blipFill>
        <p:spPr>
          <a:xfrm>
            <a:off x="5242021" y="1395553"/>
            <a:ext cx="2520855" cy="16429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9"/>
                                        </p:tgtEl>
                                        <p:attrNameLst>
                                          <p:attrName>style.visibility</p:attrName>
                                        </p:attrNameLst>
                                      </p:cBhvr>
                                      <p:to>
                                        <p:strVal val="visible"/>
                                      </p:to>
                                    </p:set>
                                    <p:animEffect transition="in" filter="fade">
                                      <p:cBhvr>
                                        <p:cTn id="7" dur="1000"/>
                                        <p:tgtEl>
                                          <p:spTgt spid="12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08"/>
                                        </p:tgtEl>
                                        <p:attrNameLst>
                                          <p:attrName>style.visibility</p:attrName>
                                        </p:attrNameLst>
                                      </p:cBhvr>
                                      <p:to>
                                        <p:strVal val="visible"/>
                                      </p:to>
                                    </p:set>
                                    <p:animEffect transition="in" filter="fade">
                                      <p:cBhvr>
                                        <p:cTn id="12" dur="1000"/>
                                        <p:tgtEl>
                                          <p:spTgt spid="1208"/>
                                        </p:tgtEl>
                                      </p:cBhvr>
                                    </p:animEffect>
                                  </p:childTnLst>
                                </p:cTn>
                              </p:par>
                              <p:par>
                                <p:cTn id="13" presetID="10" presetClass="entr" presetSubtype="0" fill="hold" nodeType="withEffect">
                                  <p:stCondLst>
                                    <p:cond delay="0"/>
                                  </p:stCondLst>
                                  <p:childTnLst>
                                    <p:set>
                                      <p:cBhvr>
                                        <p:cTn id="14" dur="1" fill="hold">
                                          <p:stCondLst>
                                            <p:cond delay="0"/>
                                          </p:stCondLst>
                                        </p:cTn>
                                        <p:tgtEl>
                                          <p:spTgt spid="1210"/>
                                        </p:tgtEl>
                                        <p:attrNameLst>
                                          <p:attrName>style.visibility</p:attrName>
                                        </p:attrNameLst>
                                      </p:cBhvr>
                                      <p:to>
                                        <p:strVal val="visible"/>
                                      </p:to>
                                    </p:set>
                                    <p:animEffect transition="in" filter="fade">
                                      <p:cBhvr>
                                        <p:cTn id="15" dur="1000"/>
                                        <p:tgtEl>
                                          <p:spTgt spid="1210"/>
                                        </p:tgtEl>
                                      </p:cBhvr>
                                    </p:animEffect>
                                  </p:childTnLst>
                                </p:cTn>
                              </p:par>
                              <p:par>
                                <p:cTn id="16" presetID="10" presetClass="entr" presetSubtype="0" fill="hold" nodeType="withEffect">
                                  <p:stCondLst>
                                    <p:cond delay="0"/>
                                  </p:stCondLst>
                                  <p:childTnLst>
                                    <p:set>
                                      <p:cBhvr>
                                        <p:cTn id="17" dur="1" fill="hold">
                                          <p:stCondLst>
                                            <p:cond delay="0"/>
                                          </p:stCondLst>
                                        </p:cTn>
                                        <p:tgtEl>
                                          <p:spTgt spid="1211"/>
                                        </p:tgtEl>
                                        <p:attrNameLst>
                                          <p:attrName>style.visibility</p:attrName>
                                        </p:attrNameLst>
                                      </p:cBhvr>
                                      <p:to>
                                        <p:strVal val="visible"/>
                                      </p:to>
                                    </p:set>
                                    <p:animEffect transition="in" filter="fade">
                                      <p:cBhvr>
                                        <p:cTn id="18" dur="1000"/>
                                        <p:tgtEl>
                                          <p:spTgt spid="1211"/>
                                        </p:tgtEl>
                                      </p:cBhvr>
                                    </p:animEffect>
                                  </p:childTnLst>
                                </p:cTn>
                              </p:par>
                              <p:par>
                                <p:cTn id="19" presetID="10" presetClass="entr" presetSubtype="0" fill="hold" nodeType="withEffect">
                                  <p:stCondLst>
                                    <p:cond delay="0"/>
                                  </p:stCondLst>
                                  <p:childTnLst>
                                    <p:set>
                                      <p:cBhvr>
                                        <p:cTn id="20" dur="1" fill="hold">
                                          <p:stCondLst>
                                            <p:cond delay="0"/>
                                          </p:stCondLst>
                                        </p:cTn>
                                        <p:tgtEl>
                                          <p:spTgt spid="1212"/>
                                        </p:tgtEl>
                                        <p:attrNameLst>
                                          <p:attrName>style.visibility</p:attrName>
                                        </p:attrNameLst>
                                      </p:cBhvr>
                                      <p:to>
                                        <p:strVal val="visible"/>
                                      </p:to>
                                    </p:set>
                                    <p:animEffect transition="in" filter="fade">
                                      <p:cBhvr>
                                        <p:cTn id="21" dur="1000"/>
                                        <p:tgtEl>
                                          <p:spTgt spid="1212"/>
                                        </p:tgtEl>
                                      </p:cBhvr>
                                    </p:animEffect>
                                  </p:childTnLst>
                                </p:cTn>
                              </p:par>
                              <p:par>
                                <p:cTn id="22" presetID="10" presetClass="entr" presetSubtype="0" fill="hold" nodeType="withEffect">
                                  <p:stCondLst>
                                    <p:cond delay="0"/>
                                  </p:stCondLst>
                                  <p:childTnLst>
                                    <p:set>
                                      <p:cBhvr>
                                        <p:cTn id="23" dur="1" fill="hold">
                                          <p:stCondLst>
                                            <p:cond delay="0"/>
                                          </p:stCondLst>
                                        </p:cTn>
                                        <p:tgtEl>
                                          <p:spTgt spid="1213"/>
                                        </p:tgtEl>
                                        <p:attrNameLst>
                                          <p:attrName>style.visibility</p:attrName>
                                        </p:attrNameLst>
                                      </p:cBhvr>
                                      <p:to>
                                        <p:strVal val="visible"/>
                                      </p:to>
                                    </p:set>
                                    <p:animEffect transition="in" filter="fade">
                                      <p:cBhvr>
                                        <p:cTn id="24" dur="1000"/>
                                        <p:tgtEl>
                                          <p:spTgt spid="1213"/>
                                        </p:tgtEl>
                                      </p:cBhvr>
                                    </p:animEffect>
                                  </p:childTnLst>
                                </p:cTn>
                              </p:par>
                              <p:par>
                                <p:cTn id="25" presetID="10" presetClass="entr" presetSubtype="0" fill="hold" nodeType="withEffect">
                                  <p:stCondLst>
                                    <p:cond delay="0"/>
                                  </p:stCondLst>
                                  <p:childTnLst>
                                    <p:set>
                                      <p:cBhvr>
                                        <p:cTn id="26" dur="1" fill="hold">
                                          <p:stCondLst>
                                            <p:cond delay="0"/>
                                          </p:stCondLst>
                                        </p:cTn>
                                        <p:tgtEl>
                                          <p:spTgt spid="1207"/>
                                        </p:tgtEl>
                                        <p:attrNameLst>
                                          <p:attrName>style.visibility</p:attrName>
                                        </p:attrNameLst>
                                      </p:cBhvr>
                                      <p:to>
                                        <p:strVal val="visible"/>
                                      </p:to>
                                    </p:set>
                                    <p:animEffect transition="in" filter="fade">
                                      <p:cBhvr>
                                        <p:cTn id="27" dur="1000"/>
                                        <p:tgtEl>
                                          <p:spTgt spid="12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9"/>
                                        </p:tgtEl>
                                        <p:attrNameLst>
                                          <p:attrName>style.visibility</p:attrName>
                                        </p:attrNameLst>
                                      </p:cBhvr>
                                      <p:to>
                                        <p:strVal val="visible"/>
                                      </p:to>
                                    </p:set>
                                    <p:animEffect transition="in" filter="fade">
                                      <p:cBhvr>
                                        <p:cTn id="32" dur="1000"/>
                                        <p:tgtEl>
                                          <p:spTgt spid="1209"/>
                                        </p:tgtEl>
                                      </p:cBhvr>
                                    </p:animEffect>
                                  </p:childTnLst>
                                </p:cTn>
                              </p:par>
                              <p:par>
                                <p:cTn id="33" presetID="10" presetClass="entr" presetSubtype="0" fill="hold" nodeType="withEffect">
                                  <p:stCondLst>
                                    <p:cond delay="0"/>
                                  </p:stCondLst>
                                  <p:childTnLst>
                                    <p:set>
                                      <p:cBhvr>
                                        <p:cTn id="34" dur="1" fill="hold">
                                          <p:stCondLst>
                                            <p:cond delay="0"/>
                                          </p:stCondLst>
                                        </p:cTn>
                                        <p:tgtEl>
                                          <p:spTgt spid="1214"/>
                                        </p:tgtEl>
                                        <p:attrNameLst>
                                          <p:attrName>style.visibility</p:attrName>
                                        </p:attrNameLst>
                                      </p:cBhvr>
                                      <p:to>
                                        <p:strVal val="visible"/>
                                      </p:to>
                                    </p:set>
                                    <p:animEffect transition="in" filter="fade">
                                      <p:cBhvr>
                                        <p:cTn id="35" dur="1000"/>
                                        <p:tgtEl>
                                          <p:spTgt spid="1214"/>
                                        </p:tgtEl>
                                      </p:cBhvr>
                                    </p:animEffect>
                                  </p:childTnLst>
                                </p:cTn>
                              </p:par>
                              <p:par>
                                <p:cTn id="36" presetID="10" presetClass="entr" presetSubtype="0" fill="hold" nodeType="withEffect">
                                  <p:stCondLst>
                                    <p:cond delay="0"/>
                                  </p:stCondLst>
                                  <p:childTnLst>
                                    <p:set>
                                      <p:cBhvr>
                                        <p:cTn id="37" dur="1" fill="hold">
                                          <p:stCondLst>
                                            <p:cond delay="0"/>
                                          </p:stCondLst>
                                        </p:cTn>
                                        <p:tgtEl>
                                          <p:spTgt spid="1215"/>
                                        </p:tgtEl>
                                        <p:attrNameLst>
                                          <p:attrName>style.visibility</p:attrName>
                                        </p:attrNameLst>
                                      </p:cBhvr>
                                      <p:to>
                                        <p:strVal val="visible"/>
                                      </p:to>
                                    </p:set>
                                    <p:animEffect transition="in" filter="fade">
                                      <p:cBhvr>
                                        <p:cTn id="38" dur="1000"/>
                                        <p:tgtEl>
                                          <p:spTgt spid="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g9c9185ff3d_0_88"/>
          <p:cNvSpPr/>
          <p:nvPr/>
        </p:nvSpPr>
        <p:spPr>
          <a:xfrm>
            <a:off x="609600" y="914400"/>
            <a:ext cx="7848600" cy="54420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50000"/>
              </a:lnSpc>
              <a:spcBef>
                <a:spcPts val="1200"/>
              </a:spcBef>
              <a:spcAft>
                <a:spcPts val="0"/>
              </a:spcAft>
              <a:buSzPts val="1100"/>
              <a:buNone/>
            </a:pPr>
            <a:endParaRPr sz="1100" b="1">
              <a:solidFill>
                <a:schemeClr val="dk1"/>
              </a:solidFill>
            </a:endParaRPr>
          </a:p>
          <a:p>
            <a:pPr marL="0" lvl="0" indent="0" algn="l" rtl="0">
              <a:lnSpc>
                <a:spcPct val="150000"/>
              </a:lnSpc>
              <a:spcBef>
                <a:spcPts val="1200"/>
              </a:spcBef>
              <a:spcAft>
                <a:spcPts val="0"/>
              </a:spcAft>
              <a:buSzPts val="1100"/>
              <a:buNone/>
            </a:pPr>
            <a:endParaRPr sz="1100" b="1">
              <a:solidFill>
                <a:schemeClr val="dk1"/>
              </a:solidFill>
            </a:endParaRPr>
          </a:p>
          <a:p>
            <a:pPr marL="0" lvl="0" indent="0" algn="l" rtl="0">
              <a:lnSpc>
                <a:spcPct val="150000"/>
              </a:lnSpc>
              <a:spcBef>
                <a:spcPts val="1200"/>
              </a:spcBef>
              <a:spcAft>
                <a:spcPts val="0"/>
              </a:spcAft>
              <a:buSzPts val="1100"/>
              <a:buNone/>
            </a:pPr>
            <a:r>
              <a:rPr lang="en-US" sz="1100" b="1">
                <a:solidFill>
                  <a:schemeClr val="dk1"/>
                </a:solidFill>
              </a:rPr>
              <a:t>Window to View port Transformation (Viewing Transformation)</a:t>
            </a:r>
            <a:endParaRPr sz="1100" b="1">
              <a:solidFill>
                <a:schemeClr val="dk1"/>
              </a:solidFill>
            </a:endParaRPr>
          </a:p>
          <a:p>
            <a:pPr marL="0" lvl="0" indent="0" algn="l" rtl="0">
              <a:lnSpc>
                <a:spcPct val="150000"/>
              </a:lnSpc>
              <a:spcBef>
                <a:spcPts val="1200"/>
              </a:spcBef>
              <a:spcAft>
                <a:spcPts val="0"/>
              </a:spcAft>
              <a:buSzPts val="1100"/>
              <a:buNone/>
            </a:pPr>
            <a:r>
              <a:rPr lang="en-US" sz="1100">
                <a:solidFill>
                  <a:schemeClr val="dk1"/>
                </a:solidFill>
              </a:rPr>
              <a:t>To transform a window to the view port we have to perform the following steps:</a:t>
            </a:r>
            <a:endParaRPr sz="1100">
              <a:solidFill>
                <a:schemeClr val="dk1"/>
              </a:solidFill>
            </a:endParaRPr>
          </a:p>
          <a:p>
            <a:pPr marL="0" lvl="0" indent="0" algn="l" rtl="0">
              <a:lnSpc>
                <a:spcPct val="150000"/>
              </a:lnSpc>
              <a:spcBef>
                <a:spcPts val="1200"/>
              </a:spcBef>
              <a:spcAft>
                <a:spcPts val="0"/>
              </a:spcAft>
              <a:buSzPts val="1100"/>
              <a:buNone/>
            </a:pPr>
            <a:r>
              <a:rPr lang="en-US" sz="1100">
                <a:solidFill>
                  <a:schemeClr val="dk1"/>
                </a:solidFill>
              </a:rPr>
              <a:t> Step1: The object together with its window is translated until the lower left corner of the window is at the origin</a:t>
            </a:r>
            <a:endParaRPr sz="1100">
              <a:solidFill>
                <a:schemeClr val="dk1"/>
              </a:solidFill>
            </a:endParaRPr>
          </a:p>
          <a:p>
            <a:pPr marL="0" lvl="0" indent="0" algn="l" rtl="0">
              <a:lnSpc>
                <a:spcPct val="150000"/>
              </a:lnSpc>
              <a:spcBef>
                <a:spcPts val="1200"/>
              </a:spcBef>
              <a:spcAft>
                <a:spcPts val="0"/>
              </a:spcAft>
              <a:buSzPts val="1100"/>
              <a:buNone/>
            </a:pPr>
            <a:r>
              <a:rPr lang="en-US" sz="1100">
                <a:solidFill>
                  <a:schemeClr val="dk1"/>
                </a:solidFill>
              </a:rPr>
              <a:t> Step2: The object and window are scaled until the window has the dimensions of the view port</a:t>
            </a:r>
            <a:endParaRPr sz="1100">
              <a:solidFill>
                <a:schemeClr val="dk1"/>
              </a:solidFill>
            </a:endParaRPr>
          </a:p>
          <a:p>
            <a:pPr marL="0" lvl="0" indent="0" algn="l" rtl="0">
              <a:lnSpc>
                <a:spcPct val="150000"/>
              </a:lnSpc>
              <a:spcBef>
                <a:spcPts val="1200"/>
              </a:spcBef>
              <a:spcAft>
                <a:spcPts val="0"/>
              </a:spcAft>
              <a:buSzPts val="1100"/>
              <a:buNone/>
            </a:pPr>
            <a:r>
              <a:rPr lang="en-US" sz="1100">
                <a:solidFill>
                  <a:schemeClr val="dk1"/>
                </a:solidFill>
              </a:rPr>
              <a:t> Step3: Again translate to move the view port to its correct position on the screen</a:t>
            </a:r>
            <a:endParaRPr sz="1100">
              <a:solidFill>
                <a:schemeClr val="dk1"/>
              </a:solidFill>
            </a:endParaRPr>
          </a:p>
          <a:p>
            <a:pPr marL="0" lvl="0" indent="0" algn="l" rtl="0">
              <a:lnSpc>
                <a:spcPct val="150000"/>
              </a:lnSpc>
              <a:spcBef>
                <a:spcPts val="1200"/>
              </a:spcBef>
              <a:spcAft>
                <a:spcPts val="0"/>
              </a:spcAft>
              <a:buSzPts val="1100"/>
              <a:buNone/>
            </a:pPr>
            <a:r>
              <a:rPr lang="en-US" sz="1100">
                <a:solidFill>
                  <a:schemeClr val="dk1"/>
                </a:solidFill>
              </a:rPr>
              <a:t>The overall transformation which performs these three steps called the viewing transformation. Let the window coordinates be </a:t>
            </a:r>
            <a:r>
              <a:rPr lang="en-US" sz="1300">
                <a:solidFill>
                  <a:schemeClr val="dk1"/>
                </a:solidFill>
              </a:rPr>
              <a:t>(</a:t>
            </a:r>
            <a:r>
              <a:rPr lang="en-US" sz="1300" b="1">
                <a:solidFill>
                  <a:schemeClr val="dk1"/>
                </a:solidFill>
              </a:rPr>
              <a:t>x</a:t>
            </a:r>
            <a:r>
              <a:rPr lang="en-US" sz="1300" b="1" baseline="-25000">
                <a:solidFill>
                  <a:schemeClr val="dk1"/>
                </a:solidFill>
              </a:rPr>
              <a:t>wmin</a:t>
            </a:r>
            <a:r>
              <a:rPr lang="en-US" sz="1300" b="1">
                <a:solidFill>
                  <a:schemeClr val="dk1"/>
                </a:solidFill>
              </a:rPr>
              <a:t>, y</a:t>
            </a:r>
            <a:r>
              <a:rPr lang="en-US" sz="1300" b="1" baseline="-25000">
                <a:solidFill>
                  <a:schemeClr val="dk1"/>
                </a:solidFill>
              </a:rPr>
              <a:t>wmin</a:t>
            </a:r>
            <a:r>
              <a:rPr lang="en-US" sz="1300">
                <a:solidFill>
                  <a:schemeClr val="dk1"/>
                </a:solidFill>
              </a:rPr>
              <a:t>)</a:t>
            </a:r>
            <a:r>
              <a:rPr lang="en-US" sz="1100">
                <a:solidFill>
                  <a:schemeClr val="dk1"/>
                </a:solidFill>
              </a:rPr>
              <a:t>and </a:t>
            </a:r>
            <a:r>
              <a:rPr lang="en-US" sz="1300">
                <a:solidFill>
                  <a:schemeClr val="dk1"/>
                </a:solidFill>
              </a:rPr>
              <a:t>(</a:t>
            </a:r>
            <a:r>
              <a:rPr lang="en-US" sz="1300" b="1">
                <a:solidFill>
                  <a:schemeClr val="dk1"/>
                </a:solidFill>
              </a:rPr>
              <a:t>x</a:t>
            </a:r>
            <a:r>
              <a:rPr lang="en-US" sz="1300" b="1" baseline="-25000">
                <a:solidFill>
                  <a:schemeClr val="dk1"/>
                </a:solidFill>
              </a:rPr>
              <a:t>wmax</a:t>
            </a:r>
            <a:r>
              <a:rPr lang="en-US" sz="1300" b="1">
                <a:solidFill>
                  <a:schemeClr val="dk1"/>
                </a:solidFill>
              </a:rPr>
              <a:t>, y</a:t>
            </a:r>
            <a:r>
              <a:rPr lang="en-US" sz="1300" b="1" baseline="-25000">
                <a:solidFill>
                  <a:schemeClr val="dk1"/>
                </a:solidFill>
              </a:rPr>
              <a:t>wmax</a:t>
            </a:r>
            <a:r>
              <a:rPr lang="en-US" sz="1300">
                <a:solidFill>
                  <a:schemeClr val="dk1"/>
                </a:solidFill>
              </a:rPr>
              <a:t>)</a:t>
            </a:r>
            <a:r>
              <a:rPr lang="en-US" sz="1100">
                <a:solidFill>
                  <a:schemeClr val="dk1"/>
                </a:solidFill>
              </a:rPr>
              <a:t>, view port coordinates be </a:t>
            </a:r>
            <a:r>
              <a:rPr lang="en-US" sz="1300">
                <a:solidFill>
                  <a:schemeClr val="dk1"/>
                </a:solidFill>
              </a:rPr>
              <a:t>(</a:t>
            </a:r>
            <a:r>
              <a:rPr lang="en-US" sz="1300" b="1">
                <a:solidFill>
                  <a:schemeClr val="dk1"/>
                </a:solidFill>
              </a:rPr>
              <a:t>x</a:t>
            </a:r>
            <a:r>
              <a:rPr lang="en-US" sz="1300" b="1" baseline="-25000">
                <a:solidFill>
                  <a:schemeClr val="dk1"/>
                </a:solidFill>
              </a:rPr>
              <a:t>vmin</a:t>
            </a:r>
            <a:r>
              <a:rPr lang="en-US" sz="1300" b="1">
                <a:solidFill>
                  <a:schemeClr val="dk1"/>
                </a:solidFill>
              </a:rPr>
              <a:t>, y</a:t>
            </a:r>
            <a:r>
              <a:rPr lang="en-US" sz="1300" b="1" baseline="-25000">
                <a:solidFill>
                  <a:schemeClr val="dk1"/>
                </a:solidFill>
              </a:rPr>
              <a:t>vmin</a:t>
            </a:r>
            <a:r>
              <a:rPr lang="en-US" sz="1300">
                <a:solidFill>
                  <a:schemeClr val="dk1"/>
                </a:solidFill>
              </a:rPr>
              <a:t>)</a:t>
            </a:r>
            <a:r>
              <a:rPr lang="en-US" sz="1100">
                <a:solidFill>
                  <a:schemeClr val="dk1"/>
                </a:solidFill>
              </a:rPr>
              <a:t>and </a:t>
            </a:r>
            <a:r>
              <a:rPr lang="en-US" sz="1300">
                <a:solidFill>
                  <a:schemeClr val="dk1"/>
                </a:solidFill>
              </a:rPr>
              <a:t>(</a:t>
            </a:r>
            <a:r>
              <a:rPr lang="en-US" sz="1300" b="1">
                <a:solidFill>
                  <a:schemeClr val="dk1"/>
                </a:solidFill>
              </a:rPr>
              <a:t>x</a:t>
            </a:r>
            <a:r>
              <a:rPr lang="en-US" sz="1300" b="1" baseline="-25000">
                <a:solidFill>
                  <a:schemeClr val="dk1"/>
                </a:solidFill>
              </a:rPr>
              <a:t>vmax</a:t>
            </a:r>
            <a:r>
              <a:rPr lang="en-US" sz="1300" b="1">
                <a:solidFill>
                  <a:schemeClr val="dk1"/>
                </a:solidFill>
              </a:rPr>
              <a:t>, y</a:t>
            </a:r>
            <a:r>
              <a:rPr lang="en-US" sz="1300" b="1" baseline="-25000">
                <a:solidFill>
                  <a:schemeClr val="dk1"/>
                </a:solidFill>
              </a:rPr>
              <a:t>vmax</a:t>
            </a:r>
            <a:r>
              <a:rPr lang="en-US" sz="1300">
                <a:solidFill>
                  <a:schemeClr val="dk1"/>
                </a:solidFill>
              </a:rPr>
              <a:t>) </a:t>
            </a:r>
            <a:endParaRPr sz="1300">
              <a:solidFill>
                <a:schemeClr val="dk1"/>
              </a:solidFill>
            </a:endParaRPr>
          </a:p>
          <a:p>
            <a:pPr marL="0" lvl="0" indent="0" algn="l" rtl="0">
              <a:lnSpc>
                <a:spcPct val="150000"/>
              </a:lnSpc>
              <a:spcBef>
                <a:spcPts val="1200"/>
              </a:spcBef>
              <a:spcAft>
                <a:spcPts val="0"/>
              </a:spcAft>
              <a:buSzPts val="1100"/>
              <a:buNone/>
            </a:pPr>
            <a:endParaRPr sz="11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0"/>
              </a:spcAft>
              <a:buSzPts val="1100"/>
              <a:buNone/>
            </a:pPr>
            <a:endParaRPr sz="1500">
              <a:solidFill>
                <a:schemeClr val="dk1"/>
              </a:solidFill>
            </a:endParaRPr>
          </a:p>
          <a:p>
            <a:pPr marL="0" lvl="0" indent="0" algn="l" rtl="0">
              <a:lnSpc>
                <a:spcPct val="115000"/>
              </a:lnSpc>
              <a:spcBef>
                <a:spcPts val="1200"/>
              </a:spcBef>
              <a:spcAft>
                <a:spcPts val="1200"/>
              </a:spcAft>
              <a:buSzPts val="1100"/>
              <a:buNone/>
            </a:pPr>
            <a:endParaRPr sz="1500">
              <a:solidFill>
                <a:schemeClr val="dk1"/>
              </a:solidFill>
            </a:endParaRPr>
          </a:p>
        </p:txBody>
      </p:sp>
      <p:sp>
        <p:nvSpPr>
          <p:cNvPr id="1223" name="Google Shape;1223;g9c9185ff3d_0_8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56</a:t>
            </a:fld>
            <a:endParaRPr/>
          </a:p>
        </p:txBody>
      </p:sp>
      <p:sp>
        <p:nvSpPr>
          <p:cNvPr id="1224" name="Google Shape;1224;g9c9185ff3d_0_8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225" name="Google Shape;1225;g9c9185ff3d_0_88"/>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Window to Viewport Transformation (Matrix Form) </a:t>
            </a:r>
            <a:endParaRPr sz="1800" b="1">
              <a:solidFill>
                <a:schemeClr val="dk1"/>
              </a:solidFill>
            </a:endParaRPr>
          </a:p>
        </p:txBody>
      </p:sp>
      <p:pic>
        <p:nvPicPr>
          <p:cNvPr id="1226" name="Google Shape;1226;g9c9185ff3d_0_88"/>
          <p:cNvPicPr preferRelativeResize="0"/>
          <p:nvPr/>
        </p:nvPicPr>
        <p:blipFill>
          <a:blip r:embed="rId3">
            <a:alphaModFix/>
          </a:blip>
          <a:stretch>
            <a:fillRect/>
          </a:stretch>
        </p:blipFill>
        <p:spPr>
          <a:xfrm>
            <a:off x="543450" y="4085375"/>
            <a:ext cx="8067150" cy="1887650"/>
          </a:xfrm>
          <a:prstGeom prst="rect">
            <a:avLst/>
          </a:prstGeom>
          <a:noFill/>
          <a:ln>
            <a:noFill/>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g9c9185ff3d_0_108"/>
          <p:cNvSpPr/>
          <p:nvPr/>
        </p:nvSpPr>
        <p:spPr>
          <a:xfrm>
            <a:off x="609600" y="914400"/>
            <a:ext cx="7848600" cy="54420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50000"/>
              </a:lnSpc>
              <a:spcBef>
                <a:spcPts val="1200"/>
              </a:spcBef>
              <a:spcAft>
                <a:spcPts val="0"/>
              </a:spcAft>
              <a:buSzPts val="1100"/>
              <a:buNone/>
            </a:pPr>
            <a:endParaRPr sz="1100" b="1" dirty="0">
              <a:solidFill>
                <a:schemeClr val="dk1"/>
              </a:solidFill>
            </a:endParaRPr>
          </a:p>
          <a:p>
            <a:pPr marL="0" lvl="0" indent="0" algn="l" rtl="0">
              <a:lnSpc>
                <a:spcPct val="150000"/>
              </a:lnSpc>
              <a:spcBef>
                <a:spcPts val="1200"/>
              </a:spcBef>
              <a:spcAft>
                <a:spcPts val="0"/>
              </a:spcAft>
              <a:buSzPts val="1100"/>
              <a:buNone/>
            </a:pPr>
            <a:endParaRPr sz="1100" b="1"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r>
              <a:rPr lang="en-US" sz="1300" dirty="0">
                <a:solidFill>
                  <a:schemeClr val="dk1"/>
                </a:solidFill>
              </a:rPr>
              <a:t>Therefore the viewing transformation is as follows:</a:t>
            </a:r>
            <a:endParaRPr sz="1300" dirty="0">
              <a:solidFill>
                <a:schemeClr val="dk1"/>
              </a:solidFill>
            </a:endParaRPr>
          </a:p>
          <a:p>
            <a:pPr marL="457200" lvl="0" indent="-311150" algn="l" rtl="0">
              <a:lnSpc>
                <a:spcPct val="150000"/>
              </a:lnSpc>
              <a:spcBef>
                <a:spcPts val="1200"/>
              </a:spcBef>
              <a:spcAft>
                <a:spcPts val="0"/>
              </a:spcAft>
              <a:buClr>
                <a:schemeClr val="dk1"/>
              </a:buClr>
              <a:buSzPts val="1300"/>
              <a:buAutoNum type="arabicPeriod"/>
            </a:pPr>
            <a:r>
              <a:rPr lang="en-US" sz="1300" dirty="0">
                <a:solidFill>
                  <a:schemeClr val="dk1"/>
                </a:solidFill>
              </a:rPr>
              <a:t>We have to translate the window to the origin by</a:t>
            </a:r>
            <a:endParaRPr sz="1300" dirty="0">
              <a:solidFill>
                <a:schemeClr val="dk1"/>
              </a:solidFill>
            </a:endParaRPr>
          </a:p>
          <a:p>
            <a:pPr marL="1371600" lvl="0" indent="0" algn="l" rtl="0">
              <a:lnSpc>
                <a:spcPct val="150000"/>
              </a:lnSpc>
              <a:spcBef>
                <a:spcPts val="1200"/>
              </a:spcBef>
              <a:spcAft>
                <a:spcPts val="0"/>
              </a:spcAft>
              <a:buSzPts val="1100"/>
              <a:buNone/>
            </a:pPr>
            <a:r>
              <a:rPr lang="en-US" sz="1300" b="1" dirty="0" err="1">
                <a:solidFill>
                  <a:schemeClr val="dk1"/>
                </a:solidFill>
              </a:rPr>
              <a:t>T</a:t>
            </a:r>
            <a:r>
              <a:rPr lang="en-US" sz="1300" b="1" baseline="-25000" dirty="0" err="1">
                <a:solidFill>
                  <a:schemeClr val="dk1"/>
                </a:solidFill>
              </a:rPr>
              <a:t>x</a:t>
            </a:r>
            <a:r>
              <a:rPr lang="en-US" sz="1300" dirty="0">
                <a:solidFill>
                  <a:schemeClr val="dk1"/>
                </a:solidFill>
              </a:rPr>
              <a:t> = </a:t>
            </a:r>
            <a:r>
              <a:rPr lang="en-US" sz="1300" b="1" dirty="0">
                <a:solidFill>
                  <a:schemeClr val="dk1"/>
                </a:solidFill>
              </a:rPr>
              <a:t>-</a:t>
            </a:r>
            <a:r>
              <a:rPr lang="en-US" sz="1300" b="1" dirty="0" err="1">
                <a:solidFill>
                  <a:schemeClr val="dk1"/>
                </a:solidFill>
              </a:rPr>
              <a:t>x</a:t>
            </a:r>
            <a:r>
              <a:rPr lang="en-US" sz="1300" b="1" baseline="-25000" dirty="0" err="1">
                <a:solidFill>
                  <a:schemeClr val="dk1"/>
                </a:solidFill>
              </a:rPr>
              <a:t>wmin</a:t>
            </a:r>
            <a:r>
              <a:rPr lang="en-US" sz="1300" dirty="0">
                <a:solidFill>
                  <a:schemeClr val="dk1"/>
                </a:solidFill>
              </a:rPr>
              <a:t> and </a:t>
            </a:r>
            <a:r>
              <a:rPr lang="en-US" sz="1300" b="1" dirty="0">
                <a:solidFill>
                  <a:schemeClr val="dk1"/>
                </a:solidFill>
              </a:rPr>
              <a:t>T</a:t>
            </a:r>
            <a:r>
              <a:rPr lang="en-US" sz="1300" b="1" baseline="-25000" dirty="0">
                <a:solidFill>
                  <a:schemeClr val="dk1"/>
                </a:solidFill>
              </a:rPr>
              <a:t>y</a:t>
            </a:r>
            <a:r>
              <a:rPr lang="en-US" sz="1300" dirty="0">
                <a:solidFill>
                  <a:schemeClr val="dk1"/>
                </a:solidFill>
              </a:rPr>
              <a:t> = </a:t>
            </a:r>
            <a:r>
              <a:rPr lang="en-US" sz="1300" b="1" dirty="0">
                <a:solidFill>
                  <a:schemeClr val="dk1"/>
                </a:solidFill>
              </a:rPr>
              <a:t>-</a:t>
            </a:r>
            <a:r>
              <a:rPr lang="en-US" sz="1300" b="1" dirty="0" err="1">
                <a:solidFill>
                  <a:schemeClr val="dk1"/>
                </a:solidFill>
              </a:rPr>
              <a:t>y</a:t>
            </a:r>
            <a:r>
              <a:rPr lang="en-US" sz="1300" b="1" baseline="-25000" dirty="0" err="1">
                <a:solidFill>
                  <a:schemeClr val="dk1"/>
                </a:solidFill>
              </a:rPr>
              <a:t>wmin</a:t>
            </a:r>
            <a:endParaRPr sz="1300" b="1" baseline="-25000" dirty="0">
              <a:solidFill>
                <a:schemeClr val="dk1"/>
              </a:solidFill>
            </a:endParaRPr>
          </a:p>
          <a:p>
            <a:pPr marL="457200" lvl="0" indent="-311150" algn="l" rtl="0">
              <a:lnSpc>
                <a:spcPct val="150000"/>
              </a:lnSpc>
              <a:spcBef>
                <a:spcPts val="1200"/>
              </a:spcBef>
              <a:spcAft>
                <a:spcPts val="0"/>
              </a:spcAft>
              <a:buClr>
                <a:schemeClr val="dk1"/>
              </a:buClr>
              <a:buSzPts val="1300"/>
              <a:buAutoNum type="arabicPeriod" startAt="2"/>
            </a:pPr>
            <a:r>
              <a:rPr lang="en-US" sz="1300" dirty="0">
                <a:solidFill>
                  <a:schemeClr val="dk1"/>
                </a:solidFill>
              </a:rPr>
              <a:t>Then scale the window such that its size is matched to the view port using</a:t>
            </a:r>
            <a:endParaRPr sz="1300" dirty="0">
              <a:solidFill>
                <a:schemeClr val="dk1"/>
              </a:solidFill>
            </a:endParaRPr>
          </a:p>
          <a:p>
            <a:pPr marL="457200" lvl="0" indent="0" algn="l" rtl="0">
              <a:lnSpc>
                <a:spcPct val="150000"/>
              </a:lnSpc>
              <a:spcBef>
                <a:spcPts val="1200"/>
              </a:spcBef>
              <a:spcAft>
                <a:spcPts val="0"/>
              </a:spcAft>
              <a:buSzPts val="1100"/>
              <a:buNone/>
            </a:pPr>
            <a:r>
              <a:rPr lang="en-US" sz="1300" b="1" dirty="0" err="1">
                <a:solidFill>
                  <a:schemeClr val="dk1"/>
                </a:solidFill>
              </a:rPr>
              <a:t>S</a:t>
            </a:r>
            <a:r>
              <a:rPr lang="en-US" sz="1300" b="1" baseline="-25000" dirty="0" err="1">
                <a:solidFill>
                  <a:schemeClr val="dk1"/>
                </a:solidFill>
              </a:rPr>
              <a:t>x</a:t>
            </a:r>
            <a:r>
              <a:rPr lang="en-US" sz="1300" b="1" dirty="0">
                <a:solidFill>
                  <a:schemeClr val="dk1"/>
                </a:solidFill>
              </a:rPr>
              <a:t> =(</a:t>
            </a:r>
            <a:r>
              <a:rPr lang="en-US" sz="1300" b="1" dirty="0" err="1">
                <a:solidFill>
                  <a:schemeClr val="dk1"/>
                </a:solidFill>
              </a:rPr>
              <a:t>x</a:t>
            </a:r>
            <a:r>
              <a:rPr lang="en-US" sz="1300" b="1" baseline="-25000" dirty="0" err="1">
                <a:solidFill>
                  <a:schemeClr val="dk1"/>
                </a:solidFill>
              </a:rPr>
              <a:t>vmax</a:t>
            </a:r>
            <a:r>
              <a:rPr lang="en-US" sz="1300" b="1" dirty="0">
                <a:solidFill>
                  <a:schemeClr val="dk1"/>
                </a:solidFill>
              </a:rPr>
              <a:t> - </a:t>
            </a:r>
            <a:r>
              <a:rPr lang="en-US" sz="1300" b="1" dirty="0" err="1">
                <a:solidFill>
                  <a:schemeClr val="dk1"/>
                </a:solidFill>
              </a:rPr>
              <a:t>x</a:t>
            </a:r>
            <a:r>
              <a:rPr lang="en-US" sz="1300" b="1" baseline="-25000" dirty="0" err="1">
                <a:solidFill>
                  <a:schemeClr val="dk1"/>
                </a:solidFill>
              </a:rPr>
              <a:t>vmin</a:t>
            </a:r>
            <a:r>
              <a:rPr lang="en-US" sz="1300" b="1" dirty="0">
                <a:solidFill>
                  <a:schemeClr val="dk1"/>
                </a:solidFill>
              </a:rPr>
              <a:t>)/(</a:t>
            </a:r>
            <a:r>
              <a:rPr lang="en-US" sz="1300" b="1" dirty="0" err="1">
                <a:solidFill>
                  <a:schemeClr val="dk1"/>
                </a:solidFill>
              </a:rPr>
              <a:t>x</a:t>
            </a:r>
            <a:r>
              <a:rPr lang="en-US" sz="1300" b="1" baseline="-25000" dirty="0" err="1">
                <a:solidFill>
                  <a:schemeClr val="dk1"/>
                </a:solidFill>
              </a:rPr>
              <a:t>wmax</a:t>
            </a:r>
            <a:r>
              <a:rPr lang="en-US" sz="1300" b="1" dirty="0">
                <a:solidFill>
                  <a:schemeClr val="dk1"/>
                </a:solidFill>
              </a:rPr>
              <a:t> - </a:t>
            </a:r>
            <a:r>
              <a:rPr lang="en-US" sz="1300" b="1" dirty="0" err="1">
                <a:solidFill>
                  <a:schemeClr val="dk1"/>
                </a:solidFill>
              </a:rPr>
              <a:t>x</a:t>
            </a:r>
            <a:r>
              <a:rPr lang="en-US" sz="1300" b="1" baseline="-25000" dirty="0" err="1">
                <a:solidFill>
                  <a:schemeClr val="dk1"/>
                </a:solidFill>
              </a:rPr>
              <a:t>wmin</a:t>
            </a:r>
            <a:r>
              <a:rPr lang="en-US" sz="1300" b="1" dirty="0">
                <a:solidFill>
                  <a:schemeClr val="dk1"/>
                </a:solidFill>
              </a:rPr>
              <a:t>)     	</a:t>
            </a:r>
            <a:r>
              <a:rPr lang="en-US" sz="1300" b="1" dirty="0" err="1">
                <a:solidFill>
                  <a:schemeClr val="dk1"/>
                </a:solidFill>
              </a:rPr>
              <a:t>S</a:t>
            </a:r>
            <a:r>
              <a:rPr lang="en-US" sz="1300" b="1" baseline="-25000" dirty="0" err="1">
                <a:solidFill>
                  <a:schemeClr val="dk1"/>
                </a:solidFill>
              </a:rPr>
              <a:t>y</a:t>
            </a:r>
            <a:r>
              <a:rPr lang="en-US" sz="1300" b="1" dirty="0">
                <a:solidFill>
                  <a:schemeClr val="dk1"/>
                </a:solidFill>
              </a:rPr>
              <a:t> =(</a:t>
            </a:r>
            <a:r>
              <a:rPr lang="en-US" sz="1300" b="1" dirty="0" err="1">
                <a:solidFill>
                  <a:schemeClr val="dk1"/>
                </a:solidFill>
              </a:rPr>
              <a:t>y</a:t>
            </a:r>
            <a:r>
              <a:rPr lang="en-US" sz="1300" b="1" baseline="-25000" dirty="0" err="1">
                <a:solidFill>
                  <a:schemeClr val="dk1"/>
                </a:solidFill>
              </a:rPr>
              <a:t>vmax</a:t>
            </a:r>
            <a:r>
              <a:rPr lang="en-US" sz="1300" b="1" dirty="0">
                <a:solidFill>
                  <a:schemeClr val="dk1"/>
                </a:solidFill>
              </a:rPr>
              <a:t> - </a:t>
            </a:r>
            <a:r>
              <a:rPr lang="en-US" sz="1300" b="1" dirty="0" err="1">
                <a:solidFill>
                  <a:schemeClr val="dk1"/>
                </a:solidFill>
              </a:rPr>
              <a:t>y</a:t>
            </a:r>
            <a:r>
              <a:rPr lang="en-US" sz="1300" b="1" baseline="-25000" dirty="0" err="1">
                <a:solidFill>
                  <a:schemeClr val="dk1"/>
                </a:solidFill>
              </a:rPr>
              <a:t>vmin</a:t>
            </a:r>
            <a:r>
              <a:rPr lang="en-US" sz="1300" b="1" dirty="0">
                <a:solidFill>
                  <a:schemeClr val="dk1"/>
                </a:solidFill>
              </a:rPr>
              <a:t>)/(</a:t>
            </a:r>
            <a:r>
              <a:rPr lang="en-US" sz="1300" b="1" dirty="0" err="1">
                <a:solidFill>
                  <a:schemeClr val="dk1"/>
                </a:solidFill>
              </a:rPr>
              <a:t>y</a:t>
            </a:r>
            <a:r>
              <a:rPr lang="en-US" sz="1300" b="1" baseline="-25000" dirty="0" err="1">
                <a:solidFill>
                  <a:schemeClr val="dk1"/>
                </a:solidFill>
              </a:rPr>
              <a:t>wmax</a:t>
            </a:r>
            <a:r>
              <a:rPr lang="en-US" sz="1300" b="1" dirty="0">
                <a:solidFill>
                  <a:schemeClr val="dk1"/>
                </a:solidFill>
              </a:rPr>
              <a:t> - </a:t>
            </a:r>
            <a:r>
              <a:rPr lang="en-US" sz="1300" b="1" dirty="0" err="1">
                <a:solidFill>
                  <a:schemeClr val="dk1"/>
                </a:solidFill>
              </a:rPr>
              <a:t>y</a:t>
            </a:r>
            <a:r>
              <a:rPr lang="en-US" sz="1300" b="1" baseline="-25000" dirty="0" err="1">
                <a:solidFill>
                  <a:schemeClr val="dk1"/>
                </a:solidFill>
              </a:rPr>
              <a:t>wmin</a:t>
            </a:r>
            <a:r>
              <a:rPr lang="en-US" sz="1300" b="1" dirty="0">
                <a:solidFill>
                  <a:schemeClr val="dk1"/>
                </a:solidFill>
              </a:rPr>
              <a:t>)</a:t>
            </a:r>
            <a:endParaRPr sz="1300" b="1" dirty="0">
              <a:solidFill>
                <a:schemeClr val="dk1"/>
              </a:solidFill>
            </a:endParaRPr>
          </a:p>
          <a:p>
            <a:pPr marL="0" lvl="0" indent="0" algn="l" rtl="0">
              <a:lnSpc>
                <a:spcPct val="150000"/>
              </a:lnSpc>
              <a:spcBef>
                <a:spcPts val="1200"/>
              </a:spcBef>
              <a:spcAft>
                <a:spcPts val="0"/>
              </a:spcAft>
              <a:buSzPts val="1100"/>
              <a:buNone/>
            </a:pPr>
            <a:r>
              <a:rPr lang="en-US" sz="1300" dirty="0">
                <a:solidFill>
                  <a:schemeClr val="dk1"/>
                </a:solidFill>
              </a:rPr>
              <a:t>  3.	Again translate it by </a:t>
            </a:r>
            <a:r>
              <a:rPr lang="en-US" sz="1300" b="1" dirty="0" err="1">
                <a:solidFill>
                  <a:schemeClr val="dk1"/>
                </a:solidFill>
              </a:rPr>
              <a:t>T</a:t>
            </a:r>
            <a:r>
              <a:rPr lang="en-US" sz="1300" b="1" baseline="-25000" dirty="0" err="1">
                <a:solidFill>
                  <a:schemeClr val="dk1"/>
                </a:solidFill>
              </a:rPr>
              <a:t>x</a:t>
            </a:r>
            <a:r>
              <a:rPr lang="en-US" sz="1300" b="1" dirty="0">
                <a:solidFill>
                  <a:schemeClr val="dk1"/>
                </a:solidFill>
              </a:rPr>
              <a:t> = </a:t>
            </a:r>
            <a:r>
              <a:rPr lang="en-US" sz="1300" b="1" dirty="0" err="1">
                <a:solidFill>
                  <a:schemeClr val="dk1"/>
                </a:solidFill>
              </a:rPr>
              <a:t>x</a:t>
            </a:r>
            <a:r>
              <a:rPr lang="en-US" sz="1300" b="1" baseline="-25000" dirty="0" err="1">
                <a:solidFill>
                  <a:schemeClr val="dk1"/>
                </a:solidFill>
              </a:rPr>
              <a:t>vmin</a:t>
            </a:r>
            <a:r>
              <a:rPr lang="en-US" sz="1300" b="1" dirty="0">
                <a:solidFill>
                  <a:schemeClr val="dk1"/>
                </a:solidFill>
              </a:rPr>
              <a:t> </a:t>
            </a:r>
            <a:r>
              <a:rPr lang="en-US" sz="1300" dirty="0">
                <a:solidFill>
                  <a:schemeClr val="dk1"/>
                </a:solidFill>
              </a:rPr>
              <a:t>and</a:t>
            </a:r>
            <a:r>
              <a:rPr lang="en-US" sz="1300" b="1" dirty="0">
                <a:solidFill>
                  <a:schemeClr val="dk1"/>
                </a:solidFill>
              </a:rPr>
              <a:t> T</a:t>
            </a:r>
            <a:r>
              <a:rPr lang="en-US" sz="1300" b="1" baseline="-25000" dirty="0">
                <a:solidFill>
                  <a:schemeClr val="dk1"/>
                </a:solidFill>
              </a:rPr>
              <a:t>y</a:t>
            </a:r>
            <a:r>
              <a:rPr lang="en-US" sz="1300" b="1" dirty="0">
                <a:solidFill>
                  <a:schemeClr val="dk1"/>
                </a:solidFill>
              </a:rPr>
              <a:t> = </a:t>
            </a:r>
            <a:r>
              <a:rPr lang="en-US" sz="1300" b="1" dirty="0" err="1">
                <a:solidFill>
                  <a:schemeClr val="dk1"/>
                </a:solidFill>
              </a:rPr>
              <a:t>y</a:t>
            </a:r>
            <a:r>
              <a:rPr lang="en-US" sz="1300" b="1" baseline="-25000" dirty="0" err="1">
                <a:solidFill>
                  <a:schemeClr val="dk1"/>
                </a:solidFill>
              </a:rPr>
              <a:t>vmin</a:t>
            </a:r>
            <a:endParaRPr sz="1300" b="1" baseline="-25000" dirty="0">
              <a:solidFill>
                <a:schemeClr val="dk1"/>
              </a:solidFill>
            </a:endParaRPr>
          </a:p>
          <a:p>
            <a:pPr marL="0" lvl="0" indent="0" algn="l" rtl="0">
              <a:lnSpc>
                <a:spcPct val="150000"/>
              </a:lnSpc>
              <a:spcBef>
                <a:spcPts val="1200"/>
              </a:spcBef>
              <a:spcAft>
                <a:spcPts val="0"/>
              </a:spcAft>
              <a:buSzPts val="1100"/>
              <a:buNone/>
            </a:pPr>
            <a:r>
              <a:rPr lang="en-US" sz="700" dirty="0">
                <a:solidFill>
                  <a:schemeClr val="dk1"/>
                </a:solidFill>
              </a:rPr>
              <a:t> </a:t>
            </a:r>
            <a:r>
              <a:rPr lang="en-US" sz="1300" dirty="0">
                <a:solidFill>
                  <a:schemeClr val="dk1"/>
                </a:solidFill>
              </a:rPr>
              <a:t>All these steps can be represented by the following composite transformation:</a:t>
            </a:r>
            <a:endParaRPr sz="1300" dirty="0">
              <a:solidFill>
                <a:schemeClr val="dk1"/>
              </a:solidFill>
            </a:endParaRPr>
          </a:p>
          <a:p>
            <a:pPr marL="0" lvl="0" indent="0" algn="l" rtl="0">
              <a:lnSpc>
                <a:spcPct val="150000"/>
              </a:lnSpc>
              <a:spcBef>
                <a:spcPts val="1200"/>
              </a:spcBef>
              <a:spcAft>
                <a:spcPts val="0"/>
              </a:spcAft>
              <a:buSzPts val="1100"/>
              <a:buNone/>
            </a:pPr>
            <a:r>
              <a:rPr lang="en-US" sz="1200" b="1" dirty="0">
                <a:solidFill>
                  <a:schemeClr val="dk1"/>
                </a:solidFill>
              </a:rPr>
              <a:t>                            	            	CM = </a:t>
            </a:r>
            <a:r>
              <a:rPr lang="en-US" sz="1200" b="1" dirty="0" err="1">
                <a:solidFill>
                  <a:schemeClr val="dk1"/>
                </a:solidFill>
              </a:rPr>
              <a:t>T</a:t>
            </a:r>
            <a:r>
              <a:rPr lang="en-US" sz="1300" baseline="-25000" dirty="0" err="1">
                <a:solidFill>
                  <a:schemeClr val="dk1"/>
                </a:solidFill>
              </a:rPr>
              <a:t>v</a:t>
            </a:r>
            <a:r>
              <a:rPr lang="en-US" sz="1200" b="1" dirty="0">
                <a:solidFill>
                  <a:schemeClr val="dk1"/>
                </a:solidFill>
              </a:rPr>
              <a:t> *  </a:t>
            </a:r>
            <a:r>
              <a:rPr lang="en-US" sz="1200" b="1" dirty="0" err="1">
                <a:solidFill>
                  <a:schemeClr val="dk1"/>
                </a:solidFill>
              </a:rPr>
              <a:t>S</a:t>
            </a:r>
            <a:r>
              <a:rPr lang="en-US" sz="1300" b="1" baseline="-25000" dirty="0" err="1">
                <a:solidFill>
                  <a:schemeClr val="dk1"/>
                </a:solidFill>
              </a:rPr>
              <a:t>wv</a:t>
            </a:r>
            <a:r>
              <a:rPr lang="en-US" sz="1200" b="1" dirty="0">
                <a:solidFill>
                  <a:schemeClr val="dk1"/>
                </a:solidFill>
              </a:rPr>
              <a:t> * T</a:t>
            </a:r>
            <a:r>
              <a:rPr lang="en-US" sz="1300" b="1" baseline="-25000" dirty="0">
                <a:solidFill>
                  <a:schemeClr val="dk1"/>
                </a:solidFill>
              </a:rPr>
              <a:t>w</a:t>
            </a:r>
            <a:endParaRPr sz="1300" b="1" baseline="-25000" dirty="0">
              <a:solidFill>
                <a:schemeClr val="dk1"/>
              </a:solidFill>
            </a:endParaRPr>
          </a:p>
          <a:p>
            <a:pPr marL="0" lvl="0" indent="0" algn="l" rtl="0">
              <a:lnSpc>
                <a:spcPct val="150000"/>
              </a:lnSpc>
              <a:spcBef>
                <a:spcPts val="1200"/>
              </a:spcBef>
              <a:spcAft>
                <a:spcPts val="0"/>
              </a:spcAft>
              <a:buSzPts val="1100"/>
              <a:buNone/>
            </a:pPr>
            <a:endParaRPr sz="500" dirty="0">
              <a:solidFill>
                <a:schemeClr val="dk1"/>
              </a:solidFill>
            </a:endParaRPr>
          </a:p>
          <a:p>
            <a:pPr marL="0" lvl="0" indent="0" algn="l" rtl="0">
              <a:lnSpc>
                <a:spcPct val="150000"/>
              </a:lnSpc>
              <a:spcBef>
                <a:spcPts val="1200"/>
              </a:spcBef>
              <a:spcAft>
                <a:spcPts val="0"/>
              </a:spcAft>
              <a:buSzPts val="1100"/>
              <a:buNone/>
            </a:pPr>
            <a:endParaRPr sz="1100" b="1"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1200"/>
              </a:spcAft>
              <a:buSzPts val="1100"/>
              <a:buNone/>
            </a:pPr>
            <a:endParaRPr sz="1500" dirty="0">
              <a:solidFill>
                <a:schemeClr val="dk1"/>
              </a:solidFill>
            </a:endParaRPr>
          </a:p>
        </p:txBody>
      </p:sp>
      <p:sp>
        <p:nvSpPr>
          <p:cNvPr id="1232" name="Google Shape;1232;g9c9185ff3d_0_10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57</a:t>
            </a:fld>
            <a:endParaRPr/>
          </a:p>
        </p:txBody>
      </p:sp>
      <p:sp>
        <p:nvSpPr>
          <p:cNvPr id="1233" name="Google Shape;1233;g9c9185ff3d_0_108"/>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dirty="0">
                <a:solidFill>
                  <a:srgbClr val="898989"/>
                </a:solidFill>
                <a:latin typeface="Calibri"/>
                <a:ea typeface="Calibri"/>
                <a:cs typeface="Calibri"/>
                <a:sym typeface="Calibri"/>
              </a:rPr>
              <a:t>Computer Graphics, Nepal College of Information Technology, 2009</a:t>
            </a:r>
            <a:endParaRPr dirty="0"/>
          </a:p>
        </p:txBody>
      </p:sp>
      <p:sp>
        <p:nvSpPr>
          <p:cNvPr id="1234" name="Google Shape;1234;g9c9185ff3d_0_108"/>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Window to Viewport Transformation (Viewing Transformation)</a:t>
            </a:r>
            <a:endParaRPr sz="1800" b="1">
              <a:solidFill>
                <a:schemeClr val="dk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4648200"/>
            <a:ext cx="18478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4676775"/>
            <a:ext cx="22669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75" y="4648200"/>
            <a:ext cx="18192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050" y="4648200"/>
            <a:ext cx="18764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1">
                                            <p:txEl>
                                              <p:pRg st="7" end="7"/>
                                            </p:txEl>
                                          </p:spTgt>
                                        </p:tgtEl>
                                        <p:attrNameLst>
                                          <p:attrName>style.visibility</p:attrName>
                                        </p:attrNameLst>
                                      </p:cBhvr>
                                      <p:to>
                                        <p:strVal val="visible"/>
                                      </p:to>
                                    </p:set>
                                    <p:anim calcmode="lin" valueType="num">
                                      <p:cBhvr additive="base">
                                        <p:cTn id="7" dur="500" fill="hold"/>
                                        <p:tgtEl>
                                          <p:spTgt spid="123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1">
                                            <p:txEl>
                                              <p:pRg st="8" end="8"/>
                                            </p:txEl>
                                          </p:spTgt>
                                        </p:tgtEl>
                                        <p:attrNameLst>
                                          <p:attrName>style.visibility</p:attrName>
                                        </p:attrNameLst>
                                      </p:cBhvr>
                                      <p:to>
                                        <p:strVal val="visible"/>
                                      </p:to>
                                    </p:set>
                                    <p:anim calcmode="lin" valueType="num">
                                      <p:cBhvr additive="base">
                                        <p:cTn id="11" dur="500" fill="hold"/>
                                        <p:tgtEl>
                                          <p:spTgt spid="123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 calcmode="lin" valueType="num">
                                      <p:cBhvr additive="base">
                                        <p:cTn id="15" dur="500" fill="hold"/>
                                        <p:tgtEl>
                                          <p:spTgt spid="2051"/>
                                        </p:tgtEl>
                                        <p:attrNameLst>
                                          <p:attrName>ppt_x</p:attrName>
                                        </p:attrNameLst>
                                      </p:cBhvr>
                                      <p:tavLst>
                                        <p:tav tm="0">
                                          <p:val>
                                            <p:strVal val="#ppt_x"/>
                                          </p:val>
                                        </p:tav>
                                        <p:tav tm="100000">
                                          <p:val>
                                            <p:strVal val="#ppt_x"/>
                                          </p:val>
                                        </p:tav>
                                      </p:tavLst>
                                    </p:anim>
                                    <p:anim calcmode="lin" valueType="num">
                                      <p:cBhvr additive="base">
                                        <p:cTn id="16"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31">
                                            <p:txEl>
                                              <p:pRg st="9" end="9"/>
                                            </p:txEl>
                                          </p:spTgt>
                                        </p:tgtEl>
                                        <p:attrNameLst>
                                          <p:attrName>style.visibility</p:attrName>
                                        </p:attrNameLst>
                                      </p:cBhvr>
                                      <p:to>
                                        <p:strVal val="visible"/>
                                      </p:to>
                                    </p:set>
                                    <p:anim calcmode="lin" valueType="num">
                                      <p:cBhvr additive="base">
                                        <p:cTn id="21" dur="500" fill="hold"/>
                                        <p:tgtEl>
                                          <p:spTgt spid="1231">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31">
                                            <p:txEl>
                                              <p:pRg st="9" end="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31">
                                            <p:txEl>
                                              <p:pRg st="10" end="10"/>
                                            </p:txEl>
                                          </p:spTgt>
                                        </p:tgtEl>
                                        <p:attrNameLst>
                                          <p:attrName>style.visibility</p:attrName>
                                        </p:attrNameLst>
                                      </p:cBhvr>
                                      <p:to>
                                        <p:strVal val="visible"/>
                                      </p:to>
                                    </p:set>
                                    <p:anim calcmode="lin" valueType="num">
                                      <p:cBhvr additive="base">
                                        <p:cTn id="25" dur="500" fill="hold"/>
                                        <p:tgtEl>
                                          <p:spTgt spid="1231">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31">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52"/>
                                        </p:tgtEl>
                                        <p:attrNameLst>
                                          <p:attrName>style.visibility</p:attrName>
                                        </p:attrNameLst>
                                      </p:cBhvr>
                                      <p:to>
                                        <p:strVal val="visible"/>
                                      </p:to>
                                    </p:set>
                                    <p:anim calcmode="lin" valueType="num">
                                      <p:cBhvr additive="base">
                                        <p:cTn id="29" dur="500" fill="hold"/>
                                        <p:tgtEl>
                                          <p:spTgt spid="2052"/>
                                        </p:tgtEl>
                                        <p:attrNameLst>
                                          <p:attrName>ppt_x</p:attrName>
                                        </p:attrNameLst>
                                      </p:cBhvr>
                                      <p:tavLst>
                                        <p:tav tm="0">
                                          <p:val>
                                            <p:strVal val="#ppt_x"/>
                                          </p:val>
                                        </p:tav>
                                        <p:tav tm="100000">
                                          <p:val>
                                            <p:strVal val="#ppt_x"/>
                                          </p:val>
                                        </p:tav>
                                      </p:tavLst>
                                    </p:anim>
                                    <p:anim calcmode="lin" valueType="num">
                                      <p:cBhvr additive="base">
                                        <p:cTn id="3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31">
                                            <p:txEl>
                                              <p:pRg st="11" end="11"/>
                                            </p:txEl>
                                          </p:spTgt>
                                        </p:tgtEl>
                                        <p:attrNameLst>
                                          <p:attrName>style.visibility</p:attrName>
                                        </p:attrNameLst>
                                      </p:cBhvr>
                                      <p:to>
                                        <p:strVal val="visible"/>
                                      </p:to>
                                    </p:set>
                                    <p:anim calcmode="lin" valueType="num">
                                      <p:cBhvr additive="base">
                                        <p:cTn id="35" dur="500" fill="hold"/>
                                        <p:tgtEl>
                                          <p:spTgt spid="1231">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31">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53"/>
                                        </p:tgtEl>
                                        <p:attrNameLst>
                                          <p:attrName>style.visibility</p:attrName>
                                        </p:attrNameLst>
                                      </p:cBhvr>
                                      <p:to>
                                        <p:strVal val="visible"/>
                                      </p:to>
                                    </p:set>
                                    <p:anim calcmode="lin" valueType="num">
                                      <p:cBhvr additive="base">
                                        <p:cTn id="39" dur="500" fill="hold"/>
                                        <p:tgtEl>
                                          <p:spTgt spid="2053"/>
                                        </p:tgtEl>
                                        <p:attrNameLst>
                                          <p:attrName>ppt_x</p:attrName>
                                        </p:attrNameLst>
                                      </p:cBhvr>
                                      <p:tavLst>
                                        <p:tav tm="0">
                                          <p:val>
                                            <p:strVal val="#ppt_x"/>
                                          </p:val>
                                        </p:tav>
                                        <p:tav tm="100000">
                                          <p:val>
                                            <p:strVal val="#ppt_x"/>
                                          </p:val>
                                        </p:tav>
                                      </p:tavLst>
                                    </p:anim>
                                    <p:anim calcmode="lin" valueType="num">
                                      <p:cBhvr additive="base">
                                        <p:cTn id="4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31">
                                            <p:txEl>
                                              <p:pRg st="12" end="12"/>
                                            </p:txEl>
                                          </p:spTgt>
                                        </p:tgtEl>
                                        <p:attrNameLst>
                                          <p:attrName>style.visibility</p:attrName>
                                        </p:attrNameLst>
                                      </p:cBhvr>
                                      <p:to>
                                        <p:strVal val="visible"/>
                                      </p:to>
                                    </p:set>
                                    <p:anim calcmode="lin" valueType="num">
                                      <p:cBhvr additive="base">
                                        <p:cTn id="45" dur="500" fill="hold"/>
                                        <p:tgtEl>
                                          <p:spTgt spid="1231">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31">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31">
                                            <p:txEl>
                                              <p:pRg st="13" end="13"/>
                                            </p:txEl>
                                          </p:spTgt>
                                        </p:tgtEl>
                                        <p:attrNameLst>
                                          <p:attrName>style.visibility</p:attrName>
                                        </p:attrNameLst>
                                      </p:cBhvr>
                                      <p:to>
                                        <p:strVal val="visible"/>
                                      </p:to>
                                    </p:set>
                                    <p:anim calcmode="lin" valueType="num">
                                      <p:cBhvr additive="base">
                                        <p:cTn id="49" dur="500" fill="hold"/>
                                        <p:tgtEl>
                                          <p:spTgt spid="1231">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3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g9c9185ff3d_0_126"/>
          <p:cNvSpPr/>
          <p:nvPr/>
        </p:nvSpPr>
        <p:spPr>
          <a:xfrm>
            <a:off x="609600" y="838200"/>
            <a:ext cx="7848600" cy="54420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150000"/>
              </a:lnSpc>
              <a:spcBef>
                <a:spcPts val="1200"/>
              </a:spcBef>
              <a:spcAft>
                <a:spcPts val="0"/>
              </a:spcAft>
              <a:buSzPts val="1100"/>
              <a:buNone/>
            </a:pPr>
            <a:endParaRPr sz="1100" b="1" dirty="0">
              <a:solidFill>
                <a:schemeClr val="dk1"/>
              </a:solidFill>
            </a:endParaRPr>
          </a:p>
          <a:p>
            <a:pPr marL="0" lvl="0" indent="0" algn="l" rtl="0">
              <a:lnSpc>
                <a:spcPct val="150000"/>
              </a:lnSpc>
              <a:spcBef>
                <a:spcPts val="1200"/>
              </a:spcBef>
              <a:spcAft>
                <a:spcPts val="0"/>
              </a:spcAft>
              <a:buSzPts val="1100"/>
              <a:buNone/>
            </a:pPr>
            <a:endParaRPr sz="1100" b="1"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endParaRPr sz="13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endParaRPr sz="700" dirty="0">
              <a:solidFill>
                <a:schemeClr val="dk1"/>
              </a:solidFill>
            </a:endParaRPr>
          </a:p>
          <a:p>
            <a:pPr marL="0" lvl="0" indent="0" algn="l" rtl="0">
              <a:lnSpc>
                <a:spcPct val="150000"/>
              </a:lnSpc>
              <a:spcBef>
                <a:spcPts val="1200"/>
              </a:spcBef>
              <a:spcAft>
                <a:spcPts val="0"/>
              </a:spcAft>
              <a:buSzPts val="1100"/>
              <a:buNone/>
            </a:pPr>
            <a:r>
              <a:rPr lang="en-US" sz="700" dirty="0">
                <a:solidFill>
                  <a:schemeClr val="dk1"/>
                </a:solidFill>
              </a:rPr>
              <a:t> </a:t>
            </a:r>
            <a:r>
              <a:rPr lang="en-US" sz="1300" dirty="0">
                <a:solidFill>
                  <a:schemeClr val="dk1"/>
                </a:solidFill>
              </a:rPr>
              <a:t>All these steps can be represented by the following composite transformation:</a:t>
            </a:r>
            <a:endParaRPr sz="1300" dirty="0">
              <a:solidFill>
                <a:schemeClr val="dk1"/>
              </a:solidFill>
            </a:endParaRPr>
          </a:p>
          <a:p>
            <a:pPr marL="0" lvl="0" indent="0" algn="l" rtl="0">
              <a:lnSpc>
                <a:spcPct val="150000"/>
              </a:lnSpc>
              <a:spcBef>
                <a:spcPts val="1200"/>
              </a:spcBef>
              <a:spcAft>
                <a:spcPts val="0"/>
              </a:spcAft>
              <a:buSzPts val="1100"/>
              <a:buNone/>
            </a:pPr>
            <a:r>
              <a:rPr lang="en-US" sz="1200" b="1" dirty="0">
                <a:solidFill>
                  <a:schemeClr val="dk1"/>
                </a:solidFill>
              </a:rPr>
              <a:t>                            	            	CM = </a:t>
            </a:r>
            <a:r>
              <a:rPr lang="en-US" sz="1200" b="1" dirty="0" err="1">
                <a:solidFill>
                  <a:schemeClr val="dk1"/>
                </a:solidFill>
              </a:rPr>
              <a:t>T</a:t>
            </a:r>
            <a:r>
              <a:rPr lang="en-US" sz="1300" baseline="-25000" dirty="0" err="1">
                <a:solidFill>
                  <a:schemeClr val="dk1"/>
                </a:solidFill>
              </a:rPr>
              <a:t>v</a:t>
            </a:r>
            <a:r>
              <a:rPr lang="en-US" sz="1200" b="1" dirty="0">
                <a:solidFill>
                  <a:schemeClr val="dk1"/>
                </a:solidFill>
              </a:rPr>
              <a:t> *  </a:t>
            </a:r>
            <a:r>
              <a:rPr lang="en-US" sz="1200" b="1" dirty="0" err="1">
                <a:solidFill>
                  <a:schemeClr val="dk1"/>
                </a:solidFill>
              </a:rPr>
              <a:t>S</a:t>
            </a:r>
            <a:r>
              <a:rPr lang="en-US" sz="1300" b="1" baseline="-25000" dirty="0" err="1">
                <a:solidFill>
                  <a:schemeClr val="dk1"/>
                </a:solidFill>
              </a:rPr>
              <a:t>wv</a:t>
            </a:r>
            <a:r>
              <a:rPr lang="en-US" sz="1200" b="1" dirty="0">
                <a:solidFill>
                  <a:schemeClr val="dk1"/>
                </a:solidFill>
              </a:rPr>
              <a:t> * T</a:t>
            </a:r>
            <a:r>
              <a:rPr lang="en-US" sz="1300" b="1" baseline="-25000" dirty="0">
                <a:solidFill>
                  <a:schemeClr val="dk1"/>
                </a:solidFill>
              </a:rPr>
              <a:t>w</a:t>
            </a:r>
            <a:endParaRPr sz="1300" b="1" baseline="-25000" dirty="0">
              <a:solidFill>
                <a:schemeClr val="dk1"/>
              </a:solidFill>
            </a:endParaRPr>
          </a:p>
          <a:p>
            <a:pPr marL="0" lvl="0" indent="0" algn="l" rtl="0">
              <a:lnSpc>
                <a:spcPct val="150000"/>
              </a:lnSpc>
              <a:spcBef>
                <a:spcPts val="1200"/>
              </a:spcBef>
              <a:spcAft>
                <a:spcPts val="0"/>
              </a:spcAft>
              <a:buSzPts val="1100"/>
              <a:buNone/>
            </a:pPr>
            <a:r>
              <a:rPr lang="en-US" sz="1100" b="1" dirty="0">
                <a:solidFill>
                  <a:schemeClr val="dk1"/>
                </a:solidFill>
              </a:rPr>
              <a:t>	</a:t>
            </a:r>
            <a:endParaRPr sz="1100" b="1" dirty="0">
              <a:solidFill>
                <a:schemeClr val="dk1"/>
              </a:solidFill>
            </a:endParaRPr>
          </a:p>
          <a:p>
            <a:pPr marL="0" lvl="0" indent="0" algn="l" rtl="0">
              <a:lnSpc>
                <a:spcPct val="150000"/>
              </a:lnSpc>
              <a:spcBef>
                <a:spcPts val="1200"/>
              </a:spcBef>
              <a:spcAft>
                <a:spcPts val="0"/>
              </a:spcAft>
              <a:buSzPts val="1100"/>
              <a:buNone/>
            </a:pPr>
            <a:r>
              <a:rPr lang="en-US" sz="1100" dirty="0">
                <a:solidFill>
                  <a:schemeClr val="dk1"/>
                </a:solidFill>
              </a:rPr>
              <a:t>	</a:t>
            </a:r>
            <a:r>
              <a:rPr lang="en-US" sz="1100" dirty="0" smtClean="0">
                <a:solidFill>
                  <a:schemeClr val="dk1"/>
                </a:solidFill>
              </a:rPr>
              <a:t>CM  </a:t>
            </a:r>
            <a:r>
              <a:rPr lang="en-US" sz="1100" dirty="0">
                <a:solidFill>
                  <a:schemeClr val="dk1"/>
                </a:solidFill>
              </a:rPr>
              <a:t>=</a:t>
            </a:r>
            <a:endParaRPr sz="1100"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r>
              <a:rPr lang="en-US" sz="1300" b="1" dirty="0">
                <a:solidFill>
                  <a:schemeClr val="dk1"/>
                </a:solidFill>
              </a:rPr>
              <a:t>Here scaling factors are </a:t>
            </a:r>
            <a:r>
              <a:rPr lang="en-US" sz="1300" b="1" dirty="0" err="1">
                <a:solidFill>
                  <a:schemeClr val="dk1"/>
                </a:solidFill>
              </a:rPr>
              <a:t>S</a:t>
            </a:r>
            <a:r>
              <a:rPr lang="en-US" sz="1300" b="1" baseline="-25000" dirty="0" err="1">
                <a:solidFill>
                  <a:schemeClr val="dk1"/>
                </a:solidFill>
              </a:rPr>
              <a:t>x</a:t>
            </a:r>
            <a:r>
              <a:rPr lang="en-US" sz="1300" b="1" dirty="0">
                <a:solidFill>
                  <a:schemeClr val="dk1"/>
                </a:solidFill>
              </a:rPr>
              <a:t> =(</a:t>
            </a:r>
            <a:r>
              <a:rPr lang="en-US" sz="1300" b="1" dirty="0" err="1">
                <a:solidFill>
                  <a:schemeClr val="dk1"/>
                </a:solidFill>
              </a:rPr>
              <a:t>x</a:t>
            </a:r>
            <a:r>
              <a:rPr lang="en-US" sz="1300" b="1" baseline="-25000" dirty="0" err="1">
                <a:solidFill>
                  <a:schemeClr val="dk1"/>
                </a:solidFill>
              </a:rPr>
              <a:t>vmax</a:t>
            </a:r>
            <a:r>
              <a:rPr lang="en-US" sz="1300" b="1" dirty="0">
                <a:solidFill>
                  <a:schemeClr val="dk1"/>
                </a:solidFill>
              </a:rPr>
              <a:t> - </a:t>
            </a:r>
            <a:r>
              <a:rPr lang="en-US" sz="1300" b="1" dirty="0" err="1">
                <a:solidFill>
                  <a:schemeClr val="dk1"/>
                </a:solidFill>
              </a:rPr>
              <a:t>x</a:t>
            </a:r>
            <a:r>
              <a:rPr lang="en-US" sz="1300" b="1" baseline="-25000" dirty="0" err="1">
                <a:solidFill>
                  <a:schemeClr val="dk1"/>
                </a:solidFill>
              </a:rPr>
              <a:t>vmin</a:t>
            </a:r>
            <a:r>
              <a:rPr lang="en-US" sz="1300" b="1" dirty="0">
                <a:solidFill>
                  <a:schemeClr val="dk1"/>
                </a:solidFill>
              </a:rPr>
              <a:t>)/(</a:t>
            </a:r>
            <a:r>
              <a:rPr lang="en-US" sz="1300" b="1" dirty="0" err="1">
                <a:solidFill>
                  <a:schemeClr val="dk1"/>
                </a:solidFill>
              </a:rPr>
              <a:t>x</a:t>
            </a:r>
            <a:r>
              <a:rPr lang="en-US" sz="1300" b="1" baseline="-25000" dirty="0" err="1">
                <a:solidFill>
                  <a:schemeClr val="dk1"/>
                </a:solidFill>
              </a:rPr>
              <a:t>wmax</a:t>
            </a:r>
            <a:r>
              <a:rPr lang="en-US" sz="1300" b="1" dirty="0">
                <a:solidFill>
                  <a:schemeClr val="dk1"/>
                </a:solidFill>
              </a:rPr>
              <a:t> - </a:t>
            </a:r>
            <a:r>
              <a:rPr lang="en-US" sz="1300" b="1" dirty="0" err="1">
                <a:solidFill>
                  <a:schemeClr val="dk1"/>
                </a:solidFill>
              </a:rPr>
              <a:t>x</a:t>
            </a:r>
            <a:r>
              <a:rPr lang="en-US" sz="1300" b="1" baseline="-25000" dirty="0" err="1">
                <a:solidFill>
                  <a:schemeClr val="dk1"/>
                </a:solidFill>
              </a:rPr>
              <a:t>wmin</a:t>
            </a:r>
            <a:r>
              <a:rPr lang="en-US" sz="1300" b="1" dirty="0">
                <a:solidFill>
                  <a:schemeClr val="dk1"/>
                </a:solidFill>
              </a:rPr>
              <a:t>)     	</a:t>
            </a:r>
            <a:r>
              <a:rPr lang="en-US" sz="1300" b="1" dirty="0" err="1">
                <a:solidFill>
                  <a:schemeClr val="dk1"/>
                </a:solidFill>
              </a:rPr>
              <a:t>S</a:t>
            </a:r>
            <a:r>
              <a:rPr lang="en-US" sz="1300" b="1" baseline="-25000" dirty="0" err="1">
                <a:solidFill>
                  <a:schemeClr val="dk1"/>
                </a:solidFill>
              </a:rPr>
              <a:t>y</a:t>
            </a:r>
            <a:r>
              <a:rPr lang="en-US" sz="1300" b="1" dirty="0">
                <a:solidFill>
                  <a:schemeClr val="dk1"/>
                </a:solidFill>
              </a:rPr>
              <a:t> =(</a:t>
            </a:r>
            <a:r>
              <a:rPr lang="en-US" sz="1300" b="1" dirty="0" err="1">
                <a:solidFill>
                  <a:schemeClr val="dk1"/>
                </a:solidFill>
              </a:rPr>
              <a:t>y</a:t>
            </a:r>
            <a:r>
              <a:rPr lang="en-US" sz="1300" b="1" baseline="-25000" dirty="0" err="1">
                <a:solidFill>
                  <a:schemeClr val="dk1"/>
                </a:solidFill>
              </a:rPr>
              <a:t>vmax</a:t>
            </a:r>
            <a:r>
              <a:rPr lang="en-US" sz="1300" b="1" dirty="0">
                <a:solidFill>
                  <a:schemeClr val="dk1"/>
                </a:solidFill>
              </a:rPr>
              <a:t> - </a:t>
            </a:r>
            <a:r>
              <a:rPr lang="en-US" sz="1300" b="1" dirty="0" err="1">
                <a:solidFill>
                  <a:schemeClr val="dk1"/>
                </a:solidFill>
              </a:rPr>
              <a:t>y</a:t>
            </a:r>
            <a:r>
              <a:rPr lang="en-US" sz="1300" b="1" baseline="-25000" dirty="0" err="1">
                <a:solidFill>
                  <a:schemeClr val="dk1"/>
                </a:solidFill>
              </a:rPr>
              <a:t>vmin</a:t>
            </a:r>
            <a:r>
              <a:rPr lang="en-US" sz="1300" b="1" dirty="0">
                <a:solidFill>
                  <a:schemeClr val="dk1"/>
                </a:solidFill>
              </a:rPr>
              <a:t>)/(</a:t>
            </a:r>
            <a:r>
              <a:rPr lang="en-US" sz="1300" b="1" dirty="0" err="1">
                <a:solidFill>
                  <a:schemeClr val="dk1"/>
                </a:solidFill>
              </a:rPr>
              <a:t>y</a:t>
            </a:r>
            <a:r>
              <a:rPr lang="en-US" sz="1300" b="1" baseline="-25000" dirty="0" err="1">
                <a:solidFill>
                  <a:schemeClr val="dk1"/>
                </a:solidFill>
              </a:rPr>
              <a:t>wmax</a:t>
            </a:r>
            <a:r>
              <a:rPr lang="en-US" sz="1300" b="1" dirty="0">
                <a:solidFill>
                  <a:schemeClr val="dk1"/>
                </a:solidFill>
              </a:rPr>
              <a:t> - </a:t>
            </a:r>
            <a:r>
              <a:rPr lang="en-US" sz="1300" b="1" dirty="0" err="1">
                <a:solidFill>
                  <a:schemeClr val="dk1"/>
                </a:solidFill>
              </a:rPr>
              <a:t>y</a:t>
            </a:r>
            <a:r>
              <a:rPr lang="en-US" sz="1300" b="1" baseline="-25000" dirty="0" err="1">
                <a:solidFill>
                  <a:schemeClr val="dk1"/>
                </a:solidFill>
              </a:rPr>
              <a:t>wmin</a:t>
            </a:r>
            <a:r>
              <a:rPr lang="en-US" sz="1300" b="1" dirty="0">
                <a:solidFill>
                  <a:schemeClr val="dk1"/>
                </a:solidFill>
              </a:rPr>
              <a:t>)</a:t>
            </a:r>
            <a:endParaRPr sz="1300" b="1"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r>
              <a:rPr lang="en-US" sz="1100" dirty="0" smtClean="0">
                <a:solidFill>
                  <a:schemeClr val="dk1"/>
                </a:solidFill>
              </a:rPr>
              <a:t>	       =</a:t>
            </a:r>
            <a:endParaRPr sz="1100"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50000"/>
              </a:lnSpc>
              <a:spcBef>
                <a:spcPts val="1200"/>
              </a:spcBef>
              <a:spcAft>
                <a:spcPts val="0"/>
              </a:spcAft>
              <a:buSzPts val="1100"/>
              <a:buNone/>
            </a:pPr>
            <a:endParaRPr sz="11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0"/>
              </a:spcAft>
              <a:buSzPts val="1100"/>
              <a:buNone/>
            </a:pPr>
            <a:endParaRPr sz="1500" dirty="0">
              <a:solidFill>
                <a:schemeClr val="dk1"/>
              </a:solidFill>
            </a:endParaRPr>
          </a:p>
          <a:p>
            <a:pPr marL="0" lvl="0" indent="0" algn="l" rtl="0">
              <a:lnSpc>
                <a:spcPct val="115000"/>
              </a:lnSpc>
              <a:spcBef>
                <a:spcPts val="1200"/>
              </a:spcBef>
              <a:spcAft>
                <a:spcPts val="1200"/>
              </a:spcAft>
              <a:buSzPts val="1100"/>
              <a:buNone/>
            </a:pPr>
            <a:endParaRPr sz="1500" dirty="0">
              <a:solidFill>
                <a:schemeClr val="dk1"/>
              </a:solidFill>
            </a:endParaRPr>
          </a:p>
        </p:txBody>
      </p:sp>
      <p:sp>
        <p:nvSpPr>
          <p:cNvPr id="1241" name="Google Shape;1241;g9c9185ff3d_0_126"/>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58</a:t>
            </a:fld>
            <a:endParaRPr/>
          </a:p>
        </p:txBody>
      </p:sp>
      <p:sp>
        <p:nvSpPr>
          <p:cNvPr id="1242" name="Google Shape;1242;g9c9185ff3d_0_126"/>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243" name="Google Shape;1243;g9c9185ff3d_0_126"/>
          <p:cNvSpPr txBox="1"/>
          <p:nvPr/>
        </p:nvSpPr>
        <p:spPr>
          <a:xfrm>
            <a:off x="130975" y="76200"/>
            <a:ext cx="8659800" cy="523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US" sz="1800" b="1">
                <a:solidFill>
                  <a:schemeClr val="dk1"/>
                </a:solidFill>
              </a:rPr>
              <a:t>Window to Viewport Transformation (Viewing Transformation)</a:t>
            </a:r>
            <a:endParaRPr sz="1800" b="1">
              <a:solidFill>
                <a:schemeClr val="dk1"/>
              </a:solidFill>
            </a:endParaRPr>
          </a:p>
        </p:txBody>
      </p:sp>
      <p:sp>
        <p:nvSpPr>
          <p:cNvPr id="1245" name="Google Shape;1245;g9c9185ff3d_0_126"/>
          <p:cNvSpPr/>
          <p:nvPr/>
        </p:nvSpPr>
        <p:spPr>
          <a:xfrm>
            <a:off x="6130344" y="2310600"/>
            <a:ext cx="2025606"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         </a:t>
            </a:r>
            <a:r>
              <a:rPr lang="en-US" sz="1600" dirty="0">
                <a:solidFill>
                  <a:schemeClr val="dk1"/>
                </a:solidFill>
                <a:latin typeface="Calibri"/>
                <a:ea typeface="Calibri"/>
                <a:cs typeface="Calibri"/>
                <a:sym typeface="Calibri"/>
              </a:rPr>
              <a:t>-</a:t>
            </a:r>
            <a:r>
              <a:rPr lang="en-US" sz="1600" dirty="0" err="1">
                <a:solidFill>
                  <a:schemeClr val="dk1"/>
                </a:solidFill>
                <a:latin typeface="Calibri"/>
                <a:ea typeface="Calibri"/>
                <a:cs typeface="Calibri"/>
                <a:sym typeface="Calibri"/>
              </a:rPr>
              <a:t>x</a:t>
            </a:r>
            <a:r>
              <a:rPr lang="en-US" sz="1700" b="1" baseline="-25000" dirty="0" err="1">
                <a:solidFill>
                  <a:schemeClr val="dk1"/>
                </a:solidFill>
                <a:latin typeface="Times New Roman"/>
                <a:ea typeface="Times New Roman"/>
                <a:cs typeface="Times New Roman"/>
                <a:sym typeface="Times New Roman"/>
              </a:rPr>
              <a:t>wmin</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y</a:t>
            </a:r>
            <a:r>
              <a:rPr lang="en-US" sz="1700" b="1" baseline="-25000" dirty="0" err="1">
                <a:solidFill>
                  <a:schemeClr val="dk1"/>
                </a:solidFill>
                <a:latin typeface="Times New Roman"/>
                <a:ea typeface="Times New Roman"/>
                <a:cs typeface="Times New Roman"/>
                <a:sym typeface="Times New Roman"/>
              </a:rPr>
              <a:t>wmin</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246" name="Google Shape;1246;g9c9185ff3d_0_126"/>
          <p:cNvSpPr/>
          <p:nvPr/>
        </p:nvSpPr>
        <p:spPr>
          <a:xfrm>
            <a:off x="4331125" y="2317975"/>
            <a:ext cx="1528762"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500" b="1" dirty="0" err="1">
                <a:solidFill>
                  <a:schemeClr val="dk1"/>
                </a:solidFill>
                <a:latin typeface="Times New Roman"/>
                <a:ea typeface="Times New Roman"/>
                <a:cs typeface="Times New Roman"/>
                <a:sym typeface="Times New Roman"/>
              </a:rPr>
              <a:t>s</a:t>
            </a:r>
            <a:r>
              <a:rPr lang="en-US" sz="2000" b="1" baseline="-25000" dirty="0" err="1">
                <a:solidFill>
                  <a:schemeClr val="dk1"/>
                </a:solidFill>
                <a:latin typeface="Times New Roman"/>
                <a:ea typeface="Times New Roman"/>
                <a:cs typeface="Times New Roman"/>
                <a:sym typeface="Times New Roman"/>
              </a:rPr>
              <a:t>x</a:t>
            </a: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0 </a:t>
            </a: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  0</a:t>
            </a:r>
            <a:endParaRPr dirty="0"/>
          </a:p>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600" b="0" i="0" u="none" dirty="0" smtClean="0">
                <a:solidFill>
                  <a:schemeClr val="dk1"/>
                </a:solidFill>
                <a:latin typeface="Calibri"/>
                <a:ea typeface="Calibri"/>
                <a:cs typeface="Calibri"/>
                <a:sym typeface="Calibri"/>
              </a:rPr>
              <a:t>          </a:t>
            </a:r>
            <a:r>
              <a:rPr lang="en-US" sz="1500" b="1" dirty="0" err="1">
                <a:solidFill>
                  <a:schemeClr val="dk1"/>
                </a:solidFill>
                <a:latin typeface="Times New Roman"/>
                <a:ea typeface="Times New Roman"/>
                <a:cs typeface="Times New Roman"/>
                <a:sym typeface="Times New Roman"/>
              </a:rPr>
              <a:t>s</a:t>
            </a:r>
            <a:r>
              <a:rPr lang="en-US" sz="2000" b="1" baseline="-25000" dirty="0" err="1">
                <a:solidFill>
                  <a:schemeClr val="dk1"/>
                </a:solidFill>
                <a:latin typeface="Times New Roman"/>
                <a:ea typeface="Times New Roman"/>
                <a:cs typeface="Times New Roman"/>
                <a:sym typeface="Times New Roman"/>
              </a:rPr>
              <a:t>y</a:t>
            </a:r>
            <a:r>
              <a:rPr lang="en-US" sz="1200" b="1" i="0" u="none" dirty="0">
                <a:solidFill>
                  <a:schemeClr val="dk1"/>
                </a:solidFill>
                <a:latin typeface="Calibri"/>
                <a:ea typeface="Calibri"/>
                <a:cs typeface="Calibri"/>
                <a:sym typeface="Calibri"/>
              </a:rPr>
              <a:t>	</a:t>
            </a:r>
            <a:r>
              <a:rPr lang="en-US" sz="1200" b="1" i="0" u="none"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endParaRPr sz="12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r>
              <a:rPr lang="en-US" sz="1200" b="1"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a:t>
            </a:r>
            <a:r>
              <a:rPr lang="en-US" sz="1200" b="1" dirty="0">
                <a:solidFill>
                  <a:schemeClr val="dk1"/>
                </a:solidFill>
                <a:latin typeface="Calibri"/>
                <a:ea typeface="Calibri"/>
                <a:cs typeface="Calibri"/>
                <a:sym typeface="Calibri"/>
              </a:rPr>
              <a:t>	</a:t>
            </a:r>
            <a:r>
              <a:rPr lang="en-US" sz="1200" b="1" dirty="0" smtClean="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a:t>
            </a:r>
            <a:endParaRPr sz="1200" b="1" dirty="0">
              <a:solidFill>
                <a:schemeClr val="dk1"/>
              </a:solidFill>
              <a:latin typeface="Calibri"/>
              <a:ea typeface="Calibri"/>
              <a:cs typeface="Calibri"/>
              <a:sym typeface="Calibri"/>
            </a:endParaRPr>
          </a:p>
        </p:txBody>
      </p:sp>
      <p:sp>
        <p:nvSpPr>
          <p:cNvPr id="1247" name="Google Shape;1247;g9c9185ff3d_0_126"/>
          <p:cNvSpPr/>
          <p:nvPr/>
        </p:nvSpPr>
        <p:spPr>
          <a:xfrm>
            <a:off x="2536925" y="2310600"/>
            <a:ext cx="16737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1      0        </a:t>
            </a:r>
            <a:r>
              <a:rPr lang="en-US" sz="1600" dirty="0" err="1">
                <a:solidFill>
                  <a:schemeClr val="dk1"/>
                </a:solidFill>
                <a:latin typeface="Calibri"/>
                <a:ea typeface="Calibri"/>
                <a:cs typeface="Calibri"/>
                <a:sym typeface="Calibri"/>
              </a:rPr>
              <a:t>x</a:t>
            </a:r>
            <a:r>
              <a:rPr lang="en-US" sz="1700" b="1" baseline="-25000" dirty="0" err="1">
                <a:solidFill>
                  <a:schemeClr val="dk1"/>
                </a:solidFill>
                <a:latin typeface="Times New Roman"/>
                <a:ea typeface="Times New Roman"/>
                <a:cs typeface="Times New Roman"/>
                <a:sym typeface="Times New Roman"/>
              </a:rPr>
              <a:t>wmin</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0      1        </a:t>
            </a:r>
            <a:r>
              <a:rPr lang="en-US" sz="1600" dirty="0" err="1">
                <a:solidFill>
                  <a:schemeClr val="dk1"/>
                </a:solidFill>
                <a:latin typeface="Calibri"/>
                <a:ea typeface="Calibri"/>
                <a:cs typeface="Calibri"/>
                <a:sym typeface="Calibri"/>
              </a:rPr>
              <a:t>y</a:t>
            </a:r>
            <a:r>
              <a:rPr lang="en-US" sz="1700" b="1" baseline="-25000" dirty="0" err="1">
                <a:solidFill>
                  <a:schemeClr val="dk1"/>
                </a:solidFill>
                <a:latin typeface="Times New Roman"/>
                <a:ea typeface="Times New Roman"/>
                <a:cs typeface="Times New Roman"/>
                <a:sym typeface="Times New Roman"/>
              </a:rPr>
              <a:t>wmin</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0      0</a:t>
            </a:r>
            <a:r>
              <a:rPr lang="en-US" sz="1600" dirty="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925" y="4890261"/>
            <a:ext cx="18478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4918836"/>
            <a:ext cx="22669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6775" y="4890261"/>
            <a:ext cx="18192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6050" y="4890261"/>
            <a:ext cx="18764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Google Shape;1247;g9c9185ff3d_0_126"/>
          <p:cNvSpPr/>
          <p:nvPr/>
        </p:nvSpPr>
        <p:spPr>
          <a:xfrm>
            <a:off x="1463545" y="3845742"/>
            <a:ext cx="532523"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smtClean="0">
                <a:solidFill>
                  <a:schemeClr val="dk1"/>
                </a:solidFill>
                <a:latin typeface="Calibri"/>
                <a:ea typeface="Calibri"/>
                <a:cs typeface="Calibri"/>
                <a:sym typeface="Calibri"/>
              </a:rPr>
              <a:t>x</a:t>
            </a:r>
            <a:r>
              <a:rPr lang="en-US" sz="1700" b="1" baseline="-25000" dirty="0" smtClean="0">
                <a:solidFill>
                  <a:schemeClr val="dk1"/>
                </a:solidFill>
                <a:latin typeface="Times New Roman"/>
                <a:ea typeface="Calibri"/>
                <a:cs typeface="Times New Roman"/>
                <a:sym typeface="Times New Roman"/>
              </a:rPr>
              <a:t>v</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y</a:t>
            </a:r>
            <a:r>
              <a:rPr lang="en-US" sz="1700" b="1" baseline="-25000" dirty="0" err="1" smtClean="0">
                <a:solidFill>
                  <a:schemeClr val="dk1"/>
                </a:solidFill>
                <a:latin typeface="Times New Roman"/>
                <a:ea typeface="Calibri"/>
                <a:cs typeface="Times New Roman"/>
                <a:sym typeface="Times New Roman"/>
              </a:rPr>
              <a:t>v</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5" name="Google Shape;1247;g9c9185ff3d_0_126"/>
          <p:cNvSpPr/>
          <p:nvPr/>
        </p:nvSpPr>
        <p:spPr>
          <a:xfrm>
            <a:off x="4225279" y="3864330"/>
            <a:ext cx="532523"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x</a:t>
            </a:r>
            <a:r>
              <a:rPr lang="en-US" sz="1700" b="1" baseline="-25000" dirty="0" err="1">
                <a:solidFill>
                  <a:schemeClr val="dk1"/>
                </a:solidFill>
                <a:latin typeface="Times New Roman"/>
                <a:ea typeface="Calibri"/>
                <a:cs typeface="Times New Roman"/>
                <a:sym typeface="Times New Roman"/>
              </a:rPr>
              <a:t>w</a:t>
            </a:r>
            <a:endParaRPr dirty="0"/>
          </a:p>
          <a:p>
            <a:pPr marL="0" marR="0" lvl="0" indent="0" algn="l" rtl="0">
              <a:lnSpc>
                <a:spcPct val="100000"/>
              </a:lnSpc>
              <a:spcBef>
                <a:spcPts val="0"/>
              </a:spcBef>
              <a:spcAft>
                <a:spcPts val="0"/>
              </a:spcAft>
              <a:buClr>
                <a:schemeClr val="dk1"/>
              </a:buClr>
              <a:buSzPts val="1600"/>
              <a:buFont typeface="Calibri"/>
              <a:buNone/>
            </a:pPr>
            <a:r>
              <a:rPr lang="en-US" sz="1600" dirty="0">
                <a:solidFill>
                  <a:schemeClr val="dk1"/>
                </a:solidFill>
                <a:latin typeface="Calibri"/>
                <a:ea typeface="Calibri"/>
                <a:cs typeface="Calibri"/>
                <a:sym typeface="Calibri"/>
              </a:rPr>
              <a:t> </a:t>
            </a:r>
            <a:r>
              <a:rPr lang="en-US" sz="1600" dirty="0" err="1" smtClean="0">
                <a:solidFill>
                  <a:schemeClr val="dk1"/>
                </a:solidFill>
                <a:latin typeface="Calibri"/>
                <a:ea typeface="Calibri"/>
                <a:cs typeface="Calibri"/>
                <a:sym typeface="Calibri"/>
              </a:rPr>
              <a:t>y</a:t>
            </a:r>
            <a:r>
              <a:rPr lang="en-US" sz="1700" b="1" baseline="-25000" dirty="0" err="1">
                <a:solidFill>
                  <a:schemeClr val="dk1"/>
                </a:solidFill>
                <a:latin typeface="Times New Roman"/>
                <a:ea typeface="Calibri"/>
                <a:cs typeface="Times New Roman"/>
                <a:sym typeface="Times New Roman"/>
              </a:rPr>
              <a:t>w</a:t>
            </a:r>
            <a:endParaRPr sz="1600" baseline="-25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600"/>
              <a:buFont typeface="Calibri"/>
              <a:buNone/>
            </a:pPr>
            <a:r>
              <a:rPr lang="en-US" sz="1600" dirty="0" smtClean="0">
                <a:solidFill>
                  <a:schemeClr val="dk1"/>
                </a:solidFill>
                <a:latin typeface="Calibri"/>
                <a:ea typeface="Calibri"/>
                <a:cs typeface="Calibri"/>
                <a:sym typeface="Calibri"/>
              </a:rPr>
              <a:t> 1</a:t>
            </a:r>
            <a:endParaRPr sz="1600" baseline="-25000" dirty="0">
              <a:solidFill>
                <a:schemeClr val="dk1"/>
              </a:solidFill>
              <a:latin typeface="Calibri"/>
              <a:ea typeface="Calibri"/>
              <a:cs typeface="Calibri"/>
              <a:sym typeface="Calibri"/>
            </a:endParaRPr>
          </a:p>
        </p:txBody>
      </p:sp>
      <p:sp>
        <p:nvSpPr>
          <p:cNvPr id="16" name="Google Shape;1247;g9c9185ff3d_0_126"/>
          <p:cNvSpPr/>
          <p:nvPr/>
        </p:nvSpPr>
        <p:spPr>
          <a:xfrm>
            <a:off x="2416404" y="3864330"/>
            <a:ext cx="1673700" cy="856200"/>
          </a:xfrm>
          <a:prstGeom prst="bracketPair">
            <a:avLst/>
          </a:prstGeom>
          <a:noFill/>
          <a:ln w="9525" cap="flat" cmpd="sng">
            <a:solidFill>
              <a:srgbClr val="4A7EB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aseline="-25000" dirty="0" smtClean="0">
                <a:solidFill>
                  <a:schemeClr val="dk1"/>
                </a:solidFill>
                <a:latin typeface="Calibri"/>
                <a:ea typeface="Calibri"/>
                <a:cs typeface="Calibri"/>
                <a:sym typeface="Calibri"/>
              </a:rPr>
              <a:t>                      CM</a:t>
            </a:r>
            <a:endParaRPr sz="1600" baseline="-25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5"/>
                                        </p:tgtEl>
                                        <p:attrNameLst>
                                          <p:attrName>style.visibility</p:attrName>
                                        </p:attrNameLst>
                                      </p:cBhvr>
                                      <p:to>
                                        <p:strVal val="visible"/>
                                      </p:to>
                                    </p:set>
                                    <p:anim calcmode="lin" valueType="num">
                                      <p:cBhvr additive="base">
                                        <p:cTn id="7" dur="500" fill="hold"/>
                                        <p:tgtEl>
                                          <p:spTgt spid="1245"/>
                                        </p:tgtEl>
                                        <p:attrNameLst>
                                          <p:attrName>ppt_x</p:attrName>
                                        </p:attrNameLst>
                                      </p:cBhvr>
                                      <p:tavLst>
                                        <p:tav tm="0">
                                          <p:val>
                                            <p:strVal val="#ppt_x"/>
                                          </p:val>
                                        </p:tav>
                                        <p:tav tm="100000">
                                          <p:val>
                                            <p:strVal val="#ppt_x"/>
                                          </p:val>
                                        </p:tav>
                                      </p:tavLst>
                                    </p:anim>
                                    <p:anim calcmode="lin" valueType="num">
                                      <p:cBhvr additive="base">
                                        <p:cTn id="8" dur="500" fill="hold"/>
                                        <p:tgtEl>
                                          <p:spTgt spid="12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6"/>
                                        </p:tgtEl>
                                        <p:attrNameLst>
                                          <p:attrName>style.visibility</p:attrName>
                                        </p:attrNameLst>
                                      </p:cBhvr>
                                      <p:to>
                                        <p:strVal val="visible"/>
                                      </p:to>
                                    </p:set>
                                    <p:anim calcmode="lin" valueType="num">
                                      <p:cBhvr additive="base">
                                        <p:cTn id="17" dur="500" fill="hold"/>
                                        <p:tgtEl>
                                          <p:spTgt spid="1246"/>
                                        </p:tgtEl>
                                        <p:attrNameLst>
                                          <p:attrName>ppt_x</p:attrName>
                                        </p:attrNameLst>
                                      </p:cBhvr>
                                      <p:tavLst>
                                        <p:tav tm="0">
                                          <p:val>
                                            <p:strVal val="#ppt_x"/>
                                          </p:val>
                                        </p:tav>
                                        <p:tav tm="100000">
                                          <p:val>
                                            <p:strVal val="#ppt_x"/>
                                          </p:val>
                                        </p:tav>
                                      </p:tavLst>
                                    </p:anim>
                                    <p:anim calcmode="lin" valueType="num">
                                      <p:cBhvr additive="base">
                                        <p:cTn id="18" dur="500" fill="hold"/>
                                        <p:tgtEl>
                                          <p:spTgt spid="124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47"/>
                                        </p:tgtEl>
                                        <p:attrNameLst>
                                          <p:attrName>style.visibility</p:attrName>
                                        </p:attrNameLst>
                                      </p:cBhvr>
                                      <p:to>
                                        <p:strVal val="visible"/>
                                      </p:to>
                                    </p:set>
                                    <p:anim calcmode="lin" valueType="num">
                                      <p:cBhvr additive="base">
                                        <p:cTn id="27" dur="500" fill="hold"/>
                                        <p:tgtEl>
                                          <p:spTgt spid="1247"/>
                                        </p:tgtEl>
                                        <p:attrNameLst>
                                          <p:attrName>ppt_x</p:attrName>
                                        </p:attrNameLst>
                                      </p:cBhvr>
                                      <p:tavLst>
                                        <p:tav tm="0">
                                          <p:val>
                                            <p:strVal val="#ppt_x"/>
                                          </p:val>
                                        </p:tav>
                                        <p:tav tm="100000">
                                          <p:val>
                                            <p:strVal val="#ppt_x"/>
                                          </p:val>
                                        </p:tav>
                                      </p:tavLst>
                                    </p:anim>
                                    <p:anim calcmode="lin" valueType="num">
                                      <p:cBhvr additive="base">
                                        <p:cTn id="28" dur="500" fill="hold"/>
                                        <p:tgtEl>
                                          <p:spTgt spid="12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40">
                                            <p:txEl>
                                              <p:pRg st="24" end="24"/>
                                            </p:txEl>
                                          </p:spTgt>
                                        </p:tgtEl>
                                        <p:attrNameLst>
                                          <p:attrName>style.visibility</p:attrName>
                                        </p:attrNameLst>
                                      </p:cBhvr>
                                      <p:to>
                                        <p:strVal val="visible"/>
                                      </p:to>
                                    </p:set>
                                    <p:anim calcmode="lin" valueType="num">
                                      <p:cBhvr additive="base">
                                        <p:cTn id="35" dur="500" fill="hold"/>
                                        <p:tgtEl>
                                          <p:spTgt spid="1240">
                                            <p:txEl>
                                              <p:pRg st="24" end="2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40">
                                            <p:txEl>
                                              <p:pRg st="24" end="2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40">
                                            <p:txEl>
                                              <p:pRg st="26" end="26"/>
                                            </p:txEl>
                                          </p:spTgt>
                                        </p:tgtEl>
                                        <p:attrNameLst>
                                          <p:attrName>style.visibility</p:attrName>
                                        </p:attrNameLst>
                                      </p:cBhvr>
                                      <p:to>
                                        <p:strVal val="visible"/>
                                      </p:to>
                                    </p:set>
                                    <p:anim calcmode="lin" valueType="num">
                                      <p:cBhvr additive="base">
                                        <p:cTn id="39" dur="500" fill="hold"/>
                                        <p:tgtEl>
                                          <p:spTgt spid="1240">
                                            <p:txEl>
                                              <p:pRg st="26" end="2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40">
                                            <p:txEl>
                                              <p:pRg st="26" end="2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 grpId="0" animBg="1"/>
      <p:bldP spid="1246" grpId="0" animBg="1"/>
      <p:bldP spid="1247" grpId="0" animBg="1"/>
      <p:bldP spid="14" grpId="0" animBg="1"/>
      <p:bldP spid="15"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g9a5b816ecb_0_74"/>
          <p:cNvSpPr/>
          <p:nvPr/>
        </p:nvSpPr>
        <p:spPr>
          <a:xfrm>
            <a:off x="498350" y="790575"/>
            <a:ext cx="8188500" cy="5486400"/>
          </a:xfrm>
          <a:prstGeom prst="roundRect">
            <a:avLst>
              <a:gd name="adj" fmla="val 16667"/>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lvl="0">
              <a:lnSpc>
                <a:spcPct val="115000"/>
              </a:lnSpc>
              <a:spcBef>
                <a:spcPts val="1200"/>
              </a:spcBef>
              <a:buClr>
                <a:schemeClr val="dk1"/>
              </a:buClr>
              <a:buSzPts val="1100"/>
            </a:pPr>
            <a:endParaRPr lang="en-US" dirty="0" smtClean="0">
              <a:solidFill>
                <a:schemeClr val="dk1"/>
              </a:solidFill>
            </a:endParaRPr>
          </a:p>
          <a:p>
            <a:pPr lvl="0">
              <a:lnSpc>
                <a:spcPct val="115000"/>
              </a:lnSpc>
              <a:spcBef>
                <a:spcPts val="1200"/>
              </a:spcBef>
              <a:buClr>
                <a:schemeClr val="dk1"/>
              </a:buClr>
              <a:buSzPts val="1100"/>
            </a:pPr>
            <a:endParaRPr lang="en-US" dirty="0">
              <a:solidFill>
                <a:schemeClr val="dk1"/>
              </a:solidFill>
            </a:endParaRPr>
          </a:p>
          <a:p>
            <a:pPr lvl="0">
              <a:lnSpc>
                <a:spcPct val="115000"/>
              </a:lnSpc>
              <a:spcBef>
                <a:spcPts val="1200"/>
              </a:spcBef>
              <a:buClr>
                <a:schemeClr val="dk1"/>
              </a:buClr>
              <a:buSzPts val="1100"/>
            </a:pPr>
            <a:endParaRPr lang="en-US" dirty="0" smtClean="0">
              <a:solidFill>
                <a:schemeClr val="dk1"/>
              </a:solidFill>
            </a:endParaRPr>
          </a:p>
          <a:p>
            <a:pPr lvl="0">
              <a:lnSpc>
                <a:spcPct val="115000"/>
              </a:lnSpc>
              <a:spcBef>
                <a:spcPts val="1200"/>
              </a:spcBef>
              <a:buClr>
                <a:schemeClr val="dk1"/>
              </a:buClr>
              <a:buSzPts val="1100"/>
            </a:pPr>
            <a:r>
              <a:rPr lang="en-US" dirty="0" smtClean="0">
                <a:solidFill>
                  <a:schemeClr val="dk1"/>
                </a:solidFill>
              </a:rPr>
              <a:t>A </a:t>
            </a:r>
            <a:r>
              <a:rPr lang="en-US" dirty="0">
                <a:solidFill>
                  <a:schemeClr val="dk1"/>
                </a:solidFill>
              </a:rPr>
              <a:t>Triangle with vertices A(2,3) B(3,4) C(4,3) </a:t>
            </a:r>
            <a:r>
              <a:rPr lang="en-US" dirty="0" smtClean="0">
                <a:solidFill>
                  <a:schemeClr val="dk1"/>
                </a:solidFill>
              </a:rPr>
              <a:t>in world coordinate space with a window with its lowermost left corner at (10,10) and upper most right corner at (100,100) is required to be mapped to a </a:t>
            </a:r>
            <a:r>
              <a:rPr lang="en-US" dirty="0">
                <a:solidFill>
                  <a:schemeClr val="dk1"/>
                </a:solidFill>
              </a:rPr>
              <a:t>viewport with its lowermost left </a:t>
            </a:r>
            <a:r>
              <a:rPr lang="en-US" dirty="0" smtClean="0">
                <a:solidFill>
                  <a:schemeClr val="dk1"/>
                </a:solidFill>
              </a:rPr>
              <a:t>corner </a:t>
            </a:r>
            <a:r>
              <a:rPr lang="en-US" dirty="0">
                <a:solidFill>
                  <a:schemeClr val="dk1"/>
                </a:solidFill>
              </a:rPr>
              <a:t>at </a:t>
            </a:r>
            <a:r>
              <a:rPr lang="en-US" dirty="0" smtClean="0">
                <a:solidFill>
                  <a:schemeClr val="dk1"/>
                </a:solidFill>
              </a:rPr>
              <a:t>(20,20</a:t>
            </a:r>
            <a:r>
              <a:rPr lang="en-US" dirty="0">
                <a:solidFill>
                  <a:schemeClr val="dk1"/>
                </a:solidFill>
              </a:rPr>
              <a:t>) and upper most right corner at </a:t>
            </a:r>
            <a:r>
              <a:rPr lang="en-US" dirty="0" smtClean="0">
                <a:solidFill>
                  <a:schemeClr val="dk1"/>
                </a:solidFill>
              </a:rPr>
              <a:t>(60,60)</a:t>
            </a:r>
            <a:endParaRPr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a:solidFill>
                  <a:schemeClr val="dk1"/>
                </a:solidFill>
              </a:rPr>
              <a:t>                          </a:t>
            </a: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700" dirty="0" smtClean="0">
                <a:solidFill>
                  <a:schemeClr val="dk1"/>
                </a:solidFill>
              </a:rPr>
              <a:t>                           </a:t>
            </a:r>
            <a:endParaRPr sz="1700" dirty="0">
              <a:solidFill>
                <a:schemeClr val="dk1"/>
              </a:solidFill>
            </a:endParaRPr>
          </a:p>
          <a:p>
            <a:pPr lvl="0">
              <a:lnSpc>
                <a:spcPct val="115000"/>
              </a:lnSpc>
              <a:spcBef>
                <a:spcPts val="1200"/>
              </a:spcBef>
            </a:pPr>
            <a:r>
              <a:rPr lang="en-US" sz="1700" dirty="0" smtClean="0">
                <a:solidFill>
                  <a:schemeClr val="dk1"/>
                </a:solidFill>
              </a:rPr>
              <a:t>   A’B’C’</a:t>
            </a:r>
            <a:r>
              <a:rPr lang="en-US" sz="1200" dirty="0" smtClean="0">
                <a:solidFill>
                  <a:schemeClr val="dk1"/>
                </a:solidFill>
              </a:rPr>
              <a:t>	</a:t>
            </a:r>
            <a:endParaRPr sz="1700" dirty="0" smtClean="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700" dirty="0">
              <a:solidFill>
                <a:schemeClr val="dk1"/>
              </a:solidFill>
            </a:endParaRPr>
          </a:p>
          <a:p>
            <a:pPr marL="0" marR="0" lvl="0" indent="0" algn="l" rtl="0">
              <a:lnSpc>
                <a:spcPct val="100000"/>
              </a:lnSpc>
              <a:spcBef>
                <a:spcPts val="0"/>
              </a:spcBef>
              <a:spcAft>
                <a:spcPts val="0"/>
              </a:spcAft>
              <a:buClr>
                <a:schemeClr val="dk1"/>
              </a:buClr>
              <a:buSzPts val="1800"/>
              <a:buFont typeface="Arial"/>
              <a:buNone/>
            </a:pPr>
            <a:endParaRPr sz="1100" dirty="0">
              <a:solidFill>
                <a:schemeClr val="dk1"/>
              </a:solidFill>
            </a:endParaRPr>
          </a:p>
        </p:txBody>
      </p:sp>
      <p:sp>
        <p:nvSpPr>
          <p:cNvPr id="1136" name="Google Shape;1136;g9a5b816ecb_0_7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59</a:t>
            </a:fld>
            <a:endParaRPr/>
          </a:p>
        </p:txBody>
      </p:sp>
      <p:sp>
        <p:nvSpPr>
          <p:cNvPr id="1137" name="Google Shape;1137;g9a5b816ecb_0_74"/>
          <p:cNvSpPr txBox="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1138" name="Google Shape;1138;g9a5b816ecb_0_74"/>
          <p:cNvSpPr txBox="1"/>
          <p:nvPr/>
        </p:nvSpPr>
        <p:spPr>
          <a:xfrm>
            <a:off x="1066800" y="304800"/>
            <a:ext cx="2479800" cy="52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a:solidFill>
                  <a:schemeClr val="dk1"/>
                </a:solidFill>
              </a:rPr>
              <a:t>Exercise </a:t>
            </a:r>
            <a:endParaRPr/>
          </a:p>
        </p:txBody>
      </p:sp>
      <p:sp>
        <p:nvSpPr>
          <p:cNvPr id="2" name="Rectangle 1"/>
          <p:cNvSpPr/>
          <p:nvPr/>
        </p:nvSpPr>
        <p:spPr>
          <a:xfrm>
            <a:off x="600074" y="2853966"/>
            <a:ext cx="7934325" cy="741742"/>
          </a:xfrm>
          <a:prstGeom prst="rect">
            <a:avLst/>
          </a:prstGeom>
        </p:spPr>
        <p:txBody>
          <a:bodyPr wrap="square">
            <a:spAutoFit/>
          </a:bodyPr>
          <a:lstStyle/>
          <a:p>
            <a:pPr lvl="0">
              <a:lnSpc>
                <a:spcPct val="115000"/>
              </a:lnSpc>
              <a:spcBef>
                <a:spcPts val="1200"/>
              </a:spcBef>
            </a:pPr>
            <a:r>
              <a:rPr lang="en-US" dirty="0"/>
              <a:t>	x</a:t>
            </a:r>
            <a:r>
              <a:rPr lang="en-US" baseline="-25000" dirty="0"/>
              <a:t>v</a:t>
            </a:r>
            <a:r>
              <a:rPr lang="en-US" dirty="0"/>
              <a:t>   </a:t>
            </a:r>
            <a:r>
              <a:rPr lang="en-US" dirty="0" smtClean="0"/>
              <a:t>  =   </a:t>
            </a:r>
            <a:r>
              <a:rPr lang="en-US" dirty="0" err="1"/>
              <a:t>x</a:t>
            </a:r>
            <a:r>
              <a:rPr lang="en-US" baseline="-25000" dirty="0" err="1"/>
              <a:t>vmin</a:t>
            </a:r>
            <a:r>
              <a:rPr lang="en-US" baseline="-25000" dirty="0"/>
              <a:t>   +</a:t>
            </a:r>
            <a:r>
              <a:rPr lang="en-US" dirty="0"/>
              <a:t>  (</a:t>
            </a:r>
            <a:r>
              <a:rPr lang="en-US" dirty="0" err="1"/>
              <a:t>x</a:t>
            </a:r>
            <a:r>
              <a:rPr lang="en-US" baseline="-25000" dirty="0" err="1"/>
              <a:t>w</a:t>
            </a:r>
            <a:r>
              <a:rPr lang="en-US" baseline="-25000" dirty="0"/>
              <a:t> –</a:t>
            </a:r>
            <a:r>
              <a:rPr lang="en-US" dirty="0"/>
              <a:t> </a:t>
            </a:r>
            <a:r>
              <a:rPr lang="en-US" dirty="0" err="1"/>
              <a:t>x</a:t>
            </a:r>
            <a:r>
              <a:rPr lang="en-US" baseline="-25000" dirty="0" err="1"/>
              <a:t>wmin</a:t>
            </a:r>
            <a:r>
              <a:rPr lang="en-US" dirty="0"/>
              <a:t>) .  </a:t>
            </a:r>
            <a:r>
              <a:rPr lang="en-US" dirty="0" err="1"/>
              <a:t>s</a:t>
            </a:r>
            <a:r>
              <a:rPr lang="en-US" baseline="-25000" dirty="0" err="1"/>
              <a:t>x</a:t>
            </a:r>
            <a:r>
              <a:rPr lang="en-US" baseline="-25000" dirty="0"/>
              <a:t> </a:t>
            </a:r>
            <a:r>
              <a:rPr lang="en-US" dirty="0"/>
              <a:t>    </a:t>
            </a:r>
            <a:r>
              <a:rPr lang="en-US" dirty="0" smtClean="0"/>
              <a:t>=  (12). (4)/(9) =  48/9 =5.--</a:t>
            </a:r>
            <a:endParaRPr lang="en-US" dirty="0"/>
          </a:p>
          <a:p>
            <a:pPr lvl="0">
              <a:lnSpc>
                <a:spcPct val="115000"/>
              </a:lnSpc>
              <a:spcBef>
                <a:spcPts val="1200"/>
              </a:spcBef>
            </a:pPr>
            <a:r>
              <a:rPr lang="en-US" dirty="0"/>
              <a:t>                 	</a:t>
            </a:r>
            <a:r>
              <a:rPr lang="en-US" dirty="0" err="1"/>
              <a:t>y</a:t>
            </a:r>
            <a:r>
              <a:rPr lang="en-US" baseline="-25000" dirty="0" err="1"/>
              <a:t>v</a:t>
            </a:r>
            <a:r>
              <a:rPr lang="en-US" baseline="-25000" dirty="0"/>
              <a:t>=</a:t>
            </a:r>
            <a:r>
              <a:rPr lang="en-US" dirty="0"/>
              <a:t>   =    </a:t>
            </a:r>
            <a:r>
              <a:rPr lang="en-US" dirty="0" err="1"/>
              <a:t>y</a:t>
            </a:r>
            <a:r>
              <a:rPr lang="en-US" baseline="-25000" dirty="0" err="1"/>
              <a:t>vmin</a:t>
            </a:r>
            <a:r>
              <a:rPr lang="en-US" baseline="-25000" dirty="0"/>
              <a:t>   +</a:t>
            </a:r>
            <a:r>
              <a:rPr lang="en-US" dirty="0"/>
              <a:t>  (</a:t>
            </a:r>
            <a:r>
              <a:rPr lang="en-US" dirty="0" err="1"/>
              <a:t>y</a:t>
            </a:r>
            <a:r>
              <a:rPr lang="en-US" baseline="-25000" dirty="0" err="1"/>
              <a:t>w</a:t>
            </a:r>
            <a:r>
              <a:rPr lang="en-US" baseline="-25000" dirty="0"/>
              <a:t> –</a:t>
            </a:r>
            <a:r>
              <a:rPr lang="en-US" dirty="0"/>
              <a:t> </a:t>
            </a:r>
            <a:r>
              <a:rPr lang="en-US" dirty="0" err="1"/>
              <a:t>y</a:t>
            </a:r>
            <a:r>
              <a:rPr lang="en-US" baseline="-25000" dirty="0" err="1"/>
              <a:t>wmin</a:t>
            </a:r>
            <a:r>
              <a:rPr lang="en-US" dirty="0"/>
              <a:t>) .  </a:t>
            </a:r>
            <a:r>
              <a:rPr lang="en-US" dirty="0" err="1"/>
              <a:t>s</a:t>
            </a:r>
            <a:r>
              <a:rPr lang="en-US" baseline="-25000" dirty="0" err="1"/>
              <a:t>y</a:t>
            </a:r>
            <a:r>
              <a:rPr lang="en-US" dirty="0"/>
              <a:t>  </a:t>
            </a:r>
            <a:r>
              <a:rPr lang="en-US" dirty="0" smtClean="0"/>
              <a:t>   =  (13).(4)/(9) =  52/9 = 5.7</a:t>
            </a:r>
            <a:endParaRPr lang="en-US" dirty="0"/>
          </a:p>
        </p:txBody>
      </p:sp>
      <p:pic>
        <p:nvPicPr>
          <p:cNvPr id="12" name="Google Shape;1226;g9c9185ff3d_0_88"/>
          <p:cNvPicPr preferRelativeResize="0"/>
          <p:nvPr/>
        </p:nvPicPr>
        <p:blipFill>
          <a:blip r:embed="rId3">
            <a:alphaModFix/>
          </a:blip>
          <a:stretch>
            <a:fillRect/>
          </a:stretch>
        </p:blipFill>
        <p:spPr>
          <a:xfrm>
            <a:off x="1409699" y="4295774"/>
            <a:ext cx="6448425" cy="1591525"/>
          </a:xfrm>
          <a:prstGeom prst="rect">
            <a:avLst/>
          </a:prstGeom>
          <a:noFill/>
          <a:ln>
            <a:noFill/>
          </a:ln>
        </p:spPr>
      </p:pic>
    </p:spTree>
    <p:extLst>
      <p:ext uri="{BB962C8B-B14F-4D97-AF65-F5344CB8AC3E}">
        <p14:creationId xmlns:p14="http://schemas.microsoft.com/office/powerpoint/2010/main" val="85275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5"/>
                                        </p:tgtEl>
                                        <p:attrNameLst>
                                          <p:attrName>style.visibility</p:attrName>
                                        </p:attrNameLst>
                                      </p:cBhvr>
                                      <p:to>
                                        <p:strVal val="visible"/>
                                      </p:to>
                                    </p:set>
                                    <p:animEffect transition="in" filter="fade">
                                      <p:cBhvr>
                                        <p:cTn id="7" dur="1000"/>
                                        <p:tgtEl>
                                          <p:spTgt spid="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280" name="Google Shape;280;p6"/>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281" name="Google Shape;281;p6"/>
          <p:cNvSpPr/>
          <p:nvPr/>
        </p:nvSpPr>
        <p:spPr>
          <a:xfrm>
            <a:off x="1066800" y="2209800"/>
            <a:ext cx="1766887" cy="2286000"/>
          </a:xfrm>
          <a:custGeom>
            <a:avLst/>
            <a:gdLst/>
            <a:ahLst/>
            <a:cxnLst/>
            <a:rect l="l" t="t" r="r" b="b"/>
            <a:pathLst>
              <a:path w="1113" h="1440" extrusionOk="0">
                <a:moveTo>
                  <a:pt x="57" y="576"/>
                </a:moveTo>
                <a:lnTo>
                  <a:pt x="376" y="1160"/>
                </a:lnTo>
                <a:lnTo>
                  <a:pt x="712" y="912"/>
                </a:lnTo>
                <a:lnTo>
                  <a:pt x="1112" y="1440"/>
                </a:lnTo>
                <a:lnTo>
                  <a:pt x="1113" y="0"/>
                </a:lnTo>
                <a:lnTo>
                  <a:pt x="0" y="496"/>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2" name="Google Shape;282;p6"/>
          <p:cNvSpPr txBox="1"/>
          <p:nvPr/>
        </p:nvSpPr>
        <p:spPr>
          <a:xfrm>
            <a:off x="685800" y="2514600"/>
            <a:ext cx="38735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C</a:t>
            </a:r>
            <a:endParaRPr/>
          </a:p>
        </p:txBody>
      </p:sp>
      <p:sp>
        <p:nvSpPr>
          <p:cNvPr id="283" name="Google Shape;283;p6"/>
          <p:cNvSpPr txBox="1"/>
          <p:nvPr/>
        </p:nvSpPr>
        <p:spPr>
          <a:xfrm>
            <a:off x="652462" y="3048000"/>
            <a:ext cx="48895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C’</a:t>
            </a:r>
            <a:endParaRPr/>
          </a:p>
        </p:txBody>
      </p:sp>
      <p:sp>
        <p:nvSpPr>
          <p:cNvPr id="284" name="Google Shape;284;p6"/>
          <p:cNvSpPr/>
          <p:nvPr/>
        </p:nvSpPr>
        <p:spPr>
          <a:xfrm>
            <a:off x="1035050" y="289560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5" name="Google Shape;285;p6"/>
          <p:cNvSpPr/>
          <p:nvPr/>
        </p:nvSpPr>
        <p:spPr>
          <a:xfrm>
            <a:off x="1111250" y="309245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6" name="Google Shape;286;p6"/>
          <p:cNvSpPr/>
          <p:nvPr/>
        </p:nvSpPr>
        <p:spPr>
          <a:xfrm>
            <a:off x="2787650" y="213360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7" name="Google Shape;287;p6"/>
          <p:cNvSpPr/>
          <p:nvPr/>
        </p:nvSpPr>
        <p:spPr>
          <a:xfrm>
            <a:off x="2743200" y="446405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8" name="Google Shape;288;p6"/>
          <p:cNvSpPr txBox="1"/>
          <p:nvPr/>
        </p:nvSpPr>
        <p:spPr>
          <a:xfrm>
            <a:off x="2678112" y="1676400"/>
            <a:ext cx="3698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B</a:t>
            </a:r>
            <a:endParaRPr/>
          </a:p>
        </p:txBody>
      </p:sp>
      <p:sp>
        <p:nvSpPr>
          <p:cNvPr id="289" name="Google Shape;289;p6"/>
          <p:cNvSpPr txBox="1"/>
          <p:nvPr/>
        </p:nvSpPr>
        <p:spPr>
          <a:xfrm>
            <a:off x="1439862" y="4038600"/>
            <a:ext cx="404812"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D</a:t>
            </a:r>
            <a:endParaRPr/>
          </a:p>
        </p:txBody>
      </p:sp>
      <p:sp>
        <p:nvSpPr>
          <p:cNvPr id="290" name="Google Shape;290;p6"/>
          <p:cNvSpPr txBox="1"/>
          <p:nvPr/>
        </p:nvSpPr>
        <p:spPr>
          <a:xfrm>
            <a:off x="1990725" y="3200400"/>
            <a:ext cx="3698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E</a:t>
            </a:r>
            <a:endParaRPr/>
          </a:p>
        </p:txBody>
      </p:sp>
      <p:sp>
        <p:nvSpPr>
          <p:cNvPr id="291" name="Google Shape;291;p6"/>
          <p:cNvSpPr txBox="1"/>
          <p:nvPr/>
        </p:nvSpPr>
        <p:spPr>
          <a:xfrm>
            <a:off x="2593975" y="4572000"/>
            <a:ext cx="3698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A</a:t>
            </a:r>
            <a:endParaRPr/>
          </a:p>
        </p:txBody>
      </p:sp>
      <p:sp>
        <p:nvSpPr>
          <p:cNvPr id="292" name="Google Shape;292;p6"/>
          <p:cNvSpPr/>
          <p:nvPr/>
        </p:nvSpPr>
        <p:spPr>
          <a:xfrm>
            <a:off x="4111625" y="1676400"/>
            <a:ext cx="457200" cy="4191000"/>
          </a:xfrm>
          <a:custGeom>
            <a:avLst/>
            <a:gdLst/>
            <a:ahLst/>
            <a:cxnLst/>
            <a:rect l="l" t="t" r="r" b="b"/>
            <a:pathLst>
              <a:path w="336" h="2640" extrusionOk="0">
                <a:moveTo>
                  <a:pt x="0" y="0"/>
                </a:moveTo>
                <a:lnTo>
                  <a:pt x="0" y="2640"/>
                </a:lnTo>
                <a:lnTo>
                  <a:pt x="336" y="2640"/>
                </a:lnTo>
                <a:lnTo>
                  <a:pt x="336" y="0"/>
                </a:lnTo>
              </a:path>
            </a:pathLst>
          </a:custGeom>
          <a:no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3" name="Google Shape;293;p6"/>
          <p:cNvSpPr txBox="1"/>
          <p:nvPr/>
        </p:nvSpPr>
        <p:spPr>
          <a:xfrm>
            <a:off x="4111625" y="5486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4" name="Google Shape;294;p6"/>
          <p:cNvSpPr txBox="1"/>
          <p:nvPr/>
        </p:nvSpPr>
        <p:spPr>
          <a:xfrm>
            <a:off x="4111625" y="5105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5" name="Google Shape;295;p6"/>
          <p:cNvSpPr txBox="1"/>
          <p:nvPr/>
        </p:nvSpPr>
        <p:spPr>
          <a:xfrm>
            <a:off x="4111625" y="4343400"/>
            <a:ext cx="457200" cy="381000"/>
          </a:xfrm>
          <a:prstGeom prst="rect">
            <a:avLst/>
          </a:prstGeom>
          <a:solidFill>
            <a:schemeClr val="dk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6" name="Google Shape;296;p6"/>
          <p:cNvSpPr txBox="1"/>
          <p:nvPr/>
        </p:nvSpPr>
        <p:spPr>
          <a:xfrm>
            <a:off x="4111625" y="1981200"/>
            <a:ext cx="457200" cy="381000"/>
          </a:xfrm>
          <a:prstGeom prst="rect">
            <a:avLst/>
          </a:prstGeom>
          <a:solidFill>
            <a:schemeClr val="dk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7" name="Google Shape;297;p6"/>
          <p:cNvSpPr txBox="1"/>
          <p:nvPr/>
        </p:nvSpPr>
        <p:spPr>
          <a:xfrm>
            <a:off x="4111625" y="3352800"/>
            <a:ext cx="457200" cy="381000"/>
          </a:xfrm>
          <a:prstGeom prst="rect">
            <a:avLst/>
          </a:prstGeom>
          <a:solidFill>
            <a:schemeClr val="dk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6"/>
          <p:cNvSpPr txBox="1"/>
          <p:nvPr/>
        </p:nvSpPr>
        <p:spPr>
          <a:xfrm>
            <a:off x="3775075" y="5410200"/>
            <a:ext cx="33655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0</a:t>
            </a:r>
            <a:endParaRPr/>
          </a:p>
        </p:txBody>
      </p:sp>
      <p:sp>
        <p:nvSpPr>
          <p:cNvPr id="299" name="Google Shape;299;p6"/>
          <p:cNvSpPr txBox="1"/>
          <p:nvPr/>
        </p:nvSpPr>
        <p:spPr>
          <a:xfrm>
            <a:off x="3775075" y="5029200"/>
            <a:ext cx="33655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1</a:t>
            </a:r>
            <a:endParaRPr/>
          </a:p>
        </p:txBody>
      </p:sp>
      <p:sp>
        <p:nvSpPr>
          <p:cNvPr id="300" name="Google Shape;300;p6"/>
          <p:cNvSpPr txBox="1"/>
          <p:nvPr/>
        </p:nvSpPr>
        <p:spPr>
          <a:xfrm>
            <a:off x="3600450" y="4267200"/>
            <a:ext cx="442912"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A</a:t>
            </a:r>
            <a:endParaRPr/>
          </a:p>
        </p:txBody>
      </p:sp>
      <p:sp>
        <p:nvSpPr>
          <p:cNvPr id="301" name="Google Shape;301;p6"/>
          <p:cNvSpPr txBox="1"/>
          <p:nvPr/>
        </p:nvSpPr>
        <p:spPr>
          <a:xfrm>
            <a:off x="3581400" y="3276600"/>
            <a:ext cx="46513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D</a:t>
            </a:r>
            <a:endParaRPr/>
          </a:p>
        </p:txBody>
      </p:sp>
      <p:sp>
        <p:nvSpPr>
          <p:cNvPr id="302" name="Google Shape;302;p6"/>
          <p:cNvSpPr txBox="1"/>
          <p:nvPr/>
        </p:nvSpPr>
        <p:spPr>
          <a:xfrm>
            <a:off x="3587750" y="1905000"/>
            <a:ext cx="454025"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C</a:t>
            </a:r>
            <a:endParaRPr/>
          </a:p>
        </p:txBody>
      </p:sp>
      <p:sp>
        <p:nvSpPr>
          <p:cNvPr id="303" name="Google Shape;303;p6"/>
          <p:cNvSpPr txBox="1"/>
          <p:nvPr/>
        </p:nvSpPr>
        <p:spPr>
          <a:xfrm>
            <a:off x="1143000" y="5410200"/>
            <a:ext cx="247808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Scan-Line Number</a:t>
            </a:r>
            <a:endParaRPr/>
          </a:p>
        </p:txBody>
      </p:sp>
      <p:sp>
        <p:nvSpPr>
          <p:cNvPr id="304" name="Google Shape;304;p6"/>
          <p:cNvSpPr txBox="1"/>
          <p:nvPr/>
        </p:nvSpPr>
        <p:spPr>
          <a:xfrm>
            <a:off x="4800600" y="4343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E</a:t>
            </a:r>
            <a:endParaRPr/>
          </a:p>
        </p:txBody>
      </p:sp>
      <p:sp>
        <p:nvSpPr>
          <p:cNvPr id="305" name="Google Shape;305;p6"/>
          <p:cNvSpPr txBox="1"/>
          <p:nvPr/>
        </p:nvSpPr>
        <p:spPr>
          <a:xfrm>
            <a:off x="5257800" y="4343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x</a:t>
            </a:r>
            <a:r>
              <a:rPr lang="en-US" sz="2400" b="0" i="1" u="none" baseline="-25000">
                <a:solidFill>
                  <a:schemeClr val="dk1"/>
                </a:solidFill>
                <a:latin typeface="Arial"/>
                <a:ea typeface="Arial"/>
                <a:cs typeface="Arial"/>
                <a:sym typeface="Arial"/>
              </a:rPr>
              <a:t>A</a:t>
            </a:r>
            <a:endParaRPr/>
          </a:p>
        </p:txBody>
      </p:sp>
      <p:sp>
        <p:nvSpPr>
          <p:cNvPr id="306" name="Google Shape;306;p6"/>
          <p:cNvSpPr txBox="1"/>
          <p:nvPr/>
        </p:nvSpPr>
        <p:spPr>
          <a:xfrm>
            <a:off x="5715000" y="4343400"/>
            <a:ext cx="5334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1/m</a:t>
            </a:r>
            <a:r>
              <a:rPr lang="en-US" sz="1600" b="0" i="1" u="none" baseline="-25000">
                <a:solidFill>
                  <a:schemeClr val="dk1"/>
                </a:solidFill>
                <a:latin typeface="Arial"/>
                <a:ea typeface="Arial"/>
                <a:cs typeface="Arial"/>
                <a:sym typeface="Arial"/>
              </a:rPr>
              <a:t>AE</a:t>
            </a:r>
            <a:endParaRPr/>
          </a:p>
        </p:txBody>
      </p:sp>
      <p:sp>
        <p:nvSpPr>
          <p:cNvPr id="307" name="Google Shape;307;p6"/>
          <p:cNvSpPr txBox="1"/>
          <p:nvPr/>
        </p:nvSpPr>
        <p:spPr>
          <a:xfrm>
            <a:off x="6248400" y="4343400"/>
            <a:ext cx="3810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8" name="Google Shape;308;p6"/>
          <p:cNvSpPr txBox="1"/>
          <p:nvPr/>
        </p:nvSpPr>
        <p:spPr>
          <a:xfrm>
            <a:off x="6858000" y="4343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B</a:t>
            </a:r>
            <a:endParaRPr/>
          </a:p>
        </p:txBody>
      </p:sp>
      <p:sp>
        <p:nvSpPr>
          <p:cNvPr id="309" name="Google Shape;309;p6"/>
          <p:cNvSpPr txBox="1"/>
          <p:nvPr/>
        </p:nvSpPr>
        <p:spPr>
          <a:xfrm>
            <a:off x="7315200" y="43434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x</a:t>
            </a:r>
            <a:r>
              <a:rPr lang="en-US" sz="2400" b="0" i="1" u="none" baseline="-25000">
                <a:solidFill>
                  <a:schemeClr val="dk1"/>
                </a:solidFill>
                <a:latin typeface="Arial"/>
                <a:ea typeface="Arial"/>
                <a:cs typeface="Arial"/>
                <a:sym typeface="Arial"/>
              </a:rPr>
              <a:t>A</a:t>
            </a:r>
            <a:endParaRPr/>
          </a:p>
        </p:txBody>
      </p:sp>
      <p:sp>
        <p:nvSpPr>
          <p:cNvPr id="310" name="Google Shape;310;p6"/>
          <p:cNvSpPr txBox="1"/>
          <p:nvPr/>
        </p:nvSpPr>
        <p:spPr>
          <a:xfrm>
            <a:off x="7772400" y="4343400"/>
            <a:ext cx="5334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1/m</a:t>
            </a:r>
            <a:r>
              <a:rPr lang="en-US" sz="1600" b="0" i="1" u="none" baseline="-25000">
                <a:solidFill>
                  <a:schemeClr val="dk1"/>
                </a:solidFill>
                <a:latin typeface="Arial"/>
                <a:ea typeface="Arial"/>
                <a:cs typeface="Arial"/>
                <a:sym typeface="Arial"/>
              </a:rPr>
              <a:t>AB</a:t>
            </a:r>
            <a:endParaRPr/>
          </a:p>
        </p:txBody>
      </p:sp>
      <p:sp>
        <p:nvSpPr>
          <p:cNvPr id="311" name="Google Shape;311;p6"/>
          <p:cNvSpPr txBox="1"/>
          <p:nvPr/>
        </p:nvSpPr>
        <p:spPr>
          <a:xfrm>
            <a:off x="8305800" y="4343400"/>
            <a:ext cx="3810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2" name="Google Shape;312;p6"/>
          <p:cNvSpPr/>
          <p:nvPr/>
        </p:nvSpPr>
        <p:spPr>
          <a:xfrm>
            <a:off x="1600200" y="400685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13" name="Google Shape;313;p6"/>
          <p:cNvSpPr/>
          <p:nvPr/>
        </p:nvSpPr>
        <p:spPr>
          <a:xfrm>
            <a:off x="2133600" y="3581400"/>
            <a:ext cx="107950" cy="10795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14" name="Google Shape;314;p6"/>
          <p:cNvCxnSpPr/>
          <p:nvPr/>
        </p:nvCxnSpPr>
        <p:spPr>
          <a:xfrm>
            <a:off x="762000" y="4495800"/>
            <a:ext cx="2424112" cy="0"/>
          </a:xfrm>
          <a:prstGeom prst="straightConnector1">
            <a:avLst/>
          </a:prstGeom>
          <a:noFill/>
          <a:ln w="38100" cap="flat" cmpd="sng">
            <a:solidFill>
              <a:schemeClr val="dk1"/>
            </a:solidFill>
            <a:prstDash val="solid"/>
            <a:miter lim="800000"/>
            <a:headEnd type="none" w="med" len="med"/>
            <a:tailEnd type="none" w="med" len="med"/>
          </a:ln>
        </p:spPr>
      </p:cxnSp>
      <p:cxnSp>
        <p:nvCxnSpPr>
          <p:cNvPr id="315" name="Google Shape;315;p6"/>
          <p:cNvCxnSpPr/>
          <p:nvPr/>
        </p:nvCxnSpPr>
        <p:spPr>
          <a:xfrm>
            <a:off x="776287" y="4038600"/>
            <a:ext cx="2424112" cy="0"/>
          </a:xfrm>
          <a:prstGeom prst="straightConnector1">
            <a:avLst/>
          </a:prstGeom>
          <a:noFill/>
          <a:ln w="38100" cap="flat" cmpd="sng">
            <a:solidFill>
              <a:schemeClr val="dk1"/>
            </a:solidFill>
            <a:prstDash val="solid"/>
            <a:miter lim="800000"/>
            <a:headEnd type="none" w="med" len="med"/>
            <a:tailEnd type="none" w="med" len="med"/>
          </a:ln>
        </p:spPr>
      </p:cxnSp>
      <p:cxnSp>
        <p:nvCxnSpPr>
          <p:cNvPr id="316" name="Google Shape;316;p6"/>
          <p:cNvCxnSpPr/>
          <p:nvPr/>
        </p:nvCxnSpPr>
        <p:spPr>
          <a:xfrm>
            <a:off x="762000" y="2971800"/>
            <a:ext cx="2424112" cy="0"/>
          </a:xfrm>
          <a:prstGeom prst="straightConnector1">
            <a:avLst/>
          </a:prstGeom>
          <a:noFill/>
          <a:ln w="38100" cap="flat" cmpd="sng">
            <a:solidFill>
              <a:schemeClr val="dk1"/>
            </a:solidFill>
            <a:prstDash val="solid"/>
            <a:miter lim="800000"/>
            <a:headEnd type="none" w="med" len="med"/>
            <a:tailEnd type="none" w="med" len="med"/>
          </a:ln>
        </p:spPr>
      </p:cxnSp>
      <p:sp>
        <p:nvSpPr>
          <p:cNvPr id="317" name="Google Shape;317;p6"/>
          <p:cNvSpPr/>
          <p:nvPr/>
        </p:nvSpPr>
        <p:spPr>
          <a:xfrm>
            <a:off x="4267200" y="4495800"/>
            <a:ext cx="107950" cy="107950"/>
          </a:xfrm>
          <a:prstGeom prst="ellipse">
            <a:avLst/>
          </a:prstGeom>
          <a:solidFill>
            <a:srgbClr val="FF00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18" name="Google Shape;318;p6"/>
          <p:cNvCxnSpPr/>
          <p:nvPr/>
        </p:nvCxnSpPr>
        <p:spPr>
          <a:xfrm rot="10800000" flipH="1">
            <a:off x="4375150" y="4533900"/>
            <a:ext cx="411162" cy="15875"/>
          </a:xfrm>
          <a:prstGeom prst="straightConnector1">
            <a:avLst/>
          </a:prstGeom>
          <a:noFill/>
          <a:ln w="38100" cap="flat" cmpd="sng">
            <a:solidFill>
              <a:srgbClr val="FF0000"/>
            </a:solidFill>
            <a:prstDash val="solid"/>
            <a:miter lim="800000"/>
            <a:headEnd type="none" w="med" len="med"/>
            <a:tailEnd type="triangle" w="med" len="med"/>
          </a:ln>
        </p:spPr>
      </p:cxnSp>
      <p:sp>
        <p:nvSpPr>
          <p:cNvPr id="319" name="Google Shape;319;p6"/>
          <p:cNvSpPr/>
          <p:nvPr/>
        </p:nvSpPr>
        <p:spPr>
          <a:xfrm>
            <a:off x="6369050" y="4495800"/>
            <a:ext cx="107950" cy="107950"/>
          </a:xfrm>
          <a:prstGeom prst="ellipse">
            <a:avLst/>
          </a:prstGeom>
          <a:solidFill>
            <a:srgbClr val="FF00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20" name="Google Shape;320;p6"/>
          <p:cNvCxnSpPr/>
          <p:nvPr/>
        </p:nvCxnSpPr>
        <p:spPr>
          <a:xfrm rot="10800000" flipH="1">
            <a:off x="6477000" y="4533900"/>
            <a:ext cx="366712" cy="15875"/>
          </a:xfrm>
          <a:prstGeom prst="straightConnector1">
            <a:avLst/>
          </a:prstGeom>
          <a:noFill/>
          <a:ln w="38100" cap="flat" cmpd="sng">
            <a:solidFill>
              <a:srgbClr val="FF0000"/>
            </a:solidFill>
            <a:prstDash val="solid"/>
            <a:miter lim="800000"/>
            <a:headEnd type="none" w="med" len="med"/>
            <a:tailEnd type="triangle" w="med" len="med"/>
          </a:ln>
        </p:spPr>
      </p:cxnSp>
      <p:sp>
        <p:nvSpPr>
          <p:cNvPr id="321" name="Google Shape;321;p6"/>
          <p:cNvSpPr txBox="1"/>
          <p:nvPr/>
        </p:nvSpPr>
        <p:spPr>
          <a:xfrm>
            <a:off x="4800600" y="33528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C’</a:t>
            </a:r>
            <a:endParaRPr/>
          </a:p>
        </p:txBody>
      </p:sp>
      <p:sp>
        <p:nvSpPr>
          <p:cNvPr id="322" name="Google Shape;322;p6"/>
          <p:cNvSpPr txBox="1"/>
          <p:nvPr/>
        </p:nvSpPr>
        <p:spPr>
          <a:xfrm>
            <a:off x="5257800" y="33528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x</a:t>
            </a:r>
            <a:r>
              <a:rPr lang="en-US" sz="2400" b="0" i="1" u="none" baseline="-25000">
                <a:solidFill>
                  <a:schemeClr val="dk1"/>
                </a:solidFill>
                <a:latin typeface="Arial"/>
                <a:ea typeface="Arial"/>
                <a:cs typeface="Arial"/>
                <a:sym typeface="Arial"/>
              </a:rPr>
              <a:t>D</a:t>
            </a:r>
            <a:endParaRPr/>
          </a:p>
        </p:txBody>
      </p:sp>
      <p:sp>
        <p:nvSpPr>
          <p:cNvPr id="323" name="Google Shape;323;p6"/>
          <p:cNvSpPr txBox="1"/>
          <p:nvPr/>
        </p:nvSpPr>
        <p:spPr>
          <a:xfrm>
            <a:off x="5715000" y="3352800"/>
            <a:ext cx="5334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1/m</a:t>
            </a:r>
            <a:r>
              <a:rPr lang="en-US" sz="1600" b="0" i="1" u="none" baseline="-25000">
                <a:solidFill>
                  <a:schemeClr val="dk1"/>
                </a:solidFill>
                <a:latin typeface="Arial"/>
                <a:ea typeface="Arial"/>
                <a:cs typeface="Arial"/>
                <a:sym typeface="Arial"/>
              </a:rPr>
              <a:t>DC</a:t>
            </a:r>
            <a:endParaRPr/>
          </a:p>
        </p:txBody>
      </p:sp>
      <p:sp>
        <p:nvSpPr>
          <p:cNvPr id="324" name="Google Shape;324;p6"/>
          <p:cNvSpPr txBox="1"/>
          <p:nvPr/>
        </p:nvSpPr>
        <p:spPr>
          <a:xfrm>
            <a:off x="6248400" y="3352800"/>
            <a:ext cx="3810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5" name="Google Shape;325;p6"/>
          <p:cNvSpPr txBox="1"/>
          <p:nvPr/>
        </p:nvSpPr>
        <p:spPr>
          <a:xfrm>
            <a:off x="6858000" y="33528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E</a:t>
            </a:r>
            <a:endParaRPr/>
          </a:p>
        </p:txBody>
      </p:sp>
      <p:sp>
        <p:nvSpPr>
          <p:cNvPr id="326" name="Google Shape;326;p6"/>
          <p:cNvSpPr txBox="1"/>
          <p:nvPr/>
        </p:nvSpPr>
        <p:spPr>
          <a:xfrm>
            <a:off x="7315200" y="33528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x</a:t>
            </a:r>
            <a:r>
              <a:rPr lang="en-US" sz="2400" b="0" i="1" u="none" baseline="-25000">
                <a:solidFill>
                  <a:schemeClr val="dk1"/>
                </a:solidFill>
                <a:latin typeface="Arial"/>
                <a:ea typeface="Arial"/>
                <a:cs typeface="Arial"/>
                <a:sym typeface="Arial"/>
              </a:rPr>
              <a:t>D</a:t>
            </a:r>
            <a:endParaRPr/>
          </a:p>
        </p:txBody>
      </p:sp>
      <p:sp>
        <p:nvSpPr>
          <p:cNvPr id="327" name="Google Shape;327;p6"/>
          <p:cNvSpPr txBox="1"/>
          <p:nvPr/>
        </p:nvSpPr>
        <p:spPr>
          <a:xfrm>
            <a:off x="7772400" y="3352800"/>
            <a:ext cx="5334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1/m</a:t>
            </a:r>
            <a:r>
              <a:rPr lang="en-US" sz="1600" b="0" i="1" u="none" baseline="-25000">
                <a:solidFill>
                  <a:schemeClr val="dk1"/>
                </a:solidFill>
                <a:latin typeface="Arial"/>
                <a:ea typeface="Arial"/>
                <a:cs typeface="Arial"/>
                <a:sym typeface="Arial"/>
              </a:rPr>
              <a:t>DE</a:t>
            </a:r>
            <a:endParaRPr/>
          </a:p>
        </p:txBody>
      </p:sp>
      <p:sp>
        <p:nvSpPr>
          <p:cNvPr id="328" name="Google Shape;328;p6"/>
          <p:cNvSpPr txBox="1"/>
          <p:nvPr/>
        </p:nvSpPr>
        <p:spPr>
          <a:xfrm>
            <a:off x="8305800" y="3352800"/>
            <a:ext cx="3810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29" name="Google Shape;329;p6"/>
          <p:cNvSpPr/>
          <p:nvPr/>
        </p:nvSpPr>
        <p:spPr>
          <a:xfrm>
            <a:off x="4267200" y="3505200"/>
            <a:ext cx="107950" cy="107950"/>
          </a:xfrm>
          <a:prstGeom prst="ellipse">
            <a:avLst/>
          </a:prstGeom>
          <a:solidFill>
            <a:srgbClr val="FF00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30" name="Google Shape;330;p6"/>
          <p:cNvCxnSpPr/>
          <p:nvPr/>
        </p:nvCxnSpPr>
        <p:spPr>
          <a:xfrm rot="10800000" flipH="1">
            <a:off x="4375150" y="3543300"/>
            <a:ext cx="411162" cy="15875"/>
          </a:xfrm>
          <a:prstGeom prst="straightConnector1">
            <a:avLst/>
          </a:prstGeom>
          <a:noFill/>
          <a:ln w="38100" cap="flat" cmpd="sng">
            <a:solidFill>
              <a:srgbClr val="FF0000"/>
            </a:solidFill>
            <a:prstDash val="solid"/>
            <a:miter lim="800000"/>
            <a:headEnd type="none" w="med" len="med"/>
            <a:tailEnd type="triangle" w="med" len="med"/>
          </a:ln>
        </p:spPr>
      </p:cxnSp>
      <p:sp>
        <p:nvSpPr>
          <p:cNvPr id="331" name="Google Shape;331;p6"/>
          <p:cNvSpPr/>
          <p:nvPr/>
        </p:nvSpPr>
        <p:spPr>
          <a:xfrm>
            <a:off x="6369050" y="3505200"/>
            <a:ext cx="107950" cy="107950"/>
          </a:xfrm>
          <a:prstGeom prst="ellipse">
            <a:avLst/>
          </a:prstGeom>
          <a:solidFill>
            <a:srgbClr val="FF00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32" name="Google Shape;332;p6"/>
          <p:cNvCxnSpPr/>
          <p:nvPr/>
        </p:nvCxnSpPr>
        <p:spPr>
          <a:xfrm rot="10800000" flipH="1">
            <a:off x="6477000" y="3543300"/>
            <a:ext cx="366712" cy="15875"/>
          </a:xfrm>
          <a:prstGeom prst="straightConnector1">
            <a:avLst/>
          </a:prstGeom>
          <a:noFill/>
          <a:ln w="38100" cap="flat" cmpd="sng">
            <a:solidFill>
              <a:srgbClr val="FF0000"/>
            </a:solidFill>
            <a:prstDash val="solid"/>
            <a:miter lim="800000"/>
            <a:headEnd type="none" w="med" len="med"/>
            <a:tailEnd type="triangle" w="med" len="med"/>
          </a:ln>
        </p:spPr>
      </p:cxnSp>
      <p:sp>
        <p:nvSpPr>
          <p:cNvPr id="333" name="Google Shape;333;p6"/>
          <p:cNvSpPr txBox="1"/>
          <p:nvPr/>
        </p:nvSpPr>
        <p:spPr>
          <a:xfrm>
            <a:off x="4800600" y="19812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y</a:t>
            </a:r>
            <a:r>
              <a:rPr lang="en-US" sz="2400" b="0" i="1" u="none" baseline="-25000">
                <a:solidFill>
                  <a:schemeClr val="dk1"/>
                </a:solidFill>
                <a:latin typeface="Arial"/>
                <a:ea typeface="Arial"/>
                <a:cs typeface="Arial"/>
                <a:sym typeface="Arial"/>
              </a:rPr>
              <a:t>B</a:t>
            </a:r>
            <a:endParaRPr/>
          </a:p>
        </p:txBody>
      </p:sp>
      <p:sp>
        <p:nvSpPr>
          <p:cNvPr id="334" name="Google Shape;334;p6"/>
          <p:cNvSpPr txBox="1"/>
          <p:nvPr/>
        </p:nvSpPr>
        <p:spPr>
          <a:xfrm>
            <a:off x="5257800" y="1981200"/>
            <a:ext cx="4572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x</a:t>
            </a:r>
            <a:r>
              <a:rPr lang="en-US" sz="2400" b="0" i="1" u="none" baseline="-25000">
                <a:solidFill>
                  <a:schemeClr val="dk1"/>
                </a:solidFill>
                <a:latin typeface="Arial"/>
                <a:ea typeface="Arial"/>
                <a:cs typeface="Arial"/>
                <a:sym typeface="Arial"/>
              </a:rPr>
              <a:t>C</a:t>
            </a:r>
            <a:endParaRPr/>
          </a:p>
        </p:txBody>
      </p:sp>
      <p:sp>
        <p:nvSpPr>
          <p:cNvPr id="335" name="Google Shape;335;p6"/>
          <p:cNvSpPr txBox="1"/>
          <p:nvPr/>
        </p:nvSpPr>
        <p:spPr>
          <a:xfrm>
            <a:off x="5715000" y="1981200"/>
            <a:ext cx="5334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1" u="none">
                <a:solidFill>
                  <a:schemeClr val="dk1"/>
                </a:solidFill>
                <a:latin typeface="Arial"/>
                <a:ea typeface="Arial"/>
                <a:cs typeface="Arial"/>
                <a:sym typeface="Arial"/>
              </a:rPr>
              <a:t>1/m</a:t>
            </a:r>
            <a:r>
              <a:rPr lang="en-US" sz="1600" b="0" i="1" u="none" baseline="-25000">
                <a:solidFill>
                  <a:schemeClr val="dk1"/>
                </a:solidFill>
                <a:latin typeface="Arial"/>
                <a:ea typeface="Arial"/>
                <a:cs typeface="Arial"/>
                <a:sym typeface="Arial"/>
              </a:rPr>
              <a:t>CB</a:t>
            </a:r>
            <a:endParaRPr/>
          </a:p>
        </p:txBody>
      </p:sp>
      <p:sp>
        <p:nvSpPr>
          <p:cNvPr id="336" name="Google Shape;336;p6"/>
          <p:cNvSpPr txBox="1"/>
          <p:nvPr/>
        </p:nvSpPr>
        <p:spPr>
          <a:xfrm>
            <a:off x="6248400" y="1981200"/>
            <a:ext cx="381000" cy="3810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7" name="Google Shape;337;p6"/>
          <p:cNvSpPr/>
          <p:nvPr/>
        </p:nvSpPr>
        <p:spPr>
          <a:xfrm>
            <a:off x="4267200" y="2133600"/>
            <a:ext cx="107950" cy="107950"/>
          </a:xfrm>
          <a:prstGeom prst="ellipse">
            <a:avLst/>
          </a:prstGeom>
          <a:solidFill>
            <a:srgbClr val="FF0000"/>
          </a:solidFill>
          <a:ln w="95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338" name="Google Shape;338;p6"/>
          <p:cNvCxnSpPr/>
          <p:nvPr/>
        </p:nvCxnSpPr>
        <p:spPr>
          <a:xfrm rot="10800000" flipH="1">
            <a:off x="4375150" y="2171700"/>
            <a:ext cx="411162" cy="15875"/>
          </a:xfrm>
          <a:prstGeom prst="straightConnector1">
            <a:avLst/>
          </a:prstGeom>
          <a:noFill/>
          <a:ln w="38100" cap="flat" cmpd="sng">
            <a:solidFill>
              <a:srgbClr val="FF0000"/>
            </a:solidFill>
            <a:prstDash val="solid"/>
            <a:miter lim="800000"/>
            <a:headEnd type="none" w="med" len="med"/>
            <a:tailEnd type="triangle" w="med" len="med"/>
          </a:ln>
        </p:spPr>
      </p:cxnSp>
      <p:cxnSp>
        <p:nvCxnSpPr>
          <p:cNvPr id="339" name="Google Shape;339;p6"/>
          <p:cNvCxnSpPr/>
          <p:nvPr/>
        </p:nvCxnSpPr>
        <p:spPr>
          <a:xfrm flipH="1">
            <a:off x="6248400" y="1981200"/>
            <a:ext cx="381000" cy="381000"/>
          </a:xfrm>
          <a:prstGeom prst="straightConnector1">
            <a:avLst/>
          </a:prstGeom>
          <a:noFill/>
          <a:ln w="28575" cap="flat" cmpd="sng">
            <a:solidFill>
              <a:schemeClr val="dk1"/>
            </a:solidFill>
            <a:prstDash val="solid"/>
            <a:miter lim="800000"/>
            <a:headEnd type="none" w="med" len="med"/>
            <a:tailEnd type="none" w="med" len="med"/>
          </a:ln>
        </p:spPr>
      </p:cxnSp>
      <p:cxnSp>
        <p:nvCxnSpPr>
          <p:cNvPr id="340" name="Google Shape;340;p6"/>
          <p:cNvCxnSpPr/>
          <p:nvPr/>
        </p:nvCxnSpPr>
        <p:spPr>
          <a:xfrm flipH="1">
            <a:off x="8305800" y="3352800"/>
            <a:ext cx="381000" cy="381000"/>
          </a:xfrm>
          <a:prstGeom prst="straightConnector1">
            <a:avLst/>
          </a:prstGeom>
          <a:noFill/>
          <a:ln w="28575" cap="flat" cmpd="sng">
            <a:solidFill>
              <a:schemeClr val="dk1"/>
            </a:solidFill>
            <a:prstDash val="solid"/>
            <a:miter lim="800000"/>
            <a:headEnd type="none" w="med" len="med"/>
            <a:tailEnd type="none" w="med" len="med"/>
          </a:ln>
        </p:spPr>
      </p:cxnSp>
      <p:cxnSp>
        <p:nvCxnSpPr>
          <p:cNvPr id="341" name="Google Shape;341;p6"/>
          <p:cNvCxnSpPr/>
          <p:nvPr/>
        </p:nvCxnSpPr>
        <p:spPr>
          <a:xfrm flipH="1">
            <a:off x="8305800" y="4343400"/>
            <a:ext cx="381000" cy="381000"/>
          </a:xfrm>
          <a:prstGeom prst="straightConnector1">
            <a:avLst/>
          </a:prstGeom>
          <a:noFill/>
          <a:ln w="28575" cap="flat" cmpd="sng">
            <a:solidFill>
              <a:schemeClr val="dk1"/>
            </a:solidFill>
            <a:prstDash val="solid"/>
            <a:miter lim="800000"/>
            <a:headEnd type="none" w="med" len="med"/>
            <a:tailEnd type="none" w="med" len="med"/>
          </a:ln>
        </p:spPr>
      </p:cxnSp>
      <p:sp>
        <p:nvSpPr>
          <p:cNvPr id="342" name="Google Shape;342;p6"/>
          <p:cNvSpPr txBox="1"/>
          <p:nvPr/>
        </p:nvSpPr>
        <p:spPr>
          <a:xfrm>
            <a:off x="1066800" y="304800"/>
            <a:ext cx="21939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Edge Sorted Table</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g9a7b122012_6_7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Clipping in Raster World</a:t>
            </a:r>
            <a:r>
              <a:rPr lang="en-US" sz="4000" b="0" i="0" u="none">
                <a:solidFill>
                  <a:schemeClr val="dk1"/>
                </a:solidFill>
                <a:latin typeface="Calibri"/>
                <a:ea typeface="Calibri"/>
                <a:cs typeface="Calibri"/>
                <a:sym typeface="Calibri"/>
              </a:rPr>
              <a:t/>
            </a:r>
            <a:br>
              <a:rPr lang="en-US" sz="4000" b="0" i="0" u="none">
                <a:solidFill>
                  <a:schemeClr val="dk1"/>
                </a:solidFill>
                <a:latin typeface="Calibri"/>
                <a:ea typeface="Calibri"/>
                <a:cs typeface="Calibri"/>
                <a:sym typeface="Calibri"/>
              </a:rPr>
            </a:br>
            <a:r>
              <a:rPr lang="en-US" sz="4000" b="1" i="0" u="none">
                <a:solidFill>
                  <a:schemeClr val="dk1"/>
                </a:solidFill>
                <a:latin typeface="Calibri"/>
                <a:ea typeface="Calibri"/>
                <a:cs typeface="Calibri"/>
                <a:sym typeface="Calibri"/>
              </a:rPr>
              <a:t> </a:t>
            </a:r>
            <a:endParaRPr/>
          </a:p>
        </p:txBody>
      </p:sp>
      <p:sp>
        <p:nvSpPr>
          <p:cNvPr id="1253" name="Google Shape;1253;g9a7b122012_6_75"/>
          <p:cNvSpPr txBox="1">
            <a:spLocks noGrp="1"/>
          </p:cNvSpPr>
          <p:nvPr>
            <p:ph type="body" idx="1"/>
          </p:nvPr>
        </p:nvSpPr>
        <p:spPr>
          <a:xfrm>
            <a:off x="457200" y="1600200"/>
            <a:ext cx="8229600" cy="220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600"/>
              <a:buFont typeface="Arial"/>
              <a:buChar char="•"/>
            </a:pPr>
            <a:r>
              <a:rPr lang="en-US" sz="2600" b="1" i="0" u="none" strike="noStrike" cap="none" dirty="0">
                <a:solidFill>
                  <a:schemeClr val="dk1"/>
                </a:solidFill>
                <a:latin typeface="Calibri"/>
                <a:ea typeface="Calibri"/>
                <a:cs typeface="Calibri"/>
                <a:sym typeface="Calibri"/>
              </a:rPr>
              <a:t>Procedure that identifies those operations of picture that are either </a:t>
            </a:r>
            <a:r>
              <a:rPr lang="en-US" sz="1500" b="0" i="0" u="none" strike="noStrike" cap="none" dirty="0">
                <a:solidFill>
                  <a:schemeClr val="dk1"/>
                </a:solidFill>
                <a:latin typeface="Calibri"/>
                <a:ea typeface="Calibri"/>
                <a:cs typeface="Calibri"/>
                <a:sym typeface="Calibri"/>
              </a:rPr>
              <a:t>inside</a:t>
            </a:r>
            <a:r>
              <a:rPr lang="en-US" sz="2600" b="1" i="0" u="none" strike="noStrike" cap="none" dirty="0">
                <a:solidFill>
                  <a:schemeClr val="dk1"/>
                </a:solidFill>
                <a:latin typeface="Calibri"/>
                <a:ea typeface="Calibri"/>
                <a:cs typeface="Calibri"/>
                <a:sym typeface="Calibri"/>
              </a:rPr>
              <a:t> or </a:t>
            </a:r>
            <a:r>
              <a:rPr lang="en-US" sz="1500" b="0" i="0" u="none" strike="noStrike" cap="none" dirty="0">
                <a:solidFill>
                  <a:schemeClr val="dk1"/>
                </a:solidFill>
                <a:latin typeface="Calibri"/>
                <a:ea typeface="Calibri"/>
                <a:cs typeface="Calibri"/>
                <a:sym typeface="Calibri"/>
              </a:rPr>
              <a:t>outside </a:t>
            </a:r>
            <a:endParaRPr dirty="0"/>
          </a:p>
          <a:p>
            <a:pPr marL="342900" marR="0" lvl="0" indent="-342900" algn="l" rtl="0">
              <a:lnSpc>
                <a:spcPct val="80000"/>
              </a:lnSpc>
              <a:spcBef>
                <a:spcPts val="520"/>
              </a:spcBef>
              <a:spcAft>
                <a:spcPts val="0"/>
              </a:spcAft>
              <a:buClr>
                <a:schemeClr val="dk1"/>
              </a:buClr>
              <a:buSzPts val="2600"/>
              <a:buFont typeface="Arial"/>
              <a:buChar char="•"/>
            </a:pPr>
            <a:r>
              <a:rPr lang="en-US" sz="2600" b="1" i="0" u="none" strike="noStrike" cap="none" dirty="0">
                <a:solidFill>
                  <a:schemeClr val="dk1"/>
                </a:solidFill>
                <a:latin typeface="Calibri"/>
                <a:ea typeface="Calibri"/>
                <a:cs typeface="Calibri"/>
                <a:sym typeface="Calibri"/>
              </a:rPr>
              <a:t>The region against which an object is to  be clipped is called a </a:t>
            </a:r>
            <a:r>
              <a:rPr lang="en-US" sz="1500" b="0" i="0" u="none" strike="noStrike" cap="none" dirty="0">
                <a:solidFill>
                  <a:schemeClr val="dk1"/>
                </a:solidFill>
                <a:latin typeface="Calibri"/>
                <a:ea typeface="Calibri"/>
                <a:cs typeface="Calibri"/>
                <a:sym typeface="Calibri"/>
              </a:rPr>
              <a:t>clip window</a:t>
            </a:r>
            <a:r>
              <a:rPr lang="en-US" sz="2600" b="1" i="0" u="none" strike="noStrike" cap="none" dirty="0">
                <a:solidFill>
                  <a:schemeClr val="dk1"/>
                </a:solidFill>
                <a:latin typeface="Calibri"/>
                <a:ea typeface="Calibri"/>
                <a:cs typeface="Calibri"/>
                <a:sym typeface="Calibri"/>
              </a:rPr>
              <a:t>.</a:t>
            </a:r>
            <a:endParaRPr sz="2600" b="0" i="0" u="none" strike="noStrike" cap="none" dirty="0">
              <a:solidFill>
                <a:schemeClr val="dk1"/>
              </a:solidFill>
              <a:latin typeface="Calibri"/>
              <a:ea typeface="Calibri"/>
              <a:cs typeface="Calibri"/>
              <a:sym typeface="Calibri"/>
            </a:endParaRPr>
          </a:p>
          <a:p>
            <a:pPr marL="342900" marR="0" lvl="0" indent="-342900" algn="l" rtl="0">
              <a:lnSpc>
                <a:spcPct val="80000"/>
              </a:lnSpc>
              <a:spcBef>
                <a:spcPts val="520"/>
              </a:spcBef>
              <a:spcAft>
                <a:spcPts val="0"/>
              </a:spcAft>
              <a:buClr>
                <a:schemeClr val="dk1"/>
              </a:buClr>
              <a:buSzPts val="2600"/>
              <a:buFont typeface="Arial"/>
              <a:buChar char="•"/>
            </a:pPr>
            <a:r>
              <a:rPr lang="en-US" sz="2600" b="1" i="0" u="none" strike="noStrike" cap="none" dirty="0">
                <a:solidFill>
                  <a:schemeClr val="dk1"/>
                </a:solidFill>
                <a:latin typeface="Calibri"/>
                <a:ea typeface="Calibri"/>
                <a:cs typeface="Calibri"/>
                <a:sym typeface="Calibri"/>
              </a:rPr>
              <a:t>Depending on application it  can be</a:t>
            </a:r>
            <a:r>
              <a:rPr lang="en-US" sz="2600" b="0" i="0" u="none" strike="noStrike" cap="none" dirty="0">
                <a:solidFill>
                  <a:schemeClr val="dk1"/>
                </a:solidFill>
                <a:latin typeface="Calibri"/>
                <a:ea typeface="Calibri"/>
                <a:cs typeface="Calibri"/>
                <a:sym typeface="Calibri"/>
              </a:rPr>
              <a:t> polygons</a:t>
            </a:r>
            <a:r>
              <a:rPr lang="en-US" sz="2600" b="1" i="0" u="none" strike="noStrike" cap="none" dirty="0">
                <a:solidFill>
                  <a:schemeClr val="dk1"/>
                </a:solidFill>
                <a:latin typeface="Calibri"/>
                <a:ea typeface="Calibri"/>
                <a:cs typeface="Calibri"/>
                <a:sym typeface="Calibri"/>
              </a:rPr>
              <a:t> or even </a:t>
            </a:r>
            <a:r>
              <a:rPr lang="en-US" sz="1500" b="0" i="0" u="none" strike="noStrike" cap="none" dirty="0">
                <a:solidFill>
                  <a:schemeClr val="dk1"/>
                </a:solidFill>
                <a:latin typeface="Calibri"/>
                <a:ea typeface="Calibri"/>
                <a:cs typeface="Calibri"/>
                <a:sym typeface="Calibri"/>
              </a:rPr>
              <a:t>curve surfaces</a:t>
            </a:r>
            <a:r>
              <a:rPr lang="en-US" sz="2600" b="1" i="0" u="none" strike="noStrike" cap="none" dirty="0">
                <a:solidFill>
                  <a:schemeClr val="dk1"/>
                </a:solidFill>
                <a:latin typeface="Calibri"/>
                <a:ea typeface="Calibri"/>
                <a:cs typeface="Calibri"/>
                <a:sym typeface="Calibri"/>
              </a:rPr>
              <a:t>.</a:t>
            </a:r>
            <a:endParaRPr dirty="0"/>
          </a:p>
        </p:txBody>
      </p:sp>
      <p:sp>
        <p:nvSpPr>
          <p:cNvPr id="1254" name="Google Shape;1254;g9a7b122012_6_75"/>
          <p:cNvSpPr txBox="1"/>
          <p:nvPr/>
        </p:nvSpPr>
        <p:spPr>
          <a:xfrm>
            <a:off x="1828800" y="4494212"/>
            <a:ext cx="1143000" cy="1066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55" name="Google Shape;1255;g9a7b122012_6_75"/>
          <p:cNvCxnSpPr/>
          <p:nvPr/>
        </p:nvCxnSpPr>
        <p:spPr>
          <a:xfrm>
            <a:off x="2590800" y="5027612"/>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56" name="Google Shape;1256;g9a7b122012_6_75"/>
          <p:cNvCxnSpPr/>
          <p:nvPr/>
        </p:nvCxnSpPr>
        <p:spPr>
          <a:xfrm>
            <a:off x="4495800" y="5027612"/>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57" name="Google Shape;1257;g9a7b122012_6_75"/>
          <p:cNvCxnSpPr/>
          <p:nvPr/>
        </p:nvCxnSpPr>
        <p:spPr>
          <a:xfrm rot="10800000">
            <a:off x="2590800" y="6551612"/>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258" name="Google Shape;1258;g9a7b122012_6_75"/>
          <p:cNvCxnSpPr/>
          <p:nvPr/>
        </p:nvCxnSpPr>
        <p:spPr>
          <a:xfrm rot="10800000">
            <a:off x="2590800" y="5027612"/>
            <a:ext cx="1905000" cy="0"/>
          </a:xfrm>
          <a:prstGeom prst="straightConnector1">
            <a:avLst/>
          </a:prstGeom>
          <a:noFill/>
          <a:ln w="9525" cap="flat" cmpd="sng">
            <a:solidFill>
              <a:schemeClr val="dk1"/>
            </a:solidFill>
            <a:prstDash val="solid"/>
            <a:miter lim="800000"/>
            <a:headEnd type="none" w="med" len="med"/>
            <a:tailEnd type="none" w="med" len="med"/>
          </a:ln>
        </p:spPr>
      </p:cxnSp>
      <p:sp>
        <p:nvSpPr>
          <p:cNvPr id="1259" name="Google Shape;1259;g9a7b122012_6_75"/>
          <p:cNvSpPr txBox="1"/>
          <p:nvPr/>
        </p:nvSpPr>
        <p:spPr>
          <a:xfrm>
            <a:off x="6932612" y="5027612"/>
            <a:ext cx="3810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60" name="Google Shape;1260;g9a7b122012_6_75"/>
          <p:cNvCxnSpPr/>
          <p:nvPr/>
        </p:nvCxnSpPr>
        <p:spPr>
          <a:xfrm flipH="1">
            <a:off x="6932612" y="5029200"/>
            <a:ext cx="1587"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61" name="Google Shape;1261;g9a7b122012_6_75"/>
          <p:cNvCxnSpPr/>
          <p:nvPr/>
        </p:nvCxnSpPr>
        <p:spPr>
          <a:xfrm flipH="1">
            <a:off x="8837612" y="5027612"/>
            <a:ext cx="1587"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62" name="Google Shape;1262;g9a7b122012_6_75"/>
          <p:cNvCxnSpPr/>
          <p:nvPr/>
        </p:nvCxnSpPr>
        <p:spPr>
          <a:xfrm flipH="1">
            <a:off x="6932612" y="6551612"/>
            <a:ext cx="1905000" cy="1587"/>
          </a:xfrm>
          <a:prstGeom prst="straightConnector1">
            <a:avLst/>
          </a:prstGeom>
          <a:noFill/>
          <a:ln w="9525" cap="flat" cmpd="sng">
            <a:solidFill>
              <a:schemeClr val="dk1"/>
            </a:solidFill>
            <a:prstDash val="solid"/>
            <a:miter lim="800000"/>
            <a:headEnd type="none" w="med" len="med"/>
            <a:tailEnd type="none" w="med" len="med"/>
          </a:ln>
        </p:spPr>
      </p:cxnSp>
      <p:cxnSp>
        <p:nvCxnSpPr>
          <p:cNvPr id="1263" name="Google Shape;1263;g9a7b122012_6_75"/>
          <p:cNvCxnSpPr/>
          <p:nvPr/>
        </p:nvCxnSpPr>
        <p:spPr>
          <a:xfrm flipH="1">
            <a:off x="6932612" y="5027612"/>
            <a:ext cx="1905000" cy="1587"/>
          </a:xfrm>
          <a:prstGeom prst="straightConnector1">
            <a:avLst/>
          </a:prstGeom>
          <a:noFill/>
          <a:ln w="9525" cap="flat" cmpd="sng">
            <a:solidFill>
              <a:schemeClr val="dk1"/>
            </a:solidFill>
            <a:prstDash val="solid"/>
            <a:miter lim="800000"/>
            <a:headEnd type="none" w="med" len="med"/>
            <a:tailEnd type="none" w="med" len="med"/>
          </a:ln>
        </p:spPr>
      </p:cxnSp>
      <p:sp>
        <p:nvSpPr>
          <p:cNvPr id="1264" name="Google Shape;1264;g9a7b122012_6_75"/>
          <p:cNvSpPr/>
          <p:nvPr/>
        </p:nvSpPr>
        <p:spPr>
          <a:xfrm>
            <a:off x="2133600" y="5865812"/>
            <a:ext cx="1295400" cy="457200"/>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5" name="Google Shape;1265;g9a7b122012_6_75"/>
          <p:cNvSpPr/>
          <p:nvPr/>
        </p:nvSpPr>
        <p:spPr>
          <a:xfrm>
            <a:off x="6932612" y="6094412"/>
            <a:ext cx="838200" cy="228600"/>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6" name="Google Shape;1266;g9a7b122012_6_75"/>
          <p:cNvSpPr/>
          <p:nvPr/>
        </p:nvSpPr>
        <p:spPr>
          <a:xfrm>
            <a:off x="5334000" y="5561012"/>
            <a:ext cx="762000" cy="533400"/>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3">
                                            <p:txEl>
                                              <p:pRg st="1" end="1"/>
                                            </p:txEl>
                                          </p:spTgt>
                                        </p:tgtEl>
                                        <p:attrNameLst>
                                          <p:attrName>style.visibility</p:attrName>
                                        </p:attrNameLst>
                                      </p:cBhvr>
                                      <p:to>
                                        <p:strVal val="visible"/>
                                      </p:to>
                                    </p:set>
                                    <p:anim calcmode="lin" valueType="num">
                                      <p:cBhvr additive="base">
                                        <p:cTn id="7" dur="500" fill="hold"/>
                                        <p:tgtEl>
                                          <p:spTgt spid="125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3">
                                            <p:txEl>
                                              <p:pRg st="2" end="2"/>
                                            </p:txEl>
                                          </p:spTgt>
                                        </p:tgtEl>
                                        <p:attrNameLst>
                                          <p:attrName>style.visibility</p:attrName>
                                        </p:attrNameLst>
                                      </p:cBhvr>
                                      <p:to>
                                        <p:strVal val="visible"/>
                                      </p:to>
                                    </p:set>
                                    <p:anim calcmode="lin" valueType="num">
                                      <p:cBhvr additive="base">
                                        <p:cTn id="13" dur="500" fill="hold"/>
                                        <p:tgtEl>
                                          <p:spTgt spid="12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g9a7b122012_6_9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Clipping in Raster World</a:t>
            </a:r>
            <a:r>
              <a:rPr lang="en-US" sz="4000" b="0" i="0" u="none">
                <a:solidFill>
                  <a:schemeClr val="dk1"/>
                </a:solidFill>
                <a:latin typeface="Calibri"/>
                <a:ea typeface="Calibri"/>
                <a:cs typeface="Calibri"/>
                <a:sym typeface="Calibri"/>
              </a:rPr>
              <a:t/>
            </a:r>
            <a:br>
              <a:rPr lang="en-US" sz="4000" b="0" i="0" u="none">
                <a:solidFill>
                  <a:schemeClr val="dk1"/>
                </a:solidFill>
                <a:latin typeface="Calibri"/>
                <a:ea typeface="Calibri"/>
                <a:cs typeface="Calibri"/>
                <a:sym typeface="Calibri"/>
              </a:rPr>
            </a:br>
            <a:r>
              <a:rPr lang="en-US" sz="4000" b="1" i="0" u="none">
                <a:solidFill>
                  <a:schemeClr val="dk1"/>
                </a:solidFill>
                <a:latin typeface="Calibri"/>
                <a:ea typeface="Calibri"/>
                <a:cs typeface="Calibri"/>
                <a:sym typeface="Calibri"/>
              </a:rPr>
              <a:t> </a:t>
            </a:r>
            <a:endParaRPr/>
          </a:p>
        </p:txBody>
      </p:sp>
      <p:sp>
        <p:nvSpPr>
          <p:cNvPr id="1272" name="Google Shape;1272;g9a7b122012_6_94"/>
          <p:cNvSpPr txBox="1">
            <a:spLocks noGrp="1"/>
          </p:cNvSpPr>
          <p:nvPr>
            <p:ph type="body" idx="1"/>
          </p:nvPr>
        </p:nvSpPr>
        <p:spPr>
          <a:xfrm>
            <a:off x="457200" y="1295400"/>
            <a:ext cx="8229600" cy="220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600"/>
              <a:buFont typeface="Arial"/>
              <a:buChar char="•"/>
            </a:pPr>
            <a:r>
              <a:rPr lang="en-US" sz="2600" b="1" i="0" u="sng" strike="noStrike" cap="none" dirty="0">
                <a:solidFill>
                  <a:schemeClr val="dk1"/>
                </a:solidFill>
                <a:latin typeface="Calibri"/>
                <a:ea typeface="Calibri"/>
                <a:cs typeface="Calibri"/>
                <a:sym typeface="Calibri"/>
              </a:rPr>
              <a:t>Applications </a:t>
            </a:r>
            <a:endParaRPr sz="26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520"/>
              </a:spcBef>
              <a:spcAft>
                <a:spcPts val="0"/>
              </a:spcAft>
              <a:buClr>
                <a:schemeClr val="dk1"/>
              </a:buClr>
              <a:buSzPts val="2600"/>
              <a:buFont typeface="Arial"/>
              <a:buNone/>
            </a:pPr>
            <a:r>
              <a:rPr lang="en-US" sz="2600" b="1" i="0" u="none" strike="noStrike" cap="none" dirty="0">
                <a:solidFill>
                  <a:schemeClr val="dk1"/>
                </a:solidFill>
                <a:latin typeface="Calibri"/>
                <a:ea typeface="Calibri"/>
                <a:cs typeface="Calibri"/>
                <a:sym typeface="Calibri"/>
              </a:rPr>
              <a:t>	 i.   </a:t>
            </a:r>
            <a:r>
              <a:rPr lang="en-US" sz="1500" b="0" i="0" u="none" strike="noStrike" cap="none" dirty="0">
                <a:solidFill>
                  <a:schemeClr val="dk1"/>
                </a:solidFill>
                <a:latin typeface="Calibri"/>
                <a:ea typeface="Calibri"/>
                <a:cs typeface="Calibri"/>
                <a:sym typeface="Calibri"/>
              </a:rPr>
              <a:t>Extracting parts </a:t>
            </a:r>
            <a:r>
              <a:rPr lang="en-US" sz="2600" b="1" i="0" u="none" strike="noStrike" cap="none" dirty="0">
                <a:solidFill>
                  <a:schemeClr val="dk1"/>
                </a:solidFill>
                <a:latin typeface="Calibri"/>
                <a:ea typeface="Calibri"/>
                <a:cs typeface="Calibri"/>
                <a:sym typeface="Calibri"/>
              </a:rPr>
              <a:t>of defined scene for viewing</a:t>
            </a:r>
            <a:endParaRPr sz="2600" b="0" i="0" u="none" strike="noStrike" cap="none" dirty="0">
              <a:solidFill>
                <a:schemeClr val="dk1"/>
              </a:solidFill>
              <a:latin typeface="Calibri"/>
              <a:ea typeface="Calibri"/>
              <a:cs typeface="Calibri"/>
              <a:sym typeface="Calibri"/>
            </a:endParaRPr>
          </a:p>
          <a:p>
            <a:pPr marL="342900" marR="0" lvl="0" indent="-342900" algn="l" rtl="0">
              <a:lnSpc>
                <a:spcPct val="90000"/>
              </a:lnSpc>
              <a:spcBef>
                <a:spcPts val="520"/>
              </a:spcBef>
              <a:spcAft>
                <a:spcPts val="0"/>
              </a:spcAft>
              <a:buClr>
                <a:schemeClr val="dk1"/>
              </a:buClr>
              <a:buSzPts val="2600"/>
              <a:buFont typeface="Arial"/>
              <a:buNone/>
            </a:pPr>
            <a:r>
              <a:rPr lang="en-US" sz="2600" b="1" i="0" u="none" strike="noStrike" cap="none" dirty="0">
                <a:solidFill>
                  <a:schemeClr val="dk1"/>
                </a:solidFill>
                <a:latin typeface="Calibri"/>
                <a:ea typeface="Calibri"/>
                <a:cs typeface="Calibri"/>
                <a:sym typeface="Calibri"/>
              </a:rPr>
              <a:t>	 ii. </a:t>
            </a:r>
            <a:r>
              <a:rPr lang="en-US" sz="1500" b="0" i="0" u="none" strike="noStrike" cap="none" dirty="0">
                <a:solidFill>
                  <a:schemeClr val="dk1"/>
                </a:solidFill>
                <a:latin typeface="Calibri"/>
                <a:ea typeface="Calibri"/>
                <a:cs typeface="Calibri"/>
                <a:sym typeface="Calibri"/>
              </a:rPr>
              <a:t>Identifying visible surfaces </a:t>
            </a:r>
            <a:r>
              <a:rPr lang="en-US" sz="2600" b="1" i="0" u="none" strike="noStrike" cap="none" dirty="0">
                <a:solidFill>
                  <a:schemeClr val="dk1"/>
                </a:solidFill>
                <a:latin typeface="Calibri"/>
                <a:ea typeface="Calibri"/>
                <a:cs typeface="Calibri"/>
                <a:sym typeface="Calibri"/>
              </a:rPr>
              <a:t>in three dimension </a:t>
            </a:r>
            <a:r>
              <a:rPr lang="en-US" sz="2600" b="1" i="0" u="none" strike="noStrike" cap="none" dirty="0" smtClean="0">
                <a:solidFill>
                  <a:schemeClr val="dk1"/>
                </a:solidFill>
                <a:latin typeface="Calibri"/>
                <a:ea typeface="Calibri"/>
                <a:cs typeface="Calibri"/>
                <a:sym typeface="Calibri"/>
              </a:rPr>
              <a:t>views</a:t>
            </a:r>
            <a:endParaRPr sz="2600" b="0" i="0" u="none" strike="noStrike" cap="none" dirty="0">
              <a:solidFill>
                <a:schemeClr val="dk1"/>
              </a:solidFill>
              <a:latin typeface="Calibri"/>
              <a:ea typeface="Calibri"/>
              <a:cs typeface="Calibri"/>
              <a:sym typeface="Calibri"/>
            </a:endParaRPr>
          </a:p>
          <a:p>
            <a:pPr marL="0" marR="0" lvl="0" indent="0" algn="l" rtl="0">
              <a:lnSpc>
                <a:spcPct val="90000"/>
              </a:lnSpc>
              <a:spcBef>
                <a:spcPts val="520"/>
              </a:spcBef>
              <a:spcAft>
                <a:spcPts val="0"/>
              </a:spcAft>
              <a:buClr>
                <a:schemeClr val="dk1"/>
              </a:buClr>
              <a:buSzPts val="2600"/>
              <a:buNone/>
            </a:pPr>
            <a:r>
              <a:rPr lang="en-US" sz="2600" b="1" dirty="0"/>
              <a:t> </a:t>
            </a:r>
            <a:r>
              <a:rPr lang="en-US" sz="2600" b="1" dirty="0" smtClean="0"/>
              <a:t>    i</a:t>
            </a:r>
            <a:r>
              <a:rPr lang="en-US" sz="2600" b="1" i="0" u="none" strike="noStrike" cap="none" dirty="0" smtClean="0">
                <a:solidFill>
                  <a:schemeClr val="dk1"/>
                </a:solidFill>
                <a:latin typeface="Calibri"/>
                <a:ea typeface="Calibri"/>
                <a:cs typeface="Calibri"/>
                <a:sym typeface="Calibri"/>
              </a:rPr>
              <a:t>ii</a:t>
            </a:r>
            <a:r>
              <a:rPr lang="en-US" sz="2600" b="1" i="0" u="none" strike="noStrike" cap="none" dirty="0">
                <a:solidFill>
                  <a:schemeClr val="dk1"/>
                </a:solidFill>
                <a:latin typeface="Calibri"/>
                <a:ea typeface="Calibri"/>
                <a:cs typeface="Calibri"/>
                <a:sym typeface="Calibri"/>
              </a:rPr>
              <a:t>. Drawing, painting operations that allow parts 	of  </a:t>
            </a:r>
            <a:endParaRPr lang="en-US" sz="2600" b="1" i="0" u="none" strike="noStrike" cap="none" dirty="0" smtClean="0">
              <a:solidFill>
                <a:schemeClr val="dk1"/>
              </a:solidFill>
              <a:latin typeface="Calibri"/>
              <a:ea typeface="Calibri"/>
              <a:cs typeface="Calibri"/>
              <a:sym typeface="Calibri"/>
            </a:endParaRPr>
          </a:p>
          <a:p>
            <a:pPr marL="0" marR="0" lvl="0" indent="0" algn="l" rtl="0">
              <a:lnSpc>
                <a:spcPct val="90000"/>
              </a:lnSpc>
              <a:spcBef>
                <a:spcPts val="520"/>
              </a:spcBef>
              <a:spcAft>
                <a:spcPts val="0"/>
              </a:spcAft>
              <a:buClr>
                <a:schemeClr val="dk1"/>
              </a:buClr>
              <a:buSzPts val="2600"/>
              <a:buNone/>
            </a:pPr>
            <a:r>
              <a:rPr lang="en-US" sz="2600" b="1" dirty="0"/>
              <a:t> </a:t>
            </a:r>
            <a:r>
              <a:rPr lang="en-US" sz="2600" b="1" dirty="0" smtClean="0"/>
              <a:t>         </a:t>
            </a:r>
            <a:r>
              <a:rPr lang="en-US" sz="2600" b="1" i="0" u="none" strike="noStrike" cap="none" dirty="0" smtClean="0">
                <a:solidFill>
                  <a:schemeClr val="dk1"/>
                </a:solidFill>
                <a:latin typeface="Calibri"/>
                <a:ea typeface="Calibri"/>
                <a:cs typeface="Calibri"/>
                <a:sym typeface="Calibri"/>
              </a:rPr>
              <a:t>picture </a:t>
            </a:r>
            <a:r>
              <a:rPr lang="en-US" sz="2600" b="1" i="0" u="none" strike="noStrike" cap="none" dirty="0">
                <a:solidFill>
                  <a:schemeClr val="dk1"/>
                </a:solidFill>
                <a:latin typeface="Calibri"/>
                <a:ea typeface="Calibri"/>
                <a:cs typeface="Calibri"/>
                <a:sym typeface="Calibri"/>
              </a:rPr>
              <a:t>to be </a:t>
            </a:r>
            <a:r>
              <a:rPr lang="en-US" sz="1500" b="0" i="0" u="none" strike="noStrike" cap="none" dirty="0">
                <a:solidFill>
                  <a:schemeClr val="dk1"/>
                </a:solidFill>
                <a:latin typeface="Calibri"/>
                <a:ea typeface="Calibri"/>
                <a:cs typeface="Calibri"/>
                <a:sym typeface="Calibri"/>
              </a:rPr>
              <a:t>selected for copying, moving, erasing or duplicating </a:t>
            </a:r>
            <a:r>
              <a:rPr lang="en-US" sz="2600" b="1" i="0" u="none" strike="noStrike" cap="none" dirty="0">
                <a:solidFill>
                  <a:schemeClr val="dk1"/>
                </a:solidFill>
                <a:latin typeface="Calibri"/>
                <a:ea typeface="Calibri"/>
                <a:cs typeface="Calibri"/>
                <a:sym typeface="Calibri"/>
              </a:rPr>
              <a:t>        etc. </a:t>
            </a:r>
            <a:endParaRPr dirty="0"/>
          </a:p>
        </p:txBody>
      </p:sp>
      <p:sp>
        <p:nvSpPr>
          <p:cNvPr id="1273" name="Google Shape;1273;g9a7b122012_6_94"/>
          <p:cNvSpPr txBox="1"/>
          <p:nvPr/>
        </p:nvSpPr>
        <p:spPr>
          <a:xfrm>
            <a:off x="1828800" y="4648200"/>
            <a:ext cx="1143000" cy="10668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74" name="Google Shape;1274;g9a7b122012_6_94"/>
          <p:cNvCxnSpPr/>
          <p:nvPr/>
        </p:nvCxnSpPr>
        <p:spPr>
          <a:xfrm>
            <a:off x="2590800" y="5181600"/>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75" name="Google Shape;1275;g9a7b122012_6_94"/>
          <p:cNvCxnSpPr/>
          <p:nvPr/>
        </p:nvCxnSpPr>
        <p:spPr>
          <a:xfrm>
            <a:off x="4495800" y="5181600"/>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76" name="Google Shape;1276;g9a7b122012_6_94"/>
          <p:cNvCxnSpPr/>
          <p:nvPr/>
        </p:nvCxnSpPr>
        <p:spPr>
          <a:xfrm rot="10800000">
            <a:off x="2590800" y="6705600"/>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277" name="Google Shape;1277;g9a7b122012_6_94"/>
          <p:cNvCxnSpPr/>
          <p:nvPr/>
        </p:nvCxnSpPr>
        <p:spPr>
          <a:xfrm rot="10800000">
            <a:off x="2590800" y="5181600"/>
            <a:ext cx="1905000" cy="0"/>
          </a:xfrm>
          <a:prstGeom prst="straightConnector1">
            <a:avLst/>
          </a:prstGeom>
          <a:noFill/>
          <a:ln w="9525" cap="flat" cmpd="sng">
            <a:solidFill>
              <a:schemeClr val="dk1"/>
            </a:solidFill>
            <a:prstDash val="solid"/>
            <a:miter lim="800000"/>
            <a:headEnd type="none" w="med" len="med"/>
            <a:tailEnd type="none" w="med" len="med"/>
          </a:ln>
        </p:spPr>
      </p:cxnSp>
      <p:sp>
        <p:nvSpPr>
          <p:cNvPr id="1278" name="Google Shape;1278;g9a7b122012_6_94"/>
          <p:cNvSpPr txBox="1"/>
          <p:nvPr/>
        </p:nvSpPr>
        <p:spPr>
          <a:xfrm>
            <a:off x="6932612" y="5181600"/>
            <a:ext cx="381000" cy="533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79" name="Google Shape;1279;g9a7b122012_6_94"/>
          <p:cNvCxnSpPr/>
          <p:nvPr/>
        </p:nvCxnSpPr>
        <p:spPr>
          <a:xfrm flipH="1">
            <a:off x="6932612" y="5181600"/>
            <a:ext cx="1587"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80" name="Google Shape;1280;g9a7b122012_6_94"/>
          <p:cNvCxnSpPr/>
          <p:nvPr/>
        </p:nvCxnSpPr>
        <p:spPr>
          <a:xfrm flipH="1">
            <a:off x="8837612" y="5181600"/>
            <a:ext cx="1587"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281" name="Google Shape;1281;g9a7b122012_6_94"/>
          <p:cNvCxnSpPr/>
          <p:nvPr/>
        </p:nvCxnSpPr>
        <p:spPr>
          <a:xfrm flipH="1">
            <a:off x="6932612" y="6705600"/>
            <a:ext cx="1905000" cy="1587"/>
          </a:xfrm>
          <a:prstGeom prst="straightConnector1">
            <a:avLst/>
          </a:prstGeom>
          <a:noFill/>
          <a:ln w="9525" cap="flat" cmpd="sng">
            <a:solidFill>
              <a:schemeClr val="dk1"/>
            </a:solidFill>
            <a:prstDash val="solid"/>
            <a:miter lim="800000"/>
            <a:headEnd type="none" w="med" len="med"/>
            <a:tailEnd type="none" w="med" len="med"/>
          </a:ln>
        </p:spPr>
      </p:cxnSp>
      <p:cxnSp>
        <p:nvCxnSpPr>
          <p:cNvPr id="1282" name="Google Shape;1282;g9a7b122012_6_94"/>
          <p:cNvCxnSpPr/>
          <p:nvPr/>
        </p:nvCxnSpPr>
        <p:spPr>
          <a:xfrm flipH="1">
            <a:off x="6932612" y="5181600"/>
            <a:ext cx="1905000" cy="1587"/>
          </a:xfrm>
          <a:prstGeom prst="straightConnector1">
            <a:avLst/>
          </a:prstGeom>
          <a:noFill/>
          <a:ln w="9525" cap="flat" cmpd="sng">
            <a:solidFill>
              <a:schemeClr val="dk1"/>
            </a:solidFill>
            <a:prstDash val="solid"/>
            <a:miter lim="800000"/>
            <a:headEnd type="none" w="med" len="med"/>
            <a:tailEnd type="none" w="med" len="med"/>
          </a:ln>
        </p:spPr>
      </p:cxnSp>
      <p:sp>
        <p:nvSpPr>
          <p:cNvPr id="1283" name="Google Shape;1283;g9a7b122012_6_94"/>
          <p:cNvSpPr/>
          <p:nvPr/>
        </p:nvSpPr>
        <p:spPr>
          <a:xfrm>
            <a:off x="2133600" y="6019800"/>
            <a:ext cx="1295400" cy="457200"/>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4" name="Google Shape;1284;g9a7b122012_6_94"/>
          <p:cNvSpPr/>
          <p:nvPr/>
        </p:nvSpPr>
        <p:spPr>
          <a:xfrm>
            <a:off x="6932612" y="6248400"/>
            <a:ext cx="838200" cy="228600"/>
          </a:xfrm>
          <a:prstGeom prst="rtTriangle">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5" name="Google Shape;1285;g9a7b122012_6_94"/>
          <p:cNvSpPr/>
          <p:nvPr/>
        </p:nvSpPr>
        <p:spPr>
          <a:xfrm>
            <a:off x="5334000" y="5715000"/>
            <a:ext cx="762000" cy="533400"/>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78"/>
                                        </p:tgtEl>
                                        <p:attrNameLst>
                                          <p:attrName>style.visibility</p:attrName>
                                        </p:attrNameLst>
                                      </p:cBhvr>
                                      <p:to>
                                        <p:strVal val="visible"/>
                                      </p:to>
                                    </p:set>
                                    <p:anim calcmode="lin" valueType="num">
                                      <p:cBhvr additive="base">
                                        <p:cTn id="7" dur="500"/>
                                        <p:tgtEl>
                                          <p:spTgt spid="127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82"/>
                                        </p:tgtEl>
                                        <p:attrNameLst>
                                          <p:attrName>style.visibility</p:attrName>
                                        </p:attrNameLst>
                                      </p:cBhvr>
                                      <p:to>
                                        <p:strVal val="visible"/>
                                      </p:to>
                                    </p:set>
                                    <p:anim calcmode="lin" valueType="num">
                                      <p:cBhvr additive="base">
                                        <p:cTn id="10" dur="500"/>
                                        <p:tgtEl>
                                          <p:spTgt spid="1282"/>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280"/>
                                        </p:tgtEl>
                                        <p:attrNameLst>
                                          <p:attrName>style.visibility</p:attrName>
                                        </p:attrNameLst>
                                      </p:cBhvr>
                                      <p:to>
                                        <p:strVal val="visible"/>
                                      </p:to>
                                    </p:set>
                                    <p:anim calcmode="lin" valueType="num">
                                      <p:cBhvr additive="base">
                                        <p:cTn id="13" dur="500"/>
                                        <p:tgtEl>
                                          <p:spTgt spid="128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281"/>
                                        </p:tgtEl>
                                        <p:attrNameLst>
                                          <p:attrName>style.visibility</p:attrName>
                                        </p:attrNameLst>
                                      </p:cBhvr>
                                      <p:to>
                                        <p:strVal val="visible"/>
                                      </p:to>
                                    </p:set>
                                    <p:anim calcmode="lin" valueType="num">
                                      <p:cBhvr additive="base">
                                        <p:cTn id="16" dur="500"/>
                                        <p:tgtEl>
                                          <p:spTgt spid="1281"/>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84"/>
                                        </p:tgtEl>
                                        <p:attrNameLst>
                                          <p:attrName>style.visibility</p:attrName>
                                        </p:attrNameLst>
                                      </p:cBhvr>
                                      <p:to>
                                        <p:strVal val="visible"/>
                                      </p:to>
                                    </p:set>
                                    <p:anim calcmode="lin" valueType="num">
                                      <p:cBhvr additive="base">
                                        <p:cTn id="19" dur="500"/>
                                        <p:tgtEl>
                                          <p:spTgt spid="1284"/>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79"/>
                                        </p:tgtEl>
                                        <p:attrNameLst>
                                          <p:attrName>style.visibility</p:attrName>
                                        </p:attrNameLst>
                                      </p:cBhvr>
                                      <p:to>
                                        <p:strVal val="visible"/>
                                      </p:to>
                                    </p:set>
                                    <p:anim calcmode="lin" valueType="num">
                                      <p:cBhvr additive="base">
                                        <p:cTn id="22" dur="500"/>
                                        <p:tgtEl>
                                          <p:spTgt spid="12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g9a7b122012_6_1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Line Clipping</a:t>
            </a:r>
            <a:endParaRPr/>
          </a:p>
        </p:txBody>
      </p:sp>
      <p:sp>
        <p:nvSpPr>
          <p:cNvPr id="1291" name="Google Shape;1291;g9a7b122012_6_112"/>
          <p:cNvSpPr txBox="1">
            <a:spLocks noGrp="1"/>
          </p:cNvSpPr>
          <p:nvPr>
            <p:ph type="body" idx="1"/>
          </p:nvPr>
        </p:nvSpPr>
        <p:spPr>
          <a:xfrm>
            <a:off x="457200" y="1600200"/>
            <a:ext cx="8610600" cy="220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Point clipping easy: Just </a:t>
            </a:r>
            <a:r>
              <a:rPr lang="en-US" sz="2800" b="1" i="0" u="none" strike="noStrike" cap="none">
                <a:solidFill>
                  <a:schemeClr val="dk1"/>
                </a:solidFill>
                <a:latin typeface="Calibri"/>
                <a:ea typeface="Calibri"/>
                <a:cs typeface="Calibri"/>
                <a:sym typeface="Calibri"/>
              </a:rPr>
              <a:t>check the inequalities  </a:t>
            </a:r>
            <a:r>
              <a:rPr lang="en-US" sz="1800" b="0" i="0" u="none" strike="noStrike" cap="none">
                <a:solidFill>
                  <a:schemeClr val="dk1"/>
                </a:solidFill>
                <a:latin typeface="Calibri"/>
                <a:ea typeface="Calibri"/>
                <a:cs typeface="Calibri"/>
                <a:sym typeface="Calibri"/>
              </a:rPr>
              <a:t>(x</a:t>
            </a:r>
            <a:r>
              <a:rPr lang="en-US" sz="1800" b="0" i="0" u="none" strike="noStrike" cap="none" baseline="-25000">
                <a:solidFill>
                  <a:schemeClr val="dk1"/>
                </a:solidFill>
                <a:latin typeface="Calibri"/>
                <a:ea typeface="Calibri"/>
                <a:cs typeface="Calibri"/>
                <a:sym typeface="Calibri"/>
              </a:rPr>
              <a:t>max</a:t>
            </a:r>
            <a:r>
              <a:rPr lang="en-US" sz="1800" b="0" i="0" u="none" strike="noStrike" cap="none">
                <a:solidFill>
                  <a:schemeClr val="dk1"/>
                </a:solidFill>
                <a:latin typeface="Calibri"/>
                <a:ea typeface="Calibri"/>
                <a:cs typeface="Calibri"/>
                <a:sym typeface="Calibri"/>
              </a:rPr>
              <a:t> ,y</a:t>
            </a:r>
            <a:r>
              <a:rPr lang="en-US" sz="1800" b="0" i="0" u="none" strike="noStrike" cap="none" baseline="-25000">
                <a:solidFill>
                  <a:schemeClr val="dk1"/>
                </a:solidFill>
                <a:latin typeface="Calibri"/>
                <a:ea typeface="Calibri"/>
                <a:cs typeface="Calibri"/>
                <a:sym typeface="Calibri"/>
              </a:rPr>
              <a:t>max</a:t>
            </a:r>
            <a:r>
              <a:rPr lang="en-US" sz="1800" b="0" i="0" u="none" strike="noStrike" cap="none">
                <a:solidFill>
                  <a:schemeClr val="dk1"/>
                </a:solidFill>
                <a:latin typeface="Calibri"/>
                <a:ea typeface="Calibri"/>
                <a:cs typeface="Calibri"/>
                <a:sym typeface="Calibri"/>
              </a:rPr>
              <a:t>)</a:t>
            </a:r>
            <a:r>
              <a:rPr lang="en-US" sz="2800" b="0" i="0" u="none" strike="noStrike" cap="none">
                <a:solidFill>
                  <a:schemeClr val="dk1"/>
                </a:solidFill>
                <a:latin typeface="Calibri"/>
                <a:ea typeface="Calibri"/>
                <a:cs typeface="Calibri"/>
                <a:sym typeface="Calibri"/>
              </a:rPr>
              <a:t> </a:t>
            </a:r>
            <a:endParaRPr sz="2800" b="1" i="0" u="none" strike="noStrike" cap="none">
              <a:solidFill>
                <a:schemeClr val="dk1"/>
              </a:solidFill>
              <a:latin typeface="Calibri"/>
              <a:ea typeface="Calibri"/>
              <a:cs typeface="Calibri"/>
              <a:sym typeface="Calibri"/>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x</a:t>
            </a:r>
            <a:r>
              <a:rPr lang="en-US" sz="2400" b="0" i="0" u="none" strike="noStrike" cap="none" baseline="-25000">
                <a:solidFill>
                  <a:schemeClr val="dk1"/>
                </a:solidFill>
                <a:latin typeface="Calibri"/>
                <a:ea typeface="Calibri"/>
                <a:cs typeface="Calibri"/>
                <a:sym typeface="Calibri"/>
              </a:rPr>
              <a:t>min</a:t>
            </a:r>
            <a:r>
              <a:rPr lang="en-US" sz="2400" b="0" i="0" u="none" strike="noStrike" cap="none">
                <a:solidFill>
                  <a:schemeClr val="dk1"/>
                </a:solidFill>
                <a:latin typeface="Calibri"/>
                <a:ea typeface="Calibri"/>
                <a:cs typeface="Calibri"/>
                <a:sym typeface="Calibri"/>
              </a:rPr>
              <a:t> &lt; x &lt; x</a:t>
            </a:r>
            <a:r>
              <a:rPr lang="en-US" sz="2400" b="0" i="0" u="none" strike="noStrike" cap="none" baseline="-25000">
                <a:solidFill>
                  <a:schemeClr val="dk1"/>
                </a:solidFill>
                <a:latin typeface="Calibri"/>
                <a:ea typeface="Calibri"/>
                <a:cs typeface="Calibri"/>
                <a:sym typeface="Calibri"/>
              </a:rPr>
              <a:t>max</a:t>
            </a:r>
            <a:r>
              <a:rPr lang="en-US" sz="2400" b="0" i="0" u="none" strike="noStrike" cap="none">
                <a:solidFill>
                  <a:schemeClr val="dk1"/>
                </a:solidFill>
                <a:latin typeface="Calibri"/>
                <a:ea typeface="Calibri"/>
                <a:cs typeface="Calibri"/>
                <a:sym typeface="Calibri"/>
              </a:rPr>
              <a:t>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y</a:t>
            </a:r>
            <a:r>
              <a:rPr lang="en-US" sz="2400" b="0" i="0" u="none" strike="noStrike" cap="none" baseline="-25000">
                <a:solidFill>
                  <a:schemeClr val="dk1"/>
                </a:solidFill>
                <a:latin typeface="Calibri"/>
                <a:ea typeface="Calibri"/>
                <a:cs typeface="Calibri"/>
                <a:sym typeface="Calibri"/>
              </a:rPr>
              <a:t>min</a:t>
            </a:r>
            <a:r>
              <a:rPr lang="en-US" sz="2400" b="0" i="0" u="none" strike="noStrike" cap="none">
                <a:solidFill>
                  <a:schemeClr val="dk1"/>
                </a:solidFill>
                <a:latin typeface="Calibri"/>
                <a:ea typeface="Calibri"/>
                <a:cs typeface="Calibri"/>
                <a:sym typeface="Calibri"/>
              </a:rPr>
              <a:t> &lt; y &lt; y</a:t>
            </a:r>
            <a:r>
              <a:rPr lang="en-US" sz="2400" b="0" i="0" u="none" strike="noStrike" cap="none" baseline="-25000">
                <a:solidFill>
                  <a:schemeClr val="dk1"/>
                </a:solidFill>
                <a:latin typeface="Calibri"/>
                <a:ea typeface="Calibri"/>
                <a:cs typeface="Calibri"/>
                <a:sym typeface="Calibri"/>
              </a:rPr>
              <a:t>max</a:t>
            </a:r>
            <a:endParaRPr/>
          </a:p>
          <a:p>
            <a:pPr marL="742950" marR="0" lvl="1" indent="-133350" algn="l" rtl="0">
              <a:lnSpc>
                <a:spcPct val="100000"/>
              </a:lnSpc>
              <a:spcBef>
                <a:spcPts val="480"/>
              </a:spcBef>
              <a:spcAft>
                <a:spcPts val="0"/>
              </a:spcAft>
              <a:buClr>
                <a:schemeClr val="dk1"/>
              </a:buClr>
              <a:buSzPts val="2400"/>
              <a:buFont typeface="Arial"/>
              <a:buNone/>
            </a:pPr>
            <a:endParaRPr sz="2400" b="0" i="0" u="none" strike="noStrike" cap="none" baseline="-25000">
              <a:solidFill>
                <a:schemeClr val="dk1"/>
              </a:solidFill>
              <a:latin typeface="Calibri"/>
              <a:ea typeface="Calibri"/>
              <a:cs typeface="Calibri"/>
              <a:sym typeface="Calibri"/>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Line clipping more tricky   </a:t>
            </a:r>
            <a:r>
              <a:rPr lang="en-US" sz="1600" b="0" i="0" u="none" strike="noStrike" cap="none">
                <a:solidFill>
                  <a:schemeClr val="dk1"/>
                </a:solidFill>
                <a:latin typeface="Calibri"/>
                <a:ea typeface="Calibri"/>
                <a:cs typeface="Calibri"/>
                <a:sym typeface="Calibri"/>
              </a:rPr>
              <a:t>(x</a:t>
            </a:r>
            <a:r>
              <a:rPr lang="en-US" sz="1600" b="0" i="0" u="none" strike="noStrike" cap="none" baseline="-25000">
                <a:solidFill>
                  <a:schemeClr val="dk1"/>
                </a:solidFill>
                <a:latin typeface="Calibri"/>
                <a:ea typeface="Calibri"/>
                <a:cs typeface="Calibri"/>
                <a:sym typeface="Calibri"/>
              </a:rPr>
              <a:t>min</a:t>
            </a:r>
            <a:r>
              <a:rPr lang="en-US" sz="1600" b="0" i="0" u="none" strike="noStrike" cap="none">
                <a:solidFill>
                  <a:schemeClr val="dk1"/>
                </a:solidFill>
                <a:latin typeface="Calibri"/>
                <a:ea typeface="Calibri"/>
                <a:cs typeface="Calibri"/>
                <a:sym typeface="Calibri"/>
              </a:rPr>
              <a:t> ,y</a:t>
            </a:r>
            <a:r>
              <a:rPr lang="en-US" sz="1600" b="0" i="0" u="none" strike="noStrike" cap="none" baseline="-25000">
                <a:solidFill>
                  <a:schemeClr val="dk1"/>
                </a:solidFill>
                <a:latin typeface="Calibri"/>
                <a:ea typeface="Calibri"/>
                <a:cs typeface="Calibri"/>
                <a:sym typeface="Calibri"/>
              </a:rPr>
              <a:t>min</a:t>
            </a:r>
            <a:r>
              <a:rPr lang="en-US" sz="1600" b="0" i="0" u="none" strike="noStrike" cap="none">
                <a:solidFill>
                  <a:schemeClr val="dk1"/>
                </a:solidFill>
                <a:latin typeface="Calibri"/>
                <a:ea typeface="Calibri"/>
                <a:cs typeface="Calibri"/>
                <a:sym typeface="Calibri"/>
              </a:rPr>
              <a:t>)</a:t>
            </a:r>
            <a:endParaRPr/>
          </a:p>
        </p:txBody>
      </p:sp>
      <p:sp>
        <p:nvSpPr>
          <p:cNvPr id="1292" name="Google Shape;1292;g9a7b122012_6_112"/>
          <p:cNvSpPr txBox="1"/>
          <p:nvPr/>
        </p:nvSpPr>
        <p:spPr>
          <a:xfrm>
            <a:off x="1371600" y="4191000"/>
            <a:ext cx="2133600" cy="15240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93" name="Google Shape;1293;g9a7b122012_6_112"/>
          <p:cNvCxnSpPr/>
          <p:nvPr/>
        </p:nvCxnSpPr>
        <p:spPr>
          <a:xfrm rot="10800000" flipH="1">
            <a:off x="304800" y="4953000"/>
            <a:ext cx="1371600" cy="355600"/>
          </a:xfrm>
          <a:prstGeom prst="straightConnector1">
            <a:avLst/>
          </a:prstGeom>
          <a:noFill/>
          <a:ln w="9525" cap="flat" cmpd="sng">
            <a:solidFill>
              <a:schemeClr val="dk1"/>
            </a:solidFill>
            <a:prstDash val="solid"/>
            <a:miter lim="800000"/>
            <a:headEnd type="none" w="med" len="med"/>
            <a:tailEnd type="none" w="med" len="med"/>
          </a:ln>
        </p:spPr>
      </p:cxnSp>
      <p:cxnSp>
        <p:nvCxnSpPr>
          <p:cNvPr id="1294" name="Google Shape;1294;g9a7b122012_6_112"/>
          <p:cNvCxnSpPr/>
          <p:nvPr/>
        </p:nvCxnSpPr>
        <p:spPr>
          <a:xfrm>
            <a:off x="2057400" y="4572000"/>
            <a:ext cx="7620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1295" name="Google Shape;1295;g9a7b122012_6_112"/>
          <p:cNvCxnSpPr/>
          <p:nvPr/>
        </p:nvCxnSpPr>
        <p:spPr>
          <a:xfrm>
            <a:off x="2514600" y="3733800"/>
            <a:ext cx="1447800" cy="457200"/>
          </a:xfrm>
          <a:prstGeom prst="straightConnector1">
            <a:avLst/>
          </a:prstGeom>
          <a:noFill/>
          <a:ln w="9525" cap="flat" cmpd="sng">
            <a:solidFill>
              <a:schemeClr val="dk1"/>
            </a:solidFill>
            <a:prstDash val="solid"/>
            <a:miter lim="800000"/>
            <a:headEnd type="none" w="med" len="med"/>
            <a:tailEnd type="none" w="med" len="med"/>
          </a:ln>
        </p:spPr>
      </p:cxnSp>
      <p:cxnSp>
        <p:nvCxnSpPr>
          <p:cNvPr id="1296" name="Google Shape;1296;g9a7b122012_6_112"/>
          <p:cNvCxnSpPr/>
          <p:nvPr/>
        </p:nvCxnSpPr>
        <p:spPr>
          <a:xfrm rot="10800000" flipH="1">
            <a:off x="2819400" y="4876800"/>
            <a:ext cx="914400" cy="1143000"/>
          </a:xfrm>
          <a:prstGeom prst="straightConnector1">
            <a:avLst/>
          </a:prstGeom>
          <a:noFill/>
          <a:ln w="9525" cap="flat" cmpd="sng">
            <a:solidFill>
              <a:schemeClr val="dk1"/>
            </a:solidFill>
            <a:prstDash val="solid"/>
            <a:miter lim="800000"/>
            <a:headEnd type="none" w="med" len="med"/>
            <a:tailEnd type="none" w="med" len="med"/>
          </a:ln>
        </p:spPr>
      </p:cxnSp>
      <p:sp>
        <p:nvSpPr>
          <p:cNvPr id="1297" name="Google Shape;1297;g9a7b122012_6_112"/>
          <p:cNvSpPr txBox="1"/>
          <p:nvPr/>
        </p:nvSpPr>
        <p:spPr>
          <a:xfrm>
            <a:off x="5791200" y="4191000"/>
            <a:ext cx="2133600" cy="15240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298" name="Google Shape;1298;g9a7b122012_6_112"/>
          <p:cNvCxnSpPr/>
          <p:nvPr/>
        </p:nvCxnSpPr>
        <p:spPr>
          <a:xfrm rot="10800000" flipH="1">
            <a:off x="5791200" y="4953000"/>
            <a:ext cx="304800" cy="76200"/>
          </a:xfrm>
          <a:prstGeom prst="straightConnector1">
            <a:avLst/>
          </a:prstGeom>
          <a:noFill/>
          <a:ln w="9525" cap="flat" cmpd="sng">
            <a:solidFill>
              <a:schemeClr val="dk1"/>
            </a:solidFill>
            <a:prstDash val="solid"/>
            <a:miter lim="800000"/>
            <a:headEnd type="none" w="med" len="med"/>
            <a:tailEnd type="none" w="med" len="med"/>
          </a:ln>
        </p:spPr>
      </p:cxnSp>
      <p:cxnSp>
        <p:nvCxnSpPr>
          <p:cNvPr id="1299" name="Google Shape;1299;g9a7b122012_6_112"/>
          <p:cNvCxnSpPr/>
          <p:nvPr/>
        </p:nvCxnSpPr>
        <p:spPr>
          <a:xfrm>
            <a:off x="6477000" y="4572000"/>
            <a:ext cx="762000" cy="685800"/>
          </a:xfrm>
          <a:prstGeom prst="straightConnector1">
            <a:avLst/>
          </a:prstGeom>
          <a:noFill/>
          <a:ln w="9525" cap="flat" cmpd="sng">
            <a:solidFill>
              <a:schemeClr val="dk1"/>
            </a:solidFill>
            <a:prstDash val="solid"/>
            <a:miter lim="800000"/>
            <a:headEnd type="none" w="med" len="med"/>
            <a:tailEnd type="none" w="med" len="med"/>
          </a:ln>
        </p:spPr>
      </p:cxnSp>
      <p:cxnSp>
        <p:nvCxnSpPr>
          <p:cNvPr id="1300" name="Google Shape;1300;g9a7b122012_6_112"/>
          <p:cNvCxnSpPr/>
          <p:nvPr/>
        </p:nvCxnSpPr>
        <p:spPr>
          <a:xfrm rot="10800000" flipH="1">
            <a:off x="7467600" y="5105400"/>
            <a:ext cx="457200" cy="609600"/>
          </a:xfrm>
          <a:prstGeom prst="straightConnector1">
            <a:avLst/>
          </a:prstGeom>
          <a:noFill/>
          <a:ln w="9525" cap="flat" cmpd="sng">
            <a:solidFill>
              <a:schemeClr val="dk1"/>
            </a:solidFill>
            <a:prstDash val="solid"/>
            <a:miter lim="800000"/>
            <a:headEnd type="none" w="med" len="med"/>
            <a:tailEnd type="none" w="med" len="med"/>
          </a:ln>
        </p:spPr>
      </p:cxnSp>
      <p:sp>
        <p:nvSpPr>
          <p:cNvPr id="1301" name="Google Shape;1301;g9a7b122012_6_112"/>
          <p:cNvSpPr/>
          <p:nvPr/>
        </p:nvSpPr>
        <p:spPr>
          <a:xfrm>
            <a:off x="4267200" y="4800600"/>
            <a:ext cx="838200" cy="457200"/>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02" name="Google Shape;1302;g9a7b122012_6_112"/>
          <p:cNvSpPr txBox="1"/>
          <p:nvPr/>
        </p:nvSpPr>
        <p:spPr>
          <a:xfrm>
            <a:off x="5562600" y="2057400"/>
            <a:ext cx="2133600" cy="152400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(x,y)</a:t>
            </a:r>
            <a:endParaRPr/>
          </a:p>
        </p:txBody>
      </p:sp>
      <p:sp>
        <p:nvSpPr>
          <p:cNvPr id="1303" name="Google Shape;1303;g9a7b122012_6_112"/>
          <p:cNvSpPr/>
          <p:nvPr/>
        </p:nvSpPr>
        <p:spPr>
          <a:xfrm>
            <a:off x="6354762" y="2590800"/>
            <a:ext cx="46037" cy="76200"/>
          </a:xfrm>
          <a:prstGeom prst="ellipse">
            <a:avLst/>
          </a:prstGeom>
          <a:solidFill>
            <a:schemeClr val="accent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01"/>
                                        </p:tgtEl>
                                        <p:attrNameLst>
                                          <p:attrName>style.visibility</p:attrName>
                                        </p:attrNameLst>
                                      </p:cBhvr>
                                      <p:to>
                                        <p:strVal val="visible"/>
                                      </p:to>
                                    </p:set>
                                    <p:anim calcmode="lin" valueType="num">
                                      <p:cBhvr additive="base">
                                        <p:cTn id="7" dur="500"/>
                                        <p:tgtEl>
                                          <p:spTgt spid="1301"/>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297"/>
                                        </p:tgtEl>
                                        <p:attrNameLst>
                                          <p:attrName>style.visibility</p:attrName>
                                        </p:attrNameLst>
                                      </p:cBhvr>
                                      <p:to>
                                        <p:strVal val="visible"/>
                                      </p:to>
                                    </p:set>
                                    <p:anim calcmode="lin" valueType="num">
                                      <p:cBhvr additive="base">
                                        <p:cTn id="10" dur="500"/>
                                        <p:tgtEl>
                                          <p:spTgt spid="1297"/>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302"/>
                                        </p:tgtEl>
                                        <p:attrNameLst>
                                          <p:attrName>style.visibility</p:attrName>
                                        </p:attrNameLst>
                                      </p:cBhvr>
                                      <p:to>
                                        <p:strVal val="visible"/>
                                      </p:to>
                                    </p:set>
                                    <p:anim calcmode="lin" valueType="num">
                                      <p:cBhvr additive="base">
                                        <p:cTn id="13" dur="500"/>
                                        <p:tgtEl>
                                          <p:spTgt spid="13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588" name="Google Shape;588;p19"/>
          <p:cNvSpPr txBox="1">
            <a:spLocks noGrp="1"/>
          </p:cNvSpPr>
          <p:nvPr>
            <p:ph type="body" idx="1"/>
          </p:nvPr>
        </p:nvSpPr>
        <p:spPr>
          <a:xfrm>
            <a:off x="457200" y="1600200"/>
            <a:ext cx="8229600" cy="3352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Divide 2D space into </a:t>
            </a:r>
            <a:r>
              <a:rPr lang="en-US" sz="1600" b="0" i="0" u="none" strike="noStrike" cap="none">
                <a:solidFill>
                  <a:schemeClr val="dk1"/>
                </a:solidFill>
                <a:latin typeface="Calibri"/>
                <a:ea typeface="Calibri"/>
                <a:cs typeface="Calibri"/>
                <a:sym typeface="Calibri"/>
              </a:rPr>
              <a:t>3x3 regions</a:t>
            </a:r>
            <a:r>
              <a:rPr lang="en-US" sz="3200" b="0" i="0" u="none" strike="noStrike" cap="none">
                <a:solidFill>
                  <a:schemeClr val="dk1"/>
                </a:solidFill>
                <a:latin typeface="Calibri"/>
                <a:ea typeface="Calibri"/>
                <a:cs typeface="Calibri"/>
                <a:sym typeface="Calibri"/>
              </a:rPr>
              <a:t>.</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Middle region is the </a:t>
            </a:r>
            <a:r>
              <a:rPr lang="en-US" sz="3200" b="1" i="0" u="none" strike="noStrike" cap="none">
                <a:solidFill>
                  <a:schemeClr val="dk1"/>
                </a:solidFill>
                <a:latin typeface="Calibri"/>
                <a:ea typeface="Calibri"/>
                <a:cs typeface="Calibri"/>
                <a:sym typeface="Calibri"/>
              </a:rPr>
              <a:t>clipping window.</a:t>
            </a:r>
            <a:endParaRPr/>
          </a:p>
          <a:p>
            <a:pPr marL="342900" marR="0" lvl="0" indent="-342900" algn="just"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Each region is assigned </a:t>
            </a:r>
            <a:r>
              <a:rPr lang="en-US" sz="3200" b="1" i="0" u="none" strike="noStrike" cap="none">
                <a:solidFill>
                  <a:schemeClr val="dk1"/>
                </a:solidFill>
                <a:latin typeface="Calibri"/>
                <a:ea typeface="Calibri"/>
                <a:cs typeface="Calibri"/>
                <a:sym typeface="Calibri"/>
              </a:rPr>
              <a:t>a </a:t>
            </a:r>
            <a:r>
              <a:rPr lang="en-US" sz="1600" b="0" i="0" u="none" strike="noStrike" cap="none">
                <a:solidFill>
                  <a:schemeClr val="dk1"/>
                </a:solidFill>
                <a:latin typeface="Calibri"/>
                <a:ea typeface="Calibri"/>
                <a:cs typeface="Calibri"/>
                <a:sym typeface="Calibri"/>
              </a:rPr>
              <a:t>4-bit code.</a:t>
            </a:r>
            <a:endParaRPr/>
          </a:p>
          <a:p>
            <a:pPr marL="342900" marR="0" lvl="0" indent="-342900" algn="just" rtl="0">
              <a:lnSpc>
                <a:spcPct val="100000"/>
              </a:lnSpc>
              <a:spcBef>
                <a:spcPts val="640"/>
              </a:spcBef>
              <a:spcAft>
                <a:spcPts val="0"/>
              </a:spcAft>
              <a:buClr>
                <a:schemeClr val="dk1"/>
              </a:buClr>
              <a:buSzPts val="1600"/>
              <a:buFont typeface="Arial"/>
              <a:buChar char="•"/>
            </a:pPr>
            <a:r>
              <a:rPr lang="en-US" sz="1600" b="0" i="0" u="none" strike="noStrike" cap="none">
                <a:solidFill>
                  <a:schemeClr val="dk1"/>
                </a:solidFill>
                <a:latin typeface="Calibri"/>
                <a:ea typeface="Calibri"/>
                <a:cs typeface="Calibri"/>
                <a:sym typeface="Calibri"/>
              </a:rPr>
              <a:t>Bit 1 is set to 1 </a:t>
            </a:r>
            <a:r>
              <a:rPr lang="en-US" sz="3200" b="0" i="0" u="none" strike="noStrike" cap="none">
                <a:solidFill>
                  <a:schemeClr val="dk1"/>
                </a:solidFill>
                <a:latin typeface="Calibri"/>
                <a:ea typeface="Calibri"/>
                <a:cs typeface="Calibri"/>
                <a:sym typeface="Calibri"/>
              </a:rPr>
              <a:t>if the region is to the </a:t>
            </a:r>
            <a:r>
              <a:rPr lang="en-US" sz="3200" b="1" i="0" u="none" strike="noStrike" cap="none">
                <a:solidFill>
                  <a:schemeClr val="dk1"/>
                </a:solidFill>
                <a:latin typeface="Calibri"/>
                <a:ea typeface="Calibri"/>
                <a:cs typeface="Calibri"/>
                <a:sym typeface="Calibri"/>
              </a:rPr>
              <a:t>left </a:t>
            </a:r>
            <a:r>
              <a:rPr lang="en-US" sz="3200" b="0" i="0" u="none" strike="noStrike" cap="none">
                <a:solidFill>
                  <a:schemeClr val="dk1"/>
                </a:solidFill>
                <a:latin typeface="Calibri"/>
                <a:ea typeface="Calibri"/>
                <a:cs typeface="Calibri"/>
                <a:sym typeface="Calibri"/>
              </a:rPr>
              <a:t>of the clipping window, otherwise. Similarly for bits 2, 3 and 4.</a:t>
            </a:r>
            <a:endParaRPr/>
          </a:p>
        </p:txBody>
      </p:sp>
      <p:sp>
        <p:nvSpPr>
          <p:cNvPr id="589" name="Google Shape;589;p19"/>
          <p:cNvSpPr txBox="1"/>
          <p:nvPr/>
        </p:nvSpPr>
        <p:spPr>
          <a:xfrm>
            <a:off x="2438400" y="5181600"/>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0" name="Google Shape;590;p19"/>
          <p:cNvSpPr txBox="1"/>
          <p:nvPr/>
        </p:nvSpPr>
        <p:spPr>
          <a:xfrm>
            <a:off x="2803525" y="5446712"/>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591" name="Google Shape;591;p19"/>
          <p:cNvSpPr txBox="1"/>
          <p:nvPr/>
        </p:nvSpPr>
        <p:spPr>
          <a:xfrm>
            <a:off x="3429000" y="5181600"/>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2" name="Google Shape;592;p19"/>
          <p:cNvSpPr txBox="1"/>
          <p:nvPr/>
        </p:nvSpPr>
        <p:spPr>
          <a:xfrm>
            <a:off x="3794125" y="5446712"/>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593" name="Google Shape;593;p19"/>
          <p:cNvSpPr txBox="1"/>
          <p:nvPr/>
        </p:nvSpPr>
        <p:spPr>
          <a:xfrm>
            <a:off x="4419600" y="5181600"/>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4" name="Google Shape;594;p19"/>
          <p:cNvSpPr txBox="1"/>
          <p:nvPr/>
        </p:nvSpPr>
        <p:spPr>
          <a:xfrm>
            <a:off x="4784725" y="5446712"/>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595" name="Google Shape;595;p19"/>
          <p:cNvSpPr txBox="1"/>
          <p:nvPr/>
        </p:nvSpPr>
        <p:spPr>
          <a:xfrm>
            <a:off x="5410200" y="5181600"/>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6" name="Google Shape;596;p19"/>
          <p:cNvSpPr txBox="1"/>
          <p:nvPr/>
        </p:nvSpPr>
        <p:spPr>
          <a:xfrm>
            <a:off x="5775325" y="5446712"/>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597" name="Google Shape;597;p19"/>
          <p:cNvSpPr txBox="1"/>
          <p:nvPr/>
        </p:nvSpPr>
        <p:spPr>
          <a:xfrm>
            <a:off x="2498725" y="6132512"/>
            <a:ext cx="3740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Top         Bottom       Right        Left</a:t>
            </a:r>
            <a:endParaRPr/>
          </a:p>
        </p:txBody>
      </p:sp>
    </p:spTree>
    <p:extLst>
      <p:ext uri="{BB962C8B-B14F-4D97-AF65-F5344CB8AC3E}">
        <p14:creationId xmlns:p14="http://schemas.microsoft.com/office/powerpoint/2010/main" val="3690714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3" name="Google Shape;603;p20"/>
          <p:cNvSpPr txBox="1"/>
          <p:nvPr/>
        </p:nvSpPr>
        <p:spPr>
          <a:xfrm>
            <a:off x="3200400" y="2905125"/>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604" name="Google Shape;604;p20"/>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05" name="Google Shape;605;p20"/>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06" name="Google Shape;606;p20"/>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607" name="Google Shape;607;p20"/>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608" name="Google Shape;608;p20"/>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1001</a:t>
            </a:r>
            <a:endParaRPr/>
          </a:p>
        </p:txBody>
      </p:sp>
      <p:sp>
        <p:nvSpPr>
          <p:cNvPr id="609" name="Google Shape;609;p20"/>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610" name="Google Shape;610;p20"/>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0101</a:t>
            </a:r>
            <a:endParaRPr/>
          </a:p>
        </p:txBody>
      </p:sp>
      <p:sp>
        <p:nvSpPr>
          <p:cNvPr id="611" name="Google Shape;611;p20"/>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612" name="Google Shape;612;p20"/>
          <p:cNvSpPr txBox="1"/>
          <p:nvPr/>
        </p:nvSpPr>
        <p:spPr>
          <a:xfrm>
            <a:off x="69278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613" name="Google Shape;613;p20"/>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614" name="Google Shape;614;p20"/>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1010</a:t>
            </a:r>
            <a:endParaRPr/>
          </a:p>
        </p:txBody>
      </p:sp>
      <p:sp>
        <p:nvSpPr>
          <p:cNvPr id="615" name="Google Shape;615;p20"/>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1000</a:t>
            </a:r>
            <a:endParaRPr/>
          </a:p>
        </p:txBody>
      </p:sp>
      <p:sp>
        <p:nvSpPr>
          <p:cNvPr id="616" name="Google Shape;616;p20"/>
          <p:cNvSpPr txBox="1"/>
          <p:nvPr/>
        </p:nvSpPr>
        <p:spPr>
          <a:xfrm>
            <a:off x="25146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617" name="Google Shape;617;p20"/>
          <p:cNvSpPr txBox="1"/>
          <p:nvPr/>
        </p:nvSpPr>
        <p:spPr>
          <a:xfrm>
            <a:off x="53340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
        <p:nvSpPr>
          <p:cNvPr id="18" name="Google Shape;589;p19"/>
          <p:cNvSpPr txBox="1"/>
          <p:nvPr/>
        </p:nvSpPr>
        <p:spPr>
          <a:xfrm>
            <a:off x="222250" y="352425"/>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590;p19"/>
          <p:cNvSpPr txBox="1"/>
          <p:nvPr/>
        </p:nvSpPr>
        <p:spPr>
          <a:xfrm>
            <a:off x="587375" y="617537"/>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20" name="Google Shape;591;p19"/>
          <p:cNvSpPr txBox="1"/>
          <p:nvPr/>
        </p:nvSpPr>
        <p:spPr>
          <a:xfrm>
            <a:off x="1212850" y="352425"/>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Google Shape;592;p19"/>
          <p:cNvSpPr txBox="1"/>
          <p:nvPr/>
        </p:nvSpPr>
        <p:spPr>
          <a:xfrm>
            <a:off x="1577975" y="617537"/>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22" name="Google Shape;593;p19"/>
          <p:cNvSpPr txBox="1"/>
          <p:nvPr/>
        </p:nvSpPr>
        <p:spPr>
          <a:xfrm>
            <a:off x="2203450" y="352425"/>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 name="Google Shape;594;p19"/>
          <p:cNvSpPr txBox="1"/>
          <p:nvPr/>
        </p:nvSpPr>
        <p:spPr>
          <a:xfrm>
            <a:off x="2568575" y="617537"/>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24" name="Google Shape;595;p19"/>
          <p:cNvSpPr txBox="1"/>
          <p:nvPr/>
        </p:nvSpPr>
        <p:spPr>
          <a:xfrm>
            <a:off x="3194050" y="352425"/>
            <a:ext cx="990600" cy="838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Google Shape;596;p19"/>
          <p:cNvSpPr txBox="1"/>
          <p:nvPr/>
        </p:nvSpPr>
        <p:spPr>
          <a:xfrm>
            <a:off x="3559175" y="617537"/>
            <a:ext cx="311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6" name="Google Shape;597;p19"/>
          <p:cNvSpPr txBox="1"/>
          <p:nvPr/>
        </p:nvSpPr>
        <p:spPr>
          <a:xfrm>
            <a:off x="282575" y="1303337"/>
            <a:ext cx="3740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Top         Bottom       Right        Left</a:t>
            </a:r>
            <a:endParaRPr/>
          </a:p>
        </p:txBody>
      </p:sp>
    </p:spTree>
    <p:extLst>
      <p:ext uri="{BB962C8B-B14F-4D97-AF65-F5344CB8AC3E}">
        <p14:creationId xmlns:p14="http://schemas.microsoft.com/office/powerpoint/2010/main" val="269743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Effect transition="in" filter="fade">
                                      <p:cBhvr>
                                        <p:cTn id="7" dur="5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623" name="Google Shape;623;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To clip a line, find out which regions its </a:t>
            </a:r>
            <a:r>
              <a:rPr lang="en-US" sz="1600" b="0" i="0" u="none" strike="noStrike" cap="none">
                <a:solidFill>
                  <a:schemeClr val="dk1"/>
                </a:solidFill>
                <a:latin typeface="Calibri"/>
                <a:ea typeface="Calibri"/>
                <a:cs typeface="Calibri"/>
                <a:sym typeface="Calibri"/>
              </a:rPr>
              <a:t>two endpoints lie in.</a:t>
            </a:r>
            <a:endParaRPr/>
          </a:p>
          <a:p>
            <a:pPr marL="342900" marR="0" lvl="0" indent="-342900" algn="just" rtl="0">
              <a:lnSpc>
                <a:spcPct val="90000"/>
              </a:lnSpc>
              <a:spcBef>
                <a:spcPts val="640"/>
              </a:spcBef>
              <a:spcAft>
                <a:spcPts val="0"/>
              </a:spcAft>
              <a:buClr>
                <a:schemeClr val="dk1"/>
              </a:buClr>
              <a:buSzPts val="3200"/>
              <a:buFont typeface="Arial"/>
              <a:buNone/>
            </a:pPr>
            <a:endParaRPr sz="3200" b="1" i="0" u="none" strike="noStrike" cap="none">
              <a:solidFill>
                <a:schemeClr val="dk1"/>
              </a:solidFill>
              <a:latin typeface="Calibri"/>
              <a:ea typeface="Calibri"/>
              <a:cs typeface="Calibri"/>
              <a:sym typeface="Calibri"/>
            </a:endParaRPr>
          </a:p>
          <a:p>
            <a:pPr marL="342900" marR="0" lvl="0" indent="-342900" algn="just" rtl="0">
              <a:lnSpc>
                <a:spcPct val="90000"/>
              </a:lnSpc>
              <a:spcBef>
                <a:spcPts val="640"/>
              </a:spcBef>
              <a:spcAft>
                <a:spcPts val="0"/>
              </a:spcAft>
              <a:buClr>
                <a:schemeClr val="dk1"/>
              </a:buClr>
              <a:buSzPts val="3200"/>
              <a:buFont typeface="Arial"/>
              <a:buNone/>
            </a:pPr>
            <a:r>
              <a:rPr lang="en-US" sz="3200" b="1" i="0" u="none" strike="noStrike" cap="none">
                <a:solidFill>
                  <a:schemeClr val="dk1"/>
                </a:solidFill>
                <a:latin typeface="Calibri"/>
                <a:ea typeface="Calibri"/>
                <a:cs typeface="Calibri"/>
                <a:sym typeface="Calibri"/>
              </a:rPr>
              <a:t>Case I</a:t>
            </a:r>
            <a:endParaRPr/>
          </a:p>
          <a:p>
            <a:pPr marL="342900" marR="0" lvl="0" indent="-342900" algn="just"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If they are </a:t>
            </a:r>
            <a:r>
              <a:rPr lang="en-US" sz="3200" b="1" i="0" u="none" strike="noStrike" cap="none">
                <a:solidFill>
                  <a:schemeClr val="dk1"/>
                </a:solidFill>
                <a:latin typeface="Calibri"/>
                <a:ea typeface="Calibri"/>
                <a:cs typeface="Calibri"/>
                <a:sym typeface="Calibri"/>
              </a:rPr>
              <a:t>both in </a:t>
            </a:r>
            <a:r>
              <a:rPr lang="en-US" sz="1600" b="0" i="0" u="none" strike="noStrike" cap="none">
                <a:solidFill>
                  <a:schemeClr val="dk1"/>
                </a:solidFill>
                <a:latin typeface="Calibri"/>
                <a:ea typeface="Calibri"/>
                <a:cs typeface="Calibri"/>
                <a:sym typeface="Calibri"/>
              </a:rPr>
              <a:t>region 0000</a:t>
            </a:r>
            <a:r>
              <a:rPr lang="en-US" sz="3200" b="0" i="0" u="none" strike="noStrike" cap="none">
                <a:solidFill>
                  <a:schemeClr val="dk1"/>
                </a:solidFill>
                <a:latin typeface="Calibri"/>
                <a:ea typeface="Calibri"/>
                <a:cs typeface="Calibri"/>
                <a:sym typeface="Calibri"/>
              </a:rPr>
              <a:t>, then it’s </a:t>
            </a:r>
            <a:r>
              <a:rPr lang="en-US" sz="1600" b="0" i="0" u="none" strike="noStrike" cap="none">
                <a:solidFill>
                  <a:schemeClr val="dk1"/>
                </a:solidFill>
                <a:latin typeface="Calibri"/>
                <a:ea typeface="Calibri"/>
                <a:cs typeface="Calibri"/>
                <a:sym typeface="Calibri"/>
              </a:rPr>
              <a:t>completely in</a:t>
            </a:r>
            <a:r>
              <a:rPr lang="en-US" sz="3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808622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044AC"/>
              </a:buClr>
              <a:buSzPts val="4400"/>
              <a:buFont typeface="Calibri"/>
              <a:buNone/>
            </a:pPr>
            <a:r>
              <a:rPr lang="en-US" sz="4400" b="0" i="0" u="none" dirty="0">
                <a:solidFill>
                  <a:srgbClr val="0044AC"/>
                </a:solidFill>
                <a:latin typeface="Calibri"/>
                <a:ea typeface="Calibri"/>
                <a:cs typeface="Calibri"/>
                <a:sym typeface="Calibri"/>
              </a:rPr>
              <a:t>Cohen-Sutherland Line </a:t>
            </a:r>
            <a:r>
              <a:rPr lang="en-US" sz="4400" b="0" i="0" u="none" dirty="0" smtClean="0">
                <a:solidFill>
                  <a:srgbClr val="0044AC"/>
                </a:solidFill>
                <a:latin typeface="Calibri"/>
                <a:ea typeface="Calibri"/>
                <a:cs typeface="Calibri"/>
                <a:sym typeface="Calibri"/>
              </a:rPr>
              <a:t>Clipping</a:t>
            </a:r>
            <a:br>
              <a:rPr lang="en-US" sz="4400" b="0" i="0" u="none" dirty="0" smtClean="0">
                <a:solidFill>
                  <a:srgbClr val="0044AC"/>
                </a:solidFill>
                <a:latin typeface="Calibri"/>
                <a:ea typeface="Calibri"/>
                <a:cs typeface="Calibri"/>
                <a:sym typeface="Calibri"/>
              </a:rPr>
            </a:br>
            <a:r>
              <a:rPr lang="en-US" dirty="0" smtClean="0">
                <a:solidFill>
                  <a:srgbClr val="0044AC"/>
                </a:solidFill>
              </a:rPr>
              <a:t>TBRL</a:t>
            </a:r>
            <a:endParaRPr dirty="0"/>
          </a:p>
        </p:txBody>
      </p:sp>
      <p:sp>
        <p:nvSpPr>
          <p:cNvPr id="629" name="Google Shape;629;p22"/>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sz="1800">
              <a:solidFill>
                <a:schemeClr val="dk1"/>
              </a:solidFill>
            </a:endParaRPr>
          </a:p>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rPr>
              <a:t>                TBRL </a:t>
            </a:r>
            <a:endParaRPr sz="1800">
              <a:solidFill>
                <a:schemeClr val="dk1"/>
              </a:solidFill>
            </a:endParaRPr>
          </a:p>
        </p:txBody>
      </p:sp>
      <p:cxnSp>
        <p:nvCxnSpPr>
          <p:cNvPr id="630" name="Google Shape;630;p22"/>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31" name="Google Shape;631;p22"/>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32" name="Google Shape;632;p22"/>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633" name="Google Shape;633;p22"/>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634" name="Google Shape;634;p22"/>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1001</a:t>
            </a:r>
            <a:endParaRPr dirty="0"/>
          </a:p>
        </p:txBody>
      </p:sp>
      <p:sp>
        <p:nvSpPr>
          <p:cNvPr id="635" name="Google Shape;635;p22"/>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636" name="Google Shape;636;p22"/>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0101</a:t>
            </a:r>
            <a:endParaRPr/>
          </a:p>
        </p:txBody>
      </p:sp>
      <p:sp>
        <p:nvSpPr>
          <p:cNvPr id="637" name="Google Shape;637;p22"/>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638" name="Google Shape;638;p22"/>
          <p:cNvSpPr txBox="1"/>
          <p:nvPr/>
        </p:nvSpPr>
        <p:spPr>
          <a:xfrm>
            <a:off x="6927849" y="5257800"/>
            <a:ext cx="98742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smtClean="0">
                <a:solidFill>
                  <a:schemeClr val="dk1"/>
                </a:solidFill>
                <a:latin typeface="Arial"/>
                <a:ea typeface="Arial"/>
                <a:cs typeface="Arial"/>
                <a:sym typeface="Arial"/>
              </a:rPr>
              <a:t>TBRL</a:t>
            </a:r>
          </a:p>
          <a:p>
            <a:pPr marL="0" marR="0" lvl="0" indent="0" algn="l" rtl="0">
              <a:lnSpc>
                <a:spcPct val="100000"/>
              </a:lnSpc>
              <a:spcBef>
                <a:spcPts val="0"/>
              </a:spcBef>
              <a:spcAft>
                <a:spcPts val="0"/>
              </a:spcAft>
              <a:buClr>
                <a:schemeClr val="dk1"/>
              </a:buClr>
              <a:buSzPts val="1800"/>
              <a:buFont typeface="Arial"/>
              <a:buNone/>
            </a:pPr>
            <a:r>
              <a:rPr lang="en-US" sz="1800" b="0" i="0" u="none" dirty="0" smtClean="0">
                <a:solidFill>
                  <a:schemeClr val="dk1"/>
                </a:solidFill>
                <a:latin typeface="Arial"/>
                <a:ea typeface="Arial"/>
                <a:cs typeface="Arial"/>
                <a:sym typeface="Arial"/>
              </a:rPr>
              <a:t>0110</a:t>
            </a:r>
            <a:endParaRPr dirty="0"/>
          </a:p>
        </p:txBody>
      </p:sp>
      <p:sp>
        <p:nvSpPr>
          <p:cNvPr id="639" name="Google Shape;639;p22"/>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640" name="Google Shape;640;p22"/>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1010</a:t>
            </a:r>
            <a:endParaRPr/>
          </a:p>
        </p:txBody>
      </p:sp>
      <p:sp>
        <p:nvSpPr>
          <p:cNvPr id="641" name="Google Shape;641;p22"/>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1000</a:t>
            </a:r>
            <a:endParaRPr dirty="0"/>
          </a:p>
        </p:txBody>
      </p:sp>
      <p:cxnSp>
        <p:nvCxnSpPr>
          <p:cNvPr id="642" name="Google Shape;642;p22"/>
          <p:cNvCxnSpPr/>
          <p:nvPr/>
        </p:nvCxnSpPr>
        <p:spPr>
          <a:xfrm flipV="1">
            <a:off x="7734301" y="3429000"/>
            <a:ext cx="104774" cy="1589088"/>
          </a:xfrm>
          <a:prstGeom prst="straightConnector1">
            <a:avLst/>
          </a:prstGeom>
          <a:noFill/>
          <a:ln w="9525" cap="flat" cmpd="sng">
            <a:solidFill>
              <a:schemeClr val="dk1"/>
            </a:solidFill>
            <a:prstDash val="solid"/>
            <a:miter lim="800000"/>
            <a:headEnd type="none" w="med" len="med"/>
            <a:tailEnd type="none" w="med" len="med"/>
          </a:ln>
        </p:spPr>
      </p:cxnSp>
      <p:sp>
        <p:nvSpPr>
          <p:cNvPr id="643" name="Google Shape;643;p22"/>
          <p:cNvSpPr txBox="1"/>
          <p:nvPr/>
        </p:nvSpPr>
        <p:spPr>
          <a:xfrm>
            <a:off x="25146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644" name="Google Shape;644;p22"/>
          <p:cNvSpPr txBox="1"/>
          <p:nvPr/>
        </p:nvSpPr>
        <p:spPr>
          <a:xfrm>
            <a:off x="53340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cxnSp>
        <p:nvCxnSpPr>
          <p:cNvPr id="32" name="Google Shape;642;p22"/>
          <p:cNvCxnSpPr/>
          <p:nvPr/>
        </p:nvCxnSpPr>
        <p:spPr>
          <a:xfrm flipH="1" flipV="1">
            <a:off x="4530730" y="4172751"/>
            <a:ext cx="668335" cy="399249"/>
          </a:xfrm>
          <a:prstGeom prst="straightConnector1">
            <a:avLst/>
          </a:prstGeom>
          <a:noFill/>
          <a:ln w="9525" cap="flat" cmpd="sng">
            <a:solidFill>
              <a:schemeClr val="dk1"/>
            </a:solidFill>
            <a:prstDash val="solid"/>
            <a:miter lim="800000"/>
            <a:headEnd type="none" w="med" len="med"/>
            <a:tailEnd type="none" w="med" len="med"/>
          </a:ln>
        </p:spPr>
      </p:cxnSp>
    </p:spTree>
    <p:extLst>
      <p:ext uri="{BB962C8B-B14F-4D97-AF65-F5344CB8AC3E}">
        <p14:creationId xmlns:p14="http://schemas.microsoft.com/office/powerpoint/2010/main" val="351369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2"/>
                                        </p:tgtEl>
                                        <p:attrNameLst>
                                          <p:attrName>style.visibility</p:attrName>
                                        </p:attrNameLst>
                                      </p:cBhvr>
                                      <p:to>
                                        <p:strVal val="visible"/>
                                      </p:to>
                                    </p:set>
                                    <p:anim calcmode="lin" valueType="num">
                                      <p:cBhvr additive="base">
                                        <p:cTn id="7" dur="500"/>
                                        <p:tgtEl>
                                          <p:spTgt spid="64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650" name="Google Shape;650;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None/>
            </a:pPr>
            <a:r>
              <a:rPr lang="en-US" sz="3200" b="1" i="0" u="none" strike="noStrike" cap="none" dirty="0">
                <a:solidFill>
                  <a:schemeClr val="dk1"/>
                </a:solidFill>
                <a:latin typeface="Calibri"/>
                <a:ea typeface="Calibri"/>
                <a:cs typeface="Calibri"/>
                <a:sym typeface="Calibri"/>
              </a:rPr>
              <a:t>Case II</a:t>
            </a:r>
            <a:endParaRPr dirty="0"/>
          </a:p>
          <a:p>
            <a:pPr marL="342900" marR="0" lvl="0" indent="-342900" algn="just" rtl="0">
              <a:lnSpc>
                <a:spcPct val="90000"/>
              </a:lnSpc>
              <a:spcBef>
                <a:spcPts val="640"/>
              </a:spcBef>
              <a:spcAft>
                <a:spcPts val="0"/>
              </a:spcAft>
              <a:buClr>
                <a:schemeClr val="dk1"/>
              </a:buClr>
              <a:buSzPts val="3200"/>
              <a:buFont typeface="Arial"/>
              <a:buChar char="•"/>
            </a:pPr>
            <a:r>
              <a:rPr lang="en-US" sz="3200" b="0" i="0" u="none" strike="noStrike" cap="none" dirty="0">
                <a:solidFill>
                  <a:schemeClr val="dk1"/>
                </a:solidFill>
                <a:latin typeface="Calibri"/>
                <a:ea typeface="Calibri"/>
                <a:cs typeface="Calibri"/>
                <a:sym typeface="Calibri"/>
              </a:rPr>
              <a:t>If the two region numbers </a:t>
            </a:r>
            <a:r>
              <a:rPr lang="en-US" sz="1600" b="0" i="0" u="none" strike="noStrike" cap="none" dirty="0">
                <a:solidFill>
                  <a:schemeClr val="dk1"/>
                </a:solidFill>
                <a:latin typeface="Calibri"/>
                <a:ea typeface="Calibri"/>
                <a:cs typeface="Calibri"/>
                <a:sym typeface="Calibri"/>
              </a:rPr>
              <a:t>both have a 1 in the same bit position</a:t>
            </a:r>
            <a:r>
              <a:rPr lang="en-US" sz="3200" b="0" i="0" u="none" strike="noStrike" cap="none" dirty="0">
                <a:solidFill>
                  <a:schemeClr val="dk1"/>
                </a:solidFill>
                <a:latin typeface="Calibri"/>
                <a:ea typeface="Calibri"/>
                <a:cs typeface="Calibri"/>
                <a:sym typeface="Calibri"/>
              </a:rPr>
              <a:t>, the line is </a:t>
            </a:r>
            <a:r>
              <a:rPr lang="en-US" sz="3200" b="1" i="0" u="none" strike="noStrike" cap="none" dirty="0">
                <a:solidFill>
                  <a:schemeClr val="dk1"/>
                </a:solidFill>
                <a:latin typeface="Calibri"/>
                <a:ea typeface="Calibri"/>
                <a:cs typeface="Calibri"/>
                <a:sym typeface="Calibri"/>
              </a:rPr>
              <a:t>completely out</a:t>
            </a:r>
            <a:r>
              <a:rPr lang="en-US" sz="3200" b="0" i="0" u="none" strike="noStrike" cap="none" dirty="0" smtClean="0">
                <a:solidFill>
                  <a:schemeClr val="dk1"/>
                </a:solidFill>
                <a:latin typeface="Calibri"/>
                <a:ea typeface="Calibri"/>
                <a:cs typeface="Calibri"/>
                <a:sym typeface="Calibri"/>
              </a:rPr>
              <a:t>.</a:t>
            </a:r>
          </a:p>
          <a:p>
            <a:pPr marL="0" marR="0" lvl="0" indent="0" algn="just" rtl="0">
              <a:lnSpc>
                <a:spcPct val="90000"/>
              </a:lnSpc>
              <a:spcBef>
                <a:spcPts val="640"/>
              </a:spcBef>
              <a:spcAft>
                <a:spcPts val="0"/>
              </a:spcAft>
              <a:buClr>
                <a:schemeClr val="dk1"/>
              </a:buClr>
              <a:buSzPts val="3200"/>
              <a:buNone/>
            </a:pPr>
            <a:r>
              <a:rPr lang="en-US" dirty="0"/>
              <a:t> </a:t>
            </a:r>
            <a:r>
              <a:rPr lang="en-US" dirty="0" smtClean="0"/>
              <a:t>   	TBRL</a:t>
            </a:r>
          </a:p>
          <a:p>
            <a:pPr marL="0" marR="0" lvl="0" indent="0" algn="just" rtl="0">
              <a:lnSpc>
                <a:spcPct val="90000"/>
              </a:lnSpc>
              <a:spcBef>
                <a:spcPts val="640"/>
              </a:spcBef>
              <a:spcAft>
                <a:spcPts val="0"/>
              </a:spcAft>
              <a:buClr>
                <a:schemeClr val="dk1"/>
              </a:buClr>
              <a:buSzPts val="3200"/>
              <a:buNone/>
            </a:pPr>
            <a:r>
              <a:rPr lang="en-US" dirty="0" smtClean="0"/>
              <a:t>	0010   A</a:t>
            </a:r>
          </a:p>
          <a:p>
            <a:pPr marL="0" marR="0" lvl="0" indent="0" algn="just" rtl="0">
              <a:lnSpc>
                <a:spcPct val="90000"/>
              </a:lnSpc>
              <a:spcBef>
                <a:spcPts val="640"/>
              </a:spcBef>
              <a:spcAft>
                <a:spcPts val="0"/>
              </a:spcAft>
              <a:buClr>
                <a:schemeClr val="dk1"/>
              </a:buClr>
              <a:buSzPts val="3200"/>
              <a:buNone/>
            </a:pPr>
            <a:r>
              <a:rPr lang="en-US" dirty="0" smtClean="0"/>
              <a:t>	1010   B</a:t>
            </a:r>
          </a:p>
          <a:p>
            <a:pPr marL="457200" lvl="1" indent="0" algn="just">
              <a:lnSpc>
                <a:spcPct val="90000"/>
              </a:lnSpc>
              <a:spcBef>
                <a:spcPts val="640"/>
              </a:spcBef>
              <a:buSzPts val="3200"/>
              <a:buNone/>
            </a:pPr>
            <a:r>
              <a:rPr lang="en-US" dirty="0" smtClean="0"/>
              <a:t>	-------</a:t>
            </a:r>
          </a:p>
          <a:p>
            <a:pPr marL="457200" lvl="1" indent="0" algn="just">
              <a:lnSpc>
                <a:spcPct val="90000"/>
              </a:lnSpc>
              <a:spcBef>
                <a:spcPts val="640"/>
              </a:spcBef>
              <a:buSzPts val="3200"/>
              <a:buNone/>
            </a:pPr>
            <a:r>
              <a:rPr lang="en-US" dirty="0" smtClean="0"/>
              <a:t>	0000  X  AND</a:t>
            </a:r>
          </a:p>
          <a:p>
            <a:pPr marL="0" marR="0" lvl="0" indent="0" algn="just" rtl="0">
              <a:lnSpc>
                <a:spcPct val="90000"/>
              </a:lnSpc>
              <a:spcBef>
                <a:spcPts val="640"/>
              </a:spcBef>
              <a:spcAft>
                <a:spcPts val="0"/>
              </a:spcAft>
              <a:buClr>
                <a:schemeClr val="dk1"/>
              </a:buClr>
              <a:buSzPts val="3200"/>
              <a:buNone/>
            </a:pPr>
            <a:r>
              <a:rPr lang="en-US" dirty="0" smtClean="0"/>
              <a:t>	-------</a:t>
            </a:r>
            <a:endParaRPr dirty="0"/>
          </a:p>
        </p:txBody>
      </p:sp>
    </p:spTree>
    <p:extLst>
      <p:ext uri="{BB962C8B-B14F-4D97-AF65-F5344CB8AC3E}">
        <p14:creationId xmlns:p14="http://schemas.microsoft.com/office/powerpoint/2010/main" val="19000619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656" name="Google Shape;656;p24"/>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657" name="Google Shape;657;p24"/>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58" name="Google Shape;658;p24"/>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59" name="Google Shape;659;p24"/>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660" name="Google Shape;660;p24"/>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661" name="Google Shape;661;p24"/>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662" name="Google Shape;662;p24"/>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663" name="Google Shape;663;p24"/>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664" name="Google Shape;664;p24"/>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665" name="Google Shape;665;p24"/>
          <p:cNvSpPr txBox="1"/>
          <p:nvPr/>
        </p:nvSpPr>
        <p:spPr>
          <a:xfrm>
            <a:off x="69278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666" name="Google Shape;666;p24"/>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667" name="Google Shape;667;p24"/>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668" name="Google Shape;668;p24"/>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669" name="Google Shape;669;p24"/>
          <p:cNvCxnSpPr/>
          <p:nvPr/>
        </p:nvCxnSpPr>
        <p:spPr>
          <a:xfrm>
            <a:off x="2133600" y="2362200"/>
            <a:ext cx="457200" cy="2895600"/>
          </a:xfrm>
          <a:prstGeom prst="straightConnector1">
            <a:avLst/>
          </a:prstGeom>
          <a:noFill/>
          <a:ln w="9525" cap="flat" cmpd="sng">
            <a:solidFill>
              <a:schemeClr val="dk1"/>
            </a:solidFill>
            <a:prstDash val="solid"/>
            <a:miter lim="800000"/>
            <a:headEnd type="none" w="med" len="med"/>
            <a:tailEnd type="none" w="med" len="med"/>
          </a:ln>
        </p:spPr>
      </p:cxnSp>
      <p:cxnSp>
        <p:nvCxnSpPr>
          <p:cNvPr id="670" name="Google Shape;670;p24"/>
          <p:cNvCxnSpPr/>
          <p:nvPr/>
        </p:nvCxnSpPr>
        <p:spPr>
          <a:xfrm>
            <a:off x="5410200" y="1676400"/>
            <a:ext cx="1219200" cy="762000"/>
          </a:xfrm>
          <a:prstGeom prst="straightConnector1">
            <a:avLst/>
          </a:prstGeom>
          <a:noFill/>
          <a:ln w="9525" cap="flat" cmpd="sng">
            <a:solidFill>
              <a:schemeClr val="dk1"/>
            </a:solidFill>
            <a:prstDash val="solid"/>
            <a:miter lim="800000"/>
            <a:headEnd type="none" w="med" len="med"/>
            <a:tailEnd type="none" w="med" len="med"/>
          </a:ln>
        </p:spPr>
      </p:cxnSp>
      <p:sp>
        <p:nvSpPr>
          <p:cNvPr id="671" name="Google Shape;671;p24"/>
          <p:cNvSpPr txBox="1"/>
          <p:nvPr/>
        </p:nvSpPr>
        <p:spPr>
          <a:xfrm>
            <a:off x="25146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672" name="Google Shape;672;p24"/>
          <p:cNvSpPr txBox="1"/>
          <p:nvPr/>
        </p:nvSpPr>
        <p:spPr>
          <a:xfrm>
            <a:off x="53340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Tree>
    <p:extLst>
      <p:ext uri="{BB962C8B-B14F-4D97-AF65-F5344CB8AC3E}">
        <p14:creationId xmlns:p14="http://schemas.microsoft.com/office/powerpoint/2010/main" val="91726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9"/>
                                        </p:tgtEl>
                                        <p:attrNameLst>
                                          <p:attrName>style.visibility</p:attrName>
                                        </p:attrNameLst>
                                      </p:cBhvr>
                                      <p:to>
                                        <p:strVal val="visible"/>
                                      </p:to>
                                    </p:set>
                                    <p:anim calcmode="lin" valueType="num">
                                      <p:cBhvr additive="base">
                                        <p:cTn id="7" dur="500"/>
                                        <p:tgtEl>
                                          <p:spTgt spid="66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70"/>
                                        </p:tgtEl>
                                        <p:attrNameLst>
                                          <p:attrName>style.visibility</p:attrName>
                                        </p:attrNameLst>
                                      </p:cBhvr>
                                      <p:to>
                                        <p:strVal val="visible"/>
                                      </p:to>
                                    </p:set>
                                    <p:anim calcmode="lin" valueType="num">
                                      <p:cBhvr additive="base">
                                        <p:cTn id="10" dur="500"/>
                                        <p:tgtEl>
                                          <p:spTgt spid="6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678" name="Google Shape;678;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3200"/>
              <a:buFont typeface="Arial"/>
              <a:buNone/>
            </a:pPr>
            <a:r>
              <a:rPr lang="en-US" sz="3200" b="1" i="0" u="none" strike="noStrike" cap="none">
                <a:solidFill>
                  <a:schemeClr val="dk1"/>
                </a:solidFill>
                <a:latin typeface="Calibri"/>
                <a:ea typeface="Calibri"/>
                <a:cs typeface="Calibri"/>
                <a:sym typeface="Calibri"/>
              </a:rPr>
              <a:t>Case III</a:t>
            </a:r>
            <a:endParaRPr/>
          </a:p>
          <a:p>
            <a:pPr marL="342900" marR="0" lvl="0" indent="-342900" algn="just"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If lines </a:t>
            </a:r>
            <a:r>
              <a:rPr lang="en-US" sz="1600" b="0" i="0" u="none" strike="noStrike" cap="none">
                <a:solidFill>
                  <a:schemeClr val="dk1"/>
                </a:solidFill>
                <a:latin typeface="Calibri"/>
                <a:ea typeface="Calibri"/>
                <a:cs typeface="Calibri"/>
                <a:sym typeface="Calibri"/>
              </a:rPr>
              <a:t>can not be identified as completely inside or outside  </a:t>
            </a:r>
            <a:r>
              <a:rPr lang="en-US" sz="3200" b="0" i="0" u="none" strike="noStrike" cap="none">
                <a:solidFill>
                  <a:schemeClr val="dk1"/>
                </a:solidFill>
                <a:latin typeface="Calibri"/>
                <a:ea typeface="Calibri"/>
                <a:cs typeface="Calibri"/>
                <a:sym typeface="Calibri"/>
              </a:rPr>
              <a:t>we have to </a:t>
            </a:r>
            <a:r>
              <a:rPr lang="en-US" sz="3200" b="1" i="0" u="none" strike="noStrike" cap="none">
                <a:solidFill>
                  <a:schemeClr val="dk1"/>
                </a:solidFill>
                <a:latin typeface="Calibri"/>
                <a:ea typeface="Calibri"/>
                <a:cs typeface="Calibri"/>
                <a:sym typeface="Calibri"/>
              </a:rPr>
              <a:t>do some more calculations.</a:t>
            </a:r>
            <a:endParaRPr/>
          </a:p>
          <a:p>
            <a:pPr marL="342900" marR="0" lvl="0" indent="-342900" algn="just" rtl="0">
              <a:lnSpc>
                <a:spcPct val="90000"/>
              </a:lnSpc>
              <a:spcBef>
                <a:spcPts val="640"/>
              </a:spcBef>
              <a:spcAft>
                <a:spcPts val="0"/>
              </a:spcAft>
              <a:buClr>
                <a:schemeClr val="dk1"/>
              </a:buClr>
              <a:buSzPts val="3200"/>
              <a:buFont typeface="Arial"/>
              <a:buNone/>
            </a:pPr>
            <a:endParaRPr sz="3200" b="1" i="0" u="none" strike="noStrike" cap="none">
              <a:solidFill>
                <a:schemeClr val="dk1"/>
              </a:solidFill>
              <a:latin typeface="Calibri"/>
              <a:ea typeface="Calibri"/>
              <a:cs typeface="Calibri"/>
              <a:sym typeface="Calibri"/>
            </a:endParaRPr>
          </a:p>
          <a:p>
            <a:pPr marL="342900" marR="0" lvl="0" indent="-342900" algn="just" rtl="0">
              <a:lnSpc>
                <a:spcPct val="9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Here we </a:t>
            </a:r>
            <a:r>
              <a:rPr lang="en-US" sz="1600" b="0" i="0" u="none" strike="noStrike" cap="none">
                <a:solidFill>
                  <a:schemeClr val="dk1"/>
                </a:solidFill>
                <a:latin typeface="Calibri"/>
                <a:ea typeface="Calibri"/>
                <a:cs typeface="Calibri"/>
                <a:sym typeface="Calibri"/>
              </a:rPr>
              <a:t>find the intersection points </a:t>
            </a:r>
            <a:r>
              <a:rPr lang="en-US" sz="3200" b="0" i="0" u="none" strike="noStrike" cap="none">
                <a:solidFill>
                  <a:schemeClr val="dk1"/>
                </a:solidFill>
                <a:latin typeface="Calibri"/>
                <a:ea typeface="Calibri"/>
                <a:cs typeface="Calibri"/>
                <a:sym typeface="Calibri"/>
              </a:rPr>
              <a:t>with a clipping boundary  using the slope intercept form of the line equation</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1149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348" name="Google Shape;348;p7"/>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349" name="Google Shape;349;p7"/>
          <p:cNvSpPr txBox="1"/>
          <p:nvPr/>
        </p:nvSpPr>
        <p:spPr>
          <a:xfrm>
            <a:off x="838200" y="533400"/>
            <a:ext cx="45720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Proceed to Neighboring Pixels</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4-Connected</a:t>
            </a:r>
            <a:endParaRPr/>
          </a:p>
          <a:p>
            <a:pPr marL="457200" marR="0" lvl="1"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8-Connected</a:t>
            </a:r>
            <a:endParaRPr/>
          </a:p>
        </p:txBody>
      </p:sp>
      <p:sp>
        <p:nvSpPr>
          <p:cNvPr id="350" name="Google Shape;350;p7"/>
          <p:cNvSpPr/>
          <p:nvPr/>
        </p:nvSpPr>
        <p:spPr>
          <a:xfrm>
            <a:off x="4800600" y="2438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1" name="Google Shape;351;p7"/>
          <p:cNvSpPr/>
          <p:nvPr/>
        </p:nvSpPr>
        <p:spPr>
          <a:xfrm>
            <a:off x="4800600" y="2819400"/>
            <a:ext cx="381000" cy="3810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2" name="Google Shape;352;p7"/>
          <p:cNvSpPr/>
          <p:nvPr/>
        </p:nvSpPr>
        <p:spPr>
          <a:xfrm>
            <a:off x="4800600" y="3200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3" name="Google Shape;353;p7"/>
          <p:cNvSpPr/>
          <p:nvPr/>
        </p:nvSpPr>
        <p:spPr>
          <a:xfrm>
            <a:off x="5181600" y="2819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4" name="Google Shape;354;p7"/>
          <p:cNvSpPr/>
          <p:nvPr/>
        </p:nvSpPr>
        <p:spPr>
          <a:xfrm>
            <a:off x="4419600" y="2819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5" name="Google Shape;355;p7"/>
          <p:cNvSpPr/>
          <p:nvPr/>
        </p:nvSpPr>
        <p:spPr>
          <a:xfrm>
            <a:off x="7162800" y="2438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6" name="Google Shape;356;p7"/>
          <p:cNvSpPr/>
          <p:nvPr/>
        </p:nvSpPr>
        <p:spPr>
          <a:xfrm>
            <a:off x="7162800" y="2819400"/>
            <a:ext cx="381000" cy="3810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7" name="Google Shape;357;p7"/>
          <p:cNvSpPr/>
          <p:nvPr/>
        </p:nvSpPr>
        <p:spPr>
          <a:xfrm>
            <a:off x="7162800" y="3200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8" name="Google Shape;358;p7"/>
          <p:cNvSpPr/>
          <p:nvPr/>
        </p:nvSpPr>
        <p:spPr>
          <a:xfrm>
            <a:off x="7543800" y="2819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9" name="Google Shape;359;p7"/>
          <p:cNvSpPr/>
          <p:nvPr/>
        </p:nvSpPr>
        <p:spPr>
          <a:xfrm>
            <a:off x="6781800" y="2819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0" name="Google Shape;360;p7"/>
          <p:cNvSpPr/>
          <p:nvPr/>
        </p:nvSpPr>
        <p:spPr>
          <a:xfrm>
            <a:off x="7543800" y="3200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1" name="Google Shape;361;p7"/>
          <p:cNvSpPr/>
          <p:nvPr/>
        </p:nvSpPr>
        <p:spPr>
          <a:xfrm>
            <a:off x="6781800" y="3200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2" name="Google Shape;362;p7"/>
          <p:cNvSpPr/>
          <p:nvPr/>
        </p:nvSpPr>
        <p:spPr>
          <a:xfrm>
            <a:off x="7543800" y="2438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3" name="Google Shape;363;p7"/>
          <p:cNvSpPr/>
          <p:nvPr/>
        </p:nvSpPr>
        <p:spPr>
          <a:xfrm>
            <a:off x="6781800" y="2438400"/>
            <a:ext cx="381000" cy="3810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4" name="Google Shape;364;p7"/>
          <p:cNvSpPr/>
          <p:nvPr/>
        </p:nvSpPr>
        <p:spPr>
          <a:xfrm>
            <a:off x="1676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5" name="Google Shape;365;p7"/>
          <p:cNvSpPr/>
          <p:nvPr/>
        </p:nvSpPr>
        <p:spPr>
          <a:xfrm>
            <a:off x="16764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6" name="Google Shape;366;p7"/>
          <p:cNvSpPr/>
          <p:nvPr/>
        </p:nvSpPr>
        <p:spPr>
          <a:xfrm>
            <a:off x="16764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7" name="Google Shape;367;p7"/>
          <p:cNvSpPr/>
          <p:nvPr/>
        </p:nvSpPr>
        <p:spPr>
          <a:xfrm>
            <a:off x="16764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8" name="Google Shape;368;p7"/>
          <p:cNvSpPr/>
          <p:nvPr/>
        </p:nvSpPr>
        <p:spPr>
          <a:xfrm>
            <a:off x="19050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9" name="Google Shape;369;p7"/>
          <p:cNvSpPr/>
          <p:nvPr/>
        </p:nvSpPr>
        <p:spPr>
          <a:xfrm>
            <a:off x="21336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0" name="Google Shape;370;p7"/>
          <p:cNvSpPr/>
          <p:nvPr/>
        </p:nvSpPr>
        <p:spPr>
          <a:xfrm>
            <a:off x="23622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1" name="Google Shape;371;p7"/>
          <p:cNvSpPr/>
          <p:nvPr/>
        </p:nvSpPr>
        <p:spPr>
          <a:xfrm>
            <a:off x="25908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2" name="Google Shape;372;p7"/>
          <p:cNvSpPr/>
          <p:nvPr/>
        </p:nvSpPr>
        <p:spPr>
          <a:xfrm>
            <a:off x="25908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3" name="Google Shape;373;p7"/>
          <p:cNvSpPr/>
          <p:nvPr/>
        </p:nvSpPr>
        <p:spPr>
          <a:xfrm>
            <a:off x="25908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4" name="Google Shape;374;p7"/>
          <p:cNvSpPr/>
          <p:nvPr/>
        </p:nvSpPr>
        <p:spPr>
          <a:xfrm>
            <a:off x="28194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5" name="Google Shape;375;p7"/>
          <p:cNvSpPr/>
          <p:nvPr/>
        </p:nvSpPr>
        <p:spPr>
          <a:xfrm>
            <a:off x="2819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6" name="Google Shape;376;p7"/>
          <p:cNvSpPr/>
          <p:nvPr/>
        </p:nvSpPr>
        <p:spPr>
          <a:xfrm>
            <a:off x="30480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7" name="Google Shape;377;p7"/>
          <p:cNvSpPr/>
          <p:nvPr/>
        </p:nvSpPr>
        <p:spPr>
          <a:xfrm>
            <a:off x="32766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8" name="Google Shape;378;p7"/>
          <p:cNvSpPr/>
          <p:nvPr/>
        </p:nvSpPr>
        <p:spPr>
          <a:xfrm>
            <a:off x="32766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9" name="Google Shape;379;p7"/>
          <p:cNvSpPr/>
          <p:nvPr/>
        </p:nvSpPr>
        <p:spPr>
          <a:xfrm>
            <a:off x="32766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0" name="Google Shape;380;p7"/>
          <p:cNvSpPr/>
          <p:nvPr/>
        </p:nvSpPr>
        <p:spPr>
          <a:xfrm>
            <a:off x="32766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1" name="Google Shape;381;p7"/>
          <p:cNvSpPr/>
          <p:nvPr/>
        </p:nvSpPr>
        <p:spPr>
          <a:xfrm>
            <a:off x="23622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2" name="Google Shape;382;p7"/>
          <p:cNvSpPr/>
          <p:nvPr/>
        </p:nvSpPr>
        <p:spPr>
          <a:xfrm>
            <a:off x="25908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3" name="Google Shape;383;p7"/>
          <p:cNvSpPr/>
          <p:nvPr/>
        </p:nvSpPr>
        <p:spPr>
          <a:xfrm>
            <a:off x="28194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4" name="Google Shape;384;p7"/>
          <p:cNvSpPr/>
          <p:nvPr/>
        </p:nvSpPr>
        <p:spPr>
          <a:xfrm>
            <a:off x="30480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5" name="Google Shape;385;p7"/>
          <p:cNvSpPr/>
          <p:nvPr/>
        </p:nvSpPr>
        <p:spPr>
          <a:xfrm>
            <a:off x="23622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6" name="Google Shape;386;p7"/>
          <p:cNvSpPr/>
          <p:nvPr/>
        </p:nvSpPr>
        <p:spPr>
          <a:xfrm>
            <a:off x="23622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7" name="Google Shape;387;p7"/>
          <p:cNvSpPr/>
          <p:nvPr/>
        </p:nvSpPr>
        <p:spPr>
          <a:xfrm>
            <a:off x="23622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8" name="Google Shape;388;p7"/>
          <p:cNvSpPr/>
          <p:nvPr/>
        </p:nvSpPr>
        <p:spPr>
          <a:xfrm>
            <a:off x="19050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9" name="Google Shape;389;p7"/>
          <p:cNvSpPr/>
          <p:nvPr/>
        </p:nvSpPr>
        <p:spPr>
          <a:xfrm>
            <a:off x="21336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0" name="Google Shape;390;p7"/>
          <p:cNvSpPr/>
          <p:nvPr/>
        </p:nvSpPr>
        <p:spPr>
          <a:xfrm>
            <a:off x="2133600" y="54864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1" name="Google Shape;391;p7"/>
          <p:cNvSpPr/>
          <p:nvPr/>
        </p:nvSpPr>
        <p:spPr>
          <a:xfrm>
            <a:off x="38862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7"/>
          <p:cNvSpPr/>
          <p:nvPr/>
        </p:nvSpPr>
        <p:spPr>
          <a:xfrm>
            <a:off x="38862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3" name="Google Shape;393;p7"/>
          <p:cNvSpPr/>
          <p:nvPr/>
        </p:nvSpPr>
        <p:spPr>
          <a:xfrm>
            <a:off x="38862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4" name="Google Shape;394;p7"/>
          <p:cNvSpPr/>
          <p:nvPr/>
        </p:nvSpPr>
        <p:spPr>
          <a:xfrm>
            <a:off x="38862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5" name="Google Shape;395;p7"/>
          <p:cNvSpPr/>
          <p:nvPr/>
        </p:nvSpPr>
        <p:spPr>
          <a:xfrm>
            <a:off x="41148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6" name="Google Shape;396;p7"/>
          <p:cNvSpPr/>
          <p:nvPr/>
        </p:nvSpPr>
        <p:spPr>
          <a:xfrm>
            <a:off x="43434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7" name="Google Shape;397;p7"/>
          <p:cNvSpPr/>
          <p:nvPr/>
        </p:nvSpPr>
        <p:spPr>
          <a:xfrm>
            <a:off x="45720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8" name="Google Shape;398;p7"/>
          <p:cNvSpPr/>
          <p:nvPr/>
        </p:nvSpPr>
        <p:spPr>
          <a:xfrm>
            <a:off x="48006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9" name="Google Shape;399;p7"/>
          <p:cNvSpPr/>
          <p:nvPr/>
        </p:nvSpPr>
        <p:spPr>
          <a:xfrm>
            <a:off x="48006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0" name="Google Shape;400;p7"/>
          <p:cNvSpPr/>
          <p:nvPr/>
        </p:nvSpPr>
        <p:spPr>
          <a:xfrm>
            <a:off x="48006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1" name="Google Shape;401;p7"/>
          <p:cNvSpPr/>
          <p:nvPr/>
        </p:nvSpPr>
        <p:spPr>
          <a:xfrm>
            <a:off x="50292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2" name="Google Shape;402;p7"/>
          <p:cNvSpPr/>
          <p:nvPr/>
        </p:nvSpPr>
        <p:spPr>
          <a:xfrm>
            <a:off x="50292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3" name="Google Shape;403;p7"/>
          <p:cNvSpPr/>
          <p:nvPr/>
        </p:nvSpPr>
        <p:spPr>
          <a:xfrm>
            <a:off x="52578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4" name="Google Shape;404;p7"/>
          <p:cNvSpPr/>
          <p:nvPr/>
        </p:nvSpPr>
        <p:spPr>
          <a:xfrm>
            <a:off x="5486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5" name="Google Shape;405;p7"/>
          <p:cNvSpPr/>
          <p:nvPr/>
        </p:nvSpPr>
        <p:spPr>
          <a:xfrm>
            <a:off x="54864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6" name="Google Shape;406;p7"/>
          <p:cNvSpPr/>
          <p:nvPr/>
        </p:nvSpPr>
        <p:spPr>
          <a:xfrm>
            <a:off x="54864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7" name="Google Shape;407;p7"/>
          <p:cNvSpPr/>
          <p:nvPr/>
        </p:nvSpPr>
        <p:spPr>
          <a:xfrm>
            <a:off x="54864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8" name="Google Shape;408;p7"/>
          <p:cNvSpPr/>
          <p:nvPr/>
        </p:nvSpPr>
        <p:spPr>
          <a:xfrm>
            <a:off x="45720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9" name="Google Shape;409;p7"/>
          <p:cNvSpPr/>
          <p:nvPr/>
        </p:nvSpPr>
        <p:spPr>
          <a:xfrm>
            <a:off x="48006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0" name="Google Shape;410;p7"/>
          <p:cNvSpPr/>
          <p:nvPr/>
        </p:nvSpPr>
        <p:spPr>
          <a:xfrm>
            <a:off x="50292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1" name="Google Shape;411;p7"/>
          <p:cNvSpPr/>
          <p:nvPr/>
        </p:nvSpPr>
        <p:spPr>
          <a:xfrm>
            <a:off x="52578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7"/>
          <p:cNvSpPr/>
          <p:nvPr/>
        </p:nvSpPr>
        <p:spPr>
          <a:xfrm>
            <a:off x="45720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7"/>
          <p:cNvSpPr/>
          <p:nvPr/>
        </p:nvSpPr>
        <p:spPr>
          <a:xfrm>
            <a:off x="45720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4" name="Google Shape;414;p7"/>
          <p:cNvSpPr/>
          <p:nvPr/>
        </p:nvSpPr>
        <p:spPr>
          <a:xfrm>
            <a:off x="45720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7"/>
          <p:cNvSpPr/>
          <p:nvPr/>
        </p:nvSpPr>
        <p:spPr>
          <a:xfrm>
            <a:off x="41148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6" name="Google Shape;416;p7"/>
          <p:cNvSpPr/>
          <p:nvPr/>
        </p:nvSpPr>
        <p:spPr>
          <a:xfrm>
            <a:off x="4343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7" name="Google Shape;417;p7"/>
          <p:cNvSpPr/>
          <p:nvPr/>
        </p:nvSpPr>
        <p:spPr>
          <a:xfrm>
            <a:off x="43434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8" name="Google Shape;418;p7"/>
          <p:cNvSpPr/>
          <p:nvPr/>
        </p:nvSpPr>
        <p:spPr>
          <a:xfrm>
            <a:off x="45720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9" name="Google Shape;419;p7"/>
          <p:cNvSpPr/>
          <p:nvPr/>
        </p:nvSpPr>
        <p:spPr>
          <a:xfrm>
            <a:off x="4583723"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0" name="Google Shape;420;p7"/>
          <p:cNvSpPr/>
          <p:nvPr/>
        </p:nvSpPr>
        <p:spPr>
          <a:xfrm>
            <a:off x="43434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1" name="Google Shape;421;p7"/>
          <p:cNvSpPr/>
          <p:nvPr/>
        </p:nvSpPr>
        <p:spPr>
          <a:xfrm>
            <a:off x="41148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2" name="Google Shape;422;p7"/>
          <p:cNvSpPr/>
          <p:nvPr/>
        </p:nvSpPr>
        <p:spPr>
          <a:xfrm>
            <a:off x="41148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3" name="Google Shape;423;p7"/>
          <p:cNvSpPr/>
          <p:nvPr/>
        </p:nvSpPr>
        <p:spPr>
          <a:xfrm>
            <a:off x="6248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4" name="Google Shape;424;p7"/>
          <p:cNvSpPr/>
          <p:nvPr/>
        </p:nvSpPr>
        <p:spPr>
          <a:xfrm>
            <a:off x="62484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5" name="Google Shape;425;p7"/>
          <p:cNvSpPr/>
          <p:nvPr/>
        </p:nvSpPr>
        <p:spPr>
          <a:xfrm>
            <a:off x="62484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6" name="Google Shape;426;p7"/>
          <p:cNvSpPr/>
          <p:nvPr/>
        </p:nvSpPr>
        <p:spPr>
          <a:xfrm>
            <a:off x="62484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7" name="Google Shape;427;p7"/>
          <p:cNvSpPr/>
          <p:nvPr/>
        </p:nvSpPr>
        <p:spPr>
          <a:xfrm>
            <a:off x="64770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8" name="Google Shape;428;p7"/>
          <p:cNvSpPr/>
          <p:nvPr/>
        </p:nvSpPr>
        <p:spPr>
          <a:xfrm>
            <a:off x="67056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7"/>
          <p:cNvSpPr/>
          <p:nvPr/>
        </p:nvSpPr>
        <p:spPr>
          <a:xfrm>
            <a:off x="69342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0" name="Google Shape;430;p7"/>
          <p:cNvSpPr/>
          <p:nvPr/>
        </p:nvSpPr>
        <p:spPr>
          <a:xfrm>
            <a:off x="7162800" y="5715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1" name="Google Shape;431;p7"/>
          <p:cNvSpPr/>
          <p:nvPr/>
        </p:nvSpPr>
        <p:spPr>
          <a:xfrm>
            <a:off x="7162800" y="5486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2" name="Google Shape;432;p7"/>
          <p:cNvSpPr/>
          <p:nvPr/>
        </p:nvSpPr>
        <p:spPr>
          <a:xfrm>
            <a:off x="71628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3" name="Google Shape;433;p7"/>
          <p:cNvSpPr/>
          <p:nvPr/>
        </p:nvSpPr>
        <p:spPr>
          <a:xfrm>
            <a:off x="7391400" y="52578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4" name="Google Shape;434;p7"/>
          <p:cNvSpPr/>
          <p:nvPr/>
        </p:nvSpPr>
        <p:spPr>
          <a:xfrm>
            <a:off x="73914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5" name="Google Shape;435;p7"/>
          <p:cNvSpPr/>
          <p:nvPr/>
        </p:nvSpPr>
        <p:spPr>
          <a:xfrm>
            <a:off x="76200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6" name="Google Shape;436;p7"/>
          <p:cNvSpPr/>
          <p:nvPr/>
        </p:nvSpPr>
        <p:spPr>
          <a:xfrm>
            <a:off x="78486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7" name="Google Shape;437;p7"/>
          <p:cNvSpPr/>
          <p:nvPr/>
        </p:nvSpPr>
        <p:spPr>
          <a:xfrm>
            <a:off x="78486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8" name="Google Shape;438;p7"/>
          <p:cNvSpPr/>
          <p:nvPr/>
        </p:nvSpPr>
        <p:spPr>
          <a:xfrm>
            <a:off x="78486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9" name="Google Shape;439;p7"/>
          <p:cNvSpPr/>
          <p:nvPr/>
        </p:nvSpPr>
        <p:spPr>
          <a:xfrm>
            <a:off x="78486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0" name="Google Shape;440;p7"/>
          <p:cNvSpPr/>
          <p:nvPr/>
        </p:nvSpPr>
        <p:spPr>
          <a:xfrm>
            <a:off x="69342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1" name="Google Shape;441;p7"/>
          <p:cNvSpPr/>
          <p:nvPr/>
        </p:nvSpPr>
        <p:spPr>
          <a:xfrm>
            <a:off x="71628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2" name="Google Shape;442;p7"/>
          <p:cNvSpPr/>
          <p:nvPr/>
        </p:nvSpPr>
        <p:spPr>
          <a:xfrm>
            <a:off x="73914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3" name="Google Shape;443;p7"/>
          <p:cNvSpPr/>
          <p:nvPr/>
        </p:nvSpPr>
        <p:spPr>
          <a:xfrm>
            <a:off x="7620000" y="43434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4" name="Google Shape;444;p7"/>
          <p:cNvSpPr/>
          <p:nvPr/>
        </p:nvSpPr>
        <p:spPr>
          <a:xfrm>
            <a:off x="69342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5" name="Google Shape;445;p7"/>
          <p:cNvSpPr/>
          <p:nvPr/>
        </p:nvSpPr>
        <p:spPr>
          <a:xfrm>
            <a:off x="6934200" y="48006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6" name="Google Shape;446;p7"/>
          <p:cNvSpPr/>
          <p:nvPr/>
        </p:nvSpPr>
        <p:spPr>
          <a:xfrm>
            <a:off x="6934200" y="45720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7" name="Google Shape;447;p7"/>
          <p:cNvSpPr/>
          <p:nvPr/>
        </p:nvSpPr>
        <p:spPr>
          <a:xfrm>
            <a:off x="64770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8" name="Google Shape;448;p7"/>
          <p:cNvSpPr/>
          <p:nvPr/>
        </p:nvSpPr>
        <p:spPr>
          <a:xfrm>
            <a:off x="6705600" y="5029200"/>
            <a:ext cx="228600" cy="228600"/>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9" name="Google Shape;449;p7"/>
          <p:cNvSpPr/>
          <p:nvPr/>
        </p:nvSpPr>
        <p:spPr>
          <a:xfrm>
            <a:off x="67056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0" name="Google Shape;450;p7"/>
          <p:cNvSpPr/>
          <p:nvPr/>
        </p:nvSpPr>
        <p:spPr>
          <a:xfrm>
            <a:off x="69342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1" name="Google Shape;451;p7"/>
          <p:cNvSpPr/>
          <p:nvPr/>
        </p:nvSpPr>
        <p:spPr>
          <a:xfrm>
            <a:off x="69342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2" name="Google Shape;452;p7"/>
          <p:cNvSpPr/>
          <p:nvPr/>
        </p:nvSpPr>
        <p:spPr>
          <a:xfrm>
            <a:off x="67056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3" name="Google Shape;453;p7"/>
          <p:cNvSpPr/>
          <p:nvPr/>
        </p:nvSpPr>
        <p:spPr>
          <a:xfrm>
            <a:off x="64770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4" name="Google Shape;454;p7"/>
          <p:cNvSpPr/>
          <p:nvPr/>
        </p:nvSpPr>
        <p:spPr>
          <a:xfrm>
            <a:off x="64770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5" name="Google Shape;455;p7"/>
          <p:cNvSpPr/>
          <p:nvPr/>
        </p:nvSpPr>
        <p:spPr>
          <a:xfrm>
            <a:off x="7162800" y="50292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6" name="Google Shape;456;p7"/>
          <p:cNvSpPr/>
          <p:nvPr/>
        </p:nvSpPr>
        <p:spPr>
          <a:xfrm>
            <a:off x="7162800" y="48006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7" name="Google Shape;457;p7"/>
          <p:cNvSpPr/>
          <p:nvPr/>
        </p:nvSpPr>
        <p:spPr>
          <a:xfrm>
            <a:off x="7162800" y="45720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8" name="Google Shape;458;p7"/>
          <p:cNvSpPr/>
          <p:nvPr/>
        </p:nvSpPr>
        <p:spPr>
          <a:xfrm>
            <a:off x="7391400" y="45720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9" name="Google Shape;459;p7"/>
          <p:cNvSpPr/>
          <p:nvPr/>
        </p:nvSpPr>
        <p:spPr>
          <a:xfrm>
            <a:off x="7391400" y="48006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0" name="Google Shape;460;p7"/>
          <p:cNvSpPr/>
          <p:nvPr/>
        </p:nvSpPr>
        <p:spPr>
          <a:xfrm>
            <a:off x="7620000" y="48006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1" name="Google Shape;461;p7"/>
          <p:cNvSpPr/>
          <p:nvPr/>
        </p:nvSpPr>
        <p:spPr>
          <a:xfrm>
            <a:off x="7620000" y="45720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2" name="Google Shape;462;p7"/>
          <p:cNvSpPr/>
          <p:nvPr/>
        </p:nvSpPr>
        <p:spPr>
          <a:xfrm>
            <a:off x="4343400" y="54864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3" name="Google Shape;463;p7"/>
          <p:cNvSpPr/>
          <p:nvPr/>
        </p:nvSpPr>
        <p:spPr>
          <a:xfrm>
            <a:off x="6705600" y="54864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4" name="Google Shape;464;p7"/>
          <p:cNvSpPr/>
          <p:nvPr/>
        </p:nvSpPr>
        <p:spPr>
          <a:xfrm>
            <a:off x="4724400" y="3733800"/>
            <a:ext cx="533400" cy="457200"/>
          </a:xfrm>
          <a:prstGeom prst="downArrow">
            <a:avLst>
              <a:gd name="adj1" fmla="val 144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65" name="Google Shape;465;p7"/>
          <p:cNvSpPr/>
          <p:nvPr/>
        </p:nvSpPr>
        <p:spPr>
          <a:xfrm>
            <a:off x="7086600" y="3733800"/>
            <a:ext cx="533400" cy="457200"/>
          </a:xfrm>
          <a:prstGeom prst="downArrow">
            <a:avLst>
              <a:gd name="adj1" fmla="val 144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1" name="Google Shape;351;p7"/>
          <p:cNvSpPr/>
          <p:nvPr/>
        </p:nvSpPr>
        <p:spPr>
          <a:xfrm>
            <a:off x="1905000" y="2268414"/>
            <a:ext cx="914400" cy="931985"/>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0" i="0" u="none" dirty="0" smtClean="0">
                <a:solidFill>
                  <a:schemeClr val="dk1"/>
                </a:solidFill>
                <a:latin typeface="Arial"/>
                <a:ea typeface="Arial"/>
                <a:cs typeface="Arial"/>
                <a:sym typeface="Arial"/>
              </a:rPr>
              <a:t>(</a:t>
            </a:r>
            <a:r>
              <a:rPr lang="en-US" sz="1800" b="0" i="0" u="none" dirty="0" err="1" smtClean="0">
                <a:solidFill>
                  <a:schemeClr val="dk1"/>
                </a:solidFill>
                <a:latin typeface="Arial"/>
                <a:ea typeface="Arial"/>
                <a:cs typeface="Arial"/>
                <a:sym typeface="Arial"/>
              </a:rPr>
              <a:t>x,y</a:t>
            </a:r>
            <a:r>
              <a:rPr lang="en-US" sz="1800" b="0" i="0" u="none" dirty="0" smtClean="0">
                <a:solidFill>
                  <a:schemeClr val="dk1"/>
                </a:solidFill>
                <a:latin typeface="Arial"/>
                <a:ea typeface="Arial"/>
                <a:cs typeface="Arial"/>
                <a:sym typeface="Arial"/>
              </a:rPr>
              <a:t>)</a:t>
            </a:r>
            <a:endParaRPr sz="1800" b="0" i="0" u="none" dirty="0">
              <a:solidFill>
                <a:schemeClr val="dk1"/>
              </a:solidFill>
              <a:latin typeface="Arial"/>
              <a:ea typeface="Arial"/>
              <a:cs typeface="Arial"/>
              <a:sym typeface="Arial"/>
            </a:endParaRPr>
          </a:p>
        </p:txBody>
      </p:sp>
      <p:sp>
        <p:nvSpPr>
          <p:cNvPr id="122" name="Google Shape;350;p7"/>
          <p:cNvSpPr/>
          <p:nvPr/>
        </p:nvSpPr>
        <p:spPr>
          <a:xfrm>
            <a:off x="2842859" y="2297725"/>
            <a:ext cx="1031618" cy="890952"/>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(x+1,y)</a:t>
            </a:r>
          </a:p>
        </p:txBody>
      </p:sp>
      <p:sp>
        <p:nvSpPr>
          <p:cNvPr id="123" name="Google Shape;350;p7"/>
          <p:cNvSpPr/>
          <p:nvPr/>
        </p:nvSpPr>
        <p:spPr>
          <a:xfrm>
            <a:off x="861673" y="2274280"/>
            <a:ext cx="1031618" cy="890952"/>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x-1,y</a:t>
            </a:r>
            <a:r>
              <a:rPr lang="en-US" dirty="0">
                <a:solidFill>
                  <a:schemeClr val="dk1"/>
                </a:solidFill>
              </a:rPr>
              <a:t>)</a:t>
            </a:r>
          </a:p>
        </p:txBody>
      </p:sp>
      <p:sp>
        <p:nvSpPr>
          <p:cNvPr id="124" name="Google Shape;350;p7"/>
          <p:cNvSpPr/>
          <p:nvPr/>
        </p:nvSpPr>
        <p:spPr>
          <a:xfrm>
            <a:off x="1869850" y="1383331"/>
            <a:ext cx="1031618" cy="890952"/>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a:t>
            </a:r>
            <a:r>
              <a:rPr lang="en-US" dirty="0">
                <a:solidFill>
                  <a:schemeClr val="dk1"/>
                </a:solidFill>
              </a:rPr>
              <a:t>+1</a:t>
            </a:r>
            <a:r>
              <a:rPr lang="en-US" dirty="0" smtClean="0">
                <a:solidFill>
                  <a:schemeClr val="dk1"/>
                </a:solidFill>
              </a:rPr>
              <a:t>)</a:t>
            </a:r>
            <a:endParaRPr lang="en-US" dirty="0">
              <a:solidFill>
                <a:schemeClr val="dk1"/>
              </a:solidFill>
            </a:endParaRPr>
          </a:p>
        </p:txBody>
      </p:sp>
      <p:sp>
        <p:nvSpPr>
          <p:cNvPr id="125" name="Google Shape;350;p7"/>
          <p:cNvSpPr/>
          <p:nvPr/>
        </p:nvSpPr>
        <p:spPr>
          <a:xfrm>
            <a:off x="1869851" y="3176951"/>
            <a:ext cx="1031618" cy="890952"/>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800" b="0" i="0" u="none" dirty="0" smtClean="0">
              <a:solidFill>
                <a:schemeClr val="dk1"/>
              </a:solidFill>
              <a:latin typeface="Arial"/>
              <a:ea typeface="Arial"/>
              <a:cs typeface="Arial"/>
              <a:sym typeface="Arial"/>
            </a:endParaRPr>
          </a:p>
          <a:p>
            <a:pPr lvl="0"/>
            <a:r>
              <a:rPr lang="en-US" dirty="0">
                <a:solidFill>
                  <a:schemeClr val="dk1"/>
                </a:solidFill>
              </a:rPr>
              <a:t>(</a:t>
            </a:r>
            <a:r>
              <a:rPr lang="en-US" dirty="0" smtClean="0">
                <a:solidFill>
                  <a:schemeClr val="dk1"/>
                </a:solidFill>
              </a:rPr>
              <a:t>x,y-1)</a:t>
            </a:r>
            <a:endParaRPr lang="en-US" dirty="0">
              <a:solidFill>
                <a:schemeClr val="dk1"/>
              </a:solidFill>
            </a:endParaRPr>
          </a:p>
        </p:txBody>
      </p:sp>
      <p:sp>
        <p:nvSpPr>
          <p:cNvPr id="126" name="Google Shape;419;p7"/>
          <p:cNvSpPr/>
          <p:nvPr/>
        </p:nvSpPr>
        <p:spPr>
          <a:xfrm>
            <a:off x="4800600" y="5032131"/>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41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421"/>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0"/>
                                  </p:stCondLst>
                                  <p:childTnLst>
                                    <p:set>
                                      <p:cBhvr>
                                        <p:cTn id="15" dur="1" fill="hold">
                                          <p:stCondLst>
                                            <p:cond delay="0"/>
                                          </p:stCondLst>
                                        </p:cTn>
                                        <p:tgtEl>
                                          <p:spTgt spid="422"/>
                                        </p:tgtEl>
                                        <p:attrNameLst>
                                          <p:attrName>style.visibility</p:attrName>
                                        </p:attrNameLst>
                                      </p:cBhvr>
                                      <p:to>
                                        <p:strVal val="visible"/>
                                      </p:to>
                                    </p:set>
                                  </p:childTnLst>
                                </p:cTn>
                              </p:par>
                            </p:childTnLst>
                          </p:cTn>
                        </p:par>
                        <p:par>
                          <p:cTn id="16" fill="hold">
                            <p:stCondLst>
                              <p:cond delay="4"/>
                            </p:stCondLst>
                            <p:childTnLst>
                              <p:par>
                                <p:cTn id="17" presetID="1" presetClass="entr" presetSubtype="0" fill="hold" nodeType="afterEffect">
                                  <p:stCondLst>
                                    <p:cond delay="0"/>
                                  </p:stCondLst>
                                  <p:childTnLst>
                                    <p:set>
                                      <p:cBhvr>
                                        <p:cTn id="18" dur="1" fill="hold">
                                          <p:stCondLst>
                                            <p:cond delay="0"/>
                                          </p:stCondLst>
                                        </p:cTn>
                                        <p:tgtEl>
                                          <p:spTgt spid="420"/>
                                        </p:tgtEl>
                                        <p:attrNameLst>
                                          <p:attrName>style.visibility</p:attrName>
                                        </p:attrNameLst>
                                      </p:cBhvr>
                                      <p:to>
                                        <p:strVal val="visible"/>
                                      </p:to>
                                    </p:set>
                                  </p:childTnLst>
                                </p:cTn>
                              </p:par>
                            </p:childTnLst>
                          </p:cTn>
                        </p:par>
                        <p:par>
                          <p:cTn id="19" fill="hold">
                            <p:stCondLst>
                              <p:cond delay="5"/>
                            </p:stCondLst>
                            <p:childTnLst>
                              <p:par>
                                <p:cTn id="20" presetID="1" presetClass="entr" presetSubtype="0" fill="hold" nodeType="afterEffect">
                                  <p:stCondLst>
                                    <p:cond delay="0"/>
                                  </p:stCondLst>
                                  <p:childTnLst>
                                    <p:set>
                                      <p:cBhvr>
                                        <p:cTn id="21" dur="1" fill="hold">
                                          <p:stCondLst>
                                            <p:cond delay="0"/>
                                          </p:stCondLst>
                                        </p:cTn>
                                        <p:tgtEl>
                                          <p:spTgt spid="4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49"/>
                                        </p:tgtEl>
                                        <p:attrNameLst>
                                          <p:attrName>style.visibility</p:attrName>
                                        </p:attrNameLst>
                                      </p:cBhvr>
                                      <p:to>
                                        <p:strVal val="visible"/>
                                      </p:to>
                                    </p:set>
                                  </p:childTnLst>
                                </p:cTn>
                              </p:par>
                            </p:childTnLst>
                          </p:cTn>
                        </p:par>
                        <p:par>
                          <p:cTn id="26" fill="hold">
                            <p:stCondLst>
                              <p:cond delay="1"/>
                            </p:stCondLst>
                            <p:childTnLst>
                              <p:par>
                                <p:cTn id="27" presetID="1" presetClass="entr" presetSubtype="0" fill="hold" nodeType="afterEffect">
                                  <p:stCondLst>
                                    <p:cond delay="0"/>
                                  </p:stCondLst>
                                  <p:childTnLst>
                                    <p:set>
                                      <p:cBhvr>
                                        <p:cTn id="28" dur="1" fill="hold">
                                          <p:stCondLst>
                                            <p:cond delay="0"/>
                                          </p:stCondLst>
                                        </p:cTn>
                                        <p:tgtEl>
                                          <p:spTgt spid="450"/>
                                        </p:tgtEl>
                                        <p:attrNameLst>
                                          <p:attrName>style.visibility</p:attrName>
                                        </p:attrNameLst>
                                      </p:cBhvr>
                                      <p:to>
                                        <p:strVal val="visible"/>
                                      </p:to>
                                    </p:set>
                                  </p:childTnLst>
                                </p:cTn>
                              </p:par>
                            </p:childTnLst>
                          </p:cTn>
                        </p:par>
                        <p:par>
                          <p:cTn id="29" fill="hold">
                            <p:stCondLst>
                              <p:cond delay="2"/>
                            </p:stCondLst>
                            <p:childTnLst>
                              <p:par>
                                <p:cTn id="30" presetID="1" presetClass="entr" presetSubtype="0" fill="hold" nodeType="afterEffect">
                                  <p:stCondLst>
                                    <p:cond delay="0"/>
                                  </p:stCondLst>
                                  <p:childTnLst>
                                    <p:set>
                                      <p:cBhvr>
                                        <p:cTn id="31" dur="1" fill="hold">
                                          <p:stCondLst>
                                            <p:cond delay="0"/>
                                          </p:stCondLst>
                                        </p:cTn>
                                        <p:tgtEl>
                                          <p:spTgt spid="453"/>
                                        </p:tgtEl>
                                        <p:attrNameLst>
                                          <p:attrName>style.visibility</p:attrName>
                                        </p:attrNameLst>
                                      </p:cBhvr>
                                      <p:to>
                                        <p:strVal val="visible"/>
                                      </p:to>
                                    </p:set>
                                  </p:childTnLst>
                                </p:cTn>
                              </p:par>
                            </p:childTnLst>
                          </p:cTn>
                        </p:par>
                        <p:par>
                          <p:cTn id="32" fill="hold">
                            <p:stCondLst>
                              <p:cond delay="3"/>
                            </p:stCondLst>
                            <p:childTnLst>
                              <p:par>
                                <p:cTn id="33" presetID="1" presetClass="entr" presetSubtype="0" fill="hold" nodeType="afterEffect">
                                  <p:stCondLst>
                                    <p:cond delay="0"/>
                                  </p:stCondLst>
                                  <p:childTnLst>
                                    <p:set>
                                      <p:cBhvr>
                                        <p:cTn id="34" dur="1" fill="hold">
                                          <p:stCondLst>
                                            <p:cond delay="0"/>
                                          </p:stCondLst>
                                        </p:cTn>
                                        <p:tgtEl>
                                          <p:spTgt spid="454"/>
                                        </p:tgtEl>
                                        <p:attrNameLst>
                                          <p:attrName>style.visibility</p:attrName>
                                        </p:attrNameLst>
                                      </p:cBhvr>
                                      <p:to>
                                        <p:strVal val="visible"/>
                                      </p:to>
                                    </p:set>
                                  </p:childTnLst>
                                </p:cTn>
                              </p:par>
                            </p:childTnLst>
                          </p:cTn>
                        </p:par>
                        <p:par>
                          <p:cTn id="35" fill="hold">
                            <p:stCondLst>
                              <p:cond delay="4"/>
                            </p:stCondLst>
                            <p:childTnLst>
                              <p:par>
                                <p:cTn id="36" presetID="1" presetClass="entr" presetSubtype="0" fill="hold" nodeType="afterEffect">
                                  <p:stCondLst>
                                    <p:cond delay="0"/>
                                  </p:stCondLst>
                                  <p:childTnLst>
                                    <p:set>
                                      <p:cBhvr>
                                        <p:cTn id="37" dur="1" fill="hold">
                                          <p:stCondLst>
                                            <p:cond delay="0"/>
                                          </p:stCondLst>
                                        </p:cTn>
                                        <p:tgtEl>
                                          <p:spTgt spid="452"/>
                                        </p:tgtEl>
                                        <p:attrNameLst>
                                          <p:attrName>style.visibility</p:attrName>
                                        </p:attrNameLst>
                                      </p:cBhvr>
                                      <p:to>
                                        <p:strVal val="visible"/>
                                      </p:to>
                                    </p:set>
                                  </p:childTnLst>
                                </p:cTn>
                              </p:par>
                            </p:childTnLst>
                          </p:cTn>
                        </p:par>
                        <p:par>
                          <p:cTn id="38" fill="hold">
                            <p:stCondLst>
                              <p:cond delay="5"/>
                            </p:stCondLst>
                            <p:childTnLst>
                              <p:par>
                                <p:cTn id="39" presetID="1" presetClass="entr" presetSubtype="0" fill="hold" nodeType="afterEffect">
                                  <p:stCondLst>
                                    <p:cond delay="0"/>
                                  </p:stCondLst>
                                  <p:childTnLst>
                                    <p:set>
                                      <p:cBhvr>
                                        <p:cTn id="40" dur="1" fill="hold">
                                          <p:stCondLst>
                                            <p:cond delay="0"/>
                                          </p:stCondLst>
                                        </p:cTn>
                                        <p:tgtEl>
                                          <p:spTgt spid="451"/>
                                        </p:tgtEl>
                                        <p:attrNameLst>
                                          <p:attrName>style.visibility</p:attrName>
                                        </p:attrNameLst>
                                      </p:cBhvr>
                                      <p:to>
                                        <p:strVal val="visible"/>
                                      </p:to>
                                    </p:set>
                                  </p:childTnLst>
                                </p:cTn>
                              </p:par>
                            </p:childTnLst>
                          </p:cTn>
                        </p:par>
                        <p:par>
                          <p:cTn id="41" fill="hold">
                            <p:stCondLst>
                              <p:cond delay="6"/>
                            </p:stCondLst>
                            <p:childTnLst>
                              <p:par>
                                <p:cTn id="42" presetID="1" presetClass="entr" presetSubtype="0" fill="hold" nodeType="afterEffect">
                                  <p:stCondLst>
                                    <p:cond delay="0"/>
                                  </p:stCondLst>
                                  <p:childTnLst>
                                    <p:set>
                                      <p:cBhvr>
                                        <p:cTn id="43" dur="1" fill="hold">
                                          <p:stCondLst>
                                            <p:cond delay="0"/>
                                          </p:stCondLst>
                                        </p:cTn>
                                        <p:tgtEl>
                                          <p:spTgt spid="455"/>
                                        </p:tgtEl>
                                        <p:attrNameLst>
                                          <p:attrName>style.visibility</p:attrName>
                                        </p:attrNameLst>
                                      </p:cBhvr>
                                      <p:to>
                                        <p:strVal val="visible"/>
                                      </p:to>
                                    </p:set>
                                  </p:childTnLst>
                                </p:cTn>
                              </p:par>
                            </p:childTnLst>
                          </p:cTn>
                        </p:par>
                        <p:par>
                          <p:cTn id="44" fill="hold">
                            <p:stCondLst>
                              <p:cond delay="7"/>
                            </p:stCondLst>
                            <p:childTnLst>
                              <p:par>
                                <p:cTn id="45" presetID="1" presetClass="entr" presetSubtype="0" fill="hold" nodeType="afterEffect">
                                  <p:stCondLst>
                                    <p:cond delay="0"/>
                                  </p:stCondLst>
                                  <p:childTnLst>
                                    <p:set>
                                      <p:cBhvr>
                                        <p:cTn id="46" dur="1" fill="hold">
                                          <p:stCondLst>
                                            <p:cond delay="0"/>
                                          </p:stCondLst>
                                        </p:cTn>
                                        <p:tgtEl>
                                          <p:spTgt spid="456"/>
                                        </p:tgtEl>
                                        <p:attrNameLst>
                                          <p:attrName>style.visibility</p:attrName>
                                        </p:attrNameLst>
                                      </p:cBhvr>
                                      <p:to>
                                        <p:strVal val="visible"/>
                                      </p:to>
                                    </p:set>
                                  </p:childTnLst>
                                </p:cTn>
                              </p:par>
                            </p:childTnLst>
                          </p:cTn>
                        </p:par>
                        <p:par>
                          <p:cTn id="47" fill="hold">
                            <p:stCondLst>
                              <p:cond delay="8"/>
                            </p:stCondLst>
                            <p:childTnLst>
                              <p:par>
                                <p:cTn id="48" presetID="1" presetClass="entr" presetSubtype="0" fill="hold" nodeType="afterEffect">
                                  <p:stCondLst>
                                    <p:cond delay="0"/>
                                  </p:stCondLst>
                                  <p:childTnLst>
                                    <p:set>
                                      <p:cBhvr>
                                        <p:cTn id="49" dur="1" fill="hold">
                                          <p:stCondLst>
                                            <p:cond delay="0"/>
                                          </p:stCondLst>
                                        </p:cTn>
                                        <p:tgtEl>
                                          <p:spTgt spid="459"/>
                                        </p:tgtEl>
                                        <p:attrNameLst>
                                          <p:attrName>style.visibility</p:attrName>
                                        </p:attrNameLst>
                                      </p:cBhvr>
                                      <p:to>
                                        <p:strVal val="visible"/>
                                      </p:to>
                                    </p:set>
                                  </p:childTnLst>
                                </p:cTn>
                              </p:par>
                            </p:childTnLst>
                          </p:cTn>
                        </p:par>
                        <p:par>
                          <p:cTn id="50" fill="hold">
                            <p:stCondLst>
                              <p:cond delay="9"/>
                            </p:stCondLst>
                            <p:childTnLst>
                              <p:par>
                                <p:cTn id="51" presetID="1" presetClass="entr" presetSubtype="0" fill="hold" nodeType="afterEffect">
                                  <p:stCondLst>
                                    <p:cond delay="0"/>
                                  </p:stCondLst>
                                  <p:childTnLst>
                                    <p:set>
                                      <p:cBhvr>
                                        <p:cTn id="52" dur="1" fill="hold">
                                          <p:stCondLst>
                                            <p:cond delay="0"/>
                                          </p:stCondLst>
                                        </p:cTn>
                                        <p:tgtEl>
                                          <p:spTgt spid="460"/>
                                        </p:tgtEl>
                                        <p:attrNameLst>
                                          <p:attrName>style.visibility</p:attrName>
                                        </p:attrNameLst>
                                      </p:cBhvr>
                                      <p:to>
                                        <p:strVal val="visible"/>
                                      </p:to>
                                    </p:set>
                                  </p:childTnLst>
                                </p:cTn>
                              </p:par>
                            </p:childTnLst>
                          </p:cTn>
                        </p:par>
                        <p:par>
                          <p:cTn id="53" fill="hold">
                            <p:stCondLst>
                              <p:cond delay="10"/>
                            </p:stCondLst>
                            <p:childTnLst>
                              <p:par>
                                <p:cTn id="54" presetID="1" presetClass="entr" presetSubtype="0" fill="hold" nodeType="afterEffect">
                                  <p:stCondLst>
                                    <p:cond delay="0"/>
                                  </p:stCondLst>
                                  <p:childTnLst>
                                    <p:set>
                                      <p:cBhvr>
                                        <p:cTn id="55" dur="1" fill="hold">
                                          <p:stCondLst>
                                            <p:cond delay="0"/>
                                          </p:stCondLst>
                                        </p:cTn>
                                        <p:tgtEl>
                                          <p:spTgt spid="461"/>
                                        </p:tgtEl>
                                        <p:attrNameLst>
                                          <p:attrName>style.visibility</p:attrName>
                                        </p:attrNameLst>
                                      </p:cBhvr>
                                      <p:to>
                                        <p:strVal val="visible"/>
                                      </p:to>
                                    </p:set>
                                  </p:childTnLst>
                                </p:cTn>
                              </p:par>
                            </p:childTnLst>
                          </p:cTn>
                        </p:par>
                        <p:par>
                          <p:cTn id="56" fill="hold">
                            <p:stCondLst>
                              <p:cond delay="11"/>
                            </p:stCondLst>
                            <p:childTnLst>
                              <p:par>
                                <p:cTn id="57" presetID="1" presetClass="entr" presetSubtype="0" fill="hold" nodeType="afterEffect">
                                  <p:stCondLst>
                                    <p:cond delay="0"/>
                                  </p:stCondLst>
                                  <p:childTnLst>
                                    <p:set>
                                      <p:cBhvr>
                                        <p:cTn id="58" dur="1" fill="hold">
                                          <p:stCondLst>
                                            <p:cond delay="0"/>
                                          </p:stCondLst>
                                        </p:cTn>
                                        <p:tgtEl>
                                          <p:spTgt spid="458"/>
                                        </p:tgtEl>
                                        <p:attrNameLst>
                                          <p:attrName>style.visibility</p:attrName>
                                        </p:attrNameLst>
                                      </p:cBhvr>
                                      <p:to>
                                        <p:strVal val="visible"/>
                                      </p:to>
                                    </p:set>
                                  </p:childTnLst>
                                </p:cTn>
                              </p:par>
                            </p:childTnLst>
                          </p:cTn>
                        </p:par>
                        <p:par>
                          <p:cTn id="59" fill="hold">
                            <p:stCondLst>
                              <p:cond delay="12"/>
                            </p:stCondLst>
                            <p:childTnLst>
                              <p:par>
                                <p:cTn id="60" presetID="1" presetClass="entr" presetSubtype="0" fill="hold" nodeType="afterEffect">
                                  <p:stCondLst>
                                    <p:cond delay="0"/>
                                  </p:stCondLst>
                                  <p:childTnLst>
                                    <p:set>
                                      <p:cBhvr>
                                        <p:cTn id="61" dur="1" fill="hold">
                                          <p:stCondLst>
                                            <p:cond delay="0"/>
                                          </p:stCondLst>
                                        </p:cTn>
                                        <p:tgtEl>
                                          <p:spTgt spid="457"/>
                                        </p:tgtEl>
                                        <p:attrNameLst>
                                          <p:attrName>style.visibility</p:attrName>
                                        </p:attrNameLst>
                                      </p:cBhvr>
                                      <p:to>
                                        <p:strVal val="visible"/>
                                      </p:to>
                                    </p:set>
                                  </p:childTnLst>
                                </p:cTn>
                              </p:par>
                            </p:childTnLst>
                          </p:cTn>
                        </p:par>
                        <p:par>
                          <p:cTn id="62" fill="hold">
                            <p:stCondLst>
                              <p:cond delay="12"/>
                            </p:stCondLst>
                            <p:childTnLst>
                              <p:par>
                                <p:cTn id="63" presetID="1" presetClass="entr" presetSubtype="0" fill="hold" nodeType="after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684" name="Google Shape;684;p26"/>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685" name="Google Shape;685;p26"/>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86" name="Google Shape;686;p26"/>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687" name="Google Shape;687;p26"/>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688" name="Google Shape;688;p26"/>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689" name="Google Shape;689;p26"/>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690" name="Google Shape;690;p26"/>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691" name="Google Shape;691;p26"/>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692" name="Google Shape;692;p26"/>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693" name="Google Shape;693;p26"/>
          <p:cNvSpPr txBox="1"/>
          <p:nvPr/>
        </p:nvSpPr>
        <p:spPr>
          <a:xfrm>
            <a:off x="69278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694" name="Google Shape;694;p26"/>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695" name="Google Shape;695;p26"/>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696" name="Google Shape;696;p26"/>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697" name="Google Shape;697;p26"/>
          <p:cNvCxnSpPr/>
          <p:nvPr/>
        </p:nvCxnSpPr>
        <p:spPr>
          <a:xfrm flipH="1">
            <a:off x="2514600" y="2133600"/>
            <a:ext cx="1219200" cy="2209800"/>
          </a:xfrm>
          <a:prstGeom prst="straightConnector1">
            <a:avLst/>
          </a:prstGeom>
          <a:noFill/>
          <a:ln w="9525" cap="flat" cmpd="sng">
            <a:solidFill>
              <a:schemeClr val="dk1"/>
            </a:solidFill>
            <a:prstDash val="solid"/>
            <a:miter lim="800000"/>
            <a:headEnd type="none" w="med" len="med"/>
            <a:tailEnd type="none" w="med" len="med"/>
          </a:ln>
        </p:spPr>
      </p:cxnSp>
      <p:sp>
        <p:nvSpPr>
          <p:cNvPr id="698" name="Google Shape;698;p26"/>
          <p:cNvSpPr txBox="1"/>
          <p:nvPr/>
        </p:nvSpPr>
        <p:spPr>
          <a:xfrm>
            <a:off x="25146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699" name="Google Shape;699;p26"/>
          <p:cNvSpPr txBox="1"/>
          <p:nvPr/>
        </p:nvSpPr>
        <p:spPr>
          <a:xfrm>
            <a:off x="53340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
        <p:nvSpPr>
          <p:cNvPr id="3" name="Rectangle 2"/>
          <p:cNvSpPr/>
          <p:nvPr/>
        </p:nvSpPr>
        <p:spPr>
          <a:xfrm>
            <a:off x="228600" y="1789625"/>
            <a:ext cx="4572000" cy="1640449"/>
          </a:xfrm>
          <a:prstGeom prst="rect">
            <a:avLst/>
          </a:prstGeom>
        </p:spPr>
        <p:txBody>
          <a:bodyPr>
            <a:spAutoFit/>
          </a:bodyPr>
          <a:lstStyle/>
          <a:p>
            <a:pPr lvl="0" algn="just">
              <a:lnSpc>
                <a:spcPct val="90000"/>
              </a:lnSpc>
              <a:spcBef>
                <a:spcPts val="640"/>
              </a:spcBef>
              <a:buClr>
                <a:schemeClr val="dk1"/>
              </a:buClr>
              <a:buSzPts val="3200"/>
            </a:pPr>
            <a:r>
              <a:rPr lang="en-US" dirty="0"/>
              <a:t>TBRL</a:t>
            </a:r>
          </a:p>
          <a:p>
            <a:pPr lvl="0" algn="just">
              <a:lnSpc>
                <a:spcPct val="90000"/>
              </a:lnSpc>
              <a:spcBef>
                <a:spcPts val="640"/>
              </a:spcBef>
              <a:buClr>
                <a:schemeClr val="dk1"/>
              </a:buClr>
              <a:buSzPts val="3200"/>
            </a:pPr>
            <a:r>
              <a:rPr lang="en-US" dirty="0" smtClean="0"/>
              <a:t>0001   </a:t>
            </a:r>
            <a:r>
              <a:rPr lang="en-US" dirty="0"/>
              <a:t>A</a:t>
            </a:r>
          </a:p>
          <a:p>
            <a:pPr lvl="0" algn="just">
              <a:lnSpc>
                <a:spcPct val="90000"/>
              </a:lnSpc>
              <a:spcBef>
                <a:spcPts val="640"/>
              </a:spcBef>
              <a:buClr>
                <a:schemeClr val="dk1"/>
              </a:buClr>
              <a:buSzPts val="3200"/>
            </a:pPr>
            <a:r>
              <a:rPr lang="en-US" dirty="0" smtClean="0"/>
              <a:t>1000   B</a:t>
            </a:r>
          </a:p>
          <a:p>
            <a:pPr lvl="0" algn="just">
              <a:lnSpc>
                <a:spcPct val="90000"/>
              </a:lnSpc>
              <a:spcBef>
                <a:spcPts val="640"/>
              </a:spcBef>
              <a:buClr>
                <a:schemeClr val="dk1"/>
              </a:buClr>
              <a:buSzPts val="3200"/>
            </a:pPr>
            <a:r>
              <a:rPr lang="en-US" dirty="0" smtClean="0"/>
              <a:t>-------</a:t>
            </a:r>
          </a:p>
          <a:p>
            <a:pPr lvl="0" algn="just">
              <a:lnSpc>
                <a:spcPct val="90000"/>
              </a:lnSpc>
              <a:spcBef>
                <a:spcPts val="640"/>
              </a:spcBef>
              <a:buClr>
                <a:schemeClr val="dk1"/>
              </a:buClr>
              <a:buSzPts val="3200"/>
            </a:pPr>
            <a:r>
              <a:rPr lang="en-US" dirty="0" smtClean="0"/>
              <a:t>0000    </a:t>
            </a:r>
            <a:r>
              <a:rPr lang="en-US" dirty="0"/>
              <a:t>AND</a:t>
            </a:r>
          </a:p>
          <a:p>
            <a:pPr lvl="0" algn="just">
              <a:lnSpc>
                <a:spcPct val="90000"/>
              </a:lnSpc>
              <a:spcBef>
                <a:spcPts val="640"/>
              </a:spcBef>
              <a:buClr>
                <a:schemeClr val="dk1"/>
              </a:buClr>
              <a:buSzPts val="3200"/>
            </a:pPr>
            <a:r>
              <a:rPr lang="en-US" dirty="0" smtClean="0"/>
              <a:t>-------</a:t>
            </a:r>
            <a:endParaRPr lang="en-US" dirty="0"/>
          </a:p>
        </p:txBody>
      </p:sp>
      <p:cxnSp>
        <p:nvCxnSpPr>
          <p:cNvPr id="20" name="Google Shape;697;p26"/>
          <p:cNvCxnSpPr/>
          <p:nvPr/>
        </p:nvCxnSpPr>
        <p:spPr>
          <a:xfrm flipH="1">
            <a:off x="3648075" y="3948112"/>
            <a:ext cx="3000375" cy="547688"/>
          </a:xfrm>
          <a:prstGeom prst="straightConnector1">
            <a:avLst/>
          </a:prstGeom>
          <a:noFill/>
          <a:ln w="9525" cap="flat" cmpd="sng">
            <a:solidFill>
              <a:schemeClr val="dk1"/>
            </a:solidFill>
            <a:prstDash val="solid"/>
            <a:miter lim="800000"/>
            <a:headEnd type="none" w="med" len="med"/>
            <a:tailEnd type="none" w="med" len="med"/>
          </a:ln>
        </p:spPr>
      </p:cxnSp>
      <p:sp>
        <p:nvSpPr>
          <p:cNvPr id="4" name="Rectangle 3"/>
          <p:cNvSpPr/>
          <p:nvPr/>
        </p:nvSpPr>
        <p:spPr>
          <a:xfrm>
            <a:off x="3324225" y="5754801"/>
            <a:ext cx="4572000" cy="777649"/>
          </a:xfrm>
          <a:prstGeom prst="rect">
            <a:avLst/>
          </a:prstGeom>
        </p:spPr>
        <p:txBody>
          <a:bodyPr>
            <a:spAutoFit/>
          </a:bodyPr>
          <a:lstStyle/>
          <a:p>
            <a:pPr marL="342900" lvl="0" indent="-342900">
              <a:lnSpc>
                <a:spcPct val="90000"/>
              </a:lnSpc>
              <a:spcBef>
                <a:spcPts val="640"/>
              </a:spcBef>
              <a:buClr>
                <a:schemeClr val="dk1"/>
              </a:buClr>
              <a:buSzPts val="3200"/>
            </a:pPr>
            <a:r>
              <a:rPr lang="en-US" dirty="0">
                <a:solidFill>
                  <a:schemeClr val="dk1"/>
                </a:solidFill>
                <a:latin typeface="Calibri"/>
                <a:ea typeface="Calibri"/>
                <a:cs typeface="Calibri"/>
                <a:sym typeface="Calibri"/>
              </a:rPr>
              <a:t>y = y</a:t>
            </a:r>
            <a:r>
              <a:rPr lang="en-US" baseline="-25000" dirty="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 + m (x – x</a:t>
            </a:r>
            <a:r>
              <a:rPr lang="en-US" baseline="-25000" dirty="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a:t>
            </a:r>
            <a:endParaRPr lang="en-US" dirty="0"/>
          </a:p>
          <a:p>
            <a:pPr marL="342900" lvl="0" indent="-342900">
              <a:lnSpc>
                <a:spcPct val="90000"/>
              </a:lnSpc>
              <a:spcBef>
                <a:spcPts val="640"/>
              </a:spcBef>
              <a:buClr>
                <a:schemeClr val="dk1"/>
              </a:buClr>
              <a:buSzPts val="3200"/>
              <a:buFont typeface="Arial"/>
              <a:buChar char="•"/>
            </a:pPr>
            <a:r>
              <a:rPr lang="en-US" dirty="0">
                <a:solidFill>
                  <a:schemeClr val="dk1"/>
                </a:solidFill>
                <a:latin typeface="Calibri"/>
                <a:ea typeface="Calibri"/>
                <a:cs typeface="Calibri"/>
                <a:sym typeface="Calibri"/>
              </a:rPr>
              <a:t>Where x is set to either </a:t>
            </a:r>
            <a:r>
              <a:rPr lang="en-US" sz="900" dirty="0" err="1">
                <a:solidFill>
                  <a:schemeClr val="dk1"/>
                </a:solidFill>
                <a:latin typeface="Calibri"/>
                <a:ea typeface="Calibri"/>
                <a:cs typeface="Calibri"/>
                <a:sym typeface="Calibri"/>
              </a:rPr>
              <a:t>x</a:t>
            </a:r>
            <a:r>
              <a:rPr lang="en-US" baseline="-25000" dirty="0" err="1">
                <a:solidFill>
                  <a:schemeClr val="dk1"/>
                </a:solidFill>
                <a:latin typeface="Calibri"/>
                <a:ea typeface="Calibri"/>
                <a:cs typeface="Calibri"/>
                <a:sym typeface="Calibri"/>
              </a:rPr>
              <a:t>wmin</a:t>
            </a:r>
            <a:r>
              <a:rPr lang="en-US" baseline="-25000" dirty="0">
                <a:solidFill>
                  <a:schemeClr val="dk1"/>
                </a:solidFill>
                <a:latin typeface="Calibri"/>
                <a:ea typeface="Calibri"/>
                <a:cs typeface="Calibri"/>
                <a:sym typeface="Calibri"/>
              </a:rPr>
              <a:t> </a:t>
            </a:r>
            <a:r>
              <a:rPr lang="en-US" sz="9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or</a:t>
            </a:r>
            <a:r>
              <a:rPr lang="en-US" sz="900" dirty="0">
                <a:solidFill>
                  <a:schemeClr val="dk1"/>
                </a:solidFill>
                <a:latin typeface="Calibri"/>
                <a:ea typeface="Calibri"/>
                <a:cs typeface="Calibri"/>
                <a:sym typeface="Calibri"/>
              </a:rPr>
              <a:t>  </a:t>
            </a:r>
            <a:r>
              <a:rPr lang="en-US" sz="900" dirty="0" err="1">
                <a:solidFill>
                  <a:schemeClr val="dk1"/>
                </a:solidFill>
                <a:latin typeface="Calibri"/>
                <a:ea typeface="Calibri"/>
                <a:cs typeface="Calibri"/>
                <a:sym typeface="Calibri"/>
              </a:rPr>
              <a:t>x</a:t>
            </a:r>
            <a:r>
              <a:rPr lang="en-US" baseline="-25000" dirty="0" err="1">
                <a:solidFill>
                  <a:schemeClr val="dk1"/>
                </a:solidFill>
                <a:latin typeface="Calibri"/>
                <a:ea typeface="Calibri"/>
                <a:cs typeface="Calibri"/>
                <a:sym typeface="Calibri"/>
              </a:rPr>
              <a:t>wmax</a:t>
            </a:r>
            <a:endParaRPr lang="en-US" dirty="0"/>
          </a:p>
          <a:p>
            <a:pPr marL="342900" lvl="0" indent="-139700">
              <a:spcBef>
                <a:spcPts val="640"/>
              </a:spcBef>
              <a:buClr>
                <a:schemeClr val="dk1"/>
              </a:buClr>
              <a:buSzPts val="3200"/>
            </a:pPr>
            <a:endParaRPr lang="en-US"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0047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7"/>
                                        </p:tgtEl>
                                        <p:attrNameLst>
                                          <p:attrName>style.visibility</p:attrName>
                                        </p:attrNameLst>
                                      </p:cBhvr>
                                      <p:to>
                                        <p:strVal val="visible"/>
                                      </p:to>
                                    </p:set>
                                    <p:anim calcmode="lin" valueType="num">
                                      <p:cBhvr additive="base">
                                        <p:cTn id="7" dur="500"/>
                                        <p:tgtEl>
                                          <p:spTgt spid="6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705" name="Google Shape;705;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9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For a line with end point coordinates (x</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,y</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 and (x</a:t>
            </a:r>
            <a:r>
              <a:rPr lang="en-US" sz="3200" b="0" i="0" u="none" baseline="-25000" dirty="0">
                <a:solidFill>
                  <a:schemeClr val="dk1"/>
                </a:solidFill>
                <a:latin typeface="Calibri"/>
                <a:ea typeface="Calibri"/>
                <a:cs typeface="Calibri"/>
                <a:sym typeface="Calibri"/>
              </a:rPr>
              <a:t>2</a:t>
            </a:r>
            <a:r>
              <a:rPr lang="en-US" sz="3200" b="0" i="0" u="none" dirty="0">
                <a:solidFill>
                  <a:schemeClr val="dk1"/>
                </a:solidFill>
                <a:latin typeface="Calibri"/>
                <a:ea typeface="Calibri"/>
                <a:cs typeface="Calibri"/>
                <a:sym typeface="Calibri"/>
              </a:rPr>
              <a:t>, y</a:t>
            </a:r>
            <a:r>
              <a:rPr lang="en-US" sz="3200" b="0" i="0" u="none" baseline="-25000" dirty="0">
                <a:solidFill>
                  <a:schemeClr val="dk1"/>
                </a:solidFill>
                <a:latin typeface="Calibri"/>
                <a:ea typeface="Calibri"/>
                <a:cs typeface="Calibri"/>
                <a:sym typeface="Calibri"/>
              </a:rPr>
              <a:t>2</a:t>
            </a:r>
            <a:r>
              <a:rPr lang="en-US" sz="3200" b="0" i="0" u="none" dirty="0">
                <a:solidFill>
                  <a:schemeClr val="dk1"/>
                </a:solidFill>
                <a:latin typeface="Calibri"/>
                <a:ea typeface="Calibri"/>
                <a:cs typeface="Calibri"/>
                <a:sym typeface="Calibri"/>
              </a:rPr>
              <a:t>) the y coordinate of the </a:t>
            </a:r>
            <a:r>
              <a:rPr lang="en-US" sz="1600" b="0" i="0" u="none" dirty="0">
                <a:solidFill>
                  <a:schemeClr val="dk1"/>
                </a:solidFill>
                <a:latin typeface="Calibri"/>
                <a:ea typeface="Calibri"/>
                <a:cs typeface="Calibri"/>
                <a:sym typeface="Calibri"/>
              </a:rPr>
              <a:t>intersection point with a vertical boundary </a:t>
            </a:r>
            <a:r>
              <a:rPr lang="en-US" sz="3200" b="0" i="0" u="none" dirty="0">
                <a:solidFill>
                  <a:schemeClr val="dk1"/>
                </a:solidFill>
                <a:latin typeface="Calibri"/>
                <a:ea typeface="Calibri"/>
                <a:cs typeface="Calibri"/>
                <a:sym typeface="Calibri"/>
              </a:rPr>
              <a:t>is </a:t>
            </a:r>
            <a:endParaRPr dirty="0"/>
          </a:p>
          <a:p>
            <a:pPr marL="342900" marR="0" lvl="0" indent="-342900" algn="l" rtl="0">
              <a:lnSpc>
                <a:spcPct val="90000"/>
              </a:lnSpc>
              <a:spcBef>
                <a:spcPts val="640"/>
              </a:spcBef>
              <a:spcAft>
                <a:spcPts val="0"/>
              </a:spcAft>
              <a:buClr>
                <a:schemeClr val="dk1"/>
              </a:buClr>
              <a:buSzPts val="3200"/>
              <a:buFont typeface="Arial"/>
              <a:buNone/>
            </a:pPr>
            <a:r>
              <a:rPr lang="en-US" sz="3200" b="0" i="0" u="none" dirty="0">
                <a:solidFill>
                  <a:schemeClr val="dk1"/>
                </a:solidFill>
                <a:latin typeface="Calibri"/>
                <a:ea typeface="Calibri"/>
                <a:cs typeface="Calibri"/>
                <a:sym typeface="Calibri"/>
              </a:rPr>
              <a:t>			y = y</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 + m (x – x</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a:t>
            </a:r>
            <a:endParaRPr dirty="0"/>
          </a:p>
          <a:p>
            <a:pPr marL="342900" marR="0" lvl="0" indent="-342900" algn="l"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Where x is set to either </a:t>
            </a:r>
            <a:r>
              <a:rPr lang="en-US" sz="1600" b="0" i="0" u="none" dirty="0" err="1">
                <a:solidFill>
                  <a:schemeClr val="dk1"/>
                </a:solidFill>
                <a:latin typeface="Calibri"/>
                <a:ea typeface="Calibri"/>
                <a:cs typeface="Calibri"/>
                <a:sym typeface="Calibri"/>
              </a:rPr>
              <a:t>x</a:t>
            </a:r>
            <a:r>
              <a:rPr lang="en-US" sz="3200" b="0" i="0" u="none" baseline="-25000" dirty="0" err="1">
                <a:solidFill>
                  <a:schemeClr val="dk1"/>
                </a:solidFill>
                <a:latin typeface="Calibri"/>
                <a:ea typeface="Calibri"/>
                <a:cs typeface="Calibri"/>
                <a:sym typeface="Calibri"/>
              </a:rPr>
              <a:t>wmin</a:t>
            </a:r>
            <a:r>
              <a:rPr lang="en-US" sz="3200" b="0" i="0" u="none" baseline="-25000" dirty="0">
                <a:solidFill>
                  <a:schemeClr val="dk1"/>
                </a:solidFill>
                <a:latin typeface="Calibri"/>
                <a:ea typeface="Calibri"/>
                <a:cs typeface="Calibri"/>
                <a:sym typeface="Calibri"/>
              </a:rPr>
              <a:t> </a:t>
            </a:r>
            <a:r>
              <a:rPr lang="en-US" sz="1600" b="0" i="0" u="none" dirty="0">
                <a:solidFill>
                  <a:schemeClr val="dk1"/>
                </a:solidFill>
                <a:latin typeface="Calibri"/>
                <a:ea typeface="Calibri"/>
                <a:cs typeface="Calibri"/>
                <a:sym typeface="Calibri"/>
              </a:rPr>
              <a:t> </a:t>
            </a:r>
            <a:r>
              <a:rPr lang="en-US" sz="2800" b="0" i="0" u="none" dirty="0">
                <a:solidFill>
                  <a:schemeClr val="dk1"/>
                </a:solidFill>
                <a:latin typeface="Calibri"/>
                <a:ea typeface="Calibri"/>
                <a:cs typeface="Calibri"/>
                <a:sym typeface="Calibri"/>
              </a:rPr>
              <a:t>or</a:t>
            </a:r>
            <a:r>
              <a:rPr lang="en-US" sz="1600" b="0" i="0" u="none" dirty="0">
                <a:solidFill>
                  <a:schemeClr val="dk1"/>
                </a:solidFill>
                <a:latin typeface="Calibri"/>
                <a:ea typeface="Calibri"/>
                <a:cs typeface="Calibri"/>
                <a:sym typeface="Calibri"/>
              </a:rPr>
              <a:t>  </a:t>
            </a:r>
            <a:r>
              <a:rPr lang="en-US" sz="1600" b="0" i="0" u="none" dirty="0" err="1">
                <a:solidFill>
                  <a:schemeClr val="dk1"/>
                </a:solidFill>
                <a:latin typeface="Calibri"/>
                <a:ea typeface="Calibri"/>
                <a:cs typeface="Calibri"/>
                <a:sym typeface="Calibri"/>
              </a:rPr>
              <a:t>x</a:t>
            </a:r>
            <a:r>
              <a:rPr lang="en-US" sz="3200" b="0" i="0" u="none" baseline="-25000" dirty="0" err="1">
                <a:solidFill>
                  <a:schemeClr val="dk1"/>
                </a:solidFill>
                <a:latin typeface="Calibri"/>
                <a:ea typeface="Calibri"/>
                <a:cs typeface="Calibri"/>
                <a:sym typeface="Calibri"/>
              </a:rPr>
              <a:t>wmax</a:t>
            </a:r>
            <a:endParaRPr dirty="0"/>
          </a:p>
          <a:p>
            <a:pPr marL="342900" marR="0" lvl="0" indent="-139700" algn="l" rtl="0">
              <a:spcBef>
                <a:spcPts val="640"/>
              </a:spcBef>
              <a:spcAft>
                <a:spcPts val="0"/>
              </a:spcAft>
              <a:buClr>
                <a:schemeClr val="dk1"/>
              </a:buClr>
              <a:buSzPts val="3200"/>
              <a:buFont typeface="Arial"/>
              <a:buNone/>
            </a:pPr>
            <a:endParaRPr sz="3200" b="0" i="0" u="none"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4471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711" name="Google Shape;711;p28"/>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712" name="Google Shape;712;p28"/>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713" name="Google Shape;713;p28"/>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714" name="Google Shape;714;p28"/>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715" name="Google Shape;715;p28"/>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716" name="Google Shape;716;p28"/>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717" name="Google Shape;717;p28"/>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718" name="Google Shape;718;p28"/>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719" name="Google Shape;719;p28"/>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720" name="Google Shape;720;p28"/>
          <p:cNvSpPr txBox="1"/>
          <p:nvPr/>
        </p:nvSpPr>
        <p:spPr>
          <a:xfrm>
            <a:off x="69278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721" name="Google Shape;721;p28"/>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722" name="Google Shape;722;p28"/>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723" name="Google Shape;723;p28"/>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724" name="Google Shape;724;p28"/>
          <p:cNvCxnSpPr/>
          <p:nvPr/>
        </p:nvCxnSpPr>
        <p:spPr>
          <a:xfrm flipH="1">
            <a:off x="3505200" y="3962400"/>
            <a:ext cx="1752600" cy="1752600"/>
          </a:xfrm>
          <a:prstGeom prst="straightConnector1">
            <a:avLst/>
          </a:prstGeom>
          <a:noFill/>
          <a:ln w="9525" cap="flat" cmpd="sng">
            <a:solidFill>
              <a:schemeClr val="dk1"/>
            </a:solidFill>
            <a:prstDash val="solid"/>
            <a:miter lim="800000"/>
            <a:headEnd type="none" w="med" len="med"/>
            <a:tailEnd type="none" w="med" len="med"/>
          </a:ln>
        </p:spPr>
      </p:cxnSp>
      <p:sp>
        <p:nvSpPr>
          <p:cNvPr id="725" name="Google Shape;725;p28"/>
          <p:cNvSpPr txBox="1"/>
          <p:nvPr/>
        </p:nvSpPr>
        <p:spPr>
          <a:xfrm>
            <a:off x="22098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726" name="Google Shape;726;p28"/>
          <p:cNvSpPr txBox="1"/>
          <p:nvPr/>
        </p:nvSpPr>
        <p:spPr>
          <a:xfrm>
            <a:off x="50292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
        <p:nvSpPr>
          <p:cNvPr id="2" name="Rectangle 1"/>
          <p:cNvSpPr/>
          <p:nvPr/>
        </p:nvSpPr>
        <p:spPr>
          <a:xfrm>
            <a:off x="-685800" y="2922587"/>
            <a:ext cx="4572000" cy="1640449"/>
          </a:xfrm>
          <a:prstGeom prst="rect">
            <a:avLst/>
          </a:prstGeom>
        </p:spPr>
        <p:txBody>
          <a:bodyPr>
            <a:spAutoFit/>
          </a:bodyPr>
          <a:lstStyle/>
          <a:p>
            <a:pPr lvl="0" algn="just">
              <a:lnSpc>
                <a:spcPct val="90000"/>
              </a:lnSpc>
              <a:spcBef>
                <a:spcPts val="640"/>
              </a:spcBef>
              <a:buClr>
                <a:schemeClr val="dk1"/>
              </a:buClr>
              <a:buSzPts val="3200"/>
            </a:pPr>
            <a:r>
              <a:rPr lang="en-US" dirty="0" smtClean="0"/>
              <a:t>	TBRL</a:t>
            </a:r>
            <a:endParaRPr lang="en-US" dirty="0"/>
          </a:p>
          <a:p>
            <a:pPr lvl="0" algn="just">
              <a:lnSpc>
                <a:spcPct val="90000"/>
              </a:lnSpc>
              <a:spcBef>
                <a:spcPts val="640"/>
              </a:spcBef>
              <a:buClr>
                <a:schemeClr val="dk1"/>
              </a:buClr>
              <a:buSzPts val="3200"/>
            </a:pPr>
            <a:r>
              <a:rPr lang="en-US" dirty="0"/>
              <a:t>	</a:t>
            </a:r>
            <a:r>
              <a:rPr lang="en-US" dirty="0" smtClean="0"/>
              <a:t>0000   </a:t>
            </a:r>
            <a:r>
              <a:rPr lang="en-US" dirty="0"/>
              <a:t>A</a:t>
            </a:r>
          </a:p>
          <a:p>
            <a:pPr lvl="0" algn="just">
              <a:lnSpc>
                <a:spcPct val="90000"/>
              </a:lnSpc>
              <a:spcBef>
                <a:spcPts val="640"/>
              </a:spcBef>
              <a:buClr>
                <a:schemeClr val="dk1"/>
              </a:buClr>
              <a:buSzPts val="3200"/>
            </a:pPr>
            <a:r>
              <a:rPr lang="en-US" dirty="0"/>
              <a:t>	0</a:t>
            </a:r>
            <a:r>
              <a:rPr lang="en-US" dirty="0" smtClean="0"/>
              <a:t>100   </a:t>
            </a:r>
            <a:r>
              <a:rPr lang="en-US" dirty="0"/>
              <a:t>B</a:t>
            </a:r>
          </a:p>
          <a:p>
            <a:pPr marL="457200" lvl="1" indent="0" algn="just">
              <a:lnSpc>
                <a:spcPct val="90000"/>
              </a:lnSpc>
              <a:spcBef>
                <a:spcPts val="640"/>
              </a:spcBef>
              <a:buSzPts val="3200"/>
              <a:buNone/>
            </a:pPr>
            <a:r>
              <a:rPr lang="en-US" dirty="0"/>
              <a:t>	-------</a:t>
            </a:r>
          </a:p>
          <a:p>
            <a:pPr marL="457200" lvl="1" indent="0" algn="just">
              <a:lnSpc>
                <a:spcPct val="90000"/>
              </a:lnSpc>
              <a:spcBef>
                <a:spcPts val="640"/>
              </a:spcBef>
              <a:buSzPts val="3200"/>
              <a:buNone/>
            </a:pPr>
            <a:r>
              <a:rPr lang="en-US" dirty="0"/>
              <a:t>	0000  </a:t>
            </a:r>
            <a:r>
              <a:rPr lang="en-US" dirty="0" smtClean="0"/>
              <a:t>  </a:t>
            </a:r>
            <a:r>
              <a:rPr lang="en-US" dirty="0"/>
              <a:t>AND</a:t>
            </a:r>
          </a:p>
          <a:p>
            <a:pPr lvl="0" algn="just">
              <a:lnSpc>
                <a:spcPct val="90000"/>
              </a:lnSpc>
              <a:spcBef>
                <a:spcPts val="640"/>
              </a:spcBef>
              <a:buClr>
                <a:schemeClr val="dk1"/>
              </a:buClr>
              <a:buSzPts val="3200"/>
            </a:pPr>
            <a:r>
              <a:rPr lang="en-US" dirty="0"/>
              <a:t>	-------</a:t>
            </a:r>
          </a:p>
        </p:txBody>
      </p:sp>
      <p:sp>
        <p:nvSpPr>
          <p:cNvPr id="3" name="Rectangle 2"/>
          <p:cNvSpPr/>
          <p:nvPr/>
        </p:nvSpPr>
        <p:spPr>
          <a:xfrm>
            <a:off x="4184650" y="5798412"/>
            <a:ext cx="4572000" cy="557076"/>
          </a:xfrm>
          <a:prstGeom prst="rect">
            <a:avLst/>
          </a:prstGeom>
        </p:spPr>
        <p:txBody>
          <a:bodyPr>
            <a:spAutoFit/>
          </a:bodyPr>
          <a:lstStyle/>
          <a:p>
            <a:pPr marL="342900" lvl="0" indent="-342900">
              <a:lnSpc>
                <a:spcPct val="90000"/>
              </a:lnSpc>
              <a:spcBef>
                <a:spcPts val="640"/>
              </a:spcBef>
              <a:buClr>
                <a:schemeClr val="dk1"/>
              </a:buClr>
              <a:buSzPts val="3200"/>
            </a:pPr>
            <a:r>
              <a:rPr lang="en-US" dirty="0" smtClean="0">
                <a:solidFill>
                  <a:schemeClr val="dk1"/>
                </a:solidFill>
                <a:latin typeface="Calibri"/>
                <a:ea typeface="Calibri"/>
                <a:cs typeface="Calibri"/>
                <a:sym typeface="Calibri"/>
              </a:rPr>
              <a:t>x </a:t>
            </a: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x</a:t>
            </a:r>
            <a:r>
              <a:rPr lang="en-US" baseline="-25000" dirty="0" smtClean="0">
                <a:solidFill>
                  <a:schemeClr val="dk1"/>
                </a:solidFill>
                <a:latin typeface="Calibri"/>
                <a:ea typeface="Calibri"/>
                <a:cs typeface="Calibri"/>
                <a:sym typeface="Calibri"/>
              </a:rPr>
              <a:t>1</a:t>
            </a:r>
            <a:r>
              <a:rPr lang="en-US" dirty="0" smtClean="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1/m (y </a:t>
            </a: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y</a:t>
            </a:r>
            <a:r>
              <a:rPr lang="en-US" baseline="-25000" dirty="0" smtClean="0">
                <a:solidFill>
                  <a:schemeClr val="dk1"/>
                </a:solidFill>
                <a:latin typeface="Calibri"/>
                <a:ea typeface="Calibri"/>
                <a:cs typeface="Calibri"/>
                <a:sym typeface="Calibri"/>
              </a:rPr>
              <a:t>1</a:t>
            </a:r>
            <a:r>
              <a:rPr lang="en-US" dirty="0">
                <a:solidFill>
                  <a:schemeClr val="dk1"/>
                </a:solidFill>
                <a:latin typeface="Calibri"/>
                <a:ea typeface="Calibri"/>
                <a:cs typeface="Calibri"/>
                <a:sym typeface="Calibri"/>
              </a:rPr>
              <a:t>)</a:t>
            </a:r>
            <a:endParaRPr lang="en-US" dirty="0"/>
          </a:p>
          <a:p>
            <a:pPr marL="342900" lvl="0" indent="-342900">
              <a:lnSpc>
                <a:spcPct val="90000"/>
              </a:lnSpc>
              <a:spcBef>
                <a:spcPts val="640"/>
              </a:spcBef>
              <a:buClr>
                <a:schemeClr val="dk1"/>
              </a:buClr>
              <a:buSzPts val="3200"/>
              <a:buFont typeface="Arial"/>
              <a:buChar char="•"/>
            </a:pPr>
            <a:r>
              <a:rPr lang="en-US" dirty="0">
                <a:solidFill>
                  <a:schemeClr val="dk1"/>
                </a:solidFill>
                <a:latin typeface="Calibri"/>
                <a:ea typeface="Calibri"/>
                <a:cs typeface="Calibri"/>
                <a:sym typeface="Calibri"/>
              </a:rPr>
              <a:t>Where </a:t>
            </a:r>
            <a:r>
              <a:rPr lang="en-US" dirty="0" smtClean="0">
                <a:solidFill>
                  <a:schemeClr val="dk1"/>
                </a:solidFill>
                <a:latin typeface="Calibri"/>
                <a:ea typeface="Calibri"/>
                <a:cs typeface="Calibri"/>
                <a:sym typeface="Calibri"/>
              </a:rPr>
              <a:t>y </a:t>
            </a:r>
            <a:r>
              <a:rPr lang="en-US" dirty="0">
                <a:solidFill>
                  <a:schemeClr val="dk1"/>
                </a:solidFill>
                <a:latin typeface="Calibri"/>
                <a:ea typeface="Calibri"/>
                <a:cs typeface="Calibri"/>
                <a:sym typeface="Calibri"/>
              </a:rPr>
              <a:t>is set to either </a:t>
            </a:r>
            <a:r>
              <a:rPr lang="en-US" sz="900" dirty="0" err="1" smtClean="0">
                <a:solidFill>
                  <a:schemeClr val="dk1"/>
                </a:solidFill>
                <a:latin typeface="Calibri"/>
                <a:ea typeface="Calibri"/>
                <a:cs typeface="Calibri"/>
                <a:sym typeface="Calibri"/>
              </a:rPr>
              <a:t>y</a:t>
            </a:r>
            <a:r>
              <a:rPr lang="en-US" baseline="-25000" dirty="0" err="1" smtClean="0">
                <a:solidFill>
                  <a:schemeClr val="dk1"/>
                </a:solidFill>
                <a:latin typeface="Calibri"/>
                <a:ea typeface="Calibri"/>
                <a:cs typeface="Calibri"/>
                <a:sym typeface="Calibri"/>
              </a:rPr>
              <a:t>wmin</a:t>
            </a:r>
            <a:r>
              <a:rPr lang="en-US" baseline="-25000" dirty="0" smtClean="0">
                <a:solidFill>
                  <a:schemeClr val="dk1"/>
                </a:solidFill>
                <a:latin typeface="Calibri"/>
                <a:ea typeface="Calibri"/>
                <a:cs typeface="Calibri"/>
                <a:sym typeface="Calibri"/>
              </a:rPr>
              <a:t> </a:t>
            </a:r>
            <a:endParaRPr lang="en-US" dirty="0"/>
          </a:p>
        </p:txBody>
      </p:sp>
    </p:spTree>
    <p:extLst>
      <p:ext uri="{BB962C8B-B14F-4D97-AF65-F5344CB8AC3E}">
        <p14:creationId xmlns:p14="http://schemas.microsoft.com/office/powerpoint/2010/main" val="319041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4"/>
                                        </p:tgtEl>
                                        <p:attrNameLst>
                                          <p:attrName>style.visibility</p:attrName>
                                        </p:attrNameLst>
                                      </p:cBhvr>
                                      <p:to>
                                        <p:strVal val="visible"/>
                                      </p:to>
                                    </p:set>
                                    <p:anim calcmode="lin" valueType="num">
                                      <p:cBhvr additive="base">
                                        <p:cTn id="7" dur="500"/>
                                        <p:tgtEl>
                                          <p:spTgt spid="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732" name="Google Shape;732;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Similarly for  </a:t>
            </a:r>
            <a:r>
              <a:rPr lang="en-US" sz="1600" b="0" i="0" u="none" dirty="0">
                <a:solidFill>
                  <a:schemeClr val="dk1"/>
                </a:solidFill>
                <a:latin typeface="Calibri"/>
                <a:ea typeface="Calibri"/>
                <a:cs typeface="Calibri"/>
                <a:sym typeface="Calibri"/>
              </a:rPr>
              <a:t>the intersection with a vertical boundary  </a:t>
            </a:r>
            <a:endParaRPr dirty="0"/>
          </a:p>
          <a:p>
            <a:pPr marL="342900" marR="0" lvl="0" indent="-342900" algn="l" rtl="0">
              <a:lnSpc>
                <a:spcPct val="90000"/>
              </a:lnSpc>
              <a:spcBef>
                <a:spcPts val="640"/>
              </a:spcBef>
              <a:spcAft>
                <a:spcPts val="0"/>
              </a:spcAft>
              <a:buClr>
                <a:schemeClr val="dk1"/>
              </a:buClr>
              <a:buSzPts val="3200"/>
              <a:buFont typeface="Arial"/>
              <a:buNone/>
            </a:pPr>
            <a:r>
              <a:rPr lang="en-US" sz="3200" b="0" i="0" u="none" dirty="0">
                <a:solidFill>
                  <a:schemeClr val="dk1"/>
                </a:solidFill>
                <a:latin typeface="Calibri"/>
                <a:ea typeface="Calibri"/>
                <a:cs typeface="Calibri"/>
                <a:sym typeface="Calibri"/>
              </a:rPr>
              <a:t>			x = x</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 +  (y – y</a:t>
            </a:r>
            <a:r>
              <a:rPr lang="en-US" sz="3200" b="0" i="0" u="none" baseline="-25000" dirty="0">
                <a:solidFill>
                  <a:schemeClr val="dk1"/>
                </a:solidFill>
                <a:latin typeface="Calibri"/>
                <a:ea typeface="Calibri"/>
                <a:cs typeface="Calibri"/>
                <a:sym typeface="Calibri"/>
              </a:rPr>
              <a:t>1</a:t>
            </a:r>
            <a:r>
              <a:rPr lang="en-US" sz="3200" b="0" i="0" u="none" dirty="0">
                <a:solidFill>
                  <a:schemeClr val="dk1"/>
                </a:solidFill>
                <a:latin typeface="Calibri"/>
                <a:ea typeface="Calibri"/>
                <a:cs typeface="Calibri"/>
                <a:sym typeface="Calibri"/>
              </a:rPr>
              <a:t>)/m</a:t>
            </a:r>
            <a:endParaRPr dirty="0"/>
          </a:p>
          <a:p>
            <a:pPr marL="342900" marR="0" lvl="0" indent="-342900" algn="l" rtl="0">
              <a:lnSpc>
                <a:spcPct val="9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Where y is set to either </a:t>
            </a:r>
            <a:r>
              <a:rPr lang="en-US" sz="3200" b="0" i="0" u="none" dirty="0" err="1">
                <a:solidFill>
                  <a:schemeClr val="dk1"/>
                </a:solidFill>
                <a:latin typeface="Calibri"/>
                <a:ea typeface="Calibri"/>
                <a:cs typeface="Calibri"/>
                <a:sym typeface="Calibri"/>
              </a:rPr>
              <a:t>yw</a:t>
            </a:r>
            <a:r>
              <a:rPr lang="en-US" sz="3200" b="0" i="0" u="none" baseline="-25000" dirty="0" err="1">
                <a:solidFill>
                  <a:schemeClr val="dk1"/>
                </a:solidFill>
                <a:latin typeface="Calibri"/>
                <a:ea typeface="Calibri"/>
                <a:cs typeface="Calibri"/>
                <a:sym typeface="Calibri"/>
              </a:rPr>
              <a:t>min</a:t>
            </a:r>
            <a:r>
              <a:rPr lang="en-US" sz="3200" b="0" i="0" u="none" dirty="0">
                <a:solidFill>
                  <a:schemeClr val="dk1"/>
                </a:solidFill>
                <a:latin typeface="Calibri"/>
                <a:ea typeface="Calibri"/>
                <a:cs typeface="Calibri"/>
                <a:sym typeface="Calibri"/>
              </a:rPr>
              <a:t> or </a:t>
            </a:r>
            <a:r>
              <a:rPr lang="en-US" sz="3200" b="0" i="0" u="none" dirty="0" err="1">
                <a:solidFill>
                  <a:schemeClr val="dk1"/>
                </a:solidFill>
                <a:latin typeface="Calibri"/>
                <a:ea typeface="Calibri"/>
                <a:cs typeface="Calibri"/>
                <a:sym typeface="Calibri"/>
              </a:rPr>
              <a:t>yw</a:t>
            </a:r>
            <a:r>
              <a:rPr lang="en-US" sz="3200" b="0" i="0" u="none" baseline="-25000" dirty="0" err="1">
                <a:solidFill>
                  <a:schemeClr val="dk1"/>
                </a:solidFill>
                <a:latin typeface="Calibri"/>
                <a:ea typeface="Calibri"/>
                <a:cs typeface="Calibri"/>
                <a:sym typeface="Calibri"/>
              </a:rPr>
              <a:t>max</a:t>
            </a:r>
            <a:endParaRPr dirty="0"/>
          </a:p>
          <a:p>
            <a:pPr marL="342900" marR="0" lvl="0" indent="-139700" algn="l" rtl="0">
              <a:spcBef>
                <a:spcPts val="640"/>
              </a:spcBef>
              <a:spcAft>
                <a:spcPts val="0"/>
              </a:spcAft>
              <a:buClr>
                <a:schemeClr val="dk1"/>
              </a:buClr>
              <a:buSzPts val="3200"/>
              <a:buFont typeface="Arial"/>
              <a:buNone/>
            </a:pPr>
            <a:endParaRPr sz="3200" b="0" i="0" u="none"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55405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0"/>
          <p:cNvSpPr txBox="1">
            <a:spLocks noGrp="1"/>
          </p:cNvSpPr>
          <p:nvPr>
            <p:ph type="title"/>
          </p:nvPr>
        </p:nvSpPr>
        <p:spPr>
          <a:xfrm>
            <a:off x="457200" y="-31591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44AC"/>
              </a:buClr>
              <a:buSzPts val="4400"/>
              <a:buFont typeface="Calibri"/>
              <a:buNone/>
            </a:pPr>
            <a:r>
              <a:rPr lang="en-US" sz="4400" b="0" i="0" u="none" dirty="0">
                <a:solidFill>
                  <a:srgbClr val="0044AC"/>
                </a:solidFill>
                <a:latin typeface="Calibri"/>
                <a:ea typeface="Calibri"/>
                <a:cs typeface="Calibri"/>
                <a:sym typeface="Calibri"/>
              </a:rPr>
              <a:t>Cohen-Sutherland Line Clipping</a:t>
            </a:r>
            <a:endParaRPr dirty="0"/>
          </a:p>
        </p:txBody>
      </p:sp>
      <p:sp>
        <p:nvSpPr>
          <p:cNvPr id="738" name="Google Shape;738;p30"/>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739" name="Google Shape;739;p30"/>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740" name="Google Shape;740;p30"/>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741" name="Google Shape;741;p30"/>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742" name="Google Shape;742;p30"/>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743" name="Google Shape;743;p30"/>
          <p:cNvSpPr txBox="1"/>
          <p:nvPr/>
        </p:nvSpPr>
        <p:spPr>
          <a:xfrm>
            <a:off x="1593850" y="1789112"/>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744" name="Google Shape;744;p30"/>
          <p:cNvSpPr txBox="1"/>
          <p:nvPr/>
        </p:nvSpPr>
        <p:spPr>
          <a:xfrm>
            <a:off x="1593850" y="35956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745" name="Google Shape;745;p30"/>
          <p:cNvSpPr txBox="1"/>
          <p:nvPr/>
        </p:nvSpPr>
        <p:spPr>
          <a:xfrm>
            <a:off x="1600200" y="52720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746" name="Google Shape;746;p30"/>
          <p:cNvSpPr txBox="1"/>
          <p:nvPr/>
        </p:nvSpPr>
        <p:spPr>
          <a:xfrm>
            <a:off x="41846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747" name="Google Shape;747;p30"/>
          <p:cNvSpPr txBox="1"/>
          <p:nvPr/>
        </p:nvSpPr>
        <p:spPr>
          <a:xfrm>
            <a:off x="6927850" y="52578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748" name="Google Shape;748;p30"/>
          <p:cNvSpPr txBox="1"/>
          <p:nvPr/>
        </p:nvSpPr>
        <p:spPr>
          <a:xfrm>
            <a:off x="6934200" y="3581400"/>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749" name="Google Shape;749;p30"/>
          <p:cNvSpPr txBox="1"/>
          <p:nvPr/>
        </p:nvSpPr>
        <p:spPr>
          <a:xfrm>
            <a:off x="693420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750" name="Google Shape;750;p30"/>
          <p:cNvSpPr txBox="1"/>
          <p:nvPr/>
        </p:nvSpPr>
        <p:spPr>
          <a:xfrm>
            <a:off x="4184650" y="1766887"/>
            <a:ext cx="692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751" name="Google Shape;751;p30"/>
          <p:cNvCxnSpPr/>
          <p:nvPr/>
        </p:nvCxnSpPr>
        <p:spPr>
          <a:xfrm>
            <a:off x="3733800" y="3276600"/>
            <a:ext cx="2133600" cy="671512"/>
          </a:xfrm>
          <a:prstGeom prst="straightConnector1">
            <a:avLst/>
          </a:prstGeom>
          <a:noFill/>
          <a:ln w="9525" cap="flat" cmpd="sng">
            <a:solidFill>
              <a:schemeClr val="dk1"/>
            </a:solidFill>
            <a:prstDash val="solid"/>
            <a:miter lim="800000"/>
            <a:headEnd type="none" w="med" len="med"/>
            <a:tailEnd type="none" w="med" len="med"/>
          </a:ln>
        </p:spPr>
      </p:cxnSp>
      <p:sp>
        <p:nvSpPr>
          <p:cNvPr id="752" name="Google Shape;752;p30"/>
          <p:cNvSpPr txBox="1"/>
          <p:nvPr/>
        </p:nvSpPr>
        <p:spPr>
          <a:xfrm>
            <a:off x="2514600" y="4648200"/>
            <a:ext cx="141287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753" name="Google Shape;753;p30"/>
          <p:cNvSpPr txBox="1"/>
          <p:nvPr/>
        </p:nvSpPr>
        <p:spPr>
          <a:xfrm>
            <a:off x="5334000" y="2438400"/>
            <a:ext cx="1498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
        <p:nvSpPr>
          <p:cNvPr id="2" name="Rectangle 1"/>
          <p:cNvSpPr/>
          <p:nvPr/>
        </p:nvSpPr>
        <p:spPr>
          <a:xfrm>
            <a:off x="38100" y="518369"/>
            <a:ext cx="4572000" cy="1048492"/>
          </a:xfrm>
          <a:prstGeom prst="rect">
            <a:avLst/>
          </a:prstGeom>
        </p:spPr>
        <p:txBody>
          <a:bodyPr>
            <a:spAutoFit/>
          </a:bodyPr>
          <a:lstStyle/>
          <a:p>
            <a:pPr marL="342900" lvl="0" indent="-342900">
              <a:lnSpc>
                <a:spcPct val="90000"/>
              </a:lnSpc>
              <a:buClr>
                <a:schemeClr val="dk1"/>
              </a:buClr>
              <a:buSzPts val="3200"/>
              <a:buFont typeface="Arial"/>
              <a:buChar char="•"/>
            </a:pPr>
            <a:r>
              <a:rPr lang="en-US" dirty="0">
                <a:solidFill>
                  <a:schemeClr val="dk1"/>
                </a:solidFill>
                <a:latin typeface="Calibri"/>
                <a:ea typeface="Calibri"/>
                <a:cs typeface="Calibri"/>
                <a:sym typeface="Calibri"/>
              </a:rPr>
              <a:t>Similarly for  </a:t>
            </a:r>
            <a:r>
              <a:rPr lang="en-US" sz="900" dirty="0">
                <a:solidFill>
                  <a:schemeClr val="dk1"/>
                </a:solidFill>
                <a:latin typeface="Calibri"/>
                <a:ea typeface="Calibri"/>
                <a:cs typeface="Calibri"/>
                <a:sym typeface="Calibri"/>
              </a:rPr>
              <a:t>the intersection with a vertical boundary  </a:t>
            </a:r>
            <a:endParaRPr lang="en-US" dirty="0"/>
          </a:p>
          <a:p>
            <a:pPr marL="342900" lvl="0" indent="-342900">
              <a:lnSpc>
                <a:spcPct val="90000"/>
              </a:lnSpc>
              <a:spcBef>
                <a:spcPts val="640"/>
              </a:spcBef>
              <a:buClr>
                <a:schemeClr val="dk1"/>
              </a:buClr>
              <a:buSzPts val="3200"/>
            </a:pPr>
            <a:r>
              <a:rPr lang="en-US" dirty="0">
                <a:solidFill>
                  <a:schemeClr val="dk1"/>
                </a:solidFill>
                <a:latin typeface="Calibri"/>
                <a:ea typeface="Calibri"/>
                <a:cs typeface="Calibri"/>
                <a:sym typeface="Calibri"/>
              </a:rPr>
              <a:t>			y</a:t>
            </a:r>
            <a:r>
              <a:rPr lang="en-US" dirty="0" smtClean="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y</a:t>
            </a:r>
            <a:r>
              <a:rPr lang="en-US" baseline="-25000" dirty="0" smtClean="0">
                <a:solidFill>
                  <a:schemeClr val="dk1"/>
                </a:solidFill>
                <a:latin typeface="Calibri"/>
                <a:ea typeface="Calibri"/>
                <a:cs typeface="Calibri"/>
                <a:sym typeface="Calibri"/>
              </a:rPr>
              <a:t>1</a:t>
            </a:r>
            <a:r>
              <a:rPr lang="en-US" dirty="0" smtClean="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  </a:t>
            </a:r>
            <a:r>
              <a:rPr lang="en-US" dirty="0" smtClean="0">
                <a:solidFill>
                  <a:schemeClr val="dk1"/>
                </a:solidFill>
                <a:latin typeface="Calibri"/>
                <a:ea typeface="Calibri"/>
                <a:cs typeface="Calibri"/>
                <a:sym typeface="Calibri"/>
              </a:rPr>
              <a:t>(x </a:t>
            </a:r>
            <a:r>
              <a:rPr lang="en-US" dirty="0">
                <a:solidFill>
                  <a:schemeClr val="dk1"/>
                </a:solidFill>
                <a:latin typeface="Calibri"/>
                <a:ea typeface="Calibri"/>
                <a:cs typeface="Calibri"/>
                <a:sym typeface="Calibri"/>
              </a:rPr>
              <a:t>– x</a:t>
            </a:r>
            <a:r>
              <a:rPr lang="en-US" baseline="-25000" dirty="0" smtClean="0">
                <a:solidFill>
                  <a:schemeClr val="dk1"/>
                </a:solidFill>
                <a:latin typeface="Calibri"/>
                <a:ea typeface="Calibri"/>
                <a:cs typeface="Calibri"/>
                <a:sym typeface="Calibri"/>
              </a:rPr>
              <a:t>1</a:t>
            </a:r>
            <a:r>
              <a:rPr lang="en-US" dirty="0" smtClean="0">
                <a:solidFill>
                  <a:schemeClr val="dk1"/>
                </a:solidFill>
                <a:latin typeface="Calibri"/>
                <a:ea typeface="Calibri"/>
                <a:cs typeface="Calibri"/>
                <a:sym typeface="Calibri"/>
              </a:rPr>
              <a:t>)m</a:t>
            </a:r>
            <a:endParaRPr lang="en-US" dirty="0"/>
          </a:p>
          <a:p>
            <a:pPr marL="342900" lvl="0" indent="-342900">
              <a:lnSpc>
                <a:spcPct val="90000"/>
              </a:lnSpc>
              <a:spcBef>
                <a:spcPts val="640"/>
              </a:spcBef>
              <a:buClr>
                <a:schemeClr val="dk1"/>
              </a:buClr>
              <a:buSzPts val="3200"/>
              <a:buFont typeface="Arial"/>
              <a:buChar char="•"/>
            </a:pPr>
            <a:r>
              <a:rPr lang="en-US" dirty="0">
                <a:solidFill>
                  <a:schemeClr val="dk1"/>
                </a:solidFill>
                <a:latin typeface="Calibri"/>
                <a:ea typeface="Calibri"/>
                <a:cs typeface="Calibri"/>
                <a:sym typeface="Calibri"/>
              </a:rPr>
              <a:t>Where </a:t>
            </a:r>
            <a:r>
              <a:rPr lang="en-US" dirty="0" smtClean="0">
                <a:solidFill>
                  <a:schemeClr val="dk1"/>
                </a:solidFill>
                <a:latin typeface="Calibri"/>
                <a:ea typeface="Calibri"/>
                <a:cs typeface="Calibri"/>
                <a:sym typeface="Calibri"/>
              </a:rPr>
              <a:t>X </a:t>
            </a:r>
            <a:r>
              <a:rPr lang="en-US" dirty="0">
                <a:solidFill>
                  <a:schemeClr val="dk1"/>
                </a:solidFill>
                <a:latin typeface="Calibri"/>
                <a:ea typeface="Calibri"/>
                <a:cs typeface="Calibri"/>
                <a:sym typeface="Calibri"/>
              </a:rPr>
              <a:t>is set to either </a:t>
            </a:r>
            <a:r>
              <a:rPr lang="en-US" dirty="0" err="1" smtClean="0">
                <a:solidFill>
                  <a:schemeClr val="dk1"/>
                </a:solidFill>
                <a:latin typeface="Calibri"/>
                <a:ea typeface="Calibri"/>
                <a:cs typeface="Calibri"/>
                <a:sym typeface="Calibri"/>
              </a:rPr>
              <a:t>Xw</a:t>
            </a:r>
            <a:r>
              <a:rPr lang="en-US" baseline="-25000" dirty="0" err="1" smtClean="0">
                <a:solidFill>
                  <a:schemeClr val="dk1"/>
                </a:solidFill>
                <a:latin typeface="Calibri"/>
                <a:ea typeface="Calibri"/>
                <a:cs typeface="Calibri"/>
                <a:sym typeface="Calibri"/>
              </a:rPr>
              <a:t>max</a:t>
            </a:r>
            <a:r>
              <a:rPr lang="en-US" dirty="0" smtClean="0">
                <a:solidFill>
                  <a:schemeClr val="dk1"/>
                </a:solidFill>
                <a:latin typeface="Calibri"/>
                <a:ea typeface="Calibri"/>
                <a:cs typeface="Calibri"/>
                <a:sym typeface="Calibri"/>
              </a:rPr>
              <a:t> </a:t>
            </a:r>
            <a:endParaRPr lang="en-US" dirty="0"/>
          </a:p>
          <a:p>
            <a:pPr marL="342900" lvl="0" indent="-139700">
              <a:spcBef>
                <a:spcPts val="640"/>
              </a:spcBef>
              <a:buClr>
                <a:schemeClr val="dk1"/>
              </a:buClr>
              <a:buSzPts val="3200"/>
            </a:pPr>
            <a:endParaRPr lang="en-US" baseline="-25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666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anim calcmode="lin" valueType="num">
                                      <p:cBhvr additive="base">
                                        <p:cTn id="7" dur="500"/>
                                        <p:tgtEl>
                                          <p:spTgt spid="7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g9a7b122012_6_1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15" name="Google Shape;1315;g9a7b122012_6_143"/>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316" name="Google Shape;1316;g9a7b122012_6_143"/>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17" name="Google Shape;1317;g9a7b122012_6_143"/>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18" name="Google Shape;1318;g9a7b122012_6_143"/>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319" name="Google Shape;1319;g9a7b122012_6_143"/>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320" name="Google Shape;1320;g9a7b122012_6_143"/>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1001</a:t>
            </a:r>
            <a:endParaRPr/>
          </a:p>
        </p:txBody>
      </p:sp>
      <p:sp>
        <p:nvSpPr>
          <p:cNvPr id="1321" name="Google Shape;1321;g9a7b122012_6_143"/>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1322" name="Google Shape;1322;g9a7b122012_6_143"/>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0101</a:t>
            </a:r>
            <a:endParaRPr/>
          </a:p>
        </p:txBody>
      </p:sp>
      <p:sp>
        <p:nvSpPr>
          <p:cNvPr id="1323" name="Google Shape;1323;g9a7b122012_6_143"/>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324" name="Google Shape;1324;g9a7b122012_6_143"/>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325" name="Google Shape;1325;g9a7b122012_6_143"/>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326" name="Google Shape;1326;g9a7b122012_6_143"/>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1010</a:t>
            </a:r>
            <a:endParaRPr/>
          </a:p>
        </p:txBody>
      </p:sp>
      <p:sp>
        <p:nvSpPr>
          <p:cNvPr id="1327" name="Google Shape;1327;g9a7b122012_6_143"/>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1000</a:t>
            </a:r>
            <a:endParaRPr/>
          </a:p>
        </p:txBody>
      </p:sp>
      <p:sp>
        <p:nvSpPr>
          <p:cNvPr id="1328" name="Google Shape;1328;g9a7b122012_6_143"/>
          <p:cNvSpPr txBox="1"/>
          <p:nvPr/>
        </p:nvSpPr>
        <p:spPr>
          <a:xfrm>
            <a:off x="25146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329" name="Google Shape;1329;g9a7b122012_6_143"/>
          <p:cNvSpPr txBox="1"/>
          <p:nvPr/>
        </p:nvSpPr>
        <p:spPr>
          <a:xfrm>
            <a:off x="53340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cxnSp>
        <p:nvCxnSpPr>
          <p:cNvPr id="1330" name="Google Shape;1330;g9a7b122012_6_143"/>
          <p:cNvCxnSpPr/>
          <p:nvPr/>
        </p:nvCxnSpPr>
        <p:spPr>
          <a:xfrm rot="10800000" flipH="1">
            <a:off x="3695138" y="3175050"/>
            <a:ext cx="1371600" cy="355500"/>
          </a:xfrm>
          <a:prstGeom prst="straightConnector1">
            <a:avLst/>
          </a:prstGeom>
          <a:noFill/>
          <a:ln w="9525" cap="flat" cmpd="sng">
            <a:solidFill>
              <a:schemeClr val="dk1"/>
            </a:solidFill>
            <a:prstDash val="solid"/>
            <a:miter lim="800000"/>
            <a:headEnd type="none" w="med" len="med"/>
            <a:tailEnd type="none" w="med" len="med"/>
          </a:ln>
        </p:spPr>
      </p:cxnSp>
      <p:cxnSp>
        <p:nvCxnSpPr>
          <p:cNvPr id="1331" name="Google Shape;1331;g9a7b122012_6_143"/>
          <p:cNvCxnSpPr/>
          <p:nvPr/>
        </p:nvCxnSpPr>
        <p:spPr>
          <a:xfrm rot="10800000" flipH="1">
            <a:off x="1485338" y="2641650"/>
            <a:ext cx="1371600" cy="355500"/>
          </a:xfrm>
          <a:prstGeom prst="straightConnector1">
            <a:avLst/>
          </a:prstGeom>
          <a:noFill/>
          <a:ln w="9525" cap="flat" cmpd="sng">
            <a:solidFill>
              <a:schemeClr val="dk1"/>
            </a:solidFill>
            <a:prstDash val="solid"/>
            <a:miter lim="800000"/>
            <a:headEnd type="none" w="med" len="med"/>
            <a:tailEnd type="none" w="med" len="med"/>
          </a:ln>
        </p:spPr>
      </p:cxnSp>
      <p:cxnSp>
        <p:nvCxnSpPr>
          <p:cNvPr id="1332" name="Google Shape;1332;g9a7b122012_6_143"/>
          <p:cNvCxnSpPr/>
          <p:nvPr/>
        </p:nvCxnSpPr>
        <p:spPr>
          <a:xfrm rot="10800000" flipH="1">
            <a:off x="2399738" y="3937050"/>
            <a:ext cx="1371600" cy="355500"/>
          </a:xfrm>
          <a:prstGeom prst="straightConnector1">
            <a:avLst/>
          </a:prstGeom>
          <a:noFill/>
          <a:ln w="9525" cap="flat" cmpd="sng">
            <a:solidFill>
              <a:schemeClr val="dk1"/>
            </a:solidFill>
            <a:prstDash val="solid"/>
            <a:miter lim="800000"/>
            <a:headEnd type="none" w="med" len="med"/>
            <a:tailEnd type="none" w="med" len="med"/>
          </a:ln>
        </p:spPr>
      </p:cxnSp>
      <p:cxnSp>
        <p:nvCxnSpPr>
          <p:cNvPr id="1333" name="Google Shape;1333;g9a7b122012_6_143"/>
          <p:cNvCxnSpPr/>
          <p:nvPr/>
        </p:nvCxnSpPr>
        <p:spPr>
          <a:xfrm rot="10800000" flipH="1">
            <a:off x="4537275" y="4089325"/>
            <a:ext cx="1824900" cy="736200"/>
          </a:xfrm>
          <a:prstGeom prst="straightConnector1">
            <a:avLst/>
          </a:prstGeom>
          <a:noFill/>
          <a:ln w="9525" cap="flat" cmpd="sng">
            <a:solidFill>
              <a:schemeClr val="dk1"/>
            </a:solidFill>
            <a:prstDash val="solid"/>
            <a:miter lim="800000"/>
            <a:headEnd type="none" w="med" len="med"/>
            <a:tailEnd type="none" w="med" len="med"/>
          </a:ln>
        </p:spPr>
      </p:cxnSp>
      <p:cxnSp>
        <p:nvCxnSpPr>
          <p:cNvPr id="1334" name="Google Shape;1334;g9a7b122012_6_143"/>
          <p:cNvCxnSpPr/>
          <p:nvPr/>
        </p:nvCxnSpPr>
        <p:spPr>
          <a:xfrm rot="10800000" flipH="1">
            <a:off x="5333988" y="1622900"/>
            <a:ext cx="1371600" cy="35550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5"/>
                                        </p:tgtEl>
                                        <p:attrNameLst>
                                          <p:attrName>style.visibility</p:attrName>
                                        </p:attrNameLst>
                                      </p:cBhvr>
                                      <p:to>
                                        <p:strVal val="visible"/>
                                      </p:to>
                                    </p:set>
                                    <p:animEffect transition="in" filter="fade">
                                      <p:cBhvr>
                                        <p:cTn id="7" dur="500"/>
                                        <p:tgtEl>
                                          <p:spTgt spid="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g9a7b122012_6_129"/>
          <p:cNvSpPr txBox="1">
            <a:spLocks noGrp="1"/>
          </p:cNvSpPr>
          <p:nvPr>
            <p:ph type="title"/>
          </p:nvPr>
        </p:nvSpPr>
        <p:spPr>
          <a:xfrm>
            <a:off x="447675" y="215106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dirty="0">
                <a:solidFill>
                  <a:srgbClr val="0044AC"/>
                </a:solidFill>
                <a:latin typeface="Calibri"/>
                <a:ea typeface="Calibri"/>
                <a:cs typeface="Calibri"/>
                <a:sym typeface="Calibri"/>
              </a:rPr>
              <a:t>Cohen-Sutherland Line </a:t>
            </a:r>
            <a:r>
              <a:rPr lang="en-US" sz="4400" b="0" i="0" u="none" dirty="0" smtClean="0">
                <a:solidFill>
                  <a:srgbClr val="0044AC"/>
                </a:solidFill>
                <a:latin typeface="Calibri"/>
                <a:ea typeface="Calibri"/>
                <a:cs typeface="Calibri"/>
                <a:sym typeface="Calibri"/>
              </a:rPr>
              <a:t>Clipping</a:t>
            </a:r>
            <a:br>
              <a:rPr lang="en-US" sz="4400" b="0" i="0" u="none" dirty="0" smtClean="0">
                <a:solidFill>
                  <a:srgbClr val="0044AC"/>
                </a:solidFill>
                <a:latin typeface="Calibri"/>
                <a:ea typeface="Calibri"/>
                <a:cs typeface="Calibri"/>
                <a:sym typeface="Calibri"/>
              </a:rPr>
            </a:br>
            <a:r>
              <a:rPr lang="en-US" dirty="0" smtClean="0">
                <a:solidFill>
                  <a:srgbClr val="0044AC"/>
                </a:solidFill>
              </a:rPr>
              <a:t>In Detail</a:t>
            </a:r>
            <a:endParaRP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g9a7b122012_6_129"/>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09" name="Google Shape;1309;g9a7b122012_6_129"/>
          <p:cNvSpPr txBox="1">
            <a:spLocks noGrp="1"/>
          </p:cNvSpPr>
          <p:nvPr>
            <p:ph type="body" idx="1"/>
          </p:nvPr>
        </p:nvSpPr>
        <p:spPr>
          <a:xfrm>
            <a:off x="457200" y="959900"/>
            <a:ext cx="8229600" cy="56667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It is based on a </a:t>
            </a:r>
            <a:r>
              <a:rPr lang="en-US" sz="1500" b="1" dirty="0">
                <a:latin typeface="Arial"/>
                <a:ea typeface="Arial"/>
                <a:cs typeface="Arial"/>
                <a:sym typeface="Arial"/>
              </a:rPr>
              <a:t>coding scheme, </a:t>
            </a:r>
            <a:r>
              <a:rPr lang="en-US" sz="1500" dirty="0">
                <a:latin typeface="Arial"/>
                <a:ea typeface="Arial"/>
                <a:cs typeface="Arial"/>
                <a:sym typeface="Arial"/>
              </a:rPr>
              <a:t>makes clever use of bit operations to perform this test efficiently</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For each endpoint of a line, a </a:t>
            </a:r>
            <a:r>
              <a:rPr lang="en-US" sz="1500" b="1" dirty="0">
                <a:latin typeface="Arial"/>
                <a:ea typeface="Arial"/>
                <a:cs typeface="Arial"/>
                <a:sym typeface="Arial"/>
              </a:rPr>
              <a:t>4 bit binary code </a:t>
            </a:r>
            <a:r>
              <a:rPr lang="en-US" sz="1500" dirty="0">
                <a:latin typeface="Arial"/>
                <a:ea typeface="Arial"/>
                <a:cs typeface="Arial"/>
                <a:sym typeface="Arial"/>
              </a:rPr>
              <a:t>is used</a:t>
            </a:r>
            <a:endParaRPr sz="1500" dirty="0">
              <a:latin typeface="Arial"/>
              <a:ea typeface="Arial"/>
              <a:cs typeface="Arial"/>
              <a:sym typeface="Arial"/>
            </a:endParaRPr>
          </a:p>
          <a:p>
            <a:pPr marL="0" marR="0" lvl="0" indent="0" algn="just" rtl="0">
              <a:lnSpc>
                <a:spcPct val="100000"/>
              </a:lnSpc>
              <a:spcBef>
                <a:spcPts val="640"/>
              </a:spcBef>
              <a:spcAft>
                <a:spcPts val="0"/>
              </a:spcAft>
              <a:buNone/>
            </a:pP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Lower order (</a:t>
            </a:r>
            <a:r>
              <a:rPr lang="en-US" sz="1500" b="1" dirty="0">
                <a:latin typeface="Arial"/>
                <a:ea typeface="Arial"/>
                <a:cs typeface="Arial"/>
                <a:sym typeface="Arial"/>
              </a:rPr>
              <a:t>Bit 1</a:t>
            </a:r>
            <a:r>
              <a:rPr lang="en-US" sz="1500" dirty="0">
                <a:latin typeface="Arial"/>
                <a:ea typeface="Arial"/>
                <a:cs typeface="Arial"/>
                <a:sym typeface="Arial"/>
              </a:rPr>
              <a:t>) is set to 1 if the end point is at the </a:t>
            </a:r>
            <a:r>
              <a:rPr lang="en-US" sz="1500" b="1" dirty="0">
                <a:latin typeface="Arial"/>
                <a:ea typeface="Arial"/>
                <a:cs typeface="Arial"/>
                <a:sym typeface="Arial"/>
              </a:rPr>
              <a:t>left </a:t>
            </a:r>
            <a:r>
              <a:rPr lang="en-US" sz="1500" dirty="0">
                <a:latin typeface="Arial"/>
                <a:ea typeface="Arial"/>
                <a:cs typeface="Arial"/>
                <a:sym typeface="Arial"/>
              </a:rPr>
              <a:t>side of the window otherwise set to 0</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b="1" dirty="0">
                <a:latin typeface="Arial"/>
                <a:ea typeface="Arial"/>
                <a:cs typeface="Arial"/>
                <a:sym typeface="Arial"/>
              </a:rPr>
              <a:t>Bit 2</a:t>
            </a:r>
            <a:r>
              <a:rPr lang="en-US" sz="1500" dirty="0">
                <a:latin typeface="Arial"/>
                <a:ea typeface="Arial"/>
                <a:cs typeface="Arial"/>
                <a:sym typeface="Arial"/>
              </a:rPr>
              <a:t>, is set to 1 if the end point is at the </a:t>
            </a:r>
            <a:r>
              <a:rPr lang="en-US" sz="1500" b="1" dirty="0">
                <a:latin typeface="Arial"/>
                <a:ea typeface="Arial"/>
                <a:cs typeface="Arial"/>
                <a:sym typeface="Arial"/>
              </a:rPr>
              <a:t>right </a:t>
            </a:r>
            <a:r>
              <a:rPr lang="en-US" sz="1500" dirty="0">
                <a:latin typeface="Arial"/>
                <a:ea typeface="Arial"/>
                <a:cs typeface="Arial"/>
                <a:sym typeface="Arial"/>
              </a:rPr>
              <a:t>side of the window otherwise set to 0</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b="1" dirty="0">
                <a:latin typeface="Arial"/>
                <a:ea typeface="Arial"/>
                <a:cs typeface="Arial"/>
                <a:sym typeface="Arial"/>
              </a:rPr>
              <a:t>Bit 3</a:t>
            </a:r>
            <a:r>
              <a:rPr lang="en-US" sz="1500" dirty="0">
                <a:latin typeface="Arial"/>
                <a:ea typeface="Arial"/>
                <a:cs typeface="Arial"/>
                <a:sym typeface="Arial"/>
              </a:rPr>
              <a:t>, is set to 1 if the end point is at the </a:t>
            </a:r>
            <a:r>
              <a:rPr lang="en-US" sz="1500" b="1" dirty="0">
                <a:latin typeface="Arial"/>
                <a:ea typeface="Arial"/>
                <a:cs typeface="Arial"/>
                <a:sym typeface="Arial"/>
              </a:rPr>
              <a:t>bottom </a:t>
            </a:r>
            <a:r>
              <a:rPr lang="en-US" sz="1500" dirty="0">
                <a:latin typeface="Arial"/>
                <a:ea typeface="Arial"/>
                <a:cs typeface="Arial"/>
                <a:sym typeface="Arial"/>
              </a:rPr>
              <a:t>of the window otherwise set to 0</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b="1" dirty="0">
                <a:latin typeface="Arial"/>
                <a:ea typeface="Arial"/>
                <a:cs typeface="Arial"/>
                <a:sym typeface="Arial"/>
              </a:rPr>
              <a:t>Bit 4</a:t>
            </a:r>
            <a:r>
              <a:rPr lang="en-US" sz="1500" dirty="0">
                <a:latin typeface="Arial"/>
                <a:ea typeface="Arial"/>
                <a:cs typeface="Arial"/>
                <a:sym typeface="Arial"/>
              </a:rPr>
              <a:t>, is set to 1 if the end point is </a:t>
            </a:r>
            <a:r>
              <a:rPr lang="en-US" sz="1500" b="1" dirty="0">
                <a:latin typeface="Arial"/>
                <a:ea typeface="Arial"/>
                <a:cs typeface="Arial"/>
                <a:sym typeface="Arial"/>
              </a:rPr>
              <a:t>above </a:t>
            </a:r>
            <a:r>
              <a:rPr lang="en-US" sz="1500" dirty="0">
                <a:latin typeface="Arial"/>
                <a:ea typeface="Arial"/>
                <a:cs typeface="Arial"/>
                <a:sym typeface="Arial"/>
              </a:rPr>
              <a:t>the  window otherwise set to 0</a:t>
            </a:r>
            <a:endParaRPr sz="1500" dirty="0">
              <a:latin typeface="Arial"/>
              <a:ea typeface="Arial"/>
              <a:cs typeface="Arial"/>
              <a:sym typeface="Arial"/>
            </a:endParaRPr>
          </a:p>
          <a:p>
            <a:pPr marL="0" marR="0" lvl="0" indent="0" algn="just" rtl="0">
              <a:lnSpc>
                <a:spcPct val="100000"/>
              </a:lnSpc>
              <a:spcBef>
                <a:spcPts val="640"/>
              </a:spcBef>
              <a:spcAft>
                <a:spcPts val="0"/>
              </a:spcAft>
              <a:buNone/>
            </a:pP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By numbering bit positions in region code as 1 – 4 from right to left coordinate regions can be correlated with bit positions </a:t>
            </a:r>
            <a:r>
              <a:rPr lang="en-US" sz="1500" dirty="0" smtClean="0">
                <a:latin typeface="Arial"/>
                <a:ea typeface="Arial"/>
                <a:cs typeface="Arial"/>
                <a:sym typeface="Arial"/>
              </a:rPr>
              <a:t>as</a:t>
            </a:r>
            <a:endParaRPr lang="en-US"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b="1" dirty="0" smtClean="0">
                <a:latin typeface="Arial"/>
                <a:ea typeface="Arial"/>
                <a:cs typeface="Arial"/>
                <a:sym typeface="Arial"/>
              </a:rPr>
              <a:t>	Bit  </a:t>
            </a:r>
            <a:r>
              <a:rPr lang="en-US" sz="1500" b="1" dirty="0">
                <a:latin typeface="Arial"/>
                <a:ea typeface="Arial"/>
                <a:cs typeface="Arial"/>
                <a:sym typeface="Arial"/>
              </a:rPr>
              <a:t>4 </a:t>
            </a:r>
            <a:r>
              <a:rPr lang="en-US" sz="1500" b="1" dirty="0" smtClean="0">
                <a:latin typeface="Arial"/>
                <a:ea typeface="Arial"/>
                <a:cs typeface="Arial"/>
                <a:sym typeface="Arial"/>
              </a:rPr>
              <a:t>       </a:t>
            </a:r>
            <a:r>
              <a:rPr lang="en-US" sz="1500" b="1" dirty="0">
                <a:latin typeface="Arial"/>
                <a:ea typeface="Arial"/>
                <a:cs typeface="Arial"/>
                <a:sym typeface="Arial"/>
              </a:rPr>
              <a:t>	     Bit  3 </a:t>
            </a:r>
            <a:r>
              <a:rPr lang="en-US" sz="1500" b="1" dirty="0" smtClean="0">
                <a:latin typeface="Arial"/>
                <a:ea typeface="Arial"/>
                <a:cs typeface="Arial"/>
                <a:sym typeface="Arial"/>
              </a:rPr>
              <a:t>		Bit  </a:t>
            </a:r>
            <a:r>
              <a:rPr lang="en-US" sz="1500" b="1" dirty="0">
                <a:latin typeface="Arial"/>
                <a:ea typeface="Arial"/>
                <a:cs typeface="Arial"/>
                <a:sym typeface="Arial"/>
              </a:rPr>
              <a:t>2 </a:t>
            </a:r>
            <a:r>
              <a:rPr lang="en-US" sz="1500" b="1" dirty="0" smtClean="0">
                <a:latin typeface="Arial"/>
                <a:ea typeface="Arial"/>
                <a:cs typeface="Arial"/>
                <a:sym typeface="Arial"/>
              </a:rPr>
              <a:t>                </a:t>
            </a:r>
            <a:r>
              <a:rPr lang="en-US" sz="1500" b="1" dirty="0">
                <a:latin typeface="Arial"/>
                <a:ea typeface="Arial"/>
                <a:cs typeface="Arial"/>
                <a:sym typeface="Arial"/>
              </a:rPr>
              <a:t>Bit  1                         </a:t>
            </a:r>
            <a:endParaRPr sz="1500" b="1" dirty="0">
              <a:latin typeface="Arial"/>
              <a:ea typeface="Arial"/>
              <a:cs typeface="Arial"/>
              <a:sym typeface="Arial"/>
            </a:endParaRPr>
          </a:p>
          <a:p>
            <a:pPr marL="0" marR="0" lvl="0" indent="0" algn="just" rtl="0">
              <a:lnSpc>
                <a:spcPct val="100000"/>
              </a:lnSpc>
              <a:spcBef>
                <a:spcPts val="640"/>
              </a:spcBef>
              <a:spcAft>
                <a:spcPts val="0"/>
              </a:spcAft>
              <a:buNone/>
            </a:pPr>
            <a:r>
              <a:rPr lang="en-US" sz="1500" b="1" dirty="0">
                <a:latin typeface="Arial"/>
                <a:ea typeface="Arial"/>
                <a:cs typeface="Arial"/>
                <a:sym typeface="Arial"/>
              </a:rPr>
              <a:t>       </a:t>
            </a:r>
            <a:r>
              <a:rPr lang="en-US" sz="1500" dirty="0">
                <a:latin typeface="Arial"/>
                <a:ea typeface="Arial"/>
                <a:cs typeface="Arial"/>
                <a:sym typeface="Arial"/>
              </a:rPr>
              <a:t>       </a:t>
            </a:r>
            <a:r>
              <a:rPr lang="en-US" sz="1500" dirty="0" smtClean="0">
                <a:latin typeface="Arial"/>
                <a:ea typeface="Arial"/>
                <a:cs typeface="Arial"/>
                <a:sym typeface="Arial"/>
              </a:rPr>
              <a:t>	x               </a:t>
            </a:r>
            <a:r>
              <a:rPr lang="en-US" sz="1500" dirty="0">
                <a:latin typeface="Arial"/>
                <a:ea typeface="Arial"/>
                <a:cs typeface="Arial"/>
                <a:sym typeface="Arial"/>
              </a:rPr>
              <a:t>	       </a:t>
            </a:r>
            <a:r>
              <a:rPr lang="en-US" sz="1500" dirty="0" smtClean="0">
                <a:latin typeface="Arial"/>
                <a:ea typeface="Arial"/>
                <a:cs typeface="Arial"/>
                <a:sym typeface="Arial"/>
              </a:rPr>
              <a:t>x		x                        </a:t>
            </a:r>
            <a:r>
              <a:rPr lang="en-US" sz="1500" dirty="0" err="1">
                <a:latin typeface="Arial"/>
                <a:ea typeface="Arial"/>
                <a:cs typeface="Arial"/>
                <a:sym typeface="Arial"/>
              </a:rPr>
              <a:t>x</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	</a:t>
            </a:r>
            <a:r>
              <a:rPr lang="en-US" sz="1500" b="1" dirty="0" smtClean="0">
                <a:latin typeface="Arial"/>
                <a:ea typeface="Arial"/>
                <a:cs typeface="Arial"/>
                <a:sym typeface="Arial"/>
              </a:rPr>
              <a:t>up	   </a:t>
            </a:r>
            <a:r>
              <a:rPr lang="en-US" sz="1500" b="1" dirty="0">
                <a:latin typeface="Arial"/>
                <a:ea typeface="Arial"/>
                <a:cs typeface="Arial"/>
                <a:sym typeface="Arial"/>
              </a:rPr>
              <a:t>bottom                   	</a:t>
            </a:r>
            <a:r>
              <a:rPr lang="en-US" sz="1500" b="1" dirty="0" smtClean="0">
                <a:latin typeface="Arial"/>
                <a:ea typeface="Arial"/>
                <a:cs typeface="Arial"/>
                <a:sym typeface="Arial"/>
              </a:rPr>
              <a:t>right 	        left</a:t>
            </a:r>
            <a:endParaRPr sz="1500" b="1"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Value of 1 in any bit position indicates that the point is in that relative position otherwise bit position is set to 0.</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	# if </a:t>
            </a:r>
            <a:r>
              <a:rPr lang="en-US" sz="1500" b="1" dirty="0">
                <a:latin typeface="Arial"/>
                <a:ea typeface="Arial"/>
                <a:cs typeface="Arial"/>
                <a:sym typeface="Arial"/>
              </a:rPr>
              <a:t>point is within clipping rectangle</a:t>
            </a:r>
            <a:r>
              <a:rPr lang="en-US" sz="1500" dirty="0">
                <a:latin typeface="Arial"/>
                <a:ea typeface="Arial"/>
                <a:cs typeface="Arial"/>
                <a:sym typeface="Arial"/>
              </a:rPr>
              <a:t>, region code is </a:t>
            </a:r>
            <a:r>
              <a:rPr lang="en-US" sz="1500" b="1" dirty="0">
                <a:latin typeface="Arial"/>
                <a:ea typeface="Arial"/>
                <a:cs typeface="Arial"/>
                <a:sym typeface="Arial"/>
              </a:rPr>
              <a:t>0000</a:t>
            </a:r>
            <a:r>
              <a:rPr lang="en-US" sz="1500" dirty="0">
                <a:latin typeface="Arial"/>
                <a:ea typeface="Arial"/>
                <a:cs typeface="Arial"/>
                <a:sym typeface="Arial"/>
              </a:rPr>
              <a:t>.</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r>
              <a:rPr lang="en-US" sz="1500" dirty="0">
                <a:latin typeface="Arial"/>
                <a:ea typeface="Arial"/>
                <a:cs typeface="Arial"/>
                <a:sym typeface="Arial"/>
              </a:rPr>
              <a:t>	# if </a:t>
            </a:r>
            <a:r>
              <a:rPr lang="en-US" sz="1500" b="1" dirty="0">
                <a:latin typeface="Arial"/>
                <a:ea typeface="Arial"/>
                <a:cs typeface="Arial"/>
                <a:sym typeface="Arial"/>
              </a:rPr>
              <a:t>point is below and to the left</a:t>
            </a:r>
            <a:r>
              <a:rPr lang="en-US" sz="1500" dirty="0">
                <a:latin typeface="Arial"/>
                <a:ea typeface="Arial"/>
                <a:cs typeface="Arial"/>
                <a:sym typeface="Arial"/>
              </a:rPr>
              <a:t> of rectangle then region code is </a:t>
            </a:r>
            <a:r>
              <a:rPr lang="en-US" sz="1500" b="1" dirty="0">
                <a:latin typeface="Arial"/>
                <a:ea typeface="Arial"/>
                <a:cs typeface="Arial"/>
                <a:sym typeface="Arial"/>
              </a:rPr>
              <a:t>0101</a:t>
            </a:r>
            <a:r>
              <a:rPr lang="en-US" sz="1500" dirty="0">
                <a:latin typeface="Arial"/>
                <a:ea typeface="Arial"/>
                <a:cs typeface="Arial"/>
                <a:sym typeface="Arial"/>
              </a:rPr>
              <a:t>.</a:t>
            </a: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endParaRPr sz="1500" dirty="0">
              <a:latin typeface="Arial"/>
              <a:ea typeface="Arial"/>
              <a:cs typeface="Arial"/>
              <a:sym typeface="Arial"/>
            </a:endParaRPr>
          </a:p>
          <a:p>
            <a:pPr marL="0" marR="0" lvl="0" indent="0" algn="just" rtl="0">
              <a:lnSpc>
                <a:spcPct val="100000"/>
              </a:lnSpc>
              <a:spcBef>
                <a:spcPts val="640"/>
              </a:spcBef>
              <a:spcAft>
                <a:spcPts val="0"/>
              </a:spcAft>
              <a:buClr>
                <a:schemeClr val="dk1"/>
              </a:buClr>
              <a:buSzPts val="1100"/>
              <a:buFont typeface="Arial"/>
              <a:buNone/>
            </a:pPr>
            <a:endParaRPr sz="1500" dirty="0">
              <a:latin typeface="Arial"/>
              <a:ea typeface="Arial"/>
              <a:cs typeface="Arial"/>
              <a:sym typeface="Arial"/>
            </a:endParaRPr>
          </a:p>
          <a:p>
            <a:pPr marL="0" marR="0" lvl="0" indent="0" algn="just" rtl="0">
              <a:lnSpc>
                <a:spcPct val="100000"/>
              </a:lnSpc>
              <a:spcBef>
                <a:spcPts val="640"/>
              </a:spcBef>
              <a:spcAft>
                <a:spcPts val="0"/>
              </a:spcAft>
              <a:buNone/>
            </a:pPr>
            <a:endParaRPr sz="1500" dirty="0">
              <a:latin typeface="Arial"/>
              <a:ea typeface="Arial"/>
              <a:cs typeface="Arial"/>
              <a:sym typeface="Arial"/>
            </a:endParaRPr>
          </a:p>
        </p:txBody>
      </p:sp>
    </p:spTree>
    <p:extLst>
      <p:ext uri="{BB962C8B-B14F-4D97-AF65-F5344CB8AC3E}">
        <p14:creationId xmlns:p14="http://schemas.microsoft.com/office/powerpoint/2010/main" val="128959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9">
                                            <p:txEl>
                                              <p:pRg st="3" end="3"/>
                                            </p:txEl>
                                          </p:spTgt>
                                        </p:tgtEl>
                                        <p:attrNameLst>
                                          <p:attrName>style.visibility</p:attrName>
                                        </p:attrNameLst>
                                      </p:cBhvr>
                                      <p:to>
                                        <p:strVal val="visible"/>
                                      </p:to>
                                    </p:set>
                                    <p:anim calcmode="lin" valueType="num">
                                      <p:cBhvr additive="base">
                                        <p:cTn id="7" dur="500" fill="hold"/>
                                        <p:tgtEl>
                                          <p:spTgt spid="130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09">
                                            <p:txEl>
                                              <p:pRg st="4" end="4"/>
                                            </p:txEl>
                                          </p:spTgt>
                                        </p:tgtEl>
                                        <p:attrNameLst>
                                          <p:attrName>style.visibility</p:attrName>
                                        </p:attrNameLst>
                                      </p:cBhvr>
                                      <p:to>
                                        <p:strVal val="visible"/>
                                      </p:to>
                                    </p:set>
                                    <p:anim calcmode="lin" valueType="num">
                                      <p:cBhvr additive="base">
                                        <p:cTn id="11" dur="500" fill="hold"/>
                                        <p:tgtEl>
                                          <p:spTgt spid="130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0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09">
                                            <p:txEl>
                                              <p:pRg st="5" end="5"/>
                                            </p:txEl>
                                          </p:spTgt>
                                        </p:tgtEl>
                                        <p:attrNameLst>
                                          <p:attrName>style.visibility</p:attrName>
                                        </p:attrNameLst>
                                      </p:cBhvr>
                                      <p:to>
                                        <p:strVal val="visible"/>
                                      </p:to>
                                    </p:set>
                                    <p:anim calcmode="lin" valueType="num">
                                      <p:cBhvr additive="base">
                                        <p:cTn id="15" dur="500" fill="hold"/>
                                        <p:tgtEl>
                                          <p:spTgt spid="130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0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09">
                                            <p:txEl>
                                              <p:pRg st="6" end="6"/>
                                            </p:txEl>
                                          </p:spTgt>
                                        </p:tgtEl>
                                        <p:attrNameLst>
                                          <p:attrName>style.visibility</p:attrName>
                                        </p:attrNameLst>
                                      </p:cBhvr>
                                      <p:to>
                                        <p:strVal val="visible"/>
                                      </p:to>
                                    </p:set>
                                    <p:anim calcmode="lin" valueType="num">
                                      <p:cBhvr additive="base">
                                        <p:cTn id="19" dur="500" fill="hold"/>
                                        <p:tgtEl>
                                          <p:spTgt spid="130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09">
                                            <p:txEl>
                                              <p:pRg st="8" end="8"/>
                                            </p:txEl>
                                          </p:spTgt>
                                        </p:tgtEl>
                                        <p:attrNameLst>
                                          <p:attrName>style.visibility</p:attrName>
                                        </p:attrNameLst>
                                      </p:cBhvr>
                                      <p:to>
                                        <p:strVal val="visible"/>
                                      </p:to>
                                    </p:set>
                                    <p:anim calcmode="lin" valueType="num">
                                      <p:cBhvr additive="base">
                                        <p:cTn id="25" dur="500" fill="hold"/>
                                        <p:tgtEl>
                                          <p:spTgt spid="130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09">
                                            <p:txEl>
                                              <p:pRg st="9" end="9"/>
                                            </p:txEl>
                                          </p:spTgt>
                                        </p:tgtEl>
                                        <p:attrNameLst>
                                          <p:attrName>style.visibility</p:attrName>
                                        </p:attrNameLst>
                                      </p:cBhvr>
                                      <p:to>
                                        <p:strVal val="visible"/>
                                      </p:to>
                                    </p:set>
                                    <p:anim calcmode="lin" valueType="num">
                                      <p:cBhvr additive="base">
                                        <p:cTn id="29" dur="500" fill="hold"/>
                                        <p:tgtEl>
                                          <p:spTgt spid="130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0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09">
                                            <p:txEl>
                                              <p:pRg st="10" end="10"/>
                                            </p:txEl>
                                          </p:spTgt>
                                        </p:tgtEl>
                                        <p:attrNameLst>
                                          <p:attrName>style.visibility</p:attrName>
                                        </p:attrNameLst>
                                      </p:cBhvr>
                                      <p:to>
                                        <p:strVal val="visible"/>
                                      </p:to>
                                    </p:set>
                                    <p:anim calcmode="lin" valueType="num">
                                      <p:cBhvr additive="base">
                                        <p:cTn id="33" dur="500" fill="hold"/>
                                        <p:tgtEl>
                                          <p:spTgt spid="130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0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09">
                                            <p:txEl>
                                              <p:pRg st="11" end="11"/>
                                            </p:txEl>
                                          </p:spTgt>
                                        </p:tgtEl>
                                        <p:attrNameLst>
                                          <p:attrName>style.visibility</p:attrName>
                                        </p:attrNameLst>
                                      </p:cBhvr>
                                      <p:to>
                                        <p:strVal val="visible"/>
                                      </p:to>
                                    </p:set>
                                    <p:anim calcmode="lin" valueType="num">
                                      <p:cBhvr additive="base">
                                        <p:cTn id="37" dur="500" fill="hold"/>
                                        <p:tgtEl>
                                          <p:spTgt spid="130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09">
                                            <p:txEl>
                                              <p:pRg st="12" end="12"/>
                                            </p:txEl>
                                          </p:spTgt>
                                        </p:tgtEl>
                                        <p:attrNameLst>
                                          <p:attrName>style.visibility</p:attrName>
                                        </p:attrNameLst>
                                      </p:cBhvr>
                                      <p:to>
                                        <p:strVal val="visible"/>
                                      </p:to>
                                    </p:set>
                                    <p:anim calcmode="lin" valueType="num">
                                      <p:cBhvr additive="base">
                                        <p:cTn id="43" dur="500" fill="hold"/>
                                        <p:tgtEl>
                                          <p:spTgt spid="1309">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9">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09">
                                            <p:txEl>
                                              <p:pRg st="13" end="13"/>
                                            </p:txEl>
                                          </p:spTgt>
                                        </p:tgtEl>
                                        <p:attrNameLst>
                                          <p:attrName>style.visibility</p:attrName>
                                        </p:attrNameLst>
                                      </p:cBhvr>
                                      <p:to>
                                        <p:strVal val="visible"/>
                                      </p:to>
                                    </p:set>
                                    <p:anim calcmode="lin" valueType="num">
                                      <p:cBhvr additive="base">
                                        <p:cTn id="47" dur="500" fill="hold"/>
                                        <p:tgtEl>
                                          <p:spTgt spid="1309">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09">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09">
                                            <p:txEl>
                                              <p:pRg st="14" end="14"/>
                                            </p:txEl>
                                          </p:spTgt>
                                        </p:tgtEl>
                                        <p:attrNameLst>
                                          <p:attrName>style.visibility</p:attrName>
                                        </p:attrNameLst>
                                      </p:cBhvr>
                                      <p:to>
                                        <p:strVal val="visible"/>
                                      </p:to>
                                    </p:set>
                                    <p:anim calcmode="lin" valueType="num">
                                      <p:cBhvr additive="base">
                                        <p:cTn id="51" dur="500" fill="hold"/>
                                        <p:tgtEl>
                                          <p:spTgt spid="1309">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0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g9a7b122012_6_16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46" name="Google Shape;1346;g9a7b122012_6_167"/>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347" name="Google Shape;1347;g9a7b122012_6_167"/>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48" name="Google Shape;1348;g9a7b122012_6_167"/>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49" name="Google Shape;1349;g9a7b122012_6_167"/>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350" name="Google Shape;1350;g9a7b122012_6_167"/>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351" name="Google Shape;1351;g9a7b122012_6_167"/>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1001</a:t>
            </a:r>
            <a:endParaRPr/>
          </a:p>
        </p:txBody>
      </p:sp>
      <p:sp>
        <p:nvSpPr>
          <p:cNvPr id="1352" name="Google Shape;1352;g9a7b122012_6_167"/>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1353" name="Google Shape;1353;g9a7b122012_6_167"/>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0101</a:t>
            </a:r>
            <a:endParaRPr/>
          </a:p>
        </p:txBody>
      </p:sp>
      <p:sp>
        <p:nvSpPr>
          <p:cNvPr id="1354" name="Google Shape;1354;g9a7b122012_6_167"/>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355" name="Google Shape;1355;g9a7b122012_6_167"/>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356" name="Google Shape;1356;g9a7b122012_6_167"/>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357" name="Google Shape;1357;g9a7b122012_6_167"/>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1010</a:t>
            </a:r>
            <a:endParaRPr/>
          </a:p>
        </p:txBody>
      </p:sp>
      <p:sp>
        <p:nvSpPr>
          <p:cNvPr id="1358" name="Google Shape;1358;g9a7b122012_6_167"/>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1000</a:t>
            </a:r>
            <a:endParaRPr/>
          </a:p>
        </p:txBody>
      </p:sp>
      <p:cxnSp>
        <p:nvCxnSpPr>
          <p:cNvPr id="1359" name="Google Shape;1359;g9a7b122012_6_167"/>
          <p:cNvCxnSpPr/>
          <p:nvPr/>
        </p:nvCxnSpPr>
        <p:spPr>
          <a:xfrm>
            <a:off x="3657600" y="3048000"/>
            <a:ext cx="46037" cy="1295400"/>
          </a:xfrm>
          <a:prstGeom prst="straightConnector1">
            <a:avLst/>
          </a:prstGeom>
          <a:noFill/>
          <a:ln w="9525" cap="flat" cmpd="sng">
            <a:solidFill>
              <a:schemeClr val="dk1"/>
            </a:solidFill>
            <a:prstDash val="solid"/>
            <a:miter lim="800000"/>
            <a:headEnd type="none" w="med" len="med"/>
            <a:tailEnd type="none" w="med" len="med"/>
          </a:ln>
        </p:spPr>
      </p:cxnSp>
      <p:sp>
        <p:nvSpPr>
          <p:cNvPr id="1360" name="Google Shape;1360;g9a7b122012_6_167"/>
          <p:cNvSpPr txBox="1"/>
          <p:nvPr/>
        </p:nvSpPr>
        <p:spPr>
          <a:xfrm>
            <a:off x="25146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361" name="Google Shape;1361;g9a7b122012_6_167"/>
          <p:cNvSpPr txBox="1"/>
          <p:nvPr/>
        </p:nvSpPr>
        <p:spPr>
          <a:xfrm>
            <a:off x="53340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500"/>
                                        <p:tgtEl>
                                          <p:spTgt spid="1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g9c9185ff3d_0_154"/>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40" name="Google Shape;1340;g9c9185ff3d_0_154"/>
          <p:cNvSpPr txBox="1">
            <a:spLocks noGrp="1"/>
          </p:cNvSpPr>
          <p:nvPr>
            <p:ph type="body" idx="1"/>
          </p:nvPr>
        </p:nvSpPr>
        <p:spPr>
          <a:xfrm>
            <a:off x="457200" y="959900"/>
            <a:ext cx="8229600" cy="56667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1500" b="1" dirty="0">
                <a:latin typeface="Arial"/>
                <a:ea typeface="Arial"/>
                <a:cs typeface="Arial"/>
                <a:sym typeface="Arial"/>
              </a:rPr>
              <a:t>Algorithm:</a:t>
            </a:r>
            <a:endParaRPr sz="1500" b="1"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Step 1: Establish the region codes for all line end points:</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a:latin typeface="Arial"/>
                <a:ea typeface="Arial"/>
                <a:cs typeface="Arial"/>
                <a:sym typeface="Arial"/>
              </a:rPr>
              <a:t>Bit 1 is set to 1 if x  &lt;  </a:t>
            </a:r>
            <a:r>
              <a:rPr lang="en-US" sz="1500" dirty="0" err="1">
                <a:latin typeface="Arial"/>
                <a:ea typeface="Arial"/>
                <a:cs typeface="Arial"/>
                <a:sym typeface="Arial"/>
              </a:rPr>
              <a:t>x</a:t>
            </a:r>
            <a:r>
              <a:rPr lang="en-US" sz="1500" baseline="-25000" dirty="0" err="1">
                <a:latin typeface="Arial"/>
                <a:ea typeface="Arial"/>
                <a:cs typeface="Arial"/>
                <a:sym typeface="Arial"/>
              </a:rPr>
              <a:t>wmin</a:t>
            </a:r>
            <a:r>
              <a:rPr lang="en-US" sz="1500" dirty="0">
                <a:latin typeface="Arial"/>
                <a:ea typeface="Arial"/>
                <a:cs typeface="Arial"/>
                <a:sym typeface="Arial"/>
              </a:rPr>
              <a:t> otherwise set it to 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a:latin typeface="Arial"/>
                <a:ea typeface="Arial"/>
                <a:cs typeface="Arial"/>
                <a:sym typeface="Arial"/>
              </a:rPr>
              <a:t>Bit 2 is set to 1 if x  &gt;  </a:t>
            </a:r>
            <a:r>
              <a:rPr lang="en-US" sz="1500" dirty="0" err="1">
                <a:latin typeface="Arial"/>
                <a:ea typeface="Arial"/>
                <a:cs typeface="Arial"/>
                <a:sym typeface="Arial"/>
              </a:rPr>
              <a:t>x</a:t>
            </a:r>
            <a:r>
              <a:rPr lang="en-US" sz="1500" baseline="-25000" dirty="0" err="1">
                <a:latin typeface="Arial"/>
                <a:ea typeface="Arial"/>
                <a:cs typeface="Arial"/>
                <a:sym typeface="Arial"/>
              </a:rPr>
              <a:t>wmax</a:t>
            </a:r>
            <a:r>
              <a:rPr lang="en-US" sz="1500" dirty="0">
                <a:latin typeface="Arial"/>
                <a:ea typeface="Arial"/>
                <a:cs typeface="Arial"/>
                <a:sym typeface="Arial"/>
              </a:rPr>
              <a:t> otherwise set it to 0                    	</a:t>
            </a:r>
            <a:endParaRPr sz="1500" dirty="0">
              <a:latin typeface="Arial"/>
              <a:ea typeface="Arial"/>
              <a:cs typeface="Arial"/>
              <a:sym typeface="Arial"/>
            </a:endParaRPr>
          </a:p>
          <a:p>
            <a:pPr marL="0" lvl="0" indent="45720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Bit 3 is set to 1 if y  &lt;  </a:t>
            </a:r>
            <a:r>
              <a:rPr lang="en-US" sz="1500" dirty="0" err="1">
                <a:latin typeface="Arial"/>
                <a:ea typeface="Arial"/>
                <a:cs typeface="Arial"/>
                <a:sym typeface="Arial"/>
              </a:rPr>
              <a:t>y</a:t>
            </a:r>
            <a:r>
              <a:rPr lang="en-US" sz="1500" baseline="-25000" dirty="0" err="1">
                <a:latin typeface="Arial"/>
                <a:ea typeface="Arial"/>
                <a:cs typeface="Arial"/>
                <a:sym typeface="Arial"/>
              </a:rPr>
              <a:t>wmin</a:t>
            </a:r>
            <a:r>
              <a:rPr lang="en-US" sz="1500" baseline="-25000" dirty="0">
                <a:latin typeface="Arial"/>
                <a:ea typeface="Arial"/>
                <a:cs typeface="Arial"/>
                <a:sym typeface="Arial"/>
              </a:rPr>
              <a:t> </a:t>
            </a:r>
            <a:r>
              <a:rPr lang="en-US" sz="1500" dirty="0">
                <a:latin typeface="Arial"/>
                <a:ea typeface="Arial"/>
                <a:cs typeface="Arial"/>
                <a:sym typeface="Arial"/>
              </a:rPr>
              <a:t>otherwise set it to 0</a:t>
            </a:r>
            <a:endParaRPr sz="1500" dirty="0">
              <a:latin typeface="Arial"/>
              <a:ea typeface="Arial"/>
              <a:cs typeface="Arial"/>
              <a:sym typeface="Arial"/>
            </a:endParaRPr>
          </a:p>
          <a:p>
            <a:pPr marL="0" lvl="0" indent="45720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Bit 4 is set to 1 if y  &gt;  </a:t>
            </a:r>
            <a:r>
              <a:rPr lang="en-US" sz="1500" dirty="0" err="1">
                <a:latin typeface="Arial"/>
                <a:ea typeface="Arial"/>
                <a:cs typeface="Arial"/>
                <a:sym typeface="Arial"/>
              </a:rPr>
              <a:t>y</a:t>
            </a:r>
            <a:r>
              <a:rPr lang="en-US" sz="1500" baseline="-25000" dirty="0" err="1">
                <a:latin typeface="Arial"/>
                <a:ea typeface="Arial"/>
                <a:cs typeface="Arial"/>
                <a:sym typeface="Arial"/>
              </a:rPr>
              <a:t>wmax</a:t>
            </a:r>
            <a:r>
              <a:rPr lang="en-US" sz="1500" baseline="-25000" dirty="0">
                <a:latin typeface="Arial"/>
                <a:ea typeface="Arial"/>
                <a:cs typeface="Arial"/>
                <a:sym typeface="Arial"/>
              </a:rPr>
              <a:t> </a:t>
            </a:r>
            <a:r>
              <a:rPr lang="en-US" sz="1500" dirty="0">
                <a:latin typeface="Arial"/>
                <a:ea typeface="Arial"/>
                <a:cs typeface="Arial"/>
                <a:sym typeface="Arial"/>
              </a:rPr>
              <a:t>otherwise set it to 0</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Step 2: Determine which lines are completely inside the window and which are completely outside  , using the following tests:</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a.</a:t>
            </a:r>
            <a:r>
              <a:rPr lang="en-US" sz="900" dirty="0">
                <a:latin typeface="Arial"/>
                <a:ea typeface="Arial"/>
                <a:cs typeface="Arial"/>
                <a:sym typeface="Arial"/>
              </a:rPr>
              <a:t>      </a:t>
            </a:r>
            <a:r>
              <a:rPr lang="en-US" sz="1500" dirty="0">
                <a:latin typeface="Arial"/>
                <a:ea typeface="Arial"/>
                <a:cs typeface="Arial"/>
                <a:sym typeface="Arial"/>
              </a:rPr>
              <a:t>If </a:t>
            </a:r>
            <a:r>
              <a:rPr lang="en-US" sz="1500" b="1" dirty="0">
                <a:latin typeface="Arial"/>
                <a:ea typeface="Arial"/>
                <a:cs typeface="Arial"/>
                <a:sym typeface="Arial"/>
              </a:rPr>
              <a:t>both end points</a:t>
            </a:r>
            <a:r>
              <a:rPr lang="en-US" sz="1500" dirty="0">
                <a:latin typeface="Arial"/>
                <a:ea typeface="Arial"/>
                <a:cs typeface="Arial"/>
                <a:sym typeface="Arial"/>
              </a:rPr>
              <a:t> of line have </a:t>
            </a:r>
            <a:r>
              <a:rPr lang="en-US" sz="1500" b="1" dirty="0">
                <a:latin typeface="Arial"/>
                <a:ea typeface="Arial"/>
                <a:cs typeface="Arial"/>
                <a:sym typeface="Arial"/>
              </a:rPr>
              <a:t>region codes 0000</a:t>
            </a:r>
            <a:r>
              <a:rPr lang="en-US" sz="1500" dirty="0">
                <a:latin typeface="Arial"/>
                <a:ea typeface="Arial"/>
                <a:cs typeface="Arial"/>
                <a:sym typeface="Arial"/>
              </a:rPr>
              <a:t> line is </a:t>
            </a:r>
            <a:r>
              <a:rPr lang="en-US" sz="1500" b="1" dirty="0">
                <a:latin typeface="Arial"/>
                <a:ea typeface="Arial"/>
                <a:cs typeface="Arial"/>
                <a:sym typeface="Arial"/>
              </a:rPr>
              <a:t>completely inside </a:t>
            </a:r>
            <a:r>
              <a:rPr lang="en-US" sz="1500" dirty="0">
                <a:latin typeface="Arial"/>
                <a:ea typeface="Arial"/>
                <a:cs typeface="Arial"/>
                <a:sym typeface="Arial"/>
              </a:rPr>
              <a:t>window</a:t>
            </a:r>
            <a:endParaRPr sz="1500" dirty="0">
              <a:latin typeface="Arial"/>
              <a:ea typeface="Arial"/>
              <a:cs typeface="Arial"/>
              <a:sym typeface="Arial"/>
            </a:endParaRPr>
          </a:p>
          <a:p>
            <a:pPr marL="0" lvl="0" indent="0" algn="just" rtl="0">
              <a:lnSpc>
                <a:spcPct val="150000"/>
              </a:lnSpc>
              <a:spcBef>
                <a:spcPts val="1200"/>
              </a:spcBef>
              <a:spcAft>
                <a:spcPts val="0"/>
              </a:spcAft>
              <a:buNone/>
            </a:pPr>
            <a:r>
              <a:rPr lang="en-US" sz="1500" dirty="0">
                <a:latin typeface="Arial"/>
                <a:ea typeface="Arial"/>
                <a:cs typeface="Arial"/>
                <a:sym typeface="Arial"/>
              </a:rPr>
              <a:t>b.</a:t>
            </a:r>
            <a:r>
              <a:rPr lang="en-US" sz="900" dirty="0">
                <a:latin typeface="Arial"/>
                <a:ea typeface="Arial"/>
                <a:cs typeface="Arial"/>
                <a:sym typeface="Arial"/>
              </a:rPr>
              <a:t>      </a:t>
            </a:r>
            <a:r>
              <a:rPr lang="en-US" sz="1500" dirty="0">
                <a:latin typeface="Arial"/>
                <a:ea typeface="Arial"/>
                <a:cs typeface="Arial"/>
                <a:sym typeface="Arial"/>
              </a:rPr>
              <a:t>If the l</a:t>
            </a:r>
            <a:r>
              <a:rPr lang="en-US" sz="1500" b="1" dirty="0">
                <a:latin typeface="Arial"/>
                <a:ea typeface="Arial"/>
                <a:cs typeface="Arial"/>
                <a:sym typeface="Arial"/>
              </a:rPr>
              <a:t>ogical AND operation of the region codes o</a:t>
            </a:r>
            <a:r>
              <a:rPr lang="en-US" sz="1500" dirty="0">
                <a:latin typeface="Arial"/>
                <a:ea typeface="Arial"/>
                <a:cs typeface="Arial"/>
                <a:sym typeface="Arial"/>
              </a:rPr>
              <a:t>f the two end points is </a:t>
            </a:r>
            <a:r>
              <a:rPr lang="en-US" sz="1500" b="1" dirty="0">
                <a:latin typeface="Arial"/>
                <a:ea typeface="Arial"/>
                <a:cs typeface="Arial"/>
                <a:sym typeface="Arial"/>
              </a:rPr>
              <a:t>NOT 0000</a:t>
            </a:r>
            <a:r>
              <a:rPr lang="en-US" sz="1500" dirty="0">
                <a:latin typeface="Arial"/>
                <a:ea typeface="Arial"/>
                <a:cs typeface="Arial"/>
                <a:sym typeface="Arial"/>
              </a:rPr>
              <a:t> then </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      the line is </a:t>
            </a:r>
            <a:r>
              <a:rPr lang="en-US" sz="1500" b="1" dirty="0">
                <a:latin typeface="Arial"/>
                <a:ea typeface="Arial"/>
                <a:cs typeface="Arial"/>
                <a:sym typeface="Arial"/>
              </a:rPr>
              <a:t>completely outside </a:t>
            </a:r>
            <a:r>
              <a:rPr lang="en-US" sz="1500" dirty="0">
                <a:latin typeface="Arial"/>
                <a:ea typeface="Arial"/>
                <a:cs typeface="Arial"/>
                <a:sym typeface="Arial"/>
              </a:rPr>
              <a:t>(same bit position of the two end points have 1)</a:t>
            </a:r>
            <a:endParaRPr sz="1500" dirty="0">
              <a:latin typeface="Arial"/>
              <a:ea typeface="Arial"/>
              <a:cs typeface="Arial"/>
              <a:sym typeface="Arial"/>
            </a:endParaRPr>
          </a:p>
          <a:p>
            <a:pPr marL="0" marR="0" lvl="0" indent="0" algn="just" rtl="0">
              <a:lnSpc>
                <a:spcPct val="100000"/>
              </a:lnSpc>
              <a:spcBef>
                <a:spcPts val="1200"/>
              </a:spcBef>
              <a:spcAft>
                <a:spcPts val="0"/>
              </a:spcAft>
              <a:buNone/>
            </a:pPr>
            <a:endParaRPr sz="1700"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0"/>
                                        </p:tgtEl>
                                        <p:attrNameLst>
                                          <p:attrName>style.visibility</p:attrName>
                                        </p:attrNameLst>
                                      </p:cBhvr>
                                      <p:to>
                                        <p:strVal val="visible"/>
                                      </p:to>
                                    </p:set>
                                    <p:animEffect transition="in" filter="fade">
                                      <p:cBhvr>
                                        <p:cTn id="7" dur="1000"/>
                                        <p:tgtEl>
                                          <p:spTgt spid="1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40">
                                            <p:txEl>
                                              <p:pRg st="1" end="1"/>
                                            </p:txEl>
                                          </p:spTgt>
                                        </p:tgtEl>
                                        <p:attrNameLst>
                                          <p:attrName>style.visibility</p:attrName>
                                        </p:attrNameLst>
                                      </p:cBhvr>
                                      <p:to>
                                        <p:strVal val="visible"/>
                                      </p:to>
                                    </p:set>
                                    <p:anim calcmode="lin" valueType="num">
                                      <p:cBhvr additive="base">
                                        <p:cTn id="12" dur="500" fill="hold"/>
                                        <p:tgtEl>
                                          <p:spTgt spid="134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40">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40">
                                            <p:txEl>
                                              <p:pRg st="2" end="2"/>
                                            </p:txEl>
                                          </p:spTgt>
                                        </p:tgtEl>
                                        <p:attrNameLst>
                                          <p:attrName>style.visibility</p:attrName>
                                        </p:attrNameLst>
                                      </p:cBhvr>
                                      <p:to>
                                        <p:strVal val="visible"/>
                                      </p:to>
                                    </p:set>
                                    <p:anim calcmode="lin" valueType="num">
                                      <p:cBhvr additive="base">
                                        <p:cTn id="16" dur="500" fill="hold"/>
                                        <p:tgtEl>
                                          <p:spTgt spid="1340">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40">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40">
                                            <p:txEl>
                                              <p:pRg st="3" end="3"/>
                                            </p:txEl>
                                          </p:spTgt>
                                        </p:tgtEl>
                                        <p:attrNameLst>
                                          <p:attrName>style.visibility</p:attrName>
                                        </p:attrNameLst>
                                      </p:cBhvr>
                                      <p:to>
                                        <p:strVal val="visible"/>
                                      </p:to>
                                    </p:set>
                                    <p:anim calcmode="lin" valueType="num">
                                      <p:cBhvr additive="base">
                                        <p:cTn id="20" dur="500" fill="hold"/>
                                        <p:tgtEl>
                                          <p:spTgt spid="1340">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40">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40">
                                            <p:txEl>
                                              <p:pRg st="4" end="4"/>
                                            </p:txEl>
                                          </p:spTgt>
                                        </p:tgtEl>
                                        <p:attrNameLst>
                                          <p:attrName>style.visibility</p:attrName>
                                        </p:attrNameLst>
                                      </p:cBhvr>
                                      <p:to>
                                        <p:strVal val="visible"/>
                                      </p:to>
                                    </p:set>
                                    <p:anim calcmode="lin" valueType="num">
                                      <p:cBhvr additive="base">
                                        <p:cTn id="24" dur="500" fill="hold"/>
                                        <p:tgtEl>
                                          <p:spTgt spid="1340">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40">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40">
                                            <p:txEl>
                                              <p:pRg st="5" end="5"/>
                                            </p:txEl>
                                          </p:spTgt>
                                        </p:tgtEl>
                                        <p:attrNameLst>
                                          <p:attrName>style.visibility</p:attrName>
                                        </p:attrNameLst>
                                      </p:cBhvr>
                                      <p:to>
                                        <p:strVal val="visible"/>
                                      </p:to>
                                    </p:set>
                                    <p:anim calcmode="lin" valueType="num">
                                      <p:cBhvr additive="base">
                                        <p:cTn id="28" dur="500" fill="hold"/>
                                        <p:tgtEl>
                                          <p:spTgt spid="1340">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340">
                                            <p:txEl>
                                              <p:pRg st="6" end="6"/>
                                            </p:txEl>
                                          </p:spTgt>
                                        </p:tgtEl>
                                        <p:attrNameLst>
                                          <p:attrName>style.visibility</p:attrName>
                                        </p:attrNameLst>
                                      </p:cBhvr>
                                      <p:to>
                                        <p:strVal val="visible"/>
                                      </p:to>
                                    </p:set>
                                    <p:anim calcmode="lin" valueType="num">
                                      <p:cBhvr additive="base">
                                        <p:cTn id="34" dur="500" fill="hold"/>
                                        <p:tgtEl>
                                          <p:spTgt spid="1340">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3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40">
                                            <p:txEl>
                                              <p:pRg st="7" end="7"/>
                                            </p:txEl>
                                          </p:spTgt>
                                        </p:tgtEl>
                                        <p:attrNameLst>
                                          <p:attrName>style.visibility</p:attrName>
                                        </p:attrNameLst>
                                      </p:cBhvr>
                                      <p:to>
                                        <p:strVal val="visible"/>
                                      </p:to>
                                    </p:set>
                                    <p:anim calcmode="lin" valueType="num">
                                      <p:cBhvr additive="base">
                                        <p:cTn id="40" dur="500" fill="hold"/>
                                        <p:tgtEl>
                                          <p:spTgt spid="1340">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4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40">
                                            <p:txEl>
                                              <p:pRg st="8" end="8"/>
                                            </p:txEl>
                                          </p:spTgt>
                                        </p:tgtEl>
                                        <p:attrNameLst>
                                          <p:attrName>style.visibility</p:attrName>
                                        </p:attrNameLst>
                                      </p:cBhvr>
                                      <p:to>
                                        <p:strVal val="visible"/>
                                      </p:to>
                                    </p:set>
                                    <p:anim calcmode="lin" valueType="num">
                                      <p:cBhvr additive="base">
                                        <p:cTn id="46" dur="500" fill="hold"/>
                                        <p:tgtEl>
                                          <p:spTgt spid="1340">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340">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340">
                                            <p:txEl>
                                              <p:pRg st="9" end="9"/>
                                            </p:txEl>
                                          </p:spTgt>
                                        </p:tgtEl>
                                        <p:attrNameLst>
                                          <p:attrName>style.visibility</p:attrName>
                                        </p:attrNameLst>
                                      </p:cBhvr>
                                      <p:to>
                                        <p:strVal val="visible"/>
                                      </p:to>
                                    </p:set>
                                    <p:anim calcmode="lin" valueType="num">
                                      <p:cBhvr additive="base">
                                        <p:cTn id="50" dur="500" fill="hold"/>
                                        <p:tgtEl>
                                          <p:spTgt spid="1340">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4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
          <p:cNvSpPr/>
          <p:nvPr/>
        </p:nvSpPr>
        <p:spPr>
          <a:xfrm>
            <a:off x="609600" y="838200"/>
            <a:ext cx="7848600" cy="5486400"/>
          </a:xfrm>
          <a:prstGeom prst="roundRect">
            <a:avLst>
              <a:gd name="adj" fmla="val 16667"/>
            </a:avLst>
          </a:prstGeom>
          <a:solidFill>
            <a:schemeClr val="bg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Start at a point inside a region</a:t>
            </a:r>
            <a:r>
              <a:rPr lang="en-US" sz="1800" b="1" i="0" u="none">
                <a:solidFill>
                  <a:schemeClr val="dk1"/>
                </a:solidFill>
                <a:latin typeface="Arial"/>
                <a:ea typeface="Arial"/>
                <a:cs typeface="Arial"/>
                <a:sym typeface="Arial"/>
              </a:rPr>
              <a:t> and paint the interior outward toward the boundary.</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If boundary is specified in a  single color the fill algorithm proceeds outward pixel by pixel until the boundary color is encountered </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Accepts as input coordinates of an interior point (x, y) a fill color and boundary color.</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Starting from (x, y) the procedure tests neighboring position to determine whether they are of the boundary color.</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If not they are painted with fill color and their neighbors are tested </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endParaRPr sz="11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Process continues until all pixels up to boundary color for the area have been tested</a:t>
            </a:r>
            <a:endParaRPr/>
          </a:p>
        </p:txBody>
      </p:sp>
      <p:sp>
        <p:nvSpPr>
          <p:cNvPr id="471" name="Google Shape;471;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sp>
        <p:nvSpPr>
          <p:cNvPr id="472" name="Google Shape;472;p8"/>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473" name="Google Shape;473;p8"/>
          <p:cNvSpPr txBox="1"/>
          <p:nvPr/>
        </p:nvSpPr>
        <p:spPr>
          <a:xfrm>
            <a:off x="1066800" y="304800"/>
            <a:ext cx="24796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Boundary Fill</a:t>
            </a:r>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g9a7b122012_6_19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67" name="Google Shape;1367;g9a7b122012_6_192"/>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368" name="Google Shape;1368;g9a7b122012_6_192"/>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69" name="Google Shape;1369;g9a7b122012_6_192"/>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70" name="Google Shape;1370;g9a7b122012_6_192"/>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371" name="Google Shape;1371;g9a7b122012_6_192"/>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372" name="Google Shape;1372;g9a7b122012_6_192"/>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1373" name="Google Shape;1373;g9a7b122012_6_192"/>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1374" name="Google Shape;1374;g9a7b122012_6_192"/>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1375" name="Google Shape;1375;g9a7b122012_6_192"/>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376" name="Google Shape;1376;g9a7b122012_6_192"/>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377" name="Google Shape;1377;g9a7b122012_6_192"/>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378" name="Google Shape;1378;g9a7b122012_6_192"/>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1379" name="Google Shape;1379;g9a7b122012_6_192"/>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1380" name="Google Shape;1380;g9a7b122012_6_192"/>
          <p:cNvCxnSpPr/>
          <p:nvPr/>
        </p:nvCxnSpPr>
        <p:spPr>
          <a:xfrm>
            <a:off x="2133600" y="2362200"/>
            <a:ext cx="457200" cy="2895600"/>
          </a:xfrm>
          <a:prstGeom prst="straightConnector1">
            <a:avLst/>
          </a:prstGeom>
          <a:noFill/>
          <a:ln w="9525" cap="flat" cmpd="sng">
            <a:solidFill>
              <a:schemeClr val="dk1"/>
            </a:solidFill>
            <a:prstDash val="solid"/>
            <a:miter lim="800000"/>
            <a:headEnd type="none" w="med" len="med"/>
            <a:tailEnd type="none" w="med" len="med"/>
          </a:ln>
        </p:spPr>
      </p:cxnSp>
      <p:cxnSp>
        <p:nvCxnSpPr>
          <p:cNvPr id="1381" name="Google Shape;1381;g9a7b122012_6_192"/>
          <p:cNvCxnSpPr/>
          <p:nvPr/>
        </p:nvCxnSpPr>
        <p:spPr>
          <a:xfrm>
            <a:off x="5410200" y="1676400"/>
            <a:ext cx="1219200" cy="762000"/>
          </a:xfrm>
          <a:prstGeom prst="straightConnector1">
            <a:avLst/>
          </a:prstGeom>
          <a:noFill/>
          <a:ln w="9525" cap="flat" cmpd="sng">
            <a:solidFill>
              <a:schemeClr val="dk1"/>
            </a:solidFill>
            <a:prstDash val="solid"/>
            <a:miter lim="800000"/>
            <a:headEnd type="none" w="med" len="med"/>
            <a:tailEnd type="none" w="med" len="med"/>
          </a:ln>
        </p:spPr>
      </p:cxnSp>
      <p:sp>
        <p:nvSpPr>
          <p:cNvPr id="1382" name="Google Shape;1382;g9a7b122012_6_192"/>
          <p:cNvSpPr txBox="1"/>
          <p:nvPr/>
        </p:nvSpPr>
        <p:spPr>
          <a:xfrm>
            <a:off x="25146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383" name="Google Shape;1383;g9a7b122012_6_192"/>
          <p:cNvSpPr txBox="1"/>
          <p:nvPr/>
        </p:nvSpPr>
        <p:spPr>
          <a:xfrm>
            <a:off x="53340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0"/>
                                        </p:tgtEl>
                                        <p:attrNameLst>
                                          <p:attrName>style.visibility</p:attrName>
                                        </p:attrNameLst>
                                      </p:cBhvr>
                                      <p:to>
                                        <p:strVal val="visible"/>
                                      </p:to>
                                    </p:set>
                                    <p:anim calcmode="lin" valueType="num">
                                      <p:cBhvr additive="base">
                                        <p:cTn id="7" dur="500"/>
                                        <p:tgtEl>
                                          <p:spTgt spid="138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381"/>
                                        </p:tgtEl>
                                        <p:attrNameLst>
                                          <p:attrName>style.visibility</p:attrName>
                                        </p:attrNameLst>
                                      </p:cBhvr>
                                      <p:to>
                                        <p:strVal val="visible"/>
                                      </p:to>
                                    </p:set>
                                    <p:anim calcmode="lin" valueType="num">
                                      <p:cBhvr additive="base">
                                        <p:cTn id="10" dur="500"/>
                                        <p:tgtEl>
                                          <p:spTgt spid="1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g9a7b122012_6_2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89" name="Google Shape;1389;g9a7b122012_6_213"/>
          <p:cNvSpPr txBox="1">
            <a:spLocks noGrp="1"/>
          </p:cNvSpPr>
          <p:nvPr>
            <p:ph type="body" idx="1"/>
          </p:nvPr>
        </p:nvSpPr>
        <p:spPr>
          <a:xfrm>
            <a:off x="145500" y="1600200"/>
            <a:ext cx="8819400" cy="4526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Step 3: if both the tests in step 2 fail then the line is </a:t>
            </a:r>
            <a:r>
              <a:rPr lang="en-US" sz="1500" b="1" dirty="0">
                <a:latin typeface="Arial"/>
                <a:ea typeface="Arial"/>
                <a:cs typeface="Arial"/>
                <a:sym typeface="Arial"/>
              </a:rPr>
              <a:t>not completely inside  nor outside</a:t>
            </a:r>
            <a:r>
              <a:rPr lang="en-US" sz="1500" dirty="0">
                <a:latin typeface="Arial"/>
                <a:ea typeface="Arial"/>
                <a:cs typeface="Arial"/>
                <a:sym typeface="Arial"/>
              </a:rPr>
              <a:t> . so we need to find out the intersection with the boundaries of the window </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                                	slope   (m) = (y</a:t>
            </a:r>
            <a:r>
              <a:rPr lang="en-US" sz="1500" baseline="-25000" dirty="0">
                <a:latin typeface="Arial"/>
                <a:ea typeface="Arial"/>
                <a:cs typeface="Arial"/>
                <a:sym typeface="Arial"/>
              </a:rPr>
              <a:t>2</a:t>
            </a:r>
            <a:r>
              <a:rPr lang="en-US" sz="1500" dirty="0">
                <a:latin typeface="Arial"/>
                <a:ea typeface="Arial"/>
                <a:cs typeface="Arial"/>
                <a:sym typeface="Arial"/>
              </a:rPr>
              <a:t> –y</a:t>
            </a:r>
            <a:r>
              <a:rPr lang="en-US" sz="1500" baseline="-25000" dirty="0">
                <a:latin typeface="Arial"/>
                <a:ea typeface="Arial"/>
                <a:cs typeface="Arial"/>
                <a:sym typeface="Arial"/>
              </a:rPr>
              <a:t>1</a:t>
            </a:r>
            <a:r>
              <a:rPr lang="en-US" sz="1500" dirty="0">
                <a:latin typeface="Arial"/>
                <a:ea typeface="Arial"/>
                <a:cs typeface="Arial"/>
                <a:sym typeface="Arial"/>
              </a:rPr>
              <a:t>)/(x</a:t>
            </a:r>
            <a:r>
              <a:rPr lang="en-US" sz="1500" baseline="-25000" dirty="0">
                <a:latin typeface="Arial"/>
                <a:ea typeface="Arial"/>
                <a:cs typeface="Arial"/>
                <a:sym typeface="Arial"/>
              </a:rPr>
              <a:t>2</a:t>
            </a:r>
            <a:r>
              <a:rPr lang="en-US" sz="1500" dirty="0">
                <a:latin typeface="Arial"/>
                <a:ea typeface="Arial"/>
                <a:cs typeface="Arial"/>
                <a:sym typeface="Arial"/>
              </a:rPr>
              <a:t>-x</a:t>
            </a:r>
            <a:r>
              <a:rPr lang="en-US" sz="1500" baseline="-25000" dirty="0">
                <a:latin typeface="Arial"/>
                <a:ea typeface="Arial"/>
                <a:cs typeface="Arial"/>
                <a:sym typeface="Arial"/>
              </a:rPr>
              <a:t>1</a:t>
            </a:r>
            <a:r>
              <a:rPr lang="en-US" sz="1500" dirty="0">
                <a:latin typeface="Arial"/>
                <a:ea typeface="Arial"/>
                <a:cs typeface="Arial"/>
                <a:sym typeface="Arial"/>
              </a:rPr>
              <a:t>)</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a.  </a:t>
            </a:r>
            <a:r>
              <a:rPr lang="en-US" sz="1500" dirty="0" smtClean="0">
                <a:latin typeface="Arial"/>
                <a:ea typeface="Arial"/>
                <a:cs typeface="Arial"/>
                <a:sym typeface="Arial"/>
              </a:rPr>
              <a:t>If </a:t>
            </a:r>
            <a:r>
              <a:rPr lang="en-US" sz="1500" b="1" dirty="0">
                <a:latin typeface="Arial"/>
                <a:ea typeface="Arial"/>
                <a:cs typeface="Arial"/>
                <a:sym typeface="Arial"/>
              </a:rPr>
              <a:t>bit 1 is 1 </a:t>
            </a:r>
            <a:r>
              <a:rPr lang="en-US" sz="1500" dirty="0">
                <a:latin typeface="Arial"/>
                <a:ea typeface="Arial"/>
                <a:cs typeface="Arial"/>
                <a:sym typeface="Arial"/>
              </a:rPr>
              <a:t>then the line interests with the </a:t>
            </a:r>
            <a:r>
              <a:rPr lang="en-US" sz="1500" b="1" dirty="0">
                <a:latin typeface="Arial"/>
                <a:ea typeface="Arial"/>
                <a:cs typeface="Arial"/>
                <a:sym typeface="Arial"/>
              </a:rPr>
              <a:t>left boundary</a:t>
            </a:r>
            <a:r>
              <a:rPr lang="en-US" sz="1500" dirty="0">
                <a:latin typeface="Arial"/>
                <a:ea typeface="Arial"/>
                <a:cs typeface="Arial"/>
                <a:sym typeface="Arial"/>
              </a:rPr>
              <a:t> and </a:t>
            </a: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 y</a:t>
            </a:r>
            <a:r>
              <a:rPr lang="en-US" sz="1500" baseline="-25000" dirty="0">
                <a:latin typeface="Arial"/>
                <a:ea typeface="Arial"/>
                <a:cs typeface="Arial"/>
                <a:sym typeface="Arial"/>
              </a:rPr>
              <a:t>1</a:t>
            </a:r>
            <a:r>
              <a:rPr lang="en-US" sz="1500" dirty="0">
                <a:latin typeface="Arial"/>
                <a:ea typeface="Arial"/>
                <a:cs typeface="Arial"/>
                <a:sym typeface="Arial"/>
              </a:rPr>
              <a:t> + m * (x – x</a:t>
            </a:r>
            <a:r>
              <a:rPr lang="en-US" sz="1500" baseline="-25000" dirty="0">
                <a:latin typeface="Arial"/>
                <a:ea typeface="Arial"/>
                <a:cs typeface="Arial"/>
                <a:sym typeface="Arial"/>
              </a:rPr>
              <a:t>1</a:t>
            </a:r>
            <a:r>
              <a:rPr lang="en-US" sz="1500" dirty="0">
                <a:latin typeface="Arial"/>
                <a:ea typeface="Arial"/>
                <a:cs typeface="Arial"/>
                <a:sym typeface="Arial"/>
              </a:rPr>
              <a:t>) where x = </a:t>
            </a:r>
            <a:r>
              <a:rPr lang="en-US" sz="1500" dirty="0" err="1">
                <a:latin typeface="Arial"/>
                <a:ea typeface="Arial"/>
                <a:cs typeface="Arial"/>
                <a:sym typeface="Arial"/>
              </a:rPr>
              <a:t>x</a:t>
            </a:r>
            <a:r>
              <a:rPr lang="en-US" sz="1500" baseline="-25000" dirty="0" err="1">
                <a:latin typeface="Arial"/>
                <a:ea typeface="Arial"/>
                <a:cs typeface="Arial"/>
                <a:sym typeface="Arial"/>
              </a:rPr>
              <a:t>wmin</a:t>
            </a:r>
            <a:endParaRPr sz="1500" baseline="-250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b.  </a:t>
            </a:r>
            <a:r>
              <a:rPr lang="en-US" sz="1500" dirty="0" smtClean="0">
                <a:latin typeface="Arial"/>
                <a:ea typeface="Arial"/>
                <a:cs typeface="Arial"/>
                <a:sym typeface="Arial"/>
              </a:rPr>
              <a:t>If </a:t>
            </a:r>
            <a:r>
              <a:rPr lang="en-US" sz="1500" b="1" dirty="0">
                <a:latin typeface="Arial"/>
                <a:ea typeface="Arial"/>
                <a:cs typeface="Arial"/>
                <a:sym typeface="Arial"/>
              </a:rPr>
              <a:t>bit 2 is 1</a:t>
            </a:r>
            <a:r>
              <a:rPr lang="en-US" sz="1500" dirty="0">
                <a:latin typeface="Arial"/>
                <a:ea typeface="Arial"/>
                <a:cs typeface="Arial"/>
                <a:sym typeface="Arial"/>
              </a:rPr>
              <a:t> then the line interests with the </a:t>
            </a:r>
            <a:r>
              <a:rPr lang="en-US" sz="1500" b="1" dirty="0">
                <a:latin typeface="Arial"/>
                <a:ea typeface="Arial"/>
                <a:cs typeface="Arial"/>
                <a:sym typeface="Arial"/>
              </a:rPr>
              <a:t>right boundary </a:t>
            </a:r>
            <a:r>
              <a:rPr lang="en-US" sz="1500" dirty="0">
                <a:latin typeface="Arial"/>
                <a:ea typeface="Arial"/>
                <a:cs typeface="Arial"/>
                <a:sym typeface="Arial"/>
              </a:rPr>
              <a:t>and </a:t>
            </a: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 y</a:t>
            </a:r>
            <a:r>
              <a:rPr lang="en-US" sz="1500" baseline="-25000" dirty="0">
                <a:latin typeface="Arial"/>
                <a:ea typeface="Arial"/>
                <a:cs typeface="Arial"/>
                <a:sym typeface="Arial"/>
              </a:rPr>
              <a:t>1</a:t>
            </a:r>
            <a:r>
              <a:rPr lang="en-US" sz="1500" dirty="0">
                <a:latin typeface="Arial"/>
                <a:ea typeface="Arial"/>
                <a:cs typeface="Arial"/>
                <a:sym typeface="Arial"/>
              </a:rPr>
              <a:t> + m * (x – x</a:t>
            </a:r>
            <a:r>
              <a:rPr lang="en-US" sz="1500" baseline="-25000" dirty="0">
                <a:latin typeface="Arial"/>
                <a:ea typeface="Arial"/>
                <a:cs typeface="Arial"/>
                <a:sym typeface="Arial"/>
              </a:rPr>
              <a:t>1</a:t>
            </a:r>
            <a:r>
              <a:rPr lang="en-US" sz="1500" dirty="0">
                <a:latin typeface="Arial"/>
                <a:ea typeface="Arial"/>
                <a:cs typeface="Arial"/>
                <a:sym typeface="Arial"/>
              </a:rPr>
              <a:t>) where x = </a:t>
            </a:r>
            <a:r>
              <a:rPr lang="en-US" sz="1500" dirty="0" err="1">
                <a:latin typeface="Arial"/>
                <a:ea typeface="Arial"/>
                <a:cs typeface="Arial"/>
                <a:sym typeface="Arial"/>
              </a:rPr>
              <a:t>x</a:t>
            </a:r>
            <a:r>
              <a:rPr lang="en-US" sz="1500" baseline="-25000" dirty="0" err="1">
                <a:latin typeface="Arial"/>
                <a:ea typeface="Arial"/>
                <a:cs typeface="Arial"/>
                <a:sym typeface="Arial"/>
              </a:rPr>
              <a:t>wmax</a:t>
            </a:r>
            <a:endParaRPr sz="1500" baseline="-250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c.  </a:t>
            </a:r>
            <a:r>
              <a:rPr lang="en-US" sz="1500" dirty="0" smtClean="0">
                <a:latin typeface="Arial"/>
                <a:ea typeface="Arial"/>
                <a:cs typeface="Arial"/>
                <a:sym typeface="Arial"/>
              </a:rPr>
              <a:t>If</a:t>
            </a:r>
            <a:r>
              <a:rPr lang="en-US" sz="1500" b="1" dirty="0" smtClean="0">
                <a:latin typeface="Arial"/>
                <a:ea typeface="Arial"/>
                <a:cs typeface="Arial"/>
                <a:sym typeface="Arial"/>
              </a:rPr>
              <a:t> </a:t>
            </a:r>
            <a:r>
              <a:rPr lang="en-US" sz="1500" b="1" dirty="0">
                <a:latin typeface="Arial"/>
                <a:ea typeface="Arial"/>
                <a:cs typeface="Arial"/>
                <a:sym typeface="Arial"/>
              </a:rPr>
              <a:t>bit 3 is 1</a:t>
            </a:r>
            <a:r>
              <a:rPr lang="en-US" sz="1500" dirty="0">
                <a:latin typeface="Arial"/>
                <a:ea typeface="Arial"/>
                <a:cs typeface="Arial"/>
                <a:sym typeface="Arial"/>
              </a:rPr>
              <a:t> then line interests with the </a:t>
            </a:r>
            <a:r>
              <a:rPr lang="en-US" sz="1500" b="1" dirty="0">
                <a:latin typeface="Arial"/>
                <a:ea typeface="Arial"/>
                <a:cs typeface="Arial"/>
                <a:sym typeface="Arial"/>
              </a:rPr>
              <a:t>bottom boundary </a:t>
            </a:r>
            <a:r>
              <a:rPr lang="en-US" sz="1500" dirty="0">
                <a:latin typeface="Arial"/>
                <a:ea typeface="Arial"/>
                <a:cs typeface="Arial"/>
                <a:sym typeface="Arial"/>
              </a:rPr>
              <a:t>  and x</a:t>
            </a:r>
            <a:r>
              <a:rPr lang="en-US" sz="1500" baseline="-25000" dirty="0">
                <a:latin typeface="Arial"/>
                <a:ea typeface="Arial"/>
                <a:cs typeface="Arial"/>
                <a:sym typeface="Arial"/>
              </a:rPr>
              <a:t>i</a:t>
            </a:r>
            <a:r>
              <a:rPr lang="en-US" sz="1500" dirty="0">
                <a:latin typeface="Arial"/>
                <a:ea typeface="Arial"/>
                <a:cs typeface="Arial"/>
                <a:sym typeface="Arial"/>
              </a:rPr>
              <a:t> = x</a:t>
            </a:r>
            <a:r>
              <a:rPr lang="en-US" sz="1500" baseline="-25000" dirty="0">
                <a:latin typeface="Arial"/>
                <a:ea typeface="Arial"/>
                <a:cs typeface="Arial"/>
                <a:sym typeface="Arial"/>
              </a:rPr>
              <a:t>1</a:t>
            </a:r>
            <a:r>
              <a:rPr lang="en-US" sz="1500" dirty="0">
                <a:latin typeface="Arial"/>
                <a:ea typeface="Arial"/>
                <a:cs typeface="Arial"/>
                <a:sym typeface="Arial"/>
              </a:rPr>
              <a:t> + (y – y</a:t>
            </a:r>
            <a:r>
              <a:rPr lang="en-US" sz="1500" baseline="-25000" dirty="0">
                <a:latin typeface="Arial"/>
                <a:ea typeface="Arial"/>
                <a:cs typeface="Arial"/>
                <a:sym typeface="Arial"/>
              </a:rPr>
              <a:t>1</a:t>
            </a:r>
            <a:r>
              <a:rPr lang="en-US" sz="1500" dirty="0">
                <a:latin typeface="Arial"/>
                <a:ea typeface="Arial"/>
                <a:cs typeface="Arial"/>
                <a:sym typeface="Arial"/>
              </a:rPr>
              <a:t>)/m    where y = </a:t>
            </a:r>
            <a:r>
              <a:rPr lang="en-US" sz="1500" dirty="0" err="1">
                <a:latin typeface="Arial"/>
                <a:ea typeface="Arial"/>
                <a:cs typeface="Arial"/>
                <a:sym typeface="Arial"/>
              </a:rPr>
              <a:t>y</a:t>
            </a:r>
            <a:r>
              <a:rPr lang="en-US" sz="1500" baseline="-25000" dirty="0" err="1">
                <a:latin typeface="Arial"/>
                <a:ea typeface="Arial"/>
                <a:cs typeface="Arial"/>
                <a:sym typeface="Arial"/>
              </a:rPr>
              <a:t>wmin</a:t>
            </a:r>
            <a:endParaRPr sz="1500" baseline="-250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d.  </a:t>
            </a:r>
            <a:r>
              <a:rPr lang="en-US" sz="1500" dirty="0" smtClean="0">
                <a:latin typeface="Arial"/>
                <a:ea typeface="Arial"/>
                <a:cs typeface="Arial"/>
                <a:sym typeface="Arial"/>
              </a:rPr>
              <a:t>If </a:t>
            </a:r>
            <a:r>
              <a:rPr lang="en-US" sz="1500" b="1" dirty="0">
                <a:latin typeface="Arial"/>
                <a:ea typeface="Arial"/>
                <a:cs typeface="Arial"/>
                <a:sym typeface="Arial"/>
              </a:rPr>
              <a:t>bit 4 is 1</a:t>
            </a:r>
            <a:r>
              <a:rPr lang="en-US" sz="1500" dirty="0">
                <a:latin typeface="Arial"/>
                <a:ea typeface="Arial"/>
                <a:cs typeface="Arial"/>
                <a:sym typeface="Arial"/>
              </a:rPr>
              <a:t> then line interests with the </a:t>
            </a:r>
            <a:r>
              <a:rPr lang="en-US" sz="1500" b="1" dirty="0">
                <a:latin typeface="Arial"/>
                <a:ea typeface="Arial"/>
                <a:cs typeface="Arial"/>
                <a:sym typeface="Arial"/>
              </a:rPr>
              <a:t>upper boundary</a:t>
            </a:r>
            <a:r>
              <a:rPr lang="en-US" sz="1500" dirty="0">
                <a:latin typeface="Arial"/>
                <a:ea typeface="Arial"/>
                <a:cs typeface="Arial"/>
                <a:sym typeface="Arial"/>
              </a:rPr>
              <a:t>   and  x</a:t>
            </a:r>
            <a:r>
              <a:rPr lang="en-US" sz="1500" baseline="-25000" dirty="0">
                <a:latin typeface="Arial"/>
                <a:ea typeface="Arial"/>
                <a:cs typeface="Arial"/>
                <a:sym typeface="Arial"/>
              </a:rPr>
              <a:t>i</a:t>
            </a:r>
            <a:r>
              <a:rPr lang="en-US" sz="1500" dirty="0">
                <a:latin typeface="Arial"/>
                <a:ea typeface="Arial"/>
                <a:cs typeface="Arial"/>
                <a:sym typeface="Arial"/>
              </a:rPr>
              <a:t> = x</a:t>
            </a:r>
            <a:r>
              <a:rPr lang="en-US" sz="1500" baseline="-25000" dirty="0">
                <a:latin typeface="Arial"/>
                <a:ea typeface="Arial"/>
                <a:cs typeface="Arial"/>
                <a:sym typeface="Arial"/>
              </a:rPr>
              <a:t>1</a:t>
            </a:r>
            <a:r>
              <a:rPr lang="en-US" sz="1500" dirty="0">
                <a:latin typeface="Arial"/>
                <a:ea typeface="Arial"/>
                <a:cs typeface="Arial"/>
                <a:sym typeface="Arial"/>
              </a:rPr>
              <a:t> + (y – y</a:t>
            </a:r>
            <a:r>
              <a:rPr lang="en-US" sz="1500" baseline="-25000" dirty="0">
                <a:latin typeface="Arial"/>
                <a:ea typeface="Arial"/>
                <a:cs typeface="Arial"/>
                <a:sym typeface="Arial"/>
              </a:rPr>
              <a:t>1</a:t>
            </a:r>
            <a:r>
              <a:rPr lang="en-US" sz="1500" dirty="0">
                <a:latin typeface="Arial"/>
                <a:ea typeface="Arial"/>
                <a:cs typeface="Arial"/>
                <a:sym typeface="Arial"/>
              </a:rPr>
              <a:t>)/m    where y = </a:t>
            </a:r>
            <a:r>
              <a:rPr lang="en-US" sz="1500" dirty="0" err="1">
                <a:latin typeface="Arial"/>
                <a:ea typeface="Arial"/>
                <a:cs typeface="Arial"/>
                <a:sym typeface="Arial"/>
              </a:rPr>
              <a:t>y</a:t>
            </a:r>
            <a:r>
              <a:rPr lang="en-US" sz="1500" baseline="-25000" dirty="0" err="1">
                <a:latin typeface="Arial"/>
                <a:ea typeface="Arial"/>
                <a:cs typeface="Arial"/>
                <a:sym typeface="Arial"/>
              </a:rPr>
              <a:t>wmax</a:t>
            </a:r>
            <a:endParaRPr sz="1500" baseline="-25000" dirty="0">
              <a:latin typeface="Arial"/>
              <a:ea typeface="Arial"/>
              <a:cs typeface="Arial"/>
              <a:sym typeface="Arial"/>
            </a:endParaRPr>
          </a:p>
          <a:p>
            <a:pPr marL="45720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Here, x</a:t>
            </a:r>
            <a:r>
              <a:rPr lang="en-US" sz="1500" baseline="-25000" dirty="0">
                <a:latin typeface="Arial"/>
                <a:ea typeface="Arial"/>
                <a:cs typeface="Arial"/>
                <a:sym typeface="Arial"/>
              </a:rPr>
              <a:t>i</a:t>
            </a:r>
            <a:r>
              <a:rPr lang="en-US" sz="1500" dirty="0">
                <a:latin typeface="Arial"/>
                <a:ea typeface="Arial"/>
                <a:cs typeface="Arial"/>
                <a:sym typeface="Arial"/>
              </a:rPr>
              <a:t> and </a:t>
            </a: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are the x and y intercepts for that line</a:t>
            </a:r>
            <a:endParaRPr sz="1500" dirty="0">
              <a:latin typeface="Arial"/>
              <a:ea typeface="Arial"/>
              <a:cs typeface="Arial"/>
              <a:sym typeface="Arial"/>
            </a:endParaRPr>
          </a:p>
          <a:p>
            <a:pPr marL="342900" marR="0" lvl="0" indent="-139700" algn="l" rtl="0">
              <a:spcBef>
                <a:spcPts val="1200"/>
              </a:spcBef>
              <a:spcAft>
                <a:spcPts val="0"/>
              </a:spcAft>
              <a:buClr>
                <a:schemeClr val="dk1"/>
              </a:buClr>
              <a:buSzPts val="3200"/>
              <a:buFont typeface="Arial"/>
              <a:buNone/>
            </a:pPr>
            <a:endParaRPr sz="1500" dirty="0">
              <a:latin typeface="Trebuchet MS"/>
              <a:ea typeface="Trebuchet MS"/>
              <a:cs typeface="Trebuchet MS"/>
              <a:sym typeface="Trebuchet MS"/>
            </a:endParaRPr>
          </a:p>
          <a:p>
            <a:pPr marL="0" marR="0" lvl="0" indent="0" algn="l" rtl="0">
              <a:spcBef>
                <a:spcPts val="640"/>
              </a:spcBef>
              <a:spcAft>
                <a:spcPts val="0"/>
              </a:spcAft>
              <a:buClr>
                <a:schemeClr val="dk1"/>
              </a:buClr>
              <a:buSzPts val="3200"/>
              <a:buFont typeface="Arial"/>
              <a:buNone/>
            </a:pPr>
            <a:r>
              <a:rPr lang="en-US" sz="1500" dirty="0">
                <a:latin typeface="Trebuchet MS"/>
                <a:ea typeface="Trebuchet MS"/>
                <a:cs typeface="Trebuchet MS"/>
                <a:sym typeface="Trebuchet MS"/>
              </a:rPr>
              <a:t>Step 4: repeat Step1 to Step3 until the line is completely accepted or rejected</a:t>
            </a:r>
            <a:endParaRPr sz="1500" b="1" dirty="0">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9">
                                            <p:txEl>
                                              <p:pRg st="0" end="0"/>
                                            </p:txEl>
                                          </p:spTgt>
                                        </p:tgtEl>
                                        <p:attrNameLst>
                                          <p:attrName>style.visibility</p:attrName>
                                        </p:attrNameLst>
                                      </p:cBhvr>
                                      <p:to>
                                        <p:strVal val="visible"/>
                                      </p:to>
                                    </p:set>
                                    <p:anim calcmode="lin" valueType="num">
                                      <p:cBhvr additive="base">
                                        <p:cTn id="7" dur="500" fill="hold"/>
                                        <p:tgtEl>
                                          <p:spTgt spid="13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9">
                                            <p:txEl>
                                              <p:pRg st="1" end="1"/>
                                            </p:txEl>
                                          </p:spTgt>
                                        </p:tgtEl>
                                        <p:attrNameLst>
                                          <p:attrName>style.visibility</p:attrName>
                                        </p:attrNameLst>
                                      </p:cBhvr>
                                      <p:to>
                                        <p:strVal val="visible"/>
                                      </p:to>
                                    </p:set>
                                    <p:anim calcmode="lin" valueType="num">
                                      <p:cBhvr additive="base">
                                        <p:cTn id="13" dur="500" fill="hold"/>
                                        <p:tgtEl>
                                          <p:spTgt spid="138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89">
                                            <p:txEl>
                                              <p:pRg st="2" end="2"/>
                                            </p:txEl>
                                          </p:spTgt>
                                        </p:tgtEl>
                                        <p:attrNameLst>
                                          <p:attrName>style.visibility</p:attrName>
                                        </p:attrNameLst>
                                      </p:cBhvr>
                                      <p:to>
                                        <p:strVal val="visible"/>
                                      </p:to>
                                    </p:set>
                                    <p:anim calcmode="lin" valueType="num">
                                      <p:cBhvr additive="base">
                                        <p:cTn id="19" dur="500" fill="hold"/>
                                        <p:tgtEl>
                                          <p:spTgt spid="138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89">
                                            <p:txEl>
                                              <p:pRg st="3" end="3"/>
                                            </p:txEl>
                                          </p:spTgt>
                                        </p:tgtEl>
                                        <p:attrNameLst>
                                          <p:attrName>style.visibility</p:attrName>
                                        </p:attrNameLst>
                                      </p:cBhvr>
                                      <p:to>
                                        <p:strVal val="visible"/>
                                      </p:to>
                                    </p:set>
                                    <p:anim calcmode="lin" valueType="num">
                                      <p:cBhvr additive="base">
                                        <p:cTn id="25" dur="500" fill="hold"/>
                                        <p:tgtEl>
                                          <p:spTgt spid="138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89">
                                            <p:txEl>
                                              <p:pRg st="4" end="4"/>
                                            </p:txEl>
                                          </p:spTgt>
                                        </p:tgtEl>
                                        <p:attrNameLst>
                                          <p:attrName>style.visibility</p:attrName>
                                        </p:attrNameLst>
                                      </p:cBhvr>
                                      <p:to>
                                        <p:strVal val="visible"/>
                                      </p:to>
                                    </p:set>
                                    <p:anim calcmode="lin" valueType="num">
                                      <p:cBhvr additive="base">
                                        <p:cTn id="31" dur="500" fill="hold"/>
                                        <p:tgtEl>
                                          <p:spTgt spid="138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89">
                                            <p:txEl>
                                              <p:pRg st="5" end="5"/>
                                            </p:txEl>
                                          </p:spTgt>
                                        </p:tgtEl>
                                        <p:attrNameLst>
                                          <p:attrName>style.visibility</p:attrName>
                                        </p:attrNameLst>
                                      </p:cBhvr>
                                      <p:to>
                                        <p:strVal val="visible"/>
                                      </p:to>
                                    </p:set>
                                    <p:anim calcmode="lin" valueType="num">
                                      <p:cBhvr additive="base">
                                        <p:cTn id="37" dur="500" fill="hold"/>
                                        <p:tgtEl>
                                          <p:spTgt spid="138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89">
                                            <p:txEl>
                                              <p:pRg st="6" end="6"/>
                                            </p:txEl>
                                          </p:spTgt>
                                        </p:tgtEl>
                                        <p:attrNameLst>
                                          <p:attrName>style.visibility</p:attrName>
                                        </p:attrNameLst>
                                      </p:cBhvr>
                                      <p:to>
                                        <p:strVal val="visible"/>
                                      </p:to>
                                    </p:set>
                                    <p:anim calcmode="lin" valueType="num">
                                      <p:cBhvr additive="base">
                                        <p:cTn id="43" dur="500" fill="hold"/>
                                        <p:tgtEl>
                                          <p:spTgt spid="138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8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89">
                                            <p:txEl>
                                              <p:pRg st="8" end="8"/>
                                            </p:txEl>
                                          </p:spTgt>
                                        </p:tgtEl>
                                        <p:attrNameLst>
                                          <p:attrName>style.visibility</p:attrName>
                                        </p:attrNameLst>
                                      </p:cBhvr>
                                      <p:to>
                                        <p:strVal val="visible"/>
                                      </p:to>
                                    </p:set>
                                    <p:anim calcmode="lin" valueType="num">
                                      <p:cBhvr additive="base">
                                        <p:cTn id="49" dur="500" fill="hold"/>
                                        <p:tgtEl>
                                          <p:spTgt spid="138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8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g9a7b122012_6_2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395" name="Google Shape;1395;g9a7b122012_6_218"/>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396" name="Google Shape;1396;g9a7b122012_6_218"/>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97" name="Google Shape;1397;g9a7b122012_6_218"/>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398" name="Google Shape;1398;g9a7b122012_6_218"/>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399" name="Google Shape;1399;g9a7b122012_6_218"/>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400" name="Google Shape;1400;g9a7b122012_6_218"/>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1401" name="Google Shape;1401;g9a7b122012_6_218"/>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1402" name="Google Shape;1402;g9a7b122012_6_218"/>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1403" name="Google Shape;1403;g9a7b122012_6_218"/>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404" name="Google Shape;1404;g9a7b122012_6_218"/>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405" name="Google Shape;1405;g9a7b122012_6_218"/>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406" name="Google Shape;1406;g9a7b122012_6_218"/>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010</a:t>
            </a:r>
            <a:endParaRPr/>
          </a:p>
        </p:txBody>
      </p:sp>
      <p:sp>
        <p:nvSpPr>
          <p:cNvPr id="1407" name="Google Shape;1407;g9a7b122012_6_218"/>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1408" name="Google Shape;1408;g9a7b122012_6_218"/>
          <p:cNvCxnSpPr/>
          <p:nvPr/>
        </p:nvCxnSpPr>
        <p:spPr>
          <a:xfrm flipH="1">
            <a:off x="2835275" y="2438400"/>
            <a:ext cx="993775" cy="1843086"/>
          </a:xfrm>
          <a:prstGeom prst="straightConnector1">
            <a:avLst/>
          </a:prstGeom>
          <a:noFill/>
          <a:ln w="9525" cap="flat" cmpd="sng">
            <a:solidFill>
              <a:schemeClr val="dk1"/>
            </a:solidFill>
            <a:prstDash val="solid"/>
            <a:miter lim="800000"/>
            <a:headEnd type="none" w="med" len="med"/>
            <a:tailEnd type="none" w="med" len="med"/>
          </a:ln>
        </p:spPr>
      </p:cxnSp>
      <p:sp>
        <p:nvSpPr>
          <p:cNvPr id="1409" name="Google Shape;1409;g9a7b122012_6_218"/>
          <p:cNvSpPr txBox="1"/>
          <p:nvPr/>
        </p:nvSpPr>
        <p:spPr>
          <a:xfrm>
            <a:off x="25146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410" name="Google Shape;1410;g9a7b122012_6_218"/>
          <p:cNvSpPr txBox="1"/>
          <p:nvPr/>
        </p:nvSpPr>
        <p:spPr>
          <a:xfrm>
            <a:off x="53340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8"/>
                                        </p:tgtEl>
                                        <p:attrNameLst>
                                          <p:attrName>style.visibility</p:attrName>
                                        </p:attrNameLst>
                                      </p:cBhvr>
                                      <p:to>
                                        <p:strVal val="visible"/>
                                      </p:to>
                                    </p:set>
                                    <p:anim calcmode="lin" valueType="num">
                                      <p:cBhvr additive="base">
                                        <p:cTn id="7" dur="500"/>
                                        <p:tgtEl>
                                          <p:spTgt spid="14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g9a7b122012_6_2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416" name="Google Shape;1416;g9a7b122012_6_243"/>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417" name="Google Shape;1417;g9a7b122012_6_243"/>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418" name="Google Shape;1418;g9a7b122012_6_243"/>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419" name="Google Shape;1419;g9a7b122012_6_243"/>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420" name="Google Shape;1420;g9a7b122012_6_243"/>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421" name="Google Shape;1421;g9a7b122012_6_243"/>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1422" name="Google Shape;1422;g9a7b122012_6_243"/>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0001</a:t>
            </a:r>
            <a:endParaRPr/>
          </a:p>
        </p:txBody>
      </p:sp>
      <p:sp>
        <p:nvSpPr>
          <p:cNvPr id="1423" name="Google Shape;1423;g9a7b122012_6_243"/>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1424" name="Google Shape;1424;g9a7b122012_6_243"/>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425" name="Google Shape;1425;g9a7b122012_6_243"/>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426" name="Google Shape;1426;g9a7b122012_6_243"/>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427" name="Google Shape;1427;g9a7b122012_6_243"/>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1</a:t>
            </a:r>
            <a:r>
              <a:rPr lang="en-US" sz="1800" b="0" i="0" u="none" dirty="0">
                <a:solidFill>
                  <a:schemeClr val="dk1"/>
                </a:solidFill>
                <a:latin typeface="Arial"/>
                <a:ea typeface="Arial"/>
                <a:cs typeface="Arial"/>
                <a:sym typeface="Arial"/>
              </a:rPr>
              <a:t>010</a:t>
            </a:r>
            <a:endParaRPr dirty="0"/>
          </a:p>
        </p:txBody>
      </p:sp>
      <p:sp>
        <p:nvSpPr>
          <p:cNvPr id="1428" name="Google Shape;1428;g9a7b122012_6_243"/>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000</a:t>
            </a:r>
            <a:endParaRPr/>
          </a:p>
        </p:txBody>
      </p:sp>
      <p:cxnSp>
        <p:nvCxnSpPr>
          <p:cNvPr id="1429" name="Google Shape;1429;g9a7b122012_6_243"/>
          <p:cNvCxnSpPr/>
          <p:nvPr/>
        </p:nvCxnSpPr>
        <p:spPr>
          <a:xfrm flipV="1">
            <a:off x="2619375" y="2343150"/>
            <a:ext cx="581025" cy="552450"/>
          </a:xfrm>
          <a:prstGeom prst="straightConnector1">
            <a:avLst/>
          </a:prstGeom>
          <a:noFill/>
          <a:ln w="9525" cap="flat" cmpd="sng">
            <a:solidFill>
              <a:schemeClr val="dk1"/>
            </a:solidFill>
            <a:prstDash val="solid"/>
            <a:miter lim="800000"/>
            <a:headEnd type="none" w="med" len="med"/>
            <a:tailEnd type="none" w="med" len="med"/>
          </a:ln>
        </p:spPr>
      </p:cxnSp>
      <p:sp>
        <p:nvSpPr>
          <p:cNvPr id="1430" name="Google Shape;1430;g9a7b122012_6_243"/>
          <p:cNvSpPr txBox="1"/>
          <p:nvPr/>
        </p:nvSpPr>
        <p:spPr>
          <a:xfrm>
            <a:off x="22098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431" name="Google Shape;1431;g9a7b122012_6_243"/>
          <p:cNvSpPr txBox="1"/>
          <p:nvPr/>
        </p:nvSpPr>
        <p:spPr>
          <a:xfrm>
            <a:off x="50292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cxnSp>
        <p:nvCxnSpPr>
          <p:cNvPr id="28" name="Google Shape;1429;g9a7b122012_6_243"/>
          <p:cNvCxnSpPr/>
          <p:nvPr/>
        </p:nvCxnSpPr>
        <p:spPr>
          <a:xfrm flipH="1">
            <a:off x="4210053" y="1919287"/>
            <a:ext cx="2676522" cy="3948113"/>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9"/>
                                        </p:tgtEl>
                                        <p:attrNameLst>
                                          <p:attrName>style.visibility</p:attrName>
                                        </p:attrNameLst>
                                      </p:cBhvr>
                                      <p:to>
                                        <p:strVal val="visible"/>
                                      </p:to>
                                    </p:set>
                                    <p:anim calcmode="lin" valueType="num">
                                      <p:cBhvr additive="base">
                                        <p:cTn id="7" dur="500"/>
                                        <p:tgtEl>
                                          <p:spTgt spid="14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g9a7b122012_6_2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437" name="Google Shape;1437;g9a7b122012_6_268"/>
          <p:cNvSpPr txBox="1"/>
          <p:nvPr/>
        </p:nvSpPr>
        <p:spPr>
          <a:xfrm>
            <a:off x="3200400" y="2895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438" name="Google Shape;1438;g9a7b122012_6_268"/>
          <p:cNvCxnSpPr/>
          <p:nvPr/>
        </p:nvCxnSpPr>
        <p:spPr>
          <a:xfrm>
            <a:off x="3200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439" name="Google Shape;1439;g9a7b122012_6_268"/>
          <p:cNvCxnSpPr/>
          <p:nvPr/>
        </p:nvCxnSpPr>
        <p:spPr>
          <a:xfrm>
            <a:off x="5867400" y="1371600"/>
            <a:ext cx="0" cy="4876800"/>
          </a:xfrm>
          <a:prstGeom prst="straightConnector1">
            <a:avLst/>
          </a:prstGeom>
          <a:noFill/>
          <a:ln w="9525" cap="flat" cmpd="sng">
            <a:solidFill>
              <a:schemeClr val="dk1"/>
            </a:solidFill>
            <a:prstDash val="solid"/>
            <a:miter lim="800000"/>
            <a:headEnd type="none" w="med" len="med"/>
            <a:tailEnd type="none" w="med" len="med"/>
          </a:ln>
        </p:spPr>
      </p:cxnSp>
      <p:cxnSp>
        <p:nvCxnSpPr>
          <p:cNvPr id="1440" name="Google Shape;1440;g9a7b122012_6_268"/>
          <p:cNvCxnSpPr/>
          <p:nvPr/>
        </p:nvCxnSpPr>
        <p:spPr>
          <a:xfrm>
            <a:off x="685800" y="2895600"/>
            <a:ext cx="7848600" cy="0"/>
          </a:xfrm>
          <a:prstGeom prst="straightConnector1">
            <a:avLst/>
          </a:prstGeom>
          <a:noFill/>
          <a:ln w="9525" cap="flat" cmpd="sng">
            <a:solidFill>
              <a:schemeClr val="dk1"/>
            </a:solidFill>
            <a:prstDash val="solid"/>
            <a:miter lim="800000"/>
            <a:headEnd type="none" w="med" len="med"/>
            <a:tailEnd type="none" w="med" len="med"/>
          </a:ln>
        </p:spPr>
      </p:cxnSp>
      <p:cxnSp>
        <p:nvCxnSpPr>
          <p:cNvPr id="1441" name="Google Shape;1441;g9a7b122012_6_268"/>
          <p:cNvCxnSpPr/>
          <p:nvPr/>
        </p:nvCxnSpPr>
        <p:spPr>
          <a:xfrm>
            <a:off x="685800" y="4572000"/>
            <a:ext cx="7848600" cy="0"/>
          </a:xfrm>
          <a:prstGeom prst="straightConnector1">
            <a:avLst/>
          </a:prstGeom>
          <a:noFill/>
          <a:ln w="9525" cap="flat" cmpd="sng">
            <a:solidFill>
              <a:schemeClr val="dk1"/>
            </a:solidFill>
            <a:prstDash val="solid"/>
            <a:miter lim="800000"/>
            <a:headEnd type="none" w="med" len="med"/>
            <a:tailEnd type="none" w="med" len="med"/>
          </a:ln>
        </p:spPr>
      </p:cxnSp>
      <p:sp>
        <p:nvSpPr>
          <p:cNvPr id="1442" name="Google Shape;1442;g9a7b122012_6_268"/>
          <p:cNvSpPr txBox="1"/>
          <p:nvPr/>
        </p:nvSpPr>
        <p:spPr>
          <a:xfrm>
            <a:off x="1593850" y="1789112"/>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a:t>
            </a:r>
            <a:r>
              <a:rPr lang="en-US" sz="1800" b="1" i="0" u="none">
                <a:solidFill>
                  <a:schemeClr val="dk1"/>
                </a:solidFill>
                <a:latin typeface="Arial"/>
                <a:ea typeface="Arial"/>
                <a:cs typeface="Arial"/>
                <a:sym typeface="Arial"/>
              </a:rPr>
              <a:t>1</a:t>
            </a:r>
            <a:endParaRPr/>
          </a:p>
        </p:txBody>
      </p:sp>
      <p:sp>
        <p:nvSpPr>
          <p:cNvPr id="1443" name="Google Shape;1443;g9a7b122012_6_268"/>
          <p:cNvSpPr txBox="1"/>
          <p:nvPr/>
        </p:nvSpPr>
        <p:spPr>
          <a:xfrm>
            <a:off x="1593850" y="35956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0001</a:t>
            </a:r>
            <a:endParaRPr dirty="0"/>
          </a:p>
        </p:txBody>
      </p:sp>
      <p:sp>
        <p:nvSpPr>
          <p:cNvPr id="1444" name="Google Shape;1444;g9a7b122012_6_268"/>
          <p:cNvSpPr txBox="1"/>
          <p:nvPr/>
        </p:nvSpPr>
        <p:spPr>
          <a:xfrm>
            <a:off x="1600200" y="52720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a:t>
            </a:r>
            <a:r>
              <a:rPr lang="en-US" sz="1800" b="1" i="0" u="none">
                <a:solidFill>
                  <a:schemeClr val="dk1"/>
                </a:solidFill>
                <a:latin typeface="Arial"/>
                <a:ea typeface="Arial"/>
                <a:cs typeface="Arial"/>
                <a:sym typeface="Arial"/>
              </a:rPr>
              <a:t>1</a:t>
            </a:r>
            <a:endParaRPr/>
          </a:p>
        </p:txBody>
      </p:sp>
      <p:sp>
        <p:nvSpPr>
          <p:cNvPr id="1445" name="Google Shape;1445;g9a7b122012_6_268"/>
          <p:cNvSpPr txBox="1"/>
          <p:nvPr/>
        </p:nvSpPr>
        <p:spPr>
          <a:xfrm>
            <a:off x="41846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0100</a:t>
            </a:r>
            <a:endParaRPr/>
          </a:p>
        </p:txBody>
      </p:sp>
      <p:sp>
        <p:nvSpPr>
          <p:cNvPr id="1446" name="Google Shape;1446;g9a7b122012_6_268"/>
          <p:cNvSpPr txBox="1"/>
          <p:nvPr/>
        </p:nvSpPr>
        <p:spPr>
          <a:xfrm>
            <a:off x="6927850" y="52578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0110</a:t>
            </a:r>
            <a:endParaRPr/>
          </a:p>
        </p:txBody>
      </p:sp>
      <p:sp>
        <p:nvSpPr>
          <p:cNvPr id="1447" name="Google Shape;1447;g9a7b122012_6_268"/>
          <p:cNvSpPr txBox="1"/>
          <p:nvPr/>
        </p:nvSpPr>
        <p:spPr>
          <a:xfrm>
            <a:off x="6934200" y="3581400"/>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0010</a:t>
            </a:r>
            <a:endParaRPr/>
          </a:p>
        </p:txBody>
      </p:sp>
      <p:sp>
        <p:nvSpPr>
          <p:cNvPr id="1448" name="Google Shape;1448;g9a7b122012_6_268"/>
          <p:cNvSpPr txBox="1"/>
          <p:nvPr/>
        </p:nvSpPr>
        <p:spPr>
          <a:xfrm>
            <a:off x="693420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1</a:t>
            </a:r>
            <a:r>
              <a:rPr lang="en-US" sz="1800" b="0" i="0" u="none" dirty="0">
                <a:solidFill>
                  <a:schemeClr val="dk1"/>
                </a:solidFill>
                <a:latin typeface="Arial"/>
                <a:ea typeface="Arial"/>
                <a:cs typeface="Arial"/>
                <a:sym typeface="Arial"/>
              </a:rPr>
              <a:t>010</a:t>
            </a:r>
            <a:endParaRPr dirty="0"/>
          </a:p>
        </p:txBody>
      </p:sp>
      <p:sp>
        <p:nvSpPr>
          <p:cNvPr id="1449" name="Google Shape;1449;g9a7b122012_6_268"/>
          <p:cNvSpPr txBox="1"/>
          <p:nvPr/>
        </p:nvSpPr>
        <p:spPr>
          <a:xfrm>
            <a:off x="4184650" y="1766887"/>
            <a:ext cx="6921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1</a:t>
            </a:r>
            <a:r>
              <a:rPr lang="en-US" sz="1800" b="0" i="0" u="none" dirty="0">
                <a:solidFill>
                  <a:schemeClr val="dk1"/>
                </a:solidFill>
                <a:latin typeface="Arial"/>
                <a:ea typeface="Arial"/>
                <a:cs typeface="Arial"/>
                <a:sym typeface="Arial"/>
              </a:rPr>
              <a:t>000</a:t>
            </a:r>
            <a:endParaRPr dirty="0"/>
          </a:p>
        </p:txBody>
      </p:sp>
      <p:cxnSp>
        <p:nvCxnSpPr>
          <p:cNvPr id="1450" name="Google Shape;1450;g9a7b122012_6_268"/>
          <p:cNvCxnSpPr/>
          <p:nvPr/>
        </p:nvCxnSpPr>
        <p:spPr>
          <a:xfrm flipV="1">
            <a:off x="2676525" y="2295525"/>
            <a:ext cx="523876" cy="600075"/>
          </a:xfrm>
          <a:prstGeom prst="straightConnector1">
            <a:avLst/>
          </a:prstGeom>
          <a:noFill/>
          <a:ln w="9525" cap="flat" cmpd="sng">
            <a:solidFill>
              <a:schemeClr val="dk1"/>
            </a:solidFill>
            <a:prstDash val="solid"/>
            <a:miter lim="800000"/>
            <a:headEnd type="none" w="med" len="med"/>
            <a:tailEnd type="none" w="med" len="med"/>
          </a:ln>
        </p:spPr>
      </p:cxnSp>
      <p:sp>
        <p:nvSpPr>
          <p:cNvPr id="1451" name="Google Shape;1451;g9a7b122012_6_268"/>
          <p:cNvSpPr txBox="1"/>
          <p:nvPr/>
        </p:nvSpPr>
        <p:spPr>
          <a:xfrm>
            <a:off x="2514600" y="4648200"/>
            <a:ext cx="1412875"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wmin</a:t>
            </a:r>
            <a:r>
              <a:rPr lang="en-US" sz="1800" b="0" i="0" u="none">
                <a:solidFill>
                  <a:schemeClr val="dk1"/>
                </a:solidFill>
                <a:latin typeface="Arial"/>
                <a:ea typeface="Arial"/>
                <a:cs typeface="Arial"/>
                <a:sym typeface="Arial"/>
              </a:rPr>
              <a:t>)</a:t>
            </a:r>
            <a:endParaRPr/>
          </a:p>
        </p:txBody>
      </p:sp>
      <p:sp>
        <p:nvSpPr>
          <p:cNvPr id="1452" name="Google Shape;1452;g9a7b122012_6_268"/>
          <p:cNvSpPr txBox="1"/>
          <p:nvPr/>
        </p:nvSpPr>
        <p:spPr>
          <a:xfrm>
            <a:off x="5334000" y="2438400"/>
            <a:ext cx="1498600" cy="369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 y</a:t>
            </a:r>
            <a:r>
              <a:rPr lang="en-US" sz="1800" b="0" i="0" u="none" baseline="-25000">
                <a:solidFill>
                  <a:schemeClr val="dk1"/>
                </a:solidFill>
                <a:latin typeface="Arial"/>
                <a:ea typeface="Arial"/>
                <a:cs typeface="Arial"/>
                <a:sym typeface="Arial"/>
              </a:rPr>
              <a:t>wmax</a:t>
            </a:r>
            <a:r>
              <a:rPr lang="en-US" sz="1800" b="0" i="0" u="none">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0"/>
                                        </p:tgtEl>
                                        <p:attrNameLst>
                                          <p:attrName>style.visibility</p:attrName>
                                        </p:attrNameLst>
                                      </p:cBhvr>
                                      <p:to>
                                        <p:strVal val="visible"/>
                                      </p:to>
                                    </p:set>
                                    <p:anim calcmode="lin" valueType="num">
                                      <p:cBhvr additive="base">
                                        <p:cTn id="7" dur="500"/>
                                        <p:tgtEl>
                                          <p:spTgt spid="14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g9a7b122012_6_28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458" name="Google Shape;1458;g9a7b122012_6_288"/>
          <p:cNvSpPr txBox="1">
            <a:spLocks noGrp="1"/>
          </p:cNvSpPr>
          <p:nvPr>
            <p:ph type="body" idx="1"/>
          </p:nvPr>
        </p:nvSpPr>
        <p:spPr>
          <a:xfrm>
            <a:off x="457200" y="1447800"/>
            <a:ext cx="8534400" cy="5410200"/>
          </a:xfrm>
          <a:prstGeom prst="rect">
            <a:avLst/>
          </a:prstGeom>
          <a:noFill/>
          <a:ln>
            <a:noFill/>
          </a:ln>
        </p:spPr>
        <p:txBody>
          <a:bodyPr spcFirstLastPara="1" wrap="square" lIns="91425" tIns="45700" rIns="91425" bIns="45700" anchor="t" anchorCtr="0">
            <a:noAutofit/>
          </a:bodyPr>
          <a:lstStyle/>
          <a:p>
            <a:pPr marL="342900" marR="0" lvl="0" indent="-165100" algn="just" rtl="0">
              <a:lnSpc>
                <a:spcPct val="80000"/>
              </a:lnSpc>
              <a:spcBef>
                <a:spcPts val="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just"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Use Cohen Sutherland line clipping algorithm to clip a line </a:t>
            </a:r>
            <a:endParaRPr/>
          </a:p>
          <a:p>
            <a:pPr marL="342900" marR="0" lvl="0" indent="-342900" algn="just"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with end point coordinates A(</a:t>
            </a:r>
            <a:r>
              <a:rPr lang="en-US" sz="2800"/>
              <a:t>5</a:t>
            </a:r>
            <a:r>
              <a:rPr lang="en-US" sz="2800" b="0" i="0" u="none">
                <a:solidFill>
                  <a:schemeClr val="dk1"/>
                </a:solidFill>
                <a:latin typeface="Calibri"/>
                <a:ea typeface="Calibri"/>
                <a:cs typeface="Calibri"/>
                <a:sym typeface="Calibri"/>
              </a:rPr>
              <a:t>,</a:t>
            </a:r>
            <a:r>
              <a:rPr lang="en-US" sz="2800"/>
              <a:t>20</a:t>
            </a:r>
            <a:r>
              <a:rPr lang="en-US" sz="2800" b="0" i="0" u="none">
                <a:solidFill>
                  <a:schemeClr val="dk1"/>
                </a:solidFill>
                <a:latin typeface="Calibri"/>
                <a:ea typeface="Calibri"/>
                <a:cs typeface="Calibri"/>
                <a:sym typeface="Calibri"/>
              </a:rPr>
              <a:t>) ,B(</a:t>
            </a:r>
            <a:r>
              <a:rPr lang="en-US" sz="2800"/>
              <a:t>60</a:t>
            </a:r>
            <a:r>
              <a:rPr lang="en-US" sz="2800" b="0" i="0" u="none">
                <a:solidFill>
                  <a:schemeClr val="dk1"/>
                </a:solidFill>
                <a:latin typeface="Calibri"/>
                <a:ea typeface="Calibri"/>
                <a:cs typeface="Calibri"/>
                <a:sym typeface="Calibri"/>
              </a:rPr>
              <a:t>,</a:t>
            </a:r>
            <a:r>
              <a:rPr lang="en-US" sz="2800"/>
              <a:t>70</a:t>
            </a:r>
            <a:r>
              <a:rPr lang="en-US" sz="2800" b="0" i="0" u="none">
                <a:solidFill>
                  <a:schemeClr val="dk1"/>
                </a:solidFill>
                <a:latin typeface="Calibri"/>
                <a:ea typeface="Calibri"/>
                <a:cs typeface="Calibri"/>
                <a:sym typeface="Calibri"/>
              </a:rPr>
              <a:t>) against a </a:t>
            </a:r>
            <a:endParaRPr/>
          </a:p>
          <a:p>
            <a:pPr marL="342900" marR="0" lvl="0" indent="-342900" algn="just"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clip window with its  lower left corner at (</a:t>
            </a:r>
            <a:r>
              <a:rPr lang="en-US" sz="2800"/>
              <a:t>10,10</a:t>
            </a:r>
            <a:r>
              <a:rPr lang="en-US" sz="2800" b="0" i="0" u="none">
                <a:solidFill>
                  <a:schemeClr val="dk1"/>
                </a:solidFill>
                <a:latin typeface="Calibri"/>
                <a:ea typeface="Calibri"/>
                <a:cs typeface="Calibri"/>
                <a:sym typeface="Calibri"/>
              </a:rPr>
              <a:t>) and </a:t>
            </a:r>
            <a:endParaRPr/>
          </a:p>
          <a:p>
            <a:pPr marL="342900" marR="0" lvl="0" indent="-342900" algn="just"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upper right corner at (</a:t>
            </a:r>
            <a:r>
              <a:rPr lang="en-US" sz="2800"/>
              <a:t>100,100</a:t>
            </a:r>
            <a:r>
              <a:rPr lang="en-US" sz="2800" b="0" i="0" u="none">
                <a:solidFill>
                  <a:schemeClr val="dk1"/>
                </a:solidFill>
                <a:latin typeface="Calibri"/>
                <a:ea typeface="Calibri"/>
                <a:cs typeface="Calibri"/>
                <a:sym typeface="Calibri"/>
              </a:rPr>
              <a:t>)</a:t>
            </a:r>
            <a:endParaRPr/>
          </a:p>
          <a:p>
            <a:pPr marL="342900" marR="0" lvl="0" indent="-342900" algn="just" rtl="0">
              <a:lnSpc>
                <a:spcPct val="80000"/>
              </a:lnSpc>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a:p>
            <a:pPr marL="342900" marR="0" lvl="0" indent="-34290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Hints: </a:t>
            </a:r>
            <a:endParaRPr/>
          </a:p>
          <a:p>
            <a:pPr marL="342900" marR="0" lvl="0" indent="-342900" algn="just" rtl="0">
              <a:lnSpc>
                <a:spcPct val="80000"/>
              </a:lnSpc>
              <a:spcBef>
                <a:spcPts val="400"/>
              </a:spcBef>
              <a:spcAft>
                <a:spcPts val="0"/>
              </a:spcAft>
              <a:buClr>
                <a:schemeClr val="dk1"/>
              </a:buClr>
              <a:buSzPts val="2000"/>
              <a:buFont typeface="Noto Sans Symbols"/>
              <a:buAutoNum type="romanLcPeriod"/>
            </a:pPr>
            <a:r>
              <a:rPr lang="en-US" sz="2000" b="0" i="0" u="none">
                <a:solidFill>
                  <a:schemeClr val="dk1"/>
                </a:solidFill>
                <a:latin typeface="Calibri"/>
                <a:ea typeface="Calibri"/>
                <a:cs typeface="Calibri"/>
                <a:sym typeface="Calibri"/>
              </a:rPr>
              <a:t>Find the region code for each end point of the line</a:t>
            </a:r>
            <a:endParaRPr/>
          </a:p>
          <a:p>
            <a:pPr marL="342900" marR="0" lvl="0" indent="-342900" algn="just" rtl="0">
              <a:lnSpc>
                <a:spcPct val="80000"/>
              </a:lnSpc>
              <a:spcBef>
                <a:spcPts val="400"/>
              </a:spcBef>
              <a:spcAft>
                <a:spcPts val="0"/>
              </a:spcAft>
              <a:buClr>
                <a:schemeClr val="dk1"/>
              </a:buClr>
              <a:buSzPts val="2000"/>
              <a:buFont typeface="Noto Sans Symbols"/>
              <a:buAutoNum type="romanLcPeriod"/>
            </a:pPr>
            <a:r>
              <a:rPr lang="en-US" sz="2000" b="0" i="0" u="none">
                <a:solidFill>
                  <a:schemeClr val="dk1"/>
                </a:solidFill>
                <a:latin typeface="Calibri"/>
                <a:ea typeface="Calibri"/>
                <a:cs typeface="Calibri"/>
                <a:sym typeface="Calibri"/>
              </a:rPr>
              <a:t>Find if it is above, below, left or right of the clip window </a:t>
            </a:r>
            <a:endParaRPr/>
          </a:p>
          <a:p>
            <a:pPr marL="342900" marR="0" lvl="0" indent="-342900" algn="just" rtl="0">
              <a:lnSpc>
                <a:spcPct val="80000"/>
              </a:lnSpc>
              <a:spcBef>
                <a:spcPts val="400"/>
              </a:spcBef>
              <a:spcAft>
                <a:spcPts val="0"/>
              </a:spcAft>
              <a:buClr>
                <a:schemeClr val="dk1"/>
              </a:buClr>
              <a:buSzPts val="2000"/>
              <a:buFont typeface="Noto Sans Symbols"/>
              <a:buAutoNum type="romanLcPeriod"/>
            </a:pPr>
            <a:r>
              <a:rPr lang="en-US" sz="2000" b="0" i="0" u="none">
                <a:solidFill>
                  <a:schemeClr val="dk1"/>
                </a:solidFill>
                <a:latin typeface="Calibri"/>
                <a:ea typeface="Calibri"/>
                <a:cs typeface="Calibri"/>
                <a:sym typeface="Calibri"/>
              </a:rPr>
              <a:t>Determine the intersection point of the line segment with the boundary</a:t>
            </a:r>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g9c9185ff3d_0_161"/>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464" name="Google Shape;1464;g9c9185ff3d_0_161"/>
          <p:cNvSpPr txBox="1">
            <a:spLocks noGrp="1"/>
          </p:cNvSpPr>
          <p:nvPr>
            <p:ph type="body" idx="1"/>
          </p:nvPr>
        </p:nvSpPr>
        <p:spPr>
          <a:xfrm>
            <a:off x="321972" y="959900"/>
            <a:ext cx="8364828" cy="56667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560"/>
              </a:spcBef>
              <a:spcAft>
                <a:spcPts val="0"/>
              </a:spcAft>
              <a:buNone/>
            </a:pPr>
            <a:r>
              <a:rPr lang="en-US" sz="1500" dirty="0" smtClean="0"/>
              <a:t>Use Cohen Sutherland line clipping algorithm to clip a line with end point coordinates </a:t>
            </a:r>
            <a:r>
              <a:rPr lang="en-US" sz="1500" b="1" dirty="0" smtClean="0"/>
              <a:t>A(5,20)</a:t>
            </a:r>
            <a:r>
              <a:rPr lang="en-US" sz="1500" dirty="0" smtClean="0"/>
              <a:t> ,B(60,70) </a:t>
            </a:r>
            <a:endParaRPr sz="1500" dirty="0" smtClean="0"/>
          </a:p>
          <a:p>
            <a:pPr marL="342900" lvl="0" indent="-342900" algn="just" rtl="0">
              <a:lnSpc>
                <a:spcPct val="80000"/>
              </a:lnSpc>
              <a:spcBef>
                <a:spcPts val="560"/>
              </a:spcBef>
              <a:spcAft>
                <a:spcPts val="0"/>
              </a:spcAft>
              <a:buClr>
                <a:schemeClr val="dk1"/>
              </a:buClr>
              <a:buSzPts val="2800"/>
              <a:buFont typeface="Arial"/>
              <a:buNone/>
            </a:pPr>
            <a:r>
              <a:rPr lang="en-US" sz="1500" dirty="0" smtClean="0"/>
              <a:t>against a clip window with its  lower left corner at (10,10) and upper right corner at (100,100)</a:t>
            </a:r>
            <a:endParaRPr sz="1500" dirty="0" smtClean="0"/>
          </a:p>
          <a:p>
            <a:pPr marL="0" lvl="0" indent="0" algn="just" rtl="0">
              <a:lnSpc>
                <a:spcPct val="150000"/>
              </a:lnSpc>
              <a:spcBef>
                <a:spcPts val="1200"/>
              </a:spcBef>
              <a:spcAft>
                <a:spcPts val="0"/>
              </a:spcAft>
              <a:buNone/>
            </a:pPr>
            <a:r>
              <a:rPr lang="en-US" sz="1500" b="1" dirty="0" smtClean="0">
                <a:latin typeface="Arial"/>
                <a:ea typeface="Arial"/>
                <a:cs typeface="Arial"/>
                <a:sym typeface="Arial"/>
              </a:rPr>
              <a:t>Step </a:t>
            </a:r>
            <a:r>
              <a:rPr lang="en-US" sz="1500" b="1" dirty="0">
                <a:latin typeface="Arial"/>
                <a:ea typeface="Arial"/>
                <a:cs typeface="Arial"/>
                <a:sym typeface="Arial"/>
              </a:rPr>
              <a:t>1: Establish the region codes for all line end </a:t>
            </a:r>
            <a:r>
              <a:rPr lang="en-US" sz="1500" b="1" dirty="0" smtClean="0">
                <a:latin typeface="Arial"/>
                <a:ea typeface="Arial"/>
                <a:cs typeface="Arial"/>
                <a:sym typeface="Arial"/>
              </a:rPr>
              <a:t>points:     TBRL</a:t>
            </a:r>
            <a:endParaRPr sz="1500" b="1" dirty="0">
              <a:latin typeface="Arial"/>
              <a:ea typeface="Arial"/>
              <a:cs typeface="Arial"/>
              <a:sym typeface="Arial"/>
            </a:endParaRPr>
          </a:p>
          <a:p>
            <a:pPr marL="0" lvl="0" indent="457200" algn="just" rtl="0">
              <a:lnSpc>
                <a:spcPct val="150000"/>
              </a:lnSpc>
              <a:spcBef>
                <a:spcPts val="1200"/>
              </a:spcBef>
              <a:spcAft>
                <a:spcPts val="0"/>
              </a:spcAft>
              <a:buNone/>
            </a:pPr>
            <a:r>
              <a:rPr lang="en-US" sz="1500" b="1" dirty="0">
                <a:latin typeface="Arial"/>
                <a:ea typeface="Arial"/>
                <a:cs typeface="Arial"/>
                <a:sym typeface="Arial"/>
              </a:rPr>
              <a:t>Region code for A	</a:t>
            </a:r>
            <a:r>
              <a:rPr lang="en-US" sz="1500" dirty="0">
                <a:latin typeface="Arial"/>
                <a:ea typeface="Arial"/>
                <a:cs typeface="Arial"/>
                <a:sym typeface="Arial"/>
              </a:rPr>
              <a:t>			</a:t>
            </a:r>
            <a:r>
              <a:rPr lang="en-US" sz="1500" b="1" dirty="0" smtClean="0">
                <a:latin typeface="Arial"/>
                <a:ea typeface="Arial"/>
                <a:cs typeface="Arial"/>
                <a:sym typeface="Arial"/>
              </a:rPr>
              <a:t>Region </a:t>
            </a:r>
            <a:r>
              <a:rPr lang="en-US" sz="1500" b="1" dirty="0">
                <a:latin typeface="Arial"/>
                <a:ea typeface="Arial"/>
                <a:cs typeface="Arial"/>
                <a:sym typeface="Arial"/>
              </a:rPr>
              <a:t>code for </a:t>
            </a:r>
            <a:r>
              <a:rPr lang="en-US" sz="1500" b="1" dirty="0" smtClean="0">
                <a:latin typeface="Arial"/>
                <a:ea typeface="Arial"/>
                <a:cs typeface="Arial"/>
                <a:sym typeface="Arial"/>
              </a:rPr>
              <a:t>B</a:t>
            </a:r>
            <a:endParaRPr lang="en-US" sz="1500" b="1"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5 &lt; 10  True      Bit </a:t>
            </a:r>
            <a:r>
              <a:rPr lang="en-US" sz="1500" dirty="0">
                <a:latin typeface="Arial"/>
                <a:ea typeface="Arial"/>
                <a:cs typeface="Arial"/>
                <a:sym typeface="Arial"/>
              </a:rPr>
              <a:t>1 = </a:t>
            </a:r>
            <a:r>
              <a:rPr lang="en-US" sz="1500" dirty="0" smtClean="0">
                <a:latin typeface="Arial"/>
                <a:ea typeface="Arial"/>
                <a:cs typeface="Arial"/>
                <a:sym typeface="Arial"/>
              </a:rPr>
              <a:t>1</a:t>
            </a:r>
            <a:r>
              <a:rPr lang="en-US" sz="1500" dirty="0">
                <a:latin typeface="Arial"/>
                <a:ea typeface="Arial"/>
                <a:cs typeface="Arial"/>
                <a:sym typeface="Arial"/>
              </a:rPr>
              <a:t>		Left		</a:t>
            </a:r>
            <a:r>
              <a:rPr lang="en-US" sz="1500" dirty="0" smtClean="0">
                <a:latin typeface="Arial"/>
                <a:ea typeface="Arial"/>
                <a:cs typeface="Arial"/>
                <a:sym typeface="Arial"/>
              </a:rPr>
              <a:t> 60 &lt; 10    False  </a:t>
            </a:r>
            <a:r>
              <a:rPr lang="en-US" sz="1500" dirty="0">
                <a:latin typeface="Arial"/>
                <a:ea typeface="Arial"/>
                <a:cs typeface="Arial"/>
                <a:sym typeface="Arial"/>
              </a:rPr>
              <a:t>Bit 1 = </a:t>
            </a:r>
            <a:r>
              <a:rPr lang="en-US" sz="1500" dirty="0" smtClean="0">
                <a:latin typeface="Arial"/>
                <a:ea typeface="Arial"/>
                <a:cs typeface="Arial"/>
                <a:sym typeface="Arial"/>
              </a:rPr>
              <a:t>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5 &gt; 100  False    Bit </a:t>
            </a:r>
            <a:r>
              <a:rPr lang="en-US" sz="1500" dirty="0">
                <a:latin typeface="Arial"/>
                <a:ea typeface="Arial"/>
                <a:cs typeface="Arial"/>
                <a:sym typeface="Arial"/>
              </a:rPr>
              <a:t>2 </a:t>
            </a:r>
            <a:r>
              <a:rPr lang="en-US" sz="1500" dirty="0" smtClean="0">
                <a:latin typeface="Arial"/>
                <a:ea typeface="Arial"/>
                <a:cs typeface="Arial"/>
                <a:sym typeface="Arial"/>
              </a:rPr>
              <a:t>= 0 </a:t>
            </a:r>
            <a:r>
              <a:rPr lang="en-US" sz="1500" dirty="0">
                <a:latin typeface="Arial"/>
                <a:ea typeface="Arial"/>
                <a:cs typeface="Arial"/>
                <a:sym typeface="Arial"/>
              </a:rPr>
              <a:t>		</a:t>
            </a:r>
            <a:r>
              <a:rPr lang="en-US" sz="1500" dirty="0" smtClean="0">
                <a:latin typeface="Arial"/>
                <a:ea typeface="Arial"/>
                <a:cs typeface="Arial"/>
                <a:sym typeface="Arial"/>
              </a:rPr>
              <a:t>Right</a:t>
            </a:r>
            <a:r>
              <a:rPr lang="en-US" sz="1500" dirty="0">
                <a:latin typeface="Arial"/>
                <a:ea typeface="Arial"/>
                <a:cs typeface="Arial"/>
                <a:sym typeface="Arial"/>
              </a:rPr>
              <a:t>	</a:t>
            </a:r>
            <a:r>
              <a:rPr lang="en-US" sz="1500" dirty="0" smtClean="0">
                <a:latin typeface="Arial"/>
                <a:ea typeface="Arial"/>
                <a:cs typeface="Arial"/>
                <a:sym typeface="Arial"/>
              </a:rPr>
              <a:t>	 60 &gt; 100  False  </a:t>
            </a:r>
            <a:r>
              <a:rPr lang="en-US" sz="1500" dirty="0">
                <a:latin typeface="Arial"/>
                <a:ea typeface="Arial"/>
                <a:cs typeface="Arial"/>
                <a:sym typeface="Arial"/>
              </a:rPr>
              <a:t>Bit 2 = </a:t>
            </a:r>
            <a:r>
              <a:rPr lang="en-US" sz="1500" dirty="0" smtClean="0">
                <a:latin typeface="Arial"/>
                <a:ea typeface="Arial"/>
                <a:cs typeface="Arial"/>
                <a:sym typeface="Arial"/>
              </a:rPr>
              <a:t>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20&lt; 10 </a:t>
            </a:r>
            <a:r>
              <a:rPr lang="en-US" sz="1500" dirty="0">
                <a:latin typeface="Arial"/>
                <a:ea typeface="Arial"/>
                <a:cs typeface="Arial"/>
                <a:sym typeface="Arial"/>
              </a:rPr>
              <a:t>False </a:t>
            </a:r>
            <a:r>
              <a:rPr lang="en-US" sz="1500" dirty="0" smtClean="0">
                <a:latin typeface="Arial"/>
                <a:ea typeface="Arial"/>
                <a:cs typeface="Arial"/>
                <a:sym typeface="Arial"/>
              </a:rPr>
              <a:t>    Bit </a:t>
            </a:r>
            <a:r>
              <a:rPr lang="en-US" sz="1500" dirty="0">
                <a:latin typeface="Arial"/>
                <a:ea typeface="Arial"/>
                <a:cs typeface="Arial"/>
                <a:sym typeface="Arial"/>
              </a:rPr>
              <a:t>3 = </a:t>
            </a:r>
            <a:r>
              <a:rPr lang="en-US" sz="1500" dirty="0" smtClean="0">
                <a:latin typeface="Arial"/>
                <a:ea typeface="Arial"/>
                <a:cs typeface="Arial"/>
                <a:sym typeface="Arial"/>
              </a:rPr>
              <a:t>0</a:t>
            </a:r>
            <a:r>
              <a:rPr lang="en-US" sz="1500" dirty="0">
                <a:latin typeface="Arial"/>
                <a:ea typeface="Arial"/>
                <a:cs typeface="Arial"/>
                <a:sym typeface="Arial"/>
              </a:rPr>
              <a:t>		Bottom		</a:t>
            </a:r>
            <a:r>
              <a:rPr lang="en-US" sz="1500" dirty="0" smtClean="0">
                <a:latin typeface="Arial"/>
                <a:ea typeface="Arial"/>
                <a:cs typeface="Arial"/>
                <a:sym typeface="Arial"/>
              </a:rPr>
              <a:t> 70&lt; 10     False Bit </a:t>
            </a:r>
            <a:r>
              <a:rPr lang="en-US" sz="1500" dirty="0">
                <a:latin typeface="Arial"/>
                <a:ea typeface="Arial"/>
                <a:cs typeface="Arial"/>
                <a:sym typeface="Arial"/>
              </a:rPr>
              <a:t>3 </a:t>
            </a:r>
            <a:r>
              <a:rPr lang="en-US" sz="1500" dirty="0" smtClean="0">
                <a:latin typeface="Arial"/>
                <a:ea typeface="Arial"/>
                <a:cs typeface="Arial"/>
                <a:sym typeface="Arial"/>
              </a:rPr>
              <a:t>= 0                  </a:t>
            </a: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20 &gt; 100False   Bit </a:t>
            </a:r>
            <a:r>
              <a:rPr lang="en-US" sz="1500" dirty="0">
                <a:latin typeface="Arial"/>
                <a:ea typeface="Arial"/>
                <a:cs typeface="Arial"/>
                <a:sym typeface="Arial"/>
              </a:rPr>
              <a:t>4 = </a:t>
            </a:r>
            <a:r>
              <a:rPr lang="en-US" sz="1500" dirty="0" smtClean="0">
                <a:latin typeface="Arial"/>
                <a:ea typeface="Arial"/>
                <a:cs typeface="Arial"/>
                <a:sym typeface="Arial"/>
              </a:rPr>
              <a:t>0</a:t>
            </a:r>
            <a:r>
              <a:rPr lang="en-US" sz="1500" dirty="0">
                <a:latin typeface="Arial"/>
                <a:ea typeface="Arial"/>
                <a:cs typeface="Arial"/>
                <a:sym typeface="Arial"/>
              </a:rPr>
              <a:t>		Top		</a:t>
            </a:r>
            <a:r>
              <a:rPr lang="en-US" sz="1500" dirty="0" smtClean="0">
                <a:latin typeface="Arial"/>
                <a:ea typeface="Arial"/>
                <a:cs typeface="Arial"/>
                <a:sym typeface="Arial"/>
              </a:rPr>
              <a:t> 70&gt; 100   False  Bit </a:t>
            </a:r>
            <a:r>
              <a:rPr lang="en-US" sz="1500" dirty="0">
                <a:latin typeface="Arial"/>
                <a:ea typeface="Arial"/>
                <a:cs typeface="Arial"/>
                <a:sym typeface="Arial"/>
              </a:rPr>
              <a:t>4 </a:t>
            </a:r>
            <a:r>
              <a:rPr lang="en-US" sz="1500" dirty="0" smtClean="0">
                <a:latin typeface="Arial"/>
                <a:ea typeface="Arial"/>
                <a:cs typeface="Arial"/>
                <a:sym typeface="Arial"/>
              </a:rPr>
              <a:t>=0 </a:t>
            </a:r>
          </a:p>
          <a:p>
            <a:pPr marL="0" lvl="0" indent="457200" algn="just">
              <a:lnSpc>
                <a:spcPct val="150000"/>
              </a:lnSpc>
              <a:spcBef>
                <a:spcPts val="1200"/>
              </a:spcBef>
              <a:buNone/>
            </a:pPr>
            <a:r>
              <a:rPr lang="en-US" sz="1500" dirty="0" smtClean="0">
                <a:latin typeface="Arial"/>
                <a:ea typeface="Arial"/>
                <a:cs typeface="Arial"/>
                <a:sym typeface="Arial"/>
              </a:rPr>
              <a:t>                    </a:t>
            </a:r>
            <a:r>
              <a:rPr lang="en-US" sz="1500" dirty="0">
                <a:latin typeface="Arial"/>
                <a:ea typeface="Arial"/>
                <a:cs typeface="Arial"/>
                <a:sym typeface="Arial"/>
              </a:rPr>
              <a:t>	</a:t>
            </a:r>
            <a:r>
              <a:rPr lang="en-US" sz="1500" dirty="0" smtClean="0">
                <a:latin typeface="Arial"/>
                <a:ea typeface="Arial"/>
                <a:cs typeface="Arial"/>
                <a:sym typeface="Arial"/>
              </a:rPr>
              <a:t> </a:t>
            </a:r>
            <a:r>
              <a:rPr lang="en-US" sz="1500" b="1" dirty="0">
                <a:latin typeface="Arial"/>
                <a:ea typeface="Arial"/>
                <a:cs typeface="Arial"/>
                <a:sym typeface="Arial"/>
              </a:rPr>
              <a:t>TBRL</a:t>
            </a:r>
            <a:r>
              <a:rPr lang="en-US" sz="1500" dirty="0" smtClean="0">
                <a:latin typeface="Arial"/>
                <a:ea typeface="Arial"/>
                <a:cs typeface="Arial"/>
                <a:sym typeface="Arial"/>
              </a:rPr>
              <a:t>  </a:t>
            </a:r>
            <a:endParaRPr sz="1500" dirty="0">
              <a:latin typeface="Arial"/>
              <a:ea typeface="Arial"/>
              <a:cs typeface="Arial"/>
              <a:sym typeface="Arial"/>
            </a:endParaRPr>
          </a:p>
          <a:p>
            <a:pPr marL="0" lvl="0" indent="0" algn="just" rtl="0">
              <a:lnSpc>
                <a:spcPct val="150000"/>
              </a:lnSpc>
              <a:spcBef>
                <a:spcPts val="1200"/>
              </a:spcBef>
              <a:spcAft>
                <a:spcPts val="0"/>
              </a:spcAft>
              <a:buNone/>
            </a:pPr>
            <a:r>
              <a:rPr lang="en-US" sz="1500" dirty="0">
                <a:latin typeface="Arial"/>
                <a:ea typeface="Arial"/>
                <a:cs typeface="Arial"/>
                <a:sym typeface="Arial"/>
              </a:rPr>
              <a:t>So</a:t>
            </a:r>
            <a:r>
              <a:rPr lang="en-US" sz="1500" dirty="0" smtClean="0">
                <a:latin typeface="Arial"/>
                <a:ea typeface="Arial"/>
                <a:cs typeface="Arial"/>
                <a:sym typeface="Arial"/>
              </a:rPr>
              <a:t>, </a:t>
            </a:r>
            <a:r>
              <a:rPr lang="en-US" sz="1500" b="1" dirty="0" smtClean="0">
                <a:latin typeface="Arial"/>
                <a:ea typeface="Arial"/>
                <a:cs typeface="Arial"/>
                <a:sym typeface="Arial"/>
              </a:rPr>
              <a:t>Region </a:t>
            </a:r>
            <a:r>
              <a:rPr lang="en-US" sz="1500" b="1" dirty="0">
                <a:latin typeface="Arial"/>
                <a:ea typeface="Arial"/>
                <a:cs typeface="Arial"/>
                <a:sym typeface="Arial"/>
              </a:rPr>
              <a:t>code for </a:t>
            </a:r>
            <a:r>
              <a:rPr lang="en-US" sz="1500" b="1" dirty="0" smtClean="0">
                <a:latin typeface="Arial"/>
                <a:ea typeface="Arial"/>
                <a:cs typeface="Arial"/>
                <a:sym typeface="Arial"/>
              </a:rPr>
              <a:t>A(0001)</a:t>
            </a:r>
            <a:r>
              <a:rPr lang="en-US" sz="1500" dirty="0">
                <a:latin typeface="Arial"/>
                <a:ea typeface="Arial"/>
                <a:cs typeface="Arial"/>
                <a:sym typeface="Arial"/>
              </a:rPr>
              <a:t>					</a:t>
            </a:r>
          </a:p>
          <a:p>
            <a:pPr marL="0" lvl="0" indent="0" algn="just" rtl="0">
              <a:lnSpc>
                <a:spcPct val="150000"/>
              </a:lnSpc>
              <a:spcBef>
                <a:spcPts val="1200"/>
              </a:spcBef>
              <a:spcAft>
                <a:spcPts val="0"/>
              </a:spcAft>
              <a:buNone/>
            </a:pPr>
            <a:r>
              <a:rPr lang="en-US" sz="1500" b="1" dirty="0">
                <a:latin typeface="Arial"/>
                <a:ea typeface="Arial"/>
                <a:cs typeface="Arial"/>
                <a:sym typeface="Arial"/>
              </a:rPr>
              <a:t> </a:t>
            </a:r>
            <a:r>
              <a:rPr lang="en-US" sz="1500" b="1" dirty="0" smtClean="0">
                <a:latin typeface="Arial"/>
                <a:ea typeface="Arial"/>
                <a:cs typeface="Arial"/>
                <a:sym typeface="Arial"/>
              </a:rPr>
              <a:t>     Region </a:t>
            </a:r>
            <a:r>
              <a:rPr lang="en-US" sz="1500" b="1" dirty="0">
                <a:latin typeface="Arial"/>
                <a:ea typeface="Arial"/>
                <a:cs typeface="Arial"/>
                <a:sym typeface="Arial"/>
              </a:rPr>
              <a:t>code for </a:t>
            </a:r>
            <a:r>
              <a:rPr lang="en-US" sz="1500" b="1" dirty="0" smtClean="0">
                <a:latin typeface="Arial"/>
                <a:ea typeface="Arial"/>
                <a:cs typeface="Arial"/>
                <a:sym typeface="Arial"/>
              </a:rPr>
              <a:t>B(0000)</a:t>
            </a:r>
            <a:endParaRPr sz="1500" b="1" dirty="0">
              <a:latin typeface="Arial"/>
              <a:ea typeface="Arial"/>
              <a:cs typeface="Arial"/>
              <a:sym typeface="Arial"/>
            </a:endParaRPr>
          </a:p>
          <a:p>
            <a:pPr marL="0" lvl="0" indent="0" algn="just" rtl="0">
              <a:lnSpc>
                <a:spcPct val="150000"/>
              </a:lnSpc>
              <a:spcBef>
                <a:spcPts val="1200"/>
              </a:spcBef>
              <a:spcAft>
                <a:spcPts val="0"/>
              </a:spcAft>
              <a:buNone/>
            </a:pPr>
            <a:endParaRPr sz="1500" dirty="0">
              <a:latin typeface="Arial"/>
              <a:ea typeface="Arial"/>
              <a:cs typeface="Arial"/>
              <a:sym typeface="Arial"/>
            </a:endParaRPr>
          </a:p>
          <a:p>
            <a:pPr marL="0" marR="0" lvl="0" indent="0" algn="just" rtl="0">
              <a:lnSpc>
                <a:spcPct val="100000"/>
              </a:lnSpc>
              <a:spcBef>
                <a:spcPts val="1200"/>
              </a:spcBef>
              <a:spcAft>
                <a:spcPts val="0"/>
              </a:spcAft>
              <a:buNone/>
            </a:pPr>
            <a:endParaRPr sz="1700" dirty="0">
              <a:latin typeface="Arial"/>
              <a:ea typeface="Arial"/>
              <a:cs typeface="Arial"/>
              <a:sym typeface="Arial"/>
            </a:endParaRPr>
          </a:p>
        </p:txBody>
      </p:sp>
      <p:sp>
        <p:nvSpPr>
          <p:cNvPr id="1466" name="Google Shape;1466;g9c9185ff3d_0_161"/>
          <p:cNvSpPr txBox="1"/>
          <p:nvPr/>
        </p:nvSpPr>
        <p:spPr>
          <a:xfrm>
            <a:off x="4276725" y="64198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(10,10)</a:t>
            </a:r>
            <a:endParaRPr dirty="0"/>
          </a:p>
        </p:txBody>
      </p:sp>
      <p:sp>
        <p:nvSpPr>
          <p:cNvPr id="10" name="Google Shape;1465;g9c9185ff3d_0_161"/>
          <p:cNvSpPr txBox="1"/>
          <p:nvPr/>
        </p:nvSpPr>
        <p:spPr>
          <a:xfrm>
            <a:off x="4962525" y="4800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sp>
        <p:nvSpPr>
          <p:cNvPr id="11" name="Google Shape;1467;g9c9185ff3d_0_161"/>
          <p:cNvSpPr txBox="1"/>
          <p:nvPr/>
        </p:nvSpPr>
        <p:spPr>
          <a:xfrm>
            <a:off x="6799450" y="4430700"/>
            <a:ext cx="14985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(100,100)</a:t>
            </a:r>
            <a:endParaRPr dirty="0"/>
          </a:p>
        </p:txBody>
      </p:sp>
      <p:cxnSp>
        <p:nvCxnSpPr>
          <p:cNvPr id="12" name="Google Shape;1468;g9c9185ff3d_0_161"/>
          <p:cNvCxnSpPr/>
          <p:nvPr/>
        </p:nvCxnSpPr>
        <p:spPr>
          <a:xfrm flipV="1">
            <a:off x="4486275" y="4979176"/>
            <a:ext cx="1089151" cy="659624"/>
          </a:xfrm>
          <a:prstGeom prst="straightConnector1">
            <a:avLst/>
          </a:prstGeom>
          <a:noFill/>
          <a:ln w="9525" cap="flat" cmpd="sng">
            <a:solidFill>
              <a:schemeClr val="dk1"/>
            </a:solidFill>
            <a:prstDash val="solid"/>
            <a:miter lim="800000"/>
            <a:headEnd type="none" w="med" len="med"/>
            <a:tailEnd type="none" w="med" len="med"/>
          </a:ln>
        </p:spPr>
      </p:cxnSp>
      <p:sp>
        <p:nvSpPr>
          <p:cNvPr id="13" name="Google Shape;1469;g9c9185ff3d_0_161"/>
          <p:cNvSpPr txBox="1"/>
          <p:nvPr/>
        </p:nvSpPr>
        <p:spPr>
          <a:xfrm>
            <a:off x="3914775" y="57205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smtClean="0">
                <a:solidFill>
                  <a:schemeClr val="dk1"/>
                </a:solidFill>
              </a:rPr>
              <a:t>A</a:t>
            </a:r>
            <a:r>
              <a:rPr lang="en-US" sz="1800" b="0" i="0" u="none" dirty="0" smtClean="0">
                <a:solidFill>
                  <a:schemeClr val="dk1"/>
                </a:solidFill>
                <a:latin typeface="Arial"/>
                <a:ea typeface="Arial"/>
                <a:cs typeface="Arial"/>
                <a:sym typeface="Arial"/>
              </a:rPr>
              <a:t>(5,</a:t>
            </a:r>
            <a:r>
              <a:rPr lang="en-US" sz="1800" dirty="0" smtClean="0">
                <a:solidFill>
                  <a:schemeClr val="dk1"/>
                </a:solidFill>
              </a:rPr>
              <a:t>2</a:t>
            </a:r>
            <a:r>
              <a:rPr lang="en-US" sz="1800" b="0" i="0" u="none" dirty="0" smtClean="0">
                <a:solidFill>
                  <a:schemeClr val="dk1"/>
                </a:solidFill>
                <a:latin typeface="Arial"/>
                <a:ea typeface="Arial"/>
                <a:cs typeface="Arial"/>
                <a:sym typeface="Arial"/>
              </a:rPr>
              <a:t>0</a:t>
            </a:r>
            <a:r>
              <a:rPr lang="en-US" sz="1800" b="0" i="0" u="none" dirty="0">
                <a:solidFill>
                  <a:schemeClr val="dk1"/>
                </a:solidFill>
                <a:latin typeface="Arial"/>
                <a:ea typeface="Arial"/>
                <a:cs typeface="Arial"/>
                <a:sym typeface="Arial"/>
              </a:rPr>
              <a:t>)</a:t>
            </a:r>
            <a:endParaRPr dirty="0"/>
          </a:p>
        </p:txBody>
      </p:sp>
      <p:sp>
        <p:nvSpPr>
          <p:cNvPr id="14" name="Google Shape;1470;g9c9185ff3d_0_161"/>
          <p:cNvSpPr txBox="1"/>
          <p:nvPr/>
        </p:nvSpPr>
        <p:spPr>
          <a:xfrm>
            <a:off x="5575426" y="4939088"/>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rPr>
              <a:t>B</a:t>
            </a:r>
            <a:r>
              <a:rPr lang="en-US" sz="1800" b="0" i="0" u="none" dirty="0">
                <a:solidFill>
                  <a:schemeClr val="dk1"/>
                </a:solidFill>
                <a:latin typeface="Arial"/>
                <a:ea typeface="Arial"/>
                <a:cs typeface="Arial"/>
                <a:sym typeface="Arial"/>
              </a:rPr>
              <a:t>(</a:t>
            </a:r>
            <a:r>
              <a:rPr lang="en-US" sz="1800" dirty="0">
                <a:solidFill>
                  <a:schemeClr val="dk1"/>
                </a:solidFill>
              </a:rPr>
              <a:t>60</a:t>
            </a:r>
            <a:r>
              <a:rPr lang="en-US" sz="1800" b="0" i="0" u="none" dirty="0">
                <a:solidFill>
                  <a:schemeClr val="dk1"/>
                </a:solidFill>
                <a:latin typeface="Arial"/>
                <a:ea typeface="Arial"/>
                <a:cs typeface="Arial"/>
                <a:sym typeface="Arial"/>
              </a:rPr>
              <a:t>,</a:t>
            </a:r>
            <a:r>
              <a:rPr lang="en-US" sz="1800" dirty="0">
                <a:solidFill>
                  <a:schemeClr val="dk1"/>
                </a:solidFill>
              </a:rPr>
              <a:t>7</a:t>
            </a:r>
            <a:r>
              <a:rPr lang="en-US" sz="1800" b="0" i="0" u="none" dirty="0">
                <a:solidFill>
                  <a:schemeClr val="dk1"/>
                </a:solidFill>
                <a:latin typeface="Arial"/>
                <a:ea typeface="Arial"/>
                <a:cs typeface="Arial"/>
                <a:sym typeface="Arial"/>
              </a:rPr>
              <a:t>0)</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4"/>
                                        </p:tgtEl>
                                        <p:attrNameLst>
                                          <p:attrName>style.visibility</p:attrName>
                                        </p:attrNameLst>
                                      </p:cBhvr>
                                      <p:to>
                                        <p:strVal val="visible"/>
                                      </p:to>
                                    </p:set>
                                    <p:animEffect transition="in" filter="fade">
                                      <p:cBhvr>
                                        <p:cTn id="7" dur="1000"/>
                                        <p:tgtEl>
                                          <p:spTgt spid="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74"/>
        <p:cNvGrpSpPr/>
        <p:nvPr/>
      </p:nvGrpSpPr>
      <p:grpSpPr>
        <a:xfrm>
          <a:off x="0" y="0"/>
          <a:ext cx="0" cy="0"/>
          <a:chOff x="0" y="0"/>
          <a:chExt cx="0" cy="0"/>
        </a:xfrm>
      </p:grpSpPr>
      <p:sp>
        <p:nvSpPr>
          <p:cNvPr id="1475" name="Google Shape;1475;g9c9185ff3d_0_166"/>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476" name="Google Shape;1476;g9c9185ff3d_0_166"/>
          <p:cNvSpPr txBox="1">
            <a:spLocks noGrp="1"/>
          </p:cNvSpPr>
          <p:nvPr>
            <p:ph type="body" idx="1"/>
          </p:nvPr>
        </p:nvSpPr>
        <p:spPr>
          <a:xfrm>
            <a:off x="457200" y="959900"/>
            <a:ext cx="8229600" cy="5666700"/>
          </a:xfrm>
          <a:prstGeom prst="rect">
            <a:avLst/>
          </a:prstGeom>
          <a:noFill/>
          <a:ln>
            <a:noFill/>
          </a:ln>
        </p:spPr>
        <p:txBody>
          <a:bodyPr spcFirstLastPara="1" wrap="square" lIns="91425" tIns="45700" rIns="91425" bIns="45700" anchor="t" anchorCtr="0">
            <a:noAutofit/>
          </a:bodyPr>
          <a:lstStyle/>
          <a:p>
            <a:pPr marL="457200" lvl="0" indent="457200" algn="just" rtl="0">
              <a:lnSpc>
                <a:spcPct val="150000"/>
              </a:lnSpc>
              <a:spcBef>
                <a:spcPts val="1200"/>
              </a:spcBef>
              <a:spcAft>
                <a:spcPts val="0"/>
              </a:spcAft>
              <a:buNone/>
            </a:pPr>
            <a:r>
              <a:rPr lang="en-US" sz="1500" b="1" dirty="0">
                <a:latin typeface="Arial"/>
                <a:ea typeface="Arial"/>
                <a:cs typeface="Arial"/>
                <a:sym typeface="Arial"/>
              </a:rPr>
              <a:t>Region code for </a:t>
            </a:r>
            <a:r>
              <a:rPr lang="en-US" sz="1500" b="1" dirty="0" smtClean="0">
                <a:latin typeface="Arial"/>
                <a:ea typeface="Arial"/>
                <a:cs typeface="Arial"/>
                <a:sym typeface="Arial"/>
              </a:rPr>
              <a:t>A()</a:t>
            </a:r>
            <a:r>
              <a:rPr lang="en-US" sz="1500" dirty="0">
                <a:latin typeface="Arial"/>
                <a:ea typeface="Arial"/>
                <a:cs typeface="Arial"/>
                <a:sym typeface="Arial"/>
              </a:rPr>
              <a:t>			</a:t>
            </a:r>
            <a:r>
              <a:rPr lang="en-US" sz="1500" b="1" dirty="0" smtClean="0">
                <a:latin typeface="Arial"/>
                <a:ea typeface="Arial"/>
                <a:cs typeface="Arial"/>
                <a:sym typeface="Arial"/>
              </a:rPr>
              <a:t>Region </a:t>
            </a:r>
            <a:r>
              <a:rPr lang="en-US" sz="1500" b="1" dirty="0">
                <a:latin typeface="Arial"/>
                <a:ea typeface="Arial"/>
                <a:cs typeface="Arial"/>
                <a:sym typeface="Arial"/>
              </a:rPr>
              <a:t>code for </a:t>
            </a:r>
            <a:r>
              <a:rPr lang="en-US" sz="1500" b="1" dirty="0" smtClean="0">
                <a:latin typeface="Arial"/>
                <a:ea typeface="Arial"/>
                <a:cs typeface="Arial"/>
                <a:sym typeface="Arial"/>
              </a:rPr>
              <a:t>B()</a:t>
            </a:r>
            <a:endParaRPr sz="1500" b="1" dirty="0">
              <a:latin typeface="Arial"/>
              <a:ea typeface="Arial"/>
              <a:cs typeface="Arial"/>
              <a:sym typeface="Arial"/>
            </a:endParaRPr>
          </a:p>
          <a:p>
            <a:pPr marL="0" lvl="0" indent="0" algn="just" rtl="0">
              <a:lnSpc>
                <a:spcPct val="150000"/>
              </a:lnSpc>
              <a:spcBef>
                <a:spcPts val="1200"/>
              </a:spcBef>
              <a:spcAft>
                <a:spcPts val="0"/>
              </a:spcAft>
              <a:buNone/>
            </a:pPr>
            <a:r>
              <a:rPr lang="en-US" sz="1500" dirty="0">
                <a:latin typeface="Arial"/>
                <a:ea typeface="Arial"/>
                <a:cs typeface="Arial"/>
                <a:sym typeface="Arial"/>
              </a:rPr>
              <a:t>Step 2: Determine which if the line is completely inside the window and or is completely </a:t>
            </a:r>
            <a:r>
              <a:rPr lang="en-US" sz="1500" dirty="0" smtClean="0">
                <a:latin typeface="Arial"/>
                <a:ea typeface="Arial"/>
                <a:cs typeface="Arial"/>
                <a:sym typeface="Arial"/>
              </a:rPr>
              <a:t>outside:</a:t>
            </a:r>
          </a:p>
          <a:p>
            <a:pPr marL="0" lvl="0" indent="0" algn="just" rtl="0">
              <a:lnSpc>
                <a:spcPct val="150000"/>
              </a:lnSpc>
              <a:spcBef>
                <a:spcPts val="1200"/>
              </a:spcBef>
              <a:spcAft>
                <a:spcPts val="0"/>
              </a:spcAft>
              <a:buNone/>
            </a:pPr>
            <a:r>
              <a:rPr lang="en-US" sz="1500" dirty="0" smtClean="0">
                <a:latin typeface="Arial"/>
                <a:ea typeface="Arial"/>
                <a:cs typeface="Arial"/>
                <a:sym typeface="Arial"/>
              </a:rPr>
              <a:t>a.</a:t>
            </a:r>
            <a:r>
              <a:rPr lang="en-US" sz="900" dirty="0" smtClean="0">
                <a:latin typeface="Arial"/>
                <a:ea typeface="Arial"/>
                <a:cs typeface="Arial"/>
                <a:sym typeface="Arial"/>
              </a:rPr>
              <a:t> </a:t>
            </a:r>
            <a:r>
              <a:rPr lang="en-US" sz="1500" b="1" dirty="0">
                <a:latin typeface="Arial"/>
                <a:ea typeface="Arial"/>
                <a:cs typeface="Arial"/>
                <a:sym typeface="Arial"/>
              </a:rPr>
              <a:t>both end points</a:t>
            </a:r>
            <a:r>
              <a:rPr lang="en-US" sz="1500" dirty="0">
                <a:latin typeface="Arial"/>
                <a:ea typeface="Arial"/>
                <a:cs typeface="Arial"/>
                <a:sym typeface="Arial"/>
              </a:rPr>
              <a:t> of line </a:t>
            </a:r>
            <a:r>
              <a:rPr lang="en-US" sz="1500" b="1" dirty="0">
                <a:latin typeface="Arial"/>
                <a:ea typeface="Arial"/>
                <a:cs typeface="Arial"/>
                <a:sym typeface="Arial"/>
              </a:rPr>
              <a:t>DON’T</a:t>
            </a:r>
            <a:r>
              <a:rPr lang="en-US" sz="1500" dirty="0">
                <a:latin typeface="Arial"/>
                <a:ea typeface="Arial"/>
                <a:cs typeface="Arial"/>
                <a:sym typeface="Arial"/>
              </a:rPr>
              <a:t> have </a:t>
            </a:r>
            <a:r>
              <a:rPr lang="en-US" sz="1500" b="1" dirty="0">
                <a:latin typeface="Arial"/>
                <a:ea typeface="Arial"/>
                <a:cs typeface="Arial"/>
                <a:sym typeface="Arial"/>
              </a:rPr>
              <a:t>region codes 0000</a:t>
            </a:r>
            <a:r>
              <a:rPr lang="en-US" sz="1500" dirty="0">
                <a:latin typeface="Arial"/>
                <a:ea typeface="Arial"/>
                <a:cs typeface="Arial"/>
                <a:sym typeface="Arial"/>
              </a:rPr>
              <a:t> so the line is </a:t>
            </a:r>
            <a:r>
              <a:rPr lang="en-US" sz="1500" b="1" dirty="0">
                <a:latin typeface="Arial"/>
                <a:ea typeface="Arial"/>
                <a:cs typeface="Arial"/>
                <a:sym typeface="Arial"/>
              </a:rPr>
              <a:t>NOT completely </a:t>
            </a:r>
            <a:r>
              <a:rPr lang="en-US" sz="1500" b="1" dirty="0" smtClean="0">
                <a:latin typeface="Arial"/>
                <a:ea typeface="Arial"/>
                <a:cs typeface="Arial"/>
                <a:sym typeface="Arial"/>
              </a:rPr>
              <a:t>inside </a:t>
            </a:r>
            <a:r>
              <a:rPr lang="en-US" sz="1500" dirty="0" smtClean="0">
                <a:latin typeface="Arial"/>
                <a:ea typeface="Arial"/>
                <a:cs typeface="Arial"/>
                <a:sym typeface="Arial"/>
              </a:rPr>
              <a:t>window   false </a:t>
            </a:r>
            <a:endParaRPr sz="1500" dirty="0">
              <a:latin typeface="Arial"/>
              <a:ea typeface="Arial"/>
              <a:cs typeface="Arial"/>
              <a:sym typeface="Arial"/>
            </a:endParaRPr>
          </a:p>
          <a:p>
            <a:pPr marL="0" lvl="0" indent="0" algn="just" rtl="0">
              <a:lnSpc>
                <a:spcPct val="150000"/>
              </a:lnSpc>
              <a:spcBef>
                <a:spcPts val="1200"/>
              </a:spcBef>
              <a:spcAft>
                <a:spcPts val="0"/>
              </a:spcAft>
              <a:buNone/>
            </a:pPr>
            <a:r>
              <a:rPr lang="en-US" sz="1500" dirty="0">
                <a:latin typeface="Arial"/>
                <a:ea typeface="Arial"/>
                <a:cs typeface="Arial"/>
                <a:sym typeface="Arial"/>
              </a:rPr>
              <a:t>b.    Perform </a:t>
            </a:r>
            <a:r>
              <a:rPr lang="en-US" sz="1500" dirty="0" err="1">
                <a:latin typeface="Arial"/>
                <a:ea typeface="Arial"/>
                <a:cs typeface="Arial"/>
                <a:sym typeface="Arial"/>
              </a:rPr>
              <a:t>Logial</a:t>
            </a:r>
            <a:r>
              <a:rPr lang="en-US" sz="1500" dirty="0">
                <a:latin typeface="Arial"/>
                <a:ea typeface="Arial"/>
                <a:cs typeface="Arial"/>
                <a:sym typeface="Arial"/>
              </a:rPr>
              <a:t> AND operation of region codes of two line end points</a:t>
            </a:r>
            <a:endParaRPr sz="1500" dirty="0">
              <a:latin typeface="Arial"/>
              <a:ea typeface="Arial"/>
              <a:cs typeface="Arial"/>
              <a:sym typeface="Arial"/>
            </a:endParaRPr>
          </a:p>
          <a:p>
            <a:pPr marL="457200" lvl="0" indent="457200" algn="just" rtl="0">
              <a:lnSpc>
                <a:spcPct val="150000"/>
              </a:lnSpc>
              <a:spcBef>
                <a:spcPts val="1200"/>
              </a:spcBef>
              <a:spcAft>
                <a:spcPts val="0"/>
              </a:spcAft>
              <a:buNone/>
            </a:pPr>
            <a:r>
              <a:rPr lang="en-US" sz="1500" b="1" dirty="0">
                <a:latin typeface="Arial"/>
                <a:ea typeface="Arial"/>
                <a:cs typeface="Arial"/>
                <a:sym typeface="Arial"/>
              </a:rPr>
              <a:t>Region code for </a:t>
            </a:r>
            <a:r>
              <a:rPr lang="en-US" sz="1500" b="1" dirty="0" smtClean="0">
                <a:latin typeface="Arial"/>
                <a:ea typeface="Arial"/>
                <a:cs typeface="Arial"/>
                <a:sym typeface="Arial"/>
              </a:rPr>
              <a:t>A </a:t>
            </a:r>
            <a:r>
              <a:rPr lang="en-US" sz="1500" dirty="0">
                <a:latin typeface="Arial"/>
                <a:ea typeface="Arial"/>
                <a:cs typeface="Arial"/>
                <a:sym typeface="Arial"/>
              </a:rPr>
              <a:t>	</a:t>
            </a:r>
            <a:r>
              <a:rPr lang="en-US" sz="1500" dirty="0" smtClean="0">
                <a:latin typeface="Arial"/>
                <a:ea typeface="Arial"/>
                <a:cs typeface="Arial"/>
                <a:sym typeface="Arial"/>
              </a:rPr>
              <a:t>0001</a:t>
            </a:r>
            <a:r>
              <a:rPr lang="en-US" sz="1500" dirty="0">
                <a:latin typeface="Arial"/>
                <a:ea typeface="Arial"/>
                <a:cs typeface="Arial"/>
                <a:sym typeface="Arial"/>
              </a:rPr>
              <a:t>				</a:t>
            </a:r>
            <a:endParaRPr sz="1500" dirty="0">
              <a:latin typeface="Arial"/>
              <a:ea typeface="Arial"/>
              <a:cs typeface="Arial"/>
              <a:sym typeface="Arial"/>
            </a:endParaRPr>
          </a:p>
          <a:p>
            <a:pPr marL="457200" lvl="0" indent="457200" algn="just" rtl="0">
              <a:lnSpc>
                <a:spcPct val="150000"/>
              </a:lnSpc>
              <a:spcBef>
                <a:spcPts val="1200"/>
              </a:spcBef>
              <a:spcAft>
                <a:spcPts val="0"/>
              </a:spcAft>
              <a:buNone/>
            </a:pPr>
            <a:r>
              <a:rPr lang="en-US" sz="1500" b="1" dirty="0">
                <a:latin typeface="Arial"/>
                <a:ea typeface="Arial"/>
                <a:cs typeface="Arial"/>
                <a:sym typeface="Arial"/>
              </a:rPr>
              <a:t>Region code for </a:t>
            </a:r>
            <a:r>
              <a:rPr lang="en-US" sz="1500" b="1" dirty="0" smtClean="0">
                <a:latin typeface="Arial"/>
                <a:ea typeface="Arial"/>
                <a:cs typeface="Arial"/>
                <a:sym typeface="Arial"/>
              </a:rPr>
              <a:t>B    0000</a:t>
            </a:r>
          </a:p>
          <a:p>
            <a:pPr marL="457200" lvl="0" indent="457200" algn="just" rtl="0">
              <a:lnSpc>
                <a:spcPct val="150000"/>
              </a:lnSpc>
              <a:spcBef>
                <a:spcPts val="1200"/>
              </a:spcBef>
              <a:spcAft>
                <a:spcPts val="0"/>
              </a:spcAft>
              <a:buNone/>
            </a:pPr>
            <a:r>
              <a:rPr lang="en-US" sz="1500" b="1" dirty="0" smtClean="0">
                <a:latin typeface="Arial"/>
                <a:ea typeface="Arial"/>
                <a:cs typeface="Arial"/>
                <a:sym typeface="Arial"/>
              </a:rPr>
              <a:t>     AND</a:t>
            </a:r>
            <a:r>
              <a:rPr lang="en-US" sz="1500" b="1" dirty="0">
                <a:latin typeface="Arial"/>
                <a:ea typeface="Arial"/>
                <a:cs typeface="Arial"/>
                <a:sym typeface="Arial"/>
              </a:rPr>
              <a:t>	      </a:t>
            </a:r>
            <a:r>
              <a:rPr lang="en-US" sz="1500" b="1" dirty="0" smtClean="0">
                <a:latin typeface="Arial"/>
                <a:ea typeface="Arial"/>
                <a:cs typeface="Arial"/>
                <a:sym typeface="Arial"/>
              </a:rPr>
              <a:t>            0000</a:t>
            </a:r>
            <a:endParaRPr sz="1500" b="1" dirty="0">
              <a:latin typeface="Arial"/>
              <a:ea typeface="Arial"/>
              <a:cs typeface="Arial"/>
              <a:sym typeface="Arial"/>
            </a:endParaRPr>
          </a:p>
          <a:p>
            <a:pPr marL="0" lvl="0" indent="0" algn="just" rtl="0">
              <a:lnSpc>
                <a:spcPct val="150000"/>
              </a:lnSpc>
              <a:spcBef>
                <a:spcPts val="1200"/>
              </a:spcBef>
              <a:spcAft>
                <a:spcPts val="0"/>
              </a:spcAft>
              <a:buNone/>
            </a:pPr>
            <a:endParaRPr lang="en-US" sz="1500" b="1" dirty="0" smtClean="0">
              <a:latin typeface="Arial"/>
              <a:ea typeface="Arial"/>
              <a:cs typeface="Arial"/>
              <a:sym typeface="Arial"/>
            </a:endParaRPr>
          </a:p>
          <a:p>
            <a:pPr marL="0" lvl="0" indent="0" algn="just" rtl="0">
              <a:lnSpc>
                <a:spcPct val="150000"/>
              </a:lnSpc>
              <a:spcBef>
                <a:spcPts val="1200"/>
              </a:spcBef>
              <a:spcAft>
                <a:spcPts val="0"/>
              </a:spcAft>
              <a:buNone/>
            </a:pPr>
            <a:r>
              <a:rPr lang="en-US" sz="1500" b="1" dirty="0" smtClean="0">
                <a:latin typeface="Arial"/>
                <a:ea typeface="Arial"/>
                <a:cs typeface="Arial"/>
                <a:sym typeface="Arial"/>
              </a:rPr>
              <a:t>Logical </a:t>
            </a:r>
            <a:r>
              <a:rPr lang="en-US" sz="1500" b="1" dirty="0">
                <a:latin typeface="Arial"/>
                <a:ea typeface="Arial"/>
                <a:cs typeface="Arial"/>
                <a:sym typeface="Arial"/>
              </a:rPr>
              <a:t>AND operation of the region codes o</a:t>
            </a:r>
            <a:r>
              <a:rPr lang="en-US" sz="1500" dirty="0">
                <a:latin typeface="Arial"/>
                <a:ea typeface="Arial"/>
                <a:cs typeface="Arial"/>
                <a:sym typeface="Arial"/>
              </a:rPr>
              <a:t>f the two end points yields</a:t>
            </a:r>
            <a:r>
              <a:rPr lang="en-US" sz="1500" b="1" dirty="0">
                <a:latin typeface="Arial"/>
                <a:ea typeface="Arial"/>
                <a:cs typeface="Arial"/>
                <a:sym typeface="Arial"/>
              </a:rPr>
              <a:t> 0000</a:t>
            </a:r>
            <a:r>
              <a:rPr lang="en-US" sz="1500" dirty="0">
                <a:latin typeface="Arial"/>
                <a:ea typeface="Arial"/>
                <a:cs typeface="Arial"/>
                <a:sym typeface="Arial"/>
              </a:rPr>
              <a:t>  so it is the case of </a:t>
            </a:r>
            <a:r>
              <a:rPr lang="en-US" sz="1500" b="1" dirty="0">
                <a:latin typeface="Arial"/>
                <a:ea typeface="Arial"/>
                <a:cs typeface="Arial"/>
                <a:sym typeface="Arial"/>
              </a:rPr>
              <a:t>partial </a:t>
            </a:r>
            <a:r>
              <a:rPr lang="en-US" sz="1500" b="1" dirty="0" smtClean="0">
                <a:latin typeface="Arial"/>
                <a:ea typeface="Arial"/>
                <a:cs typeface="Arial"/>
                <a:sym typeface="Arial"/>
              </a:rPr>
              <a:t>visibility(The </a:t>
            </a:r>
            <a:r>
              <a:rPr lang="en-US" sz="1500" dirty="0">
                <a:latin typeface="Arial"/>
                <a:ea typeface="Arial"/>
                <a:cs typeface="Arial"/>
                <a:sym typeface="Arial"/>
              </a:rPr>
              <a:t>line end point A is towards the left side of clip window and the line end point B is inside the clip window)</a:t>
            </a:r>
            <a:endParaRPr sz="1500" dirty="0">
              <a:latin typeface="Arial"/>
              <a:ea typeface="Arial"/>
              <a:cs typeface="Arial"/>
              <a:sym typeface="Arial"/>
            </a:endParaRPr>
          </a:p>
          <a:p>
            <a:pPr marL="0" marR="0" lvl="0" indent="0" algn="just" rtl="0">
              <a:lnSpc>
                <a:spcPct val="100000"/>
              </a:lnSpc>
              <a:spcBef>
                <a:spcPts val="1200"/>
              </a:spcBef>
              <a:spcAft>
                <a:spcPts val="0"/>
              </a:spcAft>
              <a:buNone/>
            </a:pPr>
            <a:endParaRPr sz="1700" dirty="0">
              <a:latin typeface="Arial"/>
              <a:ea typeface="Arial"/>
              <a:cs typeface="Arial"/>
              <a:sym typeface="Arial"/>
            </a:endParaRPr>
          </a:p>
        </p:txBody>
      </p:sp>
      <p:cxnSp>
        <p:nvCxnSpPr>
          <p:cNvPr id="1477" name="Google Shape;1477;g9c9185ff3d_0_166"/>
          <p:cNvCxnSpPr/>
          <p:nvPr/>
        </p:nvCxnSpPr>
        <p:spPr>
          <a:xfrm>
            <a:off x="2673675" y="4781200"/>
            <a:ext cx="1206000" cy="0"/>
          </a:xfrm>
          <a:prstGeom prst="straightConnector1">
            <a:avLst/>
          </a:prstGeom>
          <a:noFill/>
          <a:ln w="9525" cap="flat" cmpd="sng">
            <a:solidFill>
              <a:schemeClr val="dk2"/>
            </a:solidFill>
            <a:prstDash val="solid"/>
            <a:round/>
            <a:headEnd type="none" w="med" len="med"/>
            <a:tailEnd type="none" w="med" len="med"/>
          </a:ln>
        </p:spPr>
      </p:cxnSp>
      <p:cxnSp>
        <p:nvCxnSpPr>
          <p:cNvPr id="1478" name="Google Shape;1478;g9c9185ff3d_0_166"/>
          <p:cNvCxnSpPr/>
          <p:nvPr/>
        </p:nvCxnSpPr>
        <p:spPr>
          <a:xfrm>
            <a:off x="2673675" y="5314600"/>
            <a:ext cx="1206000" cy="0"/>
          </a:xfrm>
          <a:prstGeom prst="straightConnector1">
            <a:avLst/>
          </a:prstGeom>
          <a:noFill/>
          <a:ln w="9525" cap="flat" cmpd="sng">
            <a:solidFill>
              <a:schemeClr val="dk2"/>
            </a:solidFill>
            <a:prstDash val="solid"/>
            <a:round/>
            <a:headEnd type="none" w="med" len="med"/>
            <a:tailEnd type="none" w="med" len="med"/>
          </a:ln>
        </p:spPr>
      </p:cxnSp>
      <p:sp>
        <p:nvSpPr>
          <p:cNvPr id="1479" name="Google Shape;1479;g9c9185ff3d_0_166"/>
          <p:cNvSpPr txBox="1"/>
          <p:nvPr/>
        </p:nvSpPr>
        <p:spPr>
          <a:xfrm>
            <a:off x="5791200" y="37338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sp>
        <p:nvSpPr>
          <p:cNvPr id="1480" name="Google Shape;1480;g9c9185ff3d_0_166"/>
          <p:cNvSpPr txBox="1"/>
          <p:nvPr/>
        </p:nvSpPr>
        <p:spPr>
          <a:xfrm>
            <a:off x="5105400" y="548640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(10,10)</a:t>
            </a:r>
            <a:endParaRPr dirty="0"/>
          </a:p>
        </p:txBody>
      </p:sp>
      <p:sp>
        <p:nvSpPr>
          <p:cNvPr id="1481" name="Google Shape;1481;g9c9185ff3d_0_166"/>
          <p:cNvSpPr txBox="1"/>
          <p:nvPr/>
        </p:nvSpPr>
        <p:spPr>
          <a:xfrm>
            <a:off x="7628125" y="3363900"/>
            <a:ext cx="14985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(100,100)</a:t>
            </a:r>
            <a:endParaRPr/>
          </a:p>
        </p:txBody>
      </p:sp>
      <p:cxnSp>
        <p:nvCxnSpPr>
          <p:cNvPr id="1482" name="Google Shape;1482;g9c9185ff3d_0_166"/>
          <p:cNvCxnSpPr/>
          <p:nvPr/>
        </p:nvCxnSpPr>
        <p:spPr>
          <a:xfrm flipV="1">
            <a:off x="5791200" y="4775252"/>
            <a:ext cx="570938" cy="177748"/>
          </a:xfrm>
          <a:prstGeom prst="straightConnector1">
            <a:avLst/>
          </a:prstGeom>
          <a:noFill/>
          <a:ln w="9525" cap="flat" cmpd="sng">
            <a:solidFill>
              <a:schemeClr val="dk1"/>
            </a:solidFill>
            <a:prstDash val="solid"/>
            <a:miter lim="800000"/>
            <a:headEnd type="none" w="med" len="med"/>
            <a:tailEnd type="none" w="med" len="med"/>
          </a:ln>
        </p:spPr>
      </p:cxnSp>
      <p:sp>
        <p:nvSpPr>
          <p:cNvPr id="1483" name="Google Shape;1483;g9c9185ff3d_0_166"/>
          <p:cNvSpPr txBox="1"/>
          <p:nvPr/>
        </p:nvSpPr>
        <p:spPr>
          <a:xfrm>
            <a:off x="4419600" y="510540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rPr>
              <a:t>A</a:t>
            </a:r>
            <a:r>
              <a:rPr lang="en-US" sz="1800" b="0" i="0" u="none" dirty="0">
                <a:solidFill>
                  <a:schemeClr val="dk1"/>
                </a:solidFill>
                <a:latin typeface="Arial"/>
                <a:ea typeface="Arial"/>
                <a:cs typeface="Arial"/>
                <a:sym typeface="Arial"/>
              </a:rPr>
              <a:t>(5,</a:t>
            </a:r>
            <a:r>
              <a:rPr lang="en-US" sz="1800" dirty="0">
                <a:solidFill>
                  <a:schemeClr val="dk1"/>
                </a:solidFill>
              </a:rPr>
              <a:t>2</a:t>
            </a:r>
            <a:r>
              <a:rPr lang="en-US" sz="1800" b="0" i="0" u="none" dirty="0">
                <a:solidFill>
                  <a:schemeClr val="dk1"/>
                </a:solidFill>
                <a:latin typeface="Arial"/>
                <a:ea typeface="Arial"/>
                <a:cs typeface="Arial"/>
                <a:sym typeface="Arial"/>
              </a:rPr>
              <a:t>0)</a:t>
            </a:r>
            <a:endParaRPr dirty="0"/>
          </a:p>
        </p:txBody>
      </p:sp>
      <p:sp>
        <p:nvSpPr>
          <p:cNvPr id="1484" name="Google Shape;1484;g9c9185ff3d_0_166"/>
          <p:cNvSpPr txBox="1"/>
          <p:nvPr/>
        </p:nvSpPr>
        <p:spPr>
          <a:xfrm>
            <a:off x="6362150" y="47680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rPr>
              <a:t>B</a:t>
            </a:r>
            <a:r>
              <a:rPr lang="en-US" sz="1800" b="0" i="0" u="none">
                <a:solidFill>
                  <a:schemeClr val="dk1"/>
                </a:solidFill>
                <a:latin typeface="Arial"/>
                <a:ea typeface="Arial"/>
                <a:cs typeface="Arial"/>
                <a:sym typeface="Arial"/>
              </a:rPr>
              <a:t>(</a:t>
            </a:r>
            <a:r>
              <a:rPr lang="en-US" sz="1800">
                <a:solidFill>
                  <a:schemeClr val="dk1"/>
                </a:solidFill>
              </a:rPr>
              <a:t>60</a:t>
            </a:r>
            <a:r>
              <a:rPr lang="en-US" sz="1800" b="0" i="0" u="none">
                <a:solidFill>
                  <a:schemeClr val="dk1"/>
                </a:solidFill>
                <a:latin typeface="Arial"/>
                <a:ea typeface="Arial"/>
                <a:cs typeface="Arial"/>
                <a:sym typeface="Arial"/>
              </a:rPr>
              <a:t>,</a:t>
            </a:r>
            <a:r>
              <a:rPr lang="en-US" sz="1800">
                <a:solidFill>
                  <a:schemeClr val="dk1"/>
                </a:solidFill>
              </a:rPr>
              <a:t>7</a:t>
            </a:r>
            <a:r>
              <a:rPr lang="en-US" sz="1800" b="0" i="0" u="none">
                <a:solidFill>
                  <a:schemeClr val="dk1"/>
                </a:solidFill>
                <a:latin typeface="Arial"/>
                <a:ea typeface="Arial"/>
                <a:cs typeface="Arial"/>
                <a:sym typeface="Arial"/>
              </a:rPr>
              <a:t>0)</a:t>
            </a:r>
            <a:endParaRPr/>
          </a:p>
        </p:txBody>
      </p:sp>
      <p:sp>
        <p:nvSpPr>
          <p:cNvPr id="13" name="Google Shape;1483;g9c9185ff3d_0_166"/>
          <p:cNvSpPr txBox="1"/>
          <p:nvPr/>
        </p:nvSpPr>
        <p:spPr>
          <a:xfrm>
            <a:off x="5286375" y="4429125"/>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smtClean="0">
                <a:solidFill>
                  <a:schemeClr val="dk1"/>
                </a:solidFill>
              </a:rPr>
              <a:t>A’</a:t>
            </a:r>
            <a:r>
              <a:rPr lang="en-US" sz="1800" b="0" i="0" u="none" dirty="0" smtClean="0">
                <a:solidFill>
                  <a:schemeClr val="dk1"/>
                </a:solidFill>
                <a:latin typeface="Arial"/>
                <a:ea typeface="Arial"/>
                <a:cs typeface="Arial"/>
                <a:sym typeface="Arial"/>
              </a:rPr>
              <a:t>(</a:t>
            </a:r>
            <a:r>
              <a:rPr lang="en-US" sz="1800" dirty="0" smtClean="0">
                <a:solidFill>
                  <a:schemeClr val="dk1"/>
                </a:solidFill>
              </a:rPr>
              <a:t>10</a:t>
            </a:r>
            <a:r>
              <a:rPr lang="en-US" sz="1800" b="0" i="0" u="none" dirty="0" smtClean="0">
                <a:solidFill>
                  <a:schemeClr val="dk1"/>
                </a:solidFill>
                <a:latin typeface="Arial"/>
                <a:ea typeface="Arial"/>
                <a:cs typeface="Arial"/>
                <a:sym typeface="Arial"/>
              </a:rPr>
              <a:t>,</a:t>
            </a:r>
            <a:r>
              <a:rPr lang="en-US" sz="1800" dirty="0" smtClean="0">
                <a:solidFill>
                  <a:schemeClr val="dk1"/>
                </a:solidFill>
              </a:rPr>
              <a:t>?</a:t>
            </a:r>
            <a:r>
              <a:rPr lang="en-US" sz="1800" b="0" i="0" u="none" dirty="0" smtClean="0">
                <a:solidFill>
                  <a:schemeClr val="dk1"/>
                </a:solidFill>
                <a:latin typeface="Arial"/>
                <a:ea typeface="Arial"/>
                <a:cs typeface="Arial"/>
                <a:sym typeface="Arial"/>
              </a:rPr>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6"/>
                                        </p:tgtEl>
                                        <p:attrNameLst>
                                          <p:attrName>style.visibility</p:attrName>
                                        </p:attrNameLst>
                                      </p:cBhvr>
                                      <p:to>
                                        <p:strVal val="visible"/>
                                      </p:to>
                                    </p:set>
                                    <p:animEffect transition="in" filter="fade">
                                      <p:cBhvr>
                                        <p:cTn id="7" dur="1000"/>
                                        <p:tgtEl>
                                          <p:spTgt spid="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g9c9185ff3d_0_18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504" name="Google Shape;1504;g9c9185ff3d_0_180"/>
          <p:cNvSpPr txBox="1">
            <a:spLocks noGrp="1"/>
          </p:cNvSpPr>
          <p:nvPr>
            <p:ph type="body" idx="1"/>
          </p:nvPr>
        </p:nvSpPr>
        <p:spPr>
          <a:xfrm>
            <a:off x="145500" y="1600200"/>
            <a:ext cx="8819400" cy="45261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560"/>
              </a:spcBef>
              <a:spcAft>
                <a:spcPts val="0"/>
              </a:spcAft>
              <a:buClr>
                <a:schemeClr val="dk1"/>
              </a:buClr>
              <a:buSzPts val="1100"/>
              <a:buFont typeface="Arial"/>
              <a:buNone/>
            </a:pPr>
            <a:r>
              <a:rPr lang="en-US" sz="1500" dirty="0"/>
              <a:t>Use Cohen Sutherland line clipping algorithm to clip a line with end point coordinates A(5,20) ,B(60,70) </a:t>
            </a:r>
            <a:endParaRPr sz="1500" dirty="0"/>
          </a:p>
          <a:p>
            <a:pPr marL="342900" lvl="0" indent="-342900" algn="just" rtl="0">
              <a:lnSpc>
                <a:spcPct val="80000"/>
              </a:lnSpc>
              <a:spcBef>
                <a:spcPts val="560"/>
              </a:spcBef>
              <a:spcAft>
                <a:spcPts val="0"/>
              </a:spcAft>
              <a:buClr>
                <a:schemeClr val="dk1"/>
              </a:buClr>
              <a:buSzPts val="1100"/>
              <a:buFont typeface="Arial"/>
              <a:buNone/>
            </a:pPr>
            <a:r>
              <a:rPr lang="en-US" sz="1500" dirty="0"/>
              <a:t>against a clip window with its  lower left corner at (10,10) and upper right corner at (100,100)</a:t>
            </a:r>
            <a:endParaRPr sz="1500" dirty="0"/>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Step 3: Both the tests in step 2 failed so line is </a:t>
            </a:r>
            <a:r>
              <a:rPr lang="en-US" sz="1500" b="1" dirty="0">
                <a:latin typeface="Arial"/>
                <a:ea typeface="Arial"/>
                <a:cs typeface="Arial"/>
                <a:sym typeface="Arial"/>
              </a:rPr>
              <a:t>not completely inside  nor outside</a:t>
            </a:r>
            <a:r>
              <a:rPr lang="en-US" sz="1500" dirty="0">
                <a:latin typeface="Arial"/>
                <a:ea typeface="Arial"/>
                <a:cs typeface="Arial"/>
                <a:sym typeface="Arial"/>
              </a:rPr>
              <a:t> . so we need to find out the intersection with the boundaries of the window </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                                	slope   (m) = (y</a:t>
            </a:r>
            <a:r>
              <a:rPr lang="en-US" sz="1500" baseline="-25000" dirty="0">
                <a:latin typeface="Arial"/>
                <a:ea typeface="Arial"/>
                <a:cs typeface="Arial"/>
                <a:sym typeface="Arial"/>
              </a:rPr>
              <a:t>2</a:t>
            </a:r>
            <a:r>
              <a:rPr lang="en-US" sz="1500" dirty="0">
                <a:latin typeface="Arial"/>
                <a:ea typeface="Arial"/>
                <a:cs typeface="Arial"/>
                <a:sym typeface="Arial"/>
              </a:rPr>
              <a:t> –y</a:t>
            </a:r>
            <a:r>
              <a:rPr lang="en-US" sz="1500" baseline="-25000" dirty="0">
                <a:latin typeface="Arial"/>
                <a:ea typeface="Arial"/>
                <a:cs typeface="Arial"/>
                <a:sym typeface="Arial"/>
              </a:rPr>
              <a:t>1</a:t>
            </a:r>
            <a:r>
              <a:rPr lang="en-US" sz="1500" dirty="0">
                <a:latin typeface="Arial"/>
                <a:ea typeface="Arial"/>
                <a:cs typeface="Arial"/>
                <a:sym typeface="Arial"/>
              </a:rPr>
              <a:t>)/(x</a:t>
            </a:r>
            <a:r>
              <a:rPr lang="en-US" sz="1500" baseline="-25000" dirty="0">
                <a:latin typeface="Arial"/>
                <a:ea typeface="Arial"/>
                <a:cs typeface="Arial"/>
                <a:sym typeface="Arial"/>
              </a:rPr>
              <a:t>2</a:t>
            </a:r>
            <a:r>
              <a:rPr lang="en-US" sz="1500" dirty="0">
                <a:latin typeface="Arial"/>
                <a:ea typeface="Arial"/>
                <a:cs typeface="Arial"/>
                <a:sym typeface="Arial"/>
              </a:rPr>
              <a:t>-x</a:t>
            </a:r>
            <a:r>
              <a:rPr lang="en-US" sz="1500" baseline="-25000" dirty="0">
                <a:latin typeface="Arial"/>
                <a:ea typeface="Arial"/>
                <a:cs typeface="Arial"/>
                <a:sym typeface="Arial"/>
              </a:rPr>
              <a:t>1</a:t>
            </a:r>
            <a:r>
              <a:rPr lang="en-US" sz="1500" dirty="0">
                <a:latin typeface="Arial"/>
                <a:ea typeface="Arial"/>
                <a:cs typeface="Arial"/>
                <a:sym typeface="Arial"/>
              </a:rPr>
              <a:t>) = </a:t>
            </a:r>
            <a:r>
              <a:rPr lang="en-US" sz="1500" dirty="0" smtClean="0">
                <a:latin typeface="Arial"/>
                <a:ea typeface="Arial"/>
                <a:cs typeface="Arial"/>
                <a:sym typeface="Arial"/>
              </a:rPr>
              <a:t>0.91</a:t>
            </a:r>
            <a:endParaRPr sz="1500" dirty="0">
              <a:latin typeface="Arial"/>
              <a:ea typeface="Arial"/>
              <a:cs typeface="Arial"/>
              <a:sym typeface="Arial"/>
            </a:endParaRPr>
          </a:p>
          <a:p>
            <a:pPr marL="0" lvl="0" indent="0" algn="just">
              <a:lnSpc>
                <a:spcPct val="150000"/>
              </a:lnSpc>
              <a:spcBef>
                <a:spcPts val="1200"/>
              </a:spcBef>
              <a:buSzPts val="1100"/>
              <a:buNone/>
            </a:pPr>
            <a:r>
              <a:rPr lang="en-US" sz="1500" dirty="0">
                <a:latin typeface="Arial"/>
                <a:ea typeface="Arial"/>
                <a:cs typeface="Arial"/>
                <a:sym typeface="Arial"/>
              </a:rPr>
              <a:t>In case of line end point A(5,20)  x</a:t>
            </a:r>
            <a:r>
              <a:rPr lang="en-US" sz="1500" baseline="-25000" dirty="0">
                <a:latin typeface="Arial"/>
                <a:ea typeface="Arial"/>
                <a:cs typeface="Arial"/>
                <a:sym typeface="Arial"/>
              </a:rPr>
              <a:t>1  </a:t>
            </a:r>
            <a:r>
              <a:rPr lang="en-US" sz="1500" dirty="0">
                <a:latin typeface="Arial"/>
                <a:ea typeface="Arial"/>
                <a:cs typeface="Arial"/>
                <a:sym typeface="Arial"/>
              </a:rPr>
              <a:t>= 5</a:t>
            </a:r>
            <a:r>
              <a:rPr lang="en-US" sz="1500" baseline="-25000" dirty="0" smtClean="0">
                <a:latin typeface="Arial"/>
                <a:ea typeface="Arial"/>
                <a:cs typeface="Arial"/>
                <a:sym typeface="Arial"/>
              </a:rPr>
              <a:t>    </a:t>
            </a:r>
            <a:r>
              <a:rPr lang="en-US" sz="1500" dirty="0">
                <a:latin typeface="Arial"/>
                <a:ea typeface="Arial"/>
                <a:cs typeface="Arial"/>
                <a:sym typeface="Arial"/>
              </a:rPr>
              <a:t>y</a:t>
            </a:r>
            <a:r>
              <a:rPr lang="en-US" sz="1500" baseline="-25000" dirty="0">
                <a:latin typeface="Arial"/>
                <a:ea typeface="Arial"/>
                <a:cs typeface="Arial"/>
                <a:sym typeface="Arial"/>
              </a:rPr>
              <a:t>1  </a:t>
            </a:r>
            <a:r>
              <a:rPr lang="en-US" sz="1500" dirty="0">
                <a:latin typeface="Arial"/>
                <a:ea typeface="Arial"/>
                <a:cs typeface="Arial"/>
                <a:sym typeface="Arial"/>
              </a:rPr>
              <a:t>= </a:t>
            </a:r>
            <a:r>
              <a:rPr lang="en-US" sz="1500" dirty="0" smtClean="0">
                <a:latin typeface="Arial"/>
                <a:ea typeface="Arial"/>
                <a:cs typeface="Arial"/>
                <a:sym typeface="Arial"/>
              </a:rPr>
              <a:t>20 </a:t>
            </a:r>
            <a:r>
              <a:rPr lang="en-US" sz="1500" b="1" dirty="0">
                <a:latin typeface="Arial"/>
                <a:ea typeface="Arial"/>
                <a:cs typeface="Arial"/>
                <a:sym typeface="Arial"/>
              </a:rPr>
              <a:t>TBRL</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dirty="0">
                <a:latin typeface="Arial"/>
                <a:ea typeface="Arial"/>
                <a:cs typeface="Arial"/>
                <a:sym typeface="Arial"/>
              </a:rPr>
              <a:t>a.   </a:t>
            </a:r>
            <a:r>
              <a:rPr lang="en-US" sz="1500" b="1" dirty="0">
                <a:latin typeface="Arial"/>
                <a:ea typeface="Arial"/>
                <a:cs typeface="Arial"/>
                <a:sym typeface="Arial"/>
              </a:rPr>
              <a:t>bit 1 is </a:t>
            </a:r>
            <a:r>
              <a:rPr lang="en-US" sz="1500" b="1" dirty="0" smtClean="0">
                <a:latin typeface="Arial"/>
                <a:ea typeface="Arial"/>
                <a:cs typeface="Arial"/>
                <a:sym typeface="Arial"/>
              </a:rPr>
              <a:t> 1 </a:t>
            </a:r>
            <a:r>
              <a:rPr lang="en-US" sz="1500" dirty="0" smtClean="0">
                <a:latin typeface="Arial"/>
                <a:ea typeface="Arial"/>
                <a:cs typeface="Arial"/>
                <a:sym typeface="Arial"/>
              </a:rPr>
              <a:t>then </a:t>
            </a:r>
            <a:r>
              <a:rPr lang="en-US" sz="1500" dirty="0">
                <a:latin typeface="Arial"/>
                <a:ea typeface="Arial"/>
                <a:cs typeface="Arial"/>
                <a:sym typeface="Arial"/>
              </a:rPr>
              <a:t>the line interests with the </a:t>
            </a:r>
            <a:r>
              <a:rPr lang="en-US" sz="1500" dirty="0" smtClean="0">
                <a:latin typeface="Arial"/>
                <a:ea typeface="Arial"/>
                <a:cs typeface="Arial"/>
                <a:sym typeface="Arial"/>
              </a:rPr>
              <a:t> LEFT</a:t>
            </a:r>
            <a:r>
              <a:rPr lang="en-US" sz="1500" b="1" dirty="0" smtClean="0">
                <a:latin typeface="Arial"/>
                <a:ea typeface="Arial"/>
                <a:cs typeface="Arial"/>
                <a:sym typeface="Arial"/>
              </a:rPr>
              <a:t> </a:t>
            </a:r>
            <a:r>
              <a:rPr lang="en-US" sz="1500" b="1" dirty="0">
                <a:latin typeface="Arial"/>
                <a:ea typeface="Arial"/>
                <a:cs typeface="Arial"/>
                <a:sym typeface="Arial"/>
              </a:rPr>
              <a:t>boundary   </a:t>
            </a:r>
            <a:endParaRPr sz="1500" b="1"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b="1" dirty="0">
                <a:latin typeface="Arial"/>
                <a:ea typeface="Arial"/>
                <a:cs typeface="Arial"/>
                <a:sym typeface="Arial"/>
              </a:rPr>
              <a:t>       so </a:t>
            </a:r>
            <a:r>
              <a:rPr lang="en-US" sz="1500" dirty="0">
                <a:latin typeface="Arial"/>
                <a:ea typeface="Arial"/>
                <a:cs typeface="Arial"/>
                <a:sym typeface="Arial"/>
              </a:rPr>
              <a:t>x = </a:t>
            </a:r>
            <a:r>
              <a:rPr lang="en-US" sz="1500" dirty="0" err="1">
                <a:latin typeface="Arial"/>
                <a:ea typeface="Arial"/>
                <a:cs typeface="Arial"/>
                <a:sym typeface="Arial"/>
              </a:rPr>
              <a:t>x</a:t>
            </a:r>
            <a:r>
              <a:rPr lang="en-US" sz="1500" baseline="-25000" dirty="0" err="1">
                <a:latin typeface="Arial"/>
                <a:ea typeface="Arial"/>
                <a:cs typeface="Arial"/>
                <a:sym typeface="Arial"/>
              </a:rPr>
              <a:t>wmin</a:t>
            </a:r>
            <a:r>
              <a:rPr lang="en-US" sz="1500" dirty="0">
                <a:latin typeface="Arial"/>
                <a:ea typeface="Arial"/>
                <a:cs typeface="Arial"/>
                <a:sym typeface="Arial"/>
              </a:rPr>
              <a:t> = </a:t>
            </a:r>
            <a:r>
              <a:rPr lang="en-US" sz="1500" dirty="0" smtClean="0">
                <a:latin typeface="Arial"/>
                <a:ea typeface="Arial"/>
                <a:cs typeface="Arial"/>
                <a:sym typeface="Arial"/>
              </a:rPr>
              <a:t>  10</a:t>
            </a:r>
            <a:endParaRPr sz="1500" dirty="0">
              <a:latin typeface="Arial"/>
              <a:ea typeface="Arial"/>
              <a:cs typeface="Arial"/>
              <a:sym typeface="Arial"/>
            </a:endParaRPr>
          </a:p>
          <a:p>
            <a:pPr marL="457200" lvl="0" indent="457200" algn="just" rtl="0">
              <a:lnSpc>
                <a:spcPct val="150000"/>
              </a:lnSpc>
              <a:spcBef>
                <a:spcPts val="1200"/>
              </a:spcBef>
              <a:spcAft>
                <a:spcPts val="0"/>
              </a:spcAft>
              <a:buClr>
                <a:schemeClr val="dk1"/>
              </a:buClr>
              <a:buSzPts val="1100"/>
              <a:buFont typeface="Arial"/>
              <a:buNone/>
            </a:pP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 y</a:t>
            </a:r>
            <a:r>
              <a:rPr lang="en-US" sz="1500" baseline="-25000" dirty="0">
                <a:latin typeface="Arial"/>
                <a:ea typeface="Arial"/>
                <a:cs typeface="Arial"/>
                <a:sym typeface="Arial"/>
              </a:rPr>
              <a:t>1</a:t>
            </a:r>
            <a:r>
              <a:rPr lang="en-US" sz="1500" dirty="0">
                <a:latin typeface="Arial"/>
                <a:ea typeface="Arial"/>
                <a:cs typeface="Arial"/>
                <a:sym typeface="Arial"/>
              </a:rPr>
              <a:t> + m * (x – x</a:t>
            </a:r>
            <a:r>
              <a:rPr lang="en-US" sz="1500" baseline="-25000" dirty="0">
                <a:latin typeface="Arial"/>
                <a:ea typeface="Arial"/>
                <a:cs typeface="Arial"/>
                <a:sym typeface="Arial"/>
              </a:rPr>
              <a:t>1</a:t>
            </a:r>
            <a:r>
              <a:rPr lang="en-US" sz="1500" dirty="0">
                <a:latin typeface="Arial"/>
                <a:ea typeface="Arial"/>
                <a:cs typeface="Arial"/>
                <a:sym typeface="Arial"/>
              </a:rPr>
              <a:t>)</a:t>
            </a:r>
            <a:endParaRPr sz="1500" dirty="0">
              <a:latin typeface="Arial"/>
              <a:ea typeface="Arial"/>
              <a:cs typeface="Arial"/>
              <a:sym typeface="Arial"/>
            </a:endParaRPr>
          </a:p>
          <a:p>
            <a:pPr lvl="0" indent="457200" algn="just">
              <a:lnSpc>
                <a:spcPct val="150000"/>
              </a:lnSpc>
              <a:spcBef>
                <a:spcPts val="1200"/>
              </a:spcBef>
              <a:buSzPts val="1100"/>
              <a:buNone/>
            </a:pP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 </a:t>
            </a:r>
            <a:r>
              <a:rPr lang="en-US" sz="1500" dirty="0" smtClean="0">
                <a:latin typeface="Arial"/>
                <a:ea typeface="Arial"/>
                <a:cs typeface="Arial"/>
                <a:sym typeface="Arial"/>
              </a:rPr>
              <a:t>20+ 0.91*5= 24.54</a:t>
            </a:r>
            <a:endParaRPr sz="1500"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b="1" dirty="0">
                <a:latin typeface="Arial"/>
                <a:ea typeface="Arial"/>
                <a:cs typeface="Arial"/>
                <a:sym typeface="Arial"/>
              </a:rPr>
              <a:t>So end point coordinates of line with endpoints </a:t>
            </a:r>
            <a:r>
              <a:rPr lang="en-US" sz="1500" b="1" dirty="0"/>
              <a:t>A(5,20) ,B(60,70) after clipping </a:t>
            </a:r>
            <a:r>
              <a:rPr lang="en-US" sz="1500" b="1" dirty="0">
                <a:latin typeface="Arial"/>
                <a:ea typeface="Arial"/>
                <a:cs typeface="Arial"/>
                <a:sym typeface="Arial"/>
              </a:rPr>
              <a:t>: </a:t>
            </a:r>
            <a:r>
              <a:rPr lang="en-US" sz="1500" b="1" dirty="0"/>
              <a:t>A</a:t>
            </a:r>
            <a:r>
              <a:rPr lang="en-US" sz="1500" b="1" dirty="0" smtClean="0"/>
              <a:t>’(10,25) </a:t>
            </a:r>
            <a:r>
              <a:rPr lang="en-US" sz="1500" b="1" dirty="0"/>
              <a:t>,B</a:t>
            </a:r>
            <a:r>
              <a:rPr lang="en-US" sz="1500" b="1" dirty="0" smtClean="0"/>
              <a:t>’(60,70)</a:t>
            </a:r>
            <a:endParaRPr sz="1500" b="1" dirty="0">
              <a:latin typeface="Arial"/>
              <a:ea typeface="Arial"/>
              <a:cs typeface="Arial"/>
              <a:sym typeface="Arial"/>
            </a:endParaRPr>
          </a:p>
          <a:p>
            <a:pPr marL="0" marR="0" lvl="0" indent="0" algn="l" rtl="0">
              <a:spcBef>
                <a:spcPts val="1200"/>
              </a:spcBef>
              <a:spcAft>
                <a:spcPts val="0"/>
              </a:spcAft>
              <a:buClr>
                <a:schemeClr val="dk1"/>
              </a:buClr>
              <a:buSzPts val="3200"/>
              <a:buFont typeface="Arial"/>
              <a:buNone/>
            </a:pPr>
            <a:endParaRPr sz="1500" dirty="0">
              <a:latin typeface="Trebuchet MS"/>
              <a:ea typeface="Trebuchet MS"/>
              <a:cs typeface="Trebuchet MS"/>
              <a:sym typeface="Trebuchet MS"/>
            </a:endParaRPr>
          </a:p>
        </p:txBody>
      </p:sp>
      <p:sp>
        <p:nvSpPr>
          <p:cNvPr id="1505" name="Google Shape;1505;g9c9185ff3d_0_180"/>
          <p:cNvSpPr txBox="1"/>
          <p:nvPr/>
        </p:nvSpPr>
        <p:spPr>
          <a:xfrm>
            <a:off x="5715000" y="37338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sp>
        <p:nvSpPr>
          <p:cNvPr id="1506" name="Google Shape;1506;g9c9185ff3d_0_180"/>
          <p:cNvSpPr txBox="1"/>
          <p:nvPr/>
        </p:nvSpPr>
        <p:spPr>
          <a:xfrm>
            <a:off x="5029200" y="548640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(10,10)</a:t>
            </a:r>
            <a:endParaRPr dirty="0"/>
          </a:p>
        </p:txBody>
      </p:sp>
      <p:sp>
        <p:nvSpPr>
          <p:cNvPr id="1507" name="Google Shape;1507;g9c9185ff3d_0_180"/>
          <p:cNvSpPr txBox="1"/>
          <p:nvPr/>
        </p:nvSpPr>
        <p:spPr>
          <a:xfrm>
            <a:off x="7551925" y="3363900"/>
            <a:ext cx="14985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(100,100)</a:t>
            </a:r>
            <a:endParaRPr/>
          </a:p>
        </p:txBody>
      </p:sp>
      <p:cxnSp>
        <p:nvCxnSpPr>
          <p:cNvPr id="1508" name="Google Shape;1508;g9c9185ff3d_0_180"/>
          <p:cNvCxnSpPr/>
          <p:nvPr/>
        </p:nvCxnSpPr>
        <p:spPr>
          <a:xfrm flipV="1">
            <a:off x="4686300" y="4775250"/>
            <a:ext cx="1599638" cy="365026"/>
          </a:xfrm>
          <a:prstGeom prst="straightConnector1">
            <a:avLst/>
          </a:prstGeom>
          <a:noFill/>
          <a:ln w="9525" cap="flat" cmpd="sng">
            <a:solidFill>
              <a:schemeClr val="dk1"/>
            </a:solidFill>
            <a:prstDash val="solid"/>
            <a:miter lim="800000"/>
            <a:headEnd type="none" w="med" len="med"/>
            <a:tailEnd type="none" w="med" len="med"/>
          </a:ln>
        </p:spPr>
      </p:cxnSp>
      <p:sp>
        <p:nvSpPr>
          <p:cNvPr id="1509" name="Google Shape;1509;g9c9185ff3d_0_180"/>
          <p:cNvSpPr txBox="1"/>
          <p:nvPr/>
        </p:nvSpPr>
        <p:spPr>
          <a:xfrm>
            <a:off x="4343400" y="510540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rPr>
              <a:t>A</a:t>
            </a:r>
            <a:r>
              <a:rPr lang="en-US" sz="1800" b="0" i="0" u="none" dirty="0">
                <a:solidFill>
                  <a:schemeClr val="dk1"/>
                </a:solidFill>
                <a:latin typeface="Arial"/>
                <a:ea typeface="Arial"/>
                <a:cs typeface="Arial"/>
                <a:sym typeface="Arial"/>
              </a:rPr>
              <a:t>(5,</a:t>
            </a:r>
            <a:r>
              <a:rPr lang="en-US" sz="1800" dirty="0">
                <a:solidFill>
                  <a:schemeClr val="dk1"/>
                </a:solidFill>
              </a:rPr>
              <a:t>2</a:t>
            </a:r>
            <a:r>
              <a:rPr lang="en-US" sz="1800" b="0" i="0" u="none" dirty="0">
                <a:solidFill>
                  <a:schemeClr val="dk1"/>
                </a:solidFill>
                <a:latin typeface="Arial"/>
                <a:ea typeface="Arial"/>
                <a:cs typeface="Arial"/>
                <a:sym typeface="Arial"/>
              </a:rPr>
              <a:t>0)</a:t>
            </a:r>
            <a:endParaRPr dirty="0"/>
          </a:p>
        </p:txBody>
      </p:sp>
      <p:sp>
        <p:nvSpPr>
          <p:cNvPr id="1510" name="Google Shape;1510;g9c9185ff3d_0_180"/>
          <p:cNvSpPr txBox="1"/>
          <p:nvPr/>
        </p:nvSpPr>
        <p:spPr>
          <a:xfrm>
            <a:off x="6285950" y="47680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rPr>
              <a:t>B</a:t>
            </a:r>
            <a:r>
              <a:rPr lang="en-US" sz="1800" b="0" i="0" u="none">
                <a:solidFill>
                  <a:schemeClr val="dk1"/>
                </a:solidFill>
                <a:latin typeface="Arial"/>
                <a:ea typeface="Arial"/>
                <a:cs typeface="Arial"/>
                <a:sym typeface="Arial"/>
              </a:rPr>
              <a:t>(</a:t>
            </a:r>
            <a:r>
              <a:rPr lang="en-US" sz="1800">
                <a:solidFill>
                  <a:schemeClr val="dk1"/>
                </a:solidFill>
              </a:rPr>
              <a:t>60</a:t>
            </a:r>
            <a:r>
              <a:rPr lang="en-US" sz="1800" b="0" i="0" u="none">
                <a:solidFill>
                  <a:schemeClr val="dk1"/>
                </a:solidFill>
                <a:latin typeface="Arial"/>
                <a:ea typeface="Arial"/>
                <a:cs typeface="Arial"/>
                <a:sym typeface="Arial"/>
              </a:rPr>
              <a:t>,</a:t>
            </a:r>
            <a:r>
              <a:rPr lang="en-US" sz="1800">
                <a:solidFill>
                  <a:schemeClr val="dk1"/>
                </a:solidFill>
              </a:rPr>
              <a:t>7</a:t>
            </a:r>
            <a:r>
              <a:rPr lang="en-US" sz="1800" b="0" i="0" u="none">
                <a:solidFill>
                  <a:schemeClr val="dk1"/>
                </a:solidFill>
                <a:latin typeface="Arial"/>
                <a:ea typeface="Arial"/>
                <a:cs typeface="Arial"/>
                <a:sym typeface="Arial"/>
              </a:rPr>
              <a:t>0)</a:t>
            </a:r>
            <a:endParaRPr/>
          </a:p>
        </p:txBody>
      </p:sp>
      <p:sp>
        <p:nvSpPr>
          <p:cNvPr id="10" name="Google Shape;1509;g9c9185ff3d_0_180"/>
          <p:cNvSpPr txBox="1"/>
          <p:nvPr/>
        </p:nvSpPr>
        <p:spPr>
          <a:xfrm>
            <a:off x="5486400" y="49339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smtClean="0">
                <a:solidFill>
                  <a:schemeClr val="dk1"/>
                </a:solidFill>
              </a:rPr>
              <a:t>A’</a:t>
            </a:r>
            <a:r>
              <a:rPr lang="en-US" sz="1800" b="0" i="0" u="none" dirty="0" smtClean="0">
                <a:solidFill>
                  <a:schemeClr val="dk1"/>
                </a:solidFill>
                <a:latin typeface="Arial"/>
                <a:ea typeface="Arial"/>
                <a:cs typeface="Arial"/>
                <a:sym typeface="Arial"/>
              </a:rPr>
              <a:t>(</a:t>
            </a:r>
            <a:r>
              <a:rPr lang="en-US" sz="1800" dirty="0" smtClean="0">
                <a:solidFill>
                  <a:schemeClr val="dk1"/>
                </a:solidFill>
              </a:rPr>
              <a:t>10,25</a:t>
            </a:r>
            <a:r>
              <a:rPr lang="en-US" sz="1800" b="0" i="0" u="none" dirty="0" smtClean="0">
                <a:solidFill>
                  <a:schemeClr val="dk1"/>
                </a:solidFill>
                <a:latin typeface="Arial"/>
                <a:ea typeface="Arial"/>
                <a:cs typeface="Arial"/>
                <a:sym typeface="Arial"/>
              </a:rPr>
              <a:t>)</a:t>
            </a:r>
            <a:endParaRPr dirty="0"/>
          </a:p>
        </p:txBody>
      </p:sp>
      <p:cxnSp>
        <p:nvCxnSpPr>
          <p:cNvPr id="12" name="Google Shape;1508;g9c9185ff3d_0_180"/>
          <p:cNvCxnSpPr/>
          <p:nvPr/>
        </p:nvCxnSpPr>
        <p:spPr>
          <a:xfrm>
            <a:off x="4409513" y="5140275"/>
            <a:ext cx="3877237" cy="1"/>
          </a:xfrm>
          <a:prstGeom prst="straightConnector1">
            <a:avLst/>
          </a:prstGeom>
          <a:noFill/>
          <a:ln w="9525" cap="flat" cmpd="sng">
            <a:solidFill>
              <a:schemeClr val="dk1"/>
            </a:solidFill>
            <a:prstDash val="solid"/>
            <a:miter lim="800000"/>
            <a:headEnd type="none" w="med" len="med"/>
            <a:tailEnd type="none" w="med" len="med"/>
          </a:ln>
        </p:spPr>
      </p:cxnSp>
      <p:cxnSp>
        <p:nvCxnSpPr>
          <p:cNvPr id="14" name="Google Shape;1508;g9c9185ff3d_0_180"/>
          <p:cNvCxnSpPr/>
          <p:nvPr/>
        </p:nvCxnSpPr>
        <p:spPr>
          <a:xfrm>
            <a:off x="4390463" y="4768800"/>
            <a:ext cx="3877237" cy="1"/>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g9ad97dc921_0_29"/>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516" name="Google Shape;1516;g9ad97dc921_0_29"/>
          <p:cNvSpPr txBox="1">
            <a:spLocks noGrp="1"/>
          </p:cNvSpPr>
          <p:nvPr>
            <p:ph type="body" idx="1"/>
          </p:nvPr>
        </p:nvSpPr>
        <p:spPr>
          <a:xfrm>
            <a:off x="0" y="731300"/>
            <a:ext cx="9296400" cy="566670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560"/>
              </a:spcBef>
              <a:spcAft>
                <a:spcPts val="0"/>
              </a:spcAft>
              <a:buNone/>
            </a:pPr>
            <a:r>
              <a:rPr lang="en-US" sz="1500" dirty="0"/>
              <a:t>Use Cohen Sutherland line clipping algorithm to clip a line with end point coordinates A(105,30) ,B(55,40) </a:t>
            </a:r>
            <a:endParaRPr sz="1500" dirty="0"/>
          </a:p>
          <a:p>
            <a:pPr marL="342900" lvl="0" indent="-342900" algn="just" rtl="0">
              <a:lnSpc>
                <a:spcPct val="80000"/>
              </a:lnSpc>
              <a:spcBef>
                <a:spcPts val="560"/>
              </a:spcBef>
              <a:spcAft>
                <a:spcPts val="0"/>
              </a:spcAft>
              <a:buClr>
                <a:schemeClr val="dk1"/>
              </a:buClr>
              <a:buSzPts val="2800"/>
              <a:buFont typeface="Arial"/>
              <a:buNone/>
            </a:pPr>
            <a:r>
              <a:rPr lang="en-US" sz="1500" dirty="0"/>
              <a:t>against a clip window with its  lower left corner at (10,10) and upper right corner at (100,100)</a:t>
            </a:r>
            <a:endParaRPr sz="1500" dirty="0"/>
          </a:p>
          <a:p>
            <a:pPr marL="0" lvl="0" indent="0" algn="just" rtl="0">
              <a:lnSpc>
                <a:spcPct val="150000"/>
              </a:lnSpc>
              <a:spcBef>
                <a:spcPts val="1200"/>
              </a:spcBef>
              <a:spcAft>
                <a:spcPts val="0"/>
              </a:spcAft>
              <a:buNone/>
            </a:pPr>
            <a:r>
              <a:rPr lang="en-US" sz="1500" b="1" dirty="0">
                <a:latin typeface="Arial"/>
                <a:ea typeface="Arial"/>
                <a:cs typeface="Arial"/>
                <a:sym typeface="Arial"/>
              </a:rPr>
              <a:t>Step 1: Establish the region codes for all line end points:</a:t>
            </a:r>
            <a:endParaRPr sz="1500" b="1" dirty="0">
              <a:latin typeface="Arial"/>
              <a:ea typeface="Arial"/>
              <a:cs typeface="Arial"/>
              <a:sym typeface="Arial"/>
            </a:endParaRPr>
          </a:p>
          <a:p>
            <a:pPr marL="0" lvl="0" indent="457200" algn="just" rtl="0">
              <a:lnSpc>
                <a:spcPct val="150000"/>
              </a:lnSpc>
              <a:spcBef>
                <a:spcPts val="1200"/>
              </a:spcBef>
              <a:spcAft>
                <a:spcPts val="0"/>
              </a:spcAft>
              <a:buNone/>
            </a:pPr>
            <a:r>
              <a:rPr lang="en-US" sz="1500" b="1" dirty="0">
                <a:latin typeface="Arial"/>
                <a:ea typeface="Arial"/>
                <a:cs typeface="Arial"/>
                <a:sym typeface="Arial"/>
              </a:rPr>
              <a:t>Region code for A	</a:t>
            </a:r>
            <a:r>
              <a:rPr lang="en-US" sz="1500" dirty="0">
                <a:latin typeface="Arial"/>
                <a:ea typeface="Arial"/>
                <a:cs typeface="Arial"/>
                <a:sym typeface="Arial"/>
              </a:rPr>
              <a:t>		</a:t>
            </a:r>
            <a:r>
              <a:rPr lang="en-US" sz="1500" b="1" dirty="0">
                <a:latin typeface="Arial"/>
                <a:ea typeface="Arial"/>
                <a:cs typeface="Arial"/>
                <a:sym typeface="Arial"/>
              </a:rPr>
              <a:t>Region code for B </a:t>
            </a:r>
            <a:endParaRPr sz="1500" b="1"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105&lt;10     False  Bit </a:t>
            </a:r>
            <a:r>
              <a:rPr lang="en-US" sz="1500" dirty="0">
                <a:latin typeface="Arial"/>
                <a:ea typeface="Arial"/>
                <a:cs typeface="Arial"/>
                <a:sym typeface="Arial"/>
              </a:rPr>
              <a:t>1 =0 </a:t>
            </a:r>
            <a:r>
              <a:rPr lang="en-US" sz="1500" dirty="0" smtClean="0">
                <a:latin typeface="Arial"/>
                <a:ea typeface="Arial"/>
                <a:cs typeface="Arial"/>
                <a:sym typeface="Arial"/>
              </a:rPr>
              <a:t>		Left	55&lt;  10  False  </a:t>
            </a:r>
            <a:r>
              <a:rPr lang="en-US" sz="1500" dirty="0">
                <a:latin typeface="Arial"/>
                <a:ea typeface="Arial"/>
                <a:cs typeface="Arial"/>
                <a:sym typeface="Arial"/>
              </a:rPr>
              <a:t>Bit 1 = 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105&gt; 100 </a:t>
            </a:r>
            <a:r>
              <a:rPr lang="en-US" sz="1500" dirty="0">
                <a:latin typeface="Arial"/>
                <a:ea typeface="Arial"/>
                <a:cs typeface="Arial"/>
                <a:sym typeface="Arial"/>
              </a:rPr>
              <a:t>True    </a:t>
            </a:r>
            <a:r>
              <a:rPr lang="en-US" sz="1500" dirty="0" smtClean="0">
                <a:latin typeface="Arial"/>
                <a:ea typeface="Arial"/>
                <a:cs typeface="Arial"/>
                <a:sym typeface="Arial"/>
              </a:rPr>
              <a:t> Bit </a:t>
            </a:r>
            <a:r>
              <a:rPr lang="en-US" sz="1500" dirty="0">
                <a:latin typeface="Arial"/>
                <a:ea typeface="Arial"/>
                <a:cs typeface="Arial"/>
                <a:sym typeface="Arial"/>
              </a:rPr>
              <a:t>2 </a:t>
            </a:r>
            <a:r>
              <a:rPr lang="en-US" sz="1500" dirty="0" smtClean="0">
                <a:latin typeface="Arial"/>
                <a:ea typeface="Arial"/>
                <a:cs typeface="Arial"/>
                <a:sym typeface="Arial"/>
              </a:rPr>
              <a:t>=1 	</a:t>
            </a:r>
            <a:r>
              <a:rPr lang="en-US" sz="1500" dirty="0">
                <a:latin typeface="Arial"/>
                <a:ea typeface="Arial"/>
                <a:cs typeface="Arial"/>
                <a:sym typeface="Arial"/>
              </a:rPr>
              <a:t>	</a:t>
            </a:r>
            <a:r>
              <a:rPr lang="en-US" sz="1500" dirty="0" smtClean="0">
                <a:latin typeface="Arial"/>
                <a:ea typeface="Arial"/>
                <a:cs typeface="Arial"/>
                <a:sym typeface="Arial"/>
              </a:rPr>
              <a:t>Right	55&gt; 100  False  </a:t>
            </a:r>
            <a:r>
              <a:rPr lang="en-US" sz="1500" dirty="0">
                <a:latin typeface="Arial"/>
                <a:ea typeface="Arial"/>
                <a:cs typeface="Arial"/>
                <a:sym typeface="Arial"/>
              </a:rPr>
              <a:t>Bit 2 = 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30&lt;  10 </a:t>
            </a:r>
            <a:r>
              <a:rPr lang="en-US" sz="1500" dirty="0">
                <a:latin typeface="Arial"/>
                <a:ea typeface="Arial"/>
                <a:cs typeface="Arial"/>
                <a:sym typeface="Arial"/>
              </a:rPr>
              <a:t>False    Bit 3 = </a:t>
            </a:r>
            <a:r>
              <a:rPr lang="en-US" sz="1500" dirty="0" smtClean="0">
                <a:latin typeface="Arial"/>
                <a:ea typeface="Arial"/>
                <a:cs typeface="Arial"/>
                <a:sym typeface="Arial"/>
              </a:rPr>
              <a:t>0</a:t>
            </a:r>
            <a:r>
              <a:rPr lang="en-US" sz="1500" dirty="0">
                <a:latin typeface="Arial"/>
                <a:ea typeface="Arial"/>
                <a:cs typeface="Arial"/>
                <a:sym typeface="Arial"/>
              </a:rPr>
              <a:t>	</a:t>
            </a:r>
            <a:r>
              <a:rPr lang="en-US" sz="1500" dirty="0" smtClean="0">
                <a:latin typeface="Arial"/>
                <a:ea typeface="Arial"/>
                <a:cs typeface="Arial"/>
                <a:sym typeface="Arial"/>
              </a:rPr>
              <a:t>	Bottom	 40&lt;  10 False  </a:t>
            </a:r>
            <a:r>
              <a:rPr lang="en-US" sz="1500" dirty="0">
                <a:latin typeface="Arial"/>
                <a:ea typeface="Arial"/>
                <a:cs typeface="Arial"/>
                <a:sym typeface="Arial"/>
              </a:rPr>
              <a:t>Bit 3 = 0                    	</a:t>
            </a:r>
            <a:endParaRPr sz="1500" dirty="0">
              <a:latin typeface="Arial"/>
              <a:ea typeface="Arial"/>
              <a:cs typeface="Arial"/>
              <a:sym typeface="Arial"/>
            </a:endParaRPr>
          </a:p>
          <a:p>
            <a:pPr marL="0" lvl="0" indent="457200" algn="just" rtl="0">
              <a:lnSpc>
                <a:spcPct val="150000"/>
              </a:lnSpc>
              <a:spcBef>
                <a:spcPts val="1200"/>
              </a:spcBef>
              <a:spcAft>
                <a:spcPts val="0"/>
              </a:spcAft>
              <a:buNone/>
            </a:pPr>
            <a:r>
              <a:rPr lang="en-US" sz="1500" dirty="0" smtClean="0">
                <a:latin typeface="Arial"/>
                <a:ea typeface="Arial"/>
                <a:cs typeface="Arial"/>
                <a:sym typeface="Arial"/>
              </a:rPr>
              <a:t>30&gt;  100 </a:t>
            </a:r>
            <a:r>
              <a:rPr lang="en-US" sz="1500" dirty="0">
                <a:latin typeface="Arial"/>
                <a:ea typeface="Arial"/>
                <a:cs typeface="Arial"/>
                <a:sym typeface="Arial"/>
              </a:rPr>
              <a:t>False  </a:t>
            </a:r>
            <a:r>
              <a:rPr lang="en-US" sz="1500" dirty="0" smtClean="0">
                <a:latin typeface="Arial"/>
                <a:ea typeface="Arial"/>
                <a:cs typeface="Arial"/>
                <a:sym typeface="Arial"/>
              </a:rPr>
              <a:t>  Bit </a:t>
            </a:r>
            <a:r>
              <a:rPr lang="en-US" sz="1500" dirty="0">
                <a:latin typeface="Arial"/>
                <a:ea typeface="Arial"/>
                <a:cs typeface="Arial"/>
                <a:sym typeface="Arial"/>
              </a:rPr>
              <a:t>4 = </a:t>
            </a:r>
            <a:r>
              <a:rPr lang="en-US" sz="1500" dirty="0" smtClean="0">
                <a:latin typeface="Arial"/>
                <a:ea typeface="Arial"/>
                <a:cs typeface="Arial"/>
                <a:sym typeface="Arial"/>
              </a:rPr>
              <a:t>0</a:t>
            </a:r>
            <a:r>
              <a:rPr lang="en-US" sz="1500" dirty="0">
                <a:latin typeface="Arial"/>
                <a:ea typeface="Arial"/>
                <a:cs typeface="Arial"/>
                <a:sym typeface="Arial"/>
              </a:rPr>
              <a:t>	</a:t>
            </a:r>
            <a:r>
              <a:rPr lang="en-US" sz="1500" dirty="0" smtClean="0">
                <a:latin typeface="Arial"/>
                <a:ea typeface="Arial"/>
                <a:cs typeface="Arial"/>
                <a:sym typeface="Arial"/>
              </a:rPr>
              <a:t>	Top	40 &gt; 100  False  </a:t>
            </a:r>
            <a:r>
              <a:rPr lang="en-US" sz="1500" dirty="0">
                <a:latin typeface="Arial"/>
                <a:ea typeface="Arial"/>
                <a:cs typeface="Arial"/>
                <a:sym typeface="Arial"/>
              </a:rPr>
              <a:t>Bit 4 = 0                    	</a:t>
            </a:r>
            <a:endParaRPr sz="1500" dirty="0">
              <a:latin typeface="Arial"/>
              <a:ea typeface="Arial"/>
              <a:cs typeface="Arial"/>
              <a:sym typeface="Arial"/>
            </a:endParaRPr>
          </a:p>
          <a:p>
            <a:pPr marL="0" lvl="0" indent="0" algn="just" rtl="0">
              <a:lnSpc>
                <a:spcPct val="150000"/>
              </a:lnSpc>
              <a:spcBef>
                <a:spcPts val="1200"/>
              </a:spcBef>
              <a:spcAft>
                <a:spcPts val="0"/>
              </a:spcAft>
              <a:buNone/>
            </a:pPr>
            <a:r>
              <a:rPr lang="en-US" sz="1500" b="1" dirty="0">
                <a:latin typeface="Arial"/>
                <a:ea typeface="Arial"/>
                <a:cs typeface="Arial"/>
                <a:sym typeface="Arial"/>
              </a:rPr>
              <a:t>Region code for </a:t>
            </a:r>
            <a:r>
              <a:rPr lang="en-US" sz="1500" b="1" dirty="0" smtClean="0">
                <a:latin typeface="Arial"/>
                <a:ea typeface="Arial"/>
                <a:cs typeface="Arial"/>
                <a:sym typeface="Arial"/>
              </a:rPr>
              <a:t>A(0010)</a:t>
            </a:r>
            <a:r>
              <a:rPr lang="en-US" sz="1500" dirty="0">
                <a:latin typeface="Arial"/>
                <a:ea typeface="Arial"/>
                <a:cs typeface="Arial"/>
                <a:sym typeface="Arial"/>
              </a:rPr>
              <a:t>		</a:t>
            </a:r>
            <a:r>
              <a:rPr lang="en-US" sz="1500" b="1" dirty="0" smtClean="0">
                <a:latin typeface="Arial"/>
                <a:ea typeface="Arial"/>
                <a:cs typeface="Arial"/>
                <a:sym typeface="Arial"/>
              </a:rPr>
              <a:t>Region </a:t>
            </a:r>
            <a:r>
              <a:rPr lang="en-US" sz="1500" b="1" dirty="0">
                <a:latin typeface="Arial"/>
                <a:ea typeface="Arial"/>
                <a:cs typeface="Arial"/>
                <a:sym typeface="Arial"/>
              </a:rPr>
              <a:t>code for </a:t>
            </a:r>
            <a:r>
              <a:rPr lang="en-US" sz="1500" b="1" dirty="0" smtClean="0">
                <a:latin typeface="Arial"/>
                <a:ea typeface="Arial"/>
                <a:cs typeface="Arial"/>
                <a:sym typeface="Arial"/>
              </a:rPr>
              <a:t>B(0000)</a:t>
            </a:r>
          </a:p>
          <a:p>
            <a:pPr marL="0" lvl="0" indent="0" algn="just" rtl="0">
              <a:lnSpc>
                <a:spcPct val="150000"/>
              </a:lnSpc>
              <a:spcBef>
                <a:spcPts val="1200"/>
              </a:spcBef>
              <a:spcAft>
                <a:spcPts val="0"/>
              </a:spcAft>
              <a:buClr>
                <a:schemeClr val="dk1"/>
              </a:buClr>
              <a:buSzPts val="1100"/>
              <a:buFont typeface="Arial"/>
              <a:buNone/>
            </a:pPr>
            <a:r>
              <a:rPr lang="en-US" sz="1500" b="1" dirty="0" smtClean="0">
                <a:latin typeface="Arial"/>
                <a:ea typeface="Arial"/>
                <a:cs typeface="Arial"/>
                <a:sym typeface="Arial"/>
              </a:rPr>
              <a:t>bit </a:t>
            </a:r>
            <a:r>
              <a:rPr lang="en-US" sz="1500" b="1" dirty="0">
                <a:latin typeface="Arial"/>
                <a:ea typeface="Arial"/>
                <a:cs typeface="Arial"/>
                <a:sym typeface="Arial"/>
              </a:rPr>
              <a:t>2</a:t>
            </a:r>
            <a:r>
              <a:rPr lang="en-US" sz="1500" b="1" dirty="0" smtClean="0">
                <a:latin typeface="Arial"/>
                <a:ea typeface="Arial"/>
                <a:cs typeface="Arial"/>
                <a:sym typeface="Arial"/>
              </a:rPr>
              <a:t> </a:t>
            </a:r>
            <a:r>
              <a:rPr lang="en-US" sz="1500" b="1" dirty="0">
                <a:latin typeface="Arial"/>
                <a:ea typeface="Arial"/>
                <a:cs typeface="Arial"/>
                <a:sym typeface="Arial"/>
              </a:rPr>
              <a:t>is 1 </a:t>
            </a:r>
            <a:r>
              <a:rPr lang="en-US" sz="1500" dirty="0">
                <a:latin typeface="Arial"/>
                <a:ea typeface="Arial"/>
                <a:cs typeface="Arial"/>
                <a:sym typeface="Arial"/>
              </a:rPr>
              <a:t>then the line interests with the </a:t>
            </a:r>
            <a:r>
              <a:rPr lang="en-US" sz="1500" b="1" dirty="0">
                <a:latin typeface="Arial"/>
                <a:ea typeface="Arial"/>
                <a:cs typeface="Arial"/>
                <a:sym typeface="Arial"/>
              </a:rPr>
              <a:t> </a:t>
            </a:r>
            <a:r>
              <a:rPr lang="en-US" sz="1500" b="1" dirty="0" smtClean="0">
                <a:latin typeface="Arial"/>
                <a:ea typeface="Arial"/>
                <a:cs typeface="Arial"/>
                <a:sym typeface="Arial"/>
              </a:rPr>
              <a:t> RIGHT boundary   </a:t>
            </a:r>
            <a:endParaRPr lang="en-US" sz="1500" b="1" dirty="0">
              <a:latin typeface="Arial"/>
              <a:ea typeface="Arial"/>
              <a:cs typeface="Arial"/>
              <a:sym typeface="Arial"/>
            </a:endParaRPr>
          </a:p>
          <a:p>
            <a:pPr marL="0" lvl="0" indent="0" algn="just" rtl="0">
              <a:lnSpc>
                <a:spcPct val="150000"/>
              </a:lnSpc>
              <a:spcBef>
                <a:spcPts val="1200"/>
              </a:spcBef>
              <a:spcAft>
                <a:spcPts val="0"/>
              </a:spcAft>
              <a:buClr>
                <a:schemeClr val="dk1"/>
              </a:buClr>
              <a:buSzPts val="1100"/>
              <a:buFont typeface="Arial"/>
              <a:buNone/>
            </a:pPr>
            <a:r>
              <a:rPr lang="en-US" sz="1500" b="1" dirty="0" smtClean="0">
                <a:latin typeface="Arial"/>
                <a:ea typeface="Arial"/>
                <a:cs typeface="Arial"/>
                <a:sym typeface="Arial"/>
              </a:rPr>
              <a:t>so </a:t>
            </a:r>
            <a:r>
              <a:rPr lang="en-US" sz="1500" dirty="0">
                <a:latin typeface="Arial"/>
                <a:ea typeface="Arial"/>
                <a:cs typeface="Arial"/>
                <a:sym typeface="Arial"/>
              </a:rPr>
              <a:t>x = </a:t>
            </a:r>
            <a:r>
              <a:rPr lang="en-US" sz="1500" dirty="0" smtClean="0">
                <a:latin typeface="Arial"/>
                <a:ea typeface="Arial"/>
                <a:cs typeface="Arial"/>
                <a:sym typeface="Arial"/>
              </a:rPr>
              <a:t>XWMAX = 100</a:t>
            </a:r>
            <a:endParaRPr sz="1500" dirty="0">
              <a:latin typeface="Arial"/>
              <a:ea typeface="Arial"/>
              <a:cs typeface="Arial"/>
              <a:sym typeface="Arial"/>
            </a:endParaRPr>
          </a:p>
          <a:p>
            <a:pPr lvl="0" indent="457200" algn="just">
              <a:lnSpc>
                <a:spcPct val="150000"/>
              </a:lnSpc>
              <a:spcBef>
                <a:spcPts val="1200"/>
              </a:spcBef>
              <a:buSzPts val="1100"/>
              <a:buNone/>
            </a:pP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 </a:t>
            </a:r>
            <a:r>
              <a:rPr lang="en-US" sz="1500" dirty="0" smtClean="0">
                <a:latin typeface="Arial"/>
                <a:ea typeface="Arial"/>
                <a:cs typeface="Arial"/>
                <a:sym typeface="Arial"/>
              </a:rPr>
              <a:t>y</a:t>
            </a:r>
            <a:r>
              <a:rPr lang="en-US" sz="1500" baseline="-25000" dirty="0">
                <a:latin typeface="Arial"/>
                <a:ea typeface="Arial"/>
                <a:cs typeface="Arial"/>
                <a:sym typeface="Arial"/>
              </a:rPr>
              <a:t>1</a:t>
            </a:r>
            <a:r>
              <a:rPr lang="en-US" sz="1500" dirty="0" smtClean="0">
                <a:latin typeface="Arial"/>
                <a:ea typeface="Arial"/>
                <a:cs typeface="Arial"/>
                <a:sym typeface="Arial"/>
              </a:rPr>
              <a:t>  </a:t>
            </a:r>
            <a:r>
              <a:rPr lang="en-US" sz="1500" dirty="0">
                <a:latin typeface="Arial"/>
                <a:ea typeface="Arial"/>
                <a:cs typeface="Arial"/>
                <a:sym typeface="Arial"/>
              </a:rPr>
              <a:t>+ m * </a:t>
            </a:r>
            <a:r>
              <a:rPr lang="en-US" sz="1500" dirty="0" smtClean="0">
                <a:latin typeface="Arial"/>
                <a:ea typeface="Arial"/>
                <a:cs typeface="Arial"/>
                <a:sym typeface="Arial"/>
              </a:rPr>
              <a:t>(x </a:t>
            </a:r>
            <a:r>
              <a:rPr lang="en-US" sz="1500" dirty="0">
                <a:latin typeface="Arial"/>
                <a:ea typeface="Arial"/>
                <a:cs typeface="Arial"/>
                <a:sym typeface="Arial"/>
              </a:rPr>
              <a:t>– </a:t>
            </a:r>
            <a:r>
              <a:rPr lang="en-US" sz="1500" dirty="0" smtClean="0">
                <a:latin typeface="Arial"/>
                <a:ea typeface="Arial"/>
                <a:cs typeface="Arial"/>
                <a:sym typeface="Arial"/>
              </a:rPr>
              <a:t>x</a:t>
            </a:r>
            <a:r>
              <a:rPr lang="en-US" sz="1500" baseline="-25000" dirty="0">
                <a:latin typeface="Arial"/>
                <a:ea typeface="Arial"/>
                <a:cs typeface="Arial"/>
                <a:sym typeface="Arial"/>
              </a:rPr>
              <a:t>1</a:t>
            </a:r>
            <a:r>
              <a:rPr lang="en-US" sz="1500" dirty="0" smtClean="0">
                <a:latin typeface="Arial"/>
                <a:ea typeface="Arial"/>
                <a:cs typeface="Arial"/>
                <a:sym typeface="Arial"/>
              </a:rPr>
              <a:t>)</a:t>
            </a:r>
            <a:endParaRPr sz="1500" dirty="0">
              <a:latin typeface="Arial"/>
              <a:ea typeface="Arial"/>
              <a:cs typeface="Arial"/>
              <a:sym typeface="Arial"/>
            </a:endParaRPr>
          </a:p>
          <a:p>
            <a:pPr marL="457200" lvl="0" indent="457200" algn="just" rtl="0">
              <a:lnSpc>
                <a:spcPct val="150000"/>
              </a:lnSpc>
              <a:spcBef>
                <a:spcPts val="1200"/>
              </a:spcBef>
              <a:spcAft>
                <a:spcPts val="1200"/>
              </a:spcAft>
              <a:buClr>
                <a:schemeClr val="dk1"/>
              </a:buClr>
              <a:buSzPts val="1100"/>
              <a:buFont typeface="Arial"/>
              <a:buNone/>
            </a:pPr>
            <a:r>
              <a:rPr lang="en-US" sz="1500" dirty="0" err="1">
                <a:latin typeface="Arial"/>
                <a:ea typeface="Arial"/>
                <a:cs typeface="Arial"/>
                <a:sym typeface="Arial"/>
              </a:rPr>
              <a:t>y</a:t>
            </a:r>
            <a:r>
              <a:rPr lang="en-US" sz="1500" baseline="-25000" dirty="0" err="1">
                <a:latin typeface="Arial"/>
                <a:ea typeface="Arial"/>
                <a:cs typeface="Arial"/>
                <a:sym typeface="Arial"/>
              </a:rPr>
              <a:t>i</a:t>
            </a:r>
            <a:r>
              <a:rPr lang="en-US" sz="1500" dirty="0">
                <a:latin typeface="Arial"/>
                <a:ea typeface="Arial"/>
                <a:cs typeface="Arial"/>
                <a:sym typeface="Arial"/>
              </a:rPr>
              <a:t>  </a:t>
            </a:r>
            <a:r>
              <a:rPr lang="en-US" sz="1500" dirty="0" smtClean="0">
                <a:latin typeface="Arial"/>
                <a:ea typeface="Arial"/>
                <a:cs typeface="Arial"/>
                <a:sym typeface="Arial"/>
              </a:rPr>
              <a:t>=30 + m *(100 -105)  = 31    </a:t>
            </a:r>
            <a:endParaRPr sz="1700" dirty="0">
              <a:latin typeface="Arial"/>
              <a:ea typeface="Arial"/>
              <a:cs typeface="Arial"/>
              <a:sym typeface="Arial"/>
            </a:endParaRPr>
          </a:p>
        </p:txBody>
      </p:sp>
      <p:sp>
        <p:nvSpPr>
          <p:cNvPr id="1517" name="Google Shape;1517;g9ad97dc921_0_29"/>
          <p:cNvSpPr txBox="1"/>
          <p:nvPr/>
        </p:nvSpPr>
        <p:spPr>
          <a:xfrm>
            <a:off x="5204145" y="4800600"/>
            <a:ext cx="2667000" cy="16764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a:p>
        </p:txBody>
      </p:sp>
      <p:sp>
        <p:nvSpPr>
          <p:cNvPr id="1518" name="Google Shape;1518;g9ad97dc921_0_29"/>
          <p:cNvSpPr txBox="1"/>
          <p:nvPr/>
        </p:nvSpPr>
        <p:spPr>
          <a:xfrm>
            <a:off x="4991100" y="6410325"/>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dirty="0">
                <a:solidFill>
                  <a:schemeClr val="dk1"/>
                </a:solidFill>
                <a:sym typeface="Arial"/>
              </a:rPr>
              <a:t>(10,10)</a:t>
            </a:r>
            <a:endParaRPr b="1" dirty="0"/>
          </a:p>
        </p:txBody>
      </p:sp>
      <p:sp>
        <p:nvSpPr>
          <p:cNvPr id="1519" name="Google Shape;1519;g9ad97dc921_0_29"/>
          <p:cNvSpPr txBox="1"/>
          <p:nvPr/>
        </p:nvSpPr>
        <p:spPr>
          <a:xfrm>
            <a:off x="7555420" y="4430700"/>
            <a:ext cx="14985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(100,100)</a:t>
            </a:r>
            <a:endParaRPr dirty="0"/>
          </a:p>
        </p:txBody>
      </p:sp>
      <p:cxnSp>
        <p:nvCxnSpPr>
          <p:cNvPr id="1520" name="Google Shape;1520;g9ad97dc921_0_29"/>
          <p:cNvCxnSpPr/>
          <p:nvPr/>
        </p:nvCxnSpPr>
        <p:spPr>
          <a:xfrm>
            <a:off x="6637551" y="5673650"/>
            <a:ext cx="1233594" cy="383925"/>
          </a:xfrm>
          <a:prstGeom prst="straightConnector1">
            <a:avLst/>
          </a:prstGeom>
          <a:noFill/>
          <a:ln w="9525" cap="flat" cmpd="sng">
            <a:solidFill>
              <a:schemeClr val="dk1"/>
            </a:solidFill>
            <a:prstDash val="solid"/>
            <a:miter lim="800000"/>
            <a:headEnd type="none" w="med" len="med"/>
            <a:tailEnd type="none" w="med" len="med"/>
          </a:ln>
        </p:spPr>
      </p:cxnSp>
      <p:sp>
        <p:nvSpPr>
          <p:cNvPr id="1521" name="Google Shape;1521;g9ad97dc921_0_29"/>
          <p:cNvSpPr txBox="1"/>
          <p:nvPr/>
        </p:nvSpPr>
        <p:spPr>
          <a:xfrm>
            <a:off x="8028960" y="6057575"/>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rPr>
              <a:t>A</a:t>
            </a:r>
            <a:r>
              <a:rPr lang="en-US" sz="1800" b="0" i="0" u="none" dirty="0">
                <a:solidFill>
                  <a:schemeClr val="dk1"/>
                </a:solidFill>
                <a:latin typeface="Arial"/>
                <a:ea typeface="Arial"/>
                <a:cs typeface="Arial"/>
                <a:sym typeface="Arial"/>
              </a:rPr>
              <a:t>(105,30)</a:t>
            </a:r>
            <a:endParaRPr dirty="0"/>
          </a:p>
        </p:txBody>
      </p:sp>
      <p:sp>
        <p:nvSpPr>
          <p:cNvPr id="1522" name="Google Shape;1522;g9ad97dc921_0_29"/>
          <p:cNvSpPr txBox="1"/>
          <p:nvPr/>
        </p:nvSpPr>
        <p:spPr>
          <a:xfrm>
            <a:off x="6478845" y="520830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rPr>
              <a:t>B</a:t>
            </a:r>
            <a:r>
              <a:rPr lang="en-US" sz="1800" b="0" i="0" u="none" dirty="0">
                <a:solidFill>
                  <a:schemeClr val="dk1"/>
                </a:solidFill>
                <a:latin typeface="Arial"/>
                <a:ea typeface="Arial"/>
                <a:cs typeface="Arial"/>
                <a:sym typeface="Arial"/>
              </a:rPr>
              <a:t>(55,40)</a:t>
            </a:r>
            <a:endParaRPr dirty="0"/>
          </a:p>
        </p:txBody>
      </p:sp>
      <p:sp>
        <p:nvSpPr>
          <p:cNvPr id="10" name="Google Shape;1521;g9ad97dc921_0_29"/>
          <p:cNvSpPr txBox="1"/>
          <p:nvPr/>
        </p:nvSpPr>
        <p:spPr>
          <a:xfrm>
            <a:off x="7819410" y="5705150"/>
            <a:ext cx="1413000" cy="3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smtClean="0">
                <a:solidFill>
                  <a:schemeClr val="dk1"/>
                </a:solidFill>
              </a:rPr>
              <a:t>A’</a:t>
            </a:r>
            <a:r>
              <a:rPr lang="en-US" sz="1800" b="0" i="0" u="none" dirty="0" smtClean="0">
                <a:solidFill>
                  <a:schemeClr val="dk1"/>
                </a:solidFill>
                <a:latin typeface="Arial"/>
                <a:ea typeface="Arial"/>
                <a:cs typeface="Arial"/>
                <a:sym typeface="Arial"/>
              </a:rPr>
              <a:t>(100,</a:t>
            </a:r>
            <a:r>
              <a:rPr lang="en-US" sz="1800" b="1" i="0" u="none" dirty="0" smtClean="0">
                <a:solidFill>
                  <a:schemeClr val="dk1"/>
                </a:solidFill>
                <a:latin typeface="Arial"/>
                <a:ea typeface="Arial"/>
                <a:cs typeface="Arial"/>
                <a:sym typeface="Arial"/>
              </a:rPr>
              <a:t>31</a:t>
            </a:r>
            <a:r>
              <a:rPr lang="en-US" sz="1800" b="0" i="0" u="none" dirty="0" smtClean="0">
                <a:solidFill>
                  <a:schemeClr val="dk1"/>
                </a:solidFill>
                <a:latin typeface="Arial"/>
                <a:ea typeface="Arial"/>
                <a:cs typeface="Arial"/>
                <a:sym typeface="Arial"/>
              </a:rPr>
              <a:t>)</a:t>
            </a:r>
            <a:endParaRPr dirty="0"/>
          </a:p>
        </p:txBody>
      </p:sp>
      <p:cxnSp>
        <p:nvCxnSpPr>
          <p:cNvPr id="27" name="Google Shape;1520;g9ad97dc921_0_29"/>
          <p:cNvCxnSpPr/>
          <p:nvPr/>
        </p:nvCxnSpPr>
        <p:spPr>
          <a:xfrm>
            <a:off x="6478845" y="6141725"/>
            <a:ext cx="1836480" cy="0"/>
          </a:xfrm>
          <a:prstGeom prst="straightConnector1">
            <a:avLst/>
          </a:prstGeom>
          <a:noFill/>
          <a:ln w="9525" cap="flat" cmpd="sng">
            <a:solidFill>
              <a:schemeClr val="dk1"/>
            </a:solidFill>
            <a:prstDash val="solid"/>
            <a:miter lim="800000"/>
            <a:headEnd type="none" w="med" len="med"/>
            <a:tailEnd type="none" w="med" len="med"/>
          </a:ln>
        </p:spPr>
      </p:cxnSp>
      <p:cxnSp>
        <p:nvCxnSpPr>
          <p:cNvPr id="29" name="Google Shape;1520;g9ad97dc921_0_29"/>
          <p:cNvCxnSpPr/>
          <p:nvPr/>
        </p:nvCxnSpPr>
        <p:spPr>
          <a:xfrm>
            <a:off x="6488370" y="5665475"/>
            <a:ext cx="1836480" cy="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6"/>
                                        </p:tgtEl>
                                        <p:attrNameLst>
                                          <p:attrName>style.visibility</p:attrName>
                                        </p:attrNameLst>
                                      </p:cBhvr>
                                      <p:to>
                                        <p:strVal val="visible"/>
                                      </p:to>
                                    </p:set>
                                    <p:animEffect transition="in" filter="fade">
                                      <p:cBhvr>
                                        <p:cTn id="7" dur="1000"/>
                                        <p:tgtEl>
                                          <p:spTgt spid="15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16">
                                            <p:txEl>
                                              <p:pRg st="2" end="2"/>
                                            </p:txEl>
                                          </p:spTgt>
                                        </p:tgtEl>
                                        <p:attrNameLst>
                                          <p:attrName>style.visibility</p:attrName>
                                        </p:attrNameLst>
                                      </p:cBhvr>
                                      <p:to>
                                        <p:strVal val="visible"/>
                                      </p:to>
                                    </p:set>
                                    <p:anim calcmode="lin" valueType="num">
                                      <p:cBhvr additive="base">
                                        <p:cTn id="12" dur="500" fill="hold"/>
                                        <p:tgtEl>
                                          <p:spTgt spid="151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6">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516">
                                            <p:txEl>
                                              <p:pRg st="3" end="3"/>
                                            </p:txEl>
                                          </p:spTgt>
                                        </p:tgtEl>
                                        <p:attrNameLst>
                                          <p:attrName>style.visibility</p:attrName>
                                        </p:attrNameLst>
                                      </p:cBhvr>
                                      <p:to>
                                        <p:strVal val="visible"/>
                                      </p:to>
                                    </p:set>
                                    <p:anim calcmode="lin" valueType="num">
                                      <p:cBhvr additive="base">
                                        <p:cTn id="16" dur="500" fill="hold"/>
                                        <p:tgtEl>
                                          <p:spTgt spid="1516">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516">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516">
                                            <p:txEl>
                                              <p:pRg st="4" end="4"/>
                                            </p:txEl>
                                          </p:spTgt>
                                        </p:tgtEl>
                                        <p:attrNameLst>
                                          <p:attrName>style.visibility</p:attrName>
                                        </p:attrNameLst>
                                      </p:cBhvr>
                                      <p:to>
                                        <p:strVal val="visible"/>
                                      </p:to>
                                    </p:set>
                                    <p:anim calcmode="lin" valueType="num">
                                      <p:cBhvr additive="base">
                                        <p:cTn id="20" dur="500" fill="hold"/>
                                        <p:tgtEl>
                                          <p:spTgt spid="1516">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16">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516">
                                            <p:txEl>
                                              <p:pRg st="5" end="5"/>
                                            </p:txEl>
                                          </p:spTgt>
                                        </p:tgtEl>
                                        <p:attrNameLst>
                                          <p:attrName>style.visibility</p:attrName>
                                        </p:attrNameLst>
                                      </p:cBhvr>
                                      <p:to>
                                        <p:strVal val="visible"/>
                                      </p:to>
                                    </p:set>
                                    <p:anim calcmode="lin" valueType="num">
                                      <p:cBhvr additive="base">
                                        <p:cTn id="24" dur="500" fill="hold"/>
                                        <p:tgtEl>
                                          <p:spTgt spid="151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16">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16">
                                            <p:txEl>
                                              <p:pRg st="6" end="6"/>
                                            </p:txEl>
                                          </p:spTgt>
                                        </p:tgtEl>
                                        <p:attrNameLst>
                                          <p:attrName>style.visibility</p:attrName>
                                        </p:attrNameLst>
                                      </p:cBhvr>
                                      <p:to>
                                        <p:strVal val="visible"/>
                                      </p:to>
                                    </p:set>
                                    <p:anim calcmode="lin" valueType="num">
                                      <p:cBhvr additive="base">
                                        <p:cTn id="28" dur="500" fill="hold"/>
                                        <p:tgtEl>
                                          <p:spTgt spid="1516">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16">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516">
                                            <p:txEl>
                                              <p:pRg st="7" end="7"/>
                                            </p:txEl>
                                          </p:spTgt>
                                        </p:tgtEl>
                                        <p:attrNameLst>
                                          <p:attrName>style.visibility</p:attrName>
                                        </p:attrNameLst>
                                      </p:cBhvr>
                                      <p:to>
                                        <p:strVal val="visible"/>
                                      </p:to>
                                    </p:set>
                                    <p:anim calcmode="lin" valueType="num">
                                      <p:cBhvr additive="base">
                                        <p:cTn id="32" dur="500" fill="hold"/>
                                        <p:tgtEl>
                                          <p:spTgt spid="1516">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16">
                                            <p:txEl>
                                              <p:pRg st="7" end="7"/>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16">
                                            <p:txEl>
                                              <p:pRg st="8" end="8"/>
                                            </p:txEl>
                                          </p:spTgt>
                                        </p:tgtEl>
                                        <p:attrNameLst>
                                          <p:attrName>style.visibility</p:attrName>
                                        </p:attrNameLst>
                                      </p:cBhvr>
                                      <p:to>
                                        <p:strVal val="visible"/>
                                      </p:to>
                                    </p:set>
                                    <p:anim calcmode="lin" valueType="num">
                                      <p:cBhvr additive="base">
                                        <p:cTn id="36" dur="500" fill="hold"/>
                                        <p:tgtEl>
                                          <p:spTgt spid="1516">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16">
                                            <p:txEl>
                                              <p:pRg st="8" end="8"/>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16">
                                            <p:txEl>
                                              <p:pRg st="9" end="9"/>
                                            </p:txEl>
                                          </p:spTgt>
                                        </p:tgtEl>
                                        <p:attrNameLst>
                                          <p:attrName>style.visibility</p:attrName>
                                        </p:attrNameLst>
                                      </p:cBhvr>
                                      <p:to>
                                        <p:strVal val="visible"/>
                                      </p:to>
                                    </p:set>
                                    <p:anim calcmode="lin" valueType="num">
                                      <p:cBhvr additive="base">
                                        <p:cTn id="40" dur="500" fill="hold"/>
                                        <p:tgtEl>
                                          <p:spTgt spid="1516">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16">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516">
                                            <p:txEl>
                                              <p:pRg st="10" end="10"/>
                                            </p:txEl>
                                          </p:spTgt>
                                        </p:tgtEl>
                                        <p:attrNameLst>
                                          <p:attrName>style.visibility</p:attrName>
                                        </p:attrNameLst>
                                      </p:cBhvr>
                                      <p:to>
                                        <p:strVal val="visible"/>
                                      </p:to>
                                    </p:set>
                                    <p:anim calcmode="lin" valueType="num">
                                      <p:cBhvr additive="base">
                                        <p:cTn id="44" dur="500" fill="hold"/>
                                        <p:tgtEl>
                                          <p:spTgt spid="1516">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516">
                                            <p:txEl>
                                              <p:pRg st="10" end="1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516">
                                            <p:txEl>
                                              <p:pRg st="11" end="11"/>
                                            </p:txEl>
                                          </p:spTgt>
                                        </p:tgtEl>
                                        <p:attrNameLst>
                                          <p:attrName>style.visibility</p:attrName>
                                        </p:attrNameLst>
                                      </p:cBhvr>
                                      <p:to>
                                        <p:strVal val="visible"/>
                                      </p:to>
                                    </p:set>
                                    <p:anim calcmode="lin" valueType="num">
                                      <p:cBhvr additive="base">
                                        <p:cTn id="48" dur="500" fill="hold"/>
                                        <p:tgtEl>
                                          <p:spTgt spid="1516">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16">
                                            <p:txEl>
                                              <p:pRg st="11" end="11"/>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516">
                                            <p:txEl>
                                              <p:pRg st="12" end="12"/>
                                            </p:txEl>
                                          </p:spTgt>
                                        </p:tgtEl>
                                        <p:attrNameLst>
                                          <p:attrName>style.visibility</p:attrName>
                                        </p:attrNameLst>
                                      </p:cBhvr>
                                      <p:to>
                                        <p:strVal val="visible"/>
                                      </p:to>
                                    </p:set>
                                    <p:anim calcmode="lin" valueType="num">
                                      <p:cBhvr additive="base">
                                        <p:cTn id="52" dur="500" fill="hold"/>
                                        <p:tgtEl>
                                          <p:spTgt spid="1516">
                                            <p:txEl>
                                              <p:pRg st="12" end="1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1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9"/>
          <p:cNvSpPr/>
          <p:nvPr/>
        </p:nvSpPr>
        <p:spPr>
          <a:xfrm>
            <a:off x="609600" y="533400"/>
            <a:ext cx="7848600" cy="2268415"/>
          </a:xfrm>
          <a:prstGeom prst="roundRect">
            <a:avLst>
              <a:gd name="adj" fmla="val 16667"/>
            </a:avLst>
          </a:prstGeom>
          <a:solidFill>
            <a:schemeClr val="bg1"/>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boundaryFill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Retrive intensity of the pixel inside the boundary</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If the retreived intensity is not that of the boundary pixels and   AND  it is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not  the fill color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use recursion to plot pixel in all four directions</a:t>
            </a:r>
            <a:endParaRPr/>
          </a:p>
        </p:txBody>
      </p:sp>
      <p:sp>
        <p:nvSpPr>
          <p:cNvPr id="479" name="Google Shape;479;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480" name="Google Shape;480;p9"/>
          <p:cNvSpPr txBox="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b="0" i="0" u="none">
                <a:solidFill>
                  <a:srgbClr val="898989"/>
                </a:solidFill>
                <a:latin typeface="Calibri"/>
                <a:ea typeface="Calibri"/>
                <a:cs typeface="Calibri"/>
                <a:sym typeface="Calibri"/>
              </a:rPr>
              <a:t>Computer Graphics, Nepal College of Information Technology, 2009</a:t>
            </a:r>
            <a:endParaRPr/>
          </a:p>
        </p:txBody>
      </p:sp>
      <p:sp>
        <p:nvSpPr>
          <p:cNvPr id="481" name="Google Shape;481;p9"/>
          <p:cNvSpPr/>
          <p:nvPr/>
        </p:nvSpPr>
        <p:spPr>
          <a:xfrm>
            <a:off x="38862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2" name="Google Shape;482;p9"/>
          <p:cNvSpPr/>
          <p:nvPr/>
        </p:nvSpPr>
        <p:spPr>
          <a:xfrm>
            <a:off x="38862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3" name="Google Shape;483;p9"/>
          <p:cNvSpPr/>
          <p:nvPr/>
        </p:nvSpPr>
        <p:spPr>
          <a:xfrm>
            <a:off x="3886200" y="5486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4" name="Google Shape;484;p9"/>
          <p:cNvSpPr/>
          <p:nvPr/>
        </p:nvSpPr>
        <p:spPr>
          <a:xfrm>
            <a:off x="38862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5" name="Google Shape;485;p9"/>
          <p:cNvSpPr/>
          <p:nvPr/>
        </p:nvSpPr>
        <p:spPr>
          <a:xfrm>
            <a:off x="41148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6" name="Google Shape;486;p9"/>
          <p:cNvSpPr/>
          <p:nvPr/>
        </p:nvSpPr>
        <p:spPr>
          <a:xfrm>
            <a:off x="43434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7" name="Google Shape;487;p9"/>
          <p:cNvSpPr/>
          <p:nvPr/>
        </p:nvSpPr>
        <p:spPr>
          <a:xfrm>
            <a:off x="45720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8" name="Google Shape;488;p9"/>
          <p:cNvSpPr/>
          <p:nvPr/>
        </p:nvSpPr>
        <p:spPr>
          <a:xfrm>
            <a:off x="4800600" y="5715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9" name="Google Shape;489;p9"/>
          <p:cNvSpPr/>
          <p:nvPr/>
        </p:nvSpPr>
        <p:spPr>
          <a:xfrm>
            <a:off x="4800600" y="5486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0" name="Google Shape;490;p9"/>
          <p:cNvSpPr/>
          <p:nvPr/>
        </p:nvSpPr>
        <p:spPr>
          <a:xfrm>
            <a:off x="48006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1" name="Google Shape;491;p9"/>
          <p:cNvSpPr/>
          <p:nvPr/>
        </p:nvSpPr>
        <p:spPr>
          <a:xfrm>
            <a:off x="5029200" y="52578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2" name="Google Shape;492;p9"/>
          <p:cNvSpPr/>
          <p:nvPr/>
        </p:nvSpPr>
        <p:spPr>
          <a:xfrm>
            <a:off x="50292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3" name="Google Shape;493;p9"/>
          <p:cNvSpPr/>
          <p:nvPr/>
        </p:nvSpPr>
        <p:spPr>
          <a:xfrm>
            <a:off x="52578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4" name="Google Shape;494;p9"/>
          <p:cNvSpPr/>
          <p:nvPr/>
        </p:nvSpPr>
        <p:spPr>
          <a:xfrm>
            <a:off x="54864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5" name="Google Shape;495;p9"/>
          <p:cNvSpPr/>
          <p:nvPr/>
        </p:nvSpPr>
        <p:spPr>
          <a:xfrm>
            <a:off x="5486400" y="48006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6" name="Google Shape;496;p9"/>
          <p:cNvSpPr/>
          <p:nvPr/>
        </p:nvSpPr>
        <p:spPr>
          <a:xfrm>
            <a:off x="5486400" y="4572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7" name="Google Shape;497;p9"/>
          <p:cNvSpPr/>
          <p:nvPr/>
        </p:nvSpPr>
        <p:spPr>
          <a:xfrm>
            <a:off x="54864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8" name="Google Shape;498;p9"/>
          <p:cNvSpPr/>
          <p:nvPr/>
        </p:nvSpPr>
        <p:spPr>
          <a:xfrm>
            <a:off x="45720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9" name="Google Shape;499;p9"/>
          <p:cNvSpPr/>
          <p:nvPr/>
        </p:nvSpPr>
        <p:spPr>
          <a:xfrm>
            <a:off x="48006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0" name="Google Shape;500;p9"/>
          <p:cNvSpPr/>
          <p:nvPr/>
        </p:nvSpPr>
        <p:spPr>
          <a:xfrm>
            <a:off x="50292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1" name="Google Shape;501;p9"/>
          <p:cNvSpPr/>
          <p:nvPr/>
        </p:nvSpPr>
        <p:spPr>
          <a:xfrm>
            <a:off x="5257800" y="43434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2" name="Google Shape;502;p9"/>
          <p:cNvSpPr/>
          <p:nvPr/>
        </p:nvSpPr>
        <p:spPr>
          <a:xfrm>
            <a:off x="45720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3" name="Google Shape;503;p9"/>
          <p:cNvSpPr/>
          <p:nvPr/>
        </p:nvSpPr>
        <p:spPr>
          <a:xfrm>
            <a:off x="4572000" y="48006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4" name="Google Shape;504;p9"/>
          <p:cNvSpPr/>
          <p:nvPr/>
        </p:nvSpPr>
        <p:spPr>
          <a:xfrm>
            <a:off x="4572000" y="45720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5" name="Google Shape;505;p9"/>
          <p:cNvSpPr/>
          <p:nvPr/>
        </p:nvSpPr>
        <p:spPr>
          <a:xfrm>
            <a:off x="41148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6" name="Google Shape;506;p9"/>
          <p:cNvSpPr/>
          <p:nvPr/>
        </p:nvSpPr>
        <p:spPr>
          <a:xfrm>
            <a:off x="4343400" y="5029200"/>
            <a:ext cx="228600" cy="228600"/>
          </a:xfrm>
          <a:prstGeom prst="ellipse">
            <a:avLst/>
          </a:prstGeom>
          <a:solidFill>
            <a:srgbClr val="4A452A"/>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7" name="Google Shape;507;p9"/>
          <p:cNvSpPr/>
          <p:nvPr/>
        </p:nvSpPr>
        <p:spPr>
          <a:xfrm>
            <a:off x="43434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8" name="Google Shape;508;p9"/>
          <p:cNvSpPr/>
          <p:nvPr/>
        </p:nvSpPr>
        <p:spPr>
          <a:xfrm>
            <a:off x="45720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9" name="Google Shape;509;p9"/>
          <p:cNvSpPr/>
          <p:nvPr/>
        </p:nvSpPr>
        <p:spPr>
          <a:xfrm>
            <a:off x="45720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0" name="Google Shape;510;p9"/>
          <p:cNvSpPr/>
          <p:nvPr/>
        </p:nvSpPr>
        <p:spPr>
          <a:xfrm>
            <a:off x="43434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1" name="Google Shape;511;p9"/>
          <p:cNvSpPr/>
          <p:nvPr/>
        </p:nvSpPr>
        <p:spPr>
          <a:xfrm>
            <a:off x="4114800" y="54864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2" name="Google Shape;512;p9"/>
          <p:cNvSpPr/>
          <p:nvPr/>
        </p:nvSpPr>
        <p:spPr>
          <a:xfrm>
            <a:off x="4114800" y="5257800"/>
            <a:ext cx="228600" cy="2286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13" name="Google Shape;513;p9"/>
          <p:cNvSpPr/>
          <p:nvPr/>
        </p:nvSpPr>
        <p:spPr>
          <a:xfrm>
            <a:off x="4343400" y="5486400"/>
            <a:ext cx="228600" cy="228600"/>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50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511"/>
                                        </p:tgtEl>
                                        <p:attrNameLst>
                                          <p:attrName>style.visibility</p:attrName>
                                        </p:attrNameLst>
                                      </p:cBhvr>
                                      <p:to>
                                        <p:strVal val="visible"/>
                                      </p:to>
                                    </p:set>
                                  </p:childTnLst>
                                </p:cTn>
                              </p:par>
                            </p:childTnLst>
                          </p:cTn>
                        </p:par>
                        <p:par>
                          <p:cTn id="13" fill="hold">
                            <p:stCondLst>
                              <p:cond delay="3"/>
                            </p:stCondLst>
                            <p:childTnLst>
                              <p:par>
                                <p:cTn id="14" presetID="1" presetClass="entr" presetSubtype="0" fill="hold" nodeType="afterEffect">
                                  <p:stCondLst>
                                    <p:cond delay="0"/>
                                  </p:stCondLst>
                                  <p:childTnLst>
                                    <p:set>
                                      <p:cBhvr>
                                        <p:cTn id="15" dur="1" fill="hold">
                                          <p:stCondLst>
                                            <p:cond delay="0"/>
                                          </p:stCondLst>
                                        </p:cTn>
                                        <p:tgtEl>
                                          <p:spTgt spid="512"/>
                                        </p:tgtEl>
                                        <p:attrNameLst>
                                          <p:attrName>style.visibility</p:attrName>
                                        </p:attrNameLst>
                                      </p:cBhvr>
                                      <p:to>
                                        <p:strVal val="visible"/>
                                      </p:to>
                                    </p:set>
                                  </p:childTnLst>
                                </p:cTn>
                              </p:par>
                            </p:childTnLst>
                          </p:cTn>
                        </p:par>
                        <p:par>
                          <p:cTn id="16" fill="hold">
                            <p:stCondLst>
                              <p:cond delay="4"/>
                            </p:stCondLst>
                            <p:childTnLst>
                              <p:par>
                                <p:cTn id="17" presetID="1" presetClass="entr" presetSubtype="0" fill="hold" nodeType="afterEffect">
                                  <p:stCondLst>
                                    <p:cond delay="0"/>
                                  </p:stCondLst>
                                  <p:childTnLst>
                                    <p:set>
                                      <p:cBhvr>
                                        <p:cTn id="18" dur="1" fill="hold">
                                          <p:stCondLst>
                                            <p:cond delay="0"/>
                                          </p:stCondLst>
                                        </p:cTn>
                                        <p:tgtEl>
                                          <p:spTgt spid="510"/>
                                        </p:tgtEl>
                                        <p:attrNameLst>
                                          <p:attrName>style.visibility</p:attrName>
                                        </p:attrNameLst>
                                      </p:cBhvr>
                                      <p:to>
                                        <p:strVal val="visible"/>
                                      </p:to>
                                    </p:set>
                                  </p:childTnLst>
                                </p:cTn>
                              </p:par>
                            </p:childTnLst>
                          </p:cTn>
                        </p:par>
                        <p:par>
                          <p:cTn id="19" fill="hold">
                            <p:stCondLst>
                              <p:cond delay="5"/>
                            </p:stCondLst>
                            <p:childTnLst>
                              <p:par>
                                <p:cTn id="20" presetID="1" presetClass="entr" presetSubtype="0" fill="hold" nodeType="afterEffect">
                                  <p:stCondLst>
                                    <p:cond delay="0"/>
                                  </p:stCondLst>
                                  <p:childTnLst>
                                    <p:set>
                                      <p:cBhvr>
                                        <p:cTn id="21" dur="1" fill="hold">
                                          <p:stCondLst>
                                            <p:cond delay="0"/>
                                          </p:stCondLst>
                                        </p:cTn>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g9ad97dc921_0_29"/>
          <p:cNvSpPr txBox="1">
            <a:spLocks noGrp="1"/>
          </p:cNvSpPr>
          <p:nvPr>
            <p:ph type="title"/>
          </p:nvPr>
        </p:nvSpPr>
        <p:spPr>
          <a:xfrm>
            <a:off x="457200" y="-3016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Cohen-Sutherland Line Clipping</a:t>
            </a:r>
            <a:endParaRPr/>
          </a:p>
        </p:txBody>
      </p:sp>
      <p:sp>
        <p:nvSpPr>
          <p:cNvPr id="1516" name="Google Shape;1516;g9ad97dc921_0_29"/>
          <p:cNvSpPr txBox="1">
            <a:spLocks noGrp="1"/>
          </p:cNvSpPr>
          <p:nvPr>
            <p:ph type="body" idx="1"/>
          </p:nvPr>
        </p:nvSpPr>
        <p:spPr>
          <a:xfrm>
            <a:off x="0" y="731300"/>
            <a:ext cx="9296400" cy="5666700"/>
          </a:xfrm>
          <a:prstGeom prst="rect">
            <a:avLst/>
          </a:prstGeom>
          <a:noFill/>
          <a:ln>
            <a:noFill/>
          </a:ln>
        </p:spPr>
        <p:txBody>
          <a:bodyPr spcFirstLastPara="1" wrap="square" lIns="91425" tIns="45700" rIns="91425" bIns="45700" anchor="t" anchorCtr="0">
            <a:noAutofit/>
          </a:bodyPr>
          <a:lstStyle/>
          <a:p>
            <a:pPr marL="114300" indent="0">
              <a:buNone/>
            </a:pPr>
            <a:endParaRPr lang="en-US" sz="1400" dirty="0" smtClean="0"/>
          </a:p>
          <a:p>
            <a:pPr marL="114300" indent="0">
              <a:buNone/>
            </a:pPr>
            <a:r>
              <a:rPr lang="en-US" sz="1400" dirty="0" smtClean="0"/>
              <a:t>Clip </a:t>
            </a:r>
            <a:r>
              <a:rPr lang="en-US" sz="1400" dirty="0"/>
              <a:t>a line with end point coordinates A(-1,6) B(5,-8) against a clip window with its lower left corner at </a:t>
            </a:r>
            <a:endParaRPr lang="en-US" sz="1400" dirty="0" smtClean="0"/>
          </a:p>
          <a:p>
            <a:pPr marL="114300" indent="0">
              <a:buNone/>
            </a:pPr>
            <a:r>
              <a:rPr lang="en-US" sz="1400" dirty="0" smtClean="0"/>
              <a:t>( </a:t>
            </a:r>
            <a:r>
              <a:rPr lang="en-US" sz="1400" dirty="0"/>
              <a:t>-2,-5) and upper right corner at (4,8) using Cohen-Sutherland algorithm. </a:t>
            </a:r>
          </a:p>
          <a:p>
            <a:pPr marL="0" lvl="0" indent="0" algn="just" rtl="0">
              <a:spcBef>
                <a:spcPts val="1200"/>
              </a:spcBef>
              <a:spcAft>
                <a:spcPts val="0"/>
              </a:spcAft>
              <a:buNone/>
            </a:pPr>
            <a:r>
              <a:rPr lang="en-US" sz="1400" b="1" dirty="0" smtClean="0">
                <a:latin typeface="Arial"/>
                <a:ea typeface="Arial"/>
                <a:cs typeface="Arial"/>
                <a:sym typeface="Arial"/>
              </a:rPr>
              <a:t>Step </a:t>
            </a:r>
            <a:r>
              <a:rPr lang="en-US" sz="1400" b="1" dirty="0">
                <a:latin typeface="Arial"/>
                <a:ea typeface="Arial"/>
                <a:cs typeface="Arial"/>
                <a:sym typeface="Arial"/>
              </a:rPr>
              <a:t>1: Establish the region codes for all line end points:</a:t>
            </a:r>
            <a:endParaRPr sz="1400" b="1" dirty="0">
              <a:latin typeface="Arial"/>
              <a:ea typeface="Arial"/>
              <a:cs typeface="Arial"/>
              <a:sym typeface="Arial"/>
            </a:endParaRPr>
          </a:p>
          <a:p>
            <a:pPr marL="0" lvl="0" indent="457200" algn="just" rtl="0">
              <a:spcBef>
                <a:spcPts val="1200"/>
              </a:spcBef>
              <a:spcAft>
                <a:spcPts val="0"/>
              </a:spcAft>
              <a:buNone/>
            </a:pPr>
            <a:r>
              <a:rPr lang="en-US" sz="1400" b="1" dirty="0">
                <a:latin typeface="Arial"/>
                <a:ea typeface="Arial"/>
                <a:cs typeface="Arial"/>
                <a:sym typeface="Arial"/>
              </a:rPr>
              <a:t>Region code for A	</a:t>
            </a:r>
            <a:r>
              <a:rPr lang="en-US" sz="1400" dirty="0">
                <a:latin typeface="Arial"/>
                <a:ea typeface="Arial"/>
                <a:cs typeface="Arial"/>
                <a:sym typeface="Arial"/>
              </a:rPr>
              <a:t>	</a:t>
            </a:r>
            <a:r>
              <a:rPr lang="en-US" sz="1400" b="1" dirty="0">
                <a:latin typeface="Arial"/>
                <a:ea typeface="Arial"/>
                <a:cs typeface="Arial"/>
                <a:sym typeface="Arial"/>
              </a:rPr>
              <a:t>Region code for B </a:t>
            </a:r>
            <a:endParaRPr sz="1400" b="1" dirty="0">
              <a:latin typeface="Arial"/>
              <a:ea typeface="Arial"/>
              <a:cs typeface="Arial"/>
              <a:sym typeface="Arial"/>
            </a:endParaRPr>
          </a:p>
          <a:p>
            <a:pPr marL="0" lvl="0" indent="457200" algn="just">
              <a:spcBef>
                <a:spcPts val="1200"/>
              </a:spcBef>
              <a:buNone/>
            </a:pPr>
            <a:r>
              <a:rPr lang="en-US" sz="1400" dirty="0" smtClean="0">
                <a:latin typeface="Arial"/>
                <a:ea typeface="Arial"/>
                <a:cs typeface="Arial"/>
                <a:sym typeface="Arial"/>
              </a:rPr>
              <a:t>-1&lt;-2   False    Bit </a:t>
            </a:r>
            <a:r>
              <a:rPr lang="en-US" sz="1400" dirty="0">
                <a:latin typeface="Arial"/>
                <a:ea typeface="Arial"/>
                <a:cs typeface="Arial"/>
                <a:sym typeface="Arial"/>
              </a:rPr>
              <a:t>1 </a:t>
            </a:r>
            <a:r>
              <a:rPr lang="en-US" sz="1400" dirty="0" smtClean="0">
                <a:latin typeface="Arial"/>
                <a:ea typeface="Arial"/>
                <a:cs typeface="Arial"/>
                <a:sym typeface="Arial"/>
              </a:rPr>
              <a:t>= 0 	Left	5&lt;-2     False  </a:t>
            </a:r>
            <a:r>
              <a:rPr lang="en-US" sz="1400" dirty="0">
                <a:latin typeface="Arial"/>
                <a:ea typeface="Arial"/>
                <a:cs typeface="Arial"/>
                <a:sym typeface="Arial"/>
              </a:rPr>
              <a:t>Bit 1 = 0                   	</a:t>
            </a:r>
            <a:endParaRPr sz="1400" dirty="0">
              <a:latin typeface="Arial"/>
              <a:ea typeface="Arial"/>
              <a:cs typeface="Arial"/>
              <a:sym typeface="Arial"/>
            </a:endParaRPr>
          </a:p>
          <a:p>
            <a:pPr marL="0" lvl="0" indent="457200" algn="just">
              <a:spcBef>
                <a:spcPts val="1200"/>
              </a:spcBef>
              <a:buNone/>
            </a:pPr>
            <a:r>
              <a:rPr lang="en-US" sz="1400" dirty="0" smtClean="0">
                <a:latin typeface="Arial"/>
                <a:ea typeface="Arial"/>
                <a:cs typeface="Arial"/>
                <a:sym typeface="Arial"/>
              </a:rPr>
              <a:t>-1&gt; 4  True     Bit </a:t>
            </a:r>
            <a:r>
              <a:rPr lang="en-US" sz="1400" dirty="0">
                <a:latin typeface="Arial"/>
                <a:ea typeface="Arial"/>
                <a:cs typeface="Arial"/>
                <a:sym typeface="Arial"/>
              </a:rPr>
              <a:t>2 </a:t>
            </a:r>
            <a:r>
              <a:rPr lang="en-US" sz="1400" dirty="0" smtClean="0">
                <a:latin typeface="Arial"/>
                <a:ea typeface="Arial"/>
                <a:cs typeface="Arial"/>
                <a:sym typeface="Arial"/>
              </a:rPr>
              <a:t>= 0 	</a:t>
            </a:r>
            <a:r>
              <a:rPr lang="en-US" sz="1400" b="1" dirty="0" smtClean="0">
                <a:latin typeface="Arial"/>
                <a:ea typeface="Arial"/>
                <a:cs typeface="Arial"/>
                <a:sym typeface="Arial"/>
              </a:rPr>
              <a:t>Right</a:t>
            </a:r>
            <a:r>
              <a:rPr lang="en-US" sz="1400" dirty="0" smtClean="0">
                <a:latin typeface="Arial"/>
                <a:ea typeface="Arial"/>
                <a:cs typeface="Arial"/>
                <a:sym typeface="Arial"/>
              </a:rPr>
              <a:t>	5&gt;  4    False  </a:t>
            </a:r>
            <a:r>
              <a:rPr lang="en-US" sz="1400" dirty="0">
                <a:latin typeface="Arial"/>
                <a:ea typeface="Arial"/>
                <a:cs typeface="Arial"/>
                <a:sym typeface="Arial"/>
              </a:rPr>
              <a:t>Bit 2 = </a:t>
            </a:r>
            <a:r>
              <a:rPr lang="en-US" sz="1400" dirty="0" smtClean="0">
                <a:latin typeface="Arial"/>
                <a:ea typeface="Arial"/>
                <a:cs typeface="Arial"/>
                <a:sym typeface="Arial"/>
              </a:rPr>
              <a:t>1                    </a:t>
            </a:r>
            <a:r>
              <a:rPr lang="en-US" sz="1400" dirty="0">
                <a:latin typeface="Arial"/>
                <a:ea typeface="Arial"/>
                <a:cs typeface="Arial"/>
                <a:sym typeface="Arial"/>
              </a:rPr>
              <a:t>	</a:t>
            </a:r>
            <a:endParaRPr sz="1400" dirty="0">
              <a:latin typeface="Arial"/>
              <a:ea typeface="Arial"/>
              <a:cs typeface="Arial"/>
              <a:sym typeface="Arial"/>
            </a:endParaRPr>
          </a:p>
          <a:p>
            <a:pPr marL="0" lvl="0" indent="457200" algn="just">
              <a:spcBef>
                <a:spcPts val="1200"/>
              </a:spcBef>
              <a:buNone/>
            </a:pPr>
            <a:r>
              <a:rPr lang="en-US" sz="1400" dirty="0" smtClean="0">
                <a:latin typeface="Arial"/>
                <a:ea typeface="Arial"/>
                <a:cs typeface="Arial"/>
                <a:sym typeface="Arial"/>
              </a:rPr>
              <a:t>6&lt; -5  False    </a:t>
            </a:r>
            <a:r>
              <a:rPr lang="en-US" sz="1400" dirty="0">
                <a:latin typeface="Arial"/>
                <a:ea typeface="Arial"/>
                <a:cs typeface="Arial"/>
                <a:sym typeface="Arial"/>
              </a:rPr>
              <a:t>Bit 3 = </a:t>
            </a:r>
            <a:r>
              <a:rPr lang="en-US" sz="1400" dirty="0" smtClean="0">
                <a:latin typeface="Arial"/>
                <a:ea typeface="Arial"/>
                <a:cs typeface="Arial"/>
                <a:sym typeface="Arial"/>
              </a:rPr>
              <a:t>0</a:t>
            </a:r>
            <a:r>
              <a:rPr lang="en-US" sz="1400" dirty="0">
                <a:latin typeface="Arial"/>
                <a:ea typeface="Arial"/>
                <a:cs typeface="Arial"/>
                <a:sym typeface="Arial"/>
              </a:rPr>
              <a:t>	</a:t>
            </a:r>
            <a:r>
              <a:rPr lang="en-US" sz="1400" b="1" dirty="0" smtClean="0">
                <a:latin typeface="Arial"/>
                <a:ea typeface="Arial"/>
                <a:cs typeface="Arial"/>
                <a:sym typeface="Arial"/>
              </a:rPr>
              <a:t>Bottom</a:t>
            </a:r>
            <a:r>
              <a:rPr lang="en-US" sz="1400" dirty="0" smtClean="0">
                <a:latin typeface="Arial"/>
                <a:ea typeface="Arial"/>
                <a:cs typeface="Arial"/>
                <a:sym typeface="Arial"/>
              </a:rPr>
              <a:t>	-8&lt; -5   False  </a:t>
            </a:r>
            <a:r>
              <a:rPr lang="en-US" sz="1400" dirty="0">
                <a:latin typeface="Arial"/>
                <a:ea typeface="Arial"/>
                <a:cs typeface="Arial"/>
                <a:sym typeface="Arial"/>
              </a:rPr>
              <a:t>Bit 3 = </a:t>
            </a:r>
            <a:r>
              <a:rPr lang="en-US" sz="1400" dirty="0" smtClean="0">
                <a:latin typeface="Arial"/>
                <a:ea typeface="Arial"/>
                <a:cs typeface="Arial"/>
                <a:sym typeface="Arial"/>
              </a:rPr>
              <a:t>1                    </a:t>
            </a:r>
            <a:r>
              <a:rPr lang="en-US" sz="1400" dirty="0">
                <a:latin typeface="Arial"/>
                <a:ea typeface="Arial"/>
                <a:cs typeface="Arial"/>
                <a:sym typeface="Arial"/>
              </a:rPr>
              <a:t>	</a:t>
            </a:r>
            <a:endParaRPr sz="1400" dirty="0">
              <a:latin typeface="Arial"/>
              <a:ea typeface="Arial"/>
              <a:cs typeface="Arial"/>
              <a:sym typeface="Arial"/>
            </a:endParaRPr>
          </a:p>
          <a:p>
            <a:pPr marL="0" lvl="0" indent="457200" algn="just">
              <a:spcBef>
                <a:spcPts val="1200"/>
              </a:spcBef>
              <a:buNone/>
            </a:pPr>
            <a:r>
              <a:rPr lang="en-US" sz="1400" dirty="0" smtClean="0">
                <a:latin typeface="Arial"/>
                <a:ea typeface="Arial"/>
                <a:cs typeface="Arial"/>
                <a:sym typeface="Arial"/>
              </a:rPr>
              <a:t>6&gt;  8  False    Bit </a:t>
            </a:r>
            <a:r>
              <a:rPr lang="en-US" sz="1400" dirty="0">
                <a:latin typeface="Arial"/>
                <a:ea typeface="Arial"/>
                <a:cs typeface="Arial"/>
                <a:sym typeface="Arial"/>
              </a:rPr>
              <a:t>4 = </a:t>
            </a:r>
            <a:r>
              <a:rPr lang="en-US" sz="1400" dirty="0" smtClean="0">
                <a:latin typeface="Arial"/>
                <a:ea typeface="Arial"/>
                <a:cs typeface="Arial"/>
                <a:sym typeface="Arial"/>
              </a:rPr>
              <a:t>0</a:t>
            </a:r>
            <a:r>
              <a:rPr lang="en-US" sz="1400" dirty="0">
                <a:latin typeface="Arial"/>
                <a:ea typeface="Arial"/>
                <a:cs typeface="Arial"/>
                <a:sym typeface="Arial"/>
              </a:rPr>
              <a:t>	</a:t>
            </a:r>
            <a:r>
              <a:rPr lang="en-US" sz="1400" dirty="0" smtClean="0">
                <a:latin typeface="Arial"/>
                <a:ea typeface="Arial"/>
                <a:cs typeface="Arial"/>
                <a:sym typeface="Arial"/>
              </a:rPr>
              <a:t>Top	-8&gt; 8    False  </a:t>
            </a:r>
            <a:r>
              <a:rPr lang="en-US" sz="1400" dirty="0">
                <a:latin typeface="Arial"/>
                <a:ea typeface="Arial"/>
                <a:cs typeface="Arial"/>
                <a:sym typeface="Arial"/>
              </a:rPr>
              <a:t>Bit 4 = 0                  </a:t>
            </a:r>
            <a:r>
              <a:rPr lang="en-US" sz="1400" dirty="0" smtClean="0">
                <a:latin typeface="Arial"/>
                <a:ea typeface="Arial"/>
                <a:cs typeface="Arial"/>
                <a:sym typeface="Arial"/>
              </a:rPr>
              <a:t>0101           0100	0110</a:t>
            </a:r>
            <a:endParaRPr sz="1400" dirty="0">
              <a:latin typeface="Arial"/>
              <a:ea typeface="Arial"/>
              <a:cs typeface="Arial"/>
              <a:sym typeface="Arial"/>
            </a:endParaRPr>
          </a:p>
          <a:p>
            <a:pPr marL="0" lvl="0" indent="0" algn="just" rtl="0">
              <a:spcBef>
                <a:spcPts val="1200"/>
              </a:spcBef>
              <a:spcAft>
                <a:spcPts val="0"/>
              </a:spcAft>
              <a:buNone/>
            </a:pPr>
            <a:r>
              <a:rPr lang="en-US" sz="1400" b="1" dirty="0" smtClean="0">
                <a:latin typeface="Arial"/>
                <a:ea typeface="Arial"/>
                <a:cs typeface="Arial"/>
                <a:sym typeface="Arial"/>
              </a:rPr>
              <a:t>Region </a:t>
            </a:r>
            <a:r>
              <a:rPr lang="en-US" sz="1400" b="1" dirty="0">
                <a:latin typeface="Arial"/>
                <a:ea typeface="Arial"/>
                <a:cs typeface="Arial"/>
                <a:sym typeface="Arial"/>
              </a:rPr>
              <a:t>code for </a:t>
            </a:r>
            <a:r>
              <a:rPr lang="en-US" sz="1400" b="1" dirty="0" smtClean="0">
                <a:latin typeface="Arial"/>
                <a:ea typeface="Arial"/>
                <a:cs typeface="Arial"/>
                <a:sym typeface="Arial"/>
              </a:rPr>
              <a:t>A( 0000 )</a:t>
            </a:r>
            <a:r>
              <a:rPr lang="en-US" sz="1400" dirty="0">
                <a:latin typeface="Arial"/>
                <a:ea typeface="Arial"/>
                <a:cs typeface="Arial"/>
                <a:sym typeface="Arial"/>
              </a:rPr>
              <a:t>		</a:t>
            </a:r>
            <a:r>
              <a:rPr lang="en-US" sz="1400" b="1" dirty="0" smtClean="0">
                <a:latin typeface="Arial"/>
                <a:ea typeface="Arial"/>
                <a:cs typeface="Arial"/>
                <a:sym typeface="Arial"/>
              </a:rPr>
              <a:t>Region </a:t>
            </a:r>
            <a:r>
              <a:rPr lang="en-US" sz="1400" b="1" dirty="0">
                <a:latin typeface="Arial"/>
                <a:ea typeface="Arial"/>
                <a:cs typeface="Arial"/>
                <a:sym typeface="Arial"/>
              </a:rPr>
              <a:t>code for </a:t>
            </a:r>
            <a:r>
              <a:rPr lang="en-US" sz="1400" b="1" dirty="0" smtClean="0">
                <a:latin typeface="Arial"/>
                <a:ea typeface="Arial"/>
                <a:cs typeface="Arial"/>
                <a:sym typeface="Arial"/>
              </a:rPr>
              <a:t>B(0110)      T</a:t>
            </a:r>
            <a:r>
              <a:rPr lang="en-US" sz="1400" dirty="0" smtClean="0">
                <a:latin typeface="Arial"/>
                <a:ea typeface="Arial"/>
                <a:cs typeface="Arial"/>
                <a:sym typeface="Arial"/>
              </a:rPr>
              <a:t>BR</a:t>
            </a:r>
            <a:r>
              <a:rPr lang="en-US" sz="1400" b="1" dirty="0" smtClean="0">
                <a:latin typeface="Arial"/>
                <a:ea typeface="Arial"/>
                <a:cs typeface="Arial"/>
                <a:sym typeface="Arial"/>
              </a:rPr>
              <a:t>L</a:t>
            </a:r>
          </a:p>
          <a:p>
            <a:pPr marL="0" lvl="0" indent="0" algn="just" rtl="0">
              <a:spcBef>
                <a:spcPts val="1200"/>
              </a:spcBef>
              <a:spcAft>
                <a:spcPts val="0"/>
              </a:spcAft>
              <a:buClr>
                <a:schemeClr val="dk1"/>
              </a:buClr>
              <a:buSzPts val="1100"/>
              <a:buFont typeface="Arial"/>
              <a:buNone/>
            </a:pPr>
            <a:r>
              <a:rPr lang="en-US" sz="1400" b="1" dirty="0" smtClean="0">
                <a:latin typeface="Arial"/>
                <a:ea typeface="Arial"/>
                <a:cs typeface="Arial"/>
                <a:sym typeface="Arial"/>
              </a:rPr>
              <a:t>Step 2: Perform Logical AND operation of region codes of line end points yields 0000  partial visibility</a:t>
            </a:r>
          </a:p>
          <a:p>
            <a:pPr marL="0" lvl="0" indent="0" algn="just">
              <a:spcBef>
                <a:spcPts val="1200"/>
              </a:spcBef>
              <a:buSzPts val="1100"/>
              <a:buNone/>
            </a:pPr>
            <a:r>
              <a:rPr lang="en-US" sz="1400" b="1" dirty="0" smtClean="0">
                <a:latin typeface="Arial"/>
                <a:ea typeface="Arial"/>
                <a:cs typeface="Arial"/>
                <a:sym typeface="Arial"/>
              </a:rPr>
              <a:t>bit 2 ,3  and bit  is  </a:t>
            </a:r>
            <a:r>
              <a:rPr lang="en-US" sz="1400" dirty="0">
                <a:latin typeface="Arial"/>
                <a:ea typeface="Arial"/>
                <a:cs typeface="Arial"/>
                <a:sym typeface="Arial"/>
              </a:rPr>
              <a:t>then </a:t>
            </a:r>
            <a:r>
              <a:rPr lang="en-US" sz="1400" dirty="0" smtClean="0">
                <a:latin typeface="Arial"/>
                <a:ea typeface="Arial"/>
                <a:cs typeface="Arial"/>
                <a:sym typeface="Arial"/>
              </a:rPr>
              <a:t>line </a:t>
            </a:r>
            <a:r>
              <a:rPr lang="en-US" sz="1400" dirty="0">
                <a:latin typeface="Arial"/>
                <a:ea typeface="Arial"/>
                <a:cs typeface="Arial"/>
                <a:sym typeface="Arial"/>
              </a:rPr>
              <a:t>interests with right then  </a:t>
            </a:r>
            <a:r>
              <a:rPr lang="en-US" sz="1400" dirty="0" smtClean="0">
                <a:latin typeface="Arial"/>
                <a:ea typeface="Arial"/>
                <a:cs typeface="Arial"/>
                <a:sym typeface="Arial"/>
              </a:rPr>
              <a:t>bottom</a:t>
            </a:r>
            <a:r>
              <a:rPr lang="en-US" sz="1400" b="1" dirty="0" smtClean="0">
                <a:latin typeface="Arial"/>
                <a:ea typeface="Arial"/>
                <a:cs typeface="Arial"/>
                <a:sym typeface="Arial"/>
              </a:rPr>
              <a:t>   boundary   </a:t>
            </a:r>
            <a:endParaRPr lang="en-US" sz="1400" b="1" dirty="0">
              <a:latin typeface="Arial"/>
              <a:ea typeface="Arial"/>
              <a:cs typeface="Arial"/>
              <a:sym typeface="Arial"/>
            </a:endParaRPr>
          </a:p>
          <a:p>
            <a:pPr marL="0" lvl="0" indent="0" algn="just" rtl="0">
              <a:spcBef>
                <a:spcPts val="1200"/>
              </a:spcBef>
              <a:spcAft>
                <a:spcPts val="0"/>
              </a:spcAft>
              <a:buClr>
                <a:schemeClr val="dk1"/>
              </a:buClr>
              <a:buSzPts val="1100"/>
              <a:buFont typeface="Arial"/>
              <a:buNone/>
            </a:pPr>
            <a:r>
              <a:rPr lang="en-US" sz="1400" b="1" dirty="0" smtClean="0">
                <a:latin typeface="Arial"/>
                <a:ea typeface="Arial"/>
                <a:cs typeface="Arial"/>
                <a:sym typeface="Arial"/>
              </a:rPr>
              <a:t>Step 3: Find intersection points of the line with window boundaries</a:t>
            </a:r>
          </a:p>
          <a:p>
            <a:pPr marL="0" lvl="0" indent="0" algn="just">
              <a:spcBef>
                <a:spcPts val="1200"/>
              </a:spcBef>
              <a:buSzPts val="1100"/>
              <a:buNone/>
            </a:pPr>
            <a:r>
              <a:rPr lang="en-US" sz="1400" b="1" dirty="0" smtClean="0">
                <a:latin typeface="Arial"/>
                <a:ea typeface="Arial"/>
                <a:cs typeface="Arial"/>
                <a:sym typeface="Arial"/>
              </a:rPr>
              <a:t>so </a:t>
            </a:r>
            <a:r>
              <a:rPr lang="en-US" sz="1400" dirty="0">
                <a:latin typeface="Arial"/>
                <a:ea typeface="Arial"/>
                <a:cs typeface="Arial"/>
                <a:sym typeface="Arial"/>
              </a:rPr>
              <a:t>x = </a:t>
            </a:r>
            <a:r>
              <a:rPr lang="en-US" sz="1400" dirty="0" err="1" smtClean="0">
                <a:latin typeface="Arial"/>
                <a:ea typeface="Arial"/>
                <a:cs typeface="Arial"/>
                <a:sym typeface="Arial"/>
              </a:rPr>
              <a:t>x</a:t>
            </a:r>
            <a:r>
              <a:rPr lang="en-US" sz="1400" baseline="-25000" dirty="0" err="1" smtClean="0">
                <a:latin typeface="Arial"/>
                <a:ea typeface="Arial"/>
                <a:cs typeface="Arial"/>
                <a:sym typeface="Arial"/>
              </a:rPr>
              <a:t>wmax</a:t>
            </a:r>
            <a:r>
              <a:rPr lang="en-US" sz="1400" baseline="-25000" dirty="0" smtClean="0">
                <a:latin typeface="Arial"/>
                <a:ea typeface="Arial"/>
                <a:cs typeface="Arial"/>
                <a:sym typeface="Arial"/>
              </a:rPr>
              <a:t> </a:t>
            </a:r>
            <a:r>
              <a:rPr lang="en-US" sz="1400" dirty="0" smtClean="0">
                <a:latin typeface="Arial"/>
                <a:ea typeface="Arial"/>
                <a:cs typeface="Arial"/>
                <a:sym typeface="Arial"/>
              </a:rPr>
              <a:t>  =  4</a:t>
            </a:r>
            <a:r>
              <a:rPr lang="en-US" sz="1400" baseline="-25000" dirty="0" smtClean="0">
                <a:latin typeface="Arial"/>
                <a:ea typeface="Arial"/>
                <a:cs typeface="Arial"/>
                <a:sym typeface="Arial"/>
              </a:rPr>
              <a:t>					</a:t>
            </a:r>
            <a:r>
              <a:rPr lang="en-US" sz="1400" dirty="0" smtClean="0">
                <a:latin typeface="Arial"/>
                <a:ea typeface="Arial"/>
                <a:cs typeface="Arial"/>
                <a:sym typeface="Arial"/>
              </a:rPr>
              <a:t>y </a:t>
            </a:r>
            <a:r>
              <a:rPr lang="en-US" sz="1400" dirty="0">
                <a:latin typeface="Arial"/>
                <a:ea typeface="Arial"/>
                <a:cs typeface="Arial"/>
                <a:sym typeface="Arial"/>
              </a:rPr>
              <a:t>= </a:t>
            </a:r>
            <a:r>
              <a:rPr lang="en-US" sz="1400" dirty="0" err="1" smtClean="0">
                <a:latin typeface="Arial"/>
                <a:ea typeface="Arial"/>
                <a:cs typeface="Arial"/>
                <a:sym typeface="Arial"/>
              </a:rPr>
              <a:t>y</a:t>
            </a:r>
            <a:r>
              <a:rPr lang="en-US" sz="1400" baseline="-25000" dirty="0" err="1" smtClean="0">
                <a:latin typeface="Arial"/>
                <a:ea typeface="Arial"/>
                <a:cs typeface="Arial"/>
                <a:sym typeface="Arial"/>
              </a:rPr>
              <a:t>wmin</a:t>
            </a:r>
            <a:r>
              <a:rPr lang="en-US" sz="1400" baseline="-25000" dirty="0" smtClean="0">
                <a:latin typeface="Arial"/>
                <a:ea typeface="Arial"/>
                <a:cs typeface="Arial"/>
                <a:sym typeface="Arial"/>
              </a:rPr>
              <a:t> </a:t>
            </a:r>
            <a:r>
              <a:rPr lang="en-US" sz="1400" dirty="0" smtClean="0">
                <a:latin typeface="Arial"/>
                <a:ea typeface="Arial"/>
                <a:cs typeface="Arial"/>
                <a:sym typeface="Arial"/>
              </a:rPr>
              <a:t>= -5</a:t>
            </a:r>
          </a:p>
          <a:p>
            <a:pPr marL="0" lvl="0" indent="0" algn="just">
              <a:spcBef>
                <a:spcPts val="1200"/>
              </a:spcBef>
              <a:buSzPts val="1100"/>
              <a:buNone/>
            </a:pPr>
            <a:r>
              <a:rPr lang="en-US" sz="1400" dirty="0" err="1" smtClean="0">
                <a:latin typeface="Arial"/>
                <a:ea typeface="Arial"/>
                <a:cs typeface="Arial"/>
                <a:sym typeface="Arial"/>
              </a:rPr>
              <a:t>y</a:t>
            </a:r>
            <a:r>
              <a:rPr lang="en-US" sz="1400" baseline="-25000" dirty="0" err="1" smtClean="0">
                <a:latin typeface="Arial"/>
                <a:ea typeface="Arial"/>
                <a:cs typeface="Arial"/>
                <a:sym typeface="Arial"/>
              </a:rPr>
              <a:t>i</a:t>
            </a:r>
            <a:r>
              <a:rPr lang="en-US" sz="1400" dirty="0" smtClean="0">
                <a:latin typeface="Arial"/>
                <a:ea typeface="Arial"/>
                <a:cs typeface="Arial"/>
                <a:sym typeface="Arial"/>
              </a:rPr>
              <a:t> </a:t>
            </a:r>
            <a:r>
              <a:rPr lang="en-US" sz="1400" dirty="0">
                <a:latin typeface="Arial"/>
                <a:ea typeface="Arial"/>
                <a:cs typeface="Arial"/>
                <a:sym typeface="Arial"/>
              </a:rPr>
              <a:t>= </a:t>
            </a:r>
            <a:r>
              <a:rPr lang="es-ES" sz="1400" dirty="0" smtClean="0">
                <a:latin typeface="Arial"/>
                <a:ea typeface="Arial"/>
                <a:cs typeface="Arial"/>
                <a:sym typeface="Arial"/>
              </a:rPr>
              <a:t>y</a:t>
            </a:r>
            <a:r>
              <a:rPr lang="es-ES" sz="1400" baseline="-25000" dirty="0" smtClean="0">
                <a:latin typeface="Arial"/>
                <a:ea typeface="Arial"/>
                <a:cs typeface="Arial"/>
                <a:sym typeface="Arial"/>
              </a:rPr>
              <a:t>1</a:t>
            </a:r>
            <a:r>
              <a:rPr lang="es-ES" sz="1400" dirty="0" smtClean="0">
                <a:latin typeface="Arial"/>
                <a:ea typeface="Arial"/>
                <a:cs typeface="Arial"/>
                <a:sym typeface="Arial"/>
              </a:rPr>
              <a:t>  </a:t>
            </a:r>
            <a:r>
              <a:rPr lang="es-ES" sz="1400" dirty="0">
                <a:latin typeface="Arial"/>
                <a:ea typeface="Arial"/>
                <a:cs typeface="Arial"/>
                <a:sym typeface="Arial"/>
              </a:rPr>
              <a:t>+  </a:t>
            </a:r>
            <a:r>
              <a:rPr lang="es-ES" sz="1400" dirty="0" smtClean="0">
                <a:latin typeface="Arial"/>
                <a:ea typeface="Arial"/>
                <a:cs typeface="Arial"/>
                <a:sym typeface="Arial"/>
              </a:rPr>
              <a:t>(x </a:t>
            </a:r>
            <a:r>
              <a:rPr lang="es-ES" sz="1400" dirty="0">
                <a:latin typeface="Arial"/>
                <a:ea typeface="Arial"/>
                <a:cs typeface="Arial"/>
                <a:sym typeface="Arial"/>
              </a:rPr>
              <a:t>– </a:t>
            </a:r>
            <a:r>
              <a:rPr lang="es-ES" sz="1400" dirty="0" smtClean="0">
                <a:latin typeface="Arial"/>
                <a:ea typeface="Arial"/>
                <a:cs typeface="Arial"/>
                <a:sym typeface="Arial"/>
              </a:rPr>
              <a:t>x</a:t>
            </a:r>
            <a:r>
              <a:rPr lang="es-ES" sz="1400" baseline="-25000" dirty="0" smtClean="0">
                <a:latin typeface="Arial"/>
                <a:ea typeface="Arial"/>
                <a:cs typeface="Arial"/>
                <a:sym typeface="Arial"/>
              </a:rPr>
              <a:t>1</a:t>
            </a:r>
            <a:r>
              <a:rPr lang="es-ES" sz="1400" dirty="0" smtClean="0">
                <a:latin typeface="Arial"/>
                <a:ea typeface="Arial"/>
                <a:cs typeface="Arial"/>
                <a:sym typeface="Arial"/>
              </a:rPr>
              <a:t>)*m = </a:t>
            </a:r>
            <a:r>
              <a:rPr lang="en-US" sz="1400" dirty="0" smtClean="0">
                <a:latin typeface="Arial"/>
                <a:ea typeface="Arial"/>
                <a:cs typeface="Arial"/>
                <a:sym typeface="Arial"/>
              </a:rPr>
              <a:t>	-8 + 2.32 =	-5.7			</a:t>
            </a:r>
            <a:r>
              <a:rPr lang="es-ES" sz="1400" dirty="0" smtClean="0">
                <a:latin typeface="Arial"/>
                <a:ea typeface="Arial"/>
                <a:cs typeface="Arial"/>
                <a:sym typeface="Arial"/>
              </a:rPr>
              <a:t>x</a:t>
            </a:r>
            <a:r>
              <a:rPr lang="es-ES" sz="1400" baseline="-25000" dirty="0" smtClean="0">
                <a:latin typeface="Arial"/>
                <a:ea typeface="Arial"/>
                <a:cs typeface="Arial"/>
                <a:sym typeface="Arial"/>
              </a:rPr>
              <a:t>i</a:t>
            </a:r>
            <a:r>
              <a:rPr lang="es-ES" sz="1400" dirty="0" smtClean="0">
                <a:latin typeface="Arial"/>
                <a:ea typeface="Arial"/>
                <a:cs typeface="Arial"/>
                <a:sym typeface="Arial"/>
              </a:rPr>
              <a:t> </a:t>
            </a:r>
            <a:r>
              <a:rPr lang="es-ES" sz="1400" dirty="0">
                <a:latin typeface="Arial"/>
                <a:ea typeface="Arial"/>
                <a:cs typeface="Arial"/>
                <a:sym typeface="Arial"/>
              </a:rPr>
              <a:t>= 4</a:t>
            </a:r>
            <a:r>
              <a:rPr lang="es-ES" sz="1400" dirty="0" smtClean="0">
                <a:latin typeface="Arial"/>
                <a:ea typeface="Arial"/>
                <a:cs typeface="Arial"/>
                <a:sym typeface="Arial"/>
              </a:rPr>
              <a:t>  </a:t>
            </a:r>
            <a:r>
              <a:rPr lang="es-ES" sz="1400" dirty="0">
                <a:latin typeface="Arial"/>
                <a:ea typeface="Arial"/>
                <a:cs typeface="Arial"/>
                <a:sym typeface="Arial"/>
              </a:rPr>
              <a:t>+  0</a:t>
            </a:r>
            <a:r>
              <a:rPr lang="es-ES" sz="1400" dirty="0" smtClean="0">
                <a:latin typeface="Arial"/>
                <a:ea typeface="Arial"/>
                <a:cs typeface="Arial"/>
                <a:sym typeface="Arial"/>
              </a:rPr>
              <a:t>.7/-2.33  </a:t>
            </a:r>
            <a:endParaRPr lang="es-ES" sz="1400" dirty="0">
              <a:latin typeface="Arial"/>
              <a:ea typeface="Arial"/>
              <a:cs typeface="Arial"/>
              <a:sym typeface="Arial"/>
            </a:endParaRPr>
          </a:p>
          <a:p>
            <a:pPr marL="0" lvl="0" indent="0" algn="just">
              <a:spcBef>
                <a:spcPts val="1200"/>
              </a:spcBef>
              <a:buSzPts val="1100"/>
              <a:buNone/>
            </a:pPr>
            <a:r>
              <a:rPr lang="en-US" sz="1400" dirty="0">
                <a:latin typeface="Arial"/>
                <a:ea typeface="Arial"/>
                <a:cs typeface="Arial"/>
                <a:sym typeface="Arial"/>
              </a:rPr>
              <a:t>x</a:t>
            </a:r>
            <a:r>
              <a:rPr lang="en-US" sz="1400" baseline="-25000" dirty="0" smtClean="0">
                <a:latin typeface="Arial"/>
                <a:ea typeface="Arial"/>
                <a:cs typeface="Arial"/>
                <a:sym typeface="Arial"/>
              </a:rPr>
              <a:t>i</a:t>
            </a:r>
            <a:r>
              <a:rPr lang="en-US" sz="1400" dirty="0" smtClean="0">
                <a:latin typeface="Arial"/>
                <a:ea typeface="Arial"/>
                <a:cs typeface="Arial"/>
                <a:sym typeface="Arial"/>
              </a:rPr>
              <a:t>  = 4							</a:t>
            </a:r>
            <a:r>
              <a:rPr lang="es-ES" sz="1400" dirty="0" smtClean="0">
                <a:latin typeface="Arial"/>
                <a:ea typeface="Arial"/>
                <a:cs typeface="Arial"/>
                <a:sym typeface="Arial"/>
              </a:rPr>
              <a:t>x</a:t>
            </a:r>
            <a:r>
              <a:rPr lang="es-ES" sz="1400" baseline="-25000" dirty="0" smtClean="0">
                <a:latin typeface="Arial"/>
                <a:ea typeface="Arial"/>
                <a:cs typeface="Arial"/>
                <a:sym typeface="Arial"/>
              </a:rPr>
              <a:t>i</a:t>
            </a:r>
            <a:r>
              <a:rPr lang="es-ES" sz="1400" dirty="0" smtClean="0">
                <a:latin typeface="Arial"/>
                <a:ea typeface="Arial"/>
                <a:cs typeface="Arial"/>
                <a:sym typeface="Arial"/>
              </a:rPr>
              <a:t> =</a:t>
            </a:r>
            <a:endParaRPr lang="en-US" sz="1400" dirty="0" smtClean="0">
              <a:latin typeface="Arial"/>
              <a:ea typeface="Arial"/>
              <a:cs typeface="Arial"/>
              <a:sym typeface="Arial"/>
            </a:endParaRPr>
          </a:p>
          <a:p>
            <a:pPr marL="0" lvl="0" indent="0" algn="just">
              <a:spcBef>
                <a:spcPts val="1200"/>
              </a:spcBef>
              <a:buSzPts val="1100"/>
              <a:buNone/>
            </a:pPr>
            <a:r>
              <a:rPr lang="en-US" sz="1400" dirty="0" smtClean="0">
                <a:latin typeface="Arial"/>
                <a:ea typeface="Arial"/>
                <a:cs typeface="Arial"/>
                <a:sym typeface="Arial"/>
              </a:rPr>
              <a:t>5.-        -5.6			5.4     -5</a:t>
            </a:r>
            <a:endParaRPr sz="1400" dirty="0">
              <a:latin typeface="Arial"/>
              <a:ea typeface="Arial"/>
              <a:cs typeface="Arial"/>
              <a:sym typeface="Arial"/>
            </a:endParaRPr>
          </a:p>
        </p:txBody>
      </p:sp>
      <p:sp>
        <p:nvSpPr>
          <p:cNvPr id="14" name="Google Shape;1465;g9c9185ff3d_0_161"/>
          <p:cNvSpPr txBox="1"/>
          <p:nvPr/>
        </p:nvSpPr>
        <p:spPr>
          <a:xfrm>
            <a:off x="6905624" y="2124075"/>
            <a:ext cx="981075" cy="11049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0000</a:t>
            </a:r>
            <a:endParaRPr/>
          </a:p>
        </p:txBody>
      </p:sp>
      <p:cxnSp>
        <p:nvCxnSpPr>
          <p:cNvPr id="16" name="Google Shape;1468;g9c9185ff3d_0_161"/>
          <p:cNvCxnSpPr/>
          <p:nvPr/>
        </p:nvCxnSpPr>
        <p:spPr>
          <a:xfrm flipH="1" flipV="1">
            <a:off x="7396165" y="2931325"/>
            <a:ext cx="366710" cy="297650"/>
          </a:xfrm>
          <a:prstGeom prst="straightConnector1">
            <a:avLst/>
          </a:prstGeom>
          <a:noFill/>
          <a:ln w="9525" cap="flat" cmpd="sng">
            <a:solidFill>
              <a:schemeClr val="dk1"/>
            </a:solidFill>
            <a:prstDash val="solid"/>
            <a:miter lim="800000"/>
            <a:headEnd type="none" w="med" len="med"/>
            <a:tailEnd type="none" w="med" len="med"/>
          </a:ln>
        </p:spPr>
      </p:cxnSp>
      <p:cxnSp>
        <p:nvCxnSpPr>
          <p:cNvPr id="21" name="Google Shape;1468;g9c9185ff3d_0_161"/>
          <p:cNvCxnSpPr/>
          <p:nvPr/>
        </p:nvCxnSpPr>
        <p:spPr>
          <a:xfrm flipH="1">
            <a:off x="5924550" y="3228975"/>
            <a:ext cx="3009901" cy="0"/>
          </a:xfrm>
          <a:prstGeom prst="straightConnector1">
            <a:avLst/>
          </a:prstGeom>
          <a:noFill/>
          <a:ln w="9525" cap="flat" cmpd="sng">
            <a:solidFill>
              <a:schemeClr val="dk1"/>
            </a:solidFill>
            <a:prstDash val="solid"/>
            <a:miter lim="800000"/>
            <a:headEnd type="none" w="med" len="med"/>
            <a:tailEnd type="none" w="med" len="med"/>
          </a:ln>
        </p:spPr>
      </p:cxnSp>
      <p:cxnSp>
        <p:nvCxnSpPr>
          <p:cNvPr id="23" name="Google Shape;1468;g9c9185ff3d_0_161"/>
          <p:cNvCxnSpPr/>
          <p:nvPr/>
        </p:nvCxnSpPr>
        <p:spPr>
          <a:xfrm flipH="1">
            <a:off x="5953125" y="2133600"/>
            <a:ext cx="3009901" cy="0"/>
          </a:xfrm>
          <a:prstGeom prst="straightConnector1">
            <a:avLst/>
          </a:prstGeom>
          <a:noFill/>
          <a:ln w="9525" cap="flat" cmpd="sng">
            <a:solidFill>
              <a:schemeClr val="dk1"/>
            </a:solidFill>
            <a:prstDash val="solid"/>
            <a:miter lim="800000"/>
            <a:headEnd type="none" w="med" len="med"/>
            <a:tailEnd type="none" w="med" len="med"/>
          </a:ln>
        </p:spPr>
      </p:cxnSp>
      <p:cxnSp>
        <p:nvCxnSpPr>
          <p:cNvPr id="24" name="Google Shape;1468;g9c9185ff3d_0_161"/>
          <p:cNvCxnSpPr/>
          <p:nvPr/>
        </p:nvCxnSpPr>
        <p:spPr>
          <a:xfrm>
            <a:off x="6896100" y="1800225"/>
            <a:ext cx="1" cy="1724025"/>
          </a:xfrm>
          <a:prstGeom prst="straightConnector1">
            <a:avLst/>
          </a:prstGeom>
          <a:noFill/>
          <a:ln w="9525" cap="flat" cmpd="sng">
            <a:solidFill>
              <a:schemeClr val="dk1"/>
            </a:solidFill>
            <a:prstDash val="solid"/>
            <a:miter lim="800000"/>
            <a:headEnd type="none" w="med" len="med"/>
            <a:tailEnd type="none" w="med" len="med"/>
          </a:ln>
        </p:spPr>
      </p:cxnSp>
      <p:cxnSp>
        <p:nvCxnSpPr>
          <p:cNvPr id="26" name="Google Shape;1468;g9c9185ff3d_0_161"/>
          <p:cNvCxnSpPr/>
          <p:nvPr/>
        </p:nvCxnSpPr>
        <p:spPr>
          <a:xfrm>
            <a:off x="7896225" y="1819275"/>
            <a:ext cx="1" cy="1724025"/>
          </a:xfrm>
          <a:prstGeom prst="straightConnector1">
            <a:avLst/>
          </a:prstGeom>
          <a:noFill/>
          <a:ln w="9525" cap="flat" cmpd="sng">
            <a:solidFill>
              <a:schemeClr val="dk1"/>
            </a:solidFill>
            <a:prstDash val="solid"/>
            <a:miter lim="800000"/>
            <a:headEnd type="none" w="med" len="med"/>
            <a:tailEnd type="none" w="med" len="med"/>
          </a:ln>
        </p:spPr>
      </p:cxnSp>
      <p:cxnSp>
        <p:nvCxnSpPr>
          <p:cNvPr id="36" name="Google Shape;1468;g9c9185ff3d_0_161"/>
          <p:cNvCxnSpPr/>
          <p:nvPr/>
        </p:nvCxnSpPr>
        <p:spPr>
          <a:xfrm flipH="1" flipV="1">
            <a:off x="7100897" y="1938344"/>
            <a:ext cx="1566853" cy="1443031"/>
          </a:xfrm>
          <a:prstGeom prst="straightConnector1">
            <a:avLst/>
          </a:prstGeom>
          <a:noFill/>
          <a:ln w="9525" cap="flat" cmpd="sng">
            <a:solidFill>
              <a:schemeClr val="dk1"/>
            </a:solidFill>
            <a:prstDash val="solid"/>
            <a:miter lim="800000"/>
            <a:headEnd type="none" w="med" len="med"/>
            <a:tailEnd type="none" w="med" len="med"/>
          </a:ln>
        </p:spPr>
      </p:cxnSp>
      <p:cxnSp>
        <p:nvCxnSpPr>
          <p:cNvPr id="4" name="Straight Arrow Connector 3"/>
          <p:cNvCxnSpPr/>
          <p:nvPr/>
        </p:nvCxnSpPr>
        <p:spPr>
          <a:xfrm flipH="1">
            <a:off x="8343900" y="3857625"/>
            <a:ext cx="4095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6"/>
                                        </p:tgtEl>
                                        <p:attrNameLst>
                                          <p:attrName>style.visibility</p:attrName>
                                        </p:attrNameLst>
                                      </p:cBhvr>
                                      <p:to>
                                        <p:strVal val="visible"/>
                                      </p:to>
                                    </p:set>
                                    <p:animEffect transition="in" filter="fade">
                                      <p:cBhvr>
                                        <p:cTn id="7" dur="1000"/>
                                        <p:tgtEl>
                                          <p:spTgt spid="15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16">
                                            <p:txEl>
                                              <p:pRg st="1" end="1"/>
                                            </p:txEl>
                                          </p:spTgt>
                                        </p:tgtEl>
                                        <p:attrNameLst>
                                          <p:attrName>style.visibility</p:attrName>
                                        </p:attrNameLst>
                                      </p:cBhvr>
                                      <p:to>
                                        <p:strVal val="visible"/>
                                      </p:to>
                                    </p:set>
                                    <p:anim calcmode="lin" valueType="num">
                                      <p:cBhvr additive="base">
                                        <p:cTn id="12" dur="500" fill="hold"/>
                                        <p:tgtEl>
                                          <p:spTgt spid="151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16">
                                            <p:txEl>
                                              <p:pRg st="2" end="2"/>
                                            </p:txEl>
                                          </p:spTgt>
                                        </p:tgtEl>
                                        <p:attrNameLst>
                                          <p:attrName>style.visibility</p:attrName>
                                        </p:attrNameLst>
                                      </p:cBhvr>
                                      <p:to>
                                        <p:strVal val="visible"/>
                                      </p:to>
                                    </p:set>
                                    <p:anim calcmode="lin" valueType="num">
                                      <p:cBhvr additive="base">
                                        <p:cTn id="18" dur="500" fill="hold"/>
                                        <p:tgtEl>
                                          <p:spTgt spid="151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16">
                                            <p:txEl>
                                              <p:pRg st="3" end="3"/>
                                            </p:txEl>
                                          </p:spTgt>
                                        </p:tgtEl>
                                        <p:attrNameLst>
                                          <p:attrName>style.visibility</p:attrName>
                                        </p:attrNameLst>
                                      </p:cBhvr>
                                      <p:to>
                                        <p:strVal val="visible"/>
                                      </p:to>
                                    </p:set>
                                    <p:anim calcmode="lin" valueType="num">
                                      <p:cBhvr additive="base">
                                        <p:cTn id="24" dur="500" fill="hold"/>
                                        <p:tgtEl>
                                          <p:spTgt spid="151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16">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16">
                                            <p:txEl>
                                              <p:pRg st="4" end="4"/>
                                            </p:txEl>
                                          </p:spTgt>
                                        </p:tgtEl>
                                        <p:attrNameLst>
                                          <p:attrName>style.visibility</p:attrName>
                                        </p:attrNameLst>
                                      </p:cBhvr>
                                      <p:to>
                                        <p:strVal val="visible"/>
                                      </p:to>
                                    </p:set>
                                    <p:anim calcmode="lin" valueType="num">
                                      <p:cBhvr additive="base">
                                        <p:cTn id="28" dur="500" fill="hold"/>
                                        <p:tgtEl>
                                          <p:spTgt spid="151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16">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516">
                                            <p:txEl>
                                              <p:pRg st="5" end="5"/>
                                            </p:txEl>
                                          </p:spTgt>
                                        </p:tgtEl>
                                        <p:attrNameLst>
                                          <p:attrName>style.visibility</p:attrName>
                                        </p:attrNameLst>
                                      </p:cBhvr>
                                      <p:to>
                                        <p:strVal val="visible"/>
                                      </p:to>
                                    </p:set>
                                    <p:anim calcmode="lin" valueType="num">
                                      <p:cBhvr additive="base">
                                        <p:cTn id="32" dur="500" fill="hold"/>
                                        <p:tgtEl>
                                          <p:spTgt spid="151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516">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516">
                                            <p:txEl>
                                              <p:pRg st="6" end="6"/>
                                            </p:txEl>
                                          </p:spTgt>
                                        </p:tgtEl>
                                        <p:attrNameLst>
                                          <p:attrName>style.visibility</p:attrName>
                                        </p:attrNameLst>
                                      </p:cBhvr>
                                      <p:to>
                                        <p:strVal val="visible"/>
                                      </p:to>
                                    </p:set>
                                    <p:anim calcmode="lin" valueType="num">
                                      <p:cBhvr additive="base">
                                        <p:cTn id="36" dur="500" fill="hold"/>
                                        <p:tgtEl>
                                          <p:spTgt spid="151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516">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16">
                                            <p:txEl>
                                              <p:pRg st="7" end="7"/>
                                            </p:txEl>
                                          </p:spTgt>
                                        </p:tgtEl>
                                        <p:attrNameLst>
                                          <p:attrName>style.visibility</p:attrName>
                                        </p:attrNameLst>
                                      </p:cBhvr>
                                      <p:to>
                                        <p:strVal val="visible"/>
                                      </p:to>
                                    </p:set>
                                    <p:anim calcmode="lin" valueType="num">
                                      <p:cBhvr additive="base">
                                        <p:cTn id="40" dur="500" fill="hold"/>
                                        <p:tgtEl>
                                          <p:spTgt spid="1516">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16">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516">
                                            <p:txEl>
                                              <p:pRg st="8" end="8"/>
                                            </p:txEl>
                                          </p:spTgt>
                                        </p:tgtEl>
                                        <p:attrNameLst>
                                          <p:attrName>style.visibility</p:attrName>
                                        </p:attrNameLst>
                                      </p:cBhvr>
                                      <p:to>
                                        <p:strVal val="visible"/>
                                      </p:to>
                                    </p:set>
                                    <p:anim calcmode="lin" valueType="num">
                                      <p:cBhvr additive="base">
                                        <p:cTn id="44" dur="500" fill="hold"/>
                                        <p:tgtEl>
                                          <p:spTgt spid="1516">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516">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516">
                                            <p:txEl>
                                              <p:pRg st="9" end="9"/>
                                            </p:txEl>
                                          </p:spTgt>
                                        </p:tgtEl>
                                        <p:attrNameLst>
                                          <p:attrName>style.visibility</p:attrName>
                                        </p:attrNameLst>
                                      </p:cBhvr>
                                      <p:to>
                                        <p:strVal val="visible"/>
                                      </p:to>
                                    </p:set>
                                    <p:anim calcmode="lin" valueType="num">
                                      <p:cBhvr additive="base">
                                        <p:cTn id="48" dur="500" fill="hold"/>
                                        <p:tgtEl>
                                          <p:spTgt spid="1516">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16">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516">
                                            <p:txEl>
                                              <p:pRg st="10" end="10"/>
                                            </p:txEl>
                                          </p:spTgt>
                                        </p:tgtEl>
                                        <p:attrNameLst>
                                          <p:attrName>style.visibility</p:attrName>
                                        </p:attrNameLst>
                                      </p:cBhvr>
                                      <p:to>
                                        <p:strVal val="visible"/>
                                      </p:to>
                                    </p:set>
                                    <p:anim calcmode="lin" valueType="num">
                                      <p:cBhvr additive="base">
                                        <p:cTn id="52" dur="500" fill="hold"/>
                                        <p:tgtEl>
                                          <p:spTgt spid="1516">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516">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1516">
                                            <p:txEl>
                                              <p:pRg st="11" end="11"/>
                                            </p:txEl>
                                          </p:spTgt>
                                        </p:tgtEl>
                                        <p:attrNameLst>
                                          <p:attrName>style.visibility</p:attrName>
                                        </p:attrNameLst>
                                      </p:cBhvr>
                                      <p:to>
                                        <p:strVal val="visible"/>
                                      </p:to>
                                    </p:set>
                                    <p:anim calcmode="lin" valueType="num">
                                      <p:cBhvr additive="base">
                                        <p:cTn id="56" dur="500" fill="hold"/>
                                        <p:tgtEl>
                                          <p:spTgt spid="1516">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516">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516">
                                            <p:txEl>
                                              <p:pRg st="12" end="12"/>
                                            </p:txEl>
                                          </p:spTgt>
                                        </p:tgtEl>
                                        <p:attrNameLst>
                                          <p:attrName>style.visibility</p:attrName>
                                        </p:attrNameLst>
                                      </p:cBhvr>
                                      <p:to>
                                        <p:strVal val="visible"/>
                                      </p:to>
                                    </p:set>
                                    <p:anim calcmode="lin" valueType="num">
                                      <p:cBhvr additive="base">
                                        <p:cTn id="60" dur="500" fill="hold"/>
                                        <p:tgtEl>
                                          <p:spTgt spid="1516">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516">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1516">
                                            <p:txEl>
                                              <p:pRg st="13" end="13"/>
                                            </p:txEl>
                                          </p:spTgt>
                                        </p:tgtEl>
                                        <p:attrNameLst>
                                          <p:attrName>style.visibility</p:attrName>
                                        </p:attrNameLst>
                                      </p:cBhvr>
                                      <p:to>
                                        <p:strVal val="visible"/>
                                      </p:to>
                                    </p:set>
                                    <p:anim calcmode="lin" valueType="num">
                                      <p:cBhvr additive="base">
                                        <p:cTn id="64" dur="500" fill="hold"/>
                                        <p:tgtEl>
                                          <p:spTgt spid="1516">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516">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1516">
                                            <p:txEl>
                                              <p:pRg st="14" end="14"/>
                                            </p:txEl>
                                          </p:spTgt>
                                        </p:tgtEl>
                                        <p:attrNameLst>
                                          <p:attrName>style.visibility</p:attrName>
                                        </p:attrNameLst>
                                      </p:cBhvr>
                                      <p:to>
                                        <p:strVal val="visible"/>
                                      </p:to>
                                    </p:set>
                                    <p:anim calcmode="lin" valueType="num">
                                      <p:cBhvr additive="base">
                                        <p:cTn id="68" dur="500" fill="hold"/>
                                        <p:tgtEl>
                                          <p:spTgt spid="1516">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516">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516">
                                            <p:txEl>
                                              <p:pRg st="15" end="15"/>
                                            </p:txEl>
                                          </p:spTgt>
                                        </p:tgtEl>
                                        <p:attrNameLst>
                                          <p:attrName>style.visibility</p:attrName>
                                        </p:attrNameLst>
                                      </p:cBhvr>
                                      <p:to>
                                        <p:strVal val="visible"/>
                                      </p:to>
                                    </p:set>
                                    <p:anim calcmode="lin" valueType="num">
                                      <p:cBhvr additive="base">
                                        <p:cTn id="72" dur="500" fill="hold"/>
                                        <p:tgtEl>
                                          <p:spTgt spid="1516">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516">
                                            <p:txEl>
                                              <p:pRg st="15" end="15"/>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1516">
                                            <p:txEl>
                                              <p:pRg st="16" end="16"/>
                                            </p:txEl>
                                          </p:spTgt>
                                        </p:tgtEl>
                                        <p:attrNameLst>
                                          <p:attrName>style.visibility</p:attrName>
                                        </p:attrNameLst>
                                      </p:cBhvr>
                                      <p:to>
                                        <p:strVal val="visible"/>
                                      </p:to>
                                    </p:set>
                                    <p:anim calcmode="lin" valueType="num">
                                      <p:cBhvr additive="base">
                                        <p:cTn id="76" dur="500" fill="hold"/>
                                        <p:tgtEl>
                                          <p:spTgt spid="1516">
                                            <p:txEl>
                                              <p:pRg st="16" end="1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16">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g9a7b122012_6_29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400"/>
              <a:buFont typeface="Calibri"/>
              <a:buNone/>
            </a:pPr>
            <a:r>
              <a:rPr lang="en-US" sz="4400" b="0" i="0" u="none">
                <a:solidFill>
                  <a:srgbClr val="0044AC"/>
                </a:solidFill>
                <a:latin typeface="Calibri"/>
                <a:ea typeface="Calibri"/>
                <a:cs typeface="Calibri"/>
                <a:sym typeface="Calibri"/>
              </a:rPr>
              <a:t>Polygon Fill-Area Clipping</a:t>
            </a:r>
            <a:endParaRPr/>
          </a:p>
        </p:txBody>
      </p:sp>
      <p:cxnSp>
        <p:nvCxnSpPr>
          <p:cNvPr id="1528" name="Google Shape;1528;g9a7b122012_6_293"/>
          <p:cNvCxnSpPr/>
          <p:nvPr/>
        </p:nvCxnSpPr>
        <p:spPr>
          <a:xfrm>
            <a:off x="457200" y="2630487"/>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529" name="Google Shape;1529;g9a7b122012_6_293"/>
          <p:cNvCxnSpPr/>
          <p:nvPr/>
        </p:nvCxnSpPr>
        <p:spPr>
          <a:xfrm>
            <a:off x="2362200" y="2630487"/>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530" name="Google Shape;1530;g9a7b122012_6_293"/>
          <p:cNvCxnSpPr/>
          <p:nvPr/>
        </p:nvCxnSpPr>
        <p:spPr>
          <a:xfrm rot="10800000">
            <a:off x="457200" y="4154487"/>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531" name="Google Shape;1531;g9a7b122012_6_293"/>
          <p:cNvCxnSpPr/>
          <p:nvPr/>
        </p:nvCxnSpPr>
        <p:spPr>
          <a:xfrm rot="10800000">
            <a:off x="457200" y="2630487"/>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532" name="Google Shape;1532;g9a7b122012_6_293"/>
          <p:cNvCxnSpPr/>
          <p:nvPr/>
        </p:nvCxnSpPr>
        <p:spPr>
          <a:xfrm>
            <a:off x="762000" y="1563687"/>
            <a:ext cx="381000" cy="2209800"/>
          </a:xfrm>
          <a:prstGeom prst="straightConnector1">
            <a:avLst/>
          </a:prstGeom>
          <a:noFill/>
          <a:ln w="9525" cap="flat" cmpd="sng">
            <a:solidFill>
              <a:schemeClr val="dk1"/>
            </a:solidFill>
            <a:prstDash val="solid"/>
            <a:miter lim="800000"/>
            <a:headEnd type="none" w="med" len="med"/>
            <a:tailEnd type="none" w="med" len="med"/>
          </a:ln>
        </p:spPr>
      </p:cxnSp>
      <p:cxnSp>
        <p:nvCxnSpPr>
          <p:cNvPr id="1533" name="Google Shape;1533;g9a7b122012_6_293"/>
          <p:cNvCxnSpPr/>
          <p:nvPr/>
        </p:nvCxnSpPr>
        <p:spPr>
          <a:xfrm>
            <a:off x="1143000" y="3773487"/>
            <a:ext cx="2286000" cy="0"/>
          </a:xfrm>
          <a:prstGeom prst="straightConnector1">
            <a:avLst/>
          </a:prstGeom>
          <a:noFill/>
          <a:ln w="9525" cap="flat" cmpd="sng">
            <a:solidFill>
              <a:schemeClr val="dk1"/>
            </a:solidFill>
            <a:prstDash val="solid"/>
            <a:miter lim="800000"/>
            <a:headEnd type="none" w="med" len="med"/>
            <a:tailEnd type="none" w="med" len="med"/>
          </a:ln>
        </p:spPr>
      </p:cxnSp>
      <p:cxnSp>
        <p:nvCxnSpPr>
          <p:cNvPr id="1534" name="Google Shape;1534;g9a7b122012_6_293"/>
          <p:cNvCxnSpPr/>
          <p:nvPr/>
        </p:nvCxnSpPr>
        <p:spPr>
          <a:xfrm>
            <a:off x="762000" y="1563687"/>
            <a:ext cx="2667000" cy="2209800"/>
          </a:xfrm>
          <a:prstGeom prst="straightConnector1">
            <a:avLst/>
          </a:prstGeom>
          <a:noFill/>
          <a:ln w="9525" cap="flat" cmpd="sng">
            <a:solidFill>
              <a:schemeClr val="dk1"/>
            </a:solidFill>
            <a:prstDash val="solid"/>
            <a:miter lim="800000"/>
            <a:headEnd type="none" w="med" len="med"/>
            <a:tailEnd type="none" w="med" len="med"/>
          </a:ln>
        </p:spPr>
      </p:cxnSp>
      <p:sp>
        <p:nvSpPr>
          <p:cNvPr id="1535" name="Google Shape;1535;g9a7b122012_6_293"/>
          <p:cNvSpPr txBox="1"/>
          <p:nvPr/>
        </p:nvSpPr>
        <p:spPr>
          <a:xfrm>
            <a:off x="517525" y="12954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36" name="Google Shape;1536;g9a7b122012_6_293"/>
          <p:cNvSpPr txBox="1"/>
          <p:nvPr/>
        </p:nvSpPr>
        <p:spPr>
          <a:xfrm>
            <a:off x="898525" y="37338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537" name="Google Shape;1537;g9a7b122012_6_293"/>
          <p:cNvSpPr txBox="1"/>
          <p:nvPr/>
        </p:nvSpPr>
        <p:spPr>
          <a:xfrm>
            <a:off x="3413125" y="35814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cxnSp>
        <p:nvCxnSpPr>
          <p:cNvPr id="1538" name="Google Shape;1538;g9a7b122012_6_293"/>
          <p:cNvCxnSpPr/>
          <p:nvPr/>
        </p:nvCxnSpPr>
        <p:spPr>
          <a:xfrm>
            <a:off x="5794375" y="2590800"/>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539" name="Google Shape;1539;g9a7b122012_6_293"/>
          <p:cNvCxnSpPr/>
          <p:nvPr/>
        </p:nvCxnSpPr>
        <p:spPr>
          <a:xfrm>
            <a:off x="7699375" y="2590800"/>
            <a:ext cx="0" cy="1524000"/>
          </a:xfrm>
          <a:prstGeom prst="straightConnector1">
            <a:avLst/>
          </a:prstGeom>
          <a:noFill/>
          <a:ln w="9525" cap="flat" cmpd="sng">
            <a:solidFill>
              <a:schemeClr val="dk1"/>
            </a:solidFill>
            <a:prstDash val="solid"/>
            <a:miter lim="800000"/>
            <a:headEnd type="none" w="med" len="med"/>
            <a:tailEnd type="none" w="med" len="med"/>
          </a:ln>
        </p:spPr>
      </p:cxnSp>
      <p:cxnSp>
        <p:nvCxnSpPr>
          <p:cNvPr id="1540" name="Google Shape;1540;g9a7b122012_6_293"/>
          <p:cNvCxnSpPr/>
          <p:nvPr/>
        </p:nvCxnSpPr>
        <p:spPr>
          <a:xfrm rot="10800000">
            <a:off x="5794375" y="4114800"/>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541" name="Google Shape;1541;g9a7b122012_6_293"/>
          <p:cNvCxnSpPr/>
          <p:nvPr/>
        </p:nvCxnSpPr>
        <p:spPr>
          <a:xfrm rot="10800000">
            <a:off x="5794375" y="2590800"/>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542" name="Google Shape;1542;g9a7b122012_6_293"/>
          <p:cNvCxnSpPr/>
          <p:nvPr/>
        </p:nvCxnSpPr>
        <p:spPr>
          <a:xfrm>
            <a:off x="6280150" y="2590800"/>
            <a:ext cx="200025" cy="1143000"/>
          </a:xfrm>
          <a:prstGeom prst="straightConnector1">
            <a:avLst/>
          </a:prstGeom>
          <a:noFill/>
          <a:ln w="9525" cap="flat" cmpd="sng">
            <a:solidFill>
              <a:schemeClr val="dk1"/>
            </a:solidFill>
            <a:prstDash val="solid"/>
            <a:miter lim="800000"/>
            <a:headEnd type="none" w="med" len="med"/>
            <a:tailEnd type="none" w="med" len="med"/>
          </a:ln>
        </p:spPr>
      </p:cxnSp>
      <p:cxnSp>
        <p:nvCxnSpPr>
          <p:cNvPr id="1543" name="Google Shape;1543;g9a7b122012_6_293"/>
          <p:cNvCxnSpPr/>
          <p:nvPr/>
        </p:nvCxnSpPr>
        <p:spPr>
          <a:xfrm>
            <a:off x="6480175" y="3733800"/>
            <a:ext cx="1247775" cy="0"/>
          </a:xfrm>
          <a:prstGeom prst="straightConnector1">
            <a:avLst/>
          </a:prstGeom>
          <a:noFill/>
          <a:ln w="9525" cap="flat" cmpd="sng">
            <a:solidFill>
              <a:schemeClr val="dk1"/>
            </a:solidFill>
            <a:prstDash val="solid"/>
            <a:miter lim="800000"/>
            <a:headEnd type="none" w="med" len="med"/>
            <a:tailEnd type="none" w="med" len="med"/>
          </a:ln>
        </p:spPr>
      </p:cxnSp>
      <p:cxnSp>
        <p:nvCxnSpPr>
          <p:cNvPr id="1544" name="Google Shape;1544;g9a7b122012_6_293"/>
          <p:cNvCxnSpPr/>
          <p:nvPr/>
        </p:nvCxnSpPr>
        <p:spPr>
          <a:xfrm>
            <a:off x="7346950" y="2590800"/>
            <a:ext cx="381000" cy="304800"/>
          </a:xfrm>
          <a:prstGeom prst="straightConnector1">
            <a:avLst/>
          </a:prstGeom>
          <a:noFill/>
          <a:ln w="9525" cap="flat" cmpd="sng">
            <a:solidFill>
              <a:schemeClr val="dk1"/>
            </a:solidFill>
            <a:prstDash val="solid"/>
            <a:miter lim="800000"/>
            <a:headEnd type="none" w="med" len="med"/>
            <a:tailEnd type="none" w="med" len="med"/>
          </a:ln>
        </p:spPr>
      </p:cxnSp>
      <p:sp>
        <p:nvSpPr>
          <p:cNvPr id="1545" name="Google Shape;1545;g9a7b122012_6_293"/>
          <p:cNvSpPr txBox="1"/>
          <p:nvPr/>
        </p:nvSpPr>
        <p:spPr>
          <a:xfrm>
            <a:off x="6007100" y="23002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46" name="Google Shape;1546;g9a7b122012_6_293"/>
          <p:cNvSpPr txBox="1"/>
          <p:nvPr/>
        </p:nvSpPr>
        <p:spPr>
          <a:xfrm>
            <a:off x="6235700" y="3694112"/>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547" name="Google Shape;1547;g9a7b122012_6_293"/>
          <p:cNvSpPr txBox="1"/>
          <p:nvPr/>
        </p:nvSpPr>
        <p:spPr>
          <a:xfrm>
            <a:off x="7727950" y="3541712"/>
            <a:ext cx="50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cxnSp>
        <p:nvCxnSpPr>
          <p:cNvPr id="1548" name="Google Shape;1548;g9a7b122012_6_293"/>
          <p:cNvCxnSpPr/>
          <p:nvPr/>
        </p:nvCxnSpPr>
        <p:spPr>
          <a:xfrm rot="10800000">
            <a:off x="7727950" y="2895600"/>
            <a:ext cx="0" cy="838200"/>
          </a:xfrm>
          <a:prstGeom prst="straightConnector1">
            <a:avLst/>
          </a:prstGeom>
          <a:noFill/>
          <a:ln w="9525" cap="flat" cmpd="sng">
            <a:solidFill>
              <a:schemeClr val="dk1"/>
            </a:solidFill>
            <a:prstDash val="solid"/>
            <a:miter lim="800000"/>
            <a:headEnd type="none" w="med" len="med"/>
            <a:tailEnd type="none" w="med" len="med"/>
          </a:ln>
        </p:spPr>
      </p:cxnSp>
      <p:cxnSp>
        <p:nvCxnSpPr>
          <p:cNvPr id="1549" name="Google Shape;1549;g9a7b122012_6_293"/>
          <p:cNvCxnSpPr/>
          <p:nvPr/>
        </p:nvCxnSpPr>
        <p:spPr>
          <a:xfrm>
            <a:off x="6280150" y="2590800"/>
            <a:ext cx="1143000" cy="0"/>
          </a:xfrm>
          <a:prstGeom prst="straightConnector1">
            <a:avLst/>
          </a:prstGeom>
          <a:noFill/>
          <a:ln w="9525" cap="flat" cmpd="sng">
            <a:solidFill>
              <a:schemeClr val="dk1"/>
            </a:solidFill>
            <a:prstDash val="solid"/>
            <a:miter lim="800000"/>
            <a:headEnd type="none" w="med" len="med"/>
            <a:tailEnd type="none" w="med" len="med"/>
          </a:ln>
        </p:spPr>
      </p:cxnSp>
      <p:sp>
        <p:nvSpPr>
          <p:cNvPr id="1550" name="Google Shape;1550;g9a7b122012_6_293"/>
          <p:cNvSpPr txBox="1"/>
          <p:nvPr/>
        </p:nvSpPr>
        <p:spPr>
          <a:xfrm>
            <a:off x="7023100" y="2286000"/>
            <a:ext cx="50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51" name="Google Shape;1551;g9a7b122012_6_293"/>
          <p:cNvSpPr txBox="1"/>
          <p:nvPr/>
        </p:nvSpPr>
        <p:spPr>
          <a:xfrm>
            <a:off x="7727950" y="26812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sp>
        <p:nvSpPr>
          <p:cNvPr id="1552" name="Google Shape;1552;g9a7b122012_6_293"/>
          <p:cNvSpPr/>
          <p:nvPr/>
        </p:nvSpPr>
        <p:spPr>
          <a:xfrm>
            <a:off x="4419600" y="3011487"/>
            <a:ext cx="762000" cy="533400"/>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53" name="Google Shape;1553;g9a7b122012_6_293"/>
          <p:cNvSpPr txBox="1"/>
          <p:nvPr/>
        </p:nvSpPr>
        <p:spPr>
          <a:xfrm>
            <a:off x="1873250" y="5446712"/>
            <a:ext cx="5289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Note: Need to consider each of 4 edge boundaries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500"/>
                                        <p:tgtEl>
                                          <p:spTgt spid="153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545"/>
                                        </p:tgtEl>
                                        <p:attrNameLst>
                                          <p:attrName>style.visibility</p:attrName>
                                        </p:attrNameLst>
                                      </p:cBhvr>
                                      <p:to>
                                        <p:strVal val="visible"/>
                                      </p:to>
                                    </p:set>
                                    <p:anim calcmode="lin" valueType="num">
                                      <p:cBhvr additive="base">
                                        <p:cTn id="10" dur="500"/>
                                        <p:tgtEl>
                                          <p:spTgt spid="154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550"/>
                                        </p:tgtEl>
                                        <p:attrNameLst>
                                          <p:attrName>style.visibility</p:attrName>
                                        </p:attrNameLst>
                                      </p:cBhvr>
                                      <p:to>
                                        <p:strVal val="visible"/>
                                      </p:to>
                                    </p:set>
                                    <p:anim calcmode="lin" valueType="num">
                                      <p:cBhvr additive="base">
                                        <p:cTn id="13" dur="500"/>
                                        <p:tgtEl>
                                          <p:spTgt spid="155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544"/>
                                        </p:tgtEl>
                                        <p:attrNameLst>
                                          <p:attrName>style.visibility</p:attrName>
                                        </p:attrNameLst>
                                      </p:cBhvr>
                                      <p:to>
                                        <p:strVal val="visible"/>
                                      </p:to>
                                    </p:set>
                                    <p:anim calcmode="lin" valueType="num">
                                      <p:cBhvr additive="base">
                                        <p:cTn id="16" dur="500"/>
                                        <p:tgtEl>
                                          <p:spTgt spid="1544"/>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9"/>
                                        </p:tgtEl>
                                        <p:attrNameLst>
                                          <p:attrName>style.visibility</p:attrName>
                                        </p:attrNameLst>
                                      </p:cBhvr>
                                      <p:to>
                                        <p:strVal val="visible"/>
                                      </p:to>
                                    </p:set>
                                    <p:anim calcmode="lin" valueType="num">
                                      <p:cBhvr additive="base">
                                        <p:cTn id="19" dur="500"/>
                                        <p:tgtEl>
                                          <p:spTgt spid="1539"/>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541"/>
                                        </p:tgtEl>
                                        <p:attrNameLst>
                                          <p:attrName>style.visibility</p:attrName>
                                        </p:attrNameLst>
                                      </p:cBhvr>
                                      <p:to>
                                        <p:strVal val="visible"/>
                                      </p:to>
                                    </p:set>
                                    <p:anim calcmode="lin" valueType="num">
                                      <p:cBhvr additive="base">
                                        <p:cTn id="22" dur="500"/>
                                        <p:tgtEl>
                                          <p:spTgt spid="1541"/>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43"/>
                                        </p:tgtEl>
                                        <p:attrNameLst>
                                          <p:attrName>style.visibility</p:attrName>
                                        </p:attrNameLst>
                                      </p:cBhvr>
                                      <p:to>
                                        <p:strVal val="visible"/>
                                      </p:to>
                                    </p:set>
                                    <p:anim calcmode="lin" valueType="num">
                                      <p:cBhvr additive="base">
                                        <p:cTn id="25" dur="500"/>
                                        <p:tgtEl>
                                          <p:spTgt spid="1543"/>
                                        </p:tgtEl>
                                        <p:attrNameLst>
                                          <p:attrName>ppt_y</p:attrName>
                                        </p:attrNameLst>
                                      </p:cBhvr>
                                      <p:tavLst>
                                        <p:tav tm="0">
                                          <p:val>
                                            <p:strVal val="#ppt_y+1"/>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542"/>
                                        </p:tgtEl>
                                        <p:attrNameLst>
                                          <p:attrName>style.visibility</p:attrName>
                                        </p:attrNameLst>
                                      </p:cBhvr>
                                      <p:to>
                                        <p:strVal val="visible"/>
                                      </p:to>
                                    </p:set>
                                    <p:anim calcmode="lin" valueType="num">
                                      <p:cBhvr additive="base">
                                        <p:cTn id="28" dur="500"/>
                                        <p:tgtEl>
                                          <p:spTgt spid="1542"/>
                                        </p:tgtEl>
                                        <p:attrNameLst>
                                          <p:attrName>ppt_y</p:attrName>
                                        </p:attrNameLst>
                                      </p:cBhvr>
                                      <p:tavLst>
                                        <p:tav tm="0">
                                          <p:val>
                                            <p:strVal val="#ppt_y+1"/>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48"/>
                                        </p:tgtEl>
                                        <p:attrNameLst>
                                          <p:attrName>style.visibility</p:attrName>
                                        </p:attrNameLst>
                                      </p:cBhvr>
                                      <p:to>
                                        <p:strVal val="visible"/>
                                      </p:to>
                                    </p:set>
                                    <p:anim calcmode="lin" valueType="num">
                                      <p:cBhvr additive="base">
                                        <p:cTn id="31" dur="500"/>
                                        <p:tgtEl>
                                          <p:spTgt spid="1548"/>
                                        </p:tgtEl>
                                        <p:attrNameLst>
                                          <p:attrName>ppt_y</p:attrName>
                                        </p:attrNameLst>
                                      </p:cBhvr>
                                      <p:tavLst>
                                        <p:tav tm="0">
                                          <p:val>
                                            <p:strVal val="#ppt_y+1"/>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47"/>
                                        </p:tgtEl>
                                        <p:attrNameLst>
                                          <p:attrName>style.visibility</p:attrName>
                                        </p:attrNameLst>
                                      </p:cBhvr>
                                      <p:to>
                                        <p:strVal val="visible"/>
                                      </p:to>
                                    </p:set>
                                    <p:anim calcmode="lin" valueType="num">
                                      <p:cBhvr additive="base">
                                        <p:cTn id="34" dur="500"/>
                                        <p:tgtEl>
                                          <p:spTgt spid="1547"/>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40"/>
                                        </p:tgtEl>
                                        <p:attrNameLst>
                                          <p:attrName>style.visibility</p:attrName>
                                        </p:attrNameLst>
                                      </p:cBhvr>
                                      <p:to>
                                        <p:strVal val="visible"/>
                                      </p:to>
                                    </p:set>
                                    <p:anim calcmode="lin" valueType="num">
                                      <p:cBhvr additive="base">
                                        <p:cTn id="37" dur="500"/>
                                        <p:tgtEl>
                                          <p:spTgt spid="1540"/>
                                        </p:tgtEl>
                                        <p:attrNameLst>
                                          <p:attrName>ppt_y</p:attrName>
                                        </p:attrNameLst>
                                      </p:cBhvr>
                                      <p:tavLst>
                                        <p:tav tm="0">
                                          <p:val>
                                            <p:strVal val="#ppt_y+1"/>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549"/>
                                        </p:tgtEl>
                                        <p:attrNameLst>
                                          <p:attrName>style.visibility</p:attrName>
                                        </p:attrNameLst>
                                      </p:cBhvr>
                                      <p:to>
                                        <p:strVal val="visible"/>
                                      </p:to>
                                    </p:set>
                                    <p:anim calcmode="lin" valueType="num">
                                      <p:cBhvr additive="base">
                                        <p:cTn id="40" dur="500"/>
                                        <p:tgtEl>
                                          <p:spTgt spid="1549"/>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46"/>
                                        </p:tgtEl>
                                        <p:attrNameLst>
                                          <p:attrName>style.visibility</p:attrName>
                                        </p:attrNameLst>
                                      </p:cBhvr>
                                      <p:to>
                                        <p:strVal val="visible"/>
                                      </p:to>
                                    </p:set>
                                    <p:anim calcmode="lin" valueType="num">
                                      <p:cBhvr additive="base">
                                        <p:cTn id="43" dur="500"/>
                                        <p:tgtEl>
                                          <p:spTgt spid="1546"/>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551"/>
                                        </p:tgtEl>
                                        <p:attrNameLst>
                                          <p:attrName>style.visibility</p:attrName>
                                        </p:attrNameLst>
                                      </p:cBhvr>
                                      <p:to>
                                        <p:strVal val="visible"/>
                                      </p:to>
                                    </p:set>
                                    <p:anim calcmode="lin" valueType="num">
                                      <p:cBhvr additive="base">
                                        <p:cTn id="46" dur="500"/>
                                        <p:tgtEl>
                                          <p:spTgt spid="15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8" name="Google Shape;1558;g9a7b122012_6_323"/>
          <p:cNvSpPr txBox="1">
            <a:spLocks noGrp="1"/>
          </p:cNvSpPr>
          <p:nvPr>
            <p:ph type="title"/>
          </p:nvPr>
        </p:nvSpPr>
        <p:spPr>
          <a:xfrm>
            <a:off x="457200" y="7937"/>
            <a:ext cx="8229600" cy="658813"/>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4000"/>
              <a:buFont typeface="Calibri"/>
              <a:buNone/>
            </a:pPr>
            <a:r>
              <a:rPr lang="en-US" sz="2800" b="0" i="0" u="none" dirty="0" smtClean="0">
                <a:solidFill>
                  <a:srgbClr val="0044AC"/>
                </a:solidFill>
                <a:latin typeface="Calibri"/>
                <a:ea typeface="Calibri"/>
                <a:cs typeface="Calibri"/>
                <a:sym typeface="Calibri"/>
              </a:rPr>
              <a:t>Sutherland-</a:t>
            </a:r>
            <a:r>
              <a:rPr lang="en-US" sz="2800" b="0" i="0" u="none" dirty="0" err="1" smtClean="0">
                <a:solidFill>
                  <a:srgbClr val="0044AC"/>
                </a:solidFill>
                <a:latin typeface="Calibri"/>
                <a:ea typeface="Calibri"/>
                <a:cs typeface="Calibri"/>
                <a:sym typeface="Calibri"/>
              </a:rPr>
              <a:t>Hodgman</a:t>
            </a:r>
            <a:r>
              <a:rPr lang="en-US" sz="2800" dirty="0">
                <a:solidFill>
                  <a:srgbClr val="0044AC"/>
                </a:solidFill>
              </a:rPr>
              <a:t> </a:t>
            </a:r>
            <a:r>
              <a:rPr lang="en-US" sz="2800" b="0" i="0" u="none" dirty="0" smtClean="0">
                <a:solidFill>
                  <a:srgbClr val="0044AC"/>
                </a:solidFill>
                <a:latin typeface="Calibri"/>
                <a:ea typeface="Calibri"/>
                <a:cs typeface="Calibri"/>
                <a:sym typeface="Calibri"/>
              </a:rPr>
              <a:t>Polygon </a:t>
            </a:r>
            <a:r>
              <a:rPr lang="en-US" sz="2800" b="0" i="0" u="none" dirty="0">
                <a:solidFill>
                  <a:srgbClr val="0044AC"/>
                </a:solidFill>
                <a:latin typeface="Calibri"/>
                <a:ea typeface="Calibri"/>
                <a:cs typeface="Calibri"/>
                <a:sym typeface="Calibri"/>
              </a:rPr>
              <a:t>Clipping</a:t>
            </a:r>
            <a:endParaRPr sz="3200" dirty="0"/>
          </a:p>
        </p:txBody>
      </p:sp>
      <p:sp>
        <p:nvSpPr>
          <p:cNvPr id="1559" name="Google Shape;1559;g9a7b122012_6_323"/>
          <p:cNvSpPr txBox="1">
            <a:spLocks noGrp="1"/>
          </p:cNvSpPr>
          <p:nvPr>
            <p:ph type="body" idx="1"/>
          </p:nvPr>
        </p:nvSpPr>
        <p:spPr>
          <a:xfrm>
            <a:off x="457200" y="885825"/>
            <a:ext cx="8229600" cy="4525962"/>
          </a:xfrm>
          <a:prstGeom prst="rect">
            <a:avLst/>
          </a:prstGeom>
          <a:noFill/>
          <a:ln>
            <a:noFill/>
          </a:ln>
        </p:spPr>
        <p:txBody>
          <a:bodyPr spcFirstLastPara="1" wrap="square" lIns="91425" tIns="45700" rIns="91425" bIns="45700" anchor="t" anchorCtr="0">
            <a:noAutofit/>
          </a:bodyPr>
          <a:lstStyle/>
          <a:p>
            <a:r>
              <a:rPr lang="en-US" sz="2000" dirty="0"/>
              <a:t>Process  polygon boundary as a whole against each (clip) window edge </a:t>
            </a:r>
          </a:p>
          <a:p>
            <a:r>
              <a:rPr lang="en-US" sz="2000" dirty="0"/>
              <a:t>Take  initial set of polygon vertices, clip the polygon against, left , right, bottom and  top </a:t>
            </a:r>
            <a:r>
              <a:rPr lang="en-US" sz="2000" dirty="0" smtClean="0"/>
              <a:t>boundary </a:t>
            </a:r>
            <a:r>
              <a:rPr lang="en-US" sz="2000" dirty="0"/>
              <a:t>clipper. </a:t>
            </a:r>
          </a:p>
          <a:p>
            <a:r>
              <a:rPr lang="en-US" sz="2000" dirty="0"/>
              <a:t>At each step, a new sequence of output vertices is generated and passed to the next window boundary clipper</a:t>
            </a:r>
          </a:p>
          <a:p>
            <a:pPr marL="342900" marR="0" lvl="0" indent="-342900" algn="l" rtl="0">
              <a:lnSpc>
                <a:spcPct val="90000"/>
              </a:lnSpc>
              <a:spcBef>
                <a:spcPts val="0"/>
              </a:spcBef>
              <a:spcAft>
                <a:spcPts val="0"/>
              </a:spcAft>
              <a:buClr>
                <a:schemeClr val="dk1"/>
              </a:buClr>
              <a:buSzPts val="2800"/>
              <a:buFont typeface="Arial"/>
              <a:buChar char="•"/>
            </a:pPr>
            <a:endParaRPr lang="en-US" sz="2000" dirty="0" smtClean="0"/>
          </a:p>
          <a:p>
            <a:pPr marL="342900" marR="0" lvl="0" indent="-342900" algn="l" rtl="0">
              <a:lnSpc>
                <a:spcPct val="90000"/>
              </a:lnSpc>
              <a:spcBef>
                <a:spcPts val="0"/>
              </a:spcBef>
              <a:spcAft>
                <a:spcPts val="0"/>
              </a:spcAft>
              <a:buClr>
                <a:schemeClr val="dk1"/>
              </a:buClr>
              <a:buSzPts val="2800"/>
              <a:buFont typeface="Arial"/>
              <a:buChar char="•"/>
            </a:pPr>
            <a:endParaRPr sz="2000" dirty="0"/>
          </a:p>
        </p:txBody>
      </p:sp>
      <p:pic>
        <p:nvPicPr>
          <p:cNvPr id="30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3114674"/>
            <a:ext cx="759919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1559" name="Google Shape;1559;g9a7b122012_6_323"/>
          <p:cNvSpPr txBox="1">
            <a:spLocks noGrp="1"/>
          </p:cNvSpPr>
          <p:nvPr>
            <p:ph type="body" idx="1"/>
          </p:nvPr>
        </p:nvSpPr>
        <p:spPr>
          <a:xfrm>
            <a:off x="457200" y="695325"/>
            <a:ext cx="8229600" cy="4525962"/>
          </a:xfrm>
          <a:prstGeom prst="rect">
            <a:avLst/>
          </a:prstGeom>
          <a:noFill/>
          <a:ln>
            <a:noFill/>
          </a:ln>
        </p:spPr>
        <p:txBody>
          <a:bodyPr spcFirstLastPara="1" wrap="square" lIns="91425" tIns="45700" rIns="91425" bIns="45700" anchor="t" anchorCtr="0">
            <a:noAutofit/>
          </a:bodyPr>
          <a:lstStyle/>
          <a:p>
            <a:pPr marL="114300" indent="0">
              <a:buNone/>
            </a:pPr>
            <a:r>
              <a:rPr lang="en-US" sz="1400" dirty="0"/>
              <a:t>Four possible cases when processing vertices in sequence around perimeter of a polygon:</a:t>
            </a:r>
          </a:p>
          <a:p>
            <a:pPr marL="114300" indent="0">
              <a:buNone/>
            </a:pPr>
            <a:r>
              <a:rPr lang="en-US" sz="1400" dirty="0"/>
              <a:t>As each pair of adjacent </a:t>
            </a:r>
            <a:r>
              <a:rPr lang="en-US" sz="1400" dirty="0" err="1"/>
              <a:t>polvgon</a:t>
            </a:r>
            <a:r>
              <a:rPr lang="en-US" sz="1400" dirty="0"/>
              <a:t> vertices is passed to a window boundary clipper, we make the following tests: </a:t>
            </a:r>
          </a:p>
          <a:p>
            <a:r>
              <a:rPr lang="en-US" sz="1400" b="1" dirty="0"/>
              <a:t>Case 1:  </a:t>
            </a:r>
            <a:r>
              <a:rPr lang="en-US" sz="1400" dirty="0"/>
              <a:t>If the first vertex is outside the window boundary and the second vertex is inside, both the intersection point of the polygon edge with the window boundary and the second vertex are added to the output vertex list. </a:t>
            </a:r>
          </a:p>
          <a:p>
            <a:r>
              <a:rPr lang="en-US" sz="1400" dirty="0"/>
              <a:t>Case 2:</a:t>
            </a:r>
            <a:r>
              <a:rPr lang="en-US" sz="1400" i="1" dirty="0"/>
              <a:t> </a:t>
            </a:r>
            <a:r>
              <a:rPr lang="en-US" sz="1400" dirty="0"/>
              <a:t>If both input vertices are inside the window boundary, only the second vertex is added to the output vertex list.</a:t>
            </a:r>
          </a:p>
          <a:p>
            <a:r>
              <a:rPr lang="en-US" sz="1400" b="1" dirty="0"/>
              <a:t>Case 3: </a:t>
            </a:r>
            <a:r>
              <a:rPr lang="en-US" sz="1400" dirty="0"/>
              <a:t>If the first vertex is inside the window boundary and the second vertex is outside, only the edge intersection with the window boundary is added to the output vertex list. </a:t>
            </a:r>
          </a:p>
          <a:p>
            <a:r>
              <a:rPr lang="en-US" sz="1400" b="1" dirty="0"/>
              <a:t>Case 4: </a:t>
            </a:r>
            <a:r>
              <a:rPr lang="en-US" sz="1400" dirty="0"/>
              <a:t>If both input vertices are outside the window boundary, nothing is added to the output list. </a:t>
            </a:r>
          </a:p>
          <a:p>
            <a:r>
              <a:rPr lang="en-US" sz="1400" dirty="0"/>
              <a:t>Once all vertices have been processed for one clip window boundary, the output list of vertices is clipped against the next window boundary.</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4133850"/>
            <a:ext cx="6318911"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Google Shape;1558;g9a7b122012_6_323"/>
          <p:cNvSpPr txBox="1">
            <a:spLocks/>
          </p:cNvSpPr>
          <p:nvPr/>
        </p:nvSpPr>
        <p:spPr>
          <a:xfrm>
            <a:off x="457200" y="7937"/>
            <a:ext cx="8229600" cy="6588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rgbClr val="0044AC"/>
              </a:buClr>
              <a:buSzPts val="4000"/>
              <a:buFont typeface="Calibri"/>
              <a:buNone/>
            </a:pPr>
            <a:r>
              <a:rPr lang="en-US" sz="2800" smtClean="0">
                <a:solidFill>
                  <a:srgbClr val="0044AC"/>
                </a:solidFill>
              </a:rPr>
              <a:t>Sutherland-Hodgman Polygon Clipping</a:t>
            </a:r>
            <a:endParaRPr lang="en-US" sz="3200" dirty="0"/>
          </a:p>
        </p:txBody>
      </p:sp>
    </p:spTree>
    <p:extLst>
      <p:ext uri="{BB962C8B-B14F-4D97-AF65-F5344CB8AC3E}">
        <p14:creationId xmlns:p14="http://schemas.microsoft.com/office/powerpoint/2010/main" val="246393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9">
                                            <p:txEl>
                                              <p:pRg st="2" end="2"/>
                                            </p:txEl>
                                          </p:spTgt>
                                        </p:tgtEl>
                                        <p:attrNameLst>
                                          <p:attrName>style.visibility</p:attrName>
                                        </p:attrNameLst>
                                      </p:cBhvr>
                                      <p:to>
                                        <p:strVal val="visible"/>
                                      </p:to>
                                    </p:set>
                                    <p:anim calcmode="lin" valueType="num">
                                      <p:cBhvr additive="base">
                                        <p:cTn id="7" dur="500" fill="hold"/>
                                        <p:tgtEl>
                                          <p:spTgt spid="15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59">
                                            <p:txEl>
                                              <p:pRg st="3" end="3"/>
                                            </p:txEl>
                                          </p:spTgt>
                                        </p:tgtEl>
                                        <p:attrNameLst>
                                          <p:attrName>style.visibility</p:attrName>
                                        </p:attrNameLst>
                                      </p:cBhvr>
                                      <p:to>
                                        <p:strVal val="visible"/>
                                      </p:to>
                                    </p:set>
                                    <p:anim calcmode="lin" valueType="num">
                                      <p:cBhvr additive="base">
                                        <p:cTn id="13" dur="500" fill="hold"/>
                                        <p:tgtEl>
                                          <p:spTgt spid="15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59">
                                            <p:txEl>
                                              <p:pRg st="4" end="4"/>
                                            </p:txEl>
                                          </p:spTgt>
                                        </p:tgtEl>
                                        <p:attrNameLst>
                                          <p:attrName>style.visibility</p:attrName>
                                        </p:attrNameLst>
                                      </p:cBhvr>
                                      <p:to>
                                        <p:strVal val="visible"/>
                                      </p:to>
                                    </p:set>
                                    <p:anim calcmode="lin" valueType="num">
                                      <p:cBhvr additive="base">
                                        <p:cTn id="19" dur="500" fill="hold"/>
                                        <p:tgtEl>
                                          <p:spTgt spid="15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59">
                                            <p:txEl>
                                              <p:pRg st="5" end="5"/>
                                            </p:txEl>
                                          </p:spTgt>
                                        </p:tgtEl>
                                        <p:attrNameLst>
                                          <p:attrName>style.visibility</p:attrName>
                                        </p:attrNameLst>
                                      </p:cBhvr>
                                      <p:to>
                                        <p:strVal val="visible"/>
                                      </p:to>
                                    </p:set>
                                    <p:anim calcmode="lin" valueType="num">
                                      <p:cBhvr additive="base">
                                        <p:cTn id="25" dur="500" fill="hold"/>
                                        <p:tgtEl>
                                          <p:spTgt spid="15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g9a7b122012_6_3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3200"/>
              <a:buFont typeface="Calibri"/>
              <a:buNone/>
            </a:pPr>
            <a:r>
              <a:rPr lang="en-US" sz="3200" b="0" i="0" u="none">
                <a:solidFill>
                  <a:srgbClr val="0044AC"/>
                </a:solidFill>
                <a:latin typeface="Calibri"/>
                <a:ea typeface="Calibri"/>
                <a:cs typeface="Calibri"/>
                <a:sym typeface="Calibri"/>
              </a:rPr>
              <a:t>Sutherland-Hodgman Polygon Clipping: </a:t>
            </a:r>
            <a:br>
              <a:rPr lang="en-US" sz="3200" b="0" i="0" u="none">
                <a:solidFill>
                  <a:srgbClr val="0044AC"/>
                </a:solidFill>
                <a:latin typeface="Calibri"/>
                <a:ea typeface="Calibri"/>
                <a:cs typeface="Calibri"/>
                <a:sym typeface="Calibri"/>
              </a:rPr>
            </a:br>
            <a:r>
              <a:rPr lang="en-US" sz="3200" b="0" i="0" u="none">
                <a:solidFill>
                  <a:srgbClr val="0044AC"/>
                </a:solidFill>
                <a:latin typeface="Calibri"/>
                <a:ea typeface="Calibri"/>
                <a:cs typeface="Calibri"/>
                <a:sym typeface="Calibri"/>
              </a:rPr>
              <a:t>Four possible scenarios at each clipper</a:t>
            </a:r>
            <a:endParaRPr/>
          </a:p>
        </p:txBody>
      </p:sp>
      <p:cxnSp>
        <p:nvCxnSpPr>
          <p:cNvPr id="1565" name="Google Shape;1565;g9a7b122012_6_328"/>
          <p:cNvCxnSpPr/>
          <p:nvPr/>
        </p:nvCxnSpPr>
        <p:spPr>
          <a:xfrm>
            <a:off x="1082675" y="2057400"/>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1566" name="Google Shape;1566;g9a7b122012_6_328"/>
          <p:cNvSpPr txBox="1"/>
          <p:nvPr/>
        </p:nvSpPr>
        <p:spPr>
          <a:xfrm>
            <a:off x="152400" y="2093912"/>
            <a:ext cx="177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outside    inside</a:t>
            </a:r>
            <a:endParaRPr/>
          </a:p>
        </p:txBody>
      </p:sp>
      <p:cxnSp>
        <p:nvCxnSpPr>
          <p:cNvPr id="1567" name="Google Shape;1567;g9a7b122012_6_328"/>
          <p:cNvCxnSpPr/>
          <p:nvPr/>
        </p:nvCxnSpPr>
        <p:spPr>
          <a:xfrm rot="10800000" flipH="1">
            <a:off x="473075" y="2971800"/>
            <a:ext cx="1219200" cy="381000"/>
          </a:xfrm>
          <a:prstGeom prst="straightConnector1">
            <a:avLst/>
          </a:prstGeom>
          <a:noFill/>
          <a:ln w="9525" cap="flat" cmpd="sng">
            <a:solidFill>
              <a:schemeClr val="dk1"/>
            </a:solidFill>
            <a:prstDash val="solid"/>
            <a:miter lim="800000"/>
            <a:headEnd type="oval" w="med" len="med"/>
            <a:tailEnd type="triangle" w="med" len="med"/>
          </a:ln>
        </p:spPr>
      </p:cxnSp>
      <p:sp>
        <p:nvSpPr>
          <p:cNvPr id="1568" name="Google Shape;1568;g9a7b122012_6_328"/>
          <p:cNvSpPr txBox="1"/>
          <p:nvPr/>
        </p:nvSpPr>
        <p:spPr>
          <a:xfrm>
            <a:off x="228600" y="3389312"/>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69" name="Google Shape;1569;g9a7b122012_6_328"/>
          <p:cNvSpPr txBox="1"/>
          <p:nvPr/>
        </p:nvSpPr>
        <p:spPr>
          <a:xfrm>
            <a:off x="1063625" y="31384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70" name="Google Shape;1570;g9a7b122012_6_328"/>
          <p:cNvSpPr txBox="1"/>
          <p:nvPr/>
        </p:nvSpPr>
        <p:spPr>
          <a:xfrm>
            <a:off x="1600200" y="2779712"/>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571" name="Google Shape;1571;g9a7b122012_6_328"/>
          <p:cNvSpPr/>
          <p:nvPr/>
        </p:nvSpPr>
        <p:spPr>
          <a:xfrm>
            <a:off x="1082675" y="3124200"/>
            <a:ext cx="76200" cy="76200"/>
          </a:xfrm>
          <a:prstGeom prst="ellipse">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72" name="Google Shape;1572;g9a7b122012_6_328"/>
          <p:cNvCxnSpPr/>
          <p:nvPr/>
        </p:nvCxnSpPr>
        <p:spPr>
          <a:xfrm>
            <a:off x="3349625" y="2057400"/>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1573" name="Google Shape;1573;g9a7b122012_6_328"/>
          <p:cNvSpPr txBox="1"/>
          <p:nvPr/>
        </p:nvSpPr>
        <p:spPr>
          <a:xfrm>
            <a:off x="2419350" y="2093912"/>
            <a:ext cx="177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outside    inside</a:t>
            </a:r>
            <a:endParaRPr/>
          </a:p>
        </p:txBody>
      </p:sp>
      <p:cxnSp>
        <p:nvCxnSpPr>
          <p:cNvPr id="1574" name="Google Shape;1574;g9a7b122012_6_328"/>
          <p:cNvCxnSpPr/>
          <p:nvPr/>
        </p:nvCxnSpPr>
        <p:spPr>
          <a:xfrm rot="10800000" flipH="1">
            <a:off x="3594100" y="3011487"/>
            <a:ext cx="76200" cy="533400"/>
          </a:xfrm>
          <a:prstGeom prst="straightConnector1">
            <a:avLst/>
          </a:prstGeom>
          <a:noFill/>
          <a:ln w="9525" cap="flat" cmpd="sng">
            <a:solidFill>
              <a:schemeClr val="dk1"/>
            </a:solidFill>
            <a:prstDash val="solid"/>
            <a:miter lim="800000"/>
            <a:headEnd type="oval" w="med" len="med"/>
            <a:tailEnd type="triangle" w="med" len="med"/>
          </a:ln>
        </p:spPr>
      </p:cxnSp>
      <p:sp>
        <p:nvSpPr>
          <p:cNvPr id="1575" name="Google Shape;1575;g9a7b122012_6_328"/>
          <p:cNvSpPr txBox="1"/>
          <p:nvPr/>
        </p:nvSpPr>
        <p:spPr>
          <a:xfrm>
            <a:off x="3441700" y="3621087"/>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76" name="Google Shape;1576;g9a7b122012_6_328"/>
          <p:cNvSpPr txBox="1"/>
          <p:nvPr/>
        </p:nvSpPr>
        <p:spPr>
          <a:xfrm>
            <a:off x="3594100" y="26670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cxnSp>
        <p:nvCxnSpPr>
          <p:cNvPr id="1577" name="Google Shape;1577;g9a7b122012_6_328"/>
          <p:cNvCxnSpPr/>
          <p:nvPr/>
        </p:nvCxnSpPr>
        <p:spPr>
          <a:xfrm>
            <a:off x="5686425" y="2057400"/>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1578" name="Google Shape;1578;g9a7b122012_6_328"/>
          <p:cNvSpPr txBox="1"/>
          <p:nvPr/>
        </p:nvSpPr>
        <p:spPr>
          <a:xfrm>
            <a:off x="4756150" y="2093912"/>
            <a:ext cx="177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outside    inside</a:t>
            </a:r>
            <a:endParaRPr/>
          </a:p>
        </p:txBody>
      </p:sp>
      <p:cxnSp>
        <p:nvCxnSpPr>
          <p:cNvPr id="1579" name="Google Shape;1579;g9a7b122012_6_328"/>
          <p:cNvCxnSpPr/>
          <p:nvPr/>
        </p:nvCxnSpPr>
        <p:spPr>
          <a:xfrm rot="10800000">
            <a:off x="5137150" y="2895600"/>
            <a:ext cx="1295400" cy="533400"/>
          </a:xfrm>
          <a:prstGeom prst="straightConnector1">
            <a:avLst/>
          </a:prstGeom>
          <a:noFill/>
          <a:ln w="9525" cap="flat" cmpd="sng">
            <a:solidFill>
              <a:schemeClr val="dk1"/>
            </a:solidFill>
            <a:prstDash val="solid"/>
            <a:miter lim="800000"/>
            <a:headEnd type="oval" w="med" len="med"/>
            <a:tailEnd type="triangle" w="med" len="med"/>
          </a:ln>
        </p:spPr>
      </p:cxnSp>
      <p:sp>
        <p:nvSpPr>
          <p:cNvPr id="1580" name="Google Shape;1580;g9a7b122012_6_328"/>
          <p:cNvSpPr txBox="1"/>
          <p:nvPr/>
        </p:nvSpPr>
        <p:spPr>
          <a:xfrm>
            <a:off x="6280150" y="34290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81" name="Google Shape;1581;g9a7b122012_6_328"/>
          <p:cNvSpPr txBox="1"/>
          <p:nvPr/>
        </p:nvSpPr>
        <p:spPr>
          <a:xfrm>
            <a:off x="5289550" y="31384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82" name="Google Shape;1582;g9a7b122012_6_328"/>
          <p:cNvSpPr txBox="1"/>
          <p:nvPr/>
        </p:nvSpPr>
        <p:spPr>
          <a:xfrm>
            <a:off x="4787900" y="26670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583" name="Google Shape;1583;g9a7b122012_6_328"/>
          <p:cNvSpPr/>
          <p:nvPr/>
        </p:nvSpPr>
        <p:spPr>
          <a:xfrm>
            <a:off x="5686425" y="3124200"/>
            <a:ext cx="76200" cy="76200"/>
          </a:xfrm>
          <a:prstGeom prst="ellipse">
            <a:avLst/>
          </a:prstGeom>
          <a:solidFill>
            <a:srgbClr val="00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1584" name="Google Shape;1584;g9a7b122012_6_328"/>
          <p:cNvCxnSpPr/>
          <p:nvPr/>
        </p:nvCxnSpPr>
        <p:spPr>
          <a:xfrm>
            <a:off x="8074025" y="2057400"/>
            <a:ext cx="0" cy="1981200"/>
          </a:xfrm>
          <a:prstGeom prst="straightConnector1">
            <a:avLst/>
          </a:prstGeom>
          <a:noFill/>
          <a:ln w="9525" cap="flat" cmpd="sng">
            <a:solidFill>
              <a:schemeClr val="dk1"/>
            </a:solidFill>
            <a:prstDash val="solid"/>
            <a:miter lim="800000"/>
            <a:headEnd type="none" w="med" len="med"/>
            <a:tailEnd type="none" w="med" len="med"/>
          </a:ln>
        </p:spPr>
      </p:cxnSp>
      <p:sp>
        <p:nvSpPr>
          <p:cNvPr id="1585" name="Google Shape;1585;g9a7b122012_6_328"/>
          <p:cNvSpPr txBox="1"/>
          <p:nvPr/>
        </p:nvSpPr>
        <p:spPr>
          <a:xfrm>
            <a:off x="7143750" y="2093912"/>
            <a:ext cx="177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outside    inside</a:t>
            </a:r>
            <a:endParaRPr/>
          </a:p>
        </p:txBody>
      </p:sp>
      <p:cxnSp>
        <p:nvCxnSpPr>
          <p:cNvPr id="1586" name="Google Shape;1586;g9a7b122012_6_328"/>
          <p:cNvCxnSpPr/>
          <p:nvPr/>
        </p:nvCxnSpPr>
        <p:spPr>
          <a:xfrm rot="10800000" flipH="1">
            <a:off x="7467600" y="3011487"/>
            <a:ext cx="76200" cy="533400"/>
          </a:xfrm>
          <a:prstGeom prst="straightConnector1">
            <a:avLst/>
          </a:prstGeom>
          <a:noFill/>
          <a:ln w="9525" cap="flat" cmpd="sng">
            <a:solidFill>
              <a:schemeClr val="dk1"/>
            </a:solidFill>
            <a:prstDash val="solid"/>
            <a:miter lim="800000"/>
            <a:headEnd type="oval" w="med" len="med"/>
            <a:tailEnd type="triangle" w="med" len="med"/>
          </a:ln>
        </p:spPr>
      </p:cxnSp>
      <p:sp>
        <p:nvSpPr>
          <p:cNvPr id="1587" name="Google Shape;1587;g9a7b122012_6_328"/>
          <p:cNvSpPr txBox="1"/>
          <p:nvPr/>
        </p:nvSpPr>
        <p:spPr>
          <a:xfrm>
            <a:off x="7315200" y="3621087"/>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588" name="Google Shape;1588;g9a7b122012_6_328"/>
          <p:cNvSpPr txBox="1"/>
          <p:nvPr/>
        </p:nvSpPr>
        <p:spPr>
          <a:xfrm>
            <a:off x="7467600" y="26670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589" name="Google Shape;1589;g9a7b122012_6_328"/>
          <p:cNvSpPr txBox="1"/>
          <p:nvPr/>
        </p:nvSpPr>
        <p:spPr>
          <a:xfrm>
            <a:off x="95250" y="4403725"/>
            <a:ext cx="1835150"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Outside to inside: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Output: v1’ and v2</a:t>
            </a:r>
            <a:endParaRPr/>
          </a:p>
        </p:txBody>
      </p:sp>
      <p:sp>
        <p:nvSpPr>
          <p:cNvPr id="1590" name="Google Shape;1590;g9a7b122012_6_328"/>
          <p:cNvSpPr txBox="1"/>
          <p:nvPr/>
        </p:nvSpPr>
        <p:spPr>
          <a:xfrm>
            <a:off x="2590800" y="4411662"/>
            <a:ext cx="1595437"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Inside to inside: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Output: v2</a:t>
            </a:r>
            <a:endParaRPr/>
          </a:p>
        </p:txBody>
      </p:sp>
      <p:sp>
        <p:nvSpPr>
          <p:cNvPr id="1591" name="Google Shape;1591;g9a7b122012_6_328"/>
          <p:cNvSpPr txBox="1"/>
          <p:nvPr/>
        </p:nvSpPr>
        <p:spPr>
          <a:xfrm>
            <a:off x="4724400" y="4419600"/>
            <a:ext cx="1720850"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Inside to outside: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Output: v1’</a:t>
            </a:r>
            <a:endParaRPr/>
          </a:p>
        </p:txBody>
      </p:sp>
      <p:sp>
        <p:nvSpPr>
          <p:cNvPr id="1592" name="Google Shape;1592;g9a7b122012_6_328"/>
          <p:cNvSpPr txBox="1"/>
          <p:nvPr/>
        </p:nvSpPr>
        <p:spPr>
          <a:xfrm>
            <a:off x="7118350" y="4448175"/>
            <a:ext cx="1879600" cy="5810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Outside to outside: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Output: nothing</a:t>
            </a:r>
            <a:endParaRPr/>
          </a:p>
        </p:txBody>
      </p:sp>
    </p:spTree>
    <p:extLst>
      <p:ext uri="{BB962C8B-B14F-4D97-AF65-F5344CB8AC3E}">
        <p14:creationId xmlns:p14="http://schemas.microsoft.com/office/powerpoint/2010/main" val="24773462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3" y="1000125"/>
            <a:ext cx="906491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Google Shape;1558;g9a7b122012_6_323"/>
          <p:cNvSpPr txBox="1">
            <a:spLocks/>
          </p:cNvSpPr>
          <p:nvPr/>
        </p:nvSpPr>
        <p:spPr>
          <a:xfrm>
            <a:off x="457200" y="7937"/>
            <a:ext cx="8229600" cy="65881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rgbClr val="0044AC"/>
              </a:buClr>
              <a:buSzPts val="4000"/>
              <a:buFont typeface="Calibri"/>
              <a:buNone/>
            </a:pPr>
            <a:r>
              <a:rPr lang="en-US" sz="2800" smtClean="0">
                <a:solidFill>
                  <a:srgbClr val="0044AC"/>
                </a:solidFill>
              </a:rPr>
              <a:t>Sutherland-Hodgman Polygon Clipping</a:t>
            </a:r>
            <a:endParaRPr lang="en-US" sz="3200" dirty="0"/>
          </a:p>
        </p:txBody>
      </p:sp>
    </p:spTree>
    <p:extLst>
      <p:ext uri="{BB962C8B-B14F-4D97-AF65-F5344CB8AC3E}">
        <p14:creationId xmlns:p14="http://schemas.microsoft.com/office/powerpoint/2010/main" val="151990291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7" name="Google Shape;1597;g9a7b122012_6_3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44AC"/>
              </a:buClr>
              <a:buSzPts val="3600"/>
              <a:buFont typeface="Calibri"/>
              <a:buNone/>
            </a:pPr>
            <a:r>
              <a:rPr lang="en-US" sz="3600" b="0" i="0" u="none">
                <a:solidFill>
                  <a:srgbClr val="0044AC"/>
                </a:solidFill>
                <a:latin typeface="Calibri"/>
                <a:ea typeface="Calibri"/>
                <a:cs typeface="Calibri"/>
                <a:sym typeface="Calibri"/>
              </a:rPr>
              <a:t>Sutherland-Hodgman Polygon Clipping</a:t>
            </a:r>
            <a:endParaRPr/>
          </a:p>
        </p:txBody>
      </p:sp>
      <p:cxnSp>
        <p:nvCxnSpPr>
          <p:cNvPr id="1598" name="Google Shape;1598;g9a7b122012_6_360"/>
          <p:cNvCxnSpPr/>
          <p:nvPr/>
        </p:nvCxnSpPr>
        <p:spPr>
          <a:xfrm flipH="1">
            <a:off x="1447800" y="1944687"/>
            <a:ext cx="15875" cy="3465512"/>
          </a:xfrm>
          <a:prstGeom prst="straightConnector1">
            <a:avLst/>
          </a:prstGeom>
          <a:noFill/>
          <a:ln w="9525" cap="flat" cmpd="sng">
            <a:solidFill>
              <a:schemeClr val="dk1"/>
            </a:solidFill>
            <a:prstDash val="solid"/>
            <a:miter lim="800000"/>
            <a:headEnd type="none" w="med" len="med"/>
            <a:tailEnd type="none" w="med" len="med"/>
          </a:ln>
        </p:spPr>
      </p:cxnSp>
      <p:cxnSp>
        <p:nvCxnSpPr>
          <p:cNvPr id="1599" name="Google Shape;1599;g9a7b122012_6_360"/>
          <p:cNvCxnSpPr/>
          <p:nvPr/>
        </p:nvCxnSpPr>
        <p:spPr>
          <a:xfrm rot="10800000">
            <a:off x="1463675" y="1944687"/>
            <a:ext cx="1905000" cy="0"/>
          </a:xfrm>
          <a:prstGeom prst="straightConnector1">
            <a:avLst/>
          </a:prstGeom>
          <a:noFill/>
          <a:ln w="9525" cap="flat" cmpd="sng">
            <a:solidFill>
              <a:schemeClr val="dk1"/>
            </a:solidFill>
            <a:prstDash val="solid"/>
            <a:miter lim="800000"/>
            <a:headEnd type="none" w="med" len="med"/>
            <a:tailEnd type="none" w="med" len="med"/>
          </a:ln>
        </p:spPr>
      </p:cxnSp>
      <p:sp>
        <p:nvSpPr>
          <p:cNvPr id="1600" name="Google Shape;1600;g9a7b122012_6_360"/>
          <p:cNvSpPr txBox="1"/>
          <p:nvPr/>
        </p:nvSpPr>
        <p:spPr>
          <a:xfrm>
            <a:off x="2514600" y="22860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01" name="Google Shape;1601;g9a7b122012_6_360"/>
          <p:cNvSpPr txBox="1"/>
          <p:nvPr/>
        </p:nvSpPr>
        <p:spPr>
          <a:xfrm>
            <a:off x="1828800" y="4129087"/>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602" name="Google Shape;1602;g9a7b122012_6_360"/>
          <p:cNvSpPr txBox="1"/>
          <p:nvPr/>
        </p:nvSpPr>
        <p:spPr>
          <a:xfrm>
            <a:off x="228600" y="2452687"/>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cxnSp>
        <p:nvCxnSpPr>
          <p:cNvPr id="1603" name="Google Shape;1603;g9a7b122012_6_360"/>
          <p:cNvCxnSpPr/>
          <p:nvPr/>
        </p:nvCxnSpPr>
        <p:spPr>
          <a:xfrm>
            <a:off x="609600" y="2667000"/>
            <a:ext cx="1371600" cy="1447800"/>
          </a:xfrm>
          <a:prstGeom prst="straightConnector1">
            <a:avLst/>
          </a:prstGeom>
          <a:noFill/>
          <a:ln w="9525" cap="flat" cmpd="sng">
            <a:solidFill>
              <a:schemeClr val="dk1"/>
            </a:solidFill>
            <a:prstDash val="solid"/>
            <a:miter lim="800000"/>
            <a:headEnd type="none" w="med" len="med"/>
            <a:tailEnd type="none" w="med" len="med"/>
          </a:ln>
        </p:spPr>
      </p:cxnSp>
      <p:cxnSp>
        <p:nvCxnSpPr>
          <p:cNvPr id="1604" name="Google Shape;1604;g9a7b122012_6_360"/>
          <p:cNvCxnSpPr/>
          <p:nvPr/>
        </p:nvCxnSpPr>
        <p:spPr>
          <a:xfrm rot="10800000" flipH="1">
            <a:off x="1981200" y="2514600"/>
            <a:ext cx="533400" cy="1600200"/>
          </a:xfrm>
          <a:prstGeom prst="straightConnector1">
            <a:avLst/>
          </a:prstGeom>
          <a:noFill/>
          <a:ln w="9525" cap="flat" cmpd="sng">
            <a:solidFill>
              <a:schemeClr val="dk1"/>
            </a:solidFill>
            <a:prstDash val="solid"/>
            <a:miter lim="800000"/>
            <a:headEnd type="none" w="med" len="med"/>
            <a:tailEnd type="none" w="med" len="med"/>
          </a:ln>
        </p:spPr>
      </p:cxnSp>
      <p:cxnSp>
        <p:nvCxnSpPr>
          <p:cNvPr id="1605" name="Google Shape;1605;g9a7b122012_6_360"/>
          <p:cNvCxnSpPr/>
          <p:nvPr/>
        </p:nvCxnSpPr>
        <p:spPr>
          <a:xfrm rot="10800000" flipH="1">
            <a:off x="609600" y="2514600"/>
            <a:ext cx="1905000" cy="152400"/>
          </a:xfrm>
          <a:prstGeom prst="straightConnector1">
            <a:avLst/>
          </a:prstGeom>
          <a:noFill/>
          <a:ln w="9525" cap="flat" cmpd="sng">
            <a:solidFill>
              <a:schemeClr val="dk1"/>
            </a:solidFill>
            <a:prstDash val="solid"/>
            <a:miter lim="800000"/>
            <a:headEnd type="none" w="med" len="med"/>
            <a:tailEnd type="none" w="med" len="med"/>
          </a:ln>
        </p:spPr>
      </p:cxnSp>
      <p:cxnSp>
        <p:nvCxnSpPr>
          <p:cNvPr id="1606" name="Google Shape;1606;g9a7b122012_6_360"/>
          <p:cNvCxnSpPr/>
          <p:nvPr/>
        </p:nvCxnSpPr>
        <p:spPr>
          <a:xfrm rot="10800000">
            <a:off x="1447800" y="3276600"/>
            <a:ext cx="1905000" cy="0"/>
          </a:xfrm>
          <a:prstGeom prst="straightConnector1">
            <a:avLst/>
          </a:prstGeom>
          <a:noFill/>
          <a:ln w="9525" cap="flat" cmpd="sng">
            <a:solidFill>
              <a:schemeClr val="dk1"/>
            </a:solidFill>
            <a:prstDash val="solid"/>
            <a:miter lim="800000"/>
            <a:headEnd type="none" w="med" len="med"/>
            <a:tailEnd type="none" w="med" len="med"/>
          </a:ln>
        </p:spPr>
      </p:cxnSp>
      <p:cxnSp>
        <p:nvCxnSpPr>
          <p:cNvPr id="1607" name="Google Shape;1607;g9a7b122012_6_360"/>
          <p:cNvCxnSpPr/>
          <p:nvPr/>
        </p:nvCxnSpPr>
        <p:spPr>
          <a:xfrm>
            <a:off x="3429000" y="1905000"/>
            <a:ext cx="0" cy="1371600"/>
          </a:xfrm>
          <a:prstGeom prst="straightConnector1">
            <a:avLst/>
          </a:prstGeom>
          <a:noFill/>
          <a:ln w="9525" cap="flat" cmpd="sng">
            <a:solidFill>
              <a:schemeClr val="dk1"/>
            </a:solidFill>
            <a:prstDash val="solid"/>
            <a:miter lim="800000"/>
            <a:headEnd type="none" w="med" len="med"/>
            <a:tailEnd type="none" w="med" len="med"/>
          </a:ln>
        </p:spPr>
      </p:cxnSp>
      <p:sp>
        <p:nvSpPr>
          <p:cNvPr id="1608" name="Google Shape;1608;g9a7b122012_6_360"/>
          <p:cNvSpPr txBox="1"/>
          <p:nvPr/>
        </p:nvSpPr>
        <p:spPr>
          <a:xfrm>
            <a:off x="4724400" y="3733800"/>
            <a:ext cx="10668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Right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Clipper</a:t>
            </a:r>
            <a:endParaRPr/>
          </a:p>
        </p:txBody>
      </p:sp>
      <p:sp>
        <p:nvSpPr>
          <p:cNvPr id="1609" name="Google Shape;1609;g9a7b122012_6_360"/>
          <p:cNvSpPr txBox="1"/>
          <p:nvPr/>
        </p:nvSpPr>
        <p:spPr>
          <a:xfrm>
            <a:off x="6324600" y="3733800"/>
            <a:ext cx="10668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Bottom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Clipper</a:t>
            </a:r>
            <a:endParaRPr/>
          </a:p>
        </p:txBody>
      </p:sp>
      <p:sp>
        <p:nvSpPr>
          <p:cNvPr id="1610" name="Google Shape;1610;g9a7b122012_6_360"/>
          <p:cNvSpPr txBox="1"/>
          <p:nvPr/>
        </p:nvSpPr>
        <p:spPr>
          <a:xfrm>
            <a:off x="7848600" y="3733800"/>
            <a:ext cx="10668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Top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Clipper</a:t>
            </a:r>
            <a:endParaRPr/>
          </a:p>
        </p:txBody>
      </p:sp>
      <p:sp>
        <p:nvSpPr>
          <p:cNvPr id="1611" name="Google Shape;1611;g9a7b122012_6_360"/>
          <p:cNvSpPr txBox="1"/>
          <p:nvPr/>
        </p:nvSpPr>
        <p:spPr>
          <a:xfrm>
            <a:off x="3200400" y="3733800"/>
            <a:ext cx="1066800" cy="762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Left </a:t>
            </a:r>
            <a:endParaRPr/>
          </a:p>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Clipper</a:t>
            </a:r>
            <a:endParaRPr/>
          </a:p>
        </p:txBody>
      </p:sp>
      <p:cxnSp>
        <p:nvCxnSpPr>
          <p:cNvPr id="1612" name="Google Shape;1612;g9a7b122012_6_360"/>
          <p:cNvCxnSpPr/>
          <p:nvPr/>
        </p:nvCxnSpPr>
        <p:spPr>
          <a:xfrm>
            <a:off x="4267200" y="4114800"/>
            <a:ext cx="4572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613" name="Google Shape;1613;g9a7b122012_6_360"/>
          <p:cNvCxnSpPr/>
          <p:nvPr/>
        </p:nvCxnSpPr>
        <p:spPr>
          <a:xfrm>
            <a:off x="5791200" y="4114800"/>
            <a:ext cx="5334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614" name="Google Shape;1614;g9a7b122012_6_360"/>
          <p:cNvCxnSpPr/>
          <p:nvPr/>
        </p:nvCxnSpPr>
        <p:spPr>
          <a:xfrm>
            <a:off x="7391400" y="4114800"/>
            <a:ext cx="457200" cy="0"/>
          </a:xfrm>
          <a:prstGeom prst="straightConnector1">
            <a:avLst/>
          </a:prstGeom>
          <a:noFill/>
          <a:ln w="9525" cap="flat" cmpd="sng">
            <a:solidFill>
              <a:schemeClr val="dk1"/>
            </a:solidFill>
            <a:prstDash val="solid"/>
            <a:miter lim="800000"/>
            <a:headEnd type="none" w="med" len="med"/>
            <a:tailEnd type="triangle" w="med" len="med"/>
          </a:ln>
        </p:spPr>
      </p:cxnSp>
      <p:sp>
        <p:nvSpPr>
          <p:cNvPr id="1615" name="Google Shape;1615;g9a7b122012_6_360"/>
          <p:cNvSpPr txBox="1"/>
          <p:nvPr/>
        </p:nvSpPr>
        <p:spPr>
          <a:xfrm>
            <a:off x="2438400" y="4699000"/>
            <a:ext cx="666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v1v2</a:t>
            </a:r>
            <a:endParaRPr/>
          </a:p>
        </p:txBody>
      </p:sp>
      <p:sp>
        <p:nvSpPr>
          <p:cNvPr id="1616" name="Google Shape;1616;g9a7b122012_6_360"/>
          <p:cNvSpPr txBox="1"/>
          <p:nvPr/>
        </p:nvSpPr>
        <p:spPr>
          <a:xfrm>
            <a:off x="2454275" y="5057775"/>
            <a:ext cx="666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v2v3</a:t>
            </a:r>
            <a:endParaRPr/>
          </a:p>
        </p:txBody>
      </p:sp>
      <p:sp>
        <p:nvSpPr>
          <p:cNvPr id="1617" name="Google Shape;1617;g9a7b122012_6_360"/>
          <p:cNvSpPr txBox="1"/>
          <p:nvPr/>
        </p:nvSpPr>
        <p:spPr>
          <a:xfrm>
            <a:off x="2454275" y="5424487"/>
            <a:ext cx="666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v3v1</a:t>
            </a:r>
            <a:endParaRPr/>
          </a:p>
        </p:txBody>
      </p:sp>
      <p:sp>
        <p:nvSpPr>
          <p:cNvPr id="1618" name="Google Shape;1618;g9a7b122012_6_360"/>
          <p:cNvSpPr txBox="1"/>
          <p:nvPr/>
        </p:nvSpPr>
        <p:spPr>
          <a:xfrm>
            <a:off x="2193925" y="32146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619" name="Google Shape;1619;g9a7b122012_6_360"/>
          <p:cNvSpPr txBox="1"/>
          <p:nvPr/>
        </p:nvSpPr>
        <p:spPr>
          <a:xfrm>
            <a:off x="3276600" y="4684712"/>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20" name="Google Shape;1620;g9a7b122012_6_360"/>
          <p:cNvSpPr txBox="1"/>
          <p:nvPr/>
        </p:nvSpPr>
        <p:spPr>
          <a:xfrm>
            <a:off x="1428750" y="2209800"/>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21" name="Google Shape;1621;g9a7b122012_6_360"/>
          <p:cNvSpPr txBox="1"/>
          <p:nvPr/>
        </p:nvSpPr>
        <p:spPr>
          <a:xfrm>
            <a:off x="3292475" y="50434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22" name="Google Shape;1622;g9a7b122012_6_360"/>
          <p:cNvSpPr txBox="1"/>
          <p:nvPr/>
        </p:nvSpPr>
        <p:spPr>
          <a:xfrm>
            <a:off x="3276600" y="5410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v3’v1</a:t>
            </a:r>
            <a:endParaRPr/>
          </a:p>
        </p:txBody>
      </p:sp>
      <p:sp>
        <p:nvSpPr>
          <p:cNvPr id="1623" name="Google Shape;1623;g9a7b122012_6_360"/>
          <p:cNvSpPr txBox="1"/>
          <p:nvPr/>
        </p:nvSpPr>
        <p:spPr>
          <a:xfrm>
            <a:off x="4114800" y="4662487"/>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v2v2’</a:t>
            </a:r>
            <a:endParaRPr/>
          </a:p>
        </p:txBody>
      </p:sp>
      <p:sp>
        <p:nvSpPr>
          <p:cNvPr id="1624" name="Google Shape;1624;g9a7b122012_6_360"/>
          <p:cNvSpPr txBox="1"/>
          <p:nvPr/>
        </p:nvSpPr>
        <p:spPr>
          <a:xfrm>
            <a:off x="4114800" y="5029200"/>
            <a:ext cx="7683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v2’v3’</a:t>
            </a:r>
            <a:endParaRPr/>
          </a:p>
        </p:txBody>
      </p:sp>
      <p:sp>
        <p:nvSpPr>
          <p:cNvPr id="1625" name="Google Shape;1625;g9a7b122012_6_360"/>
          <p:cNvSpPr txBox="1"/>
          <p:nvPr/>
        </p:nvSpPr>
        <p:spPr>
          <a:xfrm>
            <a:off x="4114800" y="5410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v3’v1</a:t>
            </a:r>
            <a:endParaRPr/>
          </a:p>
        </p:txBody>
      </p:sp>
      <p:sp>
        <p:nvSpPr>
          <p:cNvPr id="1626" name="Google Shape;1626;g9a7b122012_6_360"/>
          <p:cNvSpPr txBox="1"/>
          <p:nvPr/>
        </p:nvSpPr>
        <p:spPr>
          <a:xfrm>
            <a:off x="4114800" y="5729287"/>
            <a:ext cx="666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v1v2</a:t>
            </a:r>
            <a:endParaRPr/>
          </a:p>
        </p:txBody>
      </p:sp>
      <p:sp>
        <p:nvSpPr>
          <p:cNvPr id="1627" name="Google Shape;1627;g9a7b122012_6_360"/>
          <p:cNvSpPr txBox="1"/>
          <p:nvPr/>
        </p:nvSpPr>
        <p:spPr>
          <a:xfrm>
            <a:off x="4953000" y="4662487"/>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28" name="Google Shape;1628;g9a7b122012_6_360"/>
          <p:cNvSpPr txBox="1"/>
          <p:nvPr/>
        </p:nvSpPr>
        <p:spPr>
          <a:xfrm>
            <a:off x="4953000" y="5029200"/>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sp>
        <p:nvSpPr>
          <p:cNvPr id="1629" name="Google Shape;1629;g9a7b122012_6_360"/>
          <p:cNvSpPr txBox="1"/>
          <p:nvPr/>
        </p:nvSpPr>
        <p:spPr>
          <a:xfrm>
            <a:off x="4953000" y="5410200"/>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630" name="Google Shape;1630;g9a7b122012_6_360"/>
          <p:cNvSpPr txBox="1"/>
          <p:nvPr/>
        </p:nvSpPr>
        <p:spPr>
          <a:xfrm>
            <a:off x="4953000" y="5729287"/>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31" name="Google Shape;1631;g9a7b122012_6_360"/>
          <p:cNvSpPr txBox="1"/>
          <p:nvPr/>
        </p:nvSpPr>
        <p:spPr>
          <a:xfrm>
            <a:off x="5708650" y="5805487"/>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v2v2’</a:t>
            </a:r>
            <a:endParaRPr/>
          </a:p>
        </p:txBody>
      </p:sp>
      <p:sp>
        <p:nvSpPr>
          <p:cNvPr id="1632" name="Google Shape;1632;g9a7b122012_6_360"/>
          <p:cNvSpPr txBox="1"/>
          <p:nvPr/>
        </p:nvSpPr>
        <p:spPr>
          <a:xfrm>
            <a:off x="5708650" y="4648200"/>
            <a:ext cx="7683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v2’v3’</a:t>
            </a:r>
            <a:endParaRPr/>
          </a:p>
        </p:txBody>
      </p:sp>
      <p:sp>
        <p:nvSpPr>
          <p:cNvPr id="1633" name="Google Shape;1633;g9a7b122012_6_360"/>
          <p:cNvSpPr txBox="1"/>
          <p:nvPr/>
        </p:nvSpPr>
        <p:spPr>
          <a:xfrm>
            <a:off x="5708650" y="5029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v3’v1</a:t>
            </a:r>
            <a:endParaRPr/>
          </a:p>
        </p:txBody>
      </p:sp>
      <p:sp>
        <p:nvSpPr>
          <p:cNvPr id="1634" name="Google Shape;1634;g9a7b122012_6_360"/>
          <p:cNvSpPr txBox="1"/>
          <p:nvPr/>
        </p:nvSpPr>
        <p:spPr>
          <a:xfrm>
            <a:off x="5708650" y="5410200"/>
            <a:ext cx="666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v1v2</a:t>
            </a:r>
            <a:endParaRPr/>
          </a:p>
        </p:txBody>
      </p:sp>
      <p:sp>
        <p:nvSpPr>
          <p:cNvPr id="1635" name="Google Shape;1635;g9a7b122012_6_360"/>
          <p:cNvSpPr txBox="1"/>
          <p:nvPr/>
        </p:nvSpPr>
        <p:spPr>
          <a:xfrm>
            <a:off x="990600" y="3541712"/>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v3’</a:t>
            </a:r>
            <a:endParaRPr/>
          </a:p>
        </p:txBody>
      </p:sp>
      <p:sp>
        <p:nvSpPr>
          <p:cNvPr id="1636" name="Google Shape;1636;g9a7b122012_6_360"/>
          <p:cNvSpPr txBox="1"/>
          <p:nvPr/>
        </p:nvSpPr>
        <p:spPr>
          <a:xfrm>
            <a:off x="4860925" y="2246312"/>
            <a:ext cx="24320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Figure 6-27, page 332</a:t>
            </a:r>
            <a:endParaRPr/>
          </a:p>
        </p:txBody>
      </p:sp>
      <p:sp>
        <p:nvSpPr>
          <p:cNvPr id="1637" name="Google Shape;1637;g9a7b122012_6_360"/>
          <p:cNvSpPr txBox="1"/>
          <p:nvPr/>
        </p:nvSpPr>
        <p:spPr>
          <a:xfrm>
            <a:off x="6537325" y="4608512"/>
            <a:ext cx="50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38" name="Google Shape;1638;g9a7b122012_6_360"/>
          <p:cNvSpPr txBox="1"/>
          <p:nvPr/>
        </p:nvSpPr>
        <p:spPr>
          <a:xfrm>
            <a:off x="6553200" y="5410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v1’v2</a:t>
            </a:r>
            <a:endParaRPr/>
          </a:p>
        </p:txBody>
      </p:sp>
      <p:sp>
        <p:nvSpPr>
          <p:cNvPr id="1639" name="Google Shape;1639;g9a7b122012_6_360"/>
          <p:cNvSpPr txBox="1"/>
          <p:nvPr/>
        </p:nvSpPr>
        <p:spPr>
          <a:xfrm>
            <a:off x="6537325" y="5813425"/>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40" name="Google Shape;1640;g9a7b122012_6_360"/>
          <p:cNvSpPr txBox="1"/>
          <p:nvPr/>
        </p:nvSpPr>
        <p:spPr>
          <a:xfrm>
            <a:off x="7239000" y="5805487"/>
            <a:ext cx="793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v2’v2”</a:t>
            </a:r>
            <a:endParaRPr/>
          </a:p>
        </p:txBody>
      </p:sp>
      <p:sp>
        <p:nvSpPr>
          <p:cNvPr id="1641" name="Google Shape;1641;g9a7b122012_6_360"/>
          <p:cNvSpPr txBox="1"/>
          <p:nvPr/>
        </p:nvSpPr>
        <p:spPr>
          <a:xfrm>
            <a:off x="7239000" y="4648200"/>
            <a:ext cx="7937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v2”v1’</a:t>
            </a:r>
            <a:endParaRPr/>
          </a:p>
        </p:txBody>
      </p:sp>
      <p:sp>
        <p:nvSpPr>
          <p:cNvPr id="1642" name="Google Shape;1642;g9a7b122012_6_360"/>
          <p:cNvSpPr txBox="1"/>
          <p:nvPr/>
        </p:nvSpPr>
        <p:spPr>
          <a:xfrm>
            <a:off x="7239000" y="5029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v1’v2</a:t>
            </a:r>
            <a:endParaRPr/>
          </a:p>
        </p:txBody>
      </p:sp>
      <p:sp>
        <p:nvSpPr>
          <p:cNvPr id="1643" name="Google Shape;1643;g9a7b122012_6_360"/>
          <p:cNvSpPr txBox="1"/>
          <p:nvPr/>
        </p:nvSpPr>
        <p:spPr>
          <a:xfrm>
            <a:off x="7239000" y="5410200"/>
            <a:ext cx="7175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v2v2’</a:t>
            </a:r>
            <a:endParaRPr/>
          </a:p>
        </p:txBody>
      </p:sp>
      <p:sp>
        <p:nvSpPr>
          <p:cNvPr id="1644" name="Google Shape;1644;g9a7b122012_6_360"/>
          <p:cNvSpPr txBox="1"/>
          <p:nvPr/>
        </p:nvSpPr>
        <p:spPr>
          <a:xfrm>
            <a:off x="8153400" y="4648200"/>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v1’</a:t>
            </a:r>
            <a:endParaRPr/>
          </a:p>
        </p:txBody>
      </p:sp>
      <p:sp>
        <p:nvSpPr>
          <p:cNvPr id="1645" name="Google Shape;1645;g9a7b122012_6_360"/>
          <p:cNvSpPr txBox="1"/>
          <p:nvPr/>
        </p:nvSpPr>
        <p:spPr>
          <a:xfrm>
            <a:off x="8153400" y="5014912"/>
            <a:ext cx="425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46" name="Google Shape;1646;g9a7b122012_6_360"/>
          <p:cNvSpPr txBox="1"/>
          <p:nvPr/>
        </p:nvSpPr>
        <p:spPr>
          <a:xfrm>
            <a:off x="8153400" y="5395912"/>
            <a:ext cx="476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47" name="Google Shape;1647;g9a7b122012_6_360"/>
          <p:cNvSpPr txBox="1"/>
          <p:nvPr/>
        </p:nvSpPr>
        <p:spPr>
          <a:xfrm>
            <a:off x="8153400" y="5715000"/>
            <a:ext cx="5016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v2”</a:t>
            </a:r>
            <a:endParaRPr/>
          </a:p>
        </p:txBody>
      </p:sp>
      <p:sp>
        <p:nvSpPr>
          <p:cNvPr id="1648" name="Google Shape;1648;g9a7b122012_6_360"/>
          <p:cNvSpPr txBox="1"/>
          <p:nvPr/>
        </p:nvSpPr>
        <p:spPr>
          <a:xfrm>
            <a:off x="2447925" y="6202362"/>
            <a:ext cx="1500187"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Edges          Output</a:t>
            </a:r>
            <a:endParaRPr/>
          </a:p>
        </p:txBody>
      </p:sp>
      <p:sp>
        <p:nvSpPr>
          <p:cNvPr id="1649" name="Google Shape;1649;g9a7b122012_6_360"/>
          <p:cNvSpPr txBox="1"/>
          <p:nvPr/>
        </p:nvSpPr>
        <p:spPr>
          <a:xfrm>
            <a:off x="4138612" y="6202362"/>
            <a:ext cx="13716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Edges       Output</a:t>
            </a:r>
            <a:endParaRPr/>
          </a:p>
        </p:txBody>
      </p:sp>
      <p:sp>
        <p:nvSpPr>
          <p:cNvPr id="1650" name="Google Shape;1650;g9a7b122012_6_360"/>
          <p:cNvSpPr txBox="1"/>
          <p:nvPr/>
        </p:nvSpPr>
        <p:spPr>
          <a:xfrm>
            <a:off x="5715000" y="6202362"/>
            <a:ext cx="13716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Edges       Output</a:t>
            </a:r>
            <a:endParaRPr/>
          </a:p>
        </p:txBody>
      </p:sp>
      <p:sp>
        <p:nvSpPr>
          <p:cNvPr id="1651" name="Google Shape;1651;g9a7b122012_6_360"/>
          <p:cNvSpPr txBox="1"/>
          <p:nvPr/>
        </p:nvSpPr>
        <p:spPr>
          <a:xfrm>
            <a:off x="7315200" y="6202362"/>
            <a:ext cx="1371600"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Edges       Output</a:t>
            </a:r>
            <a:endParaRPr/>
          </a:p>
        </p:txBody>
      </p:sp>
      <p:sp>
        <p:nvSpPr>
          <p:cNvPr id="1652" name="Google Shape;1652;g9a7b122012_6_360"/>
          <p:cNvSpPr txBox="1"/>
          <p:nvPr/>
        </p:nvSpPr>
        <p:spPr>
          <a:xfrm>
            <a:off x="7985125" y="6361112"/>
            <a:ext cx="6794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Final</a:t>
            </a:r>
            <a:endParaRPr/>
          </a:p>
        </p:txBody>
      </p:sp>
    </p:spTree>
    <p:extLst>
      <p:ext uri="{BB962C8B-B14F-4D97-AF65-F5344CB8AC3E}">
        <p14:creationId xmlns:p14="http://schemas.microsoft.com/office/powerpoint/2010/main" val="41878292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pic>
        <p:nvPicPr>
          <p:cNvPr id="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28574"/>
            <a:ext cx="53340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850" y="2300407"/>
            <a:ext cx="8543925" cy="3046988"/>
          </a:xfrm>
          <a:prstGeom prst="rect">
            <a:avLst/>
          </a:prstGeom>
        </p:spPr>
        <p:txBody>
          <a:bodyPr wrap="square">
            <a:spAutoFit/>
          </a:bodyPr>
          <a:lstStyle/>
          <a:p>
            <a:r>
              <a:rPr lang="en-US" sz="1600" b="1" dirty="0" smtClean="0"/>
              <a:t>Steps</a:t>
            </a:r>
          </a:p>
          <a:p>
            <a:r>
              <a:rPr lang="en-US" sz="1600" dirty="0" smtClean="0"/>
              <a:t>Process </a:t>
            </a:r>
            <a:r>
              <a:rPr lang="en-US" sz="1600" dirty="0"/>
              <a:t>area in figure against left window  boundary .</a:t>
            </a:r>
          </a:p>
          <a:p>
            <a:r>
              <a:rPr lang="en-US" sz="1600" dirty="0" smtClean="0"/>
              <a:t>a</a:t>
            </a:r>
            <a:r>
              <a:rPr lang="en-US" sz="1600" dirty="0"/>
              <a:t>.   Vertices 1,2 are outside of </a:t>
            </a:r>
            <a:r>
              <a:rPr lang="en-US" sz="1600" dirty="0" smtClean="0"/>
              <a:t>boundary	 </a:t>
            </a:r>
            <a:endParaRPr lang="en-US" sz="1600" dirty="0"/>
          </a:p>
          <a:p>
            <a:pPr marL="342900" lvl="0" indent="-342900">
              <a:buAutoNum type="alphaLcPeriod" startAt="2"/>
            </a:pPr>
            <a:r>
              <a:rPr lang="en-US" sz="1600" dirty="0" smtClean="0"/>
              <a:t>Moving </a:t>
            </a:r>
            <a:r>
              <a:rPr lang="en-US" sz="1600" dirty="0"/>
              <a:t>along to vertex 3 which is inside calculate the intersection . Save </a:t>
            </a:r>
            <a:r>
              <a:rPr lang="en-US" sz="1600" dirty="0" smtClean="0"/>
              <a:t>both </a:t>
            </a:r>
            <a:r>
              <a:rPr lang="en-US" sz="1600" dirty="0"/>
              <a:t>intersection point and </a:t>
            </a:r>
            <a:r>
              <a:rPr lang="en-US" sz="1600" dirty="0" smtClean="0"/>
              <a:t>vertex </a:t>
            </a:r>
            <a:r>
              <a:rPr lang="en-US" sz="1600" dirty="0"/>
              <a:t>3 </a:t>
            </a:r>
          </a:p>
          <a:p>
            <a:r>
              <a:rPr lang="en-US" sz="1600" dirty="0"/>
              <a:t>c.   Vertices 4 and 5 are determined to be inside save them both </a:t>
            </a:r>
          </a:p>
          <a:p>
            <a:r>
              <a:rPr lang="en-US" sz="1600" dirty="0"/>
              <a:t>d.   Vertex 6 is outside so find intersection point so save the intersection point.</a:t>
            </a:r>
          </a:p>
          <a:p>
            <a:endParaRPr lang="en-US" sz="1600" dirty="0" smtClean="0"/>
          </a:p>
          <a:p>
            <a:r>
              <a:rPr lang="en-US" sz="1600" dirty="0" smtClean="0"/>
              <a:t>Required </a:t>
            </a:r>
            <a:r>
              <a:rPr lang="en-US" sz="1600" dirty="0"/>
              <a:t>setting up storage for an output list vertices as a polygon is clipped against each window boundary</a:t>
            </a:r>
          </a:p>
          <a:p>
            <a:r>
              <a:rPr lang="en-US" sz="1600" dirty="0"/>
              <a:t>The final set of vertices of the clipped polygon are 1’ </a:t>
            </a:r>
            <a:r>
              <a:rPr lang="en-US" sz="1600" dirty="0" smtClean="0"/>
              <a:t>    2’=3   </a:t>
            </a:r>
            <a:r>
              <a:rPr lang="en-US" sz="1600" dirty="0"/>
              <a:t>3</a:t>
            </a:r>
            <a:r>
              <a:rPr lang="en-US" sz="1600" dirty="0" smtClean="0"/>
              <a:t>’=4   </a:t>
            </a:r>
            <a:r>
              <a:rPr lang="en-US" sz="1600" dirty="0"/>
              <a:t>4</a:t>
            </a:r>
            <a:r>
              <a:rPr lang="en-US" sz="1600" dirty="0" smtClean="0"/>
              <a:t>’=5     </a:t>
            </a:r>
            <a:r>
              <a:rPr lang="en-US" sz="1600" dirty="0"/>
              <a:t>5’</a:t>
            </a:r>
          </a:p>
          <a:p>
            <a:r>
              <a:rPr 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roj">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11652</TotalTime>
  <Words>6411</Words>
  <Application>Microsoft Office PowerPoint</Application>
  <PresentationFormat>On-screen Show (4:3)</PresentationFormat>
  <Paragraphs>2761</Paragraphs>
  <Slides>97</Slides>
  <Notes>97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97</vt:i4>
      </vt:variant>
    </vt:vector>
  </HeadingPairs>
  <TitlesOfParts>
    <vt:vector size="104" baseType="lpstr">
      <vt:lpstr>Arial</vt:lpstr>
      <vt:lpstr>Trebuchet MS</vt:lpstr>
      <vt:lpstr>Noto Sans Symbols</vt:lpstr>
      <vt:lpstr>Times New Roman</vt:lpstr>
      <vt:lpstr>Calibri</vt:lpstr>
      <vt:lpstr>Office Theme</vt:lpstr>
      <vt:lpstr>saroj</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Transformation</vt:lpstr>
      <vt:lpstr>Composite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Clipping in Raster World  </vt:lpstr>
      <vt:lpstr>Clipping in Raster World  </vt:lpstr>
      <vt:lpstr>Line Clipping</vt:lpstr>
      <vt:lpstr>Cohen-Sutherland Line Clipping</vt:lpstr>
      <vt:lpstr>PowerPoint Presentation</vt:lpstr>
      <vt:lpstr>Cohen-Sutherland Line Clipping</vt:lpstr>
      <vt:lpstr>Cohen-Sutherland Line Clipping TBRL</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 In Detail</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Cohen-Sutherland Line Clipping</vt:lpstr>
      <vt:lpstr>Polygon Fill-Area Clipping</vt:lpstr>
      <vt:lpstr>Sutherland-Hodgman Polygon Clipping</vt:lpstr>
      <vt:lpstr>PowerPoint Presentation</vt:lpstr>
      <vt:lpstr>Sutherland-Hodgman Polygon Clipping:  Four possible scenarios at each clipper</vt:lpstr>
      <vt:lpstr>PowerPoint Presentation</vt:lpstr>
      <vt:lpstr>Sutherland-Hodgman Polygon Clipping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GEEK</dc:creator>
  <cp:lastModifiedBy>ncit</cp:lastModifiedBy>
  <cp:revision>46</cp:revision>
  <cp:lastPrinted>2021-01-06T09:59:01Z</cp:lastPrinted>
  <dcterms:created xsi:type="dcterms:W3CDTF">2009-11-02T11:09:09Z</dcterms:created>
  <dcterms:modified xsi:type="dcterms:W3CDTF">2021-01-06T10:16:53Z</dcterms:modified>
</cp:coreProperties>
</file>