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4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</p:sldIdLst>
  <p:sldSz cx="9144000" cy="6858000" type="screen4x3"/>
  <p:notesSz cx="6858000" cy="9296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1" roundtripDataSignature="AMtx7mg4nWdoLvcT6PySgJNCCDpP4goyd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-90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8" Type="http://schemas.openxmlformats.org/officeDocument/2006/relationships/slide" Target="slides/slide7.xml"/><Relationship Id="rId51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65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800" cy="465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04900" y="696912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16425"/>
            <a:ext cx="5486400" cy="4183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829675"/>
            <a:ext cx="2971800" cy="465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2" y="8829675"/>
            <a:ext cx="2971800" cy="465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1055309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16425"/>
            <a:ext cx="5486400" cy="418306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4900" y="696912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10:notes"/>
          <p:cNvSpPr txBox="1">
            <a:spLocks noGrp="1"/>
          </p:cNvSpPr>
          <p:nvPr>
            <p:ph type="body" idx="1"/>
          </p:nvPr>
        </p:nvSpPr>
        <p:spPr>
          <a:xfrm>
            <a:off x="685800" y="4416425"/>
            <a:ext cx="5486400" cy="418306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4900" y="696912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11:notes"/>
          <p:cNvSpPr txBox="1">
            <a:spLocks noGrp="1"/>
          </p:cNvSpPr>
          <p:nvPr>
            <p:ph type="body" idx="1"/>
          </p:nvPr>
        </p:nvSpPr>
        <p:spPr>
          <a:xfrm>
            <a:off x="685800" y="4416425"/>
            <a:ext cx="5486400" cy="418306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9" name="Google Shape;44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4900" y="696912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12:notes"/>
          <p:cNvSpPr txBox="1">
            <a:spLocks noGrp="1"/>
          </p:cNvSpPr>
          <p:nvPr>
            <p:ph type="body" idx="1"/>
          </p:nvPr>
        </p:nvSpPr>
        <p:spPr>
          <a:xfrm>
            <a:off x="685800" y="4416425"/>
            <a:ext cx="5486400" cy="418306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2" name="Google Shape;49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4900" y="696912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13:notes"/>
          <p:cNvSpPr txBox="1">
            <a:spLocks noGrp="1"/>
          </p:cNvSpPr>
          <p:nvPr>
            <p:ph type="body" idx="1"/>
          </p:nvPr>
        </p:nvSpPr>
        <p:spPr>
          <a:xfrm>
            <a:off x="685800" y="4416425"/>
            <a:ext cx="5486400" cy="418306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7" name="Google Shape;497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49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14:notes"/>
          <p:cNvSpPr txBox="1">
            <a:spLocks noGrp="1"/>
          </p:cNvSpPr>
          <p:nvPr>
            <p:ph type="body" idx="1"/>
          </p:nvPr>
        </p:nvSpPr>
        <p:spPr>
          <a:xfrm>
            <a:off x="685800" y="4416425"/>
            <a:ext cx="5486400" cy="418306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3" name="Google Shape;503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4900" y="696912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15:notes"/>
          <p:cNvSpPr txBox="1">
            <a:spLocks noGrp="1"/>
          </p:cNvSpPr>
          <p:nvPr>
            <p:ph type="body" idx="1"/>
          </p:nvPr>
        </p:nvSpPr>
        <p:spPr>
          <a:xfrm>
            <a:off x="685800" y="4416425"/>
            <a:ext cx="5486400" cy="418306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9" name="Google Shape;509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4900" y="696912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16:notes"/>
          <p:cNvSpPr txBox="1">
            <a:spLocks noGrp="1"/>
          </p:cNvSpPr>
          <p:nvPr>
            <p:ph type="body" idx="1"/>
          </p:nvPr>
        </p:nvSpPr>
        <p:spPr>
          <a:xfrm>
            <a:off x="685800" y="4416425"/>
            <a:ext cx="5486400" cy="418306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9" name="Google Shape;529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4900" y="696912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17:notes"/>
          <p:cNvSpPr txBox="1">
            <a:spLocks noGrp="1"/>
          </p:cNvSpPr>
          <p:nvPr>
            <p:ph type="body" idx="1"/>
          </p:nvPr>
        </p:nvSpPr>
        <p:spPr>
          <a:xfrm>
            <a:off x="685800" y="4416425"/>
            <a:ext cx="5486400" cy="418306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8" name="Google Shape;548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4900" y="696912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18:notes"/>
          <p:cNvSpPr txBox="1">
            <a:spLocks noGrp="1"/>
          </p:cNvSpPr>
          <p:nvPr>
            <p:ph type="body" idx="1"/>
          </p:nvPr>
        </p:nvSpPr>
        <p:spPr>
          <a:xfrm>
            <a:off x="685800" y="4416425"/>
            <a:ext cx="5486400" cy="418306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7" name="Google Shape;567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4900" y="696912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19:notes"/>
          <p:cNvSpPr txBox="1">
            <a:spLocks noGrp="1"/>
          </p:cNvSpPr>
          <p:nvPr>
            <p:ph type="body" idx="1"/>
          </p:nvPr>
        </p:nvSpPr>
        <p:spPr>
          <a:xfrm>
            <a:off x="685800" y="4416425"/>
            <a:ext cx="5486400" cy="418306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5" name="Google Shape;585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4900" y="696912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416425"/>
            <a:ext cx="5486400" cy="418306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4900" y="696912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20:notes"/>
          <p:cNvSpPr txBox="1">
            <a:spLocks noGrp="1"/>
          </p:cNvSpPr>
          <p:nvPr>
            <p:ph type="body" idx="1"/>
          </p:nvPr>
        </p:nvSpPr>
        <p:spPr>
          <a:xfrm>
            <a:off x="685800" y="4416425"/>
            <a:ext cx="5486400" cy="418306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0" name="Google Shape;600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4900" y="696912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21:notes"/>
          <p:cNvSpPr txBox="1">
            <a:spLocks noGrp="1"/>
          </p:cNvSpPr>
          <p:nvPr>
            <p:ph type="body" idx="1"/>
          </p:nvPr>
        </p:nvSpPr>
        <p:spPr>
          <a:xfrm>
            <a:off x="685800" y="4416425"/>
            <a:ext cx="5486400" cy="418306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0" name="Google Shape;620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4900" y="696912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22:notes"/>
          <p:cNvSpPr txBox="1">
            <a:spLocks noGrp="1"/>
          </p:cNvSpPr>
          <p:nvPr>
            <p:ph type="body" idx="1"/>
          </p:nvPr>
        </p:nvSpPr>
        <p:spPr>
          <a:xfrm>
            <a:off x="685800" y="4416425"/>
            <a:ext cx="5486400" cy="418306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6" name="Google Shape;626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4900" y="696912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23:notes"/>
          <p:cNvSpPr txBox="1">
            <a:spLocks noGrp="1"/>
          </p:cNvSpPr>
          <p:nvPr>
            <p:ph type="body" idx="1"/>
          </p:nvPr>
        </p:nvSpPr>
        <p:spPr>
          <a:xfrm>
            <a:off x="685800" y="4416425"/>
            <a:ext cx="5486400" cy="418306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7" name="Google Shape;647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4900" y="696912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24:notes"/>
          <p:cNvSpPr txBox="1">
            <a:spLocks noGrp="1"/>
          </p:cNvSpPr>
          <p:nvPr>
            <p:ph type="body" idx="1"/>
          </p:nvPr>
        </p:nvSpPr>
        <p:spPr>
          <a:xfrm>
            <a:off x="685800" y="4416425"/>
            <a:ext cx="5486400" cy="418306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3" name="Google Shape;653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4900" y="696912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p25:notes"/>
          <p:cNvSpPr txBox="1">
            <a:spLocks noGrp="1"/>
          </p:cNvSpPr>
          <p:nvPr>
            <p:ph type="body" idx="1"/>
          </p:nvPr>
        </p:nvSpPr>
        <p:spPr>
          <a:xfrm>
            <a:off x="685800" y="4416425"/>
            <a:ext cx="5486400" cy="418306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5" name="Google Shape;675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4900" y="696912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p26:notes"/>
          <p:cNvSpPr txBox="1">
            <a:spLocks noGrp="1"/>
          </p:cNvSpPr>
          <p:nvPr>
            <p:ph type="body" idx="1"/>
          </p:nvPr>
        </p:nvSpPr>
        <p:spPr>
          <a:xfrm>
            <a:off x="685800" y="4416425"/>
            <a:ext cx="5486400" cy="418306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1" name="Google Shape;681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4900" y="696912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27:notes"/>
          <p:cNvSpPr txBox="1">
            <a:spLocks noGrp="1"/>
          </p:cNvSpPr>
          <p:nvPr>
            <p:ph type="body" idx="1"/>
          </p:nvPr>
        </p:nvSpPr>
        <p:spPr>
          <a:xfrm>
            <a:off x="685800" y="4416425"/>
            <a:ext cx="5486400" cy="418306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2" name="Google Shape;702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4900" y="696912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p28:notes"/>
          <p:cNvSpPr txBox="1">
            <a:spLocks noGrp="1"/>
          </p:cNvSpPr>
          <p:nvPr>
            <p:ph type="body" idx="1"/>
          </p:nvPr>
        </p:nvSpPr>
        <p:spPr>
          <a:xfrm>
            <a:off x="685800" y="4416425"/>
            <a:ext cx="5486400" cy="418306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8" name="Google Shape;708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4900" y="696912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p29:notes"/>
          <p:cNvSpPr txBox="1">
            <a:spLocks noGrp="1"/>
          </p:cNvSpPr>
          <p:nvPr>
            <p:ph type="body" idx="1"/>
          </p:nvPr>
        </p:nvSpPr>
        <p:spPr>
          <a:xfrm>
            <a:off x="685800" y="4416425"/>
            <a:ext cx="5486400" cy="418306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9" name="Google Shape;729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4900" y="696912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>
            <a:spLocks noGrp="1"/>
          </p:cNvSpPr>
          <p:nvPr>
            <p:ph type="body" idx="1"/>
          </p:nvPr>
        </p:nvSpPr>
        <p:spPr>
          <a:xfrm>
            <a:off x="685800" y="4416425"/>
            <a:ext cx="5486400" cy="418306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4900" y="696912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p30:notes"/>
          <p:cNvSpPr txBox="1">
            <a:spLocks noGrp="1"/>
          </p:cNvSpPr>
          <p:nvPr>
            <p:ph type="body" idx="1"/>
          </p:nvPr>
        </p:nvSpPr>
        <p:spPr>
          <a:xfrm>
            <a:off x="685800" y="4416425"/>
            <a:ext cx="5486400" cy="418306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5" name="Google Shape;735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4900" y="696912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p31:notes"/>
          <p:cNvSpPr txBox="1">
            <a:spLocks noGrp="1"/>
          </p:cNvSpPr>
          <p:nvPr>
            <p:ph type="body" idx="1"/>
          </p:nvPr>
        </p:nvSpPr>
        <p:spPr>
          <a:xfrm>
            <a:off x="685800" y="4416425"/>
            <a:ext cx="5486400" cy="418306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6" name="Google Shape;756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4900" y="696912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ga0bb2ce712_0_0:notes"/>
          <p:cNvSpPr txBox="1">
            <a:spLocks noGrp="1"/>
          </p:cNvSpPr>
          <p:nvPr>
            <p:ph type="body" idx="1"/>
          </p:nvPr>
        </p:nvSpPr>
        <p:spPr>
          <a:xfrm>
            <a:off x="685800" y="4416425"/>
            <a:ext cx="5486400" cy="4183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2" name="Google Shape;762;ga0bb2ce71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4900" y="696912"/>
            <a:ext cx="4648200" cy="348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p32:notes"/>
          <p:cNvSpPr txBox="1">
            <a:spLocks noGrp="1"/>
          </p:cNvSpPr>
          <p:nvPr>
            <p:ph type="body" idx="1"/>
          </p:nvPr>
        </p:nvSpPr>
        <p:spPr>
          <a:xfrm>
            <a:off x="685800" y="4416425"/>
            <a:ext cx="5486400" cy="418306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5" name="Google Shape;775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4900" y="696912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p33:notes"/>
          <p:cNvSpPr txBox="1">
            <a:spLocks noGrp="1"/>
          </p:cNvSpPr>
          <p:nvPr>
            <p:ph type="body" idx="1"/>
          </p:nvPr>
        </p:nvSpPr>
        <p:spPr>
          <a:xfrm>
            <a:off x="685800" y="4416425"/>
            <a:ext cx="5486400" cy="418306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6" name="Google Shape;806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4900" y="696912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p34:notes"/>
          <p:cNvSpPr txBox="1">
            <a:spLocks noGrp="1"/>
          </p:cNvSpPr>
          <p:nvPr>
            <p:ph type="body" idx="1"/>
          </p:nvPr>
        </p:nvSpPr>
        <p:spPr>
          <a:xfrm>
            <a:off x="685800" y="4416425"/>
            <a:ext cx="5486400" cy="418306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2" name="Google Shape;812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4900" y="696912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Google Shape;844;p35:notes"/>
          <p:cNvSpPr txBox="1">
            <a:spLocks noGrp="1"/>
          </p:cNvSpPr>
          <p:nvPr>
            <p:ph type="body" idx="1"/>
          </p:nvPr>
        </p:nvSpPr>
        <p:spPr>
          <a:xfrm>
            <a:off x="685800" y="4416425"/>
            <a:ext cx="5486400" cy="418306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5" name="Google Shape;845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4900" y="696912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Google Shape;904;p36:notes"/>
          <p:cNvSpPr txBox="1">
            <a:spLocks noGrp="1"/>
          </p:cNvSpPr>
          <p:nvPr>
            <p:ph type="body" idx="1"/>
          </p:nvPr>
        </p:nvSpPr>
        <p:spPr>
          <a:xfrm>
            <a:off x="685800" y="4416425"/>
            <a:ext cx="5486400" cy="418306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5" name="Google Shape;905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4900" y="696912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" name="Google Shape;955;p37:notes"/>
          <p:cNvSpPr txBox="1">
            <a:spLocks noGrp="1"/>
          </p:cNvSpPr>
          <p:nvPr>
            <p:ph type="body" idx="1"/>
          </p:nvPr>
        </p:nvSpPr>
        <p:spPr>
          <a:xfrm>
            <a:off x="685800" y="4416425"/>
            <a:ext cx="5486400" cy="418306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6" name="Google Shape;956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4900" y="696912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Google Shape;963;p38:notes"/>
          <p:cNvSpPr txBox="1">
            <a:spLocks noGrp="1"/>
          </p:cNvSpPr>
          <p:nvPr>
            <p:ph type="body" idx="1"/>
          </p:nvPr>
        </p:nvSpPr>
        <p:spPr>
          <a:xfrm>
            <a:off x="685800" y="4416425"/>
            <a:ext cx="5486400" cy="418306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4" name="Google Shape;964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4900" y="696912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4:notes"/>
          <p:cNvSpPr txBox="1">
            <a:spLocks noGrp="1"/>
          </p:cNvSpPr>
          <p:nvPr>
            <p:ph type="body" idx="1"/>
          </p:nvPr>
        </p:nvSpPr>
        <p:spPr>
          <a:xfrm>
            <a:off x="685800" y="4416425"/>
            <a:ext cx="5486400" cy="418306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4900" y="696912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1" name="Google Shape;981;p39:notes"/>
          <p:cNvSpPr txBox="1">
            <a:spLocks noGrp="1"/>
          </p:cNvSpPr>
          <p:nvPr>
            <p:ph type="body" idx="1"/>
          </p:nvPr>
        </p:nvSpPr>
        <p:spPr>
          <a:xfrm>
            <a:off x="685800" y="4416425"/>
            <a:ext cx="5486400" cy="418306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2" name="Google Shape;982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4900" y="696912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" name="Google Shape;996;p40:notes"/>
          <p:cNvSpPr txBox="1">
            <a:spLocks noGrp="1"/>
          </p:cNvSpPr>
          <p:nvPr>
            <p:ph type="body" idx="1"/>
          </p:nvPr>
        </p:nvSpPr>
        <p:spPr>
          <a:xfrm>
            <a:off x="685800" y="4416425"/>
            <a:ext cx="5486400" cy="418306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7" name="Google Shape;997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4900" y="696912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4" name="Google Shape;1014;p41:notes"/>
          <p:cNvSpPr txBox="1">
            <a:spLocks noGrp="1"/>
          </p:cNvSpPr>
          <p:nvPr>
            <p:ph type="body" idx="1"/>
          </p:nvPr>
        </p:nvSpPr>
        <p:spPr>
          <a:xfrm>
            <a:off x="685800" y="4416425"/>
            <a:ext cx="5486400" cy="418306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5" name="Google Shape;1015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4900" y="696912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Google Shape;1034;p42:notes"/>
          <p:cNvSpPr txBox="1">
            <a:spLocks noGrp="1"/>
          </p:cNvSpPr>
          <p:nvPr>
            <p:ph type="body" idx="1"/>
          </p:nvPr>
        </p:nvSpPr>
        <p:spPr>
          <a:xfrm>
            <a:off x="685800" y="4416425"/>
            <a:ext cx="5486400" cy="418306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5" name="Google Shape;1035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4900" y="696912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Google Shape;1040;p43:notes"/>
          <p:cNvSpPr txBox="1">
            <a:spLocks noGrp="1"/>
          </p:cNvSpPr>
          <p:nvPr>
            <p:ph type="body" idx="1"/>
          </p:nvPr>
        </p:nvSpPr>
        <p:spPr>
          <a:xfrm>
            <a:off x="685800" y="4416425"/>
            <a:ext cx="5486400" cy="418306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1" name="Google Shape;1041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4900" y="696912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" name="Google Shape;1046;p44:notes"/>
          <p:cNvSpPr txBox="1">
            <a:spLocks noGrp="1"/>
          </p:cNvSpPr>
          <p:nvPr>
            <p:ph type="body" idx="1"/>
          </p:nvPr>
        </p:nvSpPr>
        <p:spPr>
          <a:xfrm>
            <a:off x="685800" y="4416425"/>
            <a:ext cx="5486400" cy="418306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7" name="Google Shape;1047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4900" y="696912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5:notes"/>
          <p:cNvSpPr txBox="1">
            <a:spLocks noGrp="1"/>
          </p:cNvSpPr>
          <p:nvPr>
            <p:ph type="body" idx="1"/>
          </p:nvPr>
        </p:nvSpPr>
        <p:spPr>
          <a:xfrm>
            <a:off x="685800" y="4416425"/>
            <a:ext cx="5486400" cy="418306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4900" y="696912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6:notes"/>
          <p:cNvSpPr txBox="1">
            <a:spLocks noGrp="1"/>
          </p:cNvSpPr>
          <p:nvPr>
            <p:ph type="body" idx="1"/>
          </p:nvPr>
        </p:nvSpPr>
        <p:spPr>
          <a:xfrm>
            <a:off x="685800" y="4416425"/>
            <a:ext cx="5486400" cy="418306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4900" y="696912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7:notes"/>
          <p:cNvSpPr txBox="1">
            <a:spLocks noGrp="1"/>
          </p:cNvSpPr>
          <p:nvPr>
            <p:ph type="body" idx="1"/>
          </p:nvPr>
        </p:nvSpPr>
        <p:spPr>
          <a:xfrm>
            <a:off x="685800" y="4416425"/>
            <a:ext cx="5486400" cy="418306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4900" y="696912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8:notes"/>
          <p:cNvSpPr txBox="1">
            <a:spLocks noGrp="1"/>
          </p:cNvSpPr>
          <p:nvPr>
            <p:ph type="body" idx="1"/>
          </p:nvPr>
        </p:nvSpPr>
        <p:spPr>
          <a:xfrm>
            <a:off x="685800" y="4416425"/>
            <a:ext cx="5486400" cy="418306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4900" y="696912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9:notes"/>
          <p:cNvSpPr txBox="1">
            <a:spLocks noGrp="1"/>
          </p:cNvSpPr>
          <p:nvPr>
            <p:ph type="body" idx="1"/>
          </p:nvPr>
        </p:nvSpPr>
        <p:spPr>
          <a:xfrm>
            <a:off x="685800" y="4416425"/>
            <a:ext cx="5486400" cy="418306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" name="Google Shape;40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4900" y="696912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6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6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4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5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5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4" name="Google Shape;74;p55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5" name="Google Shape;75;p5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5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5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5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5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5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5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4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9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49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" name="Google Shape;35;p4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4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0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9"/>
            <a:ext cx="4525962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5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5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51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51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Google Shape;47;p51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48" name="Google Shape;48;p5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5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5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52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52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4" name="Google Shape;54;p52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5" name="Google Shape;55;p5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5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5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5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5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5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5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54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5" name="Google Shape;65;p54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66" name="Google Shape;66;p54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7" name="Google Shape;67;p54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68" name="Google Shape;68;p5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5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5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4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4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4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4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/>
          <p:nvPr/>
        </p:nvSpPr>
        <p:spPr>
          <a:xfrm>
            <a:off x="609600" y="1066800"/>
            <a:ext cx="7848600" cy="50292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rgbClr val="385D8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Standard output primitive in graphics packages is </a:t>
            </a: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solid color ,patterned polygon area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Polygons are easier to process due to </a:t>
            </a: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linear boundaries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Two basic approaches to area filling on a raster system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1. </a:t>
            </a: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Determine the overlap intervals </a:t>
            </a:r>
            <a:r>
              <a:rPr lang="en-US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scan lines that cross the area.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Typically useful for filling polygons, circles, ellipses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2.</a:t>
            </a: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Start from a given interior position</a:t>
            </a:r>
            <a:r>
              <a:rPr lang="en-US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paint outwards from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this point until we encounter the specified boundary conditions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useful for filling more complex boundaries, interactive painting      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system.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89" name="Google Shape;89;p1"/>
          <p:cNvSpPr txBox="1"/>
          <p:nvPr/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Computer Graphics, Nepal College of Information Technology, 2009</a:t>
            </a:r>
            <a:endParaRPr/>
          </a:p>
        </p:txBody>
      </p:sp>
      <p:sp>
        <p:nvSpPr>
          <p:cNvPr id="90" name="Google Shape;90;p1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/>
          </a:p>
        </p:txBody>
      </p:sp>
      <p:sp>
        <p:nvSpPr>
          <p:cNvPr id="91" name="Google Shape;91;p1"/>
          <p:cNvSpPr txBox="1"/>
          <p:nvPr/>
        </p:nvSpPr>
        <p:spPr>
          <a:xfrm>
            <a:off x="1447800" y="0"/>
            <a:ext cx="4452937" cy="5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Filled  Area Primitives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10"/>
          <p:cNvSpPr/>
          <p:nvPr/>
        </p:nvSpPr>
        <p:spPr>
          <a:xfrm>
            <a:off x="609600" y="1066800"/>
            <a:ext cx="7848600" cy="50292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rgbClr val="385D8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sz="18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Filling an area that is not defined within a single color boundary.</a:t>
            </a: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sz="18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sz="18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this case replace a specified interior color instead of searching for boundary color value.</a:t>
            </a: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sz="18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sz="18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Start from specified interior point (x , y) and reassign all pixel values that are currently set  to a given interior color with the desired color.</a:t>
            </a: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sz="18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sz="18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the area we want to paint has more than 1 interior color , first assign pixel values so that all interior points have same color.</a:t>
            </a: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sz="18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sz="18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can then use 8 or 4 connected approach to move on until all interior points have been repainted.</a:t>
            </a: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sz="18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4" name="Google Shape;444;p10"/>
          <p:cNvSpPr txBox="1"/>
          <p:nvPr/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r>
              <a:rPr lang="en-US"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Computer Graphics, Nepal College of Information Technology, 2009</a:t>
            </a:r>
            <a:endParaRPr/>
          </a:p>
        </p:txBody>
      </p:sp>
      <p:sp>
        <p:nvSpPr>
          <p:cNvPr id="445" name="Google Shape;445;p10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/>
          </a:p>
        </p:txBody>
      </p:sp>
      <p:sp>
        <p:nvSpPr>
          <p:cNvPr id="446" name="Google Shape;446;p10"/>
          <p:cNvSpPr txBox="1"/>
          <p:nvPr/>
        </p:nvSpPr>
        <p:spPr>
          <a:xfrm>
            <a:off x="2057400" y="304800"/>
            <a:ext cx="1779587" cy="52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Flood Fill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11"/>
          <p:cNvSpPr/>
          <p:nvPr/>
        </p:nvSpPr>
        <p:spPr>
          <a:xfrm>
            <a:off x="609600" y="533400"/>
            <a:ext cx="7848600" cy="40386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rgbClr val="385D8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sz="18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floodFill(int x,y,fill_color, original_color){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int color;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getpixel(x,y,color)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if(color == original_color ){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setpixel(x,y,fill_color)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floodFill(x+1,y,fill_color, original_color)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floodFill(x,y+1,fill_color, original_color) 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floodFill(x-1,y,fill_color, original_color) 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floodFill(x,y-1,fill_color, original_color)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}    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1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sz="18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</p:txBody>
      </p:sp>
      <p:sp>
        <p:nvSpPr>
          <p:cNvPr id="452" name="Google Shape;452;p11"/>
          <p:cNvSpPr txBox="1"/>
          <p:nvPr/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r>
              <a:rPr lang="en-US"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Computer Graphics, Nepal College of Information Technology, 2009</a:t>
            </a:r>
            <a:endParaRPr/>
          </a:p>
        </p:txBody>
      </p:sp>
      <p:sp>
        <p:nvSpPr>
          <p:cNvPr id="453" name="Google Shape;453;p11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11</a:t>
            </a:fld>
            <a:endParaRPr/>
          </a:p>
        </p:txBody>
      </p:sp>
      <p:sp>
        <p:nvSpPr>
          <p:cNvPr id="454" name="Google Shape;454;p11"/>
          <p:cNvSpPr/>
          <p:nvPr/>
        </p:nvSpPr>
        <p:spPr>
          <a:xfrm>
            <a:off x="4495800" y="5334000"/>
            <a:ext cx="228600" cy="228600"/>
          </a:xfrm>
          <a:prstGeom prst="ellipse">
            <a:avLst/>
          </a:prstGeom>
          <a:solidFill>
            <a:srgbClr val="B3A2C7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5" name="Google Shape;455;p11"/>
          <p:cNvSpPr/>
          <p:nvPr/>
        </p:nvSpPr>
        <p:spPr>
          <a:xfrm>
            <a:off x="4495800" y="5562600"/>
            <a:ext cx="228600" cy="228600"/>
          </a:xfrm>
          <a:prstGeom prst="ellipse">
            <a:avLst/>
          </a:prstGeom>
          <a:solidFill>
            <a:srgbClr val="B3A2C7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6" name="Google Shape;456;p11"/>
          <p:cNvSpPr/>
          <p:nvPr/>
        </p:nvSpPr>
        <p:spPr>
          <a:xfrm>
            <a:off x="4495800" y="5791200"/>
            <a:ext cx="228600" cy="228600"/>
          </a:xfrm>
          <a:prstGeom prst="ellipse">
            <a:avLst/>
          </a:prstGeom>
          <a:solidFill>
            <a:srgbClr val="B3A2C7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7" name="Google Shape;457;p11"/>
          <p:cNvSpPr/>
          <p:nvPr/>
        </p:nvSpPr>
        <p:spPr>
          <a:xfrm>
            <a:off x="4495800" y="6019800"/>
            <a:ext cx="228600" cy="228600"/>
          </a:xfrm>
          <a:prstGeom prst="ellipse">
            <a:avLst/>
          </a:prstGeom>
          <a:solidFill>
            <a:srgbClr val="B3A2C7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8" name="Google Shape;458;p11"/>
          <p:cNvSpPr/>
          <p:nvPr/>
        </p:nvSpPr>
        <p:spPr>
          <a:xfrm>
            <a:off x="4724400" y="6019800"/>
            <a:ext cx="228600" cy="228600"/>
          </a:xfrm>
          <a:prstGeom prst="ellipse">
            <a:avLst/>
          </a:prstGeom>
          <a:solidFill>
            <a:srgbClr val="0D0D0D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9" name="Google Shape;459;p11"/>
          <p:cNvSpPr/>
          <p:nvPr/>
        </p:nvSpPr>
        <p:spPr>
          <a:xfrm>
            <a:off x="4953000" y="6019800"/>
            <a:ext cx="228600" cy="228600"/>
          </a:xfrm>
          <a:prstGeom prst="ellipse">
            <a:avLst/>
          </a:prstGeom>
          <a:solidFill>
            <a:srgbClr val="0D0D0D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0" name="Google Shape;460;p11"/>
          <p:cNvSpPr/>
          <p:nvPr/>
        </p:nvSpPr>
        <p:spPr>
          <a:xfrm>
            <a:off x="5181600" y="6019800"/>
            <a:ext cx="228600" cy="228600"/>
          </a:xfrm>
          <a:prstGeom prst="ellipse">
            <a:avLst/>
          </a:prstGeom>
          <a:solidFill>
            <a:srgbClr val="0D0D0D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1" name="Google Shape;461;p11"/>
          <p:cNvSpPr/>
          <p:nvPr/>
        </p:nvSpPr>
        <p:spPr>
          <a:xfrm>
            <a:off x="5410200" y="6019800"/>
            <a:ext cx="228600" cy="228600"/>
          </a:xfrm>
          <a:prstGeom prst="ellipse">
            <a:avLst/>
          </a:prstGeom>
          <a:solidFill>
            <a:srgbClr val="E46C0A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2" name="Google Shape;462;p11"/>
          <p:cNvSpPr/>
          <p:nvPr/>
        </p:nvSpPr>
        <p:spPr>
          <a:xfrm>
            <a:off x="5410200" y="5791200"/>
            <a:ext cx="228600" cy="228600"/>
          </a:xfrm>
          <a:prstGeom prst="ellipse">
            <a:avLst/>
          </a:prstGeom>
          <a:solidFill>
            <a:srgbClr val="E46C0A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3" name="Google Shape;463;p11"/>
          <p:cNvSpPr/>
          <p:nvPr/>
        </p:nvSpPr>
        <p:spPr>
          <a:xfrm>
            <a:off x="5410200" y="5562600"/>
            <a:ext cx="228600" cy="228600"/>
          </a:xfrm>
          <a:prstGeom prst="ellipse">
            <a:avLst/>
          </a:prstGeom>
          <a:solidFill>
            <a:srgbClr val="E46C0A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4" name="Google Shape;464;p11"/>
          <p:cNvSpPr/>
          <p:nvPr/>
        </p:nvSpPr>
        <p:spPr>
          <a:xfrm>
            <a:off x="4953000" y="5334000"/>
            <a:ext cx="228600" cy="228600"/>
          </a:xfrm>
          <a:prstGeom prst="ellipse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5" name="Google Shape;465;p11"/>
          <p:cNvSpPr/>
          <p:nvPr/>
        </p:nvSpPr>
        <p:spPr>
          <a:xfrm>
            <a:off x="4724400" y="5334000"/>
            <a:ext cx="228600" cy="228600"/>
          </a:xfrm>
          <a:prstGeom prst="ellipse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6" name="Google Shape;466;p11"/>
          <p:cNvSpPr/>
          <p:nvPr/>
        </p:nvSpPr>
        <p:spPr>
          <a:xfrm>
            <a:off x="5181600" y="4648200"/>
            <a:ext cx="228600" cy="228600"/>
          </a:xfrm>
          <a:prstGeom prst="ellipse">
            <a:avLst/>
          </a:prstGeom>
          <a:solidFill>
            <a:srgbClr val="C3D69B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7" name="Google Shape;467;p11"/>
          <p:cNvSpPr/>
          <p:nvPr/>
        </p:nvSpPr>
        <p:spPr>
          <a:xfrm>
            <a:off x="5410200" y="4648200"/>
            <a:ext cx="228600" cy="228600"/>
          </a:xfrm>
          <a:prstGeom prst="ellipse">
            <a:avLst/>
          </a:prstGeom>
          <a:solidFill>
            <a:srgbClr val="C3D69B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8" name="Google Shape;468;p11"/>
          <p:cNvSpPr/>
          <p:nvPr/>
        </p:nvSpPr>
        <p:spPr>
          <a:xfrm>
            <a:off x="4724400" y="5105400"/>
            <a:ext cx="228600" cy="228600"/>
          </a:xfrm>
          <a:prstGeom prst="ellipse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9" name="Google Shape;469;p11"/>
          <p:cNvSpPr/>
          <p:nvPr/>
        </p:nvSpPr>
        <p:spPr>
          <a:xfrm>
            <a:off x="4495800" y="4648200"/>
            <a:ext cx="228600" cy="228600"/>
          </a:xfrm>
          <a:prstGeom prst="ellipse">
            <a:avLst/>
          </a:prstGeom>
          <a:solidFill>
            <a:srgbClr val="C3D69B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0" name="Google Shape;470;p11"/>
          <p:cNvSpPr/>
          <p:nvPr/>
        </p:nvSpPr>
        <p:spPr>
          <a:xfrm>
            <a:off x="4724400" y="4648200"/>
            <a:ext cx="228600" cy="228600"/>
          </a:xfrm>
          <a:prstGeom prst="ellipse">
            <a:avLst/>
          </a:prstGeom>
          <a:solidFill>
            <a:srgbClr val="C3D69B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1" name="Google Shape;471;p11"/>
          <p:cNvSpPr/>
          <p:nvPr/>
        </p:nvSpPr>
        <p:spPr>
          <a:xfrm>
            <a:off x="4953000" y="4648200"/>
            <a:ext cx="228600" cy="228600"/>
          </a:xfrm>
          <a:prstGeom prst="ellipse">
            <a:avLst/>
          </a:prstGeom>
          <a:solidFill>
            <a:srgbClr val="C3D69B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2" name="Google Shape;472;p11"/>
          <p:cNvSpPr/>
          <p:nvPr/>
        </p:nvSpPr>
        <p:spPr>
          <a:xfrm>
            <a:off x="4495800" y="5105400"/>
            <a:ext cx="228600" cy="228600"/>
          </a:xfrm>
          <a:prstGeom prst="ellipse">
            <a:avLst/>
          </a:prstGeom>
          <a:solidFill>
            <a:srgbClr val="B3A2C7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3" name="Google Shape;473;p11"/>
          <p:cNvSpPr/>
          <p:nvPr/>
        </p:nvSpPr>
        <p:spPr>
          <a:xfrm>
            <a:off x="4495800" y="4876800"/>
            <a:ext cx="228600" cy="228600"/>
          </a:xfrm>
          <a:prstGeom prst="ellipse">
            <a:avLst/>
          </a:prstGeom>
          <a:solidFill>
            <a:srgbClr val="B3A2C7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4" name="Google Shape;474;p11"/>
          <p:cNvSpPr/>
          <p:nvPr/>
        </p:nvSpPr>
        <p:spPr>
          <a:xfrm>
            <a:off x="4953000" y="5791200"/>
            <a:ext cx="228600" cy="2286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5" name="Google Shape;475;p11"/>
          <p:cNvSpPr/>
          <p:nvPr/>
        </p:nvSpPr>
        <p:spPr>
          <a:xfrm>
            <a:off x="5181600" y="5791200"/>
            <a:ext cx="228600" cy="2286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6" name="Google Shape;476;p11"/>
          <p:cNvSpPr/>
          <p:nvPr/>
        </p:nvSpPr>
        <p:spPr>
          <a:xfrm>
            <a:off x="5181600" y="5562600"/>
            <a:ext cx="228600" cy="2286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7" name="Google Shape;477;p11"/>
          <p:cNvSpPr/>
          <p:nvPr/>
        </p:nvSpPr>
        <p:spPr>
          <a:xfrm>
            <a:off x="4953000" y="5562600"/>
            <a:ext cx="228600" cy="2286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8" name="Google Shape;478;p11"/>
          <p:cNvSpPr/>
          <p:nvPr/>
        </p:nvSpPr>
        <p:spPr>
          <a:xfrm>
            <a:off x="4724400" y="5791200"/>
            <a:ext cx="228600" cy="2286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9" name="Google Shape;479;p11"/>
          <p:cNvSpPr/>
          <p:nvPr/>
        </p:nvSpPr>
        <p:spPr>
          <a:xfrm>
            <a:off x="4724400" y="5562600"/>
            <a:ext cx="228600" cy="2286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0" name="Google Shape;480;p11"/>
          <p:cNvSpPr/>
          <p:nvPr/>
        </p:nvSpPr>
        <p:spPr>
          <a:xfrm>
            <a:off x="4953000" y="5791200"/>
            <a:ext cx="228600" cy="228600"/>
          </a:xfrm>
          <a:prstGeom prst="ellipse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1" name="Google Shape;481;p11"/>
          <p:cNvSpPr/>
          <p:nvPr/>
        </p:nvSpPr>
        <p:spPr>
          <a:xfrm>
            <a:off x="5410200" y="5334000"/>
            <a:ext cx="228600" cy="228600"/>
          </a:xfrm>
          <a:prstGeom prst="ellipse">
            <a:avLst/>
          </a:prstGeom>
          <a:solidFill>
            <a:srgbClr val="E46C0A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2" name="Google Shape;482;p11"/>
          <p:cNvSpPr/>
          <p:nvPr/>
        </p:nvSpPr>
        <p:spPr>
          <a:xfrm>
            <a:off x="5410200" y="5105400"/>
            <a:ext cx="228600" cy="228600"/>
          </a:xfrm>
          <a:prstGeom prst="ellipse">
            <a:avLst/>
          </a:prstGeom>
          <a:solidFill>
            <a:srgbClr val="E46C0A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3" name="Google Shape;483;p11"/>
          <p:cNvSpPr/>
          <p:nvPr/>
        </p:nvSpPr>
        <p:spPr>
          <a:xfrm>
            <a:off x="5410200" y="4876800"/>
            <a:ext cx="228600" cy="228600"/>
          </a:xfrm>
          <a:prstGeom prst="ellipse">
            <a:avLst/>
          </a:prstGeom>
          <a:solidFill>
            <a:srgbClr val="E46C0A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4" name="Google Shape;484;p11"/>
          <p:cNvSpPr/>
          <p:nvPr/>
        </p:nvSpPr>
        <p:spPr>
          <a:xfrm>
            <a:off x="4953000" y="5105400"/>
            <a:ext cx="228600" cy="228600"/>
          </a:xfrm>
          <a:prstGeom prst="ellipse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5" name="Google Shape;485;p11"/>
          <p:cNvSpPr/>
          <p:nvPr/>
        </p:nvSpPr>
        <p:spPr>
          <a:xfrm>
            <a:off x="5181600" y="5334000"/>
            <a:ext cx="228600" cy="228600"/>
          </a:xfrm>
          <a:prstGeom prst="ellipse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6" name="Google Shape;486;p11"/>
          <p:cNvSpPr/>
          <p:nvPr/>
        </p:nvSpPr>
        <p:spPr>
          <a:xfrm>
            <a:off x="5181600" y="5105400"/>
            <a:ext cx="228600" cy="228600"/>
          </a:xfrm>
          <a:prstGeom prst="ellipse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7" name="Google Shape;487;p11"/>
          <p:cNvSpPr/>
          <p:nvPr/>
        </p:nvSpPr>
        <p:spPr>
          <a:xfrm>
            <a:off x="4724400" y="4876800"/>
            <a:ext cx="228600" cy="228600"/>
          </a:xfrm>
          <a:prstGeom prst="ellipse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8" name="Google Shape;488;p11"/>
          <p:cNvSpPr/>
          <p:nvPr/>
        </p:nvSpPr>
        <p:spPr>
          <a:xfrm>
            <a:off x="4953000" y="4876800"/>
            <a:ext cx="228600" cy="228600"/>
          </a:xfrm>
          <a:prstGeom prst="ellipse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9" name="Google Shape;489;p11"/>
          <p:cNvSpPr/>
          <p:nvPr/>
        </p:nvSpPr>
        <p:spPr>
          <a:xfrm>
            <a:off x="5181600" y="4876800"/>
            <a:ext cx="228600" cy="228600"/>
          </a:xfrm>
          <a:prstGeom prst="ellipse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12"/>
          <p:cNvSpPr txBox="1">
            <a:spLocks noGrp="1"/>
          </p:cNvSpPr>
          <p:nvPr>
            <p:ph type="ctrTitle"/>
          </p:nvPr>
        </p:nvSpPr>
        <p:spPr>
          <a:xfrm>
            <a:off x="990600" y="4267200"/>
            <a:ext cx="7772400" cy="1974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4AC"/>
              </a:buClr>
              <a:buSzPts val="4400"/>
              <a:buFont typeface="Calibri"/>
              <a:buNone/>
            </a:pPr>
            <a:r>
              <a:rPr lang="en-US" sz="4400" b="0" i="0" u="none">
                <a:solidFill>
                  <a:srgbClr val="0044AC"/>
                </a:solidFill>
                <a:latin typeface="Calibri"/>
                <a:ea typeface="Calibri"/>
                <a:cs typeface="Calibri"/>
                <a:sym typeface="Calibri"/>
              </a:rPr>
              <a:t>2D, 3D Clipping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1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Window and View ports</a:t>
            </a:r>
            <a:endParaRPr/>
          </a:p>
        </p:txBody>
      </p:sp>
      <p:sp>
        <p:nvSpPr>
          <p:cNvPr id="500" name="Google Shape;500;p13"/>
          <p:cNvSpPr txBox="1">
            <a:spLocks noGrp="1"/>
          </p:cNvSpPr>
          <p:nvPr>
            <p:ph type="body" idx="1"/>
          </p:nvPr>
        </p:nvSpPr>
        <p:spPr>
          <a:xfrm>
            <a:off x="914400" y="15240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rectangular area specified in </a:t>
            </a:r>
            <a:r>
              <a:rPr lang="en-US" sz="32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world coordinates 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called a 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window.</a:t>
            </a:r>
            <a:endParaRPr dirty="0"/>
          </a:p>
          <a:p>
            <a:pPr marL="342900" marR="0" lvl="0" indent="-1397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rectangular area on the </a:t>
            </a:r>
            <a:r>
              <a:rPr lang="en-US" sz="32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display device 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which a window is mapped is called a 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view port.</a:t>
            </a:r>
            <a:endParaRPr dirty="0"/>
          </a:p>
          <a:p>
            <a:pPr marL="342900" marR="0" lvl="0" indent="-1397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window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defines 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</a:t>
            </a:r>
            <a:r>
              <a:rPr lang="en-US" sz="32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to be viewed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 </a:t>
            </a:r>
            <a:endParaRPr lang="en-US" sz="3200" b="0" i="0" u="none" strike="noStrike" cap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dirty="0" smtClean="0"/>
              <a:t>    </a:t>
            </a:r>
            <a:r>
              <a:rPr lang="en-US" sz="16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view port 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defines 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where</a:t>
            </a:r>
            <a:r>
              <a:rPr lang="en-US" sz="32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it is to be displayed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1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Window and View ports</a:t>
            </a:r>
            <a:endParaRPr/>
          </a:p>
        </p:txBody>
      </p:sp>
      <p:sp>
        <p:nvSpPr>
          <p:cNvPr id="506" name="Google Shape;506;p14"/>
          <p:cNvSpPr txBox="1">
            <a:spLocks noGrp="1"/>
          </p:cNvSpPr>
          <p:nvPr>
            <p:ph type="body" idx="1"/>
          </p:nvPr>
        </p:nvSpPr>
        <p:spPr>
          <a:xfrm>
            <a:off x="914400" y="15240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Often windows and view ports are rectangles in standard position with rectangle edges parallel to coordinate axes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The </a:t>
            </a:r>
            <a:r>
              <a:rPr lang="en-US"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mapping</a:t>
            </a: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of a part of </a:t>
            </a:r>
            <a:r>
              <a:rPr lang="en-US"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world coordinate scene to device coordinate </a:t>
            </a: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referred to as </a:t>
            </a:r>
            <a:r>
              <a:rPr lang="en-US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viewing transformation</a:t>
            </a: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1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2D Viewing Pipeline</a:t>
            </a:r>
            <a:endParaRPr/>
          </a:p>
        </p:txBody>
      </p:sp>
      <p:cxnSp>
        <p:nvCxnSpPr>
          <p:cNvPr id="512" name="Google Shape;512;p15"/>
          <p:cNvCxnSpPr/>
          <p:nvPr/>
        </p:nvCxnSpPr>
        <p:spPr>
          <a:xfrm>
            <a:off x="1600200" y="2782887"/>
            <a:ext cx="342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513" name="Google Shape;513;p15"/>
          <p:cNvSpPr txBox="1"/>
          <p:nvPr/>
        </p:nvSpPr>
        <p:spPr>
          <a:xfrm>
            <a:off x="1943100" y="1982787"/>
            <a:ext cx="1257300" cy="1484312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35921" dir="2700000">
              <a:srgbClr val="808080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rPr lang="en-US" sz="11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Construct World coordinate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rPr lang="en-US" sz="11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Scene using modeling-coordinate transformations</a:t>
            </a:r>
            <a:endParaRPr/>
          </a:p>
        </p:txBody>
      </p:sp>
      <p:cxnSp>
        <p:nvCxnSpPr>
          <p:cNvPr id="514" name="Google Shape;514;p15"/>
          <p:cNvCxnSpPr/>
          <p:nvPr/>
        </p:nvCxnSpPr>
        <p:spPr>
          <a:xfrm>
            <a:off x="3200400" y="2782887"/>
            <a:ext cx="457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515" name="Google Shape;515;p15"/>
          <p:cNvCxnSpPr/>
          <p:nvPr/>
        </p:nvCxnSpPr>
        <p:spPr>
          <a:xfrm>
            <a:off x="4686300" y="2782887"/>
            <a:ext cx="457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516" name="Google Shape;516;p15"/>
          <p:cNvCxnSpPr/>
          <p:nvPr/>
        </p:nvCxnSpPr>
        <p:spPr>
          <a:xfrm>
            <a:off x="6286500" y="2782887"/>
            <a:ext cx="457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517" name="Google Shape;517;p15"/>
          <p:cNvSpPr txBox="1"/>
          <p:nvPr/>
        </p:nvSpPr>
        <p:spPr>
          <a:xfrm>
            <a:off x="3657600" y="2211387"/>
            <a:ext cx="1028700" cy="1143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35921" dir="2700000">
              <a:srgbClr val="808080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rPr lang="en-US" sz="11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Convert world coordinates to viewing coordinates</a:t>
            </a:r>
            <a:endParaRPr/>
          </a:p>
        </p:txBody>
      </p:sp>
      <p:sp>
        <p:nvSpPr>
          <p:cNvPr id="518" name="Google Shape;518;p15"/>
          <p:cNvSpPr txBox="1"/>
          <p:nvPr/>
        </p:nvSpPr>
        <p:spPr>
          <a:xfrm>
            <a:off x="5143500" y="2097087"/>
            <a:ext cx="1143000" cy="1484312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35921" dir="2700000">
              <a:srgbClr val="808080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rPr lang="en-US" sz="11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Map viewing coordinates to normalized viewing coordinates using window view port specifications</a:t>
            </a:r>
            <a:endParaRPr/>
          </a:p>
        </p:txBody>
      </p:sp>
      <p:sp>
        <p:nvSpPr>
          <p:cNvPr id="519" name="Google Shape;519;p15"/>
          <p:cNvSpPr txBox="1"/>
          <p:nvPr/>
        </p:nvSpPr>
        <p:spPr>
          <a:xfrm>
            <a:off x="6743700" y="2211387"/>
            <a:ext cx="1028700" cy="1027112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35921" dir="2700000">
              <a:srgbClr val="808080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rPr lang="en-US" sz="11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Map normalized view port to  device coordinates </a:t>
            </a:r>
            <a:endParaRPr/>
          </a:p>
        </p:txBody>
      </p:sp>
      <p:cxnSp>
        <p:nvCxnSpPr>
          <p:cNvPr id="520" name="Google Shape;520;p15"/>
          <p:cNvCxnSpPr/>
          <p:nvPr/>
        </p:nvCxnSpPr>
        <p:spPr>
          <a:xfrm>
            <a:off x="7848600" y="2743200"/>
            <a:ext cx="342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521" name="Google Shape;521;p15"/>
          <p:cNvSpPr txBox="1"/>
          <p:nvPr/>
        </p:nvSpPr>
        <p:spPr>
          <a:xfrm>
            <a:off x="1524000" y="2438400"/>
            <a:ext cx="404812" cy="261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en-US"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MC</a:t>
            </a:r>
            <a:endParaRPr/>
          </a:p>
        </p:txBody>
      </p:sp>
      <p:sp>
        <p:nvSpPr>
          <p:cNvPr id="522" name="Google Shape;522;p15"/>
          <p:cNvSpPr txBox="1"/>
          <p:nvPr/>
        </p:nvSpPr>
        <p:spPr>
          <a:xfrm>
            <a:off x="3252787" y="2438400"/>
            <a:ext cx="409575" cy="2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en-US"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WC</a:t>
            </a:r>
            <a:endParaRPr/>
          </a:p>
        </p:txBody>
      </p:sp>
      <p:sp>
        <p:nvSpPr>
          <p:cNvPr id="523" name="Google Shape;523;p15"/>
          <p:cNvSpPr txBox="1"/>
          <p:nvPr/>
        </p:nvSpPr>
        <p:spPr>
          <a:xfrm>
            <a:off x="4724400" y="2438400"/>
            <a:ext cx="371475" cy="2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en-US"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VC</a:t>
            </a:r>
            <a:endParaRPr/>
          </a:p>
        </p:txBody>
      </p:sp>
      <p:sp>
        <p:nvSpPr>
          <p:cNvPr id="524" name="Google Shape;524;p15"/>
          <p:cNvSpPr txBox="1"/>
          <p:nvPr/>
        </p:nvSpPr>
        <p:spPr>
          <a:xfrm>
            <a:off x="6324600" y="2438400"/>
            <a:ext cx="469900" cy="2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en-US"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NVC</a:t>
            </a:r>
            <a:endParaRPr/>
          </a:p>
        </p:txBody>
      </p:sp>
      <p:sp>
        <p:nvSpPr>
          <p:cNvPr id="525" name="Google Shape;525;p15"/>
          <p:cNvSpPr txBox="1"/>
          <p:nvPr/>
        </p:nvSpPr>
        <p:spPr>
          <a:xfrm>
            <a:off x="7772400" y="2438400"/>
            <a:ext cx="381000" cy="2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en-US"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DC</a:t>
            </a:r>
            <a:endParaRPr/>
          </a:p>
        </p:txBody>
      </p:sp>
      <p:pic>
        <p:nvPicPr>
          <p:cNvPr id="526" name="Google Shape;526;p15" descr="wToV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52600" y="4038600"/>
            <a:ext cx="6667500" cy="2286000"/>
          </a:xfrm>
          <a:prstGeom prst="rect">
            <a:avLst/>
          </a:prstGeom>
          <a:noFill/>
          <a:ln>
            <a:noFill/>
          </a:ln>
          <a:effectLst>
            <a:outerShdw sx="82000" sy="82000" algn="ctr" rotWithShape="0">
              <a:srgbClr val="000000">
                <a:alpha val="31764"/>
              </a:srgbClr>
            </a:outerShdw>
          </a:effectLst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1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Clipping in Raster World</a:t>
            </a:r>
            <a:r>
              <a:rPr lang="en-US" sz="40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40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40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532" name="Google Shape;532;p1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220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marR="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lang="en-US" sz="2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Procedure that identifies those operations of picture that are either </a:t>
            </a:r>
            <a:r>
              <a:rPr lang="en-US"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inside</a:t>
            </a:r>
            <a:r>
              <a:rPr lang="en-US" sz="2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or </a:t>
            </a:r>
            <a:r>
              <a:rPr lang="en-US"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outside </a:t>
            </a:r>
            <a:endParaRPr/>
          </a:p>
          <a:p>
            <a:pPr marL="342900" marR="0" lvl="0" indent="-342900" algn="l" rtl="0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lang="en-US" sz="2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region against which an object is to  be clipped is called a </a:t>
            </a:r>
            <a:r>
              <a:rPr lang="en-US"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clip window</a:t>
            </a:r>
            <a:r>
              <a:rPr lang="en-US" sz="2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lang="en-US" sz="2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Depending on application it  can be</a:t>
            </a:r>
            <a:r>
              <a:rPr lang="en-US"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polygons</a:t>
            </a:r>
            <a:r>
              <a:rPr lang="en-US" sz="2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or even </a:t>
            </a:r>
            <a:r>
              <a:rPr lang="en-US"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curve surfaces</a:t>
            </a:r>
            <a:r>
              <a:rPr lang="en-US" sz="2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</p:txBody>
      </p:sp>
      <p:sp>
        <p:nvSpPr>
          <p:cNvPr id="533" name="Google Shape;533;p16"/>
          <p:cNvSpPr txBox="1"/>
          <p:nvPr/>
        </p:nvSpPr>
        <p:spPr>
          <a:xfrm>
            <a:off x="1828800" y="4494212"/>
            <a:ext cx="1143000" cy="10668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34" name="Google Shape;534;p16"/>
          <p:cNvCxnSpPr/>
          <p:nvPr/>
        </p:nvCxnSpPr>
        <p:spPr>
          <a:xfrm>
            <a:off x="2590800" y="5027612"/>
            <a:ext cx="0" cy="1524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535" name="Google Shape;535;p16"/>
          <p:cNvCxnSpPr/>
          <p:nvPr/>
        </p:nvCxnSpPr>
        <p:spPr>
          <a:xfrm>
            <a:off x="4495800" y="5027612"/>
            <a:ext cx="0" cy="1524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536" name="Google Shape;536;p16"/>
          <p:cNvCxnSpPr/>
          <p:nvPr/>
        </p:nvCxnSpPr>
        <p:spPr>
          <a:xfrm rot="10800000">
            <a:off x="2590800" y="6551612"/>
            <a:ext cx="1905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537" name="Google Shape;537;p16"/>
          <p:cNvCxnSpPr/>
          <p:nvPr/>
        </p:nvCxnSpPr>
        <p:spPr>
          <a:xfrm rot="10800000">
            <a:off x="2590800" y="5027612"/>
            <a:ext cx="1905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538" name="Google Shape;538;p16"/>
          <p:cNvSpPr txBox="1"/>
          <p:nvPr/>
        </p:nvSpPr>
        <p:spPr>
          <a:xfrm>
            <a:off x="6932612" y="5027612"/>
            <a:ext cx="381000" cy="533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39" name="Google Shape;539;p16"/>
          <p:cNvCxnSpPr/>
          <p:nvPr/>
        </p:nvCxnSpPr>
        <p:spPr>
          <a:xfrm flipH="1">
            <a:off x="6932612" y="5029200"/>
            <a:ext cx="1587" cy="1524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540" name="Google Shape;540;p16"/>
          <p:cNvCxnSpPr/>
          <p:nvPr/>
        </p:nvCxnSpPr>
        <p:spPr>
          <a:xfrm flipH="1">
            <a:off x="8837612" y="5027612"/>
            <a:ext cx="1587" cy="1524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541" name="Google Shape;541;p16"/>
          <p:cNvCxnSpPr/>
          <p:nvPr/>
        </p:nvCxnSpPr>
        <p:spPr>
          <a:xfrm flipH="1">
            <a:off x="6932612" y="6551612"/>
            <a:ext cx="1905000" cy="158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542" name="Google Shape;542;p16"/>
          <p:cNvCxnSpPr/>
          <p:nvPr/>
        </p:nvCxnSpPr>
        <p:spPr>
          <a:xfrm flipH="1">
            <a:off x="6932612" y="5027612"/>
            <a:ext cx="1905000" cy="158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543" name="Google Shape;543;p16"/>
          <p:cNvSpPr/>
          <p:nvPr/>
        </p:nvSpPr>
        <p:spPr>
          <a:xfrm>
            <a:off x="2133600" y="5865812"/>
            <a:ext cx="1295400" cy="457200"/>
          </a:xfrm>
          <a:prstGeom prst="rtTriangl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4" name="Google Shape;544;p16"/>
          <p:cNvSpPr/>
          <p:nvPr/>
        </p:nvSpPr>
        <p:spPr>
          <a:xfrm>
            <a:off x="6932612" y="6094412"/>
            <a:ext cx="838200" cy="228600"/>
          </a:xfrm>
          <a:prstGeom prst="rtTriangl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5" name="Google Shape;545;p16"/>
          <p:cNvSpPr/>
          <p:nvPr/>
        </p:nvSpPr>
        <p:spPr>
          <a:xfrm>
            <a:off x="5334000" y="5561012"/>
            <a:ext cx="762000" cy="53340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5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5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5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5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5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1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Clipping in Raster World</a:t>
            </a:r>
            <a:r>
              <a:rPr lang="en-US" sz="40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40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40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551" name="Google Shape;551;p17"/>
          <p:cNvSpPr txBox="1">
            <a:spLocks noGrp="1"/>
          </p:cNvSpPr>
          <p:nvPr>
            <p:ph type="body" idx="1"/>
          </p:nvPr>
        </p:nvSpPr>
        <p:spPr>
          <a:xfrm>
            <a:off x="457200" y="1295400"/>
            <a:ext cx="8229600" cy="220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lang="en-US" sz="26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Applications </a:t>
            </a:r>
            <a:endParaRPr sz="2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rPr lang="en-US" sz="2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 i.   </a:t>
            </a:r>
            <a:r>
              <a:rPr lang="en-US"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Extracting parts </a:t>
            </a:r>
            <a:r>
              <a:rPr lang="en-US" sz="2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 defined scene for viewing</a:t>
            </a:r>
            <a:endParaRPr sz="2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rPr lang="en-US" sz="2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 ii. </a:t>
            </a:r>
            <a:r>
              <a:rPr lang="en-US"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Identifying visible surfaces </a:t>
            </a:r>
            <a:r>
              <a:rPr lang="en-US" sz="2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three dimension 	views</a:t>
            </a:r>
            <a:endParaRPr sz="2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lang="en-US" sz="2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iii. Drawing, painting operations that allow parts 	of  picture to be </a:t>
            </a:r>
            <a:r>
              <a:rPr lang="en-US"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selected for copying, moving, erasing or duplicating </a:t>
            </a:r>
            <a:r>
              <a:rPr lang="en-US" sz="2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etc. </a:t>
            </a:r>
            <a:endParaRPr/>
          </a:p>
        </p:txBody>
      </p:sp>
      <p:sp>
        <p:nvSpPr>
          <p:cNvPr id="552" name="Google Shape;552;p17"/>
          <p:cNvSpPr txBox="1"/>
          <p:nvPr/>
        </p:nvSpPr>
        <p:spPr>
          <a:xfrm>
            <a:off x="1828800" y="4648200"/>
            <a:ext cx="1143000" cy="10668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53" name="Google Shape;553;p17"/>
          <p:cNvCxnSpPr/>
          <p:nvPr/>
        </p:nvCxnSpPr>
        <p:spPr>
          <a:xfrm>
            <a:off x="2590800" y="5181600"/>
            <a:ext cx="0" cy="1524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554" name="Google Shape;554;p17"/>
          <p:cNvCxnSpPr/>
          <p:nvPr/>
        </p:nvCxnSpPr>
        <p:spPr>
          <a:xfrm>
            <a:off x="4495800" y="5181600"/>
            <a:ext cx="0" cy="1524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555" name="Google Shape;555;p17"/>
          <p:cNvCxnSpPr/>
          <p:nvPr/>
        </p:nvCxnSpPr>
        <p:spPr>
          <a:xfrm rot="10800000">
            <a:off x="2590800" y="6705600"/>
            <a:ext cx="1905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556" name="Google Shape;556;p17"/>
          <p:cNvCxnSpPr/>
          <p:nvPr/>
        </p:nvCxnSpPr>
        <p:spPr>
          <a:xfrm rot="10800000">
            <a:off x="2590800" y="5181600"/>
            <a:ext cx="1905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557" name="Google Shape;557;p17"/>
          <p:cNvSpPr txBox="1"/>
          <p:nvPr/>
        </p:nvSpPr>
        <p:spPr>
          <a:xfrm>
            <a:off x="6932612" y="5181600"/>
            <a:ext cx="381000" cy="533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58" name="Google Shape;558;p17"/>
          <p:cNvCxnSpPr/>
          <p:nvPr/>
        </p:nvCxnSpPr>
        <p:spPr>
          <a:xfrm flipH="1">
            <a:off x="6932612" y="5181600"/>
            <a:ext cx="1587" cy="1524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559" name="Google Shape;559;p17"/>
          <p:cNvCxnSpPr/>
          <p:nvPr/>
        </p:nvCxnSpPr>
        <p:spPr>
          <a:xfrm flipH="1">
            <a:off x="8837612" y="5181600"/>
            <a:ext cx="1587" cy="1524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560" name="Google Shape;560;p17"/>
          <p:cNvCxnSpPr/>
          <p:nvPr/>
        </p:nvCxnSpPr>
        <p:spPr>
          <a:xfrm flipH="1">
            <a:off x="6932612" y="6705600"/>
            <a:ext cx="1905000" cy="158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561" name="Google Shape;561;p17"/>
          <p:cNvCxnSpPr/>
          <p:nvPr/>
        </p:nvCxnSpPr>
        <p:spPr>
          <a:xfrm flipH="1">
            <a:off x="6932612" y="5181600"/>
            <a:ext cx="1905000" cy="158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562" name="Google Shape;562;p17"/>
          <p:cNvSpPr/>
          <p:nvPr/>
        </p:nvSpPr>
        <p:spPr>
          <a:xfrm>
            <a:off x="2133600" y="6019800"/>
            <a:ext cx="1295400" cy="457200"/>
          </a:xfrm>
          <a:prstGeom prst="rtTriangl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3" name="Google Shape;563;p17"/>
          <p:cNvSpPr/>
          <p:nvPr/>
        </p:nvSpPr>
        <p:spPr>
          <a:xfrm>
            <a:off x="6932612" y="6248400"/>
            <a:ext cx="838200" cy="228600"/>
          </a:xfrm>
          <a:prstGeom prst="rtTriangl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4" name="Google Shape;564;p17"/>
          <p:cNvSpPr/>
          <p:nvPr/>
        </p:nvSpPr>
        <p:spPr>
          <a:xfrm>
            <a:off x="5334000" y="5715000"/>
            <a:ext cx="762000" cy="53340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5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5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5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5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5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1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4AC"/>
              </a:buClr>
              <a:buSzPts val="4400"/>
              <a:buFont typeface="Calibri"/>
              <a:buNone/>
            </a:pPr>
            <a:r>
              <a:rPr lang="en-US" sz="4400" b="0" i="0" u="none">
                <a:solidFill>
                  <a:srgbClr val="0044AC"/>
                </a:solidFill>
                <a:latin typeface="Calibri"/>
                <a:ea typeface="Calibri"/>
                <a:cs typeface="Calibri"/>
                <a:sym typeface="Calibri"/>
              </a:rPr>
              <a:t>Line Clipping</a:t>
            </a:r>
            <a:endParaRPr/>
          </a:p>
        </p:txBody>
      </p:sp>
      <p:sp>
        <p:nvSpPr>
          <p:cNvPr id="570" name="Google Shape;570;p1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610600" cy="220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Point clipping easy: Just </a:t>
            </a:r>
            <a:r>
              <a:rPr lang="en-US"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check the inequalities  </a:t>
            </a: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(x</a:t>
            </a:r>
            <a:r>
              <a:rPr lang="en-US" sz="18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max</a:t>
            </a: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,y</a:t>
            </a:r>
            <a:r>
              <a:rPr lang="en-US" sz="18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max</a:t>
            </a: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en-US" sz="24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min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&lt; x &lt; x</a:t>
            </a:r>
            <a:r>
              <a:rPr lang="en-US" sz="24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max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r>
              <a:rPr lang="en-US" sz="24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min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&lt; y &lt; y</a:t>
            </a:r>
            <a:r>
              <a:rPr lang="en-US" sz="24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max</a:t>
            </a:r>
            <a:endParaRPr/>
          </a:p>
          <a:p>
            <a:pPr marL="742950" marR="0" lvl="1" indent="-1333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 baseline="-2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Line clipping more tricky   </a:t>
            </a:r>
            <a:r>
              <a:rPr lang="en-US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(x</a:t>
            </a:r>
            <a:r>
              <a:rPr lang="en-US" sz="16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min</a:t>
            </a:r>
            <a:r>
              <a:rPr lang="en-US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,y</a:t>
            </a:r>
            <a:r>
              <a:rPr lang="en-US" sz="16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min</a:t>
            </a:r>
            <a:r>
              <a:rPr lang="en-US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/>
          </a:p>
        </p:txBody>
      </p:sp>
      <p:sp>
        <p:nvSpPr>
          <p:cNvPr id="571" name="Google Shape;571;p18"/>
          <p:cNvSpPr txBox="1"/>
          <p:nvPr/>
        </p:nvSpPr>
        <p:spPr>
          <a:xfrm>
            <a:off x="1371600" y="4191000"/>
            <a:ext cx="2133600" cy="15240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72" name="Google Shape;572;p18"/>
          <p:cNvCxnSpPr/>
          <p:nvPr/>
        </p:nvCxnSpPr>
        <p:spPr>
          <a:xfrm rot="10800000" flipH="1">
            <a:off x="304800" y="4953000"/>
            <a:ext cx="1371600" cy="355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573" name="Google Shape;573;p18"/>
          <p:cNvCxnSpPr/>
          <p:nvPr/>
        </p:nvCxnSpPr>
        <p:spPr>
          <a:xfrm>
            <a:off x="2057400" y="4572000"/>
            <a:ext cx="762000" cy="685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574" name="Google Shape;574;p18"/>
          <p:cNvCxnSpPr/>
          <p:nvPr/>
        </p:nvCxnSpPr>
        <p:spPr>
          <a:xfrm>
            <a:off x="2514600" y="3733800"/>
            <a:ext cx="1447800" cy="457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575" name="Google Shape;575;p18"/>
          <p:cNvCxnSpPr/>
          <p:nvPr/>
        </p:nvCxnSpPr>
        <p:spPr>
          <a:xfrm rot="10800000" flipH="1">
            <a:off x="2819400" y="4876800"/>
            <a:ext cx="914400" cy="1143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576" name="Google Shape;576;p18"/>
          <p:cNvSpPr txBox="1"/>
          <p:nvPr/>
        </p:nvSpPr>
        <p:spPr>
          <a:xfrm>
            <a:off x="5791200" y="4191000"/>
            <a:ext cx="2133600" cy="15240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77" name="Google Shape;577;p18"/>
          <p:cNvCxnSpPr/>
          <p:nvPr/>
        </p:nvCxnSpPr>
        <p:spPr>
          <a:xfrm rot="10800000" flipH="1">
            <a:off x="5791200" y="4953000"/>
            <a:ext cx="304800" cy="76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578" name="Google Shape;578;p18"/>
          <p:cNvCxnSpPr/>
          <p:nvPr/>
        </p:nvCxnSpPr>
        <p:spPr>
          <a:xfrm>
            <a:off x="6477000" y="4572000"/>
            <a:ext cx="762000" cy="685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579" name="Google Shape;579;p18"/>
          <p:cNvCxnSpPr/>
          <p:nvPr/>
        </p:nvCxnSpPr>
        <p:spPr>
          <a:xfrm rot="10800000" flipH="1">
            <a:off x="7467600" y="5105400"/>
            <a:ext cx="457200" cy="609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580" name="Google Shape;580;p18"/>
          <p:cNvSpPr/>
          <p:nvPr/>
        </p:nvSpPr>
        <p:spPr>
          <a:xfrm>
            <a:off x="4267200" y="4800600"/>
            <a:ext cx="838200" cy="45720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1" name="Google Shape;581;p18"/>
          <p:cNvSpPr txBox="1"/>
          <p:nvPr/>
        </p:nvSpPr>
        <p:spPr>
          <a:xfrm>
            <a:off x="5562600" y="2057400"/>
            <a:ext cx="2133600" cy="15240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(x,y)</a:t>
            </a:r>
            <a:endParaRPr/>
          </a:p>
        </p:txBody>
      </p:sp>
      <p:sp>
        <p:nvSpPr>
          <p:cNvPr id="582" name="Google Shape;582;p18"/>
          <p:cNvSpPr/>
          <p:nvPr/>
        </p:nvSpPr>
        <p:spPr>
          <a:xfrm>
            <a:off x="6354762" y="2590800"/>
            <a:ext cx="46037" cy="762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85D8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5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5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1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4AC"/>
              </a:buClr>
              <a:buSzPts val="4400"/>
              <a:buFont typeface="Calibri"/>
              <a:buNone/>
            </a:pPr>
            <a:r>
              <a:rPr lang="en-US" sz="4400" b="0" i="0" u="none">
                <a:solidFill>
                  <a:srgbClr val="0044AC"/>
                </a:solidFill>
                <a:latin typeface="Calibri"/>
                <a:ea typeface="Calibri"/>
                <a:cs typeface="Calibri"/>
                <a:sym typeface="Calibri"/>
              </a:rPr>
              <a:t>Cohen-Sutherland Line Clipping</a:t>
            </a:r>
            <a:endParaRPr/>
          </a:p>
        </p:txBody>
      </p:sp>
      <p:sp>
        <p:nvSpPr>
          <p:cNvPr id="588" name="Google Shape;588;p1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3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Divide 2D space into </a:t>
            </a:r>
            <a:r>
              <a:rPr lang="en-US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3x3 regions</a:t>
            </a: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marL="342900" marR="0" lvl="0" indent="-342900" algn="just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Middle region is the </a:t>
            </a:r>
            <a:r>
              <a:rPr lang="en-US"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clipping window.</a:t>
            </a:r>
            <a:endParaRPr/>
          </a:p>
          <a:p>
            <a:pPr marL="342900" marR="0" lvl="0" indent="-342900" algn="just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 region is assigned </a:t>
            </a:r>
            <a:r>
              <a:rPr lang="en-US"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lang="en-US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4-bit code.</a:t>
            </a:r>
            <a:endParaRPr/>
          </a:p>
          <a:p>
            <a:pPr marL="342900" marR="0" lvl="0" indent="-342900" algn="just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Bit 1 is set to 1 </a:t>
            </a: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the region is to the </a:t>
            </a:r>
            <a:r>
              <a:rPr lang="en-US"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left </a:t>
            </a: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 the clipping window, otherwise. Similarly for bits 2, 3 and 4.</a:t>
            </a:r>
            <a:endParaRPr/>
          </a:p>
        </p:txBody>
      </p:sp>
      <p:sp>
        <p:nvSpPr>
          <p:cNvPr id="589" name="Google Shape;589;p19"/>
          <p:cNvSpPr txBox="1"/>
          <p:nvPr/>
        </p:nvSpPr>
        <p:spPr>
          <a:xfrm>
            <a:off x="2438400" y="5181600"/>
            <a:ext cx="990600" cy="8382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0" name="Google Shape;590;p19"/>
          <p:cNvSpPr txBox="1"/>
          <p:nvPr/>
        </p:nvSpPr>
        <p:spPr>
          <a:xfrm>
            <a:off x="2803525" y="5446712"/>
            <a:ext cx="3111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591" name="Google Shape;591;p19"/>
          <p:cNvSpPr txBox="1"/>
          <p:nvPr/>
        </p:nvSpPr>
        <p:spPr>
          <a:xfrm>
            <a:off x="3429000" y="5181600"/>
            <a:ext cx="990600" cy="8382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2" name="Google Shape;592;p19"/>
          <p:cNvSpPr txBox="1"/>
          <p:nvPr/>
        </p:nvSpPr>
        <p:spPr>
          <a:xfrm>
            <a:off x="3794125" y="5446712"/>
            <a:ext cx="3111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593" name="Google Shape;593;p19"/>
          <p:cNvSpPr txBox="1"/>
          <p:nvPr/>
        </p:nvSpPr>
        <p:spPr>
          <a:xfrm>
            <a:off x="4419600" y="5181600"/>
            <a:ext cx="990600" cy="8382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4" name="Google Shape;594;p19"/>
          <p:cNvSpPr txBox="1"/>
          <p:nvPr/>
        </p:nvSpPr>
        <p:spPr>
          <a:xfrm>
            <a:off x="4784725" y="5446712"/>
            <a:ext cx="3111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595" name="Google Shape;595;p19"/>
          <p:cNvSpPr txBox="1"/>
          <p:nvPr/>
        </p:nvSpPr>
        <p:spPr>
          <a:xfrm>
            <a:off x="5410200" y="5181600"/>
            <a:ext cx="990600" cy="8382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6" name="Google Shape;596;p19"/>
          <p:cNvSpPr txBox="1"/>
          <p:nvPr/>
        </p:nvSpPr>
        <p:spPr>
          <a:xfrm>
            <a:off x="5775325" y="5446712"/>
            <a:ext cx="3111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597" name="Google Shape;597;p19"/>
          <p:cNvSpPr txBox="1"/>
          <p:nvPr/>
        </p:nvSpPr>
        <p:spPr>
          <a:xfrm>
            <a:off x="2498725" y="6132512"/>
            <a:ext cx="37401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Top         Bottom       Right        Left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/>
          <p:nvPr/>
        </p:nvSpPr>
        <p:spPr>
          <a:xfrm>
            <a:off x="609600" y="1066800"/>
            <a:ext cx="7848600" cy="50292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rgbClr val="385D8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Two things to consider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i. </a:t>
            </a: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which pixels</a:t>
            </a:r>
            <a:r>
              <a:rPr lang="en-US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fill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ii. with </a:t>
            </a: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value</a:t>
            </a:r>
            <a:r>
              <a:rPr lang="en-US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fill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Move along scan line (from left to right) that intersect the primitive and fill in pixels that lay inside 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fill rectangle with solid color 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 each pixel lying on scan line running from left edge to right with same  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pixel value, each span from x </a:t>
            </a:r>
            <a:r>
              <a:rPr lang="en-US" sz="1800" b="1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max</a:t>
            </a:r>
            <a:r>
              <a:rPr lang="en-US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x</a:t>
            </a:r>
            <a:r>
              <a:rPr lang="en-US" sz="1800" b="1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min</a:t>
            </a:r>
            <a:r>
              <a:rPr lang="en-US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for( y  from y</a:t>
            </a:r>
            <a:r>
              <a:rPr lang="en-US" sz="1800" b="1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min</a:t>
            </a:r>
            <a:r>
              <a:rPr lang="en-US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to y</a:t>
            </a:r>
            <a:r>
              <a:rPr lang="en-US" sz="1800" b="1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max</a:t>
            </a:r>
            <a:r>
              <a:rPr lang="en-US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of rectangle)                 /*scan line*/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for( x  from x</a:t>
            </a:r>
            <a:r>
              <a:rPr lang="en-US" sz="1800" b="1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min</a:t>
            </a:r>
            <a:r>
              <a:rPr lang="en-US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to x </a:t>
            </a:r>
            <a:r>
              <a:rPr lang="en-US" sz="1800" b="1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max</a:t>
            </a:r>
            <a:r>
              <a:rPr lang="en-US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of rectangle)             /*by pixel*/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writePixel(x, y, value);</a:t>
            </a:r>
            <a:endParaRPr/>
          </a:p>
        </p:txBody>
      </p:sp>
      <p:sp>
        <p:nvSpPr>
          <p:cNvPr id="97" name="Google Shape;97;p2"/>
          <p:cNvSpPr txBox="1"/>
          <p:nvPr/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Computer Graphics, Nepal College of Information Technology, 2009</a:t>
            </a:r>
            <a:endParaRPr/>
          </a:p>
        </p:txBody>
      </p:sp>
      <p:sp>
        <p:nvSpPr>
          <p:cNvPr id="98" name="Google Shape;98;p2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/>
          </a:p>
        </p:txBody>
      </p:sp>
      <p:sp>
        <p:nvSpPr>
          <p:cNvPr id="99" name="Google Shape;99;p2"/>
          <p:cNvSpPr txBox="1"/>
          <p:nvPr/>
        </p:nvSpPr>
        <p:spPr>
          <a:xfrm>
            <a:off x="1447800" y="0"/>
            <a:ext cx="3552825" cy="5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Filling rectangles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2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4AC"/>
              </a:buClr>
              <a:buSzPts val="4400"/>
              <a:buFont typeface="Calibri"/>
              <a:buNone/>
            </a:pPr>
            <a:r>
              <a:rPr lang="en-US" sz="4400" b="0" i="0" u="none">
                <a:solidFill>
                  <a:srgbClr val="0044AC"/>
                </a:solidFill>
                <a:latin typeface="Calibri"/>
                <a:ea typeface="Calibri"/>
                <a:cs typeface="Calibri"/>
                <a:sym typeface="Calibri"/>
              </a:rPr>
              <a:t>Cohen-Sutherland Line Clipping</a:t>
            </a:r>
            <a:endParaRPr/>
          </a:p>
        </p:txBody>
      </p:sp>
      <p:sp>
        <p:nvSpPr>
          <p:cNvPr id="603" name="Google Shape;603;p20"/>
          <p:cNvSpPr txBox="1"/>
          <p:nvPr/>
        </p:nvSpPr>
        <p:spPr>
          <a:xfrm>
            <a:off x="3200400" y="2895600"/>
            <a:ext cx="2667000" cy="1676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0000</a:t>
            </a:r>
            <a:endParaRPr/>
          </a:p>
        </p:txBody>
      </p:sp>
      <p:cxnSp>
        <p:nvCxnSpPr>
          <p:cNvPr id="604" name="Google Shape;604;p20"/>
          <p:cNvCxnSpPr/>
          <p:nvPr/>
        </p:nvCxnSpPr>
        <p:spPr>
          <a:xfrm>
            <a:off x="3200400" y="1371600"/>
            <a:ext cx="0" cy="4876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605" name="Google Shape;605;p20"/>
          <p:cNvCxnSpPr/>
          <p:nvPr/>
        </p:nvCxnSpPr>
        <p:spPr>
          <a:xfrm>
            <a:off x="5867400" y="1371600"/>
            <a:ext cx="0" cy="4876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606" name="Google Shape;606;p20"/>
          <p:cNvCxnSpPr/>
          <p:nvPr/>
        </p:nvCxnSpPr>
        <p:spPr>
          <a:xfrm>
            <a:off x="685800" y="2895600"/>
            <a:ext cx="7848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607" name="Google Shape;607;p20"/>
          <p:cNvCxnSpPr/>
          <p:nvPr/>
        </p:nvCxnSpPr>
        <p:spPr>
          <a:xfrm>
            <a:off x="685800" y="4572000"/>
            <a:ext cx="7848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608" name="Google Shape;608;p20"/>
          <p:cNvSpPr txBox="1"/>
          <p:nvPr/>
        </p:nvSpPr>
        <p:spPr>
          <a:xfrm>
            <a:off x="1593850" y="1789112"/>
            <a:ext cx="6921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1001</a:t>
            </a:r>
            <a:endParaRPr/>
          </a:p>
        </p:txBody>
      </p:sp>
      <p:sp>
        <p:nvSpPr>
          <p:cNvPr id="609" name="Google Shape;609;p20"/>
          <p:cNvSpPr txBox="1"/>
          <p:nvPr/>
        </p:nvSpPr>
        <p:spPr>
          <a:xfrm>
            <a:off x="1593850" y="3595687"/>
            <a:ext cx="6921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0001</a:t>
            </a:r>
            <a:endParaRPr/>
          </a:p>
        </p:txBody>
      </p:sp>
      <p:sp>
        <p:nvSpPr>
          <p:cNvPr id="610" name="Google Shape;610;p20"/>
          <p:cNvSpPr txBox="1"/>
          <p:nvPr/>
        </p:nvSpPr>
        <p:spPr>
          <a:xfrm>
            <a:off x="1600200" y="5272087"/>
            <a:ext cx="6921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0101</a:t>
            </a:r>
            <a:endParaRPr/>
          </a:p>
        </p:txBody>
      </p:sp>
      <p:sp>
        <p:nvSpPr>
          <p:cNvPr id="611" name="Google Shape;611;p20"/>
          <p:cNvSpPr txBox="1"/>
          <p:nvPr/>
        </p:nvSpPr>
        <p:spPr>
          <a:xfrm>
            <a:off x="4184650" y="5257800"/>
            <a:ext cx="6921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0100</a:t>
            </a:r>
            <a:endParaRPr/>
          </a:p>
        </p:txBody>
      </p:sp>
      <p:sp>
        <p:nvSpPr>
          <p:cNvPr id="612" name="Google Shape;612;p20"/>
          <p:cNvSpPr txBox="1"/>
          <p:nvPr/>
        </p:nvSpPr>
        <p:spPr>
          <a:xfrm>
            <a:off x="6927850" y="5257800"/>
            <a:ext cx="6921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0110</a:t>
            </a:r>
            <a:endParaRPr/>
          </a:p>
        </p:txBody>
      </p:sp>
      <p:sp>
        <p:nvSpPr>
          <p:cNvPr id="613" name="Google Shape;613;p20"/>
          <p:cNvSpPr txBox="1"/>
          <p:nvPr/>
        </p:nvSpPr>
        <p:spPr>
          <a:xfrm>
            <a:off x="6934200" y="3581400"/>
            <a:ext cx="6921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0010</a:t>
            </a:r>
            <a:endParaRPr/>
          </a:p>
        </p:txBody>
      </p:sp>
      <p:sp>
        <p:nvSpPr>
          <p:cNvPr id="614" name="Google Shape;614;p20"/>
          <p:cNvSpPr txBox="1"/>
          <p:nvPr/>
        </p:nvSpPr>
        <p:spPr>
          <a:xfrm>
            <a:off x="6934200" y="1766887"/>
            <a:ext cx="6921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1010</a:t>
            </a:r>
            <a:endParaRPr/>
          </a:p>
        </p:txBody>
      </p:sp>
      <p:sp>
        <p:nvSpPr>
          <p:cNvPr id="615" name="Google Shape;615;p20"/>
          <p:cNvSpPr txBox="1"/>
          <p:nvPr/>
        </p:nvSpPr>
        <p:spPr>
          <a:xfrm>
            <a:off x="4184650" y="1766887"/>
            <a:ext cx="6921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1000</a:t>
            </a:r>
            <a:endParaRPr/>
          </a:p>
        </p:txBody>
      </p:sp>
      <p:sp>
        <p:nvSpPr>
          <p:cNvPr id="616" name="Google Shape;616;p20"/>
          <p:cNvSpPr txBox="1"/>
          <p:nvPr/>
        </p:nvSpPr>
        <p:spPr>
          <a:xfrm>
            <a:off x="2514600" y="4648200"/>
            <a:ext cx="1412875" cy="369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(x</a:t>
            </a:r>
            <a:r>
              <a:rPr lang="en-US" sz="1800" b="0" i="0" u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wmin</a:t>
            </a: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y</a:t>
            </a:r>
            <a:r>
              <a:rPr lang="en-US" sz="1800" b="0" i="0" u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wmin</a:t>
            </a: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</p:txBody>
      </p:sp>
      <p:sp>
        <p:nvSpPr>
          <p:cNvPr id="617" name="Google Shape;617;p20"/>
          <p:cNvSpPr txBox="1"/>
          <p:nvPr/>
        </p:nvSpPr>
        <p:spPr>
          <a:xfrm>
            <a:off x="5334000" y="2438400"/>
            <a:ext cx="1498600" cy="369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(x</a:t>
            </a:r>
            <a:r>
              <a:rPr lang="en-US" sz="1800" b="0" i="0" u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wmax</a:t>
            </a: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y</a:t>
            </a:r>
            <a:r>
              <a:rPr lang="en-US" sz="1800" b="0" i="0" u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wmax</a:t>
            </a: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p2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4AC"/>
              </a:buClr>
              <a:buSzPts val="4400"/>
              <a:buFont typeface="Calibri"/>
              <a:buNone/>
            </a:pPr>
            <a:r>
              <a:rPr lang="en-US" sz="4400" b="0" i="0" u="none">
                <a:solidFill>
                  <a:srgbClr val="0044AC"/>
                </a:solidFill>
                <a:latin typeface="Calibri"/>
                <a:ea typeface="Calibri"/>
                <a:cs typeface="Calibri"/>
                <a:sym typeface="Calibri"/>
              </a:rPr>
              <a:t>Cohen-Sutherland Line Clipping</a:t>
            </a:r>
            <a:endParaRPr/>
          </a:p>
        </p:txBody>
      </p:sp>
      <p:sp>
        <p:nvSpPr>
          <p:cNvPr id="623" name="Google Shape;623;p2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clip a line, find out which regions its </a:t>
            </a:r>
            <a:r>
              <a:rPr lang="en-US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two endpoints lie in.</a:t>
            </a:r>
            <a:endParaRPr/>
          </a:p>
          <a:p>
            <a:pPr marL="342900" marR="0" lvl="0" indent="-342900" algn="just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just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Case I</a:t>
            </a:r>
            <a:endParaRPr/>
          </a:p>
          <a:p>
            <a:pPr marL="342900" marR="0" lvl="0" indent="-342900" algn="just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they are </a:t>
            </a:r>
            <a:r>
              <a:rPr lang="en-US"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both in </a:t>
            </a:r>
            <a:r>
              <a:rPr lang="en-US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region 0000</a:t>
            </a: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then it’s </a:t>
            </a:r>
            <a:r>
              <a:rPr lang="en-US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completely in</a:t>
            </a: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2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4AC"/>
              </a:buClr>
              <a:buSzPts val="4400"/>
              <a:buFont typeface="Calibri"/>
              <a:buNone/>
            </a:pPr>
            <a:r>
              <a:rPr lang="en-US" sz="4400" b="0" i="0" u="none">
                <a:solidFill>
                  <a:srgbClr val="0044AC"/>
                </a:solidFill>
                <a:latin typeface="Calibri"/>
                <a:ea typeface="Calibri"/>
                <a:cs typeface="Calibri"/>
                <a:sym typeface="Calibri"/>
              </a:rPr>
              <a:t>Cohen-Sutherland Line Clipping</a:t>
            </a:r>
            <a:endParaRPr/>
          </a:p>
        </p:txBody>
      </p:sp>
      <p:sp>
        <p:nvSpPr>
          <p:cNvPr id="629" name="Google Shape;629;p22"/>
          <p:cNvSpPr txBox="1"/>
          <p:nvPr/>
        </p:nvSpPr>
        <p:spPr>
          <a:xfrm>
            <a:off x="3200400" y="2895600"/>
            <a:ext cx="2667000" cy="1676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0000</a:t>
            </a: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                TBRL </a:t>
            </a:r>
            <a:endParaRPr sz="1800">
              <a:solidFill>
                <a:schemeClr val="dk1"/>
              </a:solidFill>
            </a:endParaRPr>
          </a:p>
        </p:txBody>
      </p:sp>
      <p:cxnSp>
        <p:nvCxnSpPr>
          <p:cNvPr id="630" name="Google Shape;630;p22"/>
          <p:cNvCxnSpPr/>
          <p:nvPr/>
        </p:nvCxnSpPr>
        <p:spPr>
          <a:xfrm>
            <a:off x="3200400" y="1371600"/>
            <a:ext cx="0" cy="4876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631" name="Google Shape;631;p22"/>
          <p:cNvCxnSpPr/>
          <p:nvPr/>
        </p:nvCxnSpPr>
        <p:spPr>
          <a:xfrm>
            <a:off x="5867400" y="1371600"/>
            <a:ext cx="0" cy="4876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632" name="Google Shape;632;p22"/>
          <p:cNvCxnSpPr/>
          <p:nvPr/>
        </p:nvCxnSpPr>
        <p:spPr>
          <a:xfrm>
            <a:off x="685800" y="2895600"/>
            <a:ext cx="7848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633" name="Google Shape;633;p22"/>
          <p:cNvCxnSpPr/>
          <p:nvPr/>
        </p:nvCxnSpPr>
        <p:spPr>
          <a:xfrm>
            <a:off x="685800" y="4572000"/>
            <a:ext cx="7848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634" name="Google Shape;634;p22"/>
          <p:cNvSpPr txBox="1"/>
          <p:nvPr/>
        </p:nvSpPr>
        <p:spPr>
          <a:xfrm>
            <a:off x="1593850" y="1789112"/>
            <a:ext cx="6921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1001</a:t>
            </a:r>
            <a:endParaRPr/>
          </a:p>
        </p:txBody>
      </p:sp>
      <p:sp>
        <p:nvSpPr>
          <p:cNvPr id="635" name="Google Shape;635;p22"/>
          <p:cNvSpPr txBox="1"/>
          <p:nvPr/>
        </p:nvSpPr>
        <p:spPr>
          <a:xfrm>
            <a:off x="1593850" y="3595687"/>
            <a:ext cx="6921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0001</a:t>
            </a:r>
            <a:endParaRPr/>
          </a:p>
        </p:txBody>
      </p:sp>
      <p:sp>
        <p:nvSpPr>
          <p:cNvPr id="636" name="Google Shape;636;p22"/>
          <p:cNvSpPr txBox="1"/>
          <p:nvPr/>
        </p:nvSpPr>
        <p:spPr>
          <a:xfrm>
            <a:off x="1600200" y="5272087"/>
            <a:ext cx="6921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0101</a:t>
            </a:r>
            <a:endParaRPr/>
          </a:p>
        </p:txBody>
      </p:sp>
      <p:sp>
        <p:nvSpPr>
          <p:cNvPr id="637" name="Google Shape;637;p22"/>
          <p:cNvSpPr txBox="1"/>
          <p:nvPr/>
        </p:nvSpPr>
        <p:spPr>
          <a:xfrm>
            <a:off x="4184650" y="5257800"/>
            <a:ext cx="6921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0100</a:t>
            </a:r>
            <a:endParaRPr/>
          </a:p>
        </p:txBody>
      </p:sp>
      <p:sp>
        <p:nvSpPr>
          <p:cNvPr id="638" name="Google Shape;638;p22"/>
          <p:cNvSpPr txBox="1"/>
          <p:nvPr/>
        </p:nvSpPr>
        <p:spPr>
          <a:xfrm>
            <a:off x="6927850" y="5257800"/>
            <a:ext cx="6921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0110</a:t>
            </a:r>
            <a:endParaRPr/>
          </a:p>
        </p:txBody>
      </p:sp>
      <p:sp>
        <p:nvSpPr>
          <p:cNvPr id="639" name="Google Shape;639;p22"/>
          <p:cNvSpPr txBox="1"/>
          <p:nvPr/>
        </p:nvSpPr>
        <p:spPr>
          <a:xfrm>
            <a:off x="6934200" y="3581400"/>
            <a:ext cx="6921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0010</a:t>
            </a:r>
            <a:endParaRPr/>
          </a:p>
        </p:txBody>
      </p:sp>
      <p:sp>
        <p:nvSpPr>
          <p:cNvPr id="640" name="Google Shape;640;p22"/>
          <p:cNvSpPr txBox="1"/>
          <p:nvPr/>
        </p:nvSpPr>
        <p:spPr>
          <a:xfrm>
            <a:off x="6934200" y="1766887"/>
            <a:ext cx="6921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1010</a:t>
            </a:r>
            <a:endParaRPr/>
          </a:p>
        </p:txBody>
      </p:sp>
      <p:sp>
        <p:nvSpPr>
          <p:cNvPr id="641" name="Google Shape;641;p22"/>
          <p:cNvSpPr txBox="1"/>
          <p:nvPr/>
        </p:nvSpPr>
        <p:spPr>
          <a:xfrm>
            <a:off x="4184650" y="1766887"/>
            <a:ext cx="6921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1000</a:t>
            </a:r>
            <a:endParaRPr/>
          </a:p>
        </p:txBody>
      </p:sp>
      <p:cxnSp>
        <p:nvCxnSpPr>
          <p:cNvPr id="642" name="Google Shape;642;p22"/>
          <p:cNvCxnSpPr/>
          <p:nvPr/>
        </p:nvCxnSpPr>
        <p:spPr>
          <a:xfrm flipH="1">
            <a:off x="5513900" y="3163550"/>
            <a:ext cx="1138800" cy="656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643" name="Google Shape;643;p22"/>
          <p:cNvSpPr txBox="1"/>
          <p:nvPr/>
        </p:nvSpPr>
        <p:spPr>
          <a:xfrm>
            <a:off x="2514600" y="4648200"/>
            <a:ext cx="1412875" cy="369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(x</a:t>
            </a:r>
            <a:r>
              <a:rPr lang="en-US" sz="1800" b="0" i="0" u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wmin</a:t>
            </a: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y</a:t>
            </a:r>
            <a:r>
              <a:rPr lang="en-US" sz="1800" b="0" i="0" u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wmin</a:t>
            </a: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</p:txBody>
      </p:sp>
      <p:sp>
        <p:nvSpPr>
          <p:cNvPr id="644" name="Google Shape;644;p22"/>
          <p:cNvSpPr txBox="1"/>
          <p:nvPr/>
        </p:nvSpPr>
        <p:spPr>
          <a:xfrm>
            <a:off x="5334000" y="2438400"/>
            <a:ext cx="1498600" cy="369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(x</a:t>
            </a:r>
            <a:r>
              <a:rPr lang="en-US" sz="1800" b="0" i="0" u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wmax</a:t>
            </a: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y</a:t>
            </a:r>
            <a:r>
              <a:rPr lang="en-US" sz="1800" b="0" i="0" u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wmax</a:t>
            </a: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2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4AC"/>
              </a:buClr>
              <a:buSzPts val="4400"/>
              <a:buFont typeface="Calibri"/>
              <a:buNone/>
            </a:pPr>
            <a:r>
              <a:rPr lang="en-US" sz="4400" b="0" i="0" u="none">
                <a:solidFill>
                  <a:srgbClr val="0044AC"/>
                </a:solidFill>
                <a:latin typeface="Calibri"/>
                <a:ea typeface="Calibri"/>
                <a:cs typeface="Calibri"/>
                <a:sym typeface="Calibri"/>
              </a:rPr>
              <a:t>Cohen-Sutherland Line Clipping</a:t>
            </a:r>
            <a:endParaRPr/>
          </a:p>
        </p:txBody>
      </p:sp>
      <p:sp>
        <p:nvSpPr>
          <p:cNvPr id="650" name="Google Shape;650;p2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Case II</a:t>
            </a:r>
            <a:endParaRPr/>
          </a:p>
          <a:p>
            <a:pPr marL="342900" marR="0" lvl="0" indent="-342900" algn="just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the two region numbers </a:t>
            </a:r>
            <a:r>
              <a:rPr lang="en-US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both have a 1 in the same bit position</a:t>
            </a: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the line is </a:t>
            </a:r>
            <a:r>
              <a:rPr lang="en-US"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completely out</a:t>
            </a: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p2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4AC"/>
              </a:buClr>
              <a:buSzPts val="4400"/>
              <a:buFont typeface="Calibri"/>
              <a:buNone/>
            </a:pPr>
            <a:r>
              <a:rPr lang="en-US" sz="4400" b="0" i="0" u="none">
                <a:solidFill>
                  <a:srgbClr val="0044AC"/>
                </a:solidFill>
                <a:latin typeface="Calibri"/>
                <a:ea typeface="Calibri"/>
                <a:cs typeface="Calibri"/>
                <a:sym typeface="Calibri"/>
              </a:rPr>
              <a:t>Cohen-Sutherland Line Clipping</a:t>
            </a:r>
            <a:endParaRPr/>
          </a:p>
        </p:txBody>
      </p:sp>
      <p:sp>
        <p:nvSpPr>
          <p:cNvPr id="656" name="Google Shape;656;p24"/>
          <p:cNvSpPr txBox="1"/>
          <p:nvPr/>
        </p:nvSpPr>
        <p:spPr>
          <a:xfrm>
            <a:off x="3200400" y="2895600"/>
            <a:ext cx="2667000" cy="1676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0000</a:t>
            </a:r>
            <a:endParaRPr/>
          </a:p>
        </p:txBody>
      </p:sp>
      <p:cxnSp>
        <p:nvCxnSpPr>
          <p:cNvPr id="657" name="Google Shape;657;p24"/>
          <p:cNvCxnSpPr/>
          <p:nvPr/>
        </p:nvCxnSpPr>
        <p:spPr>
          <a:xfrm>
            <a:off x="3200400" y="1371600"/>
            <a:ext cx="0" cy="4876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658" name="Google Shape;658;p24"/>
          <p:cNvCxnSpPr/>
          <p:nvPr/>
        </p:nvCxnSpPr>
        <p:spPr>
          <a:xfrm>
            <a:off x="5867400" y="1371600"/>
            <a:ext cx="0" cy="4876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659" name="Google Shape;659;p24"/>
          <p:cNvCxnSpPr/>
          <p:nvPr/>
        </p:nvCxnSpPr>
        <p:spPr>
          <a:xfrm>
            <a:off x="685800" y="2895600"/>
            <a:ext cx="7848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660" name="Google Shape;660;p24"/>
          <p:cNvCxnSpPr/>
          <p:nvPr/>
        </p:nvCxnSpPr>
        <p:spPr>
          <a:xfrm>
            <a:off x="685800" y="4572000"/>
            <a:ext cx="7848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661" name="Google Shape;661;p24"/>
          <p:cNvSpPr txBox="1"/>
          <p:nvPr/>
        </p:nvSpPr>
        <p:spPr>
          <a:xfrm>
            <a:off x="1593850" y="1789112"/>
            <a:ext cx="6921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100</a:t>
            </a:r>
            <a:r>
              <a:rPr lang="en-US" sz="1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662" name="Google Shape;662;p24"/>
          <p:cNvSpPr txBox="1"/>
          <p:nvPr/>
        </p:nvSpPr>
        <p:spPr>
          <a:xfrm>
            <a:off x="1593850" y="3595687"/>
            <a:ext cx="6921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0001</a:t>
            </a:r>
            <a:endParaRPr/>
          </a:p>
        </p:txBody>
      </p:sp>
      <p:sp>
        <p:nvSpPr>
          <p:cNvPr id="663" name="Google Shape;663;p24"/>
          <p:cNvSpPr txBox="1"/>
          <p:nvPr/>
        </p:nvSpPr>
        <p:spPr>
          <a:xfrm>
            <a:off x="1600200" y="5272087"/>
            <a:ext cx="6921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010</a:t>
            </a:r>
            <a:r>
              <a:rPr lang="en-US" sz="1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664" name="Google Shape;664;p24"/>
          <p:cNvSpPr txBox="1"/>
          <p:nvPr/>
        </p:nvSpPr>
        <p:spPr>
          <a:xfrm>
            <a:off x="4184650" y="5257800"/>
            <a:ext cx="6921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0100</a:t>
            </a:r>
            <a:endParaRPr/>
          </a:p>
        </p:txBody>
      </p:sp>
      <p:sp>
        <p:nvSpPr>
          <p:cNvPr id="665" name="Google Shape;665;p24"/>
          <p:cNvSpPr txBox="1"/>
          <p:nvPr/>
        </p:nvSpPr>
        <p:spPr>
          <a:xfrm>
            <a:off x="6927850" y="5257800"/>
            <a:ext cx="6921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0110</a:t>
            </a:r>
            <a:endParaRPr/>
          </a:p>
        </p:txBody>
      </p:sp>
      <p:sp>
        <p:nvSpPr>
          <p:cNvPr id="666" name="Google Shape;666;p24"/>
          <p:cNvSpPr txBox="1"/>
          <p:nvPr/>
        </p:nvSpPr>
        <p:spPr>
          <a:xfrm>
            <a:off x="6934200" y="3581400"/>
            <a:ext cx="6921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0010</a:t>
            </a:r>
            <a:endParaRPr/>
          </a:p>
        </p:txBody>
      </p:sp>
      <p:sp>
        <p:nvSpPr>
          <p:cNvPr id="667" name="Google Shape;667;p24"/>
          <p:cNvSpPr txBox="1"/>
          <p:nvPr/>
        </p:nvSpPr>
        <p:spPr>
          <a:xfrm>
            <a:off x="6934200" y="1766887"/>
            <a:ext cx="6921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010</a:t>
            </a:r>
            <a:endParaRPr/>
          </a:p>
        </p:txBody>
      </p:sp>
      <p:sp>
        <p:nvSpPr>
          <p:cNvPr id="668" name="Google Shape;668;p24"/>
          <p:cNvSpPr txBox="1"/>
          <p:nvPr/>
        </p:nvSpPr>
        <p:spPr>
          <a:xfrm>
            <a:off x="4184650" y="1766887"/>
            <a:ext cx="6921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000</a:t>
            </a:r>
            <a:endParaRPr/>
          </a:p>
        </p:txBody>
      </p:sp>
      <p:cxnSp>
        <p:nvCxnSpPr>
          <p:cNvPr id="669" name="Google Shape;669;p24"/>
          <p:cNvCxnSpPr/>
          <p:nvPr/>
        </p:nvCxnSpPr>
        <p:spPr>
          <a:xfrm>
            <a:off x="2133600" y="2362200"/>
            <a:ext cx="457200" cy="2895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670" name="Google Shape;670;p24"/>
          <p:cNvCxnSpPr/>
          <p:nvPr/>
        </p:nvCxnSpPr>
        <p:spPr>
          <a:xfrm>
            <a:off x="5410200" y="1676400"/>
            <a:ext cx="1219200" cy="762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671" name="Google Shape;671;p24"/>
          <p:cNvSpPr txBox="1"/>
          <p:nvPr/>
        </p:nvSpPr>
        <p:spPr>
          <a:xfrm>
            <a:off x="2514600" y="4648200"/>
            <a:ext cx="1412875" cy="369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(x</a:t>
            </a:r>
            <a:r>
              <a:rPr lang="en-US" sz="1800" b="0" i="0" u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wmin</a:t>
            </a: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y</a:t>
            </a:r>
            <a:r>
              <a:rPr lang="en-US" sz="1800" b="0" i="0" u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wmin</a:t>
            </a: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</p:txBody>
      </p:sp>
      <p:sp>
        <p:nvSpPr>
          <p:cNvPr id="672" name="Google Shape;672;p24"/>
          <p:cNvSpPr txBox="1"/>
          <p:nvPr/>
        </p:nvSpPr>
        <p:spPr>
          <a:xfrm>
            <a:off x="5334000" y="2438400"/>
            <a:ext cx="1498600" cy="369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(x</a:t>
            </a:r>
            <a:r>
              <a:rPr lang="en-US" sz="1800" b="0" i="0" u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wmax</a:t>
            </a: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y</a:t>
            </a:r>
            <a:r>
              <a:rPr lang="en-US" sz="1800" b="0" i="0" u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wmax</a:t>
            </a: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6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2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4AC"/>
              </a:buClr>
              <a:buSzPts val="4400"/>
              <a:buFont typeface="Calibri"/>
              <a:buNone/>
            </a:pPr>
            <a:r>
              <a:rPr lang="en-US" sz="4400" b="0" i="0" u="none">
                <a:solidFill>
                  <a:srgbClr val="0044AC"/>
                </a:solidFill>
                <a:latin typeface="Calibri"/>
                <a:ea typeface="Calibri"/>
                <a:cs typeface="Calibri"/>
                <a:sym typeface="Calibri"/>
              </a:rPr>
              <a:t>Cohen-Sutherland Line Clipping</a:t>
            </a:r>
            <a:endParaRPr/>
          </a:p>
        </p:txBody>
      </p:sp>
      <p:sp>
        <p:nvSpPr>
          <p:cNvPr id="678" name="Google Shape;678;p2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Case III</a:t>
            </a:r>
            <a:endParaRPr/>
          </a:p>
          <a:p>
            <a:pPr marL="342900" marR="0" lvl="0" indent="-342900" algn="just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lines </a:t>
            </a:r>
            <a:r>
              <a:rPr lang="en-US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not be identified as completely inside or outside  </a:t>
            </a: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have to </a:t>
            </a:r>
            <a:r>
              <a:rPr lang="en-US"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 some more calculations.</a:t>
            </a:r>
            <a:endParaRPr/>
          </a:p>
          <a:p>
            <a:pPr marL="342900" marR="0" lvl="0" indent="-342900" algn="just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just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Here we </a:t>
            </a:r>
            <a:r>
              <a:rPr lang="en-US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find the intersection points </a:t>
            </a: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with a clipping boundary  using the slope intercept form of the line equation</a:t>
            </a:r>
            <a:endParaRPr/>
          </a:p>
          <a:p>
            <a:pPr marL="342900" marR="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2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4AC"/>
              </a:buClr>
              <a:buSzPts val="4400"/>
              <a:buFont typeface="Calibri"/>
              <a:buNone/>
            </a:pPr>
            <a:r>
              <a:rPr lang="en-US" sz="4400" b="0" i="0" u="none">
                <a:solidFill>
                  <a:srgbClr val="0044AC"/>
                </a:solidFill>
                <a:latin typeface="Calibri"/>
                <a:ea typeface="Calibri"/>
                <a:cs typeface="Calibri"/>
                <a:sym typeface="Calibri"/>
              </a:rPr>
              <a:t>Cohen-Sutherland Line Clipping</a:t>
            </a:r>
            <a:endParaRPr/>
          </a:p>
        </p:txBody>
      </p:sp>
      <p:sp>
        <p:nvSpPr>
          <p:cNvPr id="684" name="Google Shape;684;p26"/>
          <p:cNvSpPr txBox="1"/>
          <p:nvPr/>
        </p:nvSpPr>
        <p:spPr>
          <a:xfrm>
            <a:off x="3200400" y="2895600"/>
            <a:ext cx="2667000" cy="1676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0000</a:t>
            </a:r>
            <a:endParaRPr/>
          </a:p>
        </p:txBody>
      </p:sp>
      <p:cxnSp>
        <p:nvCxnSpPr>
          <p:cNvPr id="685" name="Google Shape;685;p26"/>
          <p:cNvCxnSpPr/>
          <p:nvPr/>
        </p:nvCxnSpPr>
        <p:spPr>
          <a:xfrm>
            <a:off x="3200400" y="1371600"/>
            <a:ext cx="0" cy="4876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686" name="Google Shape;686;p26"/>
          <p:cNvCxnSpPr/>
          <p:nvPr/>
        </p:nvCxnSpPr>
        <p:spPr>
          <a:xfrm>
            <a:off x="5867400" y="1371600"/>
            <a:ext cx="0" cy="4876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687" name="Google Shape;687;p26"/>
          <p:cNvCxnSpPr/>
          <p:nvPr/>
        </p:nvCxnSpPr>
        <p:spPr>
          <a:xfrm>
            <a:off x="685800" y="2895600"/>
            <a:ext cx="7848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688" name="Google Shape;688;p26"/>
          <p:cNvCxnSpPr/>
          <p:nvPr/>
        </p:nvCxnSpPr>
        <p:spPr>
          <a:xfrm>
            <a:off x="685800" y="4572000"/>
            <a:ext cx="7848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689" name="Google Shape;689;p26"/>
          <p:cNvSpPr txBox="1"/>
          <p:nvPr/>
        </p:nvSpPr>
        <p:spPr>
          <a:xfrm>
            <a:off x="1593850" y="1789112"/>
            <a:ext cx="6921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100</a:t>
            </a:r>
            <a:r>
              <a:rPr lang="en-US" sz="1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690" name="Google Shape;690;p26"/>
          <p:cNvSpPr txBox="1"/>
          <p:nvPr/>
        </p:nvSpPr>
        <p:spPr>
          <a:xfrm>
            <a:off x="1593850" y="3595687"/>
            <a:ext cx="6921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0001</a:t>
            </a:r>
            <a:endParaRPr/>
          </a:p>
        </p:txBody>
      </p:sp>
      <p:sp>
        <p:nvSpPr>
          <p:cNvPr id="691" name="Google Shape;691;p26"/>
          <p:cNvSpPr txBox="1"/>
          <p:nvPr/>
        </p:nvSpPr>
        <p:spPr>
          <a:xfrm>
            <a:off x="1600200" y="5272087"/>
            <a:ext cx="6921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010</a:t>
            </a:r>
            <a:r>
              <a:rPr lang="en-US" sz="1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692" name="Google Shape;692;p26"/>
          <p:cNvSpPr txBox="1"/>
          <p:nvPr/>
        </p:nvSpPr>
        <p:spPr>
          <a:xfrm>
            <a:off x="4184650" y="5257800"/>
            <a:ext cx="6921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0100</a:t>
            </a:r>
            <a:endParaRPr/>
          </a:p>
        </p:txBody>
      </p:sp>
      <p:sp>
        <p:nvSpPr>
          <p:cNvPr id="693" name="Google Shape;693;p26"/>
          <p:cNvSpPr txBox="1"/>
          <p:nvPr/>
        </p:nvSpPr>
        <p:spPr>
          <a:xfrm>
            <a:off x="6927850" y="5257800"/>
            <a:ext cx="6921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0110</a:t>
            </a:r>
            <a:endParaRPr/>
          </a:p>
        </p:txBody>
      </p:sp>
      <p:sp>
        <p:nvSpPr>
          <p:cNvPr id="694" name="Google Shape;694;p26"/>
          <p:cNvSpPr txBox="1"/>
          <p:nvPr/>
        </p:nvSpPr>
        <p:spPr>
          <a:xfrm>
            <a:off x="6934200" y="3581400"/>
            <a:ext cx="6921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0010</a:t>
            </a:r>
            <a:endParaRPr/>
          </a:p>
        </p:txBody>
      </p:sp>
      <p:sp>
        <p:nvSpPr>
          <p:cNvPr id="695" name="Google Shape;695;p26"/>
          <p:cNvSpPr txBox="1"/>
          <p:nvPr/>
        </p:nvSpPr>
        <p:spPr>
          <a:xfrm>
            <a:off x="6934200" y="1766887"/>
            <a:ext cx="6921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010</a:t>
            </a:r>
            <a:endParaRPr/>
          </a:p>
        </p:txBody>
      </p:sp>
      <p:sp>
        <p:nvSpPr>
          <p:cNvPr id="696" name="Google Shape;696;p26"/>
          <p:cNvSpPr txBox="1"/>
          <p:nvPr/>
        </p:nvSpPr>
        <p:spPr>
          <a:xfrm>
            <a:off x="4184650" y="1766887"/>
            <a:ext cx="6921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000</a:t>
            </a:r>
            <a:endParaRPr/>
          </a:p>
        </p:txBody>
      </p:sp>
      <p:cxnSp>
        <p:nvCxnSpPr>
          <p:cNvPr id="697" name="Google Shape;697;p26"/>
          <p:cNvCxnSpPr/>
          <p:nvPr/>
        </p:nvCxnSpPr>
        <p:spPr>
          <a:xfrm flipH="1">
            <a:off x="2362200" y="2133600"/>
            <a:ext cx="1371600" cy="2971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698" name="Google Shape;698;p26"/>
          <p:cNvSpPr txBox="1"/>
          <p:nvPr/>
        </p:nvSpPr>
        <p:spPr>
          <a:xfrm>
            <a:off x="2514600" y="4648200"/>
            <a:ext cx="1412875" cy="369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(x</a:t>
            </a:r>
            <a:r>
              <a:rPr lang="en-US" sz="1800" b="0" i="0" u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wmin</a:t>
            </a: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y</a:t>
            </a:r>
            <a:r>
              <a:rPr lang="en-US" sz="1800" b="0" i="0" u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wmin</a:t>
            </a: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</p:txBody>
      </p:sp>
      <p:sp>
        <p:nvSpPr>
          <p:cNvPr id="699" name="Google Shape;699;p26"/>
          <p:cNvSpPr txBox="1"/>
          <p:nvPr/>
        </p:nvSpPr>
        <p:spPr>
          <a:xfrm>
            <a:off x="5334000" y="2438400"/>
            <a:ext cx="1498600" cy="369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(x</a:t>
            </a:r>
            <a:r>
              <a:rPr lang="en-US" sz="1800" b="0" i="0" u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wmax</a:t>
            </a: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y</a:t>
            </a:r>
            <a:r>
              <a:rPr lang="en-US" sz="1800" b="0" i="0" u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wmax</a:t>
            </a: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2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4AC"/>
              </a:buClr>
              <a:buSzPts val="4400"/>
              <a:buFont typeface="Calibri"/>
              <a:buNone/>
            </a:pPr>
            <a:r>
              <a:rPr lang="en-US" sz="4400" b="0" i="0" u="none">
                <a:solidFill>
                  <a:srgbClr val="0044AC"/>
                </a:solidFill>
                <a:latin typeface="Calibri"/>
                <a:ea typeface="Calibri"/>
                <a:cs typeface="Calibri"/>
                <a:sym typeface="Calibri"/>
              </a:rPr>
              <a:t>Cohen-Sutherland Line Clipping</a:t>
            </a:r>
            <a:endParaRPr/>
          </a:p>
        </p:txBody>
      </p:sp>
      <p:sp>
        <p:nvSpPr>
          <p:cNvPr id="705" name="Google Shape;705;p2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a line with end point coordinates (x</a:t>
            </a:r>
            <a:r>
              <a:rPr lang="en-US" sz="3200" b="0" i="0" u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32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,y</a:t>
            </a:r>
            <a:r>
              <a:rPr lang="en-US" sz="3200" b="0" i="0" u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32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and (x</a:t>
            </a:r>
            <a:r>
              <a:rPr lang="en-US" sz="3200" b="0" i="0" u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32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y</a:t>
            </a:r>
            <a:r>
              <a:rPr lang="en-US" sz="3200" b="0" i="0" u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32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the y coordinate of the </a:t>
            </a:r>
            <a:r>
              <a:rPr lang="en-US" sz="16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intersection point with a vertical boundary </a:t>
            </a:r>
            <a:r>
              <a:rPr lang="en-US" sz="32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y = y</a:t>
            </a:r>
            <a:r>
              <a:rPr lang="en-US" sz="3200" b="0" i="0" u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32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+ m (x – x</a:t>
            </a:r>
            <a:r>
              <a:rPr lang="en-US" sz="3200" b="0" i="0" u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32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Where x is set to either </a:t>
            </a:r>
            <a:r>
              <a:rPr lang="en-US" sz="16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en-US" sz="3200" b="0" i="0" u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wmin </a:t>
            </a:r>
            <a:r>
              <a:rPr lang="en-US" sz="16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</a:t>
            </a:r>
            <a:r>
              <a:rPr lang="en-US" sz="16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x</a:t>
            </a:r>
            <a:r>
              <a:rPr lang="en-US" sz="3200" b="0" i="0" u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wmax</a:t>
            </a:r>
            <a:endParaRPr/>
          </a:p>
          <a:p>
            <a:pPr marL="342900" marR="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 baseline="-2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p2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4AC"/>
              </a:buClr>
              <a:buSzPts val="4400"/>
              <a:buFont typeface="Calibri"/>
              <a:buNone/>
            </a:pPr>
            <a:r>
              <a:rPr lang="en-US" sz="4400" b="0" i="0" u="none">
                <a:solidFill>
                  <a:srgbClr val="0044AC"/>
                </a:solidFill>
                <a:latin typeface="Calibri"/>
                <a:ea typeface="Calibri"/>
                <a:cs typeface="Calibri"/>
                <a:sym typeface="Calibri"/>
              </a:rPr>
              <a:t>Cohen-Sutherland Line Clipping</a:t>
            </a:r>
            <a:endParaRPr/>
          </a:p>
        </p:txBody>
      </p:sp>
      <p:sp>
        <p:nvSpPr>
          <p:cNvPr id="711" name="Google Shape;711;p28"/>
          <p:cNvSpPr txBox="1"/>
          <p:nvPr/>
        </p:nvSpPr>
        <p:spPr>
          <a:xfrm>
            <a:off x="3200400" y="2895600"/>
            <a:ext cx="2667000" cy="1676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0000</a:t>
            </a:r>
            <a:endParaRPr/>
          </a:p>
        </p:txBody>
      </p:sp>
      <p:cxnSp>
        <p:nvCxnSpPr>
          <p:cNvPr id="712" name="Google Shape;712;p28"/>
          <p:cNvCxnSpPr/>
          <p:nvPr/>
        </p:nvCxnSpPr>
        <p:spPr>
          <a:xfrm>
            <a:off x="3200400" y="1371600"/>
            <a:ext cx="0" cy="4876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713" name="Google Shape;713;p28"/>
          <p:cNvCxnSpPr/>
          <p:nvPr/>
        </p:nvCxnSpPr>
        <p:spPr>
          <a:xfrm>
            <a:off x="5867400" y="1371600"/>
            <a:ext cx="0" cy="4876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714" name="Google Shape;714;p28"/>
          <p:cNvCxnSpPr/>
          <p:nvPr/>
        </p:nvCxnSpPr>
        <p:spPr>
          <a:xfrm>
            <a:off x="685800" y="2895600"/>
            <a:ext cx="7848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715" name="Google Shape;715;p28"/>
          <p:cNvCxnSpPr/>
          <p:nvPr/>
        </p:nvCxnSpPr>
        <p:spPr>
          <a:xfrm>
            <a:off x="685800" y="4572000"/>
            <a:ext cx="7848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716" name="Google Shape;716;p28"/>
          <p:cNvSpPr txBox="1"/>
          <p:nvPr/>
        </p:nvSpPr>
        <p:spPr>
          <a:xfrm>
            <a:off x="1593850" y="1789112"/>
            <a:ext cx="6921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100</a:t>
            </a:r>
            <a:r>
              <a:rPr lang="en-US" sz="1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717" name="Google Shape;717;p28"/>
          <p:cNvSpPr txBox="1"/>
          <p:nvPr/>
        </p:nvSpPr>
        <p:spPr>
          <a:xfrm>
            <a:off x="1593850" y="3595687"/>
            <a:ext cx="6921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0001</a:t>
            </a:r>
            <a:endParaRPr/>
          </a:p>
        </p:txBody>
      </p:sp>
      <p:sp>
        <p:nvSpPr>
          <p:cNvPr id="718" name="Google Shape;718;p28"/>
          <p:cNvSpPr txBox="1"/>
          <p:nvPr/>
        </p:nvSpPr>
        <p:spPr>
          <a:xfrm>
            <a:off x="1600200" y="5272087"/>
            <a:ext cx="6921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010</a:t>
            </a:r>
            <a:r>
              <a:rPr lang="en-US" sz="1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719" name="Google Shape;719;p28"/>
          <p:cNvSpPr txBox="1"/>
          <p:nvPr/>
        </p:nvSpPr>
        <p:spPr>
          <a:xfrm>
            <a:off x="4184650" y="5257800"/>
            <a:ext cx="6921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0100</a:t>
            </a:r>
            <a:endParaRPr/>
          </a:p>
        </p:txBody>
      </p:sp>
      <p:sp>
        <p:nvSpPr>
          <p:cNvPr id="720" name="Google Shape;720;p28"/>
          <p:cNvSpPr txBox="1"/>
          <p:nvPr/>
        </p:nvSpPr>
        <p:spPr>
          <a:xfrm>
            <a:off x="6927850" y="5257800"/>
            <a:ext cx="6921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0110</a:t>
            </a:r>
            <a:endParaRPr/>
          </a:p>
        </p:txBody>
      </p:sp>
      <p:sp>
        <p:nvSpPr>
          <p:cNvPr id="721" name="Google Shape;721;p28"/>
          <p:cNvSpPr txBox="1"/>
          <p:nvPr/>
        </p:nvSpPr>
        <p:spPr>
          <a:xfrm>
            <a:off x="6934200" y="3581400"/>
            <a:ext cx="6921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0010</a:t>
            </a:r>
            <a:endParaRPr/>
          </a:p>
        </p:txBody>
      </p:sp>
      <p:sp>
        <p:nvSpPr>
          <p:cNvPr id="722" name="Google Shape;722;p28"/>
          <p:cNvSpPr txBox="1"/>
          <p:nvPr/>
        </p:nvSpPr>
        <p:spPr>
          <a:xfrm>
            <a:off x="6934200" y="1766887"/>
            <a:ext cx="6921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010</a:t>
            </a:r>
            <a:endParaRPr/>
          </a:p>
        </p:txBody>
      </p:sp>
      <p:sp>
        <p:nvSpPr>
          <p:cNvPr id="723" name="Google Shape;723;p28"/>
          <p:cNvSpPr txBox="1"/>
          <p:nvPr/>
        </p:nvSpPr>
        <p:spPr>
          <a:xfrm>
            <a:off x="4184650" y="1766887"/>
            <a:ext cx="6921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000</a:t>
            </a:r>
            <a:endParaRPr/>
          </a:p>
        </p:txBody>
      </p:sp>
      <p:cxnSp>
        <p:nvCxnSpPr>
          <p:cNvPr id="724" name="Google Shape;724;p28"/>
          <p:cNvCxnSpPr/>
          <p:nvPr/>
        </p:nvCxnSpPr>
        <p:spPr>
          <a:xfrm flipH="1">
            <a:off x="3505200" y="3962400"/>
            <a:ext cx="1752600" cy="1752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725" name="Google Shape;725;p28"/>
          <p:cNvSpPr txBox="1"/>
          <p:nvPr/>
        </p:nvSpPr>
        <p:spPr>
          <a:xfrm>
            <a:off x="2209800" y="4648200"/>
            <a:ext cx="1412875" cy="369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(x</a:t>
            </a:r>
            <a:r>
              <a:rPr lang="en-US" sz="1800" b="0" i="0" u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wmin</a:t>
            </a: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y</a:t>
            </a:r>
            <a:r>
              <a:rPr lang="en-US" sz="1800" b="0" i="0" u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wmin</a:t>
            </a: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</p:txBody>
      </p:sp>
      <p:sp>
        <p:nvSpPr>
          <p:cNvPr id="726" name="Google Shape;726;p28"/>
          <p:cNvSpPr txBox="1"/>
          <p:nvPr/>
        </p:nvSpPr>
        <p:spPr>
          <a:xfrm>
            <a:off x="5029200" y="2438400"/>
            <a:ext cx="1498600" cy="369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(x</a:t>
            </a:r>
            <a:r>
              <a:rPr lang="en-US" sz="1800" b="0" i="0" u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wmax</a:t>
            </a: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y</a:t>
            </a:r>
            <a:r>
              <a:rPr lang="en-US" sz="1800" b="0" i="0" u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wmax</a:t>
            </a: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7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p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4AC"/>
              </a:buClr>
              <a:buSzPts val="4400"/>
              <a:buFont typeface="Calibri"/>
              <a:buNone/>
            </a:pPr>
            <a:r>
              <a:rPr lang="en-US" sz="4400" b="0" i="0" u="none">
                <a:solidFill>
                  <a:srgbClr val="0044AC"/>
                </a:solidFill>
                <a:latin typeface="Calibri"/>
                <a:ea typeface="Calibri"/>
                <a:cs typeface="Calibri"/>
                <a:sym typeface="Calibri"/>
              </a:rPr>
              <a:t>Cohen-Sutherland Line Clipping</a:t>
            </a:r>
            <a:endParaRPr/>
          </a:p>
        </p:txBody>
      </p:sp>
      <p:sp>
        <p:nvSpPr>
          <p:cNvPr id="732" name="Google Shape;732;p2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Similarly for  </a:t>
            </a:r>
            <a:r>
              <a:rPr lang="en-US" sz="16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intersection with a vertical boundary  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x = x</a:t>
            </a:r>
            <a:r>
              <a:rPr lang="en-US" sz="3200" b="0" i="0" u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32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+  (y – y</a:t>
            </a:r>
            <a:r>
              <a:rPr lang="en-US" sz="3200" b="0" i="0" u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32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)/m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Where y is set to either yw</a:t>
            </a:r>
            <a:r>
              <a:rPr lang="en-US" sz="3200" b="0" i="0" u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min</a:t>
            </a:r>
            <a:r>
              <a:rPr lang="en-US" sz="32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or yw</a:t>
            </a:r>
            <a:r>
              <a:rPr lang="en-US" sz="3200" b="0" i="0" u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max</a:t>
            </a:r>
            <a:endParaRPr/>
          </a:p>
          <a:p>
            <a:pPr marL="342900" marR="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 baseline="-2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"/>
          <p:cNvSpPr txBox="1"/>
          <p:nvPr/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Computer Graphics, Nepal College of Information Technology, 2009</a:t>
            </a:r>
            <a:endParaRPr/>
          </a:p>
        </p:txBody>
      </p:sp>
      <p:sp>
        <p:nvSpPr>
          <p:cNvPr id="105" name="Google Shape;105;p3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/>
          </a:p>
        </p:txBody>
      </p:sp>
      <p:sp>
        <p:nvSpPr>
          <p:cNvPr id="106" name="Google Shape;106;p3"/>
          <p:cNvSpPr txBox="1"/>
          <p:nvPr/>
        </p:nvSpPr>
        <p:spPr>
          <a:xfrm>
            <a:off x="533400" y="1447800"/>
            <a:ext cx="40005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Filling Polygons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1" indent="0" algn="ctr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Scan-line fill algorithm</a:t>
            </a:r>
            <a:endParaRPr/>
          </a:p>
          <a:p>
            <a:pPr marL="914400" marR="0" lvl="2" indent="0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Inside-Outside tests</a:t>
            </a:r>
            <a:endParaRPr/>
          </a:p>
        </p:txBody>
      </p:sp>
      <p:sp>
        <p:nvSpPr>
          <p:cNvPr id="107" name="Google Shape;107;p3"/>
          <p:cNvSpPr txBox="1"/>
          <p:nvPr/>
        </p:nvSpPr>
        <p:spPr>
          <a:xfrm>
            <a:off x="4686300" y="1447800"/>
            <a:ext cx="40005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Boundary fill algorithm</a:t>
            </a:r>
            <a:endParaRPr/>
          </a:p>
        </p:txBody>
      </p:sp>
      <p:sp>
        <p:nvSpPr>
          <p:cNvPr id="108" name="Google Shape;108;p3"/>
          <p:cNvSpPr/>
          <p:nvPr/>
        </p:nvSpPr>
        <p:spPr>
          <a:xfrm>
            <a:off x="5257800" y="3429000"/>
            <a:ext cx="3200400" cy="2133600"/>
          </a:xfrm>
          <a:custGeom>
            <a:avLst/>
            <a:gdLst/>
            <a:ahLst/>
            <a:cxnLst/>
            <a:rect l="l" t="t" r="r" b="b"/>
            <a:pathLst>
              <a:path w="2016" h="1344" extrusionOk="0">
                <a:moveTo>
                  <a:pt x="0" y="576"/>
                </a:moveTo>
                <a:lnTo>
                  <a:pt x="576" y="1248"/>
                </a:lnTo>
                <a:lnTo>
                  <a:pt x="960" y="912"/>
                </a:lnTo>
                <a:lnTo>
                  <a:pt x="1440" y="1344"/>
                </a:lnTo>
                <a:lnTo>
                  <a:pt x="2016" y="672"/>
                </a:lnTo>
                <a:lnTo>
                  <a:pt x="1056" y="0"/>
                </a:lnTo>
                <a:lnTo>
                  <a:pt x="0" y="576"/>
                </a:lnTo>
                <a:close/>
              </a:path>
            </a:pathLst>
          </a:cu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3"/>
          <p:cNvSpPr/>
          <p:nvPr/>
        </p:nvSpPr>
        <p:spPr>
          <a:xfrm>
            <a:off x="7540625" y="5029200"/>
            <a:ext cx="230187" cy="23018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lang="en-US" sz="1800" b="1" i="1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10" name="Google Shape;110;p3"/>
          <p:cNvSpPr/>
          <p:nvPr/>
        </p:nvSpPr>
        <p:spPr>
          <a:xfrm>
            <a:off x="7770812" y="5029200"/>
            <a:ext cx="230187" cy="23018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111" name="Google Shape;111;p3"/>
          <p:cNvSpPr/>
          <p:nvPr/>
        </p:nvSpPr>
        <p:spPr>
          <a:xfrm>
            <a:off x="7313612" y="5029200"/>
            <a:ext cx="230187" cy="23018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112" name="Google Shape;112;p3"/>
          <p:cNvSpPr/>
          <p:nvPr/>
        </p:nvSpPr>
        <p:spPr>
          <a:xfrm>
            <a:off x="7085012" y="5029200"/>
            <a:ext cx="230187" cy="23018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113" name="Google Shape;113;p3"/>
          <p:cNvSpPr/>
          <p:nvPr/>
        </p:nvSpPr>
        <p:spPr>
          <a:xfrm>
            <a:off x="7313612" y="4800600"/>
            <a:ext cx="230187" cy="23018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/>
          </a:p>
        </p:txBody>
      </p:sp>
      <p:sp>
        <p:nvSpPr>
          <p:cNvPr id="114" name="Google Shape;114;p3"/>
          <p:cNvSpPr/>
          <p:nvPr/>
        </p:nvSpPr>
        <p:spPr>
          <a:xfrm>
            <a:off x="7543800" y="4800600"/>
            <a:ext cx="230187" cy="23018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/>
          </a:p>
        </p:txBody>
      </p:sp>
      <p:sp>
        <p:nvSpPr>
          <p:cNvPr id="115" name="Google Shape;115;p3"/>
          <p:cNvSpPr/>
          <p:nvPr/>
        </p:nvSpPr>
        <p:spPr>
          <a:xfrm>
            <a:off x="7772400" y="4800600"/>
            <a:ext cx="230187" cy="23018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/>
          </a:p>
        </p:txBody>
      </p:sp>
      <p:sp>
        <p:nvSpPr>
          <p:cNvPr id="116" name="Google Shape;116;p3"/>
          <p:cNvSpPr/>
          <p:nvPr/>
        </p:nvSpPr>
        <p:spPr>
          <a:xfrm>
            <a:off x="8001000" y="4800600"/>
            <a:ext cx="230187" cy="23018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/>
          </a:p>
        </p:txBody>
      </p:sp>
      <p:sp>
        <p:nvSpPr>
          <p:cNvPr id="117" name="Google Shape;117;p3"/>
          <p:cNvSpPr/>
          <p:nvPr/>
        </p:nvSpPr>
        <p:spPr>
          <a:xfrm>
            <a:off x="6858000" y="4800600"/>
            <a:ext cx="230187" cy="23018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/>
          </a:p>
        </p:txBody>
      </p:sp>
      <p:sp>
        <p:nvSpPr>
          <p:cNvPr id="118" name="Google Shape;118;p3"/>
          <p:cNvSpPr/>
          <p:nvPr/>
        </p:nvSpPr>
        <p:spPr>
          <a:xfrm>
            <a:off x="6858000" y="4572000"/>
            <a:ext cx="230187" cy="23018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11</a:t>
            </a:r>
            <a:endParaRPr/>
          </a:p>
        </p:txBody>
      </p:sp>
      <p:sp>
        <p:nvSpPr>
          <p:cNvPr id="119" name="Google Shape;119;p3"/>
          <p:cNvSpPr/>
          <p:nvPr/>
        </p:nvSpPr>
        <p:spPr>
          <a:xfrm>
            <a:off x="7086600" y="4800600"/>
            <a:ext cx="230187" cy="23018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</p:txBody>
      </p:sp>
      <p:sp>
        <p:nvSpPr>
          <p:cNvPr id="120" name="Google Shape;120;p3"/>
          <p:cNvSpPr/>
          <p:nvPr/>
        </p:nvSpPr>
        <p:spPr>
          <a:xfrm>
            <a:off x="1066800" y="3276600"/>
            <a:ext cx="3200400" cy="2133600"/>
          </a:xfrm>
          <a:custGeom>
            <a:avLst/>
            <a:gdLst/>
            <a:ahLst/>
            <a:cxnLst/>
            <a:rect l="l" t="t" r="r" b="b"/>
            <a:pathLst>
              <a:path w="2016" h="1344" extrusionOk="0">
                <a:moveTo>
                  <a:pt x="0" y="576"/>
                </a:moveTo>
                <a:lnTo>
                  <a:pt x="576" y="1248"/>
                </a:lnTo>
                <a:lnTo>
                  <a:pt x="960" y="912"/>
                </a:lnTo>
                <a:lnTo>
                  <a:pt x="1440" y="1344"/>
                </a:lnTo>
                <a:lnTo>
                  <a:pt x="2016" y="672"/>
                </a:lnTo>
                <a:lnTo>
                  <a:pt x="1056" y="0"/>
                </a:lnTo>
                <a:lnTo>
                  <a:pt x="0" y="576"/>
                </a:lnTo>
                <a:close/>
              </a:path>
            </a:pathLst>
          </a:cu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1" name="Google Shape;121;p3"/>
          <p:cNvCxnSpPr/>
          <p:nvPr/>
        </p:nvCxnSpPr>
        <p:spPr>
          <a:xfrm>
            <a:off x="762000" y="4953000"/>
            <a:ext cx="3886200" cy="1587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122" name="Google Shape;122;p3"/>
          <p:cNvSpPr/>
          <p:nvPr/>
        </p:nvSpPr>
        <p:spPr>
          <a:xfrm>
            <a:off x="1524000" y="4800600"/>
            <a:ext cx="230187" cy="22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23" name="Google Shape;123;p3"/>
          <p:cNvSpPr/>
          <p:nvPr/>
        </p:nvSpPr>
        <p:spPr>
          <a:xfrm>
            <a:off x="1752600" y="4800600"/>
            <a:ext cx="230187" cy="22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124" name="Google Shape;124;p3"/>
          <p:cNvSpPr/>
          <p:nvPr/>
        </p:nvSpPr>
        <p:spPr>
          <a:xfrm>
            <a:off x="1981200" y="4800600"/>
            <a:ext cx="230187" cy="22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125" name="Google Shape;125;p3"/>
          <p:cNvSpPr/>
          <p:nvPr/>
        </p:nvSpPr>
        <p:spPr>
          <a:xfrm>
            <a:off x="2209800" y="4800600"/>
            <a:ext cx="230187" cy="22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126" name="Google Shape;126;p3"/>
          <p:cNvSpPr/>
          <p:nvPr/>
        </p:nvSpPr>
        <p:spPr>
          <a:xfrm>
            <a:off x="2743200" y="4800600"/>
            <a:ext cx="230187" cy="22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</p:txBody>
      </p:sp>
      <p:sp>
        <p:nvSpPr>
          <p:cNvPr id="127" name="Google Shape;127;p3"/>
          <p:cNvSpPr/>
          <p:nvPr/>
        </p:nvSpPr>
        <p:spPr>
          <a:xfrm>
            <a:off x="2971800" y="4800600"/>
            <a:ext cx="230187" cy="22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/>
          </a:p>
        </p:txBody>
      </p:sp>
      <p:sp>
        <p:nvSpPr>
          <p:cNvPr id="128" name="Google Shape;128;p3"/>
          <p:cNvSpPr/>
          <p:nvPr/>
        </p:nvSpPr>
        <p:spPr>
          <a:xfrm>
            <a:off x="3200400" y="4800600"/>
            <a:ext cx="230187" cy="22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/>
          </a:p>
        </p:txBody>
      </p:sp>
      <p:sp>
        <p:nvSpPr>
          <p:cNvPr id="129" name="Google Shape;129;p3"/>
          <p:cNvSpPr/>
          <p:nvPr/>
        </p:nvSpPr>
        <p:spPr>
          <a:xfrm>
            <a:off x="3429000" y="4800600"/>
            <a:ext cx="230187" cy="22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/>
          </a:p>
        </p:txBody>
      </p:sp>
      <p:sp>
        <p:nvSpPr>
          <p:cNvPr id="130" name="Google Shape;130;p3"/>
          <p:cNvSpPr/>
          <p:nvPr/>
        </p:nvSpPr>
        <p:spPr>
          <a:xfrm>
            <a:off x="3657600" y="4800600"/>
            <a:ext cx="230187" cy="22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/>
          </a:p>
        </p:txBody>
      </p:sp>
      <p:sp>
        <p:nvSpPr>
          <p:cNvPr id="131" name="Google Shape;131;p3"/>
          <p:cNvSpPr txBox="1"/>
          <p:nvPr/>
        </p:nvSpPr>
        <p:spPr>
          <a:xfrm>
            <a:off x="1447800" y="0"/>
            <a:ext cx="3348037" cy="5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Filling Polygons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6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7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8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"/>
                            </p:stCondLst>
                            <p:childTnLst>
                              <p:par>
                                <p:cTn id="3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"/>
                            </p:stCondLst>
                            <p:childTnLst>
                              <p:par>
                                <p:cTn id="3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"/>
                            </p:stCondLst>
                            <p:childTnLst>
                              <p:par>
                                <p:cTn id="4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"/>
                            </p:stCondLst>
                            <p:childTnLst>
                              <p:par>
                                <p:cTn id="4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"/>
                            </p:stCondLst>
                            <p:childTnLst>
                              <p:par>
                                <p:cTn id="4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6"/>
                            </p:stCondLst>
                            <p:childTnLst>
                              <p:par>
                                <p:cTn id="5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7"/>
                            </p:stCondLst>
                            <p:childTnLst>
                              <p:par>
                                <p:cTn id="5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8"/>
                            </p:stCondLst>
                            <p:childTnLst>
                              <p:par>
                                <p:cTn id="5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9"/>
                            </p:stCondLst>
                            <p:childTnLst>
                              <p:par>
                                <p:cTn id="6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"/>
                            </p:stCondLst>
                            <p:childTnLst>
                              <p:par>
                                <p:cTn id="6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p3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4AC"/>
              </a:buClr>
              <a:buSzPts val="4400"/>
              <a:buFont typeface="Calibri"/>
              <a:buNone/>
            </a:pPr>
            <a:r>
              <a:rPr lang="en-US" sz="4400" b="0" i="0" u="none">
                <a:solidFill>
                  <a:srgbClr val="0044AC"/>
                </a:solidFill>
                <a:latin typeface="Calibri"/>
                <a:ea typeface="Calibri"/>
                <a:cs typeface="Calibri"/>
                <a:sym typeface="Calibri"/>
              </a:rPr>
              <a:t>Cohen-Sutherland Line Clipping</a:t>
            </a:r>
            <a:endParaRPr/>
          </a:p>
        </p:txBody>
      </p:sp>
      <p:sp>
        <p:nvSpPr>
          <p:cNvPr id="738" name="Google Shape;738;p30"/>
          <p:cNvSpPr txBox="1"/>
          <p:nvPr/>
        </p:nvSpPr>
        <p:spPr>
          <a:xfrm>
            <a:off x="3200400" y="2895600"/>
            <a:ext cx="2667000" cy="1676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0000</a:t>
            </a:r>
            <a:endParaRPr/>
          </a:p>
        </p:txBody>
      </p:sp>
      <p:cxnSp>
        <p:nvCxnSpPr>
          <p:cNvPr id="739" name="Google Shape;739;p30"/>
          <p:cNvCxnSpPr/>
          <p:nvPr/>
        </p:nvCxnSpPr>
        <p:spPr>
          <a:xfrm>
            <a:off x="3200400" y="1371600"/>
            <a:ext cx="0" cy="4876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740" name="Google Shape;740;p30"/>
          <p:cNvCxnSpPr/>
          <p:nvPr/>
        </p:nvCxnSpPr>
        <p:spPr>
          <a:xfrm>
            <a:off x="5867400" y="1371600"/>
            <a:ext cx="0" cy="4876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741" name="Google Shape;741;p30"/>
          <p:cNvCxnSpPr/>
          <p:nvPr/>
        </p:nvCxnSpPr>
        <p:spPr>
          <a:xfrm>
            <a:off x="685800" y="2895600"/>
            <a:ext cx="7848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742" name="Google Shape;742;p30"/>
          <p:cNvCxnSpPr/>
          <p:nvPr/>
        </p:nvCxnSpPr>
        <p:spPr>
          <a:xfrm>
            <a:off x="685800" y="4572000"/>
            <a:ext cx="7848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743" name="Google Shape;743;p30"/>
          <p:cNvSpPr txBox="1"/>
          <p:nvPr/>
        </p:nvSpPr>
        <p:spPr>
          <a:xfrm>
            <a:off x="1593850" y="1789112"/>
            <a:ext cx="6921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100</a:t>
            </a:r>
            <a:r>
              <a:rPr lang="en-US" sz="1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744" name="Google Shape;744;p30"/>
          <p:cNvSpPr txBox="1"/>
          <p:nvPr/>
        </p:nvSpPr>
        <p:spPr>
          <a:xfrm>
            <a:off x="1593850" y="3595687"/>
            <a:ext cx="6921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0001</a:t>
            </a:r>
            <a:endParaRPr/>
          </a:p>
        </p:txBody>
      </p:sp>
      <p:sp>
        <p:nvSpPr>
          <p:cNvPr id="745" name="Google Shape;745;p30"/>
          <p:cNvSpPr txBox="1"/>
          <p:nvPr/>
        </p:nvSpPr>
        <p:spPr>
          <a:xfrm>
            <a:off x="1600200" y="5272087"/>
            <a:ext cx="6921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010</a:t>
            </a:r>
            <a:r>
              <a:rPr lang="en-US" sz="1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746" name="Google Shape;746;p30"/>
          <p:cNvSpPr txBox="1"/>
          <p:nvPr/>
        </p:nvSpPr>
        <p:spPr>
          <a:xfrm>
            <a:off x="4184650" y="5257800"/>
            <a:ext cx="6921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0100</a:t>
            </a:r>
            <a:endParaRPr/>
          </a:p>
        </p:txBody>
      </p:sp>
      <p:sp>
        <p:nvSpPr>
          <p:cNvPr id="747" name="Google Shape;747;p30"/>
          <p:cNvSpPr txBox="1"/>
          <p:nvPr/>
        </p:nvSpPr>
        <p:spPr>
          <a:xfrm>
            <a:off x="6927850" y="5257800"/>
            <a:ext cx="6921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0110</a:t>
            </a:r>
            <a:endParaRPr/>
          </a:p>
        </p:txBody>
      </p:sp>
      <p:sp>
        <p:nvSpPr>
          <p:cNvPr id="748" name="Google Shape;748;p30"/>
          <p:cNvSpPr txBox="1"/>
          <p:nvPr/>
        </p:nvSpPr>
        <p:spPr>
          <a:xfrm>
            <a:off x="6934200" y="3581400"/>
            <a:ext cx="6921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0010</a:t>
            </a:r>
            <a:endParaRPr/>
          </a:p>
        </p:txBody>
      </p:sp>
      <p:sp>
        <p:nvSpPr>
          <p:cNvPr id="749" name="Google Shape;749;p30"/>
          <p:cNvSpPr txBox="1"/>
          <p:nvPr/>
        </p:nvSpPr>
        <p:spPr>
          <a:xfrm>
            <a:off x="6934200" y="1766887"/>
            <a:ext cx="6921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010</a:t>
            </a:r>
            <a:endParaRPr/>
          </a:p>
        </p:txBody>
      </p:sp>
      <p:sp>
        <p:nvSpPr>
          <p:cNvPr id="750" name="Google Shape;750;p30"/>
          <p:cNvSpPr txBox="1"/>
          <p:nvPr/>
        </p:nvSpPr>
        <p:spPr>
          <a:xfrm>
            <a:off x="4184650" y="1766887"/>
            <a:ext cx="6921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000</a:t>
            </a:r>
            <a:endParaRPr/>
          </a:p>
        </p:txBody>
      </p:sp>
      <p:cxnSp>
        <p:nvCxnSpPr>
          <p:cNvPr id="751" name="Google Shape;751;p30"/>
          <p:cNvCxnSpPr/>
          <p:nvPr/>
        </p:nvCxnSpPr>
        <p:spPr>
          <a:xfrm flipH="1">
            <a:off x="2667000" y="3276600"/>
            <a:ext cx="1066800" cy="1066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752" name="Google Shape;752;p30"/>
          <p:cNvSpPr txBox="1"/>
          <p:nvPr/>
        </p:nvSpPr>
        <p:spPr>
          <a:xfrm>
            <a:off x="2514600" y="4648200"/>
            <a:ext cx="1412875" cy="369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(x</a:t>
            </a:r>
            <a:r>
              <a:rPr lang="en-US" sz="1800" b="0" i="0" u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wmin</a:t>
            </a: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y</a:t>
            </a:r>
            <a:r>
              <a:rPr lang="en-US" sz="1800" b="0" i="0" u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wmin</a:t>
            </a: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</p:txBody>
      </p:sp>
      <p:sp>
        <p:nvSpPr>
          <p:cNvPr id="753" name="Google Shape;753;p30"/>
          <p:cNvSpPr txBox="1"/>
          <p:nvPr/>
        </p:nvSpPr>
        <p:spPr>
          <a:xfrm>
            <a:off x="5334000" y="2438400"/>
            <a:ext cx="1498600" cy="369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(x</a:t>
            </a:r>
            <a:r>
              <a:rPr lang="en-US" sz="1800" b="0" i="0" u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wmax</a:t>
            </a: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y</a:t>
            </a:r>
            <a:r>
              <a:rPr lang="en-US" sz="1800" b="0" i="0" u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wmax</a:t>
            </a: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7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p3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4AC"/>
              </a:buClr>
              <a:buSzPts val="4400"/>
              <a:buFont typeface="Calibri"/>
              <a:buNone/>
            </a:pPr>
            <a:r>
              <a:rPr lang="en-US" sz="4400" b="0" i="0" u="none">
                <a:solidFill>
                  <a:srgbClr val="0044AC"/>
                </a:solidFill>
                <a:latin typeface="Calibri"/>
                <a:ea typeface="Calibri"/>
                <a:cs typeface="Calibri"/>
                <a:sym typeface="Calibri"/>
              </a:rPr>
              <a:t>Cohen-Sutherland Line Clipping</a:t>
            </a:r>
            <a:endParaRPr/>
          </a:p>
        </p:txBody>
      </p:sp>
      <p:sp>
        <p:nvSpPr>
          <p:cNvPr id="759" name="Google Shape;759;p31"/>
          <p:cNvSpPr txBox="1">
            <a:spLocks noGrp="1"/>
          </p:cNvSpPr>
          <p:nvPr>
            <p:ph type="body" idx="1"/>
          </p:nvPr>
        </p:nvSpPr>
        <p:spPr>
          <a:xfrm>
            <a:off x="457200" y="1447800"/>
            <a:ext cx="8534400" cy="54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marR="0" lvl="0" indent="-165100" algn="just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just" rtl="0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Cohen Sutherland line clipping algorithm to clip a line </a:t>
            </a:r>
            <a:endParaRPr/>
          </a:p>
          <a:p>
            <a:pPr marL="342900" marR="0" lvl="0" indent="-342900" algn="just" rtl="0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with end point coordinates A(70,90) ,B(60,85) against a </a:t>
            </a:r>
            <a:endParaRPr/>
          </a:p>
          <a:p>
            <a:pPr marL="342900" marR="0" lvl="0" indent="-342900" algn="just" rtl="0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clip window with its  lower left corner at (50,80) and </a:t>
            </a:r>
            <a:endParaRPr/>
          </a:p>
          <a:p>
            <a:pPr marL="342900" marR="0" lvl="0" indent="-342900" algn="just" rtl="0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upper right corner at (90,120)</a:t>
            </a:r>
            <a:endParaRPr/>
          </a:p>
          <a:p>
            <a:pPr marL="342900" marR="0" lvl="0" indent="-342900" algn="just" rtl="0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just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Hints: </a:t>
            </a:r>
            <a:endParaRPr/>
          </a:p>
          <a:p>
            <a:pPr marL="342900" marR="0" lvl="0" indent="-342900" algn="just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AutoNum type="romanLcPeriod"/>
            </a:pPr>
            <a:r>
              <a:rPr lang="en-US" sz="20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Find the region code for each end point of the line</a:t>
            </a:r>
            <a:endParaRPr/>
          </a:p>
          <a:p>
            <a:pPr marL="342900" marR="0" lvl="0" indent="-342900" algn="just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AutoNum type="romanLcPeriod"/>
            </a:pPr>
            <a:r>
              <a:rPr lang="en-US" sz="20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Find if it is above, below, left or right of the clip window </a:t>
            </a:r>
            <a:endParaRPr/>
          </a:p>
          <a:p>
            <a:pPr marL="342900" marR="0" lvl="0" indent="-342900" algn="just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AutoNum type="romanLcPeriod"/>
            </a:pPr>
            <a:r>
              <a:rPr lang="en-US" sz="20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Determine the intersection point of the line segment with the boundary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ga0bb2ce712_0_0"/>
          <p:cNvSpPr txBox="1">
            <a:spLocks noGrp="1"/>
          </p:cNvSpPr>
          <p:nvPr>
            <p:ph type="title"/>
          </p:nvPr>
        </p:nvSpPr>
        <p:spPr>
          <a:xfrm>
            <a:off x="457200" y="-411163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4AC"/>
              </a:buClr>
              <a:buSzPts val="4400"/>
              <a:buFont typeface="Calibri"/>
              <a:buNone/>
            </a:pPr>
            <a:r>
              <a:rPr lang="en-US" sz="4400" b="0" i="0" u="none">
                <a:solidFill>
                  <a:srgbClr val="0044AC"/>
                </a:solidFill>
                <a:latin typeface="Calibri"/>
                <a:ea typeface="Calibri"/>
                <a:cs typeface="Calibri"/>
                <a:sym typeface="Calibri"/>
              </a:rPr>
              <a:t>Cohen-Sutherland Line Clipping</a:t>
            </a:r>
            <a:endParaRPr/>
          </a:p>
        </p:txBody>
      </p:sp>
      <p:sp>
        <p:nvSpPr>
          <p:cNvPr id="765" name="Google Shape;765;ga0bb2ce712_0_0"/>
          <p:cNvSpPr txBox="1">
            <a:spLocks noGrp="1"/>
          </p:cNvSpPr>
          <p:nvPr>
            <p:ph type="body" idx="1"/>
          </p:nvPr>
        </p:nvSpPr>
        <p:spPr>
          <a:xfrm>
            <a:off x="457200" y="76200"/>
            <a:ext cx="8534400" cy="54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65100" algn="just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just" rtl="0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Cohen Sutherland line clipping algorithm to clip a line </a:t>
            </a:r>
            <a:endParaRPr/>
          </a:p>
          <a:p>
            <a:pPr marL="342900" marR="0" lvl="0" indent="-342900" algn="just" rtl="0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with end point coordinates A(</a:t>
            </a:r>
            <a:r>
              <a:rPr lang="en-US" sz="2800"/>
              <a:t>5</a:t>
            </a:r>
            <a:r>
              <a:rPr lang="en-US" sz="2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  <a:r>
              <a:rPr lang="en-US" sz="2800"/>
              <a:t>2</a:t>
            </a:r>
            <a:r>
              <a:rPr lang="en-US" sz="2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0) ,B(80,</a:t>
            </a:r>
            <a:r>
              <a:rPr lang="en-US" sz="2800"/>
              <a:t>120</a:t>
            </a:r>
            <a:r>
              <a:rPr lang="en-US" sz="2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against a </a:t>
            </a:r>
            <a:endParaRPr/>
          </a:p>
          <a:p>
            <a:pPr marL="342900" marR="0" lvl="0" indent="-342900" algn="just" rtl="0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clip window with its  lower left corner at (</a:t>
            </a:r>
            <a:r>
              <a:rPr lang="en-US" sz="2800"/>
              <a:t>1</a:t>
            </a:r>
            <a:r>
              <a:rPr lang="en-US" sz="2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0,</a:t>
            </a:r>
            <a:r>
              <a:rPr lang="en-US" sz="2800"/>
              <a:t>1</a:t>
            </a:r>
            <a:r>
              <a:rPr lang="en-US" sz="2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0) and </a:t>
            </a:r>
            <a:endParaRPr/>
          </a:p>
          <a:p>
            <a:pPr marL="342900" marR="0" lvl="0" indent="-342900" algn="just" rtl="0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upper right corner at (</a:t>
            </a:r>
            <a:r>
              <a:rPr lang="en-US" sz="2800"/>
              <a:t>10</a:t>
            </a:r>
            <a:r>
              <a:rPr lang="en-US" sz="2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0,1</a:t>
            </a:r>
            <a:r>
              <a:rPr lang="en-US" sz="2800"/>
              <a:t>0</a:t>
            </a:r>
            <a:r>
              <a:rPr lang="en-US" sz="2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0)</a:t>
            </a:r>
            <a:endParaRPr/>
          </a:p>
          <a:p>
            <a:pPr marL="342900" marR="0" lvl="0" indent="-342900" algn="just" rtl="0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just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Hints: </a:t>
            </a:r>
            <a:endParaRPr/>
          </a:p>
          <a:p>
            <a:pPr marL="342900" marR="0" lvl="0" indent="-342900" algn="just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AutoNum type="romanLcPeriod"/>
            </a:pPr>
            <a:r>
              <a:rPr lang="en-US" sz="20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Find the region code for each end point of the line</a:t>
            </a:r>
            <a:endParaRPr/>
          </a:p>
          <a:p>
            <a:pPr marL="342900" marR="0" lvl="0" indent="-342900" algn="just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AutoNum type="romanLcPeriod"/>
            </a:pPr>
            <a:r>
              <a:rPr lang="en-US" sz="20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Find if it is above, below, left or right of the clip window </a:t>
            </a:r>
            <a:endParaRPr/>
          </a:p>
          <a:p>
            <a:pPr marL="342900" marR="0" lvl="0" indent="-342900" algn="just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AutoNum type="romanLcPeriod"/>
            </a:pPr>
            <a:r>
              <a:rPr lang="en-US" sz="20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Determine the intersection point of the line segment with the boundary</a:t>
            </a:r>
            <a:endParaRPr/>
          </a:p>
        </p:txBody>
      </p:sp>
      <p:sp>
        <p:nvSpPr>
          <p:cNvPr id="766" name="Google Shape;766;ga0bb2ce712_0_0"/>
          <p:cNvSpPr txBox="1"/>
          <p:nvPr/>
        </p:nvSpPr>
        <p:spPr>
          <a:xfrm>
            <a:off x="3048000" y="4495800"/>
            <a:ext cx="2667000" cy="1676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0000</a:t>
            </a:r>
            <a:endParaRPr/>
          </a:p>
        </p:txBody>
      </p:sp>
      <p:cxnSp>
        <p:nvCxnSpPr>
          <p:cNvPr id="767" name="Google Shape;767;ga0bb2ce712_0_0"/>
          <p:cNvCxnSpPr/>
          <p:nvPr/>
        </p:nvCxnSpPr>
        <p:spPr>
          <a:xfrm flipH="1">
            <a:off x="2514650" y="4122525"/>
            <a:ext cx="1971600" cy="1821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768" name="Google Shape;768;ga0bb2ce712_0_0"/>
          <p:cNvSpPr txBox="1"/>
          <p:nvPr/>
        </p:nvSpPr>
        <p:spPr>
          <a:xfrm>
            <a:off x="2362200" y="6248400"/>
            <a:ext cx="1413000" cy="3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(10,10)</a:t>
            </a:r>
            <a:endParaRPr/>
          </a:p>
        </p:txBody>
      </p:sp>
      <p:sp>
        <p:nvSpPr>
          <p:cNvPr id="769" name="Google Shape;769;ga0bb2ce712_0_0"/>
          <p:cNvSpPr txBox="1"/>
          <p:nvPr/>
        </p:nvSpPr>
        <p:spPr>
          <a:xfrm>
            <a:off x="5181600" y="4038600"/>
            <a:ext cx="1498500" cy="3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(100,100)</a:t>
            </a:r>
            <a:endParaRPr/>
          </a:p>
        </p:txBody>
      </p:sp>
      <p:sp>
        <p:nvSpPr>
          <p:cNvPr id="770" name="Google Shape;770;ga0bb2ce712_0_0"/>
          <p:cNvSpPr txBox="1"/>
          <p:nvPr/>
        </p:nvSpPr>
        <p:spPr>
          <a:xfrm>
            <a:off x="4343400" y="3733800"/>
            <a:ext cx="1498500" cy="3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800">
                <a:solidFill>
                  <a:schemeClr val="dk1"/>
                </a:solidFill>
              </a:rPr>
              <a:t>8</a:t>
            </a: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0,1</a:t>
            </a:r>
            <a:r>
              <a:rPr lang="en-US" sz="1800">
                <a:solidFill>
                  <a:schemeClr val="dk1"/>
                </a:solidFill>
              </a:rPr>
              <a:t>2</a:t>
            </a: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0)</a:t>
            </a:r>
            <a:endParaRPr/>
          </a:p>
        </p:txBody>
      </p:sp>
      <p:sp>
        <p:nvSpPr>
          <p:cNvPr id="771" name="Google Shape;771;ga0bb2ce712_0_0"/>
          <p:cNvSpPr txBox="1"/>
          <p:nvPr/>
        </p:nvSpPr>
        <p:spPr>
          <a:xfrm>
            <a:off x="1752600" y="5867400"/>
            <a:ext cx="1498500" cy="3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(5,</a:t>
            </a:r>
            <a:r>
              <a:rPr lang="en-US" sz="1800">
                <a:solidFill>
                  <a:schemeClr val="dk1"/>
                </a:solidFill>
              </a:rPr>
              <a:t>20</a:t>
            </a: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</p:txBody>
      </p:sp>
      <p:sp>
        <p:nvSpPr>
          <p:cNvPr id="772" name="Google Shape;772;ga0bb2ce712_0_0"/>
          <p:cNvSpPr txBox="1"/>
          <p:nvPr/>
        </p:nvSpPr>
        <p:spPr>
          <a:xfrm>
            <a:off x="2057400" y="3581400"/>
            <a:ext cx="2667000" cy="7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 = x</a:t>
            </a:r>
            <a:r>
              <a:rPr lang="en-US" sz="2400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+  (y – y</a:t>
            </a:r>
            <a:r>
              <a:rPr lang="en-US" sz="2400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)/m</a:t>
            </a:r>
            <a:endParaRPr sz="6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p3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4AC"/>
              </a:buClr>
              <a:buSzPts val="4400"/>
              <a:buFont typeface="Calibri"/>
              <a:buNone/>
            </a:pPr>
            <a:r>
              <a:rPr lang="en-US" sz="4400" b="0" i="0" u="none">
                <a:solidFill>
                  <a:srgbClr val="0044AC"/>
                </a:solidFill>
                <a:latin typeface="Calibri"/>
                <a:ea typeface="Calibri"/>
                <a:cs typeface="Calibri"/>
                <a:sym typeface="Calibri"/>
              </a:rPr>
              <a:t>Polygon Fill-Area Clipping</a:t>
            </a:r>
            <a:endParaRPr/>
          </a:p>
        </p:txBody>
      </p:sp>
      <p:cxnSp>
        <p:nvCxnSpPr>
          <p:cNvPr id="778" name="Google Shape;778;p32"/>
          <p:cNvCxnSpPr/>
          <p:nvPr/>
        </p:nvCxnSpPr>
        <p:spPr>
          <a:xfrm>
            <a:off x="457200" y="2630487"/>
            <a:ext cx="0" cy="1524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779" name="Google Shape;779;p32"/>
          <p:cNvCxnSpPr/>
          <p:nvPr/>
        </p:nvCxnSpPr>
        <p:spPr>
          <a:xfrm>
            <a:off x="2362200" y="2630487"/>
            <a:ext cx="0" cy="1524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780" name="Google Shape;780;p32"/>
          <p:cNvCxnSpPr/>
          <p:nvPr/>
        </p:nvCxnSpPr>
        <p:spPr>
          <a:xfrm rot="10800000">
            <a:off x="457200" y="4154487"/>
            <a:ext cx="1905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781" name="Google Shape;781;p32"/>
          <p:cNvCxnSpPr/>
          <p:nvPr/>
        </p:nvCxnSpPr>
        <p:spPr>
          <a:xfrm rot="10800000">
            <a:off x="457200" y="2630487"/>
            <a:ext cx="1905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782" name="Google Shape;782;p32"/>
          <p:cNvCxnSpPr/>
          <p:nvPr/>
        </p:nvCxnSpPr>
        <p:spPr>
          <a:xfrm>
            <a:off x="762000" y="1563687"/>
            <a:ext cx="381000" cy="2209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783" name="Google Shape;783;p32"/>
          <p:cNvCxnSpPr/>
          <p:nvPr/>
        </p:nvCxnSpPr>
        <p:spPr>
          <a:xfrm>
            <a:off x="1143000" y="3773487"/>
            <a:ext cx="2286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784" name="Google Shape;784;p32"/>
          <p:cNvCxnSpPr/>
          <p:nvPr/>
        </p:nvCxnSpPr>
        <p:spPr>
          <a:xfrm>
            <a:off x="762000" y="1563687"/>
            <a:ext cx="2667000" cy="2209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785" name="Google Shape;785;p32"/>
          <p:cNvSpPr txBox="1"/>
          <p:nvPr/>
        </p:nvSpPr>
        <p:spPr>
          <a:xfrm>
            <a:off x="517525" y="1295400"/>
            <a:ext cx="4254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v1</a:t>
            </a:r>
            <a:endParaRPr/>
          </a:p>
        </p:txBody>
      </p:sp>
      <p:sp>
        <p:nvSpPr>
          <p:cNvPr id="786" name="Google Shape;786;p32"/>
          <p:cNvSpPr txBox="1"/>
          <p:nvPr/>
        </p:nvSpPr>
        <p:spPr>
          <a:xfrm>
            <a:off x="898525" y="3733800"/>
            <a:ext cx="4254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v2</a:t>
            </a:r>
            <a:endParaRPr/>
          </a:p>
        </p:txBody>
      </p:sp>
      <p:sp>
        <p:nvSpPr>
          <p:cNvPr id="787" name="Google Shape;787;p32"/>
          <p:cNvSpPr txBox="1"/>
          <p:nvPr/>
        </p:nvSpPr>
        <p:spPr>
          <a:xfrm>
            <a:off x="3413125" y="3581400"/>
            <a:ext cx="4254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v3</a:t>
            </a:r>
            <a:endParaRPr/>
          </a:p>
        </p:txBody>
      </p:sp>
      <p:cxnSp>
        <p:nvCxnSpPr>
          <p:cNvPr id="788" name="Google Shape;788;p32"/>
          <p:cNvCxnSpPr/>
          <p:nvPr/>
        </p:nvCxnSpPr>
        <p:spPr>
          <a:xfrm>
            <a:off x="5794375" y="2590800"/>
            <a:ext cx="0" cy="1524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789" name="Google Shape;789;p32"/>
          <p:cNvCxnSpPr/>
          <p:nvPr/>
        </p:nvCxnSpPr>
        <p:spPr>
          <a:xfrm>
            <a:off x="7699375" y="2590800"/>
            <a:ext cx="0" cy="1524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790" name="Google Shape;790;p32"/>
          <p:cNvCxnSpPr/>
          <p:nvPr/>
        </p:nvCxnSpPr>
        <p:spPr>
          <a:xfrm rot="10800000">
            <a:off x="5794375" y="4114800"/>
            <a:ext cx="1905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791" name="Google Shape;791;p32"/>
          <p:cNvCxnSpPr/>
          <p:nvPr/>
        </p:nvCxnSpPr>
        <p:spPr>
          <a:xfrm rot="10800000">
            <a:off x="5794375" y="2590800"/>
            <a:ext cx="1905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792" name="Google Shape;792;p32"/>
          <p:cNvCxnSpPr/>
          <p:nvPr/>
        </p:nvCxnSpPr>
        <p:spPr>
          <a:xfrm>
            <a:off x="6280150" y="2590800"/>
            <a:ext cx="200025" cy="1143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793" name="Google Shape;793;p32"/>
          <p:cNvCxnSpPr/>
          <p:nvPr/>
        </p:nvCxnSpPr>
        <p:spPr>
          <a:xfrm>
            <a:off x="6480175" y="3733800"/>
            <a:ext cx="1247775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794" name="Google Shape;794;p32"/>
          <p:cNvCxnSpPr/>
          <p:nvPr/>
        </p:nvCxnSpPr>
        <p:spPr>
          <a:xfrm>
            <a:off x="7346950" y="2590800"/>
            <a:ext cx="381000" cy="304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795" name="Google Shape;795;p32"/>
          <p:cNvSpPr txBox="1"/>
          <p:nvPr/>
        </p:nvSpPr>
        <p:spPr>
          <a:xfrm>
            <a:off x="6007100" y="2300287"/>
            <a:ext cx="4762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v1’</a:t>
            </a:r>
            <a:endParaRPr/>
          </a:p>
        </p:txBody>
      </p:sp>
      <p:sp>
        <p:nvSpPr>
          <p:cNvPr id="796" name="Google Shape;796;p32"/>
          <p:cNvSpPr txBox="1"/>
          <p:nvPr/>
        </p:nvSpPr>
        <p:spPr>
          <a:xfrm>
            <a:off x="6235700" y="3694112"/>
            <a:ext cx="4254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v2</a:t>
            </a:r>
            <a:endParaRPr/>
          </a:p>
        </p:txBody>
      </p:sp>
      <p:sp>
        <p:nvSpPr>
          <p:cNvPr id="797" name="Google Shape;797;p32"/>
          <p:cNvSpPr txBox="1"/>
          <p:nvPr/>
        </p:nvSpPr>
        <p:spPr>
          <a:xfrm>
            <a:off x="7727950" y="3541712"/>
            <a:ext cx="5016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v3”</a:t>
            </a:r>
            <a:endParaRPr/>
          </a:p>
        </p:txBody>
      </p:sp>
      <p:cxnSp>
        <p:nvCxnSpPr>
          <p:cNvPr id="798" name="Google Shape;798;p32"/>
          <p:cNvCxnSpPr/>
          <p:nvPr/>
        </p:nvCxnSpPr>
        <p:spPr>
          <a:xfrm rot="10800000">
            <a:off x="7727950" y="2895600"/>
            <a:ext cx="0" cy="838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799" name="Google Shape;799;p32"/>
          <p:cNvCxnSpPr/>
          <p:nvPr/>
        </p:nvCxnSpPr>
        <p:spPr>
          <a:xfrm>
            <a:off x="6280150" y="2590800"/>
            <a:ext cx="1143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800" name="Google Shape;800;p32"/>
          <p:cNvSpPr txBox="1"/>
          <p:nvPr/>
        </p:nvSpPr>
        <p:spPr>
          <a:xfrm>
            <a:off x="7023100" y="2286000"/>
            <a:ext cx="5016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v1”</a:t>
            </a:r>
            <a:endParaRPr/>
          </a:p>
        </p:txBody>
      </p:sp>
      <p:sp>
        <p:nvSpPr>
          <p:cNvPr id="801" name="Google Shape;801;p32"/>
          <p:cNvSpPr txBox="1"/>
          <p:nvPr/>
        </p:nvSpPr>
        <p:spPr>
          <a:xfrm>
            <a:off x="7727950" y="2681287"/>
            <a:ext cx="4762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v3’</a:t>
            </a:r>
            <a:endParaRPr/>
          </a:p>
        </p:txBody>
      </p:sp>
      <p:sp>
        <p:nvSpPr>
          <p:cNvPr id="802" name="Google Shape;802;p32"/>
          <p:cNvSpPr/>
          <p:nvPr/>
        </p:nvSpPr>
        <p:spPr>
          <a:xfrm>
            <a:off x="4419600" y="3011487"/>
            <a:ext cx="762000" cy="53340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3" name="Google Shape;803;p32"/>
          <p:cNvSpPr txBox="1"/>
          <p:nvPr/>
        </p:nvSpPr>
        <p:spPr>
          <a:xfrm>
            <a:off x="1873250" y="5446712"/>
            <a:ext cx="52895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Note: Need to consider each of 4 edge boundaries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7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7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8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7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7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7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7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7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7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7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7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7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7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8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p3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4AC"/>
              </a:buClr>
              <a:buSzPts val="4000"/>
              <a:buFont typeface="Calibri"/>
              <a:buNone/>
            </a:pPr>
            <a:r>
              <a:rPr lang="en-US" sz="4000" b="0" i="0" u="none">
                <a:solidFill>
                  <a:srgbClr val="0044AC"/>
                </a:solidFill>
                <a:latin typeface="Calibri"/>
                <a:ea typeface="Calibri"/>
                <a:cs typeface="Calibri"/>
                <a:sym typeface="Calibri"/>
              </a:rPr>
              <a:t>Sutherland-Hodgman</a:t>
            </a:r>
            <a:br>
              <a:rPr lang="en-US" sz="4000" b="0" i="0" u="none">
                <a:solidFill>
                  <a:srgbClr val="0044AC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4000" b="0" i="0" u="none">
                <a:solidFill>
                  <a:srgbClr val="0044AC"/>
                </a:solidFill>
                <a:latin typeface="Calibri"/>
                <a:ea typeface="Calibri"/>
                <a:cs typeface="Calibri"/>
                <a:sym typeface="Calibri"/>
              </a:rPr>
              <a:t>Polygon Clipping</a:t>
            </a:r>
            <a:endParaRPr/>
          </a:p>
        </p:txBody>
      </p:sp>
      <p:sp>
        <p:nvSpPr>
          <p:cNvPr id="809" name="Google Shape;809;p3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Input each edge (vertex pair) successively.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 is a new list of vertices.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 edge goes through 4 clippers.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rule for each edge for each clipper is:</a:t>
            </a:r>
            <a:endParaRPr/>
          </a:p>
          <a:p>
            <a:pPr marL="742950" marR="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first input vertex is outside, and second is inside, output the intersection and the second vertex</a:t>
            </a:r>
            <a:endParaRPr/>
          </a:p>
          <a:p>
            <a:pPr marL="742950" marR="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first both input vertices are inside, then just output second vertex</a:t>
            </a:r>
            <a:endParaRPr/>
          </a:p>
          <a:p>
            <a:pPr marL="742950" marR="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first input vertex is inside, and second is outside, output is the intersection</a:t>
            </a:r>
            <a:endParaRPr/>
          </a:p>
          <a:p>
            <a:pPr marL="742950" marR="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both vertices are outside, output is nothing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p3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4AC"/>
              </a:buClr>
              <a:buSzPts val="3200"/>
              <a:buFont typeface="Calibri"/>
              <a:buNone/>
            </a:pPr>
            <a:r>
              <a:rPr lang="en-US" sz="3200" b="0" i="0" u="none">
                <a:solidFill>
                  <a:srgbClr val="0044AC"/>
                </a:solidFill>
                <a:latin typeface="Calibri"/>
                <a:ea typeface="Calibri"/>
                <a:cs typeface="Calibri"/>
                <a:sym typeface="Calibri"/>
              </a:rPr>
              <a:t>Sutherland-Hodgman Polygon Clipping: </a:t>
            </a:r>
            <a:br>
              <a:rPr lang="en-US" sz="3200" b="0" i="0" u="none">
                <a:solidFill>
                  <a:srgbClr val="0044AC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3200" b="0" i="0" u="none">
                <a:solidFill>
                  <a:srgbClr val="0044AC"/>
                </a:solidFill>
                <a:latin typeface="Calibri"/>
                <a:ea typeface="Calibri"/>
                <a:cs typeface="Calibri"/>
                <a:sym typeface="Calibri"/>
              </a:rPr>
              <a:t>Four possible scenarios at each clipper</a:t>
            </a:r>
            <a:endParaRPr/>
          </a:p>
        </p:txBody>
      </p:sp>
      <p:cxnSp>
        <p:nvCxnSpPr>
          <p:cNvPr id="815" name="Google Shape;815;p34"/>
          <p:cNvCxnSpPr/>
          <p:nvPr/>
        </p:nvCxnSpPr>
        <p:spPr>
          <a:xfrm>
            <a:off x="1082675" y="2057400"/>
            <a:ext cx="0" cy="1981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816" name="Google Shape;816;p34"/>
          <p:cNvSpPr txBox="1"/>
          <p:nvPr/>
        </p:nvSpPr>
        <p:spPr>
          <a:xfrm>
            <a:off x="152400" y="2093912"/>
            <a:ext cx="17716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outside    inside</a:t>
            </a:r>
            <a:endParaRPr/>
          </a:p>
        </p:txBody>
      </p:sp>
      <p:cxnSp>
        <p:nvCxnSpPr>
          <p:cNvPr id="817" name="Google Shape;817;p34"/>
          <p:cNvCxnSpPr/>
          <p:nvPr/>
        </p:nvCxnSpPr>
        <p:spPr>
          <a:xfrm rot="10800000" flipH="1">
            <a:off x="473075" y="2971800"/>
            <a:ext cx="1219200" cy="381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oval" w="med" len="med"/>
            <a:tailEnd type="triangle" w="med" len="med"/>
          </a:ln>
        </p:spPr>
      </p:cxnSp>
      <p:sp>
        <p:nvSpPr>
          <p:cNvPr id="818" name="Google Shape;818;p34"/>
          <p:cNvSpPr txBox="1"/>
          <p:nvPr/>
        </p:nvSpPr>
        <p:spPr>
          <a:xfrm>
            <a:off x="228600" y="3389312"/>
            <a:ext cx="4254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v1</a:t>
            </a:r>
            <a:endParaRPr/>
          </a:p>
        </p:txBody>
      </p:sp>
      <p:sp>
        <p:nvSpPr>
          <p:cNvPr id="819" name="Google Shape;819;p34"/>
          <p:cNvSpPr txBox="1"/>
          <p:nvPr/>
        </p:nvSpPr>
        <p:spPr>
          <a:xfrm>
            <a:off x="1063625" y="3138487"/>
            <a:ext cx="4762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v1’</a:t>
            </a:r>
            <a:endParaRPr/>
          </a:p>
        </p:txBody>
      </p:sp>
      <p:sp>
        <p:nvSpPr>
          <p:cNvPr id="820" name="Google Shape;820;p34"/>
          <p:cNvSpPr txBox="1"/>
          <p:nvPr/>
        </p:nvSpPr>
        <p:spPr>
          <a:xfrm>
            <a:off x="1600200" y="2779712"/>
            <a:ext cx="4254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v2</a:t>
            </a:r>
            <a:endParaRPr/>
          </a:p>
        </p:txBody>
      </p:sp>
      <p:sp>
        <p:nvSpPr>
          <p:cNvPr id="821" name="Google Shape;821;p34"/>
          <p:cNvSpPr/>
          <p:nvPr/>
        </p:nvSpPr>
        <p:spPr>
          <a:xfrm>
            <a:off x="1082675" y="3124200"/>
            <a:ext cx="76200" cy="7620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22" name="Google Shape;822;p34"/>
          <p:cNvCxnSpPr/>
          <p:nvPr/>
        </p:nvCxnSpPr>
        <p:spPr>
          <a:xfrm>
            <a:off x="3349625" y="2057400"/>
            <a:ext cx="0" cy="1981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823" name="Google Shape;823;p34"/>
          <p:cNvSpPr txBox="1"/>
          <p:nvPr/>
        </p:nvSpPr>
        <p:spPr>
          <a:xfrm>
            <a:off x="2419350" y="2093912"/>
            <a:ext cx="17716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outside    inside</a:t>
            </a:r>
            <a:endParaRPr/>
          </a:p>
        </p:txBody>
      </p:sp>
      <p:cxnSp>
        <p:nvCxnSpPr>
          <p:cNvPr id="824" name="Google Shape;824;p34"/>
          <p:cNvCxnSpPr/>
          <p:nvPr/>
        </p:nvCxnSpPr>
        <p:spPr>
          <a:xfrm rot="10800000" flipH="1">
            <a:off x="3594100" y="3011487"/>
            <a:ext cx="76200" cy="53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oval" w="med" len="med"/>
            <a:tailEnd type="triangle" w="med" len="med"/>
          </a:ln>
        </p:spPr>
      </p:cxnSp>
      <p:sp>
        <p:nvSpPr>
          <p:cNvPr id="825" name="Google Shape;825;p34"/>
          <p:cNvSpPr txBox="1"/>
          <p:nvPr/>
        </p:nvSpPr>
        <p:spPr>
          <a:xfrm>
            <a:off x="3441700" y="3621087"/>
            <a:ext cx="4254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v1</a:t>
            </a:r>
            <a:endParaRPr/>
          </a:p>
        </p:txBody>
      </p:sp>
      <p:sp>
        <p:nvSpPr>
          <p:cNvPr id="826" name="Google Shape;826;p34"/>
          <p:cNvSpPr txBox="1"/>
          <p:nvPr/>
        </p:nvSpPr>
        <p:spPr>
          <a:xfrm>
            <a:off x="3594100" y="2667000"/>
            <a:ext cx="4254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v2</a:t>
            </a:r>
            <a:endParaRPr/>
          </a:p>
        </p:txBody>
      </p:sp>
      <p:cxnSp>
        <p:nvCxnSpPr>
          <p:cNvPr id="827" name="Google Shape;827;p34"/>
          <p:cNvCxnSpPr/>
          <p:nvPr/>
        </p:nvCxnSpPr>
        <p:spPr>
          <a:xfrm>
            <a:off x="5686425" y="2057400"/>
            <a:ext cx="0" cy="1981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828" name="Google Shape;828;p34"/>
          <p:cNvSpPr txBox="1"/>
          <p:nvPr/>
        </p:nvSpPr>
        <p:spPr>
          <a:xfrm>
            <a:off x="4756150" y="2093912"/>
            <a:ext cx="17716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outside    inside</a:t>
            </a:r>
            <a:endParaRPr/>
          </a:p>
        </p:txBody>
      </p:sp>
      <p:cxnSp>
        <p:nvCxnSpPr>
          <p:cNvPr id="829" name="Google Shape;829;p34"/>
          <p:cNvCxnSpPr/>
          <p:nvPr/>
        </p:nvCxnSpPr>
        <p:spPr>
          <a:xfrm rot="10800000">
            <a:off x="5137150" y="2895600"/>
            <a:ext cx="1295400" cy="53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oval" w="med" len="med"/>
            <a:tailEnd type="triangle" w="med" len="med"/>
          </a:ln>
        </p:spPr>
      </p:cxnSp>
      <p:sp>
        <p:nvSpPr>
          <p:cNvPr id="830" name="Google Shape;830;p34"/>
          <p:cNvSpPr txBox="1"/>
          <p:nvPr/>
        </p:nvSpPr>
        <p:spPr>
          <a:xfrm>
            <a:off x="6280150" y="3429000"/>
            <a:ext cx="4254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v1</a:t>
            </a:r>
            <a:endParaRPr/>
          </a:p>
        </p:txBody>
      </p:sp>
      <p:sp>
        <p:nvSpPr>
          <p:cNvPr id="831" name="Google Shape;831;p34"/>
          <p:cNvSpPr txBox="1"/>
          <p:nvPr/>
        </p:nvSpPr>
        <p:spPr>
          <a:xfrm>
            <a:off x="5289550" y="3138487"/>
            <a:ext cx="4762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v1’</a:t>
            </a:r>
            <a:endParaRPr/>
          </a:p>
        </p:txBody>
      </p:sp>
      <p:sp>
        <p:nvSpPr>
          <p:cNvPr id="832" name="Google Shape;832;p34"/>
          <p:cNvSpPr txBox="1"/>
          <p:nvPr/>
        </p:nvSpPr>
        <p:spPr>
          <a:xfrm>
            <a:off x="4787900" y="2667000"/>
            <a:ext cx="4254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v2</a:t>
            </a:r>
            <a:endParaRPr/>
          </a:p>
        </p:txBody>
      </p:sp>
      <p:sp>
        <p:nvSpPr>
          <p:cNvPr id="833" name="Google Shape;833;p34"/>
          <p:cNvSpPr/>
          <p:nvPr/>
        </p:nvSpPr>
        <p:spPr>
          <a:xfrm>
            <a:off x="5686425" y="3124200"/>
            <a:ext cx="76200" cy="7620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34" name="Google Shape;834;p34"/>
          <p:cNvCxnSpPr/>
          <p:nvPr/>
        </p:nvCxnSpPr>
        <p:spPr>
          <a:xfrm>
            <a:off x="8074025" y="2057400"/>
            <a:ext cx="0" cy="1981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835" name="Google Shape;835;p34"/>
          <p:cNvSpPr txBox="1"/>
          <p:nvPr/>
        </p:nvSpPr>
        <p:spPr>
          <a:xfrm>
            <a:off x="7143750" y="2093912"/>
            <a:ext cx="17716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outside    inside</a:t>
            </a:r>
            <a:endParaRPr/>
          </a:p>
        </p:txBody>
      </p:sp>
      <p:cxnSp>
        <p:nvCxnSpPr>
          <p:cNvPr id="836" name="Google Shape;836;p34"/>
          <p:cNvCxnSpPr/>
          <p:nvPr/>
        </p:nvCxnSpPr>
        <p:spPr>
          <a:xfrm rot="10800000" flipH="1">
            <a:off x="7467600" y="3011487"/>
            <a:ext cx="76200" cy="53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oval" w="med" len="med"/>
            <a:tailEnd type="triangle" w="med" len="med"/>
          </a:ln>
        </p:spPr>
      </p:cxnSp>
      <p:sp>
        <p:nvSpPr>
          <p:cNvPr id="837" name="Google Shape;837;p34"/>
          <p:cNvSpPr txBox="1"/>
          <p:nvPr/>
        </p:nvSpPr>
        <p:spPr>
          <a:xfrm>
            <a:off x="7315200" y="3621087"/>
            <a:ext cx="4254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v1</a:t>
            </a:r>
            <a:endParaRPr/>
          </a:p>
        </p:txBody>
      </p:sp>
      <p:sp>
        <p:nvSpPr>
          <p:cNvPr id="838" name="Google Shape;838;p34"/>
          <p:cNvSpPr txBox="1"/>
          <p:nvPr/>
        </p:nvSpPr>
        <p:spPr>
          <a:xfrm>
            <a:off x="7467600" y="2667000"/>
            <a:ext cx="4254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v2</a:t>
            </a:r>
            <a:endParaRPr/>
          </a:p>
        </p:txBody>
      </p:sp>
      <p:sp>
        <p:nvSpPr>
          <p:cNvPr id="839" name="Google Shape;839;p34"/>
          <p:cNvSpPr txBox="1"/>
          <p:nvPr/>
        </p:nvSpPr>
        <p:spPr>
          <a:xfrm>
            <a:off x="95250" y="4403725"/>
            <a:ext cx="1835150" cy="581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Outside to inside: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Output: v1’ and v2</a:t>
            </a:r>
            <a:endParaRPr/>
          </a:p>
        </p:txBody>
      </p:sp>
      <p:sp>
        <p:nvSpPr>
          <p:cNvPr id="840" name="Google Shape;840;p34"/>
          <p:cNvSpPr txBox="1"/>
          <p:nvPr/>
        </p:nvSpPr>
        <p:spPr>
          <a:xfrm>
            <a:off x="2590800" y="4411662"/>
            <a:ext cx="1595437" cy="581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Inside to inside: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Output: v2</a:t>
            </a:r>
            <a:endParaRPr/>
          </a:p>
        </p:txBody>
      </p:sp>
      <p:sp>
        <p:nvSpPr>
          <p:cNvPr id="841" name="Google Shape;841;p34"/>
          <p:cNvSpPr txBox="1"/>
          <p:nvPr/>
        </p:nvSpPr>
        <p:spPr>
          <a:xfrm>
            <a:off x="4724400" y="4419600"/>
            <a:ext cx="1720850" cy="581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Inside to outside: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Output: v1’</a:t>
            </a:r>
            <a:endParaRPr/>
          </a:p>
        </p:txBody>
      </p:sp>
      <p:sp>
        <p:nvSpPr>
          <p:cNvPr id="842" name="Google Shape;842;p34"/>
          <p:cNvSpPr txBox="1"/>
          <p:nvPr/>
        </p:nvSpPr>
        <p:spPr>
          <a:xfrm>
            <a:off x="7118350" y="4448175"/>
            <a:ext cx="1879600" cy="581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Outside to outside: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Output: nothing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p3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4AC"/>
              </a:buClr>
              <a:buSzPts val="3600"/>
              <a:buFont typeface="Calibri"/>
              <a:buNone/>
            </a:pPr>
            <a:r>
              <a:rPr lang="en-US" sz="3600" b="0" i="0" u="none">
                <a:solidFill>
                  <a:srgbClr val="0044AC"/>
                </a:solidFill>
                <a:latin typeface="Calibri"/>
                <a:ea typeface="Calibri"/>
                <a:cs typeface="Calibri"/>
                <a:sym typeface="Calibri"/>
              </a:rPr>
              <a:t>Sutherland-Hodgman Polygon Clipping</a:t>
            </a:r>
            <a:endParaRPr/>
          </a:p>
        </p:txBody>
      </p:sp>
      <p:cxnSp>
        <p:nvCxnSpPr>
          <p:cNvPr id="848" name="Google Shape;848;p35"/>
          <p:cNvCxnSpPr/>
          <p:nvPr/>
        </p:nvCxnSpPr>
        <p:spPr>
          <a:xfrm flipH="1">
            <a:off x="1447800" y="1944687"/>
            <a:ext cx="15875" cy="3465512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849" name="Google Shape;849;p35"/>
          <p:cNvCxnSpPr/>
          <p:nvPr/>
        </p:nvCxnSpPr>
        <p:spPr>
          <a:xfrm rot="10800000">
            <a:off x="1463675" y="1944687"/>
            <a:ext cx="1905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850" name="Google Shape;850;p35"/>
          <p:cNvSpPr txBox="1"/>
          <p:nvPr/>
        </p:nvSpPr>
        <p:spPr>
          <a:xfrm>
            <a:off x="2514600" y="2286000"/>
            <a:ext cx="4254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v2</a:t>
            </a:r>
            <a:endParaRPr/>
          </a:p>
        </p:txBody>
      </p:sp>
      <p:sp>
        <p:nvSpPr>
          <p:cNvPr id="851" name="Google Shape;851;p35"/>
          <p:cNvSpPr txBox="1"/>
          <p:nvPr/>
        </p:nvSpPr>
        <p:spPr>
          <a:xfrm>
            <a:off x="1828800" y="4129087"/>
            <a:ext cx="4254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v1</a:t>
            </a:r>
            <a:endParaRPr/>
          </a:p>
        </p:txBody>
      </p:sp>
      <p:sp>
        <p:nvSpPr>
          <p:cNvPr id="852" name="Google Shape;852;p35"/>
          <p:cNvSpPr txBox="1"/>
          <p:nvPr/>
        </p:nvSpPr>
        <p:spPr>
          <a:xfrm>
            <a:off x="228600" y="2452687"/>
            <a:ext cx="4254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v3</a:t>
            </a:r>
            <a:endParaRPr/>
          </a:p>
        </p:txBody>
      </p:sp>
      <p:cxnSp>
        <p:nvCxnSpPr>
          <p:cNvPr id="853" name="Google Shape;853;p35"/>
          <p:cNvCxnSpPr/>
          <p:nvPr/>
        </p:nvCxnSpPr>
        <p:spPr>
          <a:xfrm>
            <a:off x="609600" y="2667000"/>
            <a:ext cx="1371600" cy="1447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854" name="Google Shape;854;p35"/>
          <p:cNvCxnSpPr/>
          <p:nvPr/>
        </p:nvCxnSpPr>
        <p:spPr>
          <a:xfrm rot="10800000" flipH="1">
            <a:off x="1981200" y="2514600"/>
            <a:ext cx="533400" cy="1600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855" name="Google Shape;855;p35"/>
          <p:cNvCxnSpPr/>
          <p:nvPr/>
        </p:nvCxnSpPr>
        <p:spPr>
          <a:xfrm rot="10800000" flipH="1">
            <a:off x="609600" y="2514600"/>
            <a:ext cx="1905000" cy="152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856" name="Google Shape;856;p35"/>
          <p:cNvCxnSpPr/>
          <p:nvPr/>
        </p:nvCxnSpPr>
        <p:spPr>
          <a:xfrm rot="10800000">
            <a:off x="1447800" y="3276600"/>
            <a:ext cx="1905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857" name="Google Shape;857;p35"/>
          <p:cNvCxnSpPr/>
          <p:nvPr/>
        </p:nvCxnSpPr>
        <p:spPr>
          <a:xfrm>
            <a:off x="3429000" y="1905000"/>
            <a:ext cx="0" cy="1371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858" name="Google Shape;858;p35"/>
          <p:cNvSpPr txBox="1"/>
          <p:nvPr/>
        </p:nvSpPr>
        <p:spPr>
          <a:xfrm>
            <a:off x="4724400" y="3733800"/>
            <a:ext cx="1066800" cy="762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Right 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Clipper</a:t>
            </a:r>
            <a:endParaRPr/>
          </a:p>
        </p:txBody>
      </p:sp>
      <p:sp>
        <p:nvSpPr>
          <p:cNvPr id="859" name="Google Shape;859;p35"/>
          <p:cNvSpPr txBox="1"/>
          <p:nvPr/>
        </p:nvSpPr>
        <p:spPr>
          <a:xfrm>
            <a:off x="6324600" y="3733800"/>
            <a:ext cx="1066800" cy="762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Bottom 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Clipper</a:t>
            </a:r>
            <a:endParaRPr/>
          </a:p>
        </p:txBody>
      </p:sp>
      <p:sp>
        <p:nvSpPr>
          <p:cNvPr id="860" name="Google Shape;860;p35"/>
          <p:cNvSpPr txBox="1"/>
          <p:nvPr/>
        </p:nvSpPr>
        <p:spPr>
          <a:xfrm>
            <a:off x="7848600" y="3733800"/>
            <a:ext cx="1066800" cy="762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Top 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Clipper</a:t>
            </a:r>
            <a:endParaRPr/>
          </a:p>
        </p:txBody>
      </p:sp>
      <p:sp>
        <p:nvSpPr>
          <p:cNvPr id="861" name="Google Shape;861;p35"/>
          <p:cNvSpPr txBox="1"/>
          <p:nvPr/>
        </p:nvSpPr>
        <p:spPr>
          <a:xfrm>
            <a:off x="3200400" y="3733800"/>
            <a:ext cx="1066800" cy="762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Left 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Clipper</a:t>
            </a:r>
            <a:endParaRPr/>
          </a:p>
        </p:txBody>
      </p:sp>
      <p:cxnSp>
        <p:nvCxnSpPr>
          <p:cNvPr id="862" name="Google Shape;862;p35"/>
          <p:cNvCxnSpPr/>
          <p:nvPr/>
        </p:nvCxnSpPr>
        <p:spPr>
          <a:xfrm>
            <a:off x="4267200" y="4114800"/>
            <a:ext cx="457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863" name="Google Shape;863;p35"/>
          <p:cNvCxnSpPr/>
          <p:nvPr/>
        </p:nvCxnSpPr>
        <p:spPr>
          <a:xfrm>
            <a:off x="5791200" y="4114800"/>
            <a:ext cx="533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864" name="Google Shape;864;p35"/>
          <p:cNvCxnSpPr/>
          <p:nvPr/>
        </p:nvCxnSpPr>
        <p:spPr>
          <a:xfrm>
            <a:off x="7391400" y="4114800"/>
            <a:ext cx="457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865" name="Google Shape;865;p35"/>
          <p:cNvSpPr txBox="1"/>
          <p:nvPr/>
        </p:nvSpPr>
        <p:spPr>
          <a:xfrm>
            <a:off x="2438400" y="4699000"/>
            <a:ext cx="6667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v1v2</a:t>
            </a:r>
            <a:endParaRPr/>
          </a:p>
        </p:txBody>
      </p:sp>
      <p:sp>
        <p:nvSpPr>
          <p:cNvPr id="866" name="Google Shape;866;p35"/>
          <p:cNvSpPr txBox="1"/>
          <p:nvPr/>
        </p:nvSpPr>
        <p:spPr>
          <a:xfrm>
            <a:off x="2454275" y="5057775"/>
            <a:ext cx="6667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v2v3</a:t>
            </a:r>
            <a:endParaRPr/>
          </a:p>
        </p:txBody>
      </p:sp>
      <p:sp>
        <p:nvSpPr>
          <p:cNvPr id="867" name="Google Shape;867;p35"/>
          <p:cNvSpPr txBox="1"/>
          <p:nvPr/>
        </p:nvSpPr>
        <p:spPr>
          <a:xfrm>
            <a:off x="2454275" y="5424487"/>
            <a:ext cx="6667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v3v1</a:t>
            </a:r>
            <a:endParaRPr/>
          </a:p>
        </p:txBody>
      </p:sp>
      <p:sp>
        <p:nvSpPr>
          <p:cNvPr id="868" name="Google Shape;868;p35"/>
          <p:cNvSpPr txBox="1"/>
          <p:nvPr/>
        </p:nvSpPr>
        <p:spPr>
          <a:xfrm>
            <a:off x="2193925" y="3214687"/>
            <a:ext cx="4762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v1’</a:t>
            </a:r>
            <a:endParaRPr/>
          </a:p>
        </p:txBody>
      </p:sp>
      <p:sp>
        <p:nvSpPr>
          <p:cNvPr id="869" name="Google Shape;869;p35"/>
          <p:cNvSpPr txBox="1"/>
          <p:nvPr/>
        </p:nvSpPr>
        <p:spPr>
          <a:xfrm>
            <a:off x="3276600" y="4684712"/>
            <a:ext cx="4254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v2</a:t>
            </a:r>
            <a:endParaRPr/>
          </a:p>
        </p:txBody>
      </p:sp>
      <p:sp>
        <p:nvSpPr>
          <p:cNvPr id="870" name="Google Shape;870;p35"/>
          <p:cNvSpPr txBox="1"/>
          <p:nvPr/>
        </p:nvSpPr>
        <p:spPr>
          <a:xfrm>
            <a:off x="1428750" y="2209800"/>
            <a:ext cx="4762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v2’</a:t>
            </a:r>
            <a:endParaRPr/>
          </a:p>
        </p:txBody>
      </p:sp>
      <p:sp>
        <p:nvSpPr>
          <p:cNvPr id="871" name="Google Shape;871;p35"/>
          <p:cNvSpPr txBox="1"/>
          <p:nvPr/>
        </p:nvSpPr>
        <p:spPr>
          <a:xfrm>
            <a:off x="3292475" y="5043487"/>
            <a:ext cx="4762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v2’</a:t>
            </a:r>
            <a:endParaRPr/>
          </a:p>
        </p:txBody>
      </p:sp>
      <p:sp>
        <p:nvSpPr>
          <p:cNvPr id="872" name="Google Shape;872;p35"/>
          <p:cNvSpPr txBox="1"/>
          <p:nvPr/>
        </p:nvSpPr>
        <p:spPr>
          <a:xfrm>
            <a:off x="3276600" y="5410200"/>
            <a:ext cx="7175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v3’v1</a:t>
            </a:r>
            <a:endParaRPr/>
          </a:p>
        </p:txBody>
      </p:sp>
      <p:sp>
        <p:nvSpPr>
          <p:cNvPr id="873" name="Google Shape;873;p35"/>
          <p:cNvSpPr txBox="1"/>
          <p:nvPr/>
        </p:nvSpPr>
        <p:spPr>
          <a:xfrm>
            <a:off x="4114800" y="4662487"/>
            <a:ext cx="7175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v2v2’</a:t>
            </a:r>
            <a:endParaRPr/>
          </a:p>
        </p:txBody>
      </p:sp>
      <p:sp>
        <p:nvSpPr>
          <p:cNvPr id="874" name="Google Shape;874;p35"/>
          <p:cNvSpPr txBox="1"/>
          <p:nvPr/>
        </p:nvSpPr>
        <p:spPr>
          <a:xfrm>
            <a:off x="4114800" y="5029200"/>
            <a:ext cx="7683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v2’v3’</a:t>
            </a:r>
            <a:endParaRPr/>
          </a:p>
        </p:txBody>
      </p:sp>
      <p:sp>
        <p:nvSpPr>
          <p:cNvPr id="875" name="Google Shape;875;p35"/>
          <p:cNvSpPr txBox="1"/>
          <p:nvPr/>
        </p:nvSpPr>
        <p:spPr>
          <a:xfrm>
            <a:off x="4114800" y="5410200"/>
            <a:ext cx="7175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v3’v1</a:t>
            </a:r>
            <a:endParaRPr/>
          </a:p>
        </p:txBody>
      </p:sp>
      <p:sp>
        <p:nvSpPr>
          <p:cNvPr id="876" name="Google Shape;876;p35"/>
          <p:cNvSpPr txBox="1"/>
          <p:nvPr/>
        </p:nvSpPr>
        <p:spPr>
          <a:xfrm>
            <a:off x="4114800" y="5729287"/>
            <a:ext cx="6667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v1v2</a:t>
            </a:r>
            <a:endParaRPr/>
          </a:p>
        </p:txBody>
      </p:sp>
      <p:sp>
        <p:nvSpPr>
          <p:cNvPr id="877" name="Google Shape;877;p35"/>
          <p:cNvSpPr txBox="1"/>
          <p:nvPr/>
        </p:nvSpPr>
        <p:spPr>
          <a:xfrm>
            <a:off x="4953000" y="4662487"/>
            <a:ext cx="4762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v2’</a:t>
            </a:r>
            <a:endParaRPr/>
          </a:p>
        </p:txBody>
      </p:sp>
      <p:sp>
        <p:nvSpPr>
          <p:cNvPr id="878" name="Google Shape;878;p35"/>
          <p:cNvSpPr txBox="1"/>
          <p:nvPr/>
        </p:nvSpPr>
        <p:spPr>
          <a:xfrm>
            <a:off x="4953000" y="5029200"/>
            <a:ext cx="4762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v3’</a:t>
            </a:r>
            <a:endParaRPr/>
          </a:p>
        </p:txBody>
      </p:sp>
      <p:sp>
        <p:nvSpPr>
          <p:cNvPr id="879" name="Google Shape;879;p35"/>
          <p:cNvSpPr txBox="1"/>
          <p:nvPr/>
        </p:nvSpPr>
        <p:spPr>
          <a:xfrm>
            <a:off x="4953000" y="5410200"/>
            <a:ext cx="4254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v1</a:t>
            </a:r>
            <a:endParaRPr/>
          </a:p>
        </p:txBody>
      </p:sp>
      <p:sp>
        <p:nvSpPr>
          <p:cNvPr id="880" name="Google Shape;880;p35"/>
          <p:cNvSpPr txBox="1"/>
          <p:nvPr/>
        </p:nvSpPr>
        <p:spPr>
          <a:xfrm>
            <a:off x="4953000" y="5729287"/>
            <a:ext cx="4254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v2</a:t>
            </a:r>
            <a:endParaRPr/>
          </a:p>
        </p:txBody>
      </p:sp>
      <p:sp>
        <p:nvSpPr>
          <p:cNvPr id="881" name="Google Shape;881;p35"/>
          <p:cNvSpPr txBox="1"/>
          <p:nvPr/>
        </p:nvSpPr>
        <p:spPr>
          <a:xfrm>
            <a:off x="5708650" y="5805487"/>
            <a:ext cx="7175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v2v2’</a:t>
            </a:r>
            <a:endParaRPr/>
          </a:p>
        </p:txBody>
      </p:sp>
      <p:sp>
        <p:nvSpPr>
          <p:cNvPr id="882" name="Google Shape;882;p35"/>
          <p:cNvSpPr txBox="1"/>
          <p:nvPr/>
        </p:nvSpPr>
        <p:spPr>
          <a:xfrm>
            <a:off x="5708650" y="4648200"/>
            <a:ext cx="7683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v2’v3’</a:t>
            </a:r>
            <a:endParaRPr/>
          </a:p>
        </p:txBody>
      </p:sp>
      <p:sp>
        <p:nvSpPr>
          <p:cNvPr id="883" name="Google Shape;883;p35"/>
          <p:cNvSpPr txBox="1"/>
          <p:nvPr/>
        </p:nvSpPr>
        <p:spPr>
          <a:xfrm>
            <a:off x="5708650" y="5029200"/>
            <a:ext cx="7175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v3’v1</a:t>
            </a:r>
            <a:endParaRPr/>
          </a:p>
        </p:txBody>
      </p:sp>
      <p:sp>
        <p:nvSpPr>
          <p:cNvPr id="884" name="Google Shape;884;p35"/>
          <p:cNvSpPr txBox="1"/>
          <p:nvPr/>
        </p:nvSpPr>
        <p:spPr>
          <a:xfrm>
            <a:off x="5708650" y="5410200"/>
            <a:ext cx="6667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v1v2</a:t>
            </a:r>
            <a:endParaRPr/>
          </a:p>
        </p:txBody>
      </p:sp>
      <p:sp>
        <p:nvSpPr>
          <p:cNvPr id="885" name="Google Shape;885;p35"/>
          <p:cNvSpPr txBox="1"/>
          <p:nvPr/>
        </p:nvSpPr>
        <p:spPr>
          <a:xfrm>
            <a:off x="990600" y="3541712"/>
            <a:ext cx="4762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v3’</a:t>
            </a:r>
            <a:endParaRPr/>
          </a:p>
        </p:txBody>
      </p:sp>
      <p:sp>
        <p:nvSpPr>
          <p:cNvPr id="886" name="Google Shape;886;p35"/>
          <p:cNvSpPr txBox="1"/>
          <p:nvPr/>
        </p:nvSpPr>
        <p:spPr>
          <a:xfrm>
            <a:off x="4860925" y="2246312"/>
            <a:ext cx="24320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Figure 6-27, page 332</a:t>
            </a:r>
            <a:endParaRPr/>
          </a:p>
        </p:txBody>
      </p:sp>
      <p:sp>
        <p:nvSpPr>
          <p:cNvPr id="887" name="Google Shape;887;p35"/>
          <p:cNvSpPr txBox="1"/>
          <p:nvPr/>
        </p:nvSpPr>
        <p:spPr>
          <a:xfrm>
            <a:off x="6537325" y="4608512"/>
            <a:ext cx="5016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v2”</a:t>
            </a:r>
            <a:endParaRPr/>
          </a:p>
        </p:txBody>
      </p:sp>
      <p:sp>
        <p:nvSpPr>
          <p:cNvPr id="888" name="Google Shape;888;p35"/>
          <p:cNvSpPr txBox="1"/>
          <p:nvPr/>
        </p:nvSpPr>
        <p:spPr>
          <a:xfrm>
            <a:off x="6553200" y="5410200"/>
            <a:ext cx="7175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v1’v2</a:t>
            </a:r>
            <a:endParaRPr/>
          </a:p>
        </p:txBody>
      </p:sp>
      <p:sp>
        <p:nvSpPr>
          <p:cNvPr id="889" name="Google Shape;889;p35"/>
          <p:cNvSpPr txBox="1"/>
          <p:nvPr/>
        </p:nvSpPr>
        <p:spPr>
          <a:xfrm>
            <a:off x="6537325" y="5813425"/>
            <a:ext cx="4762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v2’</a:t>
            </a:r>
            <a:endParaRPr/>
          </a:p>
        </p:txBody>
      </p:sp>
      <p:sp>
        <p:nvSpPr>
          <p:cNvPr id="890" name="Google Shape;890;p35"/>
          <p:cNvSpPr txBox="1"/>
          <p:nvPr/>
        </p:nvSpPr>
        <p:spPr>
          <a:xfrm>
            <a:off x="7239000" y="5805487"/>
            <a:ext cx="7937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v2’v2”</a:t>
            </a:r>
            <a:endParaRPr/>
          </a:p>
        </p:txBody>
      </p:sp>
      <p:sp>
        <p:nvSpPr>
          <p:cNvPr id="891" name="Google Shape;891;p35"/>
          <p:cNvSpPr txBox="1"/>
          <p:nvPr/>
        </p:nvSpPr>
        <p:spPr>
          <a:xfrm>
            <a:off x="7239000" y="4648200"/>
            <a:ext cx="7937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v2”v1’</a:t>
            </a:r>
            <a:endParaRPr/>
          </a:p>
        </p:txBody>
      </p:sp>
      <p:sp>
        <p:nvSpPr>
          <p:cNvPr id="892" name="Google Shape;892;p35"/>
          <p:cNvSpPr txBox="1"/>
          <p:nvPr/>
        </p:nvSpPr>
        <p:spPr>
          <a:xfrm>
            <a:off x="7239000" y="5029200"/>
            <a:ext cx="7175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v1’v2</a:t>
            </a:r>
            <a:endParaRPr/>
          </a:p>
        </p:txBody>
      </p:sp>
      <p:sp>
        <p:nvSpPr>
          <p:cNvPr id="893" name="Google Shape;893;p35"/>
          <p:cNvSpPr txBox="1"/>
          <p:nvPr/>
        </p:nvSpPr>
        <p:spPr>
          <a:xfrm>
            <a:off x="7239000" y="5410200"/>
            <a:ext cx="7175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v2v2’</a:t>
            </a:r>
            <a:endParaRPr/>
          </a:p>
        </p:txBody>
      </p:sp>
      <p:sp>
        <p:nvSpPr>
          <p:cNvPr id="894" name="Google Shape;894;p35"/>
          <p:cNvSpPr txBox="1"/>
          <p:nvPr/>
        </p:nvSpPr>
        <p:spPr>
          <a:xfrm>
            <a:off x="8153400" y="4648200"/>
            <a:ext cx="4762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v1’</a:t>
            </a:r>
            <a:endParaRPr/>
          </a:p>
        </p:txBody>
      </p:sp>
      <p:sp>
        <p:nvSpPr>
          <p:cNvPr id="895" name="Google Shape;895;p35"/>
          <p:cNvSpPr txBox="1"/>
          <p:nvPr/>
        </p:nvSpPr>
        <p:spPr>
          <a:xfrm>
            <a:off x="8153400" y="5014912"/>
            <a:ext cx="4254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v2</a:t>
            </a:r>
            <a:endParaRPr/>
          </a:p>
        </p:txBody>
      </p:sp>
      <p:sp>
        <p:nvSpPr>
          <p:cNvPr id="896" name="Google Shape;896;p35"/>
          <p:cNvSpPr txBox="1"/>
          <p:nvPr/>
        </p:nvSpPr>
        <p:spPr>
          <a:xfrm>
            <a:off x="8153400" y="5395912"/>
            <a:ext cx="4762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v2’</a:t>
            </a:r>
            <a:endParaRPr/>
          </a:p>
        </p:txBody>
      </p:sp>
      <p:sp>
        <p:nvSpPr>
          <p:cNvPr id="897" name="Google Shape;897;p35"/>
          <p:cNvSpPr txBox="1"/>
          <p:nvPr/>
        </p:nvSpPr>
        <p:spPr>
          <a:xfrm>
            <a:off x="8153400" y="5715000"/>
            <a:ext cx="5016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v2”</a:t>
            </a:r>
            <a:endParaRPr/>
          </a:p>
        </p:txBody>
      </p:sp>
      <p:sp>
        <p:nvSpPr>
          <p:cNvPr id="898" name="Google Shape;898;p35"/>
          <p:cNvSpPr txBox="1"/>
          <p:nvPr/>
        </p:nvSpPr>
        <p:spPr>
          <a:xfrm>
            <a:off x="2447925" y="6202362"/>
            <a:ext cx="1500187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Edges          Output</a:t>
            </a:r>
            <a:endParaRPr/>
          </a:p>
        </p:txBody>
      </p:sp>
      <p:sp>
        <p:nvSpPr>
          <p:cNvPr id="899" name="Google Shape;899;p35"/>
          <p:cNvSpPr txBox="1"/>
          <p:nvPr/>
        </p:nvSpPr>
        <p:spPr>
          <a:xfrm>
            <a:off x="4138612" y="6202362"/>
            <a:ext cx="1371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Edges       Output</a:t>
            </a:r>
            <a:endParaRPr/>
          </a:p>
        </p:txBody>
      </p:sp>
      <p:sp>
        <p:nvSpPr>
          <p:cNvPr id="900" name="Google Shape;900;p35"/>
          <p:cNvSpPr txBox="1"/>
          <p:nvPr/>
        </p:nvSpPr>
        <p:spPr>
          <a:xfrm>
            <a:off x="5715000" y="6202362"/>
            <a:ext cx="1371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Edges       Output</a:t>
            </a:r>
            <a:endParaRPr/>
          </a:p>
        </p:txBody>
      </p:sp>
      <p:sp>
        <p:nvSpPr>
          <p:cNvPr id="901" name="Google Shape;901;p35"/>
          <p:cNvSpPr txBox="1"/>
          <p:nvPr/>
        </p:nvSpPr>
        <p:spPr>
          <a:xfrm>
            <a:off x="7315200" y="6202362"/>
            <a:ext cx="1371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Edges       Output</a:t>
            </a:r>
            <a:endParaRPr/>
          </a:p>
        </p:txBody>
      </p:sp>
      <p:sp>
        <p:nvSpPr>
          <p:cNvPr id="902" name="Google Shape;902;p35"/>
          <p:cNvSpPr txBox="1"/>
          <p:nvPr/>
        </p:nvSpPr>
        <p:spPr>
          <a:xfrm>
            <a:off x="7985125" y="6361112"/>
            <a:ext cx="6794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Final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Google Shape;907;p3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4AC"/>
              </a:buClr>
              <a:buSzPts val="4400"/>
              <a:buFont typeface="Calibri"/>
              <a:buNone/>
            </a:pPr>
            <a:r>
              <a:rPr lang="en-US" sz="4400" b="0" i="0" u="none">
                <a:solidFill>
                  <a:srgbClr val="0044AC"/>
                </a:solidFill>
                <a:latin typeface="Calibri"/>
                <a:ea typeface="Calibri"/>
                <a:cs typeface="Calibri"/>
                <a:sym typeface="Calibri"/>
              </a:rPr>
              <a:t>Weiler-Atherton Polygon Clipping</a:t>
            </a:r>
            <a:endParaRPr/>
          </a:p>
        </p:txBody>
      </p:sp>
      <p:cxnSp>
        <p:nvCxnSpPr>
          <p:cNvPr id="908" name="Google Shape;908;p36"/>
          <p:cNvCxnSpPr/>
          <p:nvPr/>
        </p:nvCxnSpPr>
        <p:spPr>
          <a:xfrm>
            <a:off x="1146175" y="2173287"/>
            <a:ext cx="0" cy="1524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909" name="Google Shape;909;p36"/>
          <p:cNvCxnSpPr/>
          <p:nvPr/>
        </p:nvCxnSpPr>
        <p:spPr>
          <a:xfrm>
            <a:off x="3051175" y="2173287"/>
            <a:ext cx="0" cy="1524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910" name="Google Shape;910;p36"/>
          <p:cNvCxnSpPr/>
          <p:nvPr/>
        </p:nvCxnSpPr>
        <p:spPr>
          <a:xfrm rot="10800000">
            <a:off x="1146175" y="3697287"/>
            <a:ext cx="1905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911" name="Google Shape;911;p36"/>
          <p:cNvCxnSpPr/>
          <p:nvPr/>
        </p:nvCxnSpPr>
        <p:spPr>
          <a:xfrm rot="10800000">
            <a:off x="1146175" y="2173287"/>
            <a:ext cx="1905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912" name="Google Shape;912;p36"/>
          <p:cNvCxnSpPr/>
          <p:nvPr/>
        </p:nvCxnSpPr>
        <p:spPr>
          <a:xfrm>
            <a:off x="1371600" y="1752600"/>
            <a:ext cx="0" cy="685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913" name="Google Shape;913;p36"/>
          <p:cNvCxnSpPr/>
          <p:nvPr/>
        </p:nvCxnSpPr>
        <p:spPr>
          <a:xfrm>
            <a:off x="1371600" y="2438400"/>
            <a:ext cx="609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914" name="Google Shape;914;p36"/>
          <p:cNvCxnSpPr/>
          <p:nvPr/>
        </p:nvCxnSpPr>
        <p:spPr>
          <a:xfrm rot="10800000" flipH="1">
            <a:off x="1981200" y="1905000"/>
            <a:ext cx="304800" cy="53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915" name="Google Shape;915;p36"/>
          <p:cNvCxnSpPr/>
          <p:nvPr/>
        </p:nvCxnSpPr>
        <p:spPr>
          <a:xfrm>
            <a:off x="2286000" y="1905000"/>
            <a:ext cx="228600" cy="53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916" name="Google Shape;916;p36"/>
          <p:cNvCxnSpPr/>
          <p:nvPr/>
        </p:nvCxnSpPr>
        <p:spPr>
          <a:xfrm rot="10800000" flipH="1">
            <a:off x="2514600" y="1447800"/>
            <a:ext cx="457200" cy="990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917" name="Google Shape;917;p36"/>
          <p:cNvCxnSpPr/>
          <p:nvPr/>
        </p:nvCxnSpPr>
        <p:spPr>
          <a:xfrm rot="10800000" flipH="1">
            <a:off x="1371600" y="1447800"/>
            <a:ext cx="1600200" cy="304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918" name="Google Shape;918;p36"/>
          <p:cNvCxnSpPr/>
          <p:nvPr/>
        </p:nvCxnSpPr>
        <p:spPr>
          <a:xfrm>
            <a:off x="5943600" y="2173287"/>
            <a:ext cx="0" cy="1524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919" name="Google Shape;919;p36"/>
          <p:cNvCxnSpPr/>
          <p:nvPr/>
        </p:nvCxnSpPr>
        <p:spPr>
          <a:xfrm>
            <a:off x="7848600" y="2173287"/>
            <a:ext cx="0" cy="1524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920" name="Google Shape;920;p36"/>
          <p:cNvCxnSpPr/>
          <p:nvPr/>
        </p:nvCxnSpPr>
        <p:spPr>
          <a:xfrm rot="10800000">
            <a:off x="5943600" y="3697287"/>
            <a:ext cx="1905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921" name="Google Shape;921;p36"/>
          <p:cNvCxnSpPr/>
          <p:nvPr/>
        </p:nvCxnSpPr>
        <p:spPr>
          <a:xfrm rot="10800000">
            <a:off x="5943600" y="2173287"/>
            <a:ext cx="1905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922" name="Google Shape;922;p36"/>
          <p:cNvCxnSpPr/>
          <p:nvPr/>
        </p:nvCxnSpPr>
        <p:spPr>
          <a:xfrm flipH="1">
            <a:off x="6169025" y="2133600"/>
            <a:ext cx="3175" cy="304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923" name="Google Shape;923;p36"/>
          <p:cNvCxnSpPr/>
          <p:nvPr/>
        </p:nvCxnSpPr>
        <p:spPr>
          <a:xfrm>
            <a:off x="6169025" y="2438400"/>
            <a:ext cx="609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924" name="Google Shape;924;p36"/>
          <p:cNvCxnSpPr/>
          <p:nvPr/>
        </p:nvCxnSpPr>
        <p:spPr>
          <a:xfrm rot="10800000" flipH="1">
            <a:off x="6778625" y="2209800"/>
            <a:ext cx="79375" cy="228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925" name="Google Shape;925;p36"/>
          <p:cNvCxnSpPr/>
          <p:nvPr/>
        </p:nvCxnSpPr>
        <p:spPr>
          <a:xfrm>
            <a:off x="7239000" y="2209800"/>
            <a:ext cx="73025" cy="228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926" name="Google Shape;926;p36"/>
          <p:cNvCxnSpPr/>
          <p:nvPr/>
        </p:nvCxnSpPr>
        <p:spPr>
          <a:xfrm rot="10800000" flipH="1">
            <a:off x="7312025" y="2133600"/>
            <a:ext cx="155575" cy="304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927" name="Google Shape;927;p36"/>
          <p:cNvCxnSpPr/>
          <p:nvPr/>
        </p:nvCxnSpPr>
        <p:spPr>
          <a:xfrm>
            <a:off x="6858000" y="2209800"/>
            <a:ext cx="381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928" name="Google Shape;928;p36"/>
          <p:cNvCxnSpPr/>
          <p:nvPr/>
        </p:nvCxnSpPr>
        <p:spPr>
          <a:xfrm>
            <a:off x="6172200" y="2133600"/>
            <a:ext cx="1295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929" name="Google Shape;929;p36"/>
          <p:cNvSpPr/>
          <p:nvPr/>
        </p:nvSpPr>
        <p:spPr>
          <a:xfrm>
            <a:off x="3505200" y="2554287"/>
            <a:ext cx="1828800" cy="417512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0" name="Google Shape;930;p36"/>
          <p:cNvSpPr txBox="1"/>
          <p:nvPr/>
        </p:nvSpPr>
        <p:spPr>
          <a:xfrm>
            <a:off x="3336925" y="3124200"/>
            <a:ext cx="23558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Sutherland-Hodgman</a:t>
            </a:r>
            <a:endParaRPr/>
          </a:p>
        </p:txBody>
      </p:sp>
      <p:cxnSp>
        <p:nvCxnSpPr>
          <p:cNvPr id="931" name="Google Shape;931;p36"/>
          <p:cNvCxnSpPr/>
          <p:nvPr/>
        </p:nvCxnSpPr>
        <p:spPr>
          <a:xfrm>
            <a:off x="1143000" y="5029200"/>
            <a:ext cx="0" cy="1524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932" name="Google Shape;932;p36"/>
          <p:cNvCxnSpPr/>
          <p:nvPr/>
        </p:nvCxnSpPr>
        <p:spPr>
          <a:xfrm>
            <a:off x="3048000" y="5029200"/>
            <a:ext cx="0" cy="1524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933" name="Google Shape;933;p36"/>
          <p:cNvCxnSpPr/>
          <p:nvPr/>
        </p:nvCxnSpPr>
        <p:spPr>
          <a:xfrm rot="10800000">
            <a:off x="1143000" y="6553200"/>
            <a:ext cx="1905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934" name="Google Shape;934;p36"/>
          <p:cNvCxnSpPr/>
          <p:nvPr/>
        </p:nvCxnSpPr>
        <p:spPr>
          <a:xfrm rot="10800000">
            <a:off x="1143000" y="5029200"/>
            <a:ext cx="1905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935" name="Google Shape;935;p36"/>
          <p:cNvCxnSpPr/>
          <p:nvPr/>
        </p:nvCxnSpPr>
        <p:spPr>
          <a:xfrm>
            <a:off x="1368425" y="4608512"/>
            <a:ext cx="0" cy="685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936" name="Google Shape;936;p36"/>
          <p:cNvCxnSpPr/>
          <p:nvPr/>
        </p:nvCxnSpPr>
        <p:spPr>
          <a:xfrm>
            <a:off x="1368425" y="5294312"/>
            <a:ext cx="609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937" name="Google Shape;937;p36"/>
          <p:cNvCxnSpPr/>
          <p:nvPr/>
        </p:nvCxnSpPr>
        <p:spPr>
          <a:xfrm rot="10800000" flipH="1">
            <a:off x="1978025" y="4760912"/>
            <a:ext cx="304800" cy="53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938" name="Google Shape;938;p36"/>
          <p:cNvCxnSpPr/>
          <p:nvPr/>
        </p:nvCxnSpPr>
        <p:spPr>
          <a:xfrm>
            <a:off x="2282825" y="4760912"/>
            <a:ext cx="228600" cy="53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939" name="Google Shape;939;p36"/>
          <p:cNvCxnSpPr/>
          <p:nvPr/>
        </p:nvCxnSpPr>
        <p:spPr>
          <a:xfrm rot="10800000" flipH="1">
            <a:off x="2511425" y="4303712"/>
            <a:ext cx="457200" cy="990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940" name="Google Shape;940;p36"/>
          <p:cNvCxnSpPr/>
          <p:nvPr/>
        </p:nvCxnSpPr>
        <p:spPr>
          <a:xfrm rot="10800000" flipH="1">
            <a:off x="1368425" y="4303712"/>
            <a:ext cx="1600200" cy="304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941" name="Google Shape;941;p36"/>
          <p:cNvCxnSpPr/>
          <p:nvPr/>
        </p:nvCxnSpPr>
        <p:spPr>
          <a:xfrm>
            <a:off x="5940425" y="5029200"/>
            <a:ext cx="0" cy="1524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942" name="Google Shape;942;p36"/>
          <p:cNvCxnSpPr/>
          <p:nvPr/>
        </p:nvCxnSpPr>
        <p:spPr>
          <a:xfrm>
            <a:off x="7845425" y="5029200"/>
            <a:ext cx="0" cy="1524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943" name="Google Shape;943;p36"/>
          <p:cNvCxnSpPr/>
          <p:nvPr/>
        </p:nvCxnSpPr>
        <p:spPr>
          <a:xfrm rot="10800000">
            <a:off x="5940425" y="6553200"/>
            <a:ext cx="1905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944" name="Google Shape;944;p36"/>
          <p:cNvCxnSpPr/>
          <p:nvPr/>
        </p:nvCxnSpPr>
        <p:spPr>
          <a:xfrm rot="10800000">
            <a:off x="5940425" y="5029200"/>
            <a:ext cx="1905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945" name="Google Shape;945;p36"/>
          <p:cNvCxnSpPr/>
          <p:nvPr/>
        </p:nvCxnSpPr>
        <p:spPr>
          <a:xfrm flipH="1">
            <a:off x="6165850" y="5029200"/>
            <a:ext cx="6350" cy="265112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946" name="Google Shape;946;p36"/>
          <p:cNvCxnSpPr/>
          <p:nvPr/>
        </p:nvCxnSpPr>
        <p:spPr>
          <a:xfrm>
            <a:off x="6165850" y="5294312"/>
            <a:ext cx="609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947" name="Google Shape;947;p36"/>
          <p:cNvCxnSpPr/>
          <p:nvPr/>
        </p:nvCxnSpPr>
        <p:spPr>
          <a:xfrm rot="10800000" flipH="1">
            <a:off x="6775450" y="5029200"/>
            <a:ext cx="82550" cy="265112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948" name="Google Shape;948;p36"/>
          <p:cNvCxnSpPr/>
          <p:nvPr/>
        </p:nvCxnSpPr>
        <p:spPr>
          <a:xfrm>
            <a:off x="7162800" y="5029200"/>
            <a:ext cx="146050" cy="265112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949" name="Google Shape;949;p36"/>
          <p:cNvCxnSpPr/>
          <p:nvPr/>
        </p:nvCxnSpPr>
        <p:spPr>
          <a:xfrm rot="10800000" flipH="1">
            <a:off x="7308850" y="5029200"/>
            <a:ext cx="158750" cy="265112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950" name="Google Shape;950;p36"/>
          <p:cNvCxnSpPr/>
          <p:nvPr/>
        </p:nvCxnSpPr>
        <p:spPr>
          <a:xfrm>
            <a:off x="6169025" y="5029200"/>
            <a:ext cx="688975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951" name="Google Shape;951;p36"/>
          <p:cNvSpPr/>
          <p:nvPr/>
        </p:nvSpPr>
        <p:spPr>
          <a:xfrm>
            <a:off x="3502025" y="5410200"/>
            <a:ext cx="1828800" cy="417512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2" name="Google Shape;952;p36"/>
          <p:cNvSpPr txBox="1"/>
          <p:nvPr/>
        </p:nvSpPr>
        <p:spPr>
          <a:xfrm>
            <a:off x="3333750" y="5980112"/>
            <a:ext cx="17716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Weiler-Atherton</a:t>
            </a:r>
            <a:endParaRPr/>
          </a:p>
        </p:txBody>
      </p:sp>
      <p:cxnSp>
        <p:nvCxnSpPr>
          <p:cNvPr id="953" name="Google Shape;953;p36"/>
          <p:cNvCxnSpPr/>
          <p:nvPr/>
        </p:nvCxnSpPr>
        <p:spPr>
          <a:xfrm>
            <a:off x="7159625" y="5029200"/>
            <a:ext cx="307975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Google Shape;958;p3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4AC"/>
              </a:buClr>
              <a:buSzPts val="4400"/>
              <a:buFont typeface="Calibri"/>
              <a:buNone/>
            </a:pPr>
            <a:r>
              <a:rPr lang="en-US" sz="4400" b="0" i="0" u="none">
                <a:solidFill>
                  <a:srgbClr val="0044AC"/>
                </a:solidFill>
                <a:latin typeface="Calibri"/>
                <a:ea typeface="Calibri"/>
                <a:cs typeface="Calibri"/>
                <a:sym typeface="Calibri"/>
              </a:rPr>
              <a:t>Clipping in 3D</a:t>
            </a:r>
            <a:endParaRPr/>
          </a:p>
        </p:txBody>
      </p:sp>
      <p:sp>
        <p:nvSpPr>
          <p:cNvPr id="959" name="Google Shape;959;p3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16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Suppose the view volume has been normalized. Then the clipping boundaries are just:</a:t>
            </a:r>
            <a:endParaRPr/>
          </a:p>
        </p:txBody>
      </p:sp>
      <p:sp>
        <p:nvSpPr>
          <p:cNvPr id="960" name="Google Shape;960;p37"/>
          <p:cNvSpPr txBox="1"/>
          <p:nvPr/>
        </p:nvSpPr>
        <p:spPr>
          <a:xfrm>
            <a:off x="2747962" y="3429000"/>
            <a:ext cx="1171575" cy="1465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xw</a:t>
            </a:r>
            <a:r>
              <a:rPr lang="en-US" sz="1800" b="0" i="0" u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min</a:t>
            </a: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-1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yw</a:t>
            </a:r>
            <a:r>
              <a:rPr lang="en-US" sz="1800" b="0" i="0" u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min</a:t>
            </a: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-1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zw</a:t>
            </a:r>
            <a:r>
              <a:rPr lang="en-US" sz="1800" b="0" i="0" u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min</a:t>
            </a: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-1</a:t>
            </a:r>
            <a:endParaRPr/>
          </a:p>
        </p:txBody>
      </p:sp>
      <p:sp>
        <p:nvSpPr>
          <p:cNvPr id="961" name="Google Shape;961;p37"/>
          <p:cNvSpPr txBox="1"/>
          <p:nvPr/>
        </p:nvSpPr>
        <p:spPr>
          <a:xfrm>
            <a:off x="5186362" y="3429000"/>
            <a:ext cx="1138237" cy="1465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xw</a:t>
            </a:r>
            <a:r>
              <a:rPr lang="en-US" sz="1800" b="0" i="0" u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max</a:t>
            </a: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1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yw</a:t>
            </a:r>
            <a:r>
              <a:rPr lang="en-US" sz="1800" b="0" i="0" u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max</a:t>
            </a: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1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zw</a:t>
            </a:r>
            <a:r>
              <a:rPr lang="en-US" sz="1800" b="0" i="0" u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max</a:t>
            </a: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1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" name="Google Shape;966;p3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4AC"/>
              </a:buClr>
              <a:buSzPts val="4000"/>
              <a:buFont typeface="Calibri"/>
              <a:buNone/>
            </a:pPr>
            <a:r>
              <a:rPr lang="en-US" sz="4000" b="0" i="0" u="none">
                <a:solidFill>
                  <a:srgbClr val="0044AC"/>
                </a:solidFill>
                <a:latin typeface="Calibri"/>
                <a:ea typeface="Calibri"/>
                <a:cs typeface="Calibri"/>
                <a:sym typeface="Calibri"/>
              </a:rPr>
              <a:t>Clipping Homogeneous Coordinates in 3D</a:t>
            </a:r>
            <a:endParaRPr/>
          </a:p>
        </p:txBody>
      </p:sp>
      <p:sp>
        <p:nvSpPr>
          <p:cNvPr id="967" name="Google Shape;967;p3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28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Coordinates expressed in homogeneous coordinates</a:t>
            </a:r>
            <a:endParaRPr/>
          </a:p>
          <a:p>
            <a:pPr marL="342900" marR="0" lvl="0" indent="-342900" algn="l" rtl="0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After geometric, viewing and projection transformations, each vertex is: </a:t>
            </a:r>
            <a:r>
              <a:rPr lang="en-US" sz="20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(x</a:t>
            </a:r>
            <a:r>
              <a:rPr lang="en-US" sz="2000" b="0" i="0" u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lang="en-US" sz="20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y</a:t>
            </a:r>
            <a:r>
              <a:rPr lang="en-US" sz="2000" b="0" i="0" u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lang="en-US" sz="20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z</a:t>
            </a:r>
            <a:r>
              <a:rPr lang="en-US" sz="2000" b="0" i="0" u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lang="en-US" sz="20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h)</a:t>
            </a:r>
            <a:endParaRPr/>
          </a:p>
          <a:p>
            <a:pPr marL="342900" marR="0" lvl="0" indent="-342900" algn="l" rtl="0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Therefore, assuming coordinates have been normalized to a (-1,1) volume, a point </a:t>
            </a:r>
            <a:r>
              <a:rPr lang="en-US" sz="20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(x</a:t>
            </a:r>
            <a:r>
              <a:rPr lang="en-US" sz="2000" b="0" i="0" u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lang="en-US" sz="20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y</a:t>
            </a:r>
            <a:r>
              <a:rPr lang="en-US" sz="2000" b="0" i="0" u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lang="en-US" sz="20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z</a:t>
            </a:r>
            <a:r>
              <a:rPr lang="en-US" sz="2000" b="0" i="0" u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lang="en-US" sz="20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h) </a:t>
            </a:r>
            <a:r>
              <a:rPr lang="en-US" sz="2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inside the view volume if:</a:t>
            </a:r>
            <a:endParaRPr/>
          </a:p>
        </p:txBody>
      </p:sp>
      <p:sp>
        <p:nvSpPr>
          <p:cNvPr id="968" name="Google Shape;968;p38"/>
          <p:cNvSpPr txBox="1"/>
          <p:nvPr/>
        </p:nvSpPr>
        <p:spPr>
          <a:xfrm>
            <a:off x="1365250" y="4648200"/>
            <a:ext cx="64833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-1 &lt;         &lt; 1      and       -1 &lt;         &lt; 1      and      -1 &lt;         &lt; 1 </a:t>
            </a:r>
            <a:endParaRPr/>
          </a:p>
        </p:txBody>
      </p:sp>
      <p:cxnSp>
        <p:nvCxnSpPr>
          <p:cNvPr id="969" name="Google Shape;969;p38"/>
          <p:cNvCxnSpPr/>
          <p:nvPr/>
        </p:nvCxnSpPr>
        <p:spPr>
          <a:xfrm>
            <a:off x="1990725" y="4840287"/>
            <a:ext cx="304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970" name="Google Shape;970;p38"/>
          <p:cNvSpPr txBox="1"/>
          <p:nvPr/>
        </p:nvSpPr>
        <p:spPr>
          <a:xfrm>
            <a:off x="1974850" y="4419600"/>
            <a:ext cx="382587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1800" b="0" i="0" u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endParaRPr/>
          </a:p>
        </p:txBody>
      </p:sp>
      <p:sp>
        <p:nvSpPr>
          <p:cNvPr id="971" name="Google Shape;971;p38"/>
          <p:cNvSpPr txBox="1"/>
          <p:nvPr/>
        </p:nvSpPr>
        <p:spPr>
          <a:xfrm>
            <a:off x="1974850" y="4800600"/>
            <a:ext cx="3111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endParaRPr/>
          </a:p>
        </p:txBody>
      </p:sp>
      <p:cxnSp>
        <p:nvCxnSpPr>
          <p:cNvPr id="972" name="Google Shape;972;p38"/>
          <p:cNvCxnSpPr/>
          <p:nvPr/>
        </p:nvCxnSpPr>
        <p:spPr>
          <a:xfrm>
            <a:off x="4510087" y="4840287"/>
            <a:ext cx="304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973" name="Google Shape;973;p38"/>
          <p:cNvSpPr txBox="1"/>
          <p:nvPr/>
        </p:nvSpPr>
        <p:spPr>
          <a:xfrm>
            <a:off x="4494212" y="4419600"/>
            <a:ext cx="382587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r>
              <a:rPr lang="en-US" sz="1800" b="0" i="0" u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endParaRPr/>
          </a:p>
        </p:txBody>
      </p:sp>
      <p:sp>
        <p:nvSpPr>
          <p:cNvPr id="974" name="Google Shape;974;p38"/>
          <p:cNvSpPr txBox="1"/>
          <p:nvPr/>
        </p:nvSpPr>
        <p:spPr>
          <a:xfrm>
            <a:off x="4494212" y="4800600"/>
            <a:ext cx="3111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endParaRPr/>
          </a:p>
        </p:txBody>
      </p:sp>
      <p:cxnSp>
        <p:nvCxnSpPr>
          <p:cNvPr id="975" name="Google Shape;975;p38"/>
          <p:cNvCxnSpPr/>
          <p:nvPr/>
        </p:nvCxnSpPr>
        <p:spPr>
          <a:xfrm>
            <a:off x="6948487" y="4840287"/>
            <a:ext cx="304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976" name="Google Shape;976;p38"/>
          <p:cNvSpPr txBox="1"/>
          <p:nvPr/>
        </p:nvSpPr>
        <p:spPr>
          <a:xfrm>
            <a:off x="6932612" y="4419600"/>
            <a:ext cx="382587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</a:t>
            </a:r>
            <a:r>
              <a:rPr lang="en-US" sz="1800" b="0" i="0" u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endParaRPr/>
          </a:p>
        </p:txBody>
      </p:sp>
      <p:sp>
        <p:nvSpPr>
          <p:cNvPr id="977" name="Google Shape;977;p38"/>
          <p:cNvSpPr txBox="1"/>
          <p:nvPr/>
        </p:nvSpPr>
        <p:spPr>
          <a:xfrm>
            <a:off x="6932612" y="4800600"/>
            <a:ext cx="3111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endParaRPr/>
          </a:p>
        </p:txBody>
      </p:sp>
      <p:sp>
        <p:nvSpPr>
          <p:cNvPr id="978" name="Google Shape;978;p38"/>
          <p:cNvSpPr txBox="1"/>
          <p:nvPr/>
        </p:nvSpPr>
        <p:spPr>
          <a:xfrm>
            <a:off x="1676400" y="5319712"/>
            <a:ext cx="57404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Suppose that h &gt; 0, which is true in normal cases, then</a:t>
            </a:r>
            <a:endParaRPr/>
          </a:p>
        </p:txBody>
      </p:sp>
      <p:sp>
        <p:nvSpPr>
          <p:cNvPr id="979" name="Google Shape;979;p38"/>
          <p:cNvSpPr txBox="1"/>
          <p:nvPr/>
        </p:nvSpPr>
        <p:spPr>
          <a:xfrm>
            <a:off x="1752600" y="6019800"/>
            <a:ext cx="5554662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-h &lt; x</a:t>
            </a:r>
            <a:r>
              <a:rPr lang="en-US" sz="1800" b="0" i="0" u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&lt; h     and      -h &lt; y</a:t>
            </a:r>
            <a:r>
              <a:rPr lang="en-US" sz="1800" b="0" i="0" u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&lt; h     and      -h &lt; z</a:t>
            </a:r>
            <a:r>
              <a:rPr lang="en-US" sz="1800" b="0" i="0" u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&lt; h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4"/>
          <p:cNvSpPr txBox="1"/>
          <p:nvPr/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r>
              <a:rPr lang="en-US"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Computer Graphics, Nepal College of Information Technology, 2009</a:t>
            </a:r>
            <a:endParaRPr/>
          </a:p>
        </p:txBody>
      </p:sp>
      <p:sp>
        <p:nvSpPr>
          <p:cNvPr id="137" name="Google Shape;137;p4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/>
          </a:p>
        </p:txBody>
      </p:sp>
      <p:sp>
        <p:nvSpPr>
          <p:cNvPr id="138" name="Google Shape;138;p4"/>
          <p:cNvSpPr txBox="1"/>
          <p:nvPr/>
        </p:nvSpPr>
        <p:spPr>
          <a:xfrm>
            <a:off x="990600" y="600075"/>
            <a:ext cx="7239000" cy="923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Topological Difference between 2 Scan lines</a:t>
            </a:r>
            <a:endParaRPr/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 : intersection edges are opposite sides</a:t>
            </a:r>
            <a:endParaRPr/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y’ : intersection edges are same side</a:t>
            </a:r>
            <a:endParaRPr/>
          </a:p>
        </p:txBody>
      </p:sp>
      <p:sp>
        <p:nvSpPr>
          <p:cNvPr id="139" name="Google Shape;139;p4"/>
          <p:cNvSpPr/>
          <p:nvPr/>
        </p:nvSpPr>
        <p:spPr>
          <a:xfrm>
            <a:off x="1538287" y="3429000"/>
            <a:ext cx="3200400" cy="2133600"/>
          </a:xfrm>
          <a:custGeom>
            <a:avLst/>
            <a:gdLst/>
            <a:ahLst/>
            <a:cxnLst/>
            <a:rect l="l" t="t" r="r" b="b"/>
            <a:pathLst>
              <a:path w="2016" h="1344" extrusionOk="0">
                <a:moveTo>
                  <a:pt x="0" y="576"/>
                </a:moveTo>
                <a:lnTo>
                  <a:pt x="576" y="1248"/>
                </a:lnTo>
                <a:lnTo>
                  <a:pt x="960" y="912"/>
                </a:lnTo>
                <a:lnTo>
                  <a:pt x="1440" y="1344"/>
                </a:lnTo>
                <a:lnTo>
                  <a:pt x="2016" y="672"/>
                </a:lnTo>
                <a:lnTo>
                  <a:pt x="1056" y="0"/>
                </a:lnTo>
                <a:lnTo>
                  <a:pt x="0" y="576"/>
                </a:lnTo>
                <a:close/>
              </a:path>
            </a:pathLst>
          </a:cu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0" name="Google Shape;140;p4"/>
          <p:cNvCxnSpPr/>
          <p:nvPr/>
        </p:nvCxnSpPr>
        <p:spPr>
          <a:xfrm>
            <a:off x="1233487" y="4876800"/>
            <a:ext cx="3810000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41" name="Google Shape;141;p4"/>
          <p:cNvCxnSpPr/>
          <p:nvPr/>
        </p:nvCxnSpPr>
        <p:spPr>
          <a:xfrm>
            <a:off x="1233487" y="4495800"/>
            <a:ext cx="3810000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142" name="Google Shape;142;p4"/>
          <p:cNvSpPr txBox="1"/>
          <p:nvPr/>
        </p:nvSpPr>
        <p:spPr>
          <a:xfrm>
            <a:off x="914400" y="4114800"/>
            <a:ext cx="31908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endParaRPr/>
          </a:p>
        </p:txBody>
      </p:sp>
      <p:sp>
        <p:nvSpPr>
          <p:cNvPr id="143" name="Google Shape;143;p4"/>
          <p:cNvSpPr txBox="1"/>
          <p:nvPr/>
        </p:nvSpPr>
        <p:spPr>
          <a:xfrm>
            <a:off x="914400" y="4648200"/>
            <a:ext cx="42068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y’</a:t>
            </a:r>
            <a:endParaRPr/>
          </a:p>
        </p:txBody>
      </p:sp>
      <p:sp>
        <p:nvSpPr>
          <p:cNvPr id="144" name="Google Shape;144;p4"/>
          <p:cNvSpPr/>
          <p:nvPr/>
        </p:nvSpPr>
        <p:spPr>
          <a:xfrm>
            <a:off x="2757487" y="4572000"/>
            <a:ext cx="609600" cy="609600"/>
          </a:xfrm>
          <a:prstGeom prst="ellipse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4"/>
          <p:cNvSpPr/>
          <p:nvPr/>
        </p:nvSpPr>
        <p:spPr>
          <a:xfrm>
            <a:off x="4357687" y="4191000"/>
            <a:ext cx="608012" cy="608012"/>
          </a:xfrm>
          <a:prstGeom prst="ellipse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4"/>
          <p:cNvSpPr txBox="1"/>
          <p:nvPr/>
        </p:nvSpPr>
        <p:spPr>
          <a:xfrm>
            <a:off x="1763712" y="4868862"/>
            <a:ext cx="311150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47" name="Google Shape;147;p4"/>
          <p:cNvSpPr txBox="1"/>
          <p:nvPr/>
        </p:nvSpPr>
        <p:spPr>
          <a:xfrm>
            <a:off x="2892425" y="4508500"/>
            <a:ext cx="311150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148" name="Google Shape;148;p4"/>
          <p:cNvSpPr txBox="1"/>
          <p:nvPr/>
        </p:nvSpPr>
        <p:spPr>
          <a:xfrm>
            <a:off x="4284662" y="4868862"/>
            <a:ext cx="311150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49" name="Google Shape;149;p4"/>
          <p:cNvSpPr txBox="1"/>
          <p:nvPr/>
        </p:nvSpPr>
        <p:spPr>
          <a:xfrm>
            <a:off x="1619250" y="4149725"/>
            <a:ext cx="311150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50" name="Google Shape;150;p4"/>
          <p:cNvSpPr txBox="1"/>
          <p:nvPr/>
        </p:nvSpPr>
        <p:spPr>
          <a:xfrm>
            <a:off x="4621212" y="4149725"/>
            <a:ext cx="311150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grpSp>
        <p:nvGrpSpPr>
          <p:cNvPr id="151" name="Google Shape;151;p4"/>
          <p:cNvGrpSpPr/>
          <p:nvPr/>
        </p:nvGrpSpPr>
        <p:grpSpPr>
          <a:xfrm>
            <a:off x="5334000" y="3357562"/>
            <a:ext cx="3657600" cy="2270125"/>
            <a:chOff x="3360" y="2115"/>
            <a:chExt cx="2304" cy="1430"/>
          </a:xfrm>
        </p:grpSpPr>
        <p:sp>
          <p:nvSpPr>
            <p:cNvPr id="152" name="Google Shape;152;p4"/>
            <p:cNvSpPr/>
            <p:nvPr/>
          </p:nvSpPr>
          <p:spPr>
            <a:xfrm rot="10800000" flipH="1">
              <a:off x="4320" y="2544"/>
              <a:ext cx="384" cy="38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7099" y="11249"/>
                  </a:moveTo>
                  <a:cubicBezTo>
                    <a:pt x="17110" y="11100"/>
                    <a:pt x="17116" y="10950"/>
                    <a:pt x="17116" y="10800"/>
                  </a:cubicBezTo>
                  <a:cubicBezTo>
                    <a:pt x="17116" y="7311"/>
                    <a:pt x="14288" y="4484"/>
                    <a:pt x="10800" y="4484"/>
                  </a:cubicBezTo>
                  <a:cubicBezTo>
                    <a:pt x="7311" y="4484"/>
                    <a:pt x="4484" y="7311"/>
                    <a:pt x="4484" y="10800"/>
                  </a:cubicBezTo>
                  <a:cubicBezTo>
                    <a:pt x="4483" y="14288"/>
                    <a:pt x="7311" y="17115"/>
                    <a:pt x="10799" y="17115"/>
                  </a:cubicBezTo>
                  <a:lnTo>
                    <a:pt x="10799" y="21599"/>
                  </a:lnTo>
                  <a:cubicBezTo>
                    <a:pt x="4834" y="21599"/>
                    <a:pt x="0" y="16764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764" y="0"/>
                    <a:pt x="21600" y="4835"/>
                    <a:pt x="21600" y="10800"/>
                  </a:cubicBezTo>
                  <a:cubicBezTo>
                    <a:pt x="21600" y="11056"/>
                    <a:pt x="21590" y="11313"/>
                    <a:pt x="21572" y="11569"/>
                  </a:cubicBezTo>
                  <a:lnTo>
                    <a:pt x="24265" y="11761"/>
                  </a:lnTo>
                  <a:lnTo>
                    <a:pt x="18984" y="16339"/>
                  </a:lnTo>
                  <a:lnTo>
                    <a:pt x="14406" y="11057"/>
                  </a:lnTo>
                  <a:lnTo>
                    <a:pt x="17099" y="1124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53" name="Google Shape;153;p4"/>
            <p:cNvGrpSpPr/>
            <p:nvPr/>
          </p:nvGrpSpPr>
          <p:grpSpPr>
            <a:xfrm>
              <a:off x="3456" y="2115"/>
              <a:ext cx="2112" cy="1430"/>
              <a:chOff x="3456" y="2115"/>
              <a:chExt cx="2112" cy="1430"/>
            </a:xfrm>
          </p:grpSpPr>
          <p:sp>
            <p:nvSpPr>
              <p:cNvPr id="154" name="Google Shape;154;p4"/>
              <p:cNvSpPr/>
              <p:nvPr/>
            </p:nvSpPr>
            <p:spPr>
              <a:xfrm>
                <a:off x="3576" y="2816"/>
                <a:ext cx="1848" cy="688"/>
              </a:xfrm>
              <a:custGeom>
                <a:avLst/>
                <a:gdLst/>
                <a:ahLst/>
                <a:cxnLst/>
                <a:rect l="l" t="t" r="r" b="b"/>
                <a:pathLst>
                  <a:path w="1848" h="688" extrusionOk="0">
                    <a:moveTo>
                      <a:pt x="0" y="0"/>
                    </a:moveTo>
                    <a:lnTo>
                      <a:pt x="504" y="592"/>
                    </a:lnTo>
                    <a:lnTo>
                      <a:pt x="888" y="256"/>
                    </a:lnTo>
                    <a:lnTo>
                      <a:pt x="1368" y="688"/>
                    </a:lnTo>
                    <a:lnTo>
                      <a:pt x="1848" y="128"/>
                    </a:lnTo>
                  </a:path>
                </a:pathLst>
              </a:custGeom>
              <a:noFill/>
              <a:ln w="3810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" name="Google Shape;155;p4"/>
              <p:cNvSpPr/>
              <p:nvPr/>
            </p:nvSpPr>
            <p:spPr>
              <a:xfrm>
                <a:off x="3504" y="2160"/>
                <a:ext cx="2016" cy="672"/>
              </a:xfrm>
              <a:custGeom>
                <a:avLst/>
                <a:gdLst/>
                <a:ahLst/>
                <a:cxnLst/>
                <a:rect l="l" t="t" r="r" b="b"/>
                <a:pathLst>
                  <a:path w="2016" h="672" extrusionOk="0">
                    <a:moveTo>
                      <a:pt x="2016" y="672"/>
                    </a:moveTo>
                    <a:lnTo>
                      <a:pt x="1056" y="0"/>
                    </a:lnTo>
                    <a:lnTo>
                      <a:pt x="0" y="576"/>
                    </a:lnTo>
                  </a:path>
                </a:pathLst>
              </a:custGeom>
              <a:noFill/>
              <a:ln w="3810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" name="Google Shape;156;p4"/>
              <p:cNvSpPr/>
              <p:nvPr/>
            </p:nvSpPr>
            <p:spPr>
              <a:xfrm>
                <a:off x="3552" y="2784"/>
                <a:ext cx="96" cy="96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" name="Google Shape;157;p4"/>
              <p:cNvSpPr/>
              <p:nvPr/>
            </p:nvSpPr>
            <p:spPr>
              <a:xfrm>
                <a:off x="5376" y="2880"/>
                <a:ext cx="96" cy="96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" name="Google Shape;158;p4"/>
              <p:cNvSpPr/>
              <p:nvPr/>
            </p:nvSpPr>
            <p:spPr>
              <a:xfrm>
                <a:off x="5472" y="2784"/>
                <a:ext cx="96" cy="96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" name="Google Shape;159;p4"/>
              <p:cNvSpPr/>
              <p:nvPr/>
            </p:nvSpPr>
            <p:spPr>
              <a:xfrm>
                <a:off x="3456" y="2688"/>
                <a:ext cx="96" cy="96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" name="Google Shape;160;p4"/>
              <p:cNvSpPr/>
              <p:nvPr/>
            </p:nvSpPr>
            <p:spPr>
              <a:xfrm>
                <a:off x="4508" y="2115"/>
                <a:ext cx="96" cy="96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" name="Google Shape;161;p4"/>
              <p:cNvSpPr/>
              <p:nvPr/>
            </p:nvSpPr>
            <p:spPr>
              <a:xfrm>
                <a:off x="4035" y="3353"/>
                <a:ext cx="96" cy="96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" name="Google Shape;162;p4"/>
              <p:cNvSpPr/>
              <p:nvPr/>
            </p:nvSpPr>
            <p:spPr>
              <a:xfrm>
                <a:off x="4422" y="3017"/>
                <a:ext cx="96" cy="96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3" name="Google Shape;163;p4"/>
              <p:cNvSpPr/>
              <p:nvPr/>
            </p:nvSpPr>
            <p:spPr>
              <a:xfrm>
                <a:off x="4890" y="3449"/>
                <a:ext cx="96" cy="96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164" name="Google Shape;164;p4"/>
            <p:cNvCxnSpPr/>
            <p:nvPr/>
          </p:nvCxnSpPr>
          <p:spPr>
            <a:xfrm>
              <a:off x="3360" y="3072"/>
              <a:ext cx="2304" cy="0"/>
            </a:xfrm>
            <a:prstGeom prst="straightConnector1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65" name="Google Shape;165;p4"/>
            <p:cNvCxnSpPr/>
            <p:nvPr/>
          </p:nvCxnSpPr>
          <p:spPr>
            <a:xfrm>
              <a:off x="3360" y="2832"/>
              <a:ext cx="2304" cy="0"/>
            </a:xfrm>
            <a:prstGeom prst="straightConnector1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" name="Google Shape;984;p3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4AC"/>
              </a:buClr>
              <a:buSzPts val="4000"/>
              <a:buFont typeface="Calibri"/>
              <a:buNone/>
            </a:pPr>
            <a:r>
              <a:rPr lang="en-US" sz="4000" b="0" i="0" u="none">
                <a:solidFill>
                  <a:srgbClr val="0044AC"/>
                </a:solidFill>
                <a:latin typeface="Calibri"/>
                <a:ea typeface="Calibri"/>
                <a:cs typeface="Calibri"/>
                <a:sym typeface="Calibri"/>
              </a:rPr>
              <a:t>Remember Cohen-Sutherland 2D Line Clipping Region Codes?</a:t>
            </a:r>
            <a:endParaRPr/>
          </a:p>
        </p:txBody>
      </p:sp>
      <p:sp>
        <p:nvSpPr>
          <p:cNvPr id="985" name="Google Shape;985;p3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3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Divide 2D space into 3x3 regions.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Middle region is the clipping window.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 region is assigned a 4-bit code.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Bit 1 is set to 1 if the region is to the left of the clipping window, 0 otherwise. Similarly for bits 2, 3 and 4.</a:t>
            </a:r>
            <a:endParaRPr/>
          </a:p>
        </p:txBody>
      </p:sp>
      <p:sp>
        <p:nvSpPr>
          <p:cNvPr id="986" name="Google Shape;986;p39"/>
          <p:cNvSpPr txBox="1"/>
          <p:nvPr/>
        </p:nvSpPr>
        <p:spPr>
          <a:xfrm>
            <a:off x="2438400" y="5181600"/>
            <a:ext cx="990600" cy="8382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7" name="Google Shape;987;p39"/>
          <p:cNvSpPr txBox="1"/>
          <p:nvPr/>
        </p:nvSpPr>
        <p:spPr>
          <a:xfrm>
            <a:off x="2803525" y="5446712"/>
            <a:ext cx="3111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988" name="Google Shape;988;p39"/>
          <p:cNvSpPr txBox="1"/>
          <p:nvPr/>
        </p:nvSpPr>
        <p:spPr>
          <a:xfrm>
            <a:off x="3429000" y="5181600"/>
            <a:ext cx="990600" cy="8382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9" name="Google Shape;989;p39"/>
          <p:cNvSpPr txBox="1"/>
          <p:nvPr/>
        </p:nvSpPr>
        <p:spPr>
          <a:xfrm>
            <a:off x="3794125" y="5446712"/>
            <a:ext cx="3111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990" name="Google Shape;990;p39"/>
          <p:cNvSpPr txBox="1"/>
          <p:nvPr/>
        </p:nvSpPr>
        <p:spPr>
          <a:xfrm>
            <a:off x="4419600" y="5181600"/>
            <a:ext cx="990600" cy="8382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1" name="Google Shape;991;p39"/>
          <p:cNvSpPr txBox="1"/>
          <p:nvPr/>
        </p:nvSpPr>
        <p:spPr>
          <a:xfrm>
            <a:off x="4784725" y="5446712"/>
            <a:ext cx="3111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992" name="Google Shape;992;p39"/>
          <p:cNvSpPr txBox="1"/>
          <p:nvPr/>
        </p:nvSpPr>
        <p:spPr>
          <a:xfrm>
            <a:off x="5410200" y="5181600"/>
            <a:ext cx="990600" cy="8382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3" name="Google Shape;993;p39"/>
          <p:cNvSpPr txBox="1"/>
          <p:nvPr/>
        </p:nvSpPr>
        <p:spPr>
          <a:xfrm>
            <a:off x="5775325" y="5446712"/>
            <a:ext cx="3111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994" name="Google Shape;994;p39"/>
          <p:cNvSpPr txBox="1"/>
          <p:nvPr/>
        </p:nvSpPr>
        <p:spPr>
          <a:xfrm>
            <a:off x="2498725" y="6132512"/>
            <a:ext cx="37401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Top         Bottom       Right        Left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9" name="Google Shape;999;p4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4AC"/>
              </a:buClr>
              <a:buSzPts val="4000"/>
              <a:buFont typeface="Calibri"/>
              <a:buNone/>
            </a:pPr>
            <a:r>
              <a:rPr lang="en-US" sz="4000" b="0" i="0" u="none">
                <a:solidFill>
                  <a:srgbClr val="0044AC"/>
                </a:solidFill>
                <a:latin typeface="Calibri"/>
                <a:ea typeface="Calibri"/>
                <a:cs typeface="Calibri"/>
                <a:sym typeface="Calibri"/>
              </a:rPr>
              <a:t>Cohen-Sutherland Line Clipping Region Codes in 2D</a:t>
            </a:r>
            <a:endParaRPr/>
          </a:p>
        </p:txBody>
      </p:sp>
      <p:sp>
        <p:nvSpPr>
          <p:cNvPr id="1000" name="Google Shape;1000;p40"/>
          <p:cNvSpPr txBox="1"/>
          <p:nvPr/>
        </p:nvSpPr>
        <p:spPr>
          <a:xfrm>
            <a:off x="3200400" y="2895600"/>
            <a:ext cx="2667000" cy="1676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0000</a:t>
            </a:r>
            <a:endParaRPr/>
          </a:p>
        </p:txBody>
      </p:sp>
      <p:cxnSp>
        <p:nvCxnSpPr>
          <p:cNvPr id="1001" name="Google Shape;1001;p40"/>
          <p:cNvCxnSpPr/>
          <p:nvPr/>
        </p:nvCxnSpPr>
        <p:spPr>
          <a:xfrm>
            <a:off x="3200400" y="1371600"/>
            <a:ext cx="0" cy="4876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002" name="Google Shape;1002;p40"/>
          <p:cNvCxnSpPr/>
          <p:nvPr/>
        </p:nvCxnSpPr>
        <p:spPr>
          <a:xfrm>
            <a:off x="5867400" y="1371600"/>
            <a:ext cx="0" cy="4876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003" name="Google Shape;1003;p40"/>
          <p:cNvCxnSpPr/>
          <p:nvPr/>
        </p:nvCxnSpPr>
        <p:spPr>
          <a:xfrm>
            <a:off x="685800" y="2895600"/>
            <a:ext cx="7848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004" name="Google Shape;1004;p40"/>
          <p:cNvCxnSpPr/>
          <p:nvPr/>
        </p:nvCxnSpPr>
        <p:spPr>
          <a:xfrm>
            <a:off x="685800" y="4572000"/>
            <a:ext cx="7848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1005" name="Google Shape;1005;p40"/>
          <p:cNvSpPr txBox="1"/>
          <p:nvPr/>
        </p:nvSpPr>
        <p:spPr>
          <a:xfrm>
            <a:off x="1593850" y="1789112"/>
            <a:ext cx="6921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1001</a:t>
            </a:r>
            <a:endParaRPr/>
          </a:p>
        </p:txBody>
      </p:sp>
      <p:sp>
        <p:nvSpPr>
          <p:cNvPr id="1006" name="Google Shape;1006;p40"/>
          <p:cNvSpPr txBox="1"/>
          <p:nvPr/>
        </p:nvSpPr>
        <p:spPr>
          <a:xfrm>
            <a:off x="1593850" y="3595687"/>
            <a:ext cx="6921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0001</a:t>
            </a:r>
            <a:endParaRPr/>
          </a:p>
        </p:txBody>
      </p:sp>
      <p:sp>
        <p:nvSpPr>
          <p:cNvPr id="1007" name="Google Shape;1007;p40"/>
          <p:cNvSpPr txBox="1"/>
          <p:nvPr/>
        </p:nvSpPr>
        <p:spPr>
          <a:xfrm>
            <a:off x="1600200" y="5272087"/>
            <a:ext cx="6921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0101</a:t>
            </a:r>
            <a:endParaRPr/>
          </a:p>
        </p:txBody>
      </p:sp>
      <p:sp>
        <p:nvSpPr>
          <p:cNvPr id="1008" name="Google Shape;1008;p40"/>
          <p:cNvSpPr txBox="1"/>
          <p:nvPr/>
        </p:nvSpPr>
        <p:spPr>
          <a:xfrm>
            <a:off x="4184650" y="5257800"/>
            <a:ext cx="6921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0100</a:t>
            </a:r>
            <a:endParaRPr/>
          </a:p>
        </p:txBody>
      </p:sp>
      <p:sp>
        <p:nvSpPr>
          <p:cNvPr id="1009" name="Google Shape;1009;p40"/>
          <p:cNvSpPr txBox="1"/>
          <p:nvPr/>
        </p:nvSpPr>
        <p:spPr>
          <a:xfrm>
            <a:off x="6927850" y="5257800"/>
            <a:ext cx="6921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0110</a:t>
            </a:r>
            <a:endParaRPr/>
          </a:p>
        </p:txBody>
      </p:sp>
      <p:sp>
        <p:nvSpPr>
          <p:cNvPr id="1010" name="Google Shape;1010;p40"/>
          <p:cNvSpPr txBox="1"/>
          <p:nvPr/>
        </p:nvSpPr>
        <p:spPr>
          <a:xfrm>
            <a:off x="6934200" y="3581400"/>
            <a:ext cx="6921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0010</a:t>
            </a:r>
            <a:endParaRPr/>
          </a:p>
        </p:txBody>
      </p:sp>
      <p:sp>
        <p:nvSpPr>
          <p:cNvPr id="1011" name="Google Shape;1011;p40"/>
          <p:cNvSpPr txBox="1"/>
          <p:nvPr/>
        </p:nvSpPr>
        <p:spPr>
          <a:xfrm>
            <a:off x="6934200" y="1766887"/>
            <a:ext cx="6921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1010</a:t>
            </a:r>
            <a:endParaRPr/>
          </a:p>
        </p:txBody>
      </p:sp>
      <p:sp>
        <p:nvSpPr>
          <p:cNvPr id="1012" name="Google Shape;1012;p40"/>
          <p:cNvSpPr txBox="1"/>
          <p:nvPr/>
        </p:nvSpPr>
        <p:spPr>
          <a:xfrm>
            <a:off x="4184650" y="1766887"/>
            <a:ext cx="6921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1000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7" name="Google Shape;1017;p4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4AC"/>
              </a:buClr>
              <a:buSzPts val="4000"/>
              <a:buFont typeface="Calibri"/>
              <a:buNone/>
            </a:pPr>
            <a:r>
              <a:rPr lang="en-US" sz="4000" b="0" i="0" u="none">
                <a:solidFill>
                  <a:srgbClr val="0044AC"/>
                </a:solidFill>
                <a:latin typeface="Calibri"/>
                <a:ea typeface="Calibri"/>
                <a:cs typeface="Calibri"/>
                <a:sym typeface="Calibri"/>
              </a:rPr>
              <a:t>3D Cohen-Sutherland Region Codes</a:t>
            </a:r>
            <a:endParaRPr/>
          </a:p>
        </p:txBody>
      </p:sp>
      <p:sp>
        <p:nvSpPr>
          <p:cNvPr id="1018" name="Google Shape;1018;p4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Simply use 6 bits instead of 4.</a:t>
            </a:r>
            <a:endParaRPr/>
          </a:p>
        </p:txBody>
      </p:sp>
      <p:sp>
        <p:nvSpPr>
          <p:cNvPr id="1019" name="Google Shape;1019;p41"/>
          <p:cNvSpPr txBox="1"/>
          <p:nvPr/>
        </p:nvSpPr>
        <p:spPr>
          <a:xfrm>
            <a:off x="3733800" y="2819400"/>
            <a:ext cx="990600" cy="8382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0" name="Google Shape;1020;p41"/>
          <p:cNvSpPr txBox="1"/>
          <p:nvPr/>
        </p:nvSpPr>
        <p:spPr>
          <a:xfrm>
            <a:off x="4098925" y="3084512"/>
            <a:ext cx="3111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1021" name="Google Shape;1021;p41"/>
          <p:cNvSpPr txBox="1"/>
          <p:nvPr/>
        </p:nvSpPr>
        <p:spPr>
          <a:xfrm>
            <a:off x="4724400" y="2819400"/>
            <a:ext cx="990600" cy="8382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2" name="Google Shape;1022;p41"/>
          <p:cNvSpPr txBox="1"/>
          <p:nvPr/>
        </p:nvSpPr>
        <p:spPr>
          <a:xfrm>
            <a:off x="5089525" y="3084512"/>
            <a:ext cx="3111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1023" name="Google Shape;1023;p41"/>
          <p:cNvSpPr txBox="1"/>
          <p:nvPr/>
        </p:nvSpPr>
        <p:spPr>
          <a:xfrm>
            <a:off x="5715000" y="2819400"/>
            <a:ext cx="990600" cy="8382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4" name="Google Shape;1024;p41"/>
          <p:cNvSpPr txBox="1"/>
          <p:nvPr/>
        </p:nvSpPr>
        <p:spPr>
          <a:xfrm>
            <a:off x="6080125" y="3084512"/>
            <a:ext cx="3111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1025" name="Google Shape;1025;p41"/>
          <p:cNvSpPr txBox="1"/>
          <p:nvPr/>
        </p:nvSpPr>
        <p:spPr>
          <a:xfrm>
            <a:off x="6705600" y="2819400"/>
            <a:ext cx="990600" cy="8382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6" name="Google Shape;1026;p41"/>
          <p:cNvSpPr txBox="1"/>
          <p:nvPr/>
        </p:nvSpPr>
        <p:spPr>
          <a:xfrm>
            <a:off x="7070725" y="3084512"/>
            <a:ext cx="3111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027" name="Google Shape;1027;p41"/>
          <p:cNvSpPr txBox="1"/>
          <p:nvPr/>
        </p:nvSpPr>
        <p:spPr>
          <a:xfrm>
            <a:off x="1949450" y="3770312"/>
            <a:ext cx="55943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Far         Near       Top         Bottom       Right        Left</a:t>
            </a:r>
            <a:endParaRPr/>
          </a:p>
        </p:txBody>
      </p:sp>
      <p:sp>
        <p:nvSpPr>
          <p:cNvPr id="1028" name="Google Shape;1028;p41"/>
          <p:cNvSpPr txBox="1"/>
          <p:nvPr/>
        </p:nvSpPr>
        <p:spPr>
          <a:xfrm>
            <a:off x="1752600" y="2819400"/>
            <a:ext cx="990600" cy="8382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9" name="Google Shape;1029;p41"/>
          <p:cNvSpPr txBox="1"/>
          <p:nvPr/>
        </p:nvSpPr>
        <p:spPr>
          <a:xfrm>
            <a:off x="2117725" y="3084512"/>
            <a:ext cx="3111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/>
          </a:p>
        </p:txBody>
      </p:sp>
      <p:sp>
        <p:nvSpPr>
          <p:cNvPr id="1030" name="Google Shape;1030;p41"/>
          <p:cNvSpPr txBox="1"/>
          <p:nvPr/>
        </p:nvSpPr>
        <p:spPr>
          <a:xfrm>
            <a:off x="2743200" y="2819400"/>
            <a:ext cx="990600" cy="8382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1" name="Google Shape;1031;p41"/>
          <p:cNvSpPr txBox="1"/>
          <p:nvPr/>
        </p:nvSpPr>
        <p:spPr>
          <a:xfrm>
            <a:off x="3108325" y="3084512"/>
            <a:ext cx="3111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</p:txBody>
      </p:sp>
      <p:sp>
        <p:nvSpPr>
          <p:cNvPr id="1032" name="Google Shape;1032;p41"/>
          <p:cNvSpPr txBox="1"/>
          <p:nvPr/>
        </p:nvSpPr>
        <p:spPr>
          <a:xfrm>
            <a:off x="792162" y="4648200"/>
            <a:ext cx="7742237" cy="915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Example: If h + x</a:t>
            </a:r>
            <a:r>
              <a:rPr lang="en-US" sz="1800" b="0" i="0" u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&lt; 0, then bit 1 is set to 1.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is because if -h &gt; x</a:t>
            </a:r>
            <a:r>
              <a:rPr lang="en-US" sz="1800" b="0" i="0" u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then the point is to the left of the viewing volume.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Google Shape;1037;p4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4AC"/>
              </a:buClr>
              <a:buSzPts val="4400"/>
              <a:buFont typeface="Calibri"/>
              <a:buNone/>
            </a:pPr>
            <a:r>
              <a:rPr lang="en-US" sz="4400" b="0" i="0" u="none">
                <a:solidFill>
                  <a:srgbClr val="0044AC"/>
                </a:solidFill>
                <a:latin typeface="Calibri"/>
                <a:ea typeface="Calibri"/>
                <a:cs typeface="Calibri"/>
                <a:sym typeface="Calibri"/>
              </a:rPr>
              <a:t>Clipping Polygons</a:t>
            </a:r>
            <a:endParaRPr/>
          </a:p>
        </p:txBody>
      </p:sp>
      <p:sp>
        <p:nvSpPr>
          <p:cNvPr id="1038" name="Google Shape;1038;p4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First, perform trivial acceptance and rejection using, for example, its coordinate extents.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Polygons usually split into triangle strips.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Then each triangle is clipped using 3D extension of the Sutherland-Hodgman method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Google Shape;1043;p4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4AC"/>
              </a:buClr>
              <a:buSzPts val="4400"/>
              <a:buFont typeface="Calibri"/>
              <a:buNone/>
            </a:pPr>
            <a:r>
              <a:rPr lang="en-US" sz="4400" b="0" i="0" u="none">
                <a:solidFill>
                  <a:srgbClr val="0044AC"/>
                </a:solidFill>
                <a:latin typeface="Calibri"/>
                <a:ea typeface="Calibri"/>
                <a:cs typeface="Calibri"/>
                <a:sym typeface="Calibri"/>
              </a:rPr>
              <a:t>Arbitrary Clipping Planes</a:t>
            </a:r>
            <a:endParaRPr/>
          </a:p>
        </p:txBody>
      </p:sp>
      <p:sp>
        <p:nvSpPr>
          <p:cNvPr id="1044" name="Google Shape;1044;p4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specify an arbitrary clipping plane: Ax + By + Cz + D = 0.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Therefore, for any point, if Ax + By + Cz + D &lt; 0, it is not shown.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clip a line against an arbitrary plane,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both end-points are in, then the line is in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both end-points are out, then the line is out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one end-point is in, and one is out, then we need to find the intersection of the line and the plane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" name="Google Shape;1049;p4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4AC"/>
              </a:buClr>
              <a:buSzPts val="4400"/>
              <a:buFont typeface="Calibri"/>
              <a:buNone/>
            </a:pPr>
            <a:r>
              <a:rPr lang="en-US" sz="4400" b="0" i="0" u="none">
                <a:solidFill>
                  <a:srgbClr val="0044AC"/>
                </a:solidFill>
                <a:latin typeface="Calibri"/>
                <a:ea typeface="Calibri"/>
                <a:cs typeface="Calibri"/>
                <a:sym typeface="Calibri"/>
              </a:rPr>
              <a:t>Intersection of Line and Plane</a:t>
            </a:r>
            <a:endParaRPr/>
          </a:p>
        </p:txBody>
      </p:sp>
      <p:sp>
        <p:nvSpPr>
          <p:cNvPr id="1050" name="Google Shape;1050;p4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First, given two end-points of a line, P</a:t>
            </a:r>
            <a:r>
              <a:rPr lang="en-US" sz="3200" b="0" i="0" u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32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P</a:t>
            </a:r>
            <a:r>
              <a:rPr lang="en-US" sz="3200" b="0" i="0" u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32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form a parametric representation of the line:</a:t>
            </a:r>
            <a:endParaRPr/>
          </a:p>
        </p:txBody>
      </p:sp>
      <p:sp>
        <p:nvSpPr>
          <p:cNvPr id="1051" name="Google Shape;1051;p44"/>
          <p:cNvSpPr txBox="1"/>
          <p:nvPr/>
        </p:nvSpPr>
        <p:spPr>
          <a:xfrm>
            <a:off x="2636837" y="3290887"/>
            <a:ext cx="3624262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 = P</a:t>
            </a:r>
            <a:r>
              <a:rPr lang="en-US" sz="1800" b="0" i="0" u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+ (P</a:t>
            </a:r>
            <a:r>
              <a:rPr lang="en-US" sz="1800" b="0" i="0" u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P</a:t>
            </a:r>
            <a:r>
              <a:rPr lang="en-US" sz="1800" b="0" i="0" u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u, where 0&lt;u&lt;1</a:t>
            </a:r>
            <a:endParaRPr/>
          </a:p>
        </p:txBody>
      </p:sp>
      <p:sp>
        <p:nvSpPr>
          <p:cNvPr id="1052" name="Google Shape;1052;p44"/>
          <p:cNvSpPr txBox="1"/>
          <p:nvPr/>
        </p:nvSpPr>
        <p:spPr>
          <a:xfrm>
            <a:off x="1524000" y="3846512"/>
            <a:ext cx="64897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Equation of the clipping plane: N.P + D = 0, where N = (A,B,C)</a:t>
            </a:r>
            <a:endParaRPr/>
          </a:p>
        </p:txBody>
      </p:sp>
      <p:sp>
        <p:nvSpPr>
          <p:cNvPr id="1053" name="Google Shape;1053;p44"/>
          <p:cNvSpPr txBox="1"/>
          <p:nvPr/>
        </p:nvSpPr>
        <p:spPr>
          <a:xfrm>
            <a:off x="2249487" y="4510087"/>
            <a:ext cx="4456112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Substituting,     N.(P</a:t>
            </a:r>
            <a:r>
              <a:rPr lang="en-US" sz="1800" b="0" i="0" u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+ (P</a:t>
            </a:r>
            <a:r>
              <a:rPr lang="en-US" sz="1800" b="0" i="0" u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P</a:t>
            </a:r>
            <a:r>
              <a:rPr lang="en-US" sz="1800" b="0" i="0" u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)u) + D = 0</a:t>
            </a:r>
            <a:endParaRPr/>
          </a:p>
        </p:txBody>
      </p:sp>
      <p:sp>
        <p:nvSpPr>
          <p:cNvPr id="1054" name="Google Shape;1054;p44"/>
          <p:cNvSpPr txBox="1"/>
          <p:nvPr/>
        </p:nvSpPr>
        <p:spPr>
          <a:xfrm>
            <a:off x="3413125" y="5218112"/>
            <a:ext cx="5715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 = </a:t>
            </a:r>
            <a:endParaRPr/>
          </a:p>
        </p:txBody>
      </p:sp>
      <p:sp>
        <p:nvSpPr>
          <p:cNvPr id="1055" name="Google Shape;1055;p44"/>
          <p:cNvSpPr txBox="1"/>
          <p:nvPr/>
        </p:nvSpPr>
        <p:spPr>
          <a:xfrm>
            <a:off x="3810000" y="5073650"/>
            <a:ext cx="1419225" cy="641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D – N.P</a:t>
            </a:r>
            <a:r>
              <a:rPr lang="en-US" sz="1800" b="0" i="0" u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 . (P</a:t>
            </a:r>
            <a:r>
              <a:rPr lang="en-US" sz="1800" b="0" i="0" u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P</a:t>
            </a:r>
            <a:r>
              <a:rPr lang="en-US" sz="1800" b="0" i="0" u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</p:txBody>
      </p:sp>
      <p:cxnSp>
        <p:nvCxnSpPr>
          <p:cNvPr id="1056" name="Google Shape;1056;p44"/>
          <p:cNvCxnSpPr/>
          <p:nvPr/>
        </p:nvCxnSpPr>
        <p:spPr>
          <a:xfrm>
            <a:off x="3886200" y="5410200"/>
            <a:ext cx="1447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5"/>
          <p:cNvSpPr txBox="1"/>
          <p:nvPr/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r>
              <a:rPr lang="en-US"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Computer Graphics, Nepal College of Information Technology, 2009</a:t>
            </a:r>
            <a:endParaRPr/>
          </a:p>
        </p:txBody>
      </p:sp>
      <p:sp>
        <p:nvSpPr>
          <p:cNvPr id="171" name="Google Shape;171;p5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/>
          </a:p>
        </p:txBody>
      </p:sp>
      <p:sp>
        <p:nvSpPr>
          <p:cNvPr id="172" name="Google Shape;172;p5"/>
          <p:cNvSpPr txBox="1"/>
          <p:nvPr/>
        </p:nvSpPr>
        <p:spPr>
          <a:xfrm>
            <a:off x="990600" y="600075"/>
            <a:ext cx="7239000" cy="923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Topological Difference between 2 Scan lines</a:t>
            </a:r>
            <a:endParaRPr/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 : intersection edges are opposite sides</a:t>
            </a:r>
            <a:endParaRPr/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y’ : intersection edges are same side</a:t>
            </a:r>
            <a:endParaRPr/>
          </a:p>
        </p:txBody>
      </p:sp>
      <p:sp>
        <p:nvSpPr>
          <p:cNvPr id="173" name="Google Shape;173;p5"/>
          <p:cNvSpPr/>
          <p:nvPr/>
        </p:nvSpPr>
        <p:spPr>
          <a:xfrm>
            <a:off x="1538287" y="3429000"/>
            <a:ext cx="3200400" cy="2133600"/>
          </a:xfrm>
          <a:custGeom>
            <a:avLst/>
            <a:gdLst/>
            <a:ahLst/>
            <a:cxnLst/>
            <a:rect l="l" t="t" r="r" b="b"/>
            <a:pathLst>
              <a:path w="2016" h="1344" extrusionOk="0">
                <a:moveTo>
                  <a:pt x="0" y="576"/>
                </a:moveTo>
                <a:lnTo>
                  <a:pt x="576" y="1248"/>
                </a:lnTo>
                <a:lnTo>
                  <a:pt x="960" y="912"/>
                </a:lnTo>
                <a:lnTo>
                  <a:pt x="1440" y="1344"/>
                </a:lnTo>
                <a:lnTo>
                  <a:pt x="2016" y="672"/>
                </a:lnTo>
                <a:lnTo>
                  <a:pt x="1056" y="0"/>
                </a:lnTo>
                <a:lnTo>
                  <a:pt x="0" y="576"/>
                </a:lnTo>
                <a:close/>
              </a:path>
            </a:pathLst>
          </a:cu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4" name="Google Shape;174;p5"/>
          <p:cNvCxnSpPr/>
          <p:nvPr/>
        </p:nvCxnSpPr>
        <p:spPr>
          <a:xfrm>
            <a:off x="1233487" y="4876800"/>
            <a:ext cx="3810000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75" name="Google Shape;175;p5"/>
          <p:cNvCxnSpPr/>
          <p:nvPr/>
        </p:nvCxnSpPr>
        <p:spPr>
          <a:xfrm>
            <a:off x="1233487" y="4495800"/>
            <a:ext cx="3810000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176" name="Google Shape;176;p5"/>
          <p:cNvSpPr txBox="1"/>
          <p:nvPr/>
        </p:nvSpPr>
        <p:spPr>
          <a:xfrm>
            <a:off x="914400" y="4114800"/>
            <a:ext cx="31908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endParaRPr/>
          </a:p>
        </p:txBody>
      </p:sp>
      <p:sp>
        <p:nvSpPr>
          <p:cNvPr id="177" name="Google Shape;177;p5"/>
          <p:cNvSpPr txBox="1"/>
          <p:nvPr/>
        </p:nvSpPr>
        <p:spPr>
          <a:xfrm>
            <a:off x="914400" y="4648200"/>
            <a:ext cx="42068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y’</a:t>
            </a:r>
            <a:endParaRPr/>
          </a:p>
        </p:txBody>
      </p:sp>
      <p:sp>
        <p:nvSpPr>
          <p:cNvPr id="178" name="Google Shape;178;p5"/>
          <p:cNvSpPr/>
          <p:nvPr/>
        </p:nvSpPr>
        <p:spPr>
          <a:xfrm>
            <a:off x="2757487" y="4572000"/>
            <a:ext cx="609600" cy="609600"/>
          </a:xfrm>
          <a:prstGeom prst="ellipse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5"/>
          <p:cNvSpPr/>
          <p:nvPr/>
        </p:nvSpPr>
        <p:spPr>
          <a:xfrm>
            <a:off x="4357687" y="4191000"/>
            <a:ext cx="608012" cy="608012"/>
          </a:xfrm>
          <a:prstGeom prst="ellipse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5"/>
          <p:cNvSpPr txBox="1"/>
          <p:nvPr/>
        </p:nvSpPr>
        <p:spPr>
          <a:xfrm>
            <a:off x="1763712" y="4868862"/>
            <a:ext cx="311150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81" name="Google Shape;181;p5"/>
          <p:cNvSpPr txBox="1"/>
          <p:nvPr/>
        </p:nvSpPr>
        <p:spPr>
          <a:xfrm>
            <a:off x="2892425" y="4508500"/>
            <a:ext cx="311150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182" name="Google Shape;182;p5"/>
          <p:cNvSpPr txBox="1"/>
          <p:nvPr/>
        </p:nvSpPr>
        <p:spPr>
          <a:xfrm>
            <a:off x="4284662" y="4868862"/>
            <a:ext cx="311150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83" name="Google Shape;183;p5"/>
          <p:cNvSpPr txBox="1"/>
          <p:nvPr/>
        </p:nvSpPr>
        <p:spPr>
          <a:xfrm>
            <a:off x="1619250" y="4149725"/>
            <a:ext cx="311150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84" name="Google Shape;184;p5"/>
          <p:cNvSpPr txBox="1"/>
          <p:nvPr/>
        </p:nvSpPr>
        <p:spPr>
          <a:xfrm>
            <a:off x="4621212" y="4149725"/>
            <a:ext cx="311150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grpSp>
        <p:nvGrpSpPr>
          <p:cNvPr id="185" name="Google Shape;185;p5"/>
          <p:cNvGrpSpPr/>
          <p:nvPr/>
        </p:nvGrpSpPr>
        <p:grpSpPr>
          <a:xfrm>
            <a:off x="5334000" y="3357562"/>
            <a:ext cx="3657600" cy="2270125"/>
            <a:chOff x="3360" y="2115"/>
            <a:chExt cx="2304" cy="1430"/>
          </a:xfrm>
        </p:grpSpPr>
        <p:sp>
          <p:nvSpPr>
            <p:cNvPr id="186" name="Google Shape;186;p5"/>
            <p:cNvSpPr/>
            <p:nvPr/>
          </p:nvSpPr>
          <p:spPr>
            <a:xfrm rot="10800000" flipH="1">
              <a:off x="4320" y="2544"/>
              <a:ext cx="384" cy="38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7099" y="11249"/>
                  </a:moveTo>
                  <a:cubicBezTo>
                    <a:pt x="17110" y="11100"/>
                    <a:pt x="17116" y="10950"/>
                    <a:pt x="17116" y="10800"/>
                  </a:cubicBezTo>
                  <a:cubicBezTo>
                    <a:pt x="17116" y="7311"/>
                    <a:pt x="14288" y="4484"/>
                    <a:pt x="10800" y="4484"/>
                  </a:cubicBezTo>
                  <a:cubicBezTo>
                    <a:pt x="7311" y="4484"/>
                    <a:pt x="4484" y="7311"/>
                    <a:pt x="4484" y="10800"/>
                  </a:cubicBezTo>
                  <a:cubicBezTo>
                    <a:pt x="4483" y="14288"/>
                    <a:pt x="7311" y="17115"/>
                    <a:pt x="10799" y="17115"/>
                  </a:cubicBezTo>
                  <a:lnTo>
                    <a:pt x="10799" y="21599"/>
                  </a:lnTo>
                  <a:cubicBezTo>
                    <a:pt x="4834" y="21599"/>
                    <a:pt x="0" y="16764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764" y="0"/>
                    <a:pt x="21600" y="4835"/>
                    <a:pt x="21600" y="10800"/>
                  </a:cubicBezTo>
                  <a:cubicBezTo>
                    <a:pt x="21600" y="11056"/>
                    <a:pt x="21590" y="11313"/>
                    <a:pt x="21572" y="11569"/>
                  </a:cubicBezTo>
                  <a:lnTo>
                    <a:pt x="24265" y="11761"/>
                  </a:lnTo>
                  <a:lnTo>
                    <a:pt x="18984" y="16339"/>
                  </a:lnTo>
                  <a:lnTo>
                    <a:pt x="14406" y="11057"/>
                  </a:lnTo>
                  <a:lnTo>
                    <a:pt x="17099" y="1124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87" name="Google Shape;187;p5"/>
            <p:cNvGrpSpPr/>
            <p:nvPr/>
          </p:nvGrpSpPr>
          <p:grpSpPr>
            <a:xfrm>
              <a:off x="3456" y="2115"/>
              <a:ext cx="2112" cy="1430"/>
              <a:chOff x="3456" y="2115"/>
              <a:chExt cx="2112" cy="1430"/>
            </a:xfrm>
          </p:grpSpPr>
          <p:sp>
            <p:nvSpPr>
              <p:cNvPr id="188" name="Google Shape;188;p5"/>
              <p:cNvSpPr/>
              <p:nvPr/>
            </p:nvSpPr>
            <p:spPr>
              <a:xfrm>
                <a:off x="3576" y="2816"/>
                <a:ext cx="1848" cy="688"/>
              </a:xfrm>
              <a:custGeom>
                <a:avLst/>
                <a:gdLst/>
                <a:ahLst/>
                <a:cxnLst/>
                <a:rect l="l" t="t" r="r" b="b"/>
                <a:pathLst>
                  <a:path w="1848" h="688" extrusionOk="0">
                    <a:moveTo>
                      <a:pt x="0" y="0"/>
                    </a:moveTo>
                    <a:lnTo>
                      <a:pt x="504" y="592"/>
                    </a:lnTo>
                    <a:lnTo>
                      <a:pt x="888" y="256"/>
                    </a:lnTo>
                    <a:lnTo>
                      <a:pt x="1368" y="688"/>
                    </a:lnTo>
                    <a:lnTo>
                      <a:pt x="1848" y="128"/>
                    </a:lnTo>
                  </a:path>
                </a:pathLst>
              </a:custGeom>
              <a:noFill/>
              <a:ln w="3810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9" name="Google Shape;189;p5"/>
              <p:cNvSpPr/>
              <p:nvPr/>
            </p:nvSpPr>
            <p:spPr>
              <a:xfrm>
                <a:off x="3504" y="2160"/>
                <a:ext cx="2016" cy="672"/>
              </a:xfrm>
              <a:custGeom>
                <a:avLst/>
                <a:gdLst/>
                <a:ahLst/>
                <a:cxnLst/>
                <a:rect l="l" t="t" r="r" b="b"/>
                <a:pathLst>
                  <a:path w="2016" h="672" extrusionOk="0">
                    <a:moveTo>
                      <a:pt x="2016" y="672"/>
                    </a:moveTo>
                    <a:lnTo>
                      <a:pt x="1056" y="0"/>
                    </a:lnTo>
                    <a:lnTo>
                      <a:pt x="0" y="576"/>
                    </a:lnTo>
                  </a:path>
                </a:pathLst>
              </a:custGeom>
              <a:noFill/>
              <a:ln w="3810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0" name="Google Shape;190;p5"/>
              <p:cNvSpPr/>
              <p:nvPr/>
            </p:nvSpPr>
            <p:spPr>
              <a:xfrm>
                <a:off x="3552" y="2784"/>
                <a:ext cx="96" cy="96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" name="Google Shape;191;p5"/>
              <p:cNvSpPr/>
              <p:nvPr/>
            </p:nvSpPr>
            <p:spPr>
              <a:xfrm>
                <a:off x="5376" y="2880"/>
                <a:ext cx="96" cy="96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" name="Google Shape;192;p5"/>
              <p:cNvSpPr/>
              <p:nvPr/>
            </p:nvSpPr>
            <p:spPr>
              <a:xfrm>
                <a:off x="5472" y="2784"/>
                <a:ext cx="96" cy="96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3" name="Google Shape;193;p5"/>
              <p:cNvSpPr/>
              <p:nvPr/>
            </p:nvSpPr>
            <p:spPr>
              <a:xfrm>
                <a:off x="3456" y="2688"/>
                <a:ext cx="96" cy="96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4" name="Google Shape;194;p5"/>
              <p:cNvSpPr/>
              <p:nvPr/>
            </p:nvSpPr>
            <p:spPr>
              <a:xfrm>
                <a:off x="4508" y="2115"/>
                <a:ext cx="96" cy="96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5" name="Google Shape;195;p5"/>
              <p:cNvSpPr/>
              <p:nvPr/>
            </p:nvSpPr>
            <p:spPr>
              <a:xfrm>
                <a:off x="4035" y="3353"/>
                <a:ext cx="96" cy="96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6" name="Google Shape;196;p5"/>
              <p:cNvSpPr/>
              <p:nvPr/>
            </p:nvSpPr>
            <p:spPr>
              <a:xfrm>
                <a:off x="4422" y="3017"/>
                <a:ext cx="96" cy="96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7" name="Google Shape;197;p5"/>
              <p:cNvSpPr/>
              <p:nvPr/>
            </p:nvSpPr>
            <p:spPr>
              <a:xfrm>
                <a:off x="4890" y="3449"/>
                <a:ext cx="96" cy="96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198" name="Google Shape;198;p5"/>
            <p:cNvCxnSpPr/>
            <p:nvPr/>
          </p:nvCxnSpPr>
          <p:spPr>
            <a:xfrm>
              <a:off x="3360" y="3072"/>
              <a:ext cx="2304" cy="0"/>
            </a:xfrm>
            <a:prstGeom prst="straightConnector1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99" name="Google Shape;199;p5"/>
            <p:cNvCxnSpPr/>
            <p:nvPr/>
          </p:nvCxnSpPr>
          <p:spPr>
            <a:xfrm>
              <a:off x="3360" y="2832"/>
              <a:ext cx="2304" cy="0"/>
            </a:xfrm>
            <a:prstGeom prst="straightConnector1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6"/>
          <p:cNvSpPr txBox="1"/>
          <p:nvPr/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r>
              <a:rPr lang="en-US"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Computer Graphics, Nepal College of Information Technology, 2009</a:t>
            </a:r>
            <a:endParaRPr/>
          </a:p>
        </p:txBody>
      </p:sp>
      <p:sp>
        <p:nvSpPr>
          <p:cNvPr id="205" name="Google Shape;205;p6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/>
          </a:p>
        </p:txBody>
      </p:sp>
      <p:sp>
        <p:nvSpPr>
          <p:cNvPr id="206" name="Google Shape;206;p6"/>
          <p:cNvSpPr/>
          <p:nvPr/>
        </p:nvSpPr>
        <p:spPr>
          <a:xfrm>
            <a:off x="1066800" y="2209800"/>
            <a:ext cx="1766887" cy="2286000"/>
          </a:xfrm>
          <a:custGeom>
            <a:avLst/>
            <a:gdLst/>
            <a:ahLst/>
            <a:cxnLst/>
            <a:rect l="l" t="t" r="r" b="b"/>
            <a:pathLst>
              <a:path w="1113" h="1440" extrusionOk="0">
                <a:moveTo>
                  <a:pt x="57" y="576"/>
                </a:moveTo>
                <a:lnTo>
                  <a:pt x="376" y="1160"/>
                </a:lnTo>
                <a:lnTo>
                  <a:pt x="712" y="912"/>
                </a:lnTo>
                <a:lnTo>
                  <a:pt x="1112" y="1440"/>
                </a:lnTo>
                <a:lnTo>
                  <a:pt x="1113" y="0"/>
                </a:lnTo>
                <a:lnTo>
                  <a:pt x="0" y="496"/>
                </a:lnTo>
              </a:path>
            </a:pathLst>
          </a:cu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6"/>
          <p:cNvSpPr txBox="1"/>
          <p:nvPr/>
        </p:nvSpPr>
        <p:spPr>
          <a:xfrm>
            <a:off x="685800" y="2514600"/>
            <a:ext cx="38735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/>
          </a:p>
        </p:txBody>
      </p:sp>
      <p:sp>
        <p:nvSpPr>
          <p:cNvPr id="208" name="Google Shape;208;p6"/>
          <p:cNvSpPr txBox="1"/>
          <p:nvPr/>
        </p:nvSpPr>
        <p:spPr>
          <a:xfrm>
            <a:off x="652462" y="3048000"/>
            <a:ext cx="48895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C’</a:t>
            </a:r>
            <a:endParaRPr/>
          </a:p>
        </p:txBody>
      </p:sp>
      <p:sp>
        <p:nvSpPr>
          <p:cNvPr id="209" name="Google Shape;209;p6"/>
          <p:cNvSpPr/>
          <p:nvPr/>
        </p:nvSpPr>
        <p:spPr>
          <a:xfrm>
            <a:off x="1035050" y="2895600"/>
            <a:ext cx="107950" cy="10795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6"/>
          <p:cNvSpPr/>
          <p:nvPr/>
        </p:nvSpPr>
        <p:spPr>
          <a:xfrm>
            <a:off x="1111250" y="3092450"/>
            <a:ext cx="107950" cy="10795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6"/>
          <p:cNvSpPr/>
          <p:nvPr/>
        </p:nvSpPr>
        <p:spPr>
          <a:xfrm>
            <a:off x="2787650" y="2133600"/>
            <a:ext cx="107950" cy="10795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6"/>
          <p:cNvSpPr/>
          <p:nvPr/>
        </p:nvSpPr>
        <p:spPr>
          <a:xfrm>
            <a:off x="2743200" y="4464050"/>
            <a:ext cx="107950" cy="10795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6"/>
          <p:cNvSpPr txBox="1"/>
          <p:nvPr/>
        </p:nvSpPr>
        <p:spPr>
          <a:xfrm>
            <a:off x="2678112" y="1676400"/>
            <a:ext cx="36988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/>
          </a:p>
        </p:txBody>
      </p:sp>
      <p:sp>
        <p:nvSpPr>
          <p:cNvPr id="214" name="Google Shape;214;p6"/>
          <p:cNvSpPr txBox="1"/>
          <p:nvPr/>
        </p:nvSpPr>
        <p:spPr>
          <a:xfrm>
            <a:off x="1439862" y="4038600"/>
            <a:ext cx="404812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endParaRPr/>
          </a:p>
        </p:txBody>
      </p:sp>
      <p:sp>
        <p:nvSpPr>
          <p:cNvPr id="215" name="Google Shape;215;p6"/>
          <p:cNvSpPr txBox="1"/>
          <p:nvPr/>
        </p:nvSpPr>
        <p:spPr>
          <a:xfrm>
            <a:off x="1990725" y="3200400"/>
            <a:ext cx="36988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/>
          </a:p>
        </p:txBody>
      </p:sp>
      <p:sp>
        <p:nvSpPr>
          <p:cNvPr id="216" name="Google Shape;216;p6"/>
          <p:cNvSpPr txBox="1"/>
          <p:nvPr/>
        </p:nvSpPr>
        <p:spPr>
          <a:xfrm>
            <a:off x="2593975" y="4572000"/>
            <a:ext cx="36988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sp>
        <p:nvSpPr>
          <p:cNvPr id="217" name="Google Shape;217;p6"/>
          <p:cNvSpPr/>
          <p:nvPr/>
        </p:nvSpPr>
        <p:spPr>
          <a:xfrm>
            <a:off x="4111625" y="1676400"/>
            <a:ext cx="457200" cy="4191000"/>
          </a:xfrm>
          <a:custGeom>
            <a:avLst/>
            <a:gdLst/>
            <a:ahLst/>
            <a:cxnLst/>
            <a:rect l="l" t="t" r="r" b="b"/>
            <a:pathLst>
              <a:path w="336" h="2640" extrusionOk="0">
                <a:moveTo>
                  <a:pt x="0" y="0"/>
                </a:moveTo>
                <a:lnTo>
                  <a:pt x="0" y="2640"/>
                </a:lnTo>
                <a:lnTo>
                  <a:pt x="336" y="2640"/>
                </a:lnTo>
                <a:lnTo>
                  <a:pt x="336" y="0"/>
                </a:lnTo>
              </a:path>
            </a:pathLst>
          </a:cu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6"/>
          <p:cNvSpPr txBox="1"/>
          <p:nvPr/>
        </p:nvSpPr>
        <p:spPr>
          <a:xfrm>
            <a:off x="4111625" y="5486400"/>
            <a:ext cx="457200" cy="3810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6"/>
          <p:cNvSpPr txBox="1"/>
          <p:nvPr/>
        </p:nvSpPr>
        <p:spPr>
          <a:xfrm>
            <a:off x="4111625" y="5105400"/>
            <a:ext cx="457200" cy="3810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6"/>
          <p:cNvSpPr txBox="1"/>
          <p:nvPr/>
        </p:nvSpPr>
        <p:spPr>
          <a:xfrm>
            <a:off x="4111625" y="4343400"/>
            <a:ext cx="457200" cy="381000"/>
          </a:xfrm>
          <a:prstGeom prst="rect">
            <a:avLst/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6"/>
          <p:cNvSpPr txBox="1"/>
          <p:nvPr/>
        </p:nvSpPr>
        <p:spPr>
          <a:xfrm>
            <a:off x="4111625" y="1981200"/>
            <a:ext cx="457200" cy="381000"/>
          </a:xfrm>
          <a:prstGeom prst="rect">
            <a:avLst/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6"/>
          <p:cNvSpPr txBox="1"/>
          <p:nvPr/>
        </p:nvSpPr>
        <p:spPr>
          <a:xfrm>
            <a:off x="4111625" y="3352800"/>
            <a:ext cx="457200" cy="381000"/>
          </a:xfrm>
          <a:prstGeom prst="rect">
            <a:avLst/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6"/>
          <p:cNvSpPr txBox="1"/>
          <p:nvPr/>
        </p:nvSpPr>
        <p:spPr>
          <a:xfrm>
            <a:off x="3775075" y="5410200"/>
            <a:ext cx="33655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224" name="Google Shape;224;p6"/>
          <p:cNvSpPr txBox="1"/>
          <p:nvPr/>
        </p:nvSpPr>
        <p:spPr>
          <a:xfrm>
            <a:off x="3775075" y="5029200"/>
            <a:ext cx="33655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225" name="Google Shape;225;p6"/>
          <p:cNvSpPr txBox="1"/>
          <p:nvPr/>
        </p:nvSpPr>
        <p:spPr>
          <a:xfrm>
            <a:off x="3600450" y="4267200"/>
            <a:ext cx="442912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r>
              <a:rPr lang="en-US" sz="2400" b="0" i="1" u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sp>
        <p:nvSpPr>
          <p:cNvPr id="226" name="Google Shape;226;p6"/>
          <p:cNvSpPr txBox="1"/>
          <p:nvPr/>
        </p:nvSpPr>
        <p:spPr>
          <a:xfrm>
            <a:off x="3581400" y="3276600"/>
            <a:ext cx="4651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r>
              <a:rPr lang="en-US" sz="2400" b="0" i="1" u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endParaRPr/>
          </a:p>
        </p:txBody>
      </p:sp>
      <p:sp>
        <p:nvSpPr>
          <p:cNvPr id="227" name="Google Shape;227;p6"/>
          <p:cNvSpPr txBox="1"/>
          <p:nvPr/>
        </p:nvSpPr>
        <p:spPr>
          <a:xfrm>
            <a:off x="3587750" y="1905000"/>
            <a:ext cx="454025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r>
              <a:rPr lang="en-US" sz="2400" b="0" i="1" u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/>
          </a:p>
        </p:txBody>
      </p:sp>
      <p:sp>
        <p:nvSpPr>
          <p:cNvPr id="228" name="Google Shape;228;p6"/>
          <p:cNvSpPr txBox="1"/>
          <p:nvPr/>
        </p:nvSpPr>
        <p:spPr>
          <a:xfrm>
            <a:off x="1143000" y="5410200"/>
            <a:ext cx="247808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Scan-Line Number</a:t>
            </a:r>
            <a:endParaRPr/>
          </a:p>
        </p:txBody>
      </p:sp>
      <p:sp>
        <p:nvSpPr>
          <p:cNvPr id="229" name="Google Shape;229;p6"/>
          <p:cNvSpPr txBox="1"/>
          <p:nvPr/>
        </p:nvSpPr>
        <p:spPr>
          <a:xfrm>
            <a:off x="4800600" y="4343400"/>
            <a:ext cx="457200" cy="3810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r>
              <a:rPr lang="en-US" sz="2400" b="0" i="1" u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/>
          </a:p>
        </p:txBody>
      </p:sp>
      <p:sp>
        <p:nvSpPr>
          <p:cNvPr id="230" name="Google Shape;230;p6"/>
          <p:cNvSpPr txBox="1"/>
          <p:nvPr/>
        </p:nvSpPr>
        <p:spPr>
          <a:xfrm>
            <a:off x="5257800" y="4343400"/>
            <a:ext cx="457200" cy="3810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2400" b="0" i="1" u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sp>
        <p:nvSpPr>
          <p:cNvPr id="231" name="Google Shape;231;p6"/>
          <p:cNvSpPr txBox="1"/>
          <p:nvPr/>
        </p:nvSpPr>
        <p:spPr>
          <a:xfrm>
            <a:off x="5715000" y="4343400"/>
            <a:ext cx="533400" cy="3810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1/m</a:t>
            </a:r>
            <a:r>
              <a:rPr lang="en-US" sz="1600" b="0" i="1" u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AE</a:t>
            </a:r>
            <a:endParaRPr/>
          </a:p>
        </p:txBody>
      </p:sp>
      <p:sp>
        <p:nvSpPr>
          <p:cNvPr id="232" name="Google Shape;232;p6"/>
          <p:cNvSpPr txBox="1"/>
          <p:nvPr/>
        </p:nvSpPr>
        <p:spPr>
          <a:xfrm>
            <a:off x="6248400" y="4343400"/>
            <a:ext cx="381000" cy="3810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6"/>
          <p:cNvSpPr txBox="1"/>
          <p:nvPr/>
        </p:nvSpPr>
        <p:spPr>
          <a:xfrm>
            <a:off x="6858000" y="4343400"/>
            <a:ext cx="457200" cy="3810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r>
              <a:rPr lang="en-US" sz="2400" b="0" i="1" u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/>
          </a:p>
        </p:txBody>
      </p:sp>
      <p:sp>
        <p:nvSpPr>
          <p:cNvPr id="234" name="Google Shape;234;p6"/>
          <p:cNvSpPr txBox="1"/>
          <p:nvPr/>
        </p:nvSpPr>
        <p:spPr>
          <a:xfrm>
            <a:off x="7315200" y="4343400"/>
            <a:ext cx="457200" cy="3810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2400" b="0" i="1" u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sp>
        <p:nvSpPr>
          <p:cNvPr id="235" name="Google Shape;235;p6"/>
          <p:cNvSpPr txBox="1"/>
          <p:nvPr/>
        </p:nvSpPr>
        <p:spPr>
          <a:xfrm>
            <a:off x="7772400" y="4343400"/>
            <a:ext cx="533400" cy="3810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1/m</a:t>
            </a:r>
            <a:r>
              <a:rPr lang="en-US" sz="1600" b="0" i="1" u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AB</a:t>
            </a:r>
            <a:endParaRPr/>
          </a:p>
        </p:txBody>
      </p:sp>
      <p:sp>
        <p:nvSpPr>
          <p:cNvPr id="236" name="Google Shape;236;p6"/>
          <p:cNvSpPr txBox="1"/>
          <p:nvPr/>
        </p:nvSpPr>
        <p:spPr>
          <a:xfrm>
            <a:off x="8305800" y="4343400"/>
            <a:ext cx="381000" cy="3810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6"/>
          <p:cNvSpPr/>
          <p:nvPr/>
        </p:nvSpPr>
        <p:spPr>
          <a:xfrm>
            <a:off x="1600200" y="4006850"/>
            <a:ext cx="107950" cy="10795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6"/>
          <p:cNvSpPr/>
          <p:nvPr/>
        </p:nvSpPr>
        <p:spPr>
          <a:xfrm>
            <a:off x="2133600" y="3581400"/>
            <a:ext cx="107950" cy="10795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9" name="Google Shape;239;p6"/>
          <p:cNvCxnSpPr/>
          <p:nvPr/>
        </p:nvCxnSpPr>
        <p:spPr>
          <a:xfrm>
            <a:off x="762000" y="4495800"/>
            <a:ext cx="2424112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240" name="Google Shape;240;p6"/>
          <p:cNvCxnSpPr/>
          <p:nvPr/>
        </p:nvCxnSpPr>
        <p:spPr>
          <a:xfrm>
            <a:off x="776287" y="4038600"/>
            <a:ext cx="2424112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241" name="Google Shape;241;p6"/>
          <p:cNvCxnSpPr/>
          <p:nvPr/>
        </p:nvCxnSpPr>
        <p:spPr>
          <a:xfrm>
            <a:off x="762000" y="2971800"/>
            <a:ext cx="2424112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242" name="Google Shape;242;p6"/>
          <p:cNvSpPr/>
          <p:nvPr/>
        </p:nvSpPr>
        <p:spPr>
          <a:xfrm>
            <a:off x="4267200" y="4495800"/>
            <a:ext cx="107950" cy="10795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3" name="Google Shape;243;p6"/>
          <p:cNvCxnSpPr/>
          <p:nvPr/>
        </p:nvCxnSpPr>
        <p:spPr>
          <a:xfrm rot="10800000" flipH="1">
            <a:off x="4375150" y="4533900"/>
            <a:ext cx="411162" cy="15875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244" name="Google Shape;244;p6"/>
          <p:cNvSpPr/>
          <p:nvPr/>
        </p:nvSpPr>
        <p:spPr>
          <a:xfrm>
            <a:off x="6369050" y="4495800"/>
            <a:ext cx="107950" cy="10795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5" name="Google Shape;245;p6"/>
          <p:cNvCxnSpPr/>
          <p:nvPr/>
        </p:nvCxnSpPr>
        <p:spPr>
          <a:xfrm rot="10800000" flipH="1">
            <a:off x="6477000" y="4533900"/>
            <a:ext cx="366712" cy="15875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246" name="Google Shape;246;p6"/>
          <p:cNvSpPr txBox="1"/>
          <p:nvPr/>
        </p:nvSpPr>
        <p:spPr>
          <a:xfrm>
            <a:off x="4800600" y="3352800"/>
            <a:ext cx="457200" cy="3810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r>
              <a:rPr lang="en-US" sz="2400" b="0" i="1" u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C’</a:t>
            </a:r>
            <a:endParaRPr/>
          </a:p>
        </p:txBody>
      </p:sp>
      <p:sp>
        <p:nvSpPr>
          <p:cNvPr id="247" name="Google Shape;247;p6"/>
          <p:cNvSpPr txBox="1"/>
          <p:nvPr/>
        </p:nvSpPr>
        <p:spPr>
          <a:xfrm>
            <a:off x="5257800" y="3352800"/>
            <a:ext cx="457200" cy="3810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2400" b="0" i="1" u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endParaRPr/>
          </a:p>
        </p:txBody>
      </p:sp>
      <p:sp>
        <p:nvSpPr>
          <p:cNvPr id="248" name="Google Shape;248;p6"/>
          <p:cNvSpPr txBox="1"/>
          <p:nvPr/>
        </p:nvSpPr>
        <p:spPr>
          <a:xfrm>
            <a:off x="5715000" y="3352800"/>
            <a:ext cx="533400" cy="3810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1/m</a:t>
            </a:r>
            <a:r>
              <a:rPr lang="en-US" sz="1600" b="0" i="1" u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DC</a:t>
            </a:r>
            <a:endParaRPr/>
          </a:p>
        </p:txBody>
      </p:sp>
      <p:sp>
        <p:nvSpPr>
          <p:cNvPr id="249" name="Google Shape;249;p6"/>
          <p:cNvSpPr txBox="1"/>
          <p:nvPr/>
        </p:nvSpPr>
        <p:spPr>
          <a:xfrm>
            <a:off x="6248400" y="3352800"/>
            <a:ext cx="381000" cy="3810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6"/>
          <p:cNvSpPr txBox="1"/>
          <p:nvPr/>
        </p:nvSpPr>
        <p:spPr>
          <a:xfrm>
            <a:off x="6858000" y="3352800"/>
            <a:ext cx="457200" cy="3810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r>
              <a:rPr lang="en-US" sz="2400" b="0" i="1" u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/>
          </a:p>
        </p:txBody>
      </p:sp>
      <p:sp>
        <p:nvSpPr>
          <p:cNvPr id="251" name="Google Shape;251;p6"/>
          <p:cNvSpPr txBox="1"/>
          <p:nvPr/>
        </p:nvSpPr>
        <p:spPr>
          <a:xfrm>
            <a:off x="7315200" y="3352800"/>
            <a:ext cx="457200" cy="3810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2400" b="0" i="1" u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endParaRPr/>
          </a:p>
        </p:txBody>
      </p:sp>
      <p:sp>
        <p:nvSpPr>
          <p:cNvPr id="252" name="Google Shape;252;p6"/>
          <p:cNvSpPr txBox="1"/>
          <p:nvPr/>
        </p:nvSpPr>
        <p:spPr>
          <a:xfrm>
            <a:off x="7772400" y="3352800"/>
            <a:ext cx="533400" cy="3810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1/m</a:t>
            </a:r>
            <a:r>
              <a:rPr lang="en-US" sz="1600" b="0" i="1" u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</a:t>
            </a:r>
            <a:endParaRPr/>
          </a:p>
        </p:txBody>
      </p:sp>
      <p:sp>
        <p:nvSpPr>
          <p:cNvPr id="253" name="Google Shape;253;p6"/>
          <p:cNvSpPr txBox="1"/>
          <p:nvPr/>
        </p:nvSpPr>
        <p:spPr>
          <a:xfrm>
            <a:off x="8305800" y="3352800"/>
            <a:ext cx="381000" cy="3810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6"/>
          <p:cNvSpPr/>
          <p:nvPr/>
        </p:nvSpPr>
        <p:spPr>
          <a:xfrm>
            <a:off x="4267200" y="3505200"/>
            <a:ext cx="107950" cy="10795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5" name="Google Shape;255;p6"/>
          <p:cNvCxnSpPr/>
          <p:nvPr/>
        </p:nvCxnSpPr>
        <p:spPr>
          <a:xfrm rot="10800000" flipH="1">
            <a:off x="4375150" y="3543300"/>
            <a:ext cx="411162" cy="15875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256" name="Google Shape;256;p6"/>
          <p:cNvSpPr/>
          <p:nvPr/>
        </p:nvSpPr>
        <p:spPr>
          <a:xfrm>
            <a:off x="6369050" y="3505200"/>
            <a:ext cx="107950" cy="10795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7" name="Google Shape;257;p6"/>
          <p:cNvCxnSpPr/>
          <p:nvPr/>
        </p:nvCxnSpPr>
        <p:spPr>
          <a:xfrm rot="10800000" flipH="1">
            <a:off x="6477000" y="3543300"/>
            <a:ext cx="366712" cy="15875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258" name="Google Shape;258;p6"/>
          <p:cNvSpPr txBox="1"/>
          <p:nvPr/>
        </p:nvSpPr>
        <p:spPr>
          <a:xfrm>
            <a:off x="4800600" y="1981200"/>
            <a:ext cx="457200" cy="3810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r>
              <a:rPr lang="en-US" sz="2400" b="0" i="1" u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/>
          </a:p>
        </p:txBody>
      </p:sp>
      <p:sp>
        <p:nvSpPr>
          <p:cNvPr id="259" name="Google Shape;259;p6"/>
          <p:cNvSpPr txBox="1"/>
          <p:nvPr/>
        </p:nvSpPr>
        <p:spPr>
          <a:xfrm>
            <a:off x="5257800" y="1981200"/>
            <a:ext cx="457200" cy="3810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2400" b="0" i="1" u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/>
          </a:p>
        </p:txBody>
      </p:sp>
      <p:sp>
        <p:nvSpPr>
          <p:cNvPr id="260" name="Google Shape;260;p6"/>
          <p:cNvSpPr txBox="1"/>
          <p:nvPr/>
        </p:nvSpPr>
        <p:spPr>
          <a:xfrm>
            <a:off x="5715000" y="1981200"/>
            <a:ext cx="533400" cy="3810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1/m</a:t>
            </a:r>
            <a:r>
              <a:rPr lang="en-US" sz="1600" b="0" i="1" u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CB</a:t>
            </a:r>
            <a:endParaRPr/>
          </a:p>
        </p:txBody>
      </p:sp>
      <p:sp>
        <p:nvSpPr>
          <p:cNvPr id="261" name="Google Shape;261;p6"/>
          <p:cNvSpPr txBox="1"/>
          <p:nvPr/>
        </p:nvSpPr>
        <p:spPr>
          <a:xfrm>
            <a:off x="6248400" y="1981200"/>
            <a:ext cx="381000" cy="3810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6"/>
          <p:cNvSpPr/>
          <p:nvPr/>
        </p:nvSpPr>
        <p:spPr>
          <a:xfrm>
            <a:off x="4267200" y="2133600"/>
            <a:ext cx="107950" cy="10795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3" name="Google Shape;263;p6"/>
          <p:cNvCxnSpPr/>
          <p:nvPr/>
        </p:nvCxnSpPr>
        <p:spPr>
          <a:xfrm rot="10800000" flipH="1">
            <a:off x="4375150" y="2171700"/>
            <a:ext cx="411162" cy="15875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264" name="Google Shape;264;p6"/>
          <p:cNvCxnSpPr/>
          <p:nvPr/>
        </p:nvCxnSpPr>
        <p:spPr>
          <a:xfrm flipH="1">
            <a:off x="6248400" y="1981200"/>
            <a:ext cx="381000" cy="3810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265" name="Google Shape;265;p6"/>
          <p:cNvCxnSpPr/>
          <p:nvPr/>
        </p:nvCxnSpPr>
        <p:spPr>
          <a:xfrm flipH="1">
            <a:off x="8305800" y="3352800"/>
            <a:ext cx="381000" cy="3810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266" name="Google Shape;266;p6"/>
          <p:cNvCxnSpPr/>
          <p:nvPr/>
        </p:nvCxnSpPr>
        <p:spPr>
          <a:xfrm flipH="1">
            <a:off x="8305800" y="4343400"/>
            <a:ext cx="381000" cy="3810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267" name="Google Shape;267;p6"/>
          <p:cNvSpPr txBox="1"/>
          <p:nvPr/>
        </p:nvSpPr>
        <p:spPr>
          <a:xfrm>
            <a:off x="1066800" y="304800"/>
            <a:ext cx="2193925" cy="369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Edge Sorted Table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7"/>
          <p:cNvSpPr txBox="1"/>
          <p:nvPr/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r>
              <a:rPr lang="en-US"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Computer Graphics, Nepal College of Information Technology, 2009</a:t>
            </a:r>
            <a:endParaRPr/>
          </a:p>
        </p:txBody>
      </p:sp>
      <p:sp>
        <p:nvSpPr>
          <p:cNvPr id="273" name="Google Shape;273;p7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/>
          </a:p>
        </p:txBody>
      </p:sp>
      <p:sp>
        <p:nvSpPr>
          <p:cNvPr id="274" name="Google Shape;274;p7"/>
          <p:cNvSpPr txBox="1"/>
          <p:nvPr/>
        </p:nvSpPr>
        <p:spPr>
          <a:xfrm>
            <a:off x="838200" y="533400"/>
            <a:ext cx="4572000" cy="923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Proceed to Neighboring Pixels</a:t>
            </a:r>
            <a:endParaRPr/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4-Connected</a:t>
            </a:r>
            <a:endParaRPr/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8-Connected</a:t>
            </a:r>
            <a:endParaRPr/>
          </a:p>
        </p:txBody>
      </p:sp>
      <p:sp>
        <p:nvSpPr>
          <p:cNvPr id="275" name="Google Shape;275;p7"/>
          <p:cNvSpPr/>
          <p:nvPr/>
        </p:nvSpPr>
        <p:spPr>
          <a:xfrm>
            <a:off x="4800600" y="2438400"/>
            <a:ext cx="381000" cy="381000"/>
          </a:xfrm>
          <a:prstGeom prst="ellipse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7"/>
          <p:cNvSpPr/>
          <p:nvPr/>
        </p:nvSpPr>
        <p:spPr>
          <a:xfrm>
            <a:off x="4800600" y="2819400"/>
            <a:ext cx="381000" cy="3810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7"/>
          <p:cNvSpPr/>
          <p:nvPr/>
        </p:nvSpPr>
        <p:spPr>
          <a:xfrm>
            <a:off x="4800600" y="3200400"/>
            <a:ext cx="381000" cy="381000"/>
          </a:xfrm>
          <a:prstGeom prst="ellipse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7"/>
          <p:cNvSpPr/>
          <p:nvPr/>
        </p:nvSpPr>
        <p:spPr>
          <a:xfrm>
            <a:off x="5181600" y="2819400"/>
            <a:ext cx="381000" cy="381000"/>
          </a:xfrm>
          <a:prstGeom prst="ellipse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7"/>
          <p:cNvSpPr/>
          <p:nvPr/>
        </p:nvSpPr>
        <p:spPr>
          <a:xfrm>
            <a:off x="4419600" y="2819400"/>
            <a:ext cx="381000" cy="381000"/>
          </a:xfrm>
          <a:prstGeom prst="ellipse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7"/>
          <p:cNvSpPr/>
          <p:nvPr/>
        </p:nvSpPr>
        <p:spPr>
          <a:xfrm>
            <a:off x="7162800" y="2438400"/>
            <a:ext cx="381000" cy="381000"/>
          </a:xfrm>
          <a:prstGeom prst="ellipse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7"/>
          <p:cNvSpPr/>
          <p:nvPr/>
        </p:nvSpPr>
        <p:spPr>
          <a:xfrm>
            <a:off x="7162800" y="2819400"/>
            <a:ext cx="381000" cy="3810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7"/>
          <p:cNvSpPr/>
          <p:nvPr/>
        </p:nvSpPr>
        <p:spPr>
          <a:xfrm>
            <a:off x="7162800" y="3200400"/>
            <a:ext cx="381000" cy="381000"/>
          </a:xfrm>
          <a:prstGeom prst="ellipse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7"/>
          <p:cNvSpPr/>
          <p:nvPr/>
        </p:nvSpPr>
        <p:spPr>
          <a:xfrm>
            <a:off x="7543800" y="2819400"/>
            <a:ext cx="381000" cy="381000"/>
          </a:xfrm>
          <a:prstGeom prst="ellipse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7"/>
          <p:cNvSpPr/>
          <p:nvPr/>
        </p:nvSpPr>
        <p:spPr>
          <a:xfrm>
            <a:off x="6781800" y="2819400"/>
            <a:ext cx="381000" cy="381000"/>
          </a:xfrm>
          <a:prstGeom prst="ellipse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7"/>
          <p:cNvSpPr/>
          <p:nvPr/>
        </p:nvSpPr>
        <p:spPr>
          <a:xfrm>
            <a:off x="7543800" y="3200400"/>
            <a:ext cx="381000" cy="381000"/>
          </a:xfrm>
          <a:prstGeom prst="ellipse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7"/>
          <p:cNvSpPr/>
          <p:nvPr/>
        </p:nvSpPr>
        <p:spPr>
          <a:xfrm>
            <a:off x="6781800" y="3200400"/>
            <a:ext cx="381000" cy="381000"/>
          </a:xfrm>
          <a:prstGeom prst="ellipse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7"/>
          <p:cNvSpPr/>
          <p:nvPr/>
        </p:nvSpPr>
        <p:spPr>
          <a:xfrm>
            <a:off x="7543800" y="2438400"/>
            <a:ext cx="381000" cy="381000"/>
          </a:xfrm>
          <a:prstGeom prst="ellipse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7"/>
          <p:cNvSpPr/>
          <p:nvPr/>
        </p:nvSpPr>
        <p:spPr>
          <a:xfrm>
            <a:off x="6781800" y="2438400"/>
            <a:ext cx="381000" cy="381000"/>
          </a:xfrm>
          <a:prstGeom prst="ellipse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7"/>
          <p:cNvSpPr/>
          <p:nvPr/>
        </p:nvSpPr>
        <p:spPr>
          <a:xfrm>
            <a:off x="1676400" y="5029200"/>
            <a:ext cx="228600" cy="228600"/>
          </a:xfrm>
          <a:prstGeom prst="ellipse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7"/>
          <p:cNvSpPr/>
          <p:nvPr/>
        </p:nvSpPr>
        <p:spPr>
          <a:xfrm>
            <a:off x="1676400" y="5257800"/>
            <a:ext cx="228600" cy="228600"/>
          </a:xfrm>
          <a:prstGeom prst="ellipse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7"/>
          <p:cNvSpPr/>
          <p:nvPr/>
        </p:nvSpPr>
        <p:spPr>
          <a:xfrm>
            <a:off x="1676400" y="5486400"/>
            <a:ext cx="228600" cy="228600"/>
          </a:xfrm>
          <a:prstGeom prst="ellipse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7"/>
          <p:cNvSpPr/>
          <p:nvPr/>
        </p:nvSpPr>
        <p:spPr>
          <a:xfrm>
            <a:off x="1676400" y="5715000"/>
            <a:ext cx="228600" cy="228600"/>
          </a:xfrm>
          <a:prstGeom prst="ellipse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7"/>
          <p:cNvSpPr/>
          <p:nvPr/>
        </p:nvSpPr>
        <p:spPr>
          <a:xfrm>
            <a:off x="1905000" y="5715000"/>
            <a:ext cx="228600" cy="228600"/>
          </a:xfrm>
          <a:prstGeom prst="ellipse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7"/>
          <p:cNvSpPr/>
          <p:nvPr/>
        </p:nvSpPr>
        <p:spPr>
          <a:xfrm>
            <a:off x="2133600" y="5715000"/>
            <a:ext cx="228600" cy="228600"/>
          </a:xfrm>
          <a:prstGeom prst="ellipse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7"/>
          <p:cNvSpPr/>
          <p:nvPr/>
        </p:nvSpPr>
        <p:spPr>
          <a:xfrm>
            <a:off x="2362200" y="5715000"/>
            <a:ext cx="228600" cy="228600"/>
          </a:xfrm>
          <a:prstGeom prst="ellipse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7"/>
          <p:cNvSpPr/>
          <p:nvPr/>
        </p:nvSpPr>
        <p:spPr>
          <a:xfrm>
            <a:off x="2590800" y="5715000"/>
            <a:ext cx="228600" cy="228600"/>
          </a:xfrm>
          <a:prstGeom prst="ellipse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7"/>
          <p:cNvSpPr/>
          <p:nvPr/>
        </p:nvSpPr>
        <p:spPr>
          <a:xfrm>
            <a:off x="2590800" y="5486400"/>
            <a:ext cx="228600" cy="228600"/>
          </a:xfrm>
          <a:prstGeom prst="ellipse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7"/>
          <p:cNvSpPr/>
          <p:nvPr/>
        </p:nvSpPr>
        <p:spPr>
          <a:xfrm>
            <a:off x="2590800" y="5257800"/>
            <a:ext cx="228600" cy="228600"/>
          </a:xfrm>
          <a:prstGeom prst="ellipse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7"/>
          <p:cNvSpPr/>
          <p:nvPr/>
        </p:nvSpPr>
        <p:spPr>
          <a:xfrm>
            <a:off x="2819400" y="5257800"/>
            <a:ext cx="228600" cy="228600"/>
          </a:xfrm>
          <a:prstGeom prst="ellipse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7"/>
          <p:cNvSpPr/>
          <p:nvPr/>
        </p:nvSpPr>
        <p:spPr>
          <a:xfrm>
            <a:off x="2819400" y="5029200"/>
            <a:ext cx="228600" cy="228600"/>
          </a:xfrm>
          <a:prstGeom prst="ellipse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7"/>
          <p:cNvSpPr/>
          <p:nvPr/>
        </p:nvSpPr>
        <p:spPr>
          <a:xfrm>
            <a:off x="3048000" y="5029200"/>
            <a:ext cx="228600" cy="228600"/>
          </a:xfrm>
          <a:prstGeom prst="ellipse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7"/>
          <p:cNvSpPr/>
          <p:nvPr/>
        </p:nvSpPr>
        <p:spPr>
          <a:xfrm>
            <a:off x="3276600" y="5029200"/>
            <a:ext cx="228600" cy="228600"/>
          </a:xfrm>
          <a:prstGeom prst="ellipse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7"/>
          <p:cNvSpPr/>
          <p:nvPr/>
        </p:nvSpPr>
        <p:spPr>
          <a:xfrm>
            <a:off x="3276600" y="4800600"/>
            <a:ext cx="228600" cy="228600"/>
          </a:xfrm>
          <a:prstGeom prst="ellipse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7"/>
          <p:cNvSpPr/>
          <p:nvPr/>
        </p:nvSpPr>
        <p:spPr>
          <a:xfrm>
            <a:off x="3276600" y="4572000"/>
            <a:ext cx="228600" cy="228600"/>
          </a:xfrm>
          <a:prstGeom prst="ellipse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7"/>
          <p:cNvSpPr/>
          <p:nvPr/>
        </p:nvSpPr>
        <p:spPr>
          <a:xfrm>
            <a:off x="3276600" y="4343400"/>
            <a:ext cx="228600" cy="228600"/>
          </a:xfrm>
          <a:prstGeom prst="ellipse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7"/>
          <p:cNvSpPr/>
          <p:nvPr/>
        </p:nvSpPr>
        <p:spPr>
          <a:xfrm>
            <a:off x="2362200" y="4343400"/>
            <a:ext cx="228600" cy="228600"/>
          </a:xfrm>
          <a:prstGeom prst="ellipse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7"/>
          <p:cNvSpPr/>
          <p:nvPr/>
        </p:nvSpPr>
        <p:spPr>
          <a:xfrm>
            <a:off x="2590800" y="4343400"/>
            <a:ext cx="228600" cy="228600"/>
          </a:xfrm>
          <a:prstGeom prst="ellipse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7"/>
          <p:cNvSpPr/>
          <p:nvPr/>
        </p:nvSpPr>
        <p:spPr>
          <a:xfrm>
            <a:off x="2819400" y="4343400"/>
            <a:ext cx="228600" cy="228600"/>
          </a:xfrm>
          <a:prstGeom prst="ellipse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7"/>
          <p:cNvSpPr/>
          <p:nvPr/>
        </p:nvSpPr>
        <p:spPr>
          <a:xfrm>
            <a:off x="3048000" y="4343400"/>
            <a:ext cx="228600" cy="228600"/>
          </a:xfrm>
          <a:prstGeom prst="ellipse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p7"/>
          <p:cNvSpPr/>
          <p:nvPr/>
        </p:nvSpPr>
        <p:spPr>
          <a:xfrm>
            <a:off x="2362200" y="5029200"/>
            <a:ext cx="228600" cy="228600"/>
          </a:xfrm>
          <a:prstGeom prst="ellipse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7"/>
          <p:cNvSpPr/>
          <p:nvPr/>
        </p:nvSpPr>
        <p:spPr>
          <a:xfrm>
            <a:off x="2362200" y="4800600"/>
            <a:ext cx="228600" cy="228600"/>
          </a:xfrm>
          <a:prstGeom prst="ellipse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7"/>
          <p:cNvSpPr/>
          <p:nvPr/>
        </p:nvSpPr>
        <p:spPr>
          <a:xfrm>
            <a:off x="2362200" y="4572000"/>
            <a:ext cx="228600" cy="228600"/>
          </a:xfrm>
          <a:prstGeom prst="ellipse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p7"/>
          <p:cNvSpPr/>
          <p:nvPr/>
        </p:nvSpPr>
        <p:spPr>
          <a:xfrm>
            <a:off x="1905000" y="5029200"/>
            <a:ext cx="228600" cy="228600"/>
          </a:xfrm>
          <a:prstGeom prst="ellipse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p7"/>
          <p:cNvSpPr/>
          <p:nvPr/>
        </p:nvSpPr>
        <p:spPr>
          <a:xfrm>
            <a:off x="2133600" y="5029200"/>
            <a:ext cx="228600" cy="228600"/>
          </a:xfrm>
          <a:prstGeom prst="ellipse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7"/>
          <p:cNvSpPr/>
          <p:nvPr/>
        </p:nvSpPr>
        <p:spPr>
          <a:xfrm>
            <a:off x="2133600" y="5486400"/>
            <a:ext cx="228600" cy="228600"/>
          </a:xfrm>
          <a:prstGeom prst="ellipse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7"/>
          <p:cNvSpPr/>
          <p:nvPr/>
        </p:nvSpPr>
        <p:spPr>
          <a:xfrm>
            <a:off x="3886200" y="5029200"/>
            <a:ext cx="228600" cy="228600"/>
          </a:xfrm>
          <a:prstGeom prst="ellipse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7"/>
          <p:cNvSpPr/>
          <p:nvPr/>
        </p:nvSpPr>
        <p:spPr>
          <a:xfrm>
            <a:off x="3886200" y="5257800"/>
            <a:ext cx="228600" cy="228600"/>
          </a:xfrm>
          <a:prstGeom prst="ellipse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7"/>
          <p:cNvSpPr/>
          <p:nvPr/>
        </p:nvSpPr>
        <p:spPr>
          <a:xfrm>
            <a:off x="3886200" y="5486400"/>
            <a:ext cx="228600" cy="228600"/>
          </a:xfrm>
          <a:prstGeom prst="ellipse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7"/>
          <p:cNvSpPr/>
          <p:nvPr/>
        </p:nvSpPr>
        <p:spPr>
          <a:xfrm>
            <a:off x="3886200" y="5715000"/>
            <a:ext cx="228600" cy="228600"/>
          </a:xfrm>
          <a:prstGeom prst="ellipse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p7"/>
          <p:cNvSpPr/>
          <p:nvPr/>
        </p:nvSpPr>
        <p:spPr>
          <a:xfrm>
            <a:off x="4114800" y="5715000"/>
            <a:ext cx="228600" cy="228600"/>
          </a:xfrm>
          <a:prstGeom prst="ellipse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p7"/>
          <p:cNvSpPr/>
          <p:nvPr/>
        </p:nvSpPr>
        <p:spPr>
          <a:xfrm>
            <a:off x="4343400" y="5715000"/>
            <a:ext cx="228600" cy="228600"/>
          </a:xfrm>
          <a:prstGeom prst="ellipse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7"/>
          <p:cNvSpPr/>
          <p:nvPr/>
        </p:nvSpPr>
        <p:spPr>
          <a:xfrm>
            <a:off x="4572000" y="5715000"/>
            <a:ext cx="228600" cy="228600"/>
          </a:xfrm>
          <a:prstGeom prst="ellipse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7"/>
          <p:cNvSpPr/>
          <p:nvPr/>
        </p:nvSpPr>
        <p:spPr>
          <a:xfrm>
            <a:off x="4800600" y="5715000"/>
            <a:ext cx="228600" cy="228600"/>
          </a:xfrm>
          <a:prstGeom prst="ellipse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7"/>
          <p:cNvSpPr/>
          <p:nvPr/>
        </p:nvSpPr>
        <p:spPr>
          <a:xfrm>
            <a:off x="4800600" y="5486400"/>
            <a:ext cx="228600" cy="228600"/>
          </a:xfrm>
          <a:prstGeom prst="ellipse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p7"/>
          <p:cNvSpPr/>
          <p:nvPr/>
        </p:nvSpPr>
        <p:spPr>
          <a:xfrm>
            <a:off x="4800600" y="5257800"/>
            <a:ext cx="228600" cy="228600"/>
          </a:xfrm>
          <a:prstGeom prst="ellipse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p7"/>
          <p:cNvSpPr/>
          <p:nvPr/>
        </p:nvSpPr>
        <p:spPr>
          <a:xfrm>
            <a:off x="5029200" y="5257800"/>
            <a:ext cx="228600" cy="228600"/>
          </a:xfrm>
          <a:prstGeom prst="ellipse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p7"/>
          <p:cNvSpPr/>
          <p:nvPr/>
        </p:nvSpPr>
        <p:spPr>
          <a:xfrm>
            <a:off x="5029200" y="5029200"/>
            <a:ext cx="228600" cy="228600"/>
          </a:xfrm>
          <a:prstGeom prst="ellipse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p7"/>
          <p:cNvSpPr/>
          <p:nvPr/>
        </p:nvSpPr>
        <p:spPr>
          <a:xfrm>
            <a:off x="5257800" y="5029200"/>
            <a:ext cx="228600" cy="228600"/>
          </a:xfrm>
          <a:prstGeom prst="ellipse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7"/>
          <p:cNvSpPr/>
          <p:nvPr/>
        </p:nvSpPr>
        <p:spPr>
          <a:xfrm>
            <a:off x="5486400" y="5029200"/>
            <a:ext cx="228600" cy="228600"/>
          </a:xfrm>
          <a:prstGeom prst="ellipse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p7"/>
          <p:cNvSpPr/>
          <p:nvPr/>
        </p:nvSpPr>
        <p:spPr>
          <a:xfrm>
            <a:off x="5486400" y="4800600"/>
            <a:ext cx="228600" cy="228600"/>
          </a:xfrm>
          <a:prstGeom prst="ellipse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7"/>
          <p:cNvSpPr/>
          <p:nvPr/>
        </p:nvSpPr>
        <p:spPr>
          <a:xfrm>
            <a:off x="5486400" y="4572000"/>
            <a:ext cx="228600" cy="228600"/>
          </a:xfrm>
          <a:prstGeom prst="ellipse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p7"/>
          <p:cNvSpPr/>
          <p:nvPr/>
        </p:nvSpPr>
        <p:spPr>
          <a:xfrm>
            <a:off x="5486400" y="4343400"/>
            <a:ext cx="228600" cy="228600"/>
          </a:xfrm>
          <a:prstGeom prst="ellipse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7"/>
          <p:cNvSpPr/>
          <p:nvPr/>
        </p:nvSpPr>
        <p:spPr>
          <a:xfrm>
            <a:off x="4572000" y="4343400"/>
            <a:ext cx="228600" cy="228600"/>
          </a:xfrm>
          <a:prstGeom prst="ellipse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p7"/>
          <p:cNvSpPr/>
          <p:nvPr/>
        </p:nvSpPr>
        <p:spPr>
          <a:xfrm>
            <a:off x="4800600" y="4343400"/>
            <a:ext cx="228600" cy="228600"/>
          </a:xfrm>
          <a:prstGeom prst="ellipse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p7"/>
          <p:cNvSpPr/>
          <p:nvPr/>
        </p:nvSpPr>
        <p:spPr>
          <a:xfrm>
            <a:off x="5029200" y="4343400"/>
            <a:ext cx="228600" cy="228600"/>
          </a:xfrm>
          <a:prstGeom prst="ellipse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p7"/>
          <p:cNvSpPr/>
          <p:nvPr/>
        </p:nvSpPr>
        <p:spPr>
          <a:xfrm>
            <a:off x="5257800" y="4343400"/>
            <a:ext cx="228600" cy="228600"/>
          </a:xfrm>
          <a:prstGeom prst="ellipse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7"/>
          <p:cNvSpPr/>
          <p:nvPr/>
        </p:nvSpPr>
        <p:spPr>
          <a:xfrm>
            <a:off x="4572000" y="5029200"/>
            <a:ext cx="228600" cy="228600"/>
          </a:xfrm>
          <a:prstGeom prst="ellipse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p7"/>
          <p:cNvSpPr/>
          <p:nvPr/>
        </p:nvSpPr>
        <p:spPr>
          <a:xfrm>
            <a:off x="4572000" y="4800600"/>
            <a:ext cx="228600" cy="228600"/>
          </a:xfrm>
          <a:prstGeom prst="ellipse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p7"/>
          <p:cNvSpPr/>
          <p:nvPr/>
        </p:nvSpPr>
        <p:spPr>
          <a:xfrm>
            <a:off x="4572000" y="4572000"/>
            <a:ext cx="228600" cy="228600"/>
          </a:xfrm>
          <a:prstGeom prst="ellipse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p7"/>
          <p:cNvSpPr/>
          <p:nvPr/>
        </p:nvSpPr>
        <p:spPr>
          <a:xfrm>
            <a:off x="4114800" y="5029200"/>
            <a:ext cx="228600" cy="228600"/>
          </a:xfrm>
          <a:prstGeom prst="ellipse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p7"/>
          <p:cNvSpPr/>
          <p:nvPr/>
        </p:nvSpPr>
        <p:spPr>
          <a:xfrm>
            <a:off x="4343400" y="5029200"/>
            <a:ext cx="228600" cy="228600"/>
          </a:xfrm>
          <a:prstGeom prst="ellipse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p7"/>
          <p:cNvSpPr/>
          <p:nvPr/>
        </p:nvSpPr>
        <p:spPr>
          <a:xfrm>
            <a:off x="4343400" y="5486400"/>
            <a:ext cx="228600" cy="2286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p7"/>
          <p:cNvSpPr/>
          <p:nvPr/>
        </p:nvSpPr>
        <p:spPr>
          <a:xfrm>
            <a:off x="4572000" y="5486400"/>
            <a:ext cx="228600" cy="2286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p7"/>
          <p:cNvSpPr/>
          <p:nvPr/>
        </p:nvSpPr>
        <p:spPr>
          <a:xfrm>
            <a:off x="4572000" y="5257800"/>
            <a:ext cx="228600" cy="2286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p7"/>
          <p:cNvSpPr/>
          <p:nvPr/>
        </p:nvSpPr>
        <p:spPr>
          <a:xfrm>
            <a:off x="4343400" y="5257800"/>
            <a:ext cx="228600" cy="2286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p7"/>
          <p:cNvSpPr/>
          <p:nvPr/>
        </p:nvSpPr>
        <p:spPr>
          <a:xfrm>
            <a:off x="4114800" y="5486400"/>
            <a:ext cx="228600" cy="2286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p7"/>
          <p:cNvSpPr/>
          <p:nvPr/>
        </p:nvSpPr>
        <p:spPr>
          <a:xfrm>
            <a:off x="4114800" y="5257800"/>
            <a:ext cx="228600" cy="2286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" name="Google Shape;348;p7"/>
          <p:cNvSpPr/>
          <p:nvPr/>
        </p:nvSpPr>
        <p:spPr>
          <a:xfrm>
            <a:off x="6248400" y="5029200"/>
            <a:ext cx="228600" cy="228600"/>
          </a:xfrm>
          <a:prstGeom prst="ellipse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p7"/>
          <p:cNvSpPr/>
          <p:nvPr/>
        </p:nvSpPr>
        <p:spPr>
          <a:xfrm>
            <a:off x="6248400" y="5257800"/>
            <a:ext cx="228600" cy="228600"/>
          </a:xfrm>
          <a:prstGeom prst="ellipse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p7"/>
          <p:cNvSpPr/>
          <p:nvPr/>
        </p:nvSpPr>
        <p:spPr>
          <a:xfrm>
            <a:off x="6248400" y="5486400"/>
            <a:ext cx="228600" cy="228600"/>
          </a:xfrm>
          <a:prstGeom prst="ellipse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p7"/>
          <p:cNvSpPr/>
          <p:nvPr/>
        </p:nvSpPr>
        <p:spPr>
          <a:xfrm>
            <a:off x="6248400" y="5715000"/>
            <a:ext cx="228600" cy="228600"/>
          </a:xfrm>
          <a:prstGeom prst="ellipse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p7"/>
          <p:cNvSpPr/>
          <p:nvPr/>
        </p:nvSpPr>
        <p:spPr>
          <a:xfrm>
            <a:off x="6477000" y="5715000"/>
            <a:ext cx="228600" cy="228600"/>
          </a:xfrm>
          <a:prstGeom prst="ellipse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7"/>
          <p:cNvSpPr/>
          <p:nvPr/>
        </p:nvSpPr>
        <p:spPr>
          <a:xfrm>
            <a:off x="6705600" y="5715000"/>
            <a:ext cx="228600" cy="228600"/>
          </a:xfrm>
          <a:prstGeom prst="ellipse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p7"/>
          <p:cNvSpPr/>
          <p:nvPr/>
        </p:nvSpPr>
        <p:spPr>
          <a:xfrm>
            <a:off x="6934200" y="5715000"/>
            <a:ext cx="228600" cy="228600"/>
          </a:xfrm>
          <a:prstGeom prst="ellipse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355;p7"/>
          <p:cNvSpPr/>
          <p:nvPr/>
        </p:nvSpPr>
        <p:spPr>
          <a:xfrm>
            <a:off x="7162800" y="5715000"/>
            <a:ext cx="228600" cy="228600"/>
          </a:xfrm>
          <a:prstGeom prst="ellipse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p7"/>
          <p:cNvSpPr/>
          <p:nvPr/>
        </p:nvSpPr>
        <p:spPr>
          <a:xfrm>
            <a:off x="7162800" y="5486400"/>
            <a:ext cx="228600" cy="228600"/>
          </a:xfrm>
          <a:prstGeom prst="ellipse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p7"/>
          <p:cNvSpPr/>
          <p:nvPr/>
        </p:nvSpPr>
        <p:spPr>
          <a:xfrm>
            <a:off x="7162800" y="5257800"/>
            <a:ext cx="228600" cy="228600"/>
          </a:xfrm>
          <a:prstGeom prst="ellipse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p7"/>
          <p:cNvSpPr/>
          <p:nvPr/>
        </p:nvSpPr>
        <p:spPr>
          <a:xfrm>
            <a:off x="7391400" y="5257800"/>
            <a:ext cx="228600" cy="228600"/>
          </a:xfrm>
          <a:prstGeom prst="ellipse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p7"/>
          <p:cNvSpPr/>
          <p:nvPr/>
        </p:nvSpPr>
        <p:spPr>
          <a:xfrm>
            <a:off x="7391400" y="5029200"/>
            <a:ext cx="228600" cy="228600"/>
          </a:xfrm>
          <a:prstGeom prst="ellipse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Google Shape;360;p7"/>
          <p:cNvSpPr/>
          <p:nvPr/>
        </p:nvSpPr>
        <p:spPr>
          <a:xfrm>
            <a:off x="7620000" y="5029200"/>
            <a:ext cx="228600" cy="228600"/>
          </a:xfrm>
          <a:prstGeom prst="ellipse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Google Shape;361;p7"/>
          <p:cNvSpPr/>
          <p:nvPr/>
        </p:nvSpPr>
        <p:spPr>
          <a:xfrm>
            <a:off x="7848600" y="5029200"/>
            <a:ext cx="228600" cy="228600"/>
          </a:xfrm>
          <a:prstGeom prst="ellipse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Google Shape;362;p7"/>
          <p:cNvSpPr/>
          <p:nvPr/>
        </p:nvSpPr>
        <p:spPr>
          <a:xfrm>
            <a:off x="7848600" y="4800600"/>
            <a:ext cx="228600" cy="228600"/>
          </a:xfrm>
          <a:prstGeom prst="ellipse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Google Shape;363;p7"/>
          <p:cNvSpPr/>
          <p:nvPr/>
        </p:nvSpPr>
        <p:spPr>
          <a:xfrm>
            <a:off x="7848600" y="4572000"/>
            <a:ext cx="228600" cy="228600"/>
          </a:xfrm>
          <a:prstGeom prst="ellipse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p7"/>
          <p:cNvSpPr/>
          <p:nvPr/>
        </p:nvSpPr>
        <p:spPr>
          <a:xfrm>
            <a:off x="7848600" y="4343400"/>
            <a:ext cx="228600" cy="228600"/>
          </a:xfrm>
          <a:prstGeom prst="ellipse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7"/>
          <p:cNvSpPr/>
          <p:nvPr/>
        </p:nvSpPr>
        <p:spPr>
          <a:xfrm>
            <a:off x="6934200" y="4343400"/>
            <a:ext cx="228600" cy="228600"/>
          </a:xfrm>
          <a:prstGeom prst="ellipse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p7"/>
          <p:cNvSpPr/>
          <p:nvPr/>
        </p:nvSpPr>
        <p:spPr>
          <a:xfrm>
            <a:off x="7162800" y="4343400"/>
            <a:ext cx="228600" cy="228600"/>
          </a:xfrm>
          <a:prstGeom prst="ellipse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p7"/>
          <p:cNvSpPr/>
          <p:nvPr/>
        </p:nvSpPr>
        <p:spPr>
          <a:xfrm>
            <a:off x="7391400" y="4343400"/>
            <a:ext cx="228600" cy="228600"/>
          </a:xfrm>
          <a:prstGeom prst="ellipse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p7"/>
          <p:cNvSpPr/>
          <p:nvPr/>
        </p:nvSpPr>
        <p:spPr>
          <a:xfrm>
            <a:off x="7620000" y="4343400"/>
            <a:ext cx="228600" cy="228600"/>
          </a:xfrm>
          <a:prstGeom prst="ellipse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Google Shape;369;p7"/>
          <p:cNvSpPr/>
          <p:nvPr/>
        </p:nvSpPr>
        <p:spPr>
          <a:xfrm>
            <a:off x="6934200" y="5029200"/>
            <a:ext cx="228600" cy="228600"/>
          </a:xfrm>
          <a:prstGeom prst="ellipse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p7"/>
          <p:cNvSpPr/>
          <p:nvPr/>
        </p:nvSpPr>
        <p:spPr>
          <a:xfrm>
            <a:off x="6934200" y="4800600"/>
            <a:ext cx="228600" cy="228600"/>
          </a:xfrm>
          <a:prstGeom prst="ellipse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Google Shape;371;p7"/>
          <p:cNvSpPr/>
          <p:nvPr/>
        </p:nvSpPr>
        <p:spPr>
          <a:xfrm>
            <a:off x="6934200" y="4572000"/>
            <a:ext cx="228600" cy="228600"/>
          </a:xfrm>
          <a:prstGeom prst="ellipse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Google Shape;372;p7"/>
          <p:cNvSpPr/>
          <p:nvPr/>
        </p:nvSpPr>
        <p:spPr>
          <a:xfrm>
            <a:off x="6477000" y="5029200"/>
            <a:ext cx="228600" cy="228600"/>
          </a:xfrm>
          <a:prstGeom prst="ellipse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Google Shape;373;p7"/>
          <p:cNvSpPr/>
          <p:nvPr/>
        </p:nvSpPr>
        <p:spPr>
          <a:xfrm>
            <a:off x="6705600" y="5029200"/>
            <a:ext cx="228600" cy="228600"/>
          </a:xfrm>
          <a:prstGeom prst="ellipse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4" name="Google Shape;374;p7"/>
          <p:cNvSpPr/>
          <p:nvPr/>
        </p:nvSpPr>
        <p:spPr>
          <a:xfrm>
            <a:off x="6705600" y="5486400"/>
            <a:ext cx="228600" cy="2286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p7"/>
          <p:cNvSpPr/>
          <p:nvPr/>
        </p:nvSpPr>
        <p:spPr>
          <a:xfrm>
            <a:off x="6934200" y="5486400"/>
            <a:ext cx="228600" cy="2286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p7"/>
          <p:cNvSpPr/>
          <p:nvPr/>
        </p:nvSpPr>
        <p:spPr>
          <a:xfrm>
            <a:off x="6934200" y="5257800"/>
            <a:ext cx="228600" cy="2286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7"/>
          <p:cNvSpPr/>
          <p:nvPr/>
        </p:nvSpPr>
        <p:spPr>
          <a:xfrm>
            <a:off x="6705600" y="5257800"/>
            <a:ext cx="228600" cy="2286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p7"/>
          <p:cNvSpPr/>
          <p:nvPr/>
        </p:nvSpPr>
        <p:spPr>
          <a:xfrm>
            <a:off x="6477000" y="5486400"/>
            <a:ext cx="228600" cy="2286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p7"/>
          <p:cNvSpPr/>
          <p:nvPr/>
        </p:nvSpPr>
        <p:spPr>
          <a:xfrm>
            <a:off x="6477000" y="5257800"/>
            <a:ext cx="228600" cy="2286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380;p7"/>
          <p:cNvSpPr/>
          <p:nvPr/>
        </p:nvSpPr>
        <p:spPr>
          <a:xfrm>
            <a:off x="7162800" y="5029200"/>
            <a:ext cx="228600" cy="2286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381;p7"/>
          <p:cNvSpPr/>
          <p:nvPr/>
        </p:nvSpPr>
        <p:spPr>
          <a:xfrm>
            <a:off x="7162800" y="4800600"/>
            <a:ext cx="228600" cy="2286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382;p7"/>
          <p:cNvSpPr/>
          <p:nvPr/>
        </p:nvSpPr>
        <p:spPr>
          <a:xfrm>
            <a:off x="7162800" y="4572000"/>
            <a:ext cx="228600" cy="2286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p7"/>
          <p:cNvSpPr/>
          <p:nvPr/>
        </p:nvSpPr>
        <p:spPr>
          <a:xfrm>
            <a:off x="7391400" y="4572000"/>
            <a:ext cx="228600" cy="2286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Google Shape;384;p7"/>
          <p:cNvSpPr/>
          <p:nvPr/>
        </p:nvSpPr>
        <p:spPr>
          <a:xfrm>
            <a:off x="7391400" y="4800600"/>
            <a:ext cx="228600" cy="2286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385;p7"/>
          <p:cNvSpPr/>
          <p:nvPr/>
        </p:nvSpPr>
        <p:spPr>
          <a:xfrm>
            <a:off x="7620000" y="4800600"/>
            <a:ext cx="228600" cy="2286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Google Shape;386;p7"/>
          <p:cNvSpPr/>
          <p:nvPr/>
        </p:nvSpPr>
        <p:spPr>
          <a:xfrm>
            <a:off x="7620000" y="4572000"/>
            <a:ext cx="228600" cy="2286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Google Shape;387;p7"/>
          <p:cNvSpPr/>
          <p:nvPr/>
        </p:nvSpPr>
        <p:spPr>
          <a:xfrm>
            <a:off x="4343400" y="5486400"/>
            <a:ext cx="228600" cy="228600"/>
          </a:xfrm>
          <a:prstGeom prst="ellipse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388;p7"/>
          <p:cNvSpPr/>
          <p:nvPr/>
        </p:nvSpPr>
        <p:spPr>
          <a:xfrm>
            <a:off x="6705600" y="5486400"/>
            <a:ext cx="228600" cy="228600"/>
          </a:xfrm>
          <a:prstGeom prst="ellipse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p7"/>
          <p:cNvSpPr/>
          <p:nvPr/>
        </p:nvSpPr>
        <p:spPr>
          <a:xfrm>
            <a:off x="4724400" y="3733800"/>
            <a:ext cx="533400" cy="457200"/>
          </a:xfrm>
          <a:prstGeom prst="downArrow">
            <a:avLst>
              <a:gd name="adj1" fmla="val 14400"/>
              <a:gd name="adj2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p7"/>
          <p:cNvSpPr/>
          <p:nvPr/>
        </p:nvSpPr>
        <p:spPr>
          <a:xfrm>
            <a:off x="7086600" y="3733800"/>
            <a:ext cx="533400" cy="457200"/>
          </a:xfrm>
          <a:prstGeom prst="downArrow">
            <a:avLst>
              <a:gd name="adj1" fmla="val 14400"/>
              <a:gd name="adj2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"/>
                            </p:stCondLst>
                            <p:childTnLst>
                              <p:par>
                                <p:cTn id="3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"/>
                            </p:stCondLst>
                            <p:childTnLst>
                              <p:par>
                                <p:cTn id="3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6"/>
                            </p:stCondLst>
                            <p:childTnLst>
                              <p:par>
                                <p:cTn id="4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7"/>
                            </p:stCondLst>
                            <p:childTnLst>
                              <p:par>
                                <p:cTn id="4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8"/>
                            </p:stCondLst>
                            <p:childTnLst>
                              <p:par>
                                <p:cTn id="4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9"/>
                            </p:stCondLst>
                            <p:childTnLst>
                              <p:par>
                                <p:cTn id="5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"/>
                            </p:stCondLst>
                            <p:childTnLst>
                              <p:par>
                                <p:cTn id="5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1"/>
                            </p:stCondLst>
                            <p:childTnLst>
                              <p:par>
                                <p:cTn id="5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2"/>
                            </p:stCondLst>
                            <p:childTnLst>
                              <p:par>
                                <p:cTn id="6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8"/>
          <p:cNvSpPr/>
          <p:nvPr/>
        </p:nvSpPr>
        <p:spPr>
          <a:xfrm>
            <a:off x="609600" y="838200"/>
            <a:ext cx="7848600" cy="54864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rgbClr val="385D8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Start at a point inside a region</a:t>
            </a:r>
            <a:r>
              <a:rPr lang="en-US" sz="1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paint the interior outward toward the boundary.</a:t>
            </a:r>
            <a:endParaRPr sz="11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1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boundary is specified in a  single color the fill algorithm proceeds outward pixel by pixel until the boundary color is encountered </a:t>
            </a:r>
            <a:endParaRPr sz="11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1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Accepts as input coordinates of an interior point (x, y) a fill color and boundary color.</a:t>
            </a:r>
            <a:endParaRPr sz="11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1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Starting from (x, y) the procedure tests neighboring position to determine whether they are of the boundary color.</a:t>
            </a:r>
            <a:endParaRPr sz="11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1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not they are painted with fill color and their neighbors are tested </a:t>
            </a:r>
            <a:endParaRPr sz="11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1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Process continues until all pixels up to boundary color for the area have been tested</a:t>
            </a:r>
            <a:endParaRPr/>
          </a:p>
        </p:txBody>
      </p:sp>
      <p:sp>
        <p:nvSpPr>
          <p:cNvPr id="396" name="Google Shape;396;p8"/>
          <p:cNvSpPr txBox="1"/>
          <p:nvPr/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r>
              <a:rPr lang="en-US"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Computer Graphics, Nepal College of Information Technology, 2009</a:t>
            </a:r>
            <a:endParaRPr/>
          </a:p>
        </p:txBody>
      </p:sp>
      <p:sp>
        <p:nvSpPr>
          <p:cNvPr id="397" name="Google Shape;397;p8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/>
          </a:p>
        </p:txBody>
      </p:sp>
      <p:sp>
        <p:nvSpPr>
          <p:cNvPr id="398" name="Google Shape;398;p8"/>
          <p:cNvSpPr txBox="1"/>
          <p:nvPr/>
        </p:nvSpPr>
        <p:spPr>
          <a:xfrm>
            <a:off x="1066800" y="304800"/>
            <a:ext cx="2479675" cy="52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Boundary Fill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9"/>
          <p:cNvSpPr/>
          <p:nvPr/>
        </p:nvSpPr>
        <p:spPr>
          <a:xfrm>
            <a:off x="609600" y="533400"/>
            <a:ext cx="7848600" cy="37338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rgbClr val="385D8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sz="18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boundaryFill(int x,y,fill_color, boundary_color){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sz="18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 color;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getpixel(x,y,color)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if(color !=  boundary_color AND color != fill_color ){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setpixel( x,y,fill_color)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boundaryFill( x+1,y,fill_color, boundary_color)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boundaryFill( x,y+1,fill_color, boundary_color) 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boundaryFill( x-1,y,fill_color, boundary_color) 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boundaryFill( x,y-1,fill_color, boundary_color)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}     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1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sz="18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</p:txBody>
      </p:sp>
      <p:sp>
        <p:nvSpPr>
          <p:cNvPr id="404" name="Google Shape;404;p9"/>
          <p:cNvSpPr txBox="1"/>
          <p:nvPr/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r>
              <a:rPr lang="en-US"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Computer Graphics, Nepal College of Information Technology, 2009</a:t>
            </a:r>
            <a:endParaRPr/>
          </a:p>
        </p:txBody>
      </p:sp>
      <p:sp>
        <p:nvSpPr>
          <p:cNvPr id="405" name="Google Shape;405;p9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/>
          </a:p>
        </p:txBody>
      </p:sp>
      <p:sp>
        <p:nvSpPr>
          <p:cNvPr id="406" name="Google Shape;406;p9"/>
          <p:cNvSpPr/>
          <p:nvPr/>
        </p:nvSpPr>
        <p:spPr>
          <a:xfrm>
            <a:off x="3886200" y="5029200"/>
            <a:ext cx="228600" cy="228600"/>
          </a:xfrm>
          <a:prstGeom prst="ellipse">
            <a:avLst/>
          </a:prstGeom>
          <a:solidFill>
            <a:srgbClr val="4A452A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7" name="Google Shape;407;p9"/>
          <p:cNvSpPr/>
          <p:nvPr/>
        </p:nvSpPr>
        <p:spPr>
          <a:xfrm>
            <a:off x="3886200" y="5257800"/>
            <a:ext cx="228600" cy="228600"/>
          </a:xfrm>
          <a:prstGeom prst="ellipse">
            <a:avLst/>
          </a:prstGeom>
          <a:solidFill>
            <a:srgbClr val="4A452A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8" name="Google Shape;408;p9"/>
          <p:cNvSpPr/>
          <p:nvPr/>
        </p:nvSpPr>
        <p:spPr>
          <a:xfrm>
            <a:off x="3886200" y="5486400"/>
            <a:ext cx="228600" cy="228600"/>
          </a:xfrm>
          <a:prstGeom prst="ellipse">
            <a:avLst/>
          </a:prstGeom>
          <a:solidFill>
            <a:srgbClr val="4A452A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p9"/>
          <p:cNvSpPr/>
          <p:nvPr/>
        </p:nvSpPr>
        <p:spPr>
          <a:xfrm>
            <a:off x="3886200" y="5715000"/>
            <a:ext cx="228600" cy="228600"/>
          </a:xfrm>
          <a:prstGeom prst="ellipse">
            <a:avLst/>
          </a:prstGeom>
          <a:solidFill>
            <a:srgbClr val="4A452A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" name="Google Shape;410;p9"/>
          <p:cNvSpPr/>
          <p:nvPr/>
        </p:nvSpPr>
        <p:spPr>
          <a:xfrm>
            <a:off x="4114800" y="5715000"/>
            <a:ext cx="228600" cy="228600"/>
          </a:xfrm>
          <a:prstGeom prst="ellipse">
            <a:avLst/>
          </a:prstGeom>
          <a:solidFill>
            <a:srgbClr val="4A452A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p9"/>
          <p:cNvSpPr/>
          <p:nvPr/>
        </p:nvSpPr>
        <p:spPr>
          <a:xfrm>
            <a:off x="4343400" y="5715000"/>
            <a:ext cx="228600" cy="228600"/>
          </a:xfrm>
          <a:prstGeom prst="ellipse">
            <a:avLst/>
          </a:prstGeom>
          <a:solidFill>
            <a:srgbClr val="4A452A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2" name="Google Shape;412;p9"/>
          <p:cNvSpPr/>
          <p:nvPr/>
        </p:nvSpPr>
        <p:spPr>
          <a:xfrm>
            <a:off x="4572000" y="5715000"/>
            <a:ext cx="228600" cy="228600"/>
          </a:xfrm>
          <a:prstGeom prst="ellipse">
            <a:avLst/>
          </a:prstGeom>
          <a:solidFill>
            <a:srgbClr val="4A452A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413;p9"/>
          <p:cNvSpPr/>
          <p:nvPr/>
        </p:nvSpPr>
        <p:spPr>
          <a:xfrm>
            <a:off x="4800600" y="5715000"/>
            <a:ext cx="228600" cy="228600"/>
          </a:xfrm>
          <a:prstGeom prst="ellipse">
            <a:avLst/>
          </a:prstGeom>
          <a:solidFill>
            <a:srgbClr val="4A452A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" name="Google Shape;414;p9"/>
          <p:cNvSpPr/>
          <p:nvPr/>
        </p:nvSpPr>
        <p:spPr>
          <a:xfrm>
            <a:off x="4800600" y="5486400"/>
            <a:ext cx="228600" cy="228600"/>
          </a:xfrm>
          <a:prstGeom prst="ellipse">
            <a:avLst/>
          </a:prstGeom>
          <a:solidFill>
            <a:srgbClr val="4A452A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Google Shape;415;p9"/>
          <p:cNvSpPr/>
          <p:nvPr/>
        </p:nvSpPr>
        <p:spPr>
          <a:xfrm>
            <a:off x="4800600" y="5257800"/>
            <a:ext cx="228600" cy="228600"/>
          </a:xfrm>
          <a:prstGeom prst="ellipse">
            <a:avLst/>
          </a:prstGeom>
          <a:solidFill>
            <a:srgbClr val="4A452A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6" name="Google Shape;416;p9"/>
          <p:cNvSpPr/>
          <p:nvPr/>
        </p:nvSpPr>
        <p:spPr>
          <a:xfrm>
            <a:off x="5029200" y="5257800"/>
            <a:ext cx="228600" cy="228600"/>
          </a:xfrm>
          <a:prstGeom prst="ellipse">
            <a:avLst/>
          </a:prstGeom>
          <a:solidFill>
            <a:srgbClr val="4A452A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7" name="Google Shape;417;p9"/>
          <p:cNvSpPr/>
          <p:nvPr/>
        </p:nvSpPr>
        <p:spPr>
          <a:xfrm>
            <a:off x="5029200" y="5029200"/>
            <a:ext cx="228600" cy="228600"/>
          </a:xfrm>
          <a:prstGeom prst="ellipse">
            <a:avLst/>
          </a:prstGeom>
          <a:solidFill>
            <a:srgbClr val="4A452A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8" name="Google Shape;418;p9"/>
          <p:cNvSpPr/>
          <p:nvPr/>
        </p:nvSpPr>
        <p:spPr>
          <a:xfrm>
            <a:off x="5257800" y="5029200"/>
            <a:ext cx="228600" cy="228600"/>
          </a:xfrm>
          <a:prstGeom prst="ellipse">
            <a:avLst/>
          </a:prstGeom>
          <a:solidFill>
            <a:srgbClr val="4A452A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" name="Google Shape;419;p9"/>
          <p:cNvSpPr/>
          <p:nvPr/>
        </p:nvSpPr>
        <p:spPr>
          <a:xfrm>
            <a:off x="5486400" y="5029200"/>
            <a:ext cx="228600" cy="228600"/>
          </a:xfrm>
          <a:prstGeom prst="ellipse">
            <a:avLst/>
          </a:prstGeom>
          <a:solidFill>
            <a:srgbClr val="4A452A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0" name="Google Shape;420;p9"/>
          <p:cNvSpPr/>
          <p:nvPr/>
        </p:nvSpPr>
        <p:spPr>
          <a:xfrm>
            <a:off x="5486400" y="4800600"/>
            <a:ext cx="228600" cy="228600"/>
          </a:xfrm>
          <a:prstGeom prst="ellipse">
            <a:avLst/>
          </a:prstGeom>
          <a:solidFill>
            <a:srgbClr val="4A452A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1" name="Google Shape;421;p9"/>
          <p:cNvSpPr/>
          <p:nvPr/>
        </p:nvSpPr>
        <p:spPr>
          <a:xfrm>
            <a:off x="5486400" y="4572000"/>
            <a:ext cx="228600" cy="228600"/>
          </a:xfrm>
          <a:prstGeom prst="ellipse">
            <a:avLst/>
          </a:prstGeom>
          <a:solidFill>
            <a:srgbClr val="4A452A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2" name="Google Shape;422;p9"/>
          <p:cNvSpPr/>
          <p:nvPr/>
        </p:nvSpPr>
        <p:spPr>
          <a:xfrm>
            <a:off x="5486400" y="4343400"/>
            <a:ext cx="228600" cy="228600"/>
          </a:xfrm>
          <a:prstGeom prst="ellipse">
            <a:avLst/>
          </a:prstGeom>
          <a:solidFill>
            <a:srgbClr val="4A452A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3" name="Google Shape;423;p9"/>
          <p:cNvSpPr/>
          <p:nvPr/>
        </p:nvSpPr>
        <p:spPr>
          <a:xfrm>
            <a:off x="4572000" y="4343400"/>
            <a:ext cx="228600" cy="228600"/>
          </a:xfrm>
          <a:prstGeom prst="ellipse">
            <a:avLst/>
          </a:prstGeom>
          <a:solidFill>
            <a:srgbClr val="4A452A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4" name="Google Shape;424;p9"/>
          <p:cNvSpPr/>
          <p:nvPr/>
        </p:nvSpPr>
        <p:spPr>
          <a:xfrm>
            <a:off x="4800600" y="4343400"/>
            <a:ext cx="228600" cy="228600"/>
          </a:xfrm>
          <a:prstGeom prst="ellipse">
            <a:avLst/>
          </a:prstGeom>
          <a:solidFill>
            <a:srgbClr val="4A452A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5" name="Google Shape;425;p9"/>
          <p:cNvSpPr/>
          <p:nvPr/>
        </p:nvSpPr>
        <p:spPr>
          <a:xfrm>
            <a:off x="5029200" y="4343400"/>
            <a:ext cx="228600" cy="228600"/>
          </a:xfrm>
          <a:prstGeom prst="ellipse">
            <a:avLst/>
          </a:prstGeom>
          <a:solidFill>
            <a:srgbClr val="4A452A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" name="Google Shape;426;p9"/>
          <p:cNvSpPr/>
          <p:nvPr/>
        </p:nvSpPr>
        <p:spPr>
          <a:xfrm>
            <a:off x="5257800" y="4343400"/>
            <a:ext cx="228600" cy="228600"/>
          </a:xfrm>
          <a:prstGeom prst="ellipse">
            <a:avLst/>
          </a:prstGeom>
          <a:solidFill>
            <a:srgbClr val="4A452A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7" name="Google Shape;427;p9"/>
          <p:cNvSpPr/>
          <p:nvPr/>
        </p:nvSpPr>
        <p:spPr>
          <a:xfrm>
            <a:off x="4572000" y="5029200"/>
            <a:ext cx="228600" cy="228600"/>
          </a:xfrm>
          <a:prstGeom prst="ellipse">
            <a:avLst/>
          </a:prstGeom>
          <a:solidFill>
            <a:srgbClr val="4A452A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8" name="Google Shape;428;p9"/>
          <p:cNvSpPr/>
          <p:nvPr/>
        </p:nvSpPr>
        <p:spPr>
          <a:xfrm>
            <a:off x="4572000" y="4800600"/>
            <a:ext cx="228600" cy="228600"/>
          </a:xfrm>
          <a:prstGeom prst="ellipse">
            <a:avLst/>
          </a:prstGeom>
          <a:solidFill>
            <a:srgbClr val="4A452A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9" name="Google Shape;429;p9"/>
          <p:cNvSpPr/>
          <p:nvPr/>
        </p:nvSpPr>
        <p:spPr>
          <a:xfrm>
            <a:off x="4572000" y="4572000"/>
            <a:ext cx="228600" cy="228600"/>
          </a:xfrm>
          <a:prstGeom prst="ellipse">
            <a:avLst/>
          </a:prstGeom>
          <a:solidFill>
            <a:srgbClr val="4A452A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0" name="Google Shape;430;p9"/>
          <p:cNvSpPr/>
          <p:nvPr/>
        </p:nvSpPr>
        <p:spPr>
          <a:xfrm>
            <a:off x="4114800" y="5029200"/>
            <a:ext cx="228600" cy="228600"/>
          </a:xfrm>
          <a:prstGeom prst="ellipse">
            <a:avLst/>
          </a:prstGeom>
          <a:solidFill>
            <a:srgbClr val="4A452A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1" name="Google Shape;431;p9"/>
          <p:cNvSpPr/>
          <p:nvPr/>
        </p:nvSpPr>
        <p:spPr>
          <a:xfrm>
            <a:off x="4343400" y="5029200"/>
            <a:ext cx="228600" cy="228600"/>
          </a:xfrm>
          <a:prstGeom prst="ellipse">
            <a:avLst/>
          </a:prstGeom>
          <a:solidFill>
            <a:srgbClr val="4A452A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2" name="Google Shape;432;p9"/>
          <p:cNvSpPr/>
          <p:nvPr/>
        </p:nvSpPr>
        <p:spPr>
          <a:xfrm>
            <a:off x="4343400" y="5486400"/>
            <a:ext cx="228600" cy="2286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3" name="Google Shape;433;p9"/>
          <p:cNvSpPr/>
          <p:nvPr/>
        </p:nvSpPr>
        <p:spPr>
          <a:xfrm>
            <a:off x="4572000" y="5486400"/>
            <a:ext cx="228600" cy="2286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4" name="Google Shape;434;p9"/>
          <p:cNvSpPr/>
          <p:nvPr/>
        </p:nvSpPr>
        <p:spPr>
          <a:xfrm>
            <a:off x="4572000" y="5257800"/>
            <a:ext cx="228600" cy="2286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" name="Google Shape;435;p9"/>
          <p:cNvSpPr/>
          <p:nvPr/>
        </p:nvSpPr>
        <p:spPr>
          <a:xfrm>
            <a:off x="4343400" y="5257800"/>
            <a:ext cx="228600" cy="2286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436;p9"/>
          <p:cNvSpPr/>
          <p:nvPr/>
        </p:nvSpPr>
        <p:spPr>
          <a:xfrm>
            <a:off x="4114800" y="5486400"/>
            <a:ext cx="228600" cy="2286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" name="Google Shape;437;p9"/>
          <p:cNvSpPr/>
          <p:nvPr/>
        </p:nvSpPr>
        <p:spPr>
          <a:xfrm>
            <a:off x="4114800" y="5257800"/>
            <a:ext cx="228600" cy="2286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" name="Google Shape;438;p9"/>
          <p:cNvSpPr/>
          <p:nvPr/>
        </p:nvSpPr>
        <p:spPr>
          <a:xfrm>
            <a:off x="4343400" y="5486400"/>
            <a:ext cx="228600" cy="228600"/>
          </a:xfrm>
          <a:prstGeom prst="ellipse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aroj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2017</Words>
  <Application>Microsoft Office PowerPoint</Application>
  <PresentationFormat>On-screen Show (4:3)</PresentationFormat>
  <Paragraphs>520</Paragraphs>
  <Slides>45</Slides>
  <Notes>45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6" baseType="lpstr">
      <vt:lpstr>saroj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2D, 3D Clipping</vt:lpstr>
      <vt:lpstr>Window and View ports</vt:lpstr>
      <vt:lpstr>Window and View ports</vt:lpstr>
      <vt:lpstr>2D Viewing Pipeline</vt:lpstr>
      <vt:lpstr>Clipping in Raster World  </vt:lpstr>
      <vt:lpstr>Clipping in Raster World  </vt:lpstr>
      <vt:lpstr>Line Clipping</vt:lpstr>
      <vt:lpstr>Cohen-Sutherland Line Clipping</vt:lpstr>
      <vt:lpstr>Cohen-Sutherland Line Clipping</vt:lpstr>
      <vt:lpstr>Cohen-Sutherland Line Clipping</vt:lpstr>
      <vt:lpstr>Cohen-Sutherland Line Clipping</vt:lpstr>
      <vt:lpstr>Cohen-Sutherland Line Clipping</vt:lpstr>
      <vt:lpstr>Cohen-Sutherland Line Clipping</vt:lpstr>
      <vt:lpstr>Cohen-Sutherland Line Clipping</vt:lpstr>
      <vt:lpstr>Cohen-Sutherland Line Clipping</vt:lpstr>
      <vt:lpstr>Cohen-Sutherland Line Clipping</vt:lpstr>
      <vt:lpstr>Cohen-Sutherland Line Clipping</vt:lpstr>
      <vt:lpstr>Cohen-Sutherland Line Clipping</vt:lpstr>
      <vt:lpstr>Cohen-Sutherland Line Clipping</vt:lpstr>
      <vt:lpstr>Cohen-Sutherland Line Clipping</vt:lpstr>
      <vt:lpstr>Cohen-Sutherland Line Clipping</vt:lpstr>
      <vt:lpstr>Polygon Fill-Area Clipping</vt:lpstr>
      <vt:lpstr>Sutherland-Hodgman Polygon Clipping</vt:lpstr>
      <vt:lpstr>Sutherland-Hodgman Polygon Clipping:  Four possible scenarios at each clipper</vt:lpstr>
      <vt:lpstr>Sutherland-Hodgman Polygon Clipping</vt:lpstr>
      <vt:lpstr>Weiler-Atherton Polygon Clipping</vt:lpstr>
      <vt:lpstr>Clipping in 3D</vt:lpstr>
      <vt:lpstr>Clipping Homogeneous Coordinates in 3D</vt:lpstr>
      <vt:lpstr>Remember Cohen-Sutherland 2D Line Clipping Region Codes?</vt:lpstr>
      <vt:lpstr>Cohen-Sutherland Line Clipping Region Codes in 2D</vt:lpstr>
      <vt:lpstr>3D Cohen-Sutherland Region Codes</vt:lpstr>
      <vt:lpstr>Clipping Polygons</vt:lpstr>
      <vt:lpstr>Arbitrary Clipping Planes</vt:lpstr>
      <vt:lpstr>Intersection of Line and Plane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IT GEEK</dc:creator>
  <cp:lastModifiedBy>ncit</cp:lastModifiedBy>
  <cp:revision>1</cp:revision>
  <dcterms:created xsi:type="dcterms:W3CDTF">1601-01-01T00:00:00Z</dcterms:created>
  <dcterms:modified xsi:type="dcterms:W3CDTF">2020-12-17T11:27:12Z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