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80" r:id="rId18"/>
    <p:sldId id="281" r:id="rId19"/>
    <p:sldId id="282" r:id="rId20"/>
    <p:sldId id="283" r:id="rId21"/>
    <p:sldId id="272" r:id="rId22"/>
    <p:sldId id="279" r:id="rId23"/>
    <p:sldId id="273" r:id="rId24"/>
    <p:sldId id="274" r:id="rId25"/>
    <p:sldId id="275" r:id="rId26"/>
    <p:sldId id="276" r:id="rId27"/>
    <p:sldId id="278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0" autoAdjust="0"/>
    <p:restoredTop sz="94660"/>
  </p:normalViewPr>
  <p:slideViewPr>
    <p:cSldViewPr>
      <p:cViewPr>
        <p:scale>
          <a:sx n="81" d="100"/>
          <a:sy n="81" d="100"/>
        </p:scale>
        <p:origin x="-144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2FC1-B1EA-400F-A9A3-96CC813F0C1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btitle 124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6400800" cy="1881188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Rotation about z axis  </a:t>
            </a:r>
            <a:r>
              <a:rPr lang="en-US" sz="2000" dirty="0" err="1" smtClean="0">
                <a:solidFill>
                  <a:schemeClr val="tx1"/>
                </a:solidFill>
              </a:rPr>
              <a:t>ccw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z’ =  z </a:t>
            </a:r>
            <a:r>
              <a:rPr lang="en-US" sz="2000" dirty="0" err="1" smtClean="0">
                <a:solidFill>
                  <a:schemeClr val="tx1"/>
                </a:solidFill>
              </a:rPr>
              <a:t>cos</a:t>
            </a:r>
            <a:r>
              <a:rPr lang="az-Cyrl-AZ" sz="2000" dirty="0" smtClean="0">
                <a:solidFill>
                  <a:schemeClr val="tx1"/>
                </a:solidFill>
              </a:rPr>
              <a:t>ѳ</a:t>
            </a:r>
            <a:r>
              <a:rPr lang="en-US" sz="2000" dirty="0" smtClean="0">
                <a:solidFill>
                  <a:schemeClr val="tx1"/>
                </a:solidFill>
              </a:rPr>
              <a:t>   - </a:t>
            </a:r>
            <a:r>
              <a:rPr lang="en-US" sz="2000" dirty="0" err="1" smtClean="0">
                <a:solidFill>
                  <a:schemeClr val="tx1"/>
                </a:solidFill>
              </a:rPr>
              <a:t>xsin</a:t>
            </a:r>
            <a:r>
              <a:rPr lang="az-Cyrl-AZ" sz="2000" dirty="0" smtClean="0">
                <a:solidFill>
                  <a:schemeClr val="tx1"/>
                </a:solidFill>
              </a:rPr>
              <a:t>ѳ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x’=   </a:t>
            </a:r>
            <a:r>
              <a:rPr lang="en-US" sz="2000" dirty="0" err="1" smtClean="0">
                <a:solidFill>
                  <a:schemeClr val="tx1"/>
                </a:solidFill>
              </a:rPr>
              <a:t>zsin</a:t>
            </a:r>
            <a:r>
              <a:rPr lang="az-Cyrl-AZ" sz="2000" dirty="0" smtClean="0">
                <a:solidFill>
                  <a:schemeClr val="tx1"/>
                </a:solidFill>
              </a:rPr>
              <a:t>ѳ</a:t>
            </a:r>
            <a:r>
              <a:rPr lang="en-US" sz="2000" dirty="0" smtClean="0">
                <a:solidFill>
                  <a:schemeClr val="tx1"/>
                </a:solidFill>
              </a:rPr>
              <a:t>   + </a:t>
            </a:r>
            <a:r>
              <a:rPr lang="en-US" sz="2000" dirty="0" err="1" smtClean="0">
                <a:solidFill>
                  <a:schemeClr val="tx1"/>
                </a:solidFill>
              </a:rPr>
              <a:t>xcos</a:t>
            </a:r>
            <a:r>
              <a:rPr lang="az-Cyrl-AZ" sz="2000" dirty="0" smtClean="0">
                <a:solidFill>
                  <a:schemeClr val="tx1"/>
                </a:solidFill>
              </a:rPr>
              <a:t>ѳ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y’=  y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-&gt;y-&gt;z-&gt;x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         =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6" name="Double Bracket 125"/>
          <p:cNvSpPr/>
          <p:nvPr/>
        </p:nvSpPr>
        <p:spPr>
          <a:xfrm>
            <a:off x="1295400" y="3124200"/>
            <a:ext cx="533400" cy="1905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X’</a:t>
            </a:r>
          </a:p>
          <a:p>
            <a:pPr algn="ctr"/>
            <a:r>
              <a:rPr lang="en-US" dirty="0" smtClean="0"/>
              <a:t>Y’</a:t>
            </a:r>
          </a:p>
          <a:p>
            <a:pPr algn="ctr"/>
            <a:r>
              <a:rPr lang="en-US" dirty="0" smtClean="0"/>
              <a:t>Z’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7" name="Double Bracket 126"/>
          <p:cNvSpPr/>
          <p:nvPr/>
        </p:nvSpPr>
        <p:spPr>
          <a:xfrm>
            <a:off x="2286000" y="3048000"/>
            <a:ext cx="2895600" cy="1981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/>
              <a:t>cos</a:t>
            </a:r>
            <a:r>
              <a:rPr lang="az-Cyrl-AZ" sz="2400" dirty="0" smtClean="0"/>
              <a:t>ѳ</a:t>
            </a:r>
            <a:r>
              <a:rPr lang="en-US" sz="2400" dirty="0" smtClean="0"/>
              <a:t>     0   sin</a:t>
            </a:r>
            <a:r>
              <a:rPr lang="az-Cyrl-AZ" sz="2400" dirty="0" smtClean="0"/>
              <a:t>ѳ</a:t>
            </a:r>
            <a:r>
              <a:rPr lang="en-US" sz="2400" dirty="0" smtClean="0"/>
              <a:t>      0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0         1      0        0  </a:t>
            </a:r>
            <a:endParaRPr lang="en-US" sz="2400" dirty="0"/>
          </a:p>
          <a:p>
            <a:r>
              <a:rPr lang="en-US" sz="2400" dirty="0" smtClean="0"/>
              <a:t>  -sin</a:t>
            </a:r>
            <a:r>
              <a:rPr lang="az-Cyrl-AZ" sz="2400" dirty="0" smtClean="0"/>
              <a:t>ѳ</a:t>
            </a:r>
            <a:r>
              <a:rPr lang="en-US" sz="2400" dirty="0" smtClean="0"/>
              <a:t>   0    </a:t>
            </a:r>
            <a:r>
              <a:rPr lang="en-US" sz="2400" dirty="0" err="1" smtClean="0"/>
              <a:t>cos</a:t>
            </a:r>
            <a:r>
              <a:rPr lang="az-Cyrl-AZ" sz="2400" dirty="0" smtClean="0"/>
              <a:t>ѳ</a:t>
            </a:r>
            <a:r>
              <a:rPr lang="en-US" sz="2400" dirty="0" smtClean="0"/>
              <a:t>    0 </a:t>
            </a:r>
            <a:endParaRPr lang="en-US" sz="2400" dirty="0"/>
          </a:p>
          <a:p>
            <a:r>
              <a:rPr lang="en-US" sz="2400" dirty="0" smtClean="0"/>
              <a:t>  0         0      0         1 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8" name="Double Bracket 127"/>
          <p:cNvSpPr/>
          <p:nvPr/>
        </p:nvSpPr>
        <p:spPr>
          <a:xfrm>
            <a:off x="5334000" y="3124200"/>
            <a:ext cx="304800" cy="1905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Y</a:t>
            </a:r>
          </a:p>
          <a:p>
            <a:pPr algn="ctr"/>
            <a:r>
              <a:rPr lang="en-US" dirty="0" smtClean="0"/>
              <a:t>Z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Line 2083"/>
          <p:cNvSpPr>
            <a:spLocks noChangeShapeType="1"/>
          </p:cNvSpPr>
          <p:nvPr/>
        </p:nvSpPr>
        <p:spPr bwMode="auto">
          <a:xfrm flipV="1">
            <a:off x="6781800" y="471488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2084"/>
          <p:cNvSpPr>
            <a:spLocks noChangeShapeType="1"/>
          </p:cNvSpPr>
          <p:nvPr/>
        </p:nvSpPr>
        <p:spPr bwMode="auto">
          <a:xfrm>
            <a:off x="6781800" y="2452688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2085"/>
          <p:cNvSpPr>
            <a:spLocks noChangeShapeType="1"/>
          </p:cNvSpPr>
          <p:nvPr/>
        </p:nvSpPr>
        <p:spPr bwMode="auto">
          <a:xfrm flipH="1">
            <a:off x="5943600" y="2452688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097"/>
          <p:cNvSpPr txBox="1">
            <a:spLocks noChangeArrowheads="1"/>
          </p:cNvSpPr>
          <p:nvPr/>
        </p:nvSpPr>
        <p:spPr bwMode="auto">
          <a:xfrm>
            <a:off x="8610600" y="2513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0" name="Text Box 2098"/>
          <p:cNvSpPr txBox="1">
            <a:spLocks noChangeArrowheads="1"/>
          </p:cNvSpPr>
          <p:nvPr/>
        </p:nvSpPr>
        <p:spPr bwMode="auto">
          <a:xfrm>
            <a:off x="6096000" y="3046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1" name="Text Box 2099"/>
          <p:cNvSpPr txBox="1">
            <a:spLocks noChangeArrowheads="1"/>
          </p:cNvSpPr>
          <p:nvPr/>
        </p:nvSpPr>
        <p:spPr bwMode="auto">
          <a:xfrm>
            <a:off x="6864350" y="379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136424" y="1455860"/>
            <a:ext cx="662352" cy="45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rved Right Arrow 96"/>
          <p:cNvSpPr/>
          <p:nvPr/>
        </p:nvSpPr>
        <p:spPr>
          <a:xfrm rot="21267021">
            <a:off x="5996939" y="657115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5" y="1219200"/>
            <a:ext cx="6400800" cy="1004888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7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about y axis in clockwise direction</a:t>
            </a:r>
          </a:p>
        </p:txBody>
      </p:sp>
      <p:sp>
        <p:nvSpPr>
          <p:cNvPr id="5" name="Line 1043"/>
          <p:cNvSpPr>
            <a:spLocks noChangeShapeType="1"/>
          </p:cNvSpPr>
          <p:nvPr/>
        </p:nvSpPr>
        <p:spPr bwMode="auto">
          <a:xfrm flipV="1">
            <a:off x="1371600" y="23923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Line 1044"/>
          <p:cNvSpPr>
            <a:spLocks noChangeShapeType="1"/>
          </p:cNvSpPr>
          <p:nvPr/>
        </p:nvSpPr>
        <p:spPr bwMode="auto">
          <a:xfrm>
            <a:off x="1371600" y="43735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1045"/>
          <p:cNvSpPr>
            <a:spLocks noChangeShapeType="1"/>
          </p:cNvSpPr>
          <p:nvPr/>
        </p:nvSpPr>
        <p:spPr bwMode="auto">
          <a:xfrm flipV="1">
            <a:off x="2209800" y="315436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1046"/>
          <p:cNvSpPr>
            <a:spLocks noChangeShapeType="1"/>
          </p:cNvSpPr>
          <p:nvPr/>
        </p:nvSpPr>
        <p:spPr bwMode="auto">
          <a:xfrm flipV="1">
            <a:off x="2438400" y="24685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Line 1047"/>
          <p:cNvSpPr>
            <a:spLocks noChangeShapeType="1"/>
          </p:cNvSpPr>
          <p:nvPr/>
        </p:nvSpPr>
        <p:spPr bwMode="auto">
          <a:xfrm flipV="1">
            <a:off x="2057400" y="39925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3200400" y="4433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1" name="Text Box 1049"/>
          <p:cNvSpPr txBox="1">
            <a:spLocks noChangeArrowheads="1"/>
          </p:cNvSpPr>
          <p:nvPr/>
        </p:nvSpPr>
        <p:spPr bwMode="auto">
          <a:xfrm>
            <a:off x="1454150" y="2300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Text Box 1050"/>
          <p:cNvSpPr txBox="1">
            <a:spLocks noChangeArrowheads="1"/>
          </p:cNvSpPr>
          <p:nvPr/>
        </p:nvSpPr>
        <p:spPr bwMode="auto">
          <a:xfrm>
            <a:off x="1981200" y="335280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l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3" name="Line 1051"/>
          <p:cNvSpPr>
            <a:spLocks noChangeShapeType="1"/>
          </p:cNvSpPr>
          <p:nvPr/>
        </p:nvSpPr>
        <p:spPr bwMode="auto">
          <a:xfrm flipV="1">
            <a:off x="1371600" y="3581400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1052"/>
          <p:cNvSpPr>
            <a:spLocks noChangeShapeType="1"/>
          </p:cNvSpPr>
          <p:nvPr/>
        </p:nvSpPr>
        <p:spPr bwMode="auto">
          <a:xfrm flipV="1">
            <a:off x="1600200" y="28956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AutoShape 1053"/>
          <p:cNvSpPr>
            <a:spLocks noChangeArrowheads="1"/>
          </p:cNvSpPr>
          <p:nvPr/>
        </p:nvSpPr>
        <p:spPr bwMode="auto">
          <a:xfrm rot="20039151" flipH="1" flipV="1">
            <a:off x="1676400" y="38100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054"/>
          <p:cNvSpPr>
            <a:spLocks noChangeShapeType="1"/>
          </p:cNvSpPr>
          <p:nvPr/>
        </p:nvSpPr>
        <p:spPr bwMode="auto">
          <a:xfrm flipH="1">
            <a:off x="76200" y="4357688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055"/>
          <p:cNvSpPr>
            <a:spLocks noChangeShapeType="1"/>
          </p:cNvSpPr>
          <p:nvPr/>
        </p:nvSpPr>
        <p:spPr bwMode="auto">
          <a:xfrm flipH="1">
            <a:off x="609600" y="4357688"/>
            <a:ext cx="762000" cy="762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056"/>
          <p:cNvSpPr txBox="1">
            <a:spLocks noChangeArrowheads="1"/>
          </p:cNvSpPr>
          <p:nvPr/>
        </p:nvSpPr>
        <p:spPr bwMode="auto">
          <a:xfrm>
            <a:off x="914400" y="4281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l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9" name="Text Box 1057"/>
          <p:cNvSpPr txBox="1">
            <a:spLocks noChangeArrowheads="1"/>
          </p:cNvSpPr>
          <p:nvPr/>
        </p:nvSpPr>
        <p:spPr bwMode="auto">
          <a:xfrm>
            <a:off x="228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20" name="AutoShape 1058"/>
          <p:cNvSpPr>
            <a:spLocks noChangeArrowheads="1"/>
          </p:cNvSpPr>
          <p:nvPr/>
        </p:nvSpPr>
        <p:spPr bwMode="auto">
          <a:xfrm rot="11123022" flipH="1">
            <a:off x="1200150" y="4187825"/>
            <a:ext cx="469900" cy="458787"/>
          </a:xfrm>
          <a:custGeom>
            <a:avLst/>
            <a:gdLst>
              <a:gd name="G0" fmla="+- 3858690 0 0"/>
              <a:gd name="G1" fmla="+- -8636529 0 0"/>
              <a:gd name="G2" fmla="+- 3858690 0 -8636529"/>
              <a:gd name="G3" fmla="+- 10800 0 0"/>
              <a:gd name="G4" fmla="+- 0 0 385869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83 0 0"/>
              <a:gd name="G9" fmla="+- 0 0 -8636529"/>
              <a:gd name="G10" fmla="+- 7183 0 2700"/>
              <a:gd name="G11" fmla="cos G10 3858690"/>
              <a:gd name="G12" fmla="sin G10 3858690"/>
              <a:gd name="G13" fmla="cos 13500 3858690"/>
              <a:gd name="G14" fmla="sin 13500 3858690"/>
              <a:gd name="G15" fmla="+- G11 10800 0"/>
              <a:gd name="G16" fmla="+- G12 10800 0"/>
              <a:gd name="G17" fmla="+- G13 10800 0"/>
              <a:gd name="G18" fmla="+- G14 10800 0"/>
              <a:gd name="G19" fmla="*/ 7183 1 2"/>
              <a:gd name="G20" fmla="+- G19 5400 0"/>
              <a:gd name="G21" fmla="cos G20 3858690"/>
              <a:gd name="G22" fmla="sin G20 3858690"/>
              <a:gd name="G23" fmla="+- G21 10800 0"/>
              <a:gd name="G24" fmla="+- G12 G23 G22"/>
              <a:gd name="G25" fmla="+- G22 G23 G11"/>
              <a:gd name="G26" fmla="cos 10800 3858690"/>
              <a:gd name="G27" fmla="sin 10800 3858690"/>
              <a:gd name="G28" fmla="cos 7183 3858690"/>
              <a:gd name="G29" fmla="sin 7183 385869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636529"/>
              <a:gd name="G36" fmla="sin G34 -8636529"/>
              <a:gd name="G37" fmla="+/ -8636529 385869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83 G39"/>
              <a:gd name="G43" fmla="sin 718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487 w 21600"/>
              <a:gd name="T5" fmla="*/ 4383 h 21600"/>
              <a:gd name="T6" fmla="*/ 4808 w 21600"/>
              <a:gd name="T7" fmla="*/ 4094 h 21600"/>
              <a:gd name="T8" fmla="*/ 16577 w 21600"/>
              <a:gd name="T9" fmla="*/ 6532 h 21600"/>
              <a:gd name="T10" fmla="*/ 17777 w 21600"/>
              <a:gd name="T11" fmla="*/ 22357 h 21600"/>
              <a:gd name="T12" fmla="*/ 11587 w 21600"/>
              <a:gd name="T13" fmla="*/ 20827 h 21600"/>
              <a:gd name="T14" fmla="*/ 13117 w 21600"/>
              <a:gd name="T15" fmla="*/ 1463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4512" y="16949"/>
                </a:moveTo>
                <a:cubicBezTo>
                  <a:pt x="16666" y="15648"/>
                  <a:pt x="17983" y="13316"/>
                  <a:pt x="17983" y="10800"/>
                </a:cubicBezTo>
                <a:cubicBezTo>
                  <a:pt x="17983" y="6832"/>
                  <a:pt x="14767" y="3617"/>
                  <a:pt x="10800" y="3617"/>
                </a:cubicBezTo>
                <a:cubicBezTo>
                  <a:pt x="9034" y="3616"/>
                  <a:pt x="7330" y="4267"/>
                  <a:pt x="6013" y="5443"/>
                </a:cubicBezTo>
                <a:lnTo>
                  <a:pt x="3603" y="2746"/>
                </a:lnTo>
                <a:cubicBezTo>
                  <a:pt x="5583" y="977"/>
                  <a:pt x="8145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583"/>
                  <a:pt x="19620" y="18090"/>
                  <a:pt x="16381" y="20045"/>
                </a:cubicBezTo>
                <a:lnTo>
                  <a:pt x="17777" y="22357"/>
                </a:lnTo>
                <a:lnTo>
                  <a:pt x="11587" y="20827"/>
                </a:lnTo>
                <a:lnTo>
                  <a:pt x="13117" y="14637"/>
                </a:lnTo>
                <a:lnTo>
                  <a:pt x="14512" y="1694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59"/>
          <p:cNvSpPr>
            <a:spLocks noChangeShapeType="1"/>
          </p:cNvSpPr>
          <p:nvPr/>
        </p:nvSpPr>
        <p:spPr bwMode="auto">
          <a:xfrm flipV="1">
            <a:off x="1219200" y="44196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0725"/>
              </p:ext>
            </p:extLst>
          </p:nvPr>
        </p:nvGraphicFramePr>
        <p:xfrm>
          <a:off x="5138738" y="2884488"/>
          <a:ext cx="23701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3" imgW="1282680" imgH="914400" progId="Equation.3">
                  <p:embed/>
                </p:oleObj>
              </mc:Choice>
              <mc:Fallback>
                <p:oleObj name="Equation" r:id="rId3" imgW="128268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884488"/>
                        <a:ext cx="2370137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 rot="20846846">
            <a:off x="1812469" y="2463922"/>
            <a:ext cx="533400" cy="609600"/>
            <a:chOff x="2209800" y="2468563"/>
            <a:chExt cx="533400" cy="609600"/>
          </a:xfrm>
        </p:grpSpPr>
        <p:sp>
          <p:nvSpPr>
            <p:cNvPr id="24" name="Line 2094"/>
            <p:cNvSpPr>
              <a:spLocks noChangeShapeType="1"/>
            </p:cNvSpPr>
            <p:nvPr/>
          </p:nvSpPr>
          <p:spPr bwMode="auto">
            <a:xfrm flipH="1" flipV="1">
              <a:off x="2438400" y="2468563"/>
              <a:ext cx="152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092"/>
            <p:cNvSpPr>
              <a:spLocks noChangeShapeType="1"/>
            </p:cNvSpPr>
            <p:nvPr/>
          </p:nvSpPr>
          <p:spPr bwMode="auto">
            <a:xfrm flipH="1">
              <a:off x="2209800" y="2468563"/>
              <a:ext cx="228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093"/>
            <p:cNvSpPr>
              <a:spLocks noChangeShapeType="1"/>
            </p:cNvSpPr>
            <p:nvPr/>
          </p:nvSpPr>
          <p:spPr bwMode="auto">
            <a:xfrm>
              <a:off x="2209800" y="3001963"/>
              <a:ext cx="3810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095"/>
            <p:cNvSpPr>
              <a:spLocks noChangeShapeType="1"/>
            </p:cNvSpPr>
            <p:nvPr/>
          </p:nvSpPr>
          <p:spPr bwMode="auto">
            <a:xfrm>
              <a:off x="2438400" y="2468563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096"/>
            <p:cNvSpPr>
              <a:spLocks noChangeShapeType="1"/>
            </p:cNvSpPr>
            <p:nvPr/>
          </p:nvSpPr>
          <p:spPr bwMode="auto">
            <a:xfrm flipH="1">
              <a:off x="2590800" y="2849563"/>
              <a:ext cx="152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1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76 0.06361 L 0.09046 0.01966 C 0.08785 0.01087 0.079 0.00185 0.06893 -0.00371 C 0.0573 -0.01018 0.04532 -0.01296 0.03681 -0.01018 L -0.00017 -0.00047 " pathEditMode="relative" rAng="-4038205" ptsTypes="FffFF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174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001000" cy="118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4404" y="5014912"/>
            <a:ext cx="8498595" cy="1004888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Cm= T’    .    R’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X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R’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Y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   R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Z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  R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Y 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.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   R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X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T</a:t>
            </a:r>
          </a:p>
        </p:txBody>
      </p:sp>
    </p:spTree>
    <p:extLst>
      <p:ext uri="{BB962C8B-B14F-4D97-AF65-F5344CB8AC3E}">
        <p14:creationId xmlns:p14="http://schemas.microsoft.com/office/powerpoint/2010/main" val="37293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57200" y="1400175"/>
            <a:ext cx="754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1">
              <a:lnSpc>
                <a:spcPct val="80000"/>
              </a:lnSpc>
            </a:pPr>
            <a:r>
              <a:rPr kumimoji="1" lang="en-US" altLang="ko-KR" sz="2000" dirty="0" smtClean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sz="2000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sz="2000" dirty="0" smtClean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kumimoji="1" lang="en-US" altLang="ko-KR" sz="2000" dirty="0">
              <a:latin typeface="Arial" pitchFamily="34" charset="0"/>
              <a:ea typeface="Dotum" pitchFamily="34" charset="-127"/>
              <a:sym typeface="Symbol" pitchFamily="18" charset="2"/>
            </a:endParaRPr>
          </a:p>
        </p:txBody>
      </p:sp>
      <p:pic>
        <p:nvPicPr>
          <p:cNvPr id="7" name="Picture 27" descr="C:\My Documents\99그래픽스\NewTP\3dr_2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352800" cy="315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5410200"/>
            <a:ext cx="8879595" cy="533400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cm =  T’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(x1,y1,z1)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. R’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X  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.  </a:t>
            </a:r>
            <a:r>
              <a:rPr kumimoji="1" lang="en-US" altLang="ko-KR" sz="2800" dirty="0" err="1" smtClean="0">
                <a:solidFill>
                  <a:schemeClr val="tx1"/>
                </a:solidFill>
                <a:ea typeface="Gulim" pitchFamily="34" charset="-127"/>
              </a:rPr>
              <a:t>R’</a:t>
            </a:r>
            <a:r>
              <a:rPr kumimoji="1" lang="en-US" altLang="ko-KR" sz="2800" baseline="-25000" dirty="0" err="1" smtClean="0">
                <a:solidFill>
                  <a:schemeClr val="tx1"/>
                </a:solidFill>
                <a:ea typeface="Gulim" pitchFamily="34" charset="-127"/>
              </a:rPr>
              <a:t>y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.  </a:t>
            </a:r>
            <a:r>
              <a:rPr kumimoji="1" lang="en-US" altLang="ko-KR" sz="2800" dirty="0" err="1" smtClean="0">
                <a:solidFill>
                  <a:schemeClr val="tx1"/>
                </a:solidFill>
                <a:ea typeface="Gulim" pitchFamily="34" charset="-127"/>
              </a:rPr>
              <a:t>R</a:t>
            </a:r>
            <a:r>
              <a:rPr kumimoji="1" lang="en-US" altLang="ko-KR" sz="2800" baseline="-25000" dirty="0" err="1" smtClean="0">
                <a:solidFill>
                  <a:schemeClr val="tx1"/>
                </a:solidFill>
                <a:ea typeface="Gulim" pitchFamily="34" charset="-127"/>
              </a:rPr>
              <a:t>z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.  </a:t>
            </a:r>
            <a:r>
              <a:rPr kumimoji="1" lang="en-US" altLang="ko-KR" sz="2800" dirty="0" err="1" smtClean="0">
                <a:solidFill>
                  <a:schemeClr val="tx1"/>
                </a:solidFill>
                <a:ea typeface="Gulim" pitchFamily="34" charset="-127"/>
              </a:rPr>
              <a:t>R</a:t>
            </a:r>
            <a:r>
              <a:rPr kumimoji="1" lang="en-US" altLang="ko-KR" sz="2800" baseline="-25000" dirty="0" err="1" smtClean="0">
                <a:solidFill>
                  <a:schemeClr val="tx1"/>
                </a:solidFill>
                <a:ea typeface="Gulim" pitchFamily="34" charset="-127"/>
              </a:rPr>
              <a:t>y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.  R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X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.  T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(-x1,-y1,-z1)</a:t>
            </a:r>
            <a:endParaRPr kumimoji="1" lang="en-US" altLang="ko-KR" sz="28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8991600" cy="838200"/>
          </a:xfrm>
        </p:spPr>
        <p:txBody>
          <a:bodyPr>
            <a:normAutofit/>
          </a:bodyPr>
          <a:lstStyle/>
          <a:p>
            <a:pPr algn="l" latinLnBrk="1">
              <a:lnSpc>
                <a:spcPct val="80000"/>
              </a:lnSpc>
            </a:pPr>
            <a:r>
              <a:rPr kumimoji="1" lang="en-US" altLang="ko-KR" sz="2000" dirty="0" smtClean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sz="2000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sz="2000" dirty="0" smtClean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kumimoji="1" lang="en-US" altLang="ko-KR" sz="2000" dirty="0">
              <a:latin typeface="Arial" pitchFamily="34" charset="0"/>
              <a:ea typeface="Dotum" pitchFamily="34" charset="-127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5" y="1219200"/>
            <a:ext cx="6400800" cy="1752600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1</a:t>
            </a:r>
            <a:endParaRPr kumimoji="1" lang="en-US" altLang="ko-KR" sz="2000" b="1" dirty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end point A (2, 1, 0) to the origin</a:t>
            </a:r>
          </a:p>
        </p:txBody>
      </p:sp>
      <p:sp>
        <p:nvSpPr>
          <p:cNvPr id="70" name="Line 30"/>
          <p:cNvSpPr>
            <a:spLocks noChangeShapeType="1"/>
          </p:cNvSpPr>
          <p:nvPr/>
        </p:nvSpPr>
        <p:spPr bwMode="auto">
          <a:xfrm flipV="1">
            <a:off x="1758950" y="31924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758950" y="51736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>
            <a:off x="920750" y="51736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 flipV="1">
            <a:off x="2597150" y="395446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4"/>
          <p:cNvSpPr>
            <a:spLocks noChangeShapeType="1"/>
          </p:cNvSpPr>
          <p:nvPr/>
        </p:nvSpPr>
        <p:spPr bwMode="auto">
          <a:xfrm flipV="1">
            <a:off x="2825750" y="3268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444750" y="4792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3056569" y="3695700"/>
            <a:ext cx="8210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400" dirty="0" smtClean="0">
                <a:latin typeface="Arial" pitchFamily="34" charset="0"/>
                <a:ea typeface="Dotum" pitchFamily="34" charset="-127"/>
              </a:rPr>
              <a:t>B</a:t>
            </a:r>
            <a:r>
              <a:rPr kumimoji="1" lang="ko-KR" altLang="en-US" sz="14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400" dirty="0" smtClean="0">
                <a:latin typeface="Arial" pitchFamily="34" charset="0"/>
                <a:ea typeface="Dotum" pitchFamily="34" charset="-127"/>
              </a:rPr>
              <a:t>3,3,1)</a:t>
            </a:r>
            <a:endParaRPr kumimoji="1" lang="en-US" altLang="ko-KR" sz="14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2827969" y="4610100"/>
            <a:ext cx="8210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400" dirty="0" smtClean="0">
                <a:latin typeface="Arial" pitchFamily="34" charset="0"/>
                <a:ea typeface="Dotum" pitchFamily="34" charset="-127"/>
              </a:rPr>
              <a:t>A</a:t>
            </a:r>
            <a:r>
              <a:rPr kumimoji="1" lang="ko-KR" altLang="en-US" sz="14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400" dirty="0" smtClean="0">
                <a:latin typeface="Arial" pitchFamily="34" charset="0"/>
                <a:ea typeface="Dotum" pitchFamily="34" charset="-127"/>
              </a:rPr>
              <a:t>2,1,0)</a:t>
            </a:r>
            <a:endParaRPr kumimoji="1" lang="en-US" altLang="ko-KR" sz="14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35877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073150" y="576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1841500" y="3100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 flipV="1">
            <a:off x="1758950" y="4381500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" name="Line 42"/>
          <p:cNvSpPr>
            <a:spLocks noChangeShapeType="1"/>
          </p:cNvSpPr>
          <p:nvPr/>
        </p:nvSpPr>
        <p:spPr bwMode="auto">
          <a:xfrm flipV="1">
            <a:off x="1987550" y="3695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" name="Line 43"/>
          <p:cNvSpPr>
            <a:spLocks noChangeShapeType="1"/>
          </p:cNvSpPr>
          <p:nvPr/>
        </p:nvSpPr>
        <p:spPr bwMode="auto">
          <a:xfrm flipV="1">
            <a:off x="1606550" y="5219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AutoShape 44"/>
          <p:cNvSpPr>
            <a:spLocks noChangeArrowheads="1"/>
          </p:cNvSpPr>
          <p:nvPr/>
        </p:nvSpPr>
        <p:spPr bwMode="auto">
          <a:xfrm rot="20039151">
            <a:off x="2043279" y="4647832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857894"/>
              </p:ext>
            </p:extLst>
          </p:nvPr>
        </p:nvGraphicFramePr>
        <p:xfrm>
          <a:off x="5068888" y="2819400"/>
          <a:ext cx="251142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1358640" imgH="914400" progId="Equation.3">
                  <p:embed/>
                </p:oleObj>
              </mc:Choice>
              <mc:Fallback>
                <p:oleObj name="Equation" r:id="rId3" imgW="1358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2819400"/>
                        <a:ext cx="251142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471246" y="4111823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dirty="0">
                <a:latin typeface="Arial" pitchFamily="34" charset="0"/>
                <a:ea typeface="Gulim" pitchFamily="34" charset="-127"/>
              </a:rPr>
              <a:t> </a:t>
            </a:r>
            <a:r>
              <a:rPr kumimoji="1" lang="en-US" altLang="ko-KR" sz="1400" dirty="0" smtClean="0">
                <a:latin typeface="Arial" pitchFamily="34" charset="0"/>
                <a:ea typeface="Gulim" pitchFamily="34" charset="-127"/>
              </a:rPr>
              <a:t>         B’(1,2,1</a:t>
            </a:r>
            <a:r>
              <a:rPr kumimoji="1" lang="en-US" altLang="ko-KR" sz="1400" dirty="0">
                <a:latin typeface="Arial" pitchFamily="34" charset="0"/>
                <a:ea typeface="Gulim" pitchFamily="34" charset="-127"/>
              </a:rPr>
              <a:t>).</a:t>
            </a:r>
            <a:endParaRPr lang="en-US" sz="1400" dirty="0"/>
          </a:p>
        </p:txBody>
      </p:sp>
      <p:sp>
        <p:nvSpPr>
          <p:cNvPr id="5" name="Cube 4"/>
          <p:cNvSpPr/>
          <p:nvPr/>
        </p:nvSpPr>
        <p:spPr>
          <a:xfrm>
            <a:off x="2520950" y="3283744"/>
            <a:ext cx="298450" cy="1833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7477" y="5158154"/>
            <a:ext cx="1434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dirty="0">
                <a:latin typeface="Arial" pitchFamily="34" charset="0"/>
                <a:ea typeface="Gulim" pitchFamily="34" charset="-127"/>
              </a:rPr>
              <a:t> </a:t>
            </a:r>
            <a:r>
              <a:rPr kumimoji="1" lang="en-US" altLang="ko-KR" sz="1400" dirty="0" smtClean="0">
                <a:latin typeface="Arial" pitchFamily="34" charset="0"/>
                <a:ea typeface="Gulim" pitchFamily="34" charset="-127"/>
              </a:rPr>
              <a:t>         </a:t>
            </a:r>
            <a:r>
              <a:rPr kumimoji="1" lang="en-US" altLang="ko-KR" sz="1400" dirty="0" smtClean="0">
                <a:latin typeface="Arial" pitchFamily="34" charset="0"/>
                <a:ea typeface="Gulim" pitchFamily="34" charset="-127"/>
              </a:rPr>
              <a:t>A’(</a:t>
            </a:r>
            <a:r>
              <a:rPr kumimoji="1" lang="en-US" altLang="ko-KR" sz="1400" dirty="0" smtClean="0">
                <a:latin typeface="Arial" pitchFamily="34" charset="0"/>
                <a:ea typeface="Gulim" pitchFamily="34" charset="-127"/>
              </a:rPr>
              <a:t>0,0,0</a:t>
            </a:r>
            <a:r>
              <a:rPr kumimoji="1" lang="en-US" altLang="ko-KR" sz="1400" dirty="0" smtClean="0">
                <a:latin typeface="Arial" pitchFamily="34" charset="0"/>
                <a:ea typeface="Gulim" pitchFamily="34" charset="-127"/>
              </a:rPr>
              <a:t>).</a:t>
            </a:r>
            <a:endParaRPr lang="en-US" sz="1400" dirty="0"/>
          </a:p>
        </p:txBody>
      </p:sp>
      <p:sp>
        <p:nvSpPr>
          <p:cNvPr id="23" name="Cube 22"/>
          <p:cNvSpPr/>
          <p:nvPr/>
        </p:nvSpPr>
        <p:spPr>
          <a:xfrm>
            <a:off x="1776046" y="3550444"/>
            <a:ext cx="298450" cy="1833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81113"/>
            <a:ext cx="8153400" cy="852487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2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about x axis in anti clockwise direction by ‘</a:t>
            </a:r>
            <a:r>
              <a:rPr kumimoji="1" lang="en-US" altLang="ko-KR" sz="2000" dirty="0" smtClean="0">
                <a:ea typeface="Dotum" pitchFamily="34" charset="-127"/>
                <a:sym typeface="Symbol" pitchFamily="18" charset="2"/>
              </a:rPr>
              <a:t>’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angle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676400" y="3288268"/>
            <a:ext cx="1450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dirty="0" smtClean="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,2,1)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20392" y="3033713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 dirty="0">
                <a:latin typeface="Arial" pitchFamily="34" charset="0"/>
                <a:ea typeface="Dotum" pitchFamily="34" charset="-127"/>
              </a:rPr>
              <a:t>(</a:t>
            </a:r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0,</a:t>
            </a:r>
            <a:r>
              <a:rPr kumimoji="1" lang="en-US" altLang="ko-KR" dirty="0" smtClean="0">
                <a:latin typeface="Arial" pitchFamily="34" charset="0"/>
                <a:ea typeface="Dotum" pitchFamily="34" charset="-127"/>
              </a:rPr>
              <a:t>2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,1)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1749425" y="349091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1292225" y="34909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1292225" y="34909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292225" y="3490913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1292225" y="3490913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978025" y="349091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1292225" y="47101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1978025" y="425291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1978025" y="303371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1292225" y="303371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49425" y="30337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2359025" y="303371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1216025" y="341471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76200" y="3859213"/>
            <a:ext cx="990600" cy="530225"/>
          </a:xfrm>
          <a:prstGeom prst="borderCallout1">
            <a:avLst>
              <a:gd name="adj1" fmla="val 21556"/>
              <a:gd name="adj2" fmla="val 107694"/>
              <a:gd name="adj3" fmla="val -50301"/>
              <a:gd name="adj4" fmla="val 114264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Projected Point</a:t>
            </a:r>
          </a:p>
        </p:txBody>
      </p:sp>
      <p:sp>
        <p:nvSpPr>
          <p:cNvPr id="38" name="Freeform 40"/>
          <p:cNvSpPr>
            <a:spLocks/>
          </p:cNvSpPr>
          <p:nvPr/>
        </p:nvSpPr>
        <p:spPr bwMode="auto">
          <a:xfrm>
            <a:off x="1597025" y="4100513"/>
            <a:ext cx="76200" cy="3048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Freeform 41"/>
          <p:cNvSpPr>
            <a:spLocks/>
          </p:cNvSpPr>
          <p:nvPr/>
        </p:nvSpPr>
        <p:spPr bwMode="auto">
          <a:xfrm flipH="1">
            <a:off x="1825625" y="4100513"/>
            <a:ext cx="76200" cy="3810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362885" y="4024313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 smtClean="0">
                <a:ea typeface="Dotum" pitchFamily="34" charset="-127"/>
                <a:sym typeface="Symbol" pitchFamily="18" charset="2"/>
              </a:rPr>
              <a:t>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85651" y="3948113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 smtClean="0">
                <a:ea typeface="Dotum" pitchFamily="34" charset="-127"/>
                <a:sym typeface="Symbol" pitchFamily="18" charset="2"/>
              </a:rPr>
              <a:t>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1749425" y="4252913"/>
            <a:ext cx="304800" cy="6096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054225" y="486251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AutoShape 46"/>
          <p:cNvSpPr>
            <a:spLocks/>
          </p:cNvSpPr>
          <p:nvPr/>
        </p:nvSpPr>
        <p:spPr bwMode="auto">
          <a:xfrm>
            <a:off x="2260600" y="5200650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0116"/>
              <a:gd name="adj5" fmla="val -41616"/>
              <a:gd name="adj6" fmla="val -20236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Rotated Point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51"/>
          <p:cNvSpPr txBox="1">
            <a:spLocks noChangeArrowheads="1"/>
          </p:cNvSpPr>
          <p:nvPr/>
        </p:nvSpPr>
        <p:spPr bwMode="auto">
          <a:xfrm>
            <a:off x="1835150" y="2224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H="1">
            <a:off x="914400" y="42973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066800" y="4891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85449"/>
              </p:ext>
            </p:extLst>
          </p:nvPr>
        </p:nvGraphicFramePr>
        <p:xfrm>
          <a:off x="4897438" y="2225675"/>
          <a:ext cx="24733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" imgW="1409400" imgH="888840" progId="Equation.3">
                  <p:embed/>
                </p:oleObj>
              </mc:Choice>
              <mc:Fallback>
                <p:oleObj name="Equation" r:id="rId3" imgW="1409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225675"/>
                        <a:ext cx="24733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60013"/>
              </p:ext>
            </p:extLst>
          </p:nvPr>
        </p:nvGraphicFramePr>
        <p:xfrm>
          <a:off x="4217988" y="4022725"/>
          <a:ext cx="4822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5" imgW="3365280" imgH="914400" progId="Equation.3">
                  <p:embed/>
                </p:oleObj>
              </mc:Choice>
              <mc:Fallback>
                <p:oleObj name="Equation" r:id="rId5" imgW="3365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022725"/>
                        <a:ext cx="4822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itle 1"/>
          <p:cNvSpPr txBox="1">
            <a:spLocks/>
          </p:cNvSpPr>
          <p:nvPr/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1">
              <a:lnSpc>
                <a:spcPct val="80000"/>
              </a:lnSpc>
            </a:pPr>
            <a:r>
              <a:rPr kumimoji="1" lang="en-US" altLang="ko-KR" sz="2000" smtClean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sz="2000" smtClean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sz="2000" smtClean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kumimoji="1" lang="en-US" altLang="ko-KR" sz="2000" dirty="0">
              <a:latin typeface="Arial" pitchFamily="34" charset="0"/>
              <a:ea typeface="Dotum" pitchFamily="34" charset="-127"/>
              <a:sym typeface="Symbol" pitchFamily="18" charset="2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825625" y="4648200"/>
            <a:ext cx="1450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dirty="0" smtClean="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,0,?)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2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ko-KR" sz="1800" dirty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sz="1800" dirty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sz="1800" dirty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1219200"/>
            <a:ext cx="7050795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3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about y axis in clockwise direction by ‘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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’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 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angle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   </a:t>
            </a:r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51" name="Line 1062"/>
          <p:cNvSpPr>
            <a:spLocks noChangeShapeType="1"/>
          </p:cNvSpPr>
          <p:nvPr/>
        </p:nvSpPr>
        <p:spPr bwMode="auto">
          <a:xfrm flipH="1">
            <a:off x="292100" y="4313237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64"/>
              <p:cNvSpPr txBox="1">
                <a:spLocks noChangeArrowheads="1"/>
              </p:cNvSpPr>
              <p:nvPr/>
            </p:nvSpPr>
            <p:spPr bwMode="auto">
              <a:xfrm>
                <a:off x="1862424" y="4784725"/>
                <a:ext cx="1056701" cy="389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ko-KR" altLang="en-US" sz="1800" dirty="0" smtClean="0">
                    <a:latin typeface="Arial" pitchFamily="34" charset="0"/>
                    <a:ea typeface="Dotum" pitchFamily="34" charset="-127"/>
                  </a:rPr>
                  <a:t>(</a:t>
                </a:r>
                <a:r>
                  <a:rPr kumimoji="1" lang="en-US" altLang="ko-KR" dirty="0" smtClean="0">
                    <a:latin typeface="Arial" pitchFamily="34" charset="0"/>
                    <a:ea typeface="Dotum" pitchFamily="34" charset="-127"/>
                  </a:rPr>
                  <a:t>1</a:t>
                </a:r>
                <a:r>
                  <a:rPr kumimoji="1" lang="en-US" altLang="ko-KR" sz="1800" dirty="0" smtClean="0">
                    <a:latin typeface="Arial" pitchFamily="34" charset="0"/>
                    <a:ea typeface="Dotum" pitchFamily="34" charset="-127"/>
                  </a:rPr>
                  <a:t>,0,</a:t>
                </a:r>
                <a:r>
                  <a:rPr kumimoji="1" lang="en-US" altLang="ko-KR" dirty="0"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/>
                        <a:ea typeface="Cambria Math"/>
                        <a:sym typeface="Symbol" pitchFamily="18" charset="2"/>
                      </a:rPr>
                      <m:t>√</m:t>
                    </m:r>
                    <m:r>
                      <a:rPr kumimoji="1" lang="en-US" altLang="ko-KR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5</m:t>
                    </m:r>
                  </m:oMath>
                </a14:m>
                <a:r>
                  <a:rPr kumimoji="1" lang="en-US" altLang="ko-KR" sz="1800" dirty="0" smtClean="0">
                    <a:latin typeface="Arial" pitchFamily="34" charset="0"/>
                    <a:ea typeface="Dotum" pitchFamily="34" charset="-127"/>
                  </a:rPr>
                  <a:t>)</a:t>
                </a:r>
                <a:endParaRPr kumimoji="1" lang="en-US" altLang="ko-KR" sz="1800" dirty="0">
                  <a:latin typeface="Arial" pitchFamily="34" charset="0"/>
                  <a:ea typeface="Dotum" pitchFamily="34" charset="-127"/>
                </a:endParaRPr>
              </a:p>
            </p:txBody>
          </p:sp>
        </mc:Choice>
        <mc:Fallback xmlns="">
          <p:sp>
            <p:nvSpPr>
              <p:cNvPr id="53" name="Text Box 1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2424" y="4784725"/>
                <a:ext cx="1056701" cy="389979"/>
              </a:xfrm>
              <a:prstGeom prst="rect">
                <a:avLst/>
              </a:prstGeom>
              <a:blipFill rotWithShape="1">
                <a:blip r:embed="rId3"/>
                <a:stretch>
                  <a:fillRect l="-5202" t="-3125" r="-10983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Line 1066"/>
          <p:cNvSpPr>
            <a:spLocks noChangeShapeType="1"/>
          </p:cNvSpPr>
          <p:nvPr/>
        </p:nvSpPr>
        <p:spPr bwMode="auto">
          <a:xfrm>
            <a:off x="1130300" y="3521075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Line 1067"/>
          <p:cNvSpPr>
            <a:spLocks noChangeShapeType="1"/>
          </p:cNvSpPr>
          <p:nvPr/>
        </p:nvSpPr>
        <p:spPr bwMode="auto">
          <a:xfrm>
            <a:off x="977900" y="4922837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Oval 1068"/>
          <p:cNvSpPr>
            <a:spLocks noChangeArrowheads="1"/>
          </p:cNvSpPr>
          <p:nvPr/>
        </p:nvSpPr>
        <p:spPr bwMode="auto">
          <a:xfrm>
            <a:off x="977900" y="4846637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Freeform 1069"/>
          <p:cNvSpPr>
            <a:spLocks/>
          </p:cNvSpPr>
          <p:nvPr/>
        </p:nvSpPr>
        <p:spPr bwMode="auto">
          <a:xfrm rot="5400000" flipH="1" flipV="1">
            <a:off x="1511300" y="4389437"/>
            <a:ext cx="76200" cy="2286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Text Box 1070"/>
          <p:cNvSpPr txBox="1">
            <a:spLocks noChangeArrowheads="1"/>
          </p:cNvSpPr>
          <p:nvPr/>
        </p:nvSpPr>
        <p:spPr bwMode="auto">
          <a:xfrm>
            <a:off x="1431039" y="4479925"/>
            <a:ext cx="3145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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0" name="Line 1071"/>
          <p:cNvSpPr>
            <a:spLocks noChangeShapeType="1"/>
          </p:cNvSpPr>
          <p:nvPr/>
        </p:nvSpPr>
        <p:spPr bwMode="auto">
          <a:xfrm>
            <a:off x="1587500" y="4283075"/>
            <a:ext cx="304800" cy="63976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Oval 1072"/>
          <p:cNvSpPr>
            <a:spLocks noChangeArrowheads="1"/>
          </p:cNvSpPr>
          <p:nvPr/>
        </p:nvSpPr>
        <p:spPr bwMode="auto">
          <a:xfrm>
            <a:off x="749300" y="5075237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1073"/>
          <p:cNvSpPr>
            <a:spLocks noChangeShapeType="1"/>
          </p:cNvSpPr>
          <p:nvPr/>
        </p:nvSpPr>
        <p:spPr bwMode="auto">
          <a:xfrm>
            <a:off x="1130300" y="4770437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1074"/>
          <p:cNvSpPr>
            <a:spLocks noChangeShapeType="1"/>
          </p:cNvSpPr>
          <p:nvPr/>
        </p:nvSpPr>
        <p:spPr bwMode="auto">
          <a:xfrm flipH="1">
            <a:off x="1130300" y="4770437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Freeform 1075"/>
          <p:cNvSpPr>
            <a:spLocks/>
          </p:cNvSpPr>
          <p:nvPr/>
        </p:nvSpPr>
        <p:spPr bwMode="auto">
          <a:xfrm>
            <a:off x="901700" y="4922837"/>
            <a:ext cx="990600" cy="228600"/>
          </a:xfrm>
          <a:custGeom>
            <a:avLst/>
            <a:gdLst>
              <a:gd name="T0" fmla="*/ 624 w 624"/>
              <a:gd name="T1" fmla="*/ 0 h 144"/>
              <a:gd name="T2" fmla="*/ 384 w 624"/>
              <a:gd name="T3" fmla="*/ 96 h 144"/>
              <a:gd name="T4" fmla="*/ 0 w 62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44">
                <a:moveTo>
                  <a:pt x="624" y="0"/>
                </a:moveTo>
                <a:cubicBezTo>
                  <a:pt x="556" y="36"/>
                  <a:pt x="488" y="72"/>
                  <a:pt x="384" y="96"/>
                </a:cubicBezTo>
                <a:cubicBezTo>
                  <a:pt x="280" y="120"/>
                  <a:pt x="140" y="132"/>
                  <a:pt x="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076"/>
              <p:cNvSpPr txBox="1">
                <a:spLocks noChangeArrowheads="1"/>
              </p:cNvSpPr>
              <p:nvPr/>
            </p:nvSpPr>
            <p:spPr bwMode="auto">
              <a:xfrm>
                <a:off x="1295400" y="3962400"/>
                <a:ext cx="1555750" cy="389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i="1" dirty="0" smtClean="0">
                    <a:latin typeface="Times New Roman" pitchFamily="18" charset="0"/>
                    <a:ea typeface="Dotum" pitchFamily="34" charset="-127"/>
                    <a:cs typeface="Times New Roman" pitchFamily="18" charset="0"/>
                    <a:sym typeface="Symbol" pitchFamily="18" charset="2"/>
                  </a:rPr>
                  <a:t>l</a:t>
                </a:r>
                <a:r>
                  <a:rPr kumimoji="1" lang="en-US" altLang="ko-KR" sz="1800" i="1" dirty="0" smtClean="0">
                    <a:ea typeface="Dotum" pitchFamily="34" charset="-127"/>
                    <a:sym typeface="Symbol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/>
                        <a:ea typeface="Cambria Math"/>
                        <a:sym typeface="Symbol" pitchFamily="18" charset="2"/>
                      </a:rPr>
                      <m:t>√</m:t>
                    </m:r>
                    <m:r>
                      <a:rPr kumimoji="1" lang="en-US" altLang="ko-KR" sz="1800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6</m:t>
                    </m:r>
                  </m:oMath>
                </a14:m>
                <a:endParaRPr kumimoji="1" lang="en-US" altLang="ko-KR" sz="2000" dirty="0">
                  <a:latin typeface="Arial" pitchFamily="34" charset="0"/>
                  <a:ea typeface="Dotum" pitchFamily="34" charset="-127"/>
                </a:endParaRPr>
              </a:p>
            </p:txBody>
          </p:sp>
        </mc:Choice>
        <mc:Fallback xmlns="">
          <p:sp>
            <p:nvSpPr>
              <p:cNvPr id="65" name="Text Box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962400"/>
                <a:ext cx="1555750" cy="389979"/>
              </a:xfrm>
              <a:prstGeom prst="rect">
                <a:avLst/>
              </a:prstGeom>
              <a:blipFill rotWithShape="1">
                <a:blip r:embed="rId4"/>
                <a:stretch>
                  <a:fillRect t="-3125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1078"/>
          <p:cNvSpPr txBox="1">
            <a:spLocks noChangeArrowheads="1"/>
          </p:cNvSpPr>
          <p:nvPr/>
        </p:nvSpPr>
        <p:spPr bwMode="auto">
          <a:xfrm>
            <a:off x="1104900" y="42513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d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8" name="Line 1081"/>
          <p:cNvSpPr>
            <a:spLocks noChangeShapeType="1"/>
          </p:cNvSpPr>
          <p:nvPr/>
        </p:nvSpPr>
        <p:spPr bwMode="auto">
          <a:xfrm>
            <a:off x="1587500" y="4343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" name="Text Box 1082"/>
          <p:cNvSpPr txBox="1">
            <a:spLocks noChangeArrowheads="1"/>
          </p:cNvSpPr>
          <p:nvPr/>
        </p:nvSpPr>
        <p:spPr bwMode="auto">
          <a:xfrm>
            <a:off x="3416300" y="44037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0" name="Line 1083"/>
          <p:cNvSpPr>
            <a:spLocks noChangeShapeType="1"/>
          </p:cNvSpPr>
          <p:nvPr/>
        </p:nvSpPr>
        <p:spPr bwMode="auto">
          <a:xfrm flipV="1">
            <a:off x="1587500" y="2362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Text Box 1084"/>
          <p:cNvSpPr txBox="1">
            <a:spLocks noChangeArrowheads="1"/>
          </p:cNvSpPr>
          <p:nvPr/>
        </p:nvSpPr>
        <p:spPr bwMode="auto">
          <a:xfrm>
            <a:off x="1670050" y="2286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2" name="AutoShape 1085"/>
          <p:cNvSpPr>
            <a:spLocks/>
          </p:cNvSpPr>
          <p:nvPr/>
        </p:nvSpPr>
        <p:spPr bwMode="auto">
          <a:xfrm>
            <a:off x="-76200" y="3921125"/>
            <a:ext cx="990600" cy="530225"/>
          </a:xfrm>
          <a:prstGeom prst="borderCallout1">
            <a:avLst>
              <a:gd name="adj1" fmla="val 21556"/>
              <a:gd name="adj2" fmla="val 107694"/>
              <a:gd name="adj3" fmla="val 160181"/>
              <a:gd name="adj4" fmla="val 112981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 dirty="0">
                <a:latin typeface="Arial" pitchFamily="34" charset="0"/>
                <a:ea typeface="Dotum" pitchFamily="34" charset="-127"/>
              </a:rPr>
              <a:t>Projected Point</a:t>
            </a:r>
          </a:p>
        </p:txBody>
      </p:sp>
      <p:sp>
        <p:nvSpPr>
          <p:cNvPr id="73" name="Text Box 1086"/>
          <p:cNvSpPr txBox="1">
            <a:spLocks noChangeArrowheads="1"/>
          </p:cNvSpPr>
          <p:nvPr/>
        </p:nvSpPr>
        <p:spPr bwMode="auto">
          <a:xfrm>
            <a:off x="444500" y="53943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4" name="AutoShape 1087"/>
          <p:cNvSpPr>
            <a:spLocks/>
          </p:cNvSpPr>
          <p:nvPr/>
        </p:nvSpPr>
        <p:spPr bwMode="auto">
          <a:xfrm>
            <a:off x="2095500" y="5246687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14505"/>
              <a:gd name="adj5" fmla="val -5986"/>
              <a:gd name="adj6" fmla="val -131199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Rotated Point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95465"/>
              </p:ext>
            </p:extLst>
          </p:nvPr>
        </p:nvGraphicFramePr>
        <p:xfrm>
          <a:off x="4887913" y="2166938"/>
          <a:ext cx="287337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5" imgW="1688760" imgH="965160" progId="Equation.3">
                  <p:embed/>
                </p:oleObj>
              </mc:Choice>
              <mc:Fallback>
                <p:oleObj name="Equation" r:id="rId5" imgW="16887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2166938"/>
                        <a:ext cx="2873375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082202"/>
              </p:ext>
            </p:extLst>
          </p:nvPr>
        </p:nvGraphicFramePr>
        <p:xfrm>
          <a:off x="4100513" y="4008438"/>
          <a:ext cx="4995862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7" imgW="3429000" imgH="914400" progId="Equation.3">
                  <p:embed/>
                </p:oleObj>
              </mc:Choice>
              <mc:Fallback>
                <p:oleObj name="Equation" r:id="rId7" imgW="3429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4008438"/>
                        <a:ext cx="4995862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32025" y="2167210"/>
                <a:ext cx="1691489" cy="389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i="1" dirty="0" smtClean="0">
                    <a:latin typeface="Times New Roman" pitchFamily="18" charset="0"/>
                    <a:ea typeface="Dotum" pitchFamily="34" charset="-127"/>
                    <a:cs typeface="Times New Roman" pitchFamily="18" charset="0"/>
                    <a:sym typeface="Symbol" pitchFamily="18" charset="2"/>
                  </a:rPr>
                  <a:t>l</a:t>
                </a:r>
                <a:r>
                  <a:rPr kumimoji="1" lang="en-US" altLang="ko-KR" dirty="0" smtClean="0">
                    <a:ea typeface="Cambria Math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/>
                        <a:ea typeface="Cambria Math"/>
                        <a:sym typeface="Symbol" pitchFamily="18" charset="2"/>
                      </a:rPr>
                      <m:t>√</m:t>
                    </m:r>
                    <m:r>
                      <a:rPr kumimoji="1" lang="en-US" altLang="ko-KR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6</m:t>
                    </m:r>
                  </m:oMath>
                </a14:m>
                <a:r>
                  <a:rPr kumimoji="1" lang="en-US" altLang="ko-KR" dirty="0" smtClean="0">
                    <a:ea typeface="Cambria Math"/>
                    <a:sym typeface="Symbol" pitchFamily="18" charset="2"/>
                  </a:rPr>
                  <a:t>       d =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/>
                        <a:ea typeface="Cambria Math"/>
                        <a:sym typeface="Symbol" pitchFamily="18" charset="2"/>
                      </a:rPr>
                      <m:t>√</m:t>
                    </m:r>
                    <m:r>
                      <a:rPr kumimoji="1" lang="en-US" altLang="ko-KR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25" y="2167210"/>
                <a:ext cx="1691489" cy="389979"/>
              </a:xfrm>
              <a:prstGeom prst="rect">
                <a:avLst/>
              </a:prstGeom>
              <a:blipFill rotWithShape="1">
                <a:blip r:embed="rId9"/>
                <a:stretch>
                  <a:fillRect l="-2878" t="-3175" r="-575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ko-KR" sz="2000" dirty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sz="2000" dirty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sz="2000" dirty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12192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4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object about the line that has been aligned with  z axis  by the desired angle ‘</a:t>
            </a:r>
            <a:r>
              <a:rPr kumimoji="1" lang="en-US" altLang="ko-KR" sz="2000" dirty="0" smtClean="0">
                <a:ea typeface="Dotum" pitchFamily="34" charset="-127"/>
                <a:sym typeface="Symbol" pitchFamily="18" charset="2"/>
              </a:rPr>
              <a:t>’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756336" y="4572000"/>
            <a:ext cx="3177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>
                <a:ea typeface="Dotum" pitchFamily="34" charset="-127"/>
                <a:sym typeface="Symbol" pitchFamily="18" charset="2"/>
              </a:rPr>
              <a:t>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 flipH="1">
            <a:off x="990600" y="4267200"/>
            <a:ext cx="762000" cy="762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295400" y="419100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l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 rot="5163755">
            <a:off x="1050252" y="4480715"/>
            <a:ext cx="209198" cy="420124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5150" y="22098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9600" y="5334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22453"/>
              </p:ext>
            </p:extLst>
          </p:nvPr>
        </p:nvGraphicFramePr>
        <p:xfrm>
          <a:off x="2763837" y="4845050"/>
          <a:ext cx="59229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3174840" imgH="914400" progId="Equation.3">
                  <p:embed/>
                </p:oleObj>
              </mc:Choice>
              <mc:Fallback>
                <p:oleObj name="Equation" r:id="rId3" imgW="3174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7" y="4845050"/>
                        <a:ext cx="5922963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ube 21"/>
          <p:cNvSpPr/>
          <p:nvPr/>
        </p:nvSpPr>
        <p:spPr>
          <a:xfrm>
            <a:off x="685800" y="4388644"/>
            <a:ext cx="298450" cy="1833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ko-KR" sz="2000" dirty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sz="2000" dirty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sz="2000" dirty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12192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5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that has been aligned with  z axis  by the  angle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alpha angle in 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ccw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along with the rotated object 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1752600" y="4267200"/>
            <a:ext cx="457200" cy="762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295400" y="419100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l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5150" y="22098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9600" y="5334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4461"/>
              </p:ext>
            </p:extLst>
          </p:nvPr>
        </p:nvGraphicFramePr>
        <p:xfrm>
          <a:off x="4073525" y="4008438"/>
          <a:ext cx="50514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3466800" imgH="914400" progId="Equation.3">
                  <p:embed/>
                </p:oleObj>
              </mc:Choice>
              <mc:Fallback>
                <p:oleObj name="Equation" r:id="rId3" imgW="34668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008438"/>
                        <a:ext cx="5051425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4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ko-KR" sz="2000" dirty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sz="2000" dirty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sz="2000" dirty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12192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6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about x axis in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cw</a:t>
            </a:r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 flipV="1">
            <a:off x="1752600" y="3581400"/>
            <a:ext cx="762000" cy="6858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295400" y="419100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l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5150" y="22098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9600" y="5334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86559"/>
              </p:ext>
            </p:extLst>
          </p:nvPr>
        </p:nvGraphicFramePr>
        <p:xfrm>
          <a:off x="4189413" y="4022725"/>
          <a:ext cx="487838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3403440" imgH="914400" progId="Equation.3">
                  <p:embed/>
                </p:oleObj>
              </mc:Choice>
              <mc:Fallback>
                <p:oleObj name="Equation" r:id="rId3" imgW="3403440" imgH="914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4022725"/>
                        <a:ext cx="4878387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2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5" y="1219200"/>
            <a:ext cx="6400800" cy="1752600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7</a:t>
            </a:r>
            <a:endParaRPr kumimoji="1" lang="en-US" altLang="ko-KR" sz="2000" b="1" dirty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end point back to  (2, 1, 0) </a:t>
            </a:r>
          </a:p>
        </p:txBody>
      </p:sp>
      <p:sp>
        <p:nvSpPr>
          <p:cNvPr id="70" name="Line 30"/>
          <p:cNvSpPr>
            <a:spLocks noChangeShapeType="1"/>
          </p:cNvSpPr>
          <p:nvPr/>
        </p:nvSpPr>
        <p:spPr bwMode="auto">
          <a:xfrm flipV="1">
            <a:off x="1758950" y="31924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758950" y="51736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>
            <a:off x="920750" y="51736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 flipV="1">
            <a:off x="2597150" y="395446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4"/>
          <p:cNvSpPr>
            <a:spLocks noChangeShapeType="1"/>
          </p:cNvSpPr>
          <p:nvPr/>
        </p:nvSpPr>
        <p:spPr bwMode="auto">
          <a:xfrm flipV="1">
            <a:off x="2825750" y="3268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444750" y="4792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3041342" y="3695700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3,3,1)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2812742" y="4610100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2,1,0)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35877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073150" y="576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1841500" y="3100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 flipV="1">
            <a:off x="1758950" y="4381500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" name="Line 42"/>
          <p:cNvSpPr>
            <a:spLocks noChangeShapeType="1"/>
          </p:cNvSpPr>
          <p:nvPr/>
        </p:nvSpPr>
        <p:spPr bwMode="auto">
          <a:xfrm flipV="1">
            <a:off x="1987550" y="3695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" name="Line 43"/>
          <p:cNvSpPr>
            <a:spLocks noChangeShapeType="1"/>
          </p:cNvSpPr>
          <p:nvPr/>
        </p:nvSpPr>
        <p:spPr bwMode="auto">
          <a:xfrm flipV="1">
            <a:off x="1606550" y="5219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AutoShape 44"/>
          <p:cNvSpPr>
            <a:spLocks noChangeArrowheads="1"/>
          </p:cNvSpPr>
          <p:nvPr/>
        </p:nvSpPr>
        <p:spPr bwMode="auto">
          <a:xfrm rot="9900289">
            <a:off x="1987550" y="49149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048581"/>
              </p:ext>
            </p:extLst>
          </p:nvPr>
        </p:nvGraphicFramePr>
        <p:xfrm>
          <a:off x="5173663" y="2819400"/>
          <a:ext cx="230028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244520" imgH="914400" progId="Equation.3">
                  <p:embed/>
                </p:oleObj>
              </mc:Choice>
              <mc:Fallback>
                <p:oleObj name="Equation" r:id="rId3" imgW="1244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2819400"/>
                        <a:ext cx="2300287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55342" y="152400"/>
            <a:ext cx="777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dirty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dirty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1600200" y="3931444"/>
            <a:ext cx="298450" cy="1833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2438400" y="3657600"/>
            <a:ext cx="298450" cy="1833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4572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838200"/>
            <a:ext cx="6400800" cy="1752600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Steps</a:t>
            </a:r>
          </a:p>
          <a:p>
            <a:pPr algn="l" latinLnBrk="1">
              <a:buFontTx/>
              <a:buAutoNum type="arabicPeriod"/>
            </a:pP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Translate (x</a:t>
            </a:r>
            <a:r>
              <a:rPr kumimoji="1" lang="en-US" altLang="ko-KR" sz="1800" baseline="-25000" dirty="0" smtClean="0">
                <a:solidFill>
                  <a:schemeClr val="tx1"/>
                </a:solidFill>
                <a:ea typeface="Gulim" pitchFamily="34" charset="-127"/>
              </a:rPr>
              <a:t>1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, y</a:t>
            </a:r>
            <a:r>
              <a:rPr kumimoji="1" lang="en-US" altLang="ko-KR" sz="1800" baseline="-25000" dirty="0" smtClean="0">
                <a:solidFill>
                  <a:schemeClr val="tx1"/>
                </a:solidFill>
                <a:ea typeface="Gulim" pitchFamily="34" charset="-127"/>
              </a:rPr>
              <a:t>1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, z</a:t>
            </a:r>
            <a:r>
              <a:rPr kumimoji="1" lang="en-US" altLang="ko-KR" sz="1800" baseline="-25000" dirty="0" smtClean="0">
                <a:solidFill>
                  <a:schemeClr val="tx1"/>
                </a:solidFill>
                <a:ea typeface="Gulim" pitchFamily="34" charset="-127"/>
              </a:rPr>
              <a:t>1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) to the origin</a:t>
            </a:r>
          </a:p>
          <a:p>
            <a:pPr algn="l" latinLnBrk="1">
              <a:lnSpc>
                <a:spcPct val="140000"/>
              </a:lnSpc>
              <a:buFontTx/>
              <a:buAutoNum type="arabicPeriod"/>
            </a:pP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Rotate (x’</a:t>
            </a:r>
            <a:r>
              <a:rPr kumimoji="1" lang="en-US" altLang="ko-KR" sz="1800" baseline="-25000" dirty="0" smtClean="0">
                <a:solidFill>
                  <a:schemeClr val="tx1"/>
                </a:solidFill>
                <a:ea typeface="Gulim" pitchFamily="34" charset="-127"/>
              </a:rPr>
              <a:t>2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, y’</a:t>
            </a:r>
            <a:r>
              <a:rPr kumimoji="1" lang="en-US" altLang="ko-KR" sz="1800" baseline="-25000" dirty="0" smtClean="0">
                <a:solidFill>
                  <a:schemeClr val="tx1"/>
                </a:solidFill>
                <a:ea typeface="Gulim" pitchFamily="34" charset="-127"/>
              </a:rPr>
              <a:t>2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, z’</a:t>
            </a:r>
            <a:r>
              <a:rPr kumimoji="1" lang="en-US" altLang="ko-KR" sz="1800" baseline="-25000" dirty="0" smtClean="0">
                <a:solidFill>
                  <a:schemeClr val="tx1"/>
                </a:solidFill>
                <a:ea typeface="Gulim" pitchFamily="34" charset="-127"/>
              </a:rPr>
              <a:t>2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) on to the z axis</a:t>
            </a:r>
          </a:p>
          <a:p>
            <a:pPr algn="l" latinLnBrk="1">
              <a:lnSpc>
                <a:spcPct val="130000"/>
              </a:lnSpc>
              <a:buFontTx/>
              <a:buAutoNum type="arabicPeriod"/>
            </a:pP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Rotate the object around the z-axis</a:t>
            </a:r>
          </a:p>
          <a:p>
            <a:pPr algn="l" latinLnBrk="1">
              <a:lnSpc>
                <a:spcPct val="140000"/>
              </a:lnSpc>
              <a:buFontTx/>
              <a:buAutoNum type="arabicPeriod"/>
            </a:pP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Rotate the axis to the original orientation</a:t>
            </a:r>
          </a:p>
          <a:p>
            <a:pPr algn="l" latinLnBrk="1">
              <a:lnSpc>
                <a:spcPct val="140000"/>
              </a:lnSpc>
              <a:buFontTx/>
              <a:buAutoNum type="arabicPeriod"/>
            </a:pP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Translate the rotation axis to the original position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 flipH="1">
            <a:off x="5715000" y="52578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6021388" y="5562600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>
                <a:latin typeface="Arial" pitchFamily="34" charset="0"/>
                <a:ea typeface="Dotum" pitchFamily="34" charset="-127"/>
                <a:sym typeface="Symbol" pitchFamily="18" charset="2"/>
              </a:rPr>
              <a:t></a:t>
            </a:r>
            <a:endParaRPr kumimoji="1" lang="ko-KR" altLang="en-US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>
            <a:off x="6248400" y="5257800"/>
            <a:ext cx="762000" cy="762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Oval 35"/>
          <p:cNvSpPr>
            <a:spLocks noChangeArrowheads="1"/>
          </p:cNvSpPr>
          <p:nvPr/>
        </p:nvSpPr>
        <p:spPr bwMode="auto">
          <a:xfrm>
            <a:off x="6172200" y="6019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6553200" y="518160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l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58" name="AutoShape 37"/>
          <p:cNvSpPr>
            <a:spLocks noChangeArrowheads="1"/>
          </p:cNvSpPr>
          <p:nvPr/>
        </p:nvSpPr>
        <p:spPr bwMode="auto">
          <a:xfrm rot="5163755">
            <a:off x="6324600" y="5638800"/>
            <a:ext cx="152400" cy="3048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Line 39"/>
          <p:cNvSpPr>
            <a:spLocks noChangeShapeType="1"/>
          </p:cNvSpPr>
          <p:nvPr/>
        </p:nvSpPr>
        <p:spPr bwMode="auto">
          <a:xfrm flipV="1">
            <a:off x="7010400" y="32924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7092950" y="3200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1" name="Line 41"/>
          <p:cNvSpPr>
            <a:spLocks noChangeShapeType="1"/>
          </p:cNvSpPr>
          <p:nvPr/>
        </p:nvSpPr>
        <p:spPr bwMode="auto">
          <a:xfrm>
            <a:off x="7010400" y="52736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8839200" y="5334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5867400" y="63246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4" name="Line 2092"/>
          <p:cNvSpPr>
            <a:spLocks noChangeShapeType="1"/>
          </p:cNvSpPr>
          <p:nvPr/>
        </p:nvSpPr>
        <p:spPr bwMode="auto">
          <a:xfrm flipH="1">
            <a:off x="6858000" y="54102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Line 2093"/>
          <p:cNvSpPr>
            <a:spLocks noChangeShapeType="1"/>
          </p:cNvSpPr>
          <p:nvPr/>
        </p:nvSpPr>
        <p:spPr bwMode="auto">
          <a:xfrm>
            <a:off x="6858000" y="59436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Line 2095"/>
          <p:cNvSpPr>
            <a:spLocks noChangeShapeType="1"/>
          </p:cNvSpPr>
          <p:nvPr/>
        </p:nvSpPr>
        <p:spPr bwMode="auto">
          <a:xfrm>
            <a:off x="7086600" y="54102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Line 2096"/>
          <p:cNvSpPr>
            <a:spLocks noChangeShapeType="1"/>
          </p:cNvSpPr>
          <p:nvPr/>
        </p:nvSpPr>
        <p:spPr bwMode="auto">
          <a:xfrm flipH="1">
            <a:off x="7239000" y="5791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" name="Line 2094"/>
          <p:cNvSpPr>
            <a:spLocks noChangeShapeType="1"/>
          </p:cNvSpPr>
          <p:nvPr/>
        </p:nvSpPr>
        <p:spPr bwMode="auto">
          <a:xfrm flipH="1" flipV="1">
            <a:off x="7086600" y="5410200"/>
            <a:ext cx="152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9" name="Group 29"/>
          <p:cNvGrpSpPr>
            <a:grpSpLocks/>
          </p:cNvGrpSpPr>
          <p:nvPr/>
        </p:nvGrpSpPr>
        <p:grpSpPr bwMode="auto">
          <a:xfrm>
            <a:off x="2451100" y="3671888"/>
            <a:ext cx="3035300" cy="3033712"/>
            <a:chOff x="912" y="1689"/>
            <a:chExt cx="1912" cy="1911"/>
          </a:xfrm>
        </p:grpSpPr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1440" y="1747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1440" y="2995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H="1">
              <a:off x="912" y="2995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1968" y="2227"/>
              <a:ext cx="144" cy="52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2112" y="1795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V="1">
              <a:off x="1872" y="2755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208" y="2064"/>
              <a:ext cx="6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800">
                  <a:latin typeface="Arial" pitchFamily="34" charset="0"/>
                  <a:ea typeface="Dotum" pitchFamily="34" charset="-127"/>
                </a:rPr>
                <a:t>(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x</a:t>
              </a:r>
              <a:r>
                <a:rPr kumimoji="1" lang="en-US" altLang="ko-KR" sz="800">
                  <a:latin typeface="Arial" pitchFamily="34" charset="0"/>
                  <a:ea typeface="Dotum" pitchFamily="34" charset="-127"/>
                </a:rPr>
                <a:t>2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,y</a:t>
              </a:r>
              <a:r>
                <a:rPr kumimoji="1" lang="en-US" altLang="ko-KR" sz="800">
                  <a:latin typeface="Arial" pitchFamily="34" charset="0"/>
                  <a:ea typeface="Dotum" pitchFamily="34" charset="-127"/>
                </a:rPr>
                <a:t>2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,z</a:t>
              </a:r>
              <a:r>
                <a:rPr kumimoji="1" lang="en-US" altLang="ko-KR" sz="800">
                  <a:latin typeface="Arial" pitchFamily="34" charset="0"/>
                  <a:ea typeface="Dotum" pitchFamily="34" charset="-127"/>
                </a:rPr>
                <a:t>2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)</a:t>
              </a: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2064" y="2640"/>
              <a:ext cx="6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800">
                  <a:latin typeface="Arial" pitchFamily="34" charset="0"/>
                  <a:ea typeface="Dotum" pitchFamily="34" charset="-127"/>
                </a:rPr>
                <a:t>(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x</a:t>
              </a:r>
              <a:r>
                <a:rPr kumimoji="1" lang="en-US" altLang="ko-KR" sz="800">
                  <a:latin typeface="Arial" pitchFamily="34" charset="0"/>
                  <a:ea typeface="Dotum" pitchFamily="34" charset="-127"/>
                </a:rPr>
                <a:t>1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,y</a:t>
              </a:r>
              <a:r>
                <a:rPr kumimoji="1" lang="en-US" altLang="ko-KR" sz="800">
                  <a:latin typeface="Arial" pitchFamily="34" charset="0"/>
                  <a:ea typeface="Dotum" pitchFamily="34" charset="-127"/>
                </a:rPr>
                <a:t>1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,z</a:t>
              </a:r>
              <a:r>
                <a:rPr kumimoji="1" lang="en-US" altLang="ko-KR" sz="800">
                  <a:latin typeface="Arial" pitchFamily="34" charset="0"/>
                  <a:ea typeface="Dotum" pitchFamily="34" charset="-127"/>
                </a:rPr>
                <a:t>1</a:t>
              </a:r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)</a:t>
              </a: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2592" y="30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x</a:t>
              </a:r>
              <a:endParaRPr kumimoji="1" lang="en-US" altLang="ko-KR" sz="2000">
                <a:latin typeface="Arial" pitchFamily="34" charset="0"/>
                <a:ea typeface="Dotum" pitchFamily="34" charset="-127"/>
              </a:endParaRPr>
            </a:p>
          </p:txBody>
        </p:sp>
        <p:sp>
          <p:nvSpPr>
            <p:cNvPr id="79" name="Text Box 39"/>
            <p:cNvSpPr txBox="1">
              <a:spLocks noChangeArrowheads="1"/>
            </p:cNvSpPr>
            <p:nvPr/>
          </p:nvSpPr>
          <p:spPr bwMode="auto">
            <a:xfrm>
              <a:off x="1008" y="336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z</a:t>
              </a:r>
              <a:endParaRPr kumimoji="1" lang="en-US" altLang="ko-KR" sz="2000">
                <a:latin typeface="Arial" pitchFamily="34" charset="0"/>
                <a:ea typeface="Dotum" pitchFamily="34" charset="-127"/>
              </a:endParaRPr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1492" y="16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800">
                  <a:latin typeface="Arial" pitchFamily="34" charset="0"/>
                  <a:ea typeface="Dotum" pitchFamily="34" charset="-127"/>
                </a:rPr>
                <a:t>y</a:t>
              </a:r>
              <a:endParaRPr kumimoji="1" lang="en-US" altLang="ko-KR" sz="2000">
                <a:latin typeface="Arial" pitchFamily="34" charset="0"/>
                <a:ea typeface="Dotum" pitchFamily="34" charset="-127"/>
              </a:endParaRPr>
            </a:p>
          </p:txBody>
        </p:sp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V="1">
              <a:off x="1440" y="2491"/>
              <a:ext cx="144" cy="53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42"/>
            <p:cNvSpPr>
              <a:spLocks noChangeShapeType="1"/>
            </p:cNvSpPr>
            <p:nvPr/>
          </p:nvSpPr>
          <p:spPr bwMode="auto">
            <a:xfrm flipV="1">
              <a:off x="1584" y="2064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43"/>
            <p:cNvSpPr>
              <a:spLocks noChangeShapeType="1"/>
            </p:cNvSpPr>
            <p:nvPr/>
          </p:nvSpPr>
          <p:spPr bwMode="auto">
            <a:xfrm flipV="1">
              <a:off x="1344" y="3024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AutoShape 44"/>
            <p:cNvSpPr>
              <a:spLocks noChangeArrowheads="1"/>
            </p:cNvSpPr>
            <p:nvPr/>
          </p:nvSpPr>
          <p:spPr bwMode="auto">
            <a:xfrm rot="-1560849">
              <a:off x="1584" y="2832"/>
              <a:ext cx="240" cy="96"/>
            </a:xfrm>
            <a:prstGeom prst="left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" name="Line 2083"/>
          <p:cNvSpPr>
            <a:spLocks noChangeShapeType="1"/>
          </p:cNvSpPr>
          <p:nvPr/>
        </p:nvSpPr>
        <p:spPr bwMode="auto">
          <a:xfrm flipV="1">
            <a:off x="838200" y="1554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" name="Line 2084"/>
          <p:cNvSpPr>
            <a:spLocks noChangeShapeType="1"/>
          </p:cNvSpPr>
          <p:nvPr/>
        </p:nvSpPr>
        <p:spPr bwMode="auto">
          <a:xfrm>
            <a:off x="838200" y="3535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" name="Line 2085"/>
          <p:cNvSpPr>
            <a:spLocks noChangeShapeType="1"/>
          </p:cNvSpPr>
          <p:nvPr/>
        </p:nvSpPr>
        <p:spPr bwMode="auto">
          <a:xfrm flipH="1">
            <a:off x="0" y="35353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" name="Line 2086"/>
          <p:cNvSpPr>
            <a:spLocks noChangeShapeType="1"/>
          </p:cNvSpPr>
          <p:nvPr/>
        </p:nvSpPr>
        <p:spPr bwMode="auto">
          <a:xfrm flipV="1">
            <a:off x="1676400" y="231616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" name="Line 2087"/>
          <p:cNvSpPr>
            <a:spLocks noChangeShapeType="1"/>
          </p:cNvSpPr>
          <p:nvPr/>
        </p:nvSpPr>
        <p:spPr bwMode="auto">
          <a:xfrm flipV="1">
            <a:off x="1905000" y="16303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" name="Line 2088"/>
          <p:cNvSpPr>
            <a:spLocks noChangeShapeType="1"/>
          </p:cNvSpPr>
          <p:nvPr/>
        </p:nvSpPr>
        <p:spPr bwMode="auto">
          <a:xfrm flipV="1">
            <a:off x="1524000" y="31543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AutoShape 2089"/>
          <p:cNvSpPr>
            <a:spLocks noChangeArrowheads="1"/>
          </p:cNvSpPr>
          <p:nvPr/>
        </p:nvSpPr>
        <p:spPr bwMode="auto">
          <a:xfrm>
            <a:off x="1905000" y="1782763"/>
            <a:ext cx="228600" cy="228600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" name="Text Box 2090"/>
          <p:cNvSpPr txBox="1">
            <a:spLocks noChangeArrowheads="1"/>
          </p:cNvSpPr>
          <p:nvPr/>
        </p:nvSpPr>
        <p:spPr bwMode="auto">
          <a:xfrm>
            <a:off x="914400" y="2087563"/>
            <a:ext cx="97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2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,y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2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,z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2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)</a:t>
            </a:r>
          </a:p>
        </p:txBody>
      </p:sp>
      <p:sp>
        <p:nvSpPr>
          <p:cNvPr id="114" name="Text Box 2091"/>
          <p:cNvSpPr txBox="1">
            <a:spLocks noChangeArrowheads="1"/>
          </p:cNvSpPr>
          <p:nvPr/>
        </p:nvSpPr>
        <p:spPr bwMode="auto">
          <a:xfrm>
            <a:off x="774700" y="3001963"/>
            <a:ext cx="97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 dirty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 dirty="0">
                <a:latin typeface="Arial" pitchFamily="34" charset="0"/>
                <a:ea typeface="Dotum" pitchFamily="34" charset="-127"/>
              </a:rPr>
              <a:t>x</a:t>
            </a:r>
            <a:r>
              <a:rPr kumimoji="1" lang="en-US" altLang="ko-KR" sz="800" dirty="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 dirty="0">
                <a:latin typeface="Arial" pitchFamily="34" charset="0"/>
                <a:ea typeface="Dotum" pitchFamily="34" charset="-127"/>
              </a:rPr>
              <a:t>,y</a:t>
            </a:r>
            <a:r>
              <a:rPr kumimoji="1" lang="en-US" altLang="ko-KR" sz="800" dirty="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 dirty="0">
                <a:latin typeface="Arial" pitchFamily="34" charset="0"/>
                <a:ea typeface="Dotum" pitchFamily="34" charset="-127"/>
              </a:rPr>
              <a:t>,z</a:t>
            </a:r>
            <a:r>
              <a:rPr kumimoji="1" lang="en-US" altLang="ko-KR" sz="800" dirty="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 dirty="0">
                <a:latin typeface="Arial" pitchFamily="34" charset="0"/>
                <a:ea typeface="Dotum" pitchFamily="34" charset="-127"/>
              </a:rPr>
              <a:t>)</a:t>
            </a:r>
          </a:p>
        </p:txBody>
      </p:sp>
      <p:sp>
        <p:nvSpPr>
          <p:cNvPr id="115" name="Text Box 2097"/>
          <p:cNvSpPr txBox="1">
            <a:spLocks noChangeArrowheads="1"/>
          </p:cNvSpPr>
          <p:nvPr/>
        </p:nvSpPr>
        <p:spPr bwMode="auto">
          <a:xfrm>
            <a:off x="2667000" y="3595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16" name="Text Box 2098"/>
          <p:cNvSpPr txBox="1">
            <a:spLocks noChangeArrowheads="1"/>
          </p:cNvSpPr>
          <p:nvPr/>
        </p:nvSpPr>
        <p:spPr bwMode="auto">
          <a:xfrm>
            <a:off x="152400" y="4129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17" name="Text Box 2099"/>
          <p:cNvSpPr txBox="1">
            <a:spLocks noChangeArrowheads="1"/>
          </p:cNvSpPr>
          <p:nvPr/>
        </p:nvSpPr>
        <p:spPr bwMode="auto">
          <a:xfrm>
            <a:off x="920750" y="146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209800" y="2468563"/>
            <a:ext cx="533400" cy="609600"/>
            <a:chOff x="2209800" y="2468563"/>
            <a:chExt cx="533400" cy="609600"/>
          </a:xfrm>
        </p:grpSpPr>
        <p:sp>
          <p:nvSpPr>
            <p:cNvPr id="119" name="Line 2094"/>
            <p:cNvSpPr>
              <a:spLocks noChangeShapeType="1"/>
            </p:cNvSpPr>
            <p:nvPr/>
          </p:nvSpPr>
          <p:spPr bwMode="auto">
            <a:xfrm flipH="1" flipV="1">
              <a:off x="2438400" y="2468563"/>
              <a:ext cx="152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Line 2092"/>
            <p:cNvSpPr>
              <a:spLocks noChangeShapeType="1"/>
            </p:cNvSpPr>
            <p:nvPr/>
          </p:nvSpPr>
          <p:spPr bwMode="auto">
            <a:xfrm flipH="1">
              <a:off x="2209800" y="2468563"/>
              <a:ext cx="228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2093"/>
            <p:cNvSpPr>
              <a:spLocks noChangeShapeType="1"/>
            </p:cNvSpPr>
            <p:nvPr/>
          </p:nvSpPr>
          <p:spPr bwMode="auto">
            <a:xfrm>
              <a:off x="2209800" y="3001963"/>
              <a:ext cx="3810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Line 2095"/>
            <p:cNvSpPr>
              <a:spLocks noChangeShapeType="1"/>
            </p:cNvSpPr>
            <p:nvPr/>
          </p:nvSpPr>
          <p:spPr bwMode="auto">
            <a:xfrm>
              <a:off x="2438400" y="2468563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Line 2096"/>
            <p:cNvSpPr>
              <a:spLocks noChangeShapeType="1"/>
            </p:cNvSpPr>
            <p:nvPr/>
          </p:nvSpPr>
          <p:spPr bwMode="auto">
            <a:xfrm flipH="1">
              <a:off x="2590800" y="2849563"/>
              <a:ext cx="152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6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174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001000" cy="118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4404" y="5014912"/>
            <a:ext cx="8498595" cy="1004888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Cm= T’    .    R’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X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R’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Y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   R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Z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  R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Y 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.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   R</a:t>
            </a:r>
            <a:r>
              <a:rPr kumimoji="1" lang="en-US" altLang="ko-KR" sz="2800" baseline="-25000" dirty="0" smtClean="0">
                <a:solidFill>
                  <a:schemeClr val="tx1"/>
                </a:solidFill>
                <a:ea typeface="Gulim" pitchFamily="34" charset="-127"/>
              </a:rPr>
              <a:t>X</a:t>
            </a:r>
            <a:r>
              <a:rPr kumimoji="1" lang="en-US" altLang="ko-KR" sz="2800" dirty="0" smtClean="0">
                <a:solidFill>
                  <a:schemeClr val="tx1"/>
                </a:solidFill>
                <a:ea typeface="Gulim" pitchFamily="34" charset="-127"/>
              </a:rPr>
              <a:t>   .     T</a:t>
            </a:r>
          </a:p>
        </p:txBody>
      </p:sp>
      <p:pic>
        <p:nvPicPr>
          <p:cNvPr id="25602" name="Picture 2" descr="Five degrees of freedom robot arm model. | Download Scientific 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46" y="5334000"/>
            <a:ext cx="2856417" cy="156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33400"/>
            <a:ext cx="9144000" cy="1470025"/>
          </a:xfrm>
        </p:spPr>
        <p:txBody>
          <a:bodyPr/>
          <a:lstStyle/>
          <a:p>
            <a:r>
              <a:rPr lang="en-GB" dirty="0" smtClean="0"/>
              <a:t>Reflection about an Arbitrary Plane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Hints:</a:t>
            </a:r>
          </a:p>
          <a:p>
            <a:pPr algn="l" latinLnBrk="1"/>
            <a:r>
              <a:rPr kumimoji="1" lang="en-US" altLang="ko-KR" sz="2000" b="1" dirty="0" smtClean="0">
                <a:solidFill>
                  <a:schemeClr val="tx1"/>
                </a:solidFill>
                <a:ea typeface="Gulim" pitchFamily="34" charset="-127"/>
              </a:rPr>
              <a:t>Spatial orientation of a plane in 3D space is given by its outward normal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plane so that it passes thru origin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Normal two times so that it gets aligned with z axis and the plane lands on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plane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Take reflection of object about that plane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Perform inverse rotations and translation</a:t>
            </a: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457200" y="5421868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14400" y="6183868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1752600" y="345654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834333" y="33644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1752600" y="543774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581400" y="549806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608783" y="64886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33600" y="4431268"/>
            <a:ext cx="762000" cy="838200"/>
            <a:chOff x="2133600" y="3276600"/>
            <a:chExt cx="762000" cy="838200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 flipH="1" flipV="1">
            <a:off x="2133600" y="4545568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2057400" y="4336018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H="1">
            <a:off x="4724400" y="5421868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5181600" y="6183868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Line 39"/>
          <p:cNvSpPr>
            <a:spLocks noChangeShapeType="1"/>
          </p:cNvSpPr>
          <p:nvPr/>
        </p:nvSpPr>
        <p:spPr bwMode="auto">
          <a:xfrm flipV="1">
            <a:off x="6019800" y="345654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6101533" y="33644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6019800" y="543774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7848600" y="549806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4875983" y="64886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00800" y="4431268"/>
            <a:ext cx="762000" cy="838200"/>
            <a:chOff x="2133600" y="3276600"/>
            <a:chExt cx="762000" cy="838200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 flipV="1">
            <a:off x="6400800" y="4545568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Magnetic Disk 63"/>
          <p:cNvSpPr/>
          <p:nvPr/>
        </p:nvSpPr>
        <p:spPr>
          <a:xfrm>
            <a:off x="7239000" y="4869418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33400"/>
            <a:ext cx="9144000" cy="1470025"/>
          </a:xfrm>
        </p:spPr>
        <p:txBody>
          <a:bodyPr/>
          <a:lstStyle/>
          <a:p>
            <a:r>
              <a:rPr lang="en-GB" dirty="0" smtClean="0"/>
              <a:t>Reflection about an Arbitrary Plane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1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the plane along with the object to be reflected about it so that the plane passes thru origin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8783" y="5334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766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2133600" y="33909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057400" y="31813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311194"/>
              </p:ext>
            </p:extLst>
          </p:nvPr>
        </p:nvGraphicFramePr>
        <p:xfrm>
          <a:off x="5080000" y="2819400"/>
          <a:ext cx="2487613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346040" imgH="914400" progId="Equation.3">
                  <p:embed/>
                </p:oleObj>
              </mc:Choice>
              <mc:Fallback>
                <p:oleObj name="Equation" r:id="rId3" imgW="1346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819400"/>
                        <a:ext cx="2487613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7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2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normal about x then y axis so that the normal is aligned with z axis and the plane is aligned with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plane 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47800" y="38100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1447800" y="39243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1371600" y="37147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64536"/>
              </p:ext>
            </p:extLst>
          </p:nvPr>
        </p:nvGraphicFramePr>
        <p:xfrm>
          <a:off x="5273675" y="1660525"/>
          <a:ext cx="27114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" imgW="1892160" imgH="914400" progId="Equation.3">
                  <p:embed/>
                </p:oleObj>
              </mc:Choice>
              <mc:Fallback>
                <p:oleObj name="Equation" r:id="rId3" imgW="18921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1660525"/>
                        <a:ext cx="27114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10533"/>
              </p:ext>
            </p:extLst>
          </p:nvPr>
        </p:nvGraphicFramePr>
        <p:xfrm>
          <a:off x="5127625" y="3048000"/>
          <a:ext cx="294163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2019240" imgH="914400" progId="Equation.3">
                  <p:embed/>
                </p:oleObj>
              </mc:Choice>
              <mc:Fallback>
                <p:oleObj name="Equation" r:id="rId5" imgW="201924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048000"/>
                        <a:ext cx="2941638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19600"/>
            <a:ext cx="2009565" cy="240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6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3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Reflect the object about the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plane with which the plane has been aligned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90275"/>
              </p:ext>
            </p:extLst>
          </p:nvPr>
        </p:nvGraphicFramePr>
        <p:xfrm>
          <a:off x="5341938" y="3124200"/>
          <a:ext cx="27241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3124200"/>
                        <a:ext cx="272415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1744172" y="3709348"/>
            <a:ext cx="8428" cy="564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 rot="165519">
            <a:off x="1824806" y="3663002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64432" y="3891602"/>
            <a:ext cx="1086997" cy="832798"/>
            <a:chOff x="1364432" y="3891602"/>
            <a:chExt cx="1086997" cy="83279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367606" y="38916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21632" y="41202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64432" y="4525108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87061" y="3903785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44172" y="3709348"/>
            <a:ext cx="8428" cy="564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 rot="165519">
            <a:off x="1824806" y="4882202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64432" y="3891602"/>
            <a:ext cx="1086997" cy="832798"/>
            <a:chOff x="1364432" y="3891602"/>
            <a:chExt cx="1086997" cy="83279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367606" y="38916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21632" y="41202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64432" y="4525108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87061" y="3903785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264404" y="609600"/>
            <a:ext cx="8727196" cy="100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kumimoji="1" lang="en-US" altLang="ko-KR" sz="240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3</a:t>
            </a:r>
            <a:endParaRPr kumimoji="1" lang="en-US" altLang="ko-KR" sz="2000" b="1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smtClean="0">
                <a:solidFill>
                  <a:schemeClr val="tx1"/>
                </a:solidFill>
                <a:ea typeface="Gulim" pitchFamily="34" charset="-127"/>
              </a:rPr>
              <a:t>Reflect the object about the xy plane with which the plane has been aligned</a:t>
            </a:r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66033"/>
              </p:ext>
            </p:extLst>
          </p:nvPr>
        </p:nvGraphicFramePr>
        <p:xfrm>
          <a:off x="5341938" y="3124200"/>
          <a:ext cx="27241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3124200"/>
                        <a:ext cx="272415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9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5334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4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Rotate the normal about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y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then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x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axis so that the normal is </a:t>
            </a:r>
            <a:r>
              <a:rPr kumimoji="1" lang="en-US" altLang="ko-KR" sz="2000" b="1" dirty="0" smtClean="0">
                <a:solidFill>
                  <a:schemeClr val="tx1"/>
                </a:solidFill>
                <a:ea typeface="Gulim" pitchFamily="34" charset="-127"/>
              </a:rPr>
              <a:t>de-aligned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from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z axis and the plane is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de-aligned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with </a:t>
            </a:r>
            <a:r>
              <a:rPr kumimoji="1" lang="en-US" altLang="ko-KR" sz="2000" dirty="0" err="1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 plane 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47800" y="38100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1447800" y="39243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286000" y="40195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569977"/>
              </p:ext>
            </p:extLst>
          </p:nvPr>
        </p:nvGraphicFramePr>
        <p:xfrm>
          <a:off x="5108575" y="1828800"/>
          <a:ext cx="29781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2044440" imgH="914400" progId="Equation.3">
                  <p:embed/>
                </p:oleObj>
              </mc:Choice>
              <mc:Fallback>
                <p:oleObj name="Equation" r:id="rId3" imgW="2044440" imgH="914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1828800"/>
                        <a:ext cx="29781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09969"/>
              </p:ext>
            </p:extLst>
          </p:nvPr>
        </p:nvGraphicFramePr>
        <p:xfrm>
          <a:off x="5254625" y="3276600"/>
          <a:ext cx="27479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3276600"/>
                        <a:ext cx="2747963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5334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5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Translate the plane along with the </a:t>
            </a:r>
            <a:r>
              <a:rPr kumimoji="1" lang="en-US" altLang="ko-KR" sz="2000" b="1" dirty="0" smtClean="0">
                <a:solidFill>
                  <a:schemeClr val="tx1"/>
                </a:solidFill>
                <a:ea typeface="Gulim" pitchFamily="34" charset="-127"/>
              </a:rPr>
              <a:t>reflected object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back to its original location</a:t>
            </a:r>
            <a:endParaRPr kumimoji="1" lang="en-US" altLang="ko-KR" sz="2000" dirty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8783" y="5334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766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2133600" y="33909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971800" y="34861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73412"/>
              </p:ext>
            </p:extLst>
          </p:nvPr>
        </p:nvGraphicFramePr>
        <p:xfrm>
          <a:off x="5138738" y="2884488"/>
          <a:ext cx="23701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1282680" imgH="914400" progId="Equation.3">
                  <p:embed/>
                </p:oleObj>
              </mc:Choice>
              <mc:Fallback>
                <p:oleObj name="Equation" r:id="rId3" imgW="1282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884488"/>
                        <a:ext cx="2370137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" y="838200"/>
            <a:ext cx="9131534" cy="214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80" y="4724400"/>
            <a:ext cx="891572" cy="103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78" y="4741985"/>
            <a:ext cx="1054439" cy="101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27" y="4765431"/>
            <a:ext cx="1092851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67" y="4712575"/>
            <a:ext cx="797998" cy="104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00954"/>
            <a:ext cx="1057773" cy="104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06523"/>
            <a:ext cx="957032" cy="104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89231"/>
            <a:ext cx="798171" cy="98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264405" y="4648200"/>
            <a:ext cx="6400800" cy="1752600"/>
          </a:xfrm>
        </p:spPr>
        <p:txBody>
          <a:bodyPr>
            <a:normAutofit/>
          </a:bodyPr>
          <a:lstStyle/>
          <a:p>
            <a:pPr algn="l" latinLnBrk="1"/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  <a:p>
            <a:pPr algn="l" latinLnBrk="1"/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       CM=</a:t>
            </a:r>
          </a:p>
        </p:txBody>
      </p:sp>
    </p:spTree>
    <p:extLst>
      <p:ext uri="{BB962C8B-B14F-4D97-AF65-F5344CB8AC3E}">
        <p14:creationId xmlns:p14="http://schemas.microsoft.com/office/powerpoint/2010/main" val="23342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533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0088"/>
            <a:ext cx="8610600" cy="25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6248400"/>
            <a:ext cx="8879595" cy="533400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cm = T’</a:t>
            </a:r>
            <a:r>
              <a:rPr kumimoji="1" lang="en-US" altLang="ko-KR" sz="2000" baseline="-25000" dirty="0" smtClean="0">
                <a:solidFill>
                  <a:schemeClr val="tx1"/>
                </a:solidFill>
                <a:ea typeface="Gulim" pitchFamily="34" charset="-127"/>
              </a:rPr>
              <a:t>(x1,y1,z1)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. R’</a:t>
            </a:r>
            <a:r>
              <a:rPr kumimoji="1" lang="en-US" altLang="ko-KR" sz="2000" baseline="-25000" dirty="0" smtClean="0">
                <a:solidFill>
                  <a:schemeClr val="tx1"/>
                </a:solidFill>
                <a:ea typeface="Gulim" pitchFamily="34" charset="-127"/>
              </a:rPr>
              <a:t>X 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.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R’</a:t>
            </a:r>
            <a:r>
              <a:rPr kumimoji="1" lang="en-US" altLang="ko-KR" sz="2000" baseline="-25000" dirty="0" err="1" smtClean="0">
                <a:solidFill>
                  <a:schemeClr val="tx1"/>
                </a:solidFill>
                <a:ea typeface="Gulim" pitchFamily="34" charset="-127"/>
              </a:rPr>
              <a:t>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.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R</a:t>
            </a:r>
            <a:r>
              <a:rPr kumimoji="1" lang="en-US" altLang="ko-KR" sz="2000" baseline="-25000" dirty="0" err="1" smtClean="0">
                <a:solidFill>
                  <a:schemeClr val="tx1"/>
                </a:solidFill>
                <a:ea typeface="Gulim" pitchFamily="34" charset="-127"/>
              </a:rPr>
              <a:t>z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.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R</a:t>
            </a:r>
            <a:r>
              <a:rPr kumimoji="1" lang="en-US" altLang="ko-KR" sz="2000" baseline="-25000" dirty="0" err="1" smtClean="0">
                <a:solidFill>
                  <a:schemeClr val="tx1"/>
                </a:solidFill>
                <a:ea typeface="Gulim" pitchFamily="34" charset="-127"/>
              </a:rPr>
              <a:t>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. R</a:t>
            </a:r>
            <a:r>
              <a:rPr kumimoji="1" lang="en-US" altLang="ko-KR" sz="2000" baseline="-25000" dirty="0" smtClean="0">
                <a:solidFill>
                  <a:schemeClr val="tx1"/>
                </a:solidFill>
                <a:ea typeface="Gulim" pitchFamily="34" charset="-127"/>
              </a:rPr>
              <a:t>X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. T</a:t>
            </a:r>
            <a:r>
              <a:rPr kumimoji="1" lang="en-US" altLang="ko-KR" sz="2000" baseline="-25000" dirty="0" smtClean="0">
                <a:solidFill>
                  <a:schemeClr val="tx1"/>
                </a:solidFill>
                <a:ea typeface="Gulim" pitchFamily="34" charset="-127"/>
              </a:rPr>
              <a:t>(-x1,-y1,-z1)</a:t>
            </a:r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533400"/>
            <a:ext cx="803189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4419600" y="2209800"/>
            <a:ext cx="4191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5" y="1219200"/>
            <a:ext cx="6400800" cy="1752600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1</a:t>
            </a:r>
            <a:endParaRPr kumimoji="1" lang="en-US" altLang="ko-KR" sz="2000" b="1" dirty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(x</a:t>
            </a:r>
            <a:r>
              <a:rPr kumimoji="1" lang="en-US" altLang="ko-KR" sz="2000" baseline="-25000" dirty="0" smtClean="0">
                <a:solidFill>
                  <a:schemeClr val="tx1"/>
                </a:solidFill>
                <a:ea typeface="Gulim" pitchFamily="34" charset="-127"/>
              </a:rPr>
              <a:t>1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, y</a:t>
            </a:r>
            <a:r>
              <a:rPr kumimoji="1" lang="en-US" altLang="ko-KR" sz="2000" baseline="-25000" dirty="0" smtClean="0">
                <a:solidFill>
                  <a:schemeClr val="tx1"/>
                </a:solidFill>
                <a:ea typeface="Gulim" pitchFamily="34" charset="-127"/>
              </a:rPr>
              <a:t>1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, z</a:t>
            </a:r>
            <a:r>
              <a:rPr kumimoji="1" lang="en-US" altLang="ko-KR" sz="2000" baseline="-25000" dirty="0" smtClean="0">
                <a:solidFill>
                  <a:schemeClr val="tx1"/>
                </a:solidFill>
                <a:ea typeface="Gulim" pitchFamily="34" charset="-127"/>
              </a:rPr>
              <a:t>1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) to the origin</a:t>
            </a:r>
          </a:p>
        </p:txBody>
      </p:sp>
      <p:sp>
        <p:nvSpPr>
          <p:cNvPr id="70" name="Line 30"/>
          <p:cNvSpPr>
            <a:spLocks noChangeShapeType="1"/>
          </p:cNvSpPr>
          <p:nvPr/>
        </p:nvSpPr>
        <p:spPr bwMode="auto">
          <a:xfrm flipV="1">
            <a:off x="1758950" y="31924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758950" y="51736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>
            <a:off x="920750" y="51736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 flipV="1">
            <a:off x="2597150" y="395446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4"/>
          <p:cNvSpPr>
            <a:spLocks noChangeShapeType="1"/>
          </p:cNvSpPr>
          <p:nvPr/>
        </p:nvSpPr>
        <p:spPr bwMode="auto">
          <a:xfrm flipV="1">
            <a:off x="2825750" y="3268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444750" y="4792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2978150" y="3695700"/>
            <a:ext cx="97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2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,y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2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,z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2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)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2749550" y="4610100"/>
            <a:ext cx="97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,y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,z</a:t>
            </a:r>
            <a:r>
              <a:rPr kumimoji="1" lang="en-US" altLang="ko-KR" sz="800">
                <a:latin typeface="Arial" pitchFamily="34" charset="0"/>
                <a:ea typeface="Dotum" pitchFamily="34" charset="-127"/>
              </a:rPr>
              <a:t>1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)</a:t>
            </a: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35877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073150" y="576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1841500" y="3100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 flipV="1">
            <a:off x="1758948" y="4183063"/>
            <a:ext cx="304801" cy="10366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2" name="Line 42"/>
          <p:cNvSpPr>
            <a:spLocks noChangeShapeType="1"/>
          </p:cNvSpPr>
          <p:nvPr/>
        </p:nvSpPr>
        <p:spPr bwMode="auto">
          <a:xfrm flipV="1">
            <a:off x="1987550" y="3695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" name="Line 43"/>
          <p:cNvSpPr>
            <a:spLocks noChangeShapeType="1"/>
          </p:cNvSpPr>
          <p:nvPr/>
        </p:nvSpPr>
        <p:spPr bwMode="auto">
          <a:xfrm flipV="1">
            <a:off x="1606550" y="5219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AutoShape 44"/>
          <p:cNvSpPr>
            <a:spLocks noChangeArrowheads="1"/>
          </p:cNvSpPr>
          <p:nvPr/>
        </p:nvSpPr>
        <p:spPr bwMode="auto">
          <a:xfrm rot="20039151">
            <a:off x="1987550" y="49149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95553"/>
              </p:ext>
            </p:extLst>
          </p:nvPr>
        </p:nvGraphicFramePr>
        <p:xfrm>
          <a:off x="5080000" y="2819400"/>
          <a:ext cx="2487613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346040" imgH="914400" progId="Equation.3">
                  <p:embed/>
                </p:oleObj>
              </mc:Choice>
              <mc:Fallback>
                <p:oleObj name="Equation" r:id="rId3" imgW="1346040" imgH="914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819400"/>
                        <a:ext cx="2487613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81113"/>
            <a:ext cx="8153400" cy="852487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2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about x axis in anti clockwise direction by ‘</a:t>
            </a:r>
            <a:r>
              <a:rPr kumimoji="1" lang="en-US" altLang="ko-KR" sz="2000" dirty="0" smtClean="0">
                <a:ea typeface="Dotum" pitchFamily="34" charset="-127"/>
                <a:sym typeface="Symbol" pitchFamily="18" charset="2"/>
              </a:rPr>
              <a:t>’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angle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978025" y="32623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 dirty="0" err="1" smtClean="0">
                <a:latin typeface="Arial" pitchFamily="34" charset="0"/>
                <a:ea typeface="Dotum" pitchFamily="34" charset="-127"/>
              </a:rPr>
              <a:t>a,b,c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30225" y="30337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 dirty="0">
                <a:latin typeface="Arial" pitchFamily="34" charset="0"/>
                <a:ea typeface="Dotum" pitchFamily="34" charset="-127"/>
              </a:rPr>
              <a:t>(</a:t>
            </a:r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0,</a:t>
            </a:r>
            <a:r>
              <a:rPr kumimoji="1" lang="en-US" altLang="ko-KR" sz="1800" dirty="0" err="1" smtClean="0">
                <a:latin typeface="Arial" pitchFamily="34" charset="0"/>
                <a:ea typeface="Dotum" pitchFamily="34" charset="-127"/>
              </a:rPr>
              <a:t>b,c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1749424" y="3490914"/>
            <a:ext cx="234950" cy="83819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1292225" y="34909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1292225" y="34909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292225" y="3490913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1292225" y="3490913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978025" y="349091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1292225" y="47101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1978025" y="425291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1978025" y="303371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1292225" y="303371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49425" y="30337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2359025" y="303371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1216025" y="341471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76200" y="3859213"/>
            <a:ext cx="990600" cy="530225"/>
          </a:xfrm>
          <a:prstGeom prst="borderCallout1">
            <a:avLst>
              <a:gd name="adj1" fmla="val 21556"/>
              <a:gd name="adj2" fmla="val 107694"/>
              <a:gd name="adj3" fmla="val -50301"/>
              <a:gd name="adj4" fmla="val 114264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Projected Point</a:t>
            </a:r>
          </a:p>
        </p:txBody>
      </p:sp>
      <p:sp>
        <p:nvSpPr>
          <p:cNvPr id="38" name="Freeform 40"/>
          <p:cNvSpPr>
            <a:spLocks/>
          </p:cNvSpPr>
          <p:nvPr/>
        </p:nvSpPr>
        <p:spPr bwMode="auto">
          <a:xfrm>
            <a:off x="1597025" y="4100513"/>
            <a:ext cx="76200" cy="3048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Freeform 41"/>
          <p:cNvSpPr>
            <a:spLocks/>
          </p:cNvSpPr>
          <p:nvPr/>
        </p:nvSpPr>
        <p:spPr bwMode="auto">
          <a:xfrm flipH="1">
            <a:off x="1825625" y="4100513"/>
            <a:ext cx="76200" cy="3810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362885" y="4024313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 smtClean="0">
                <a:ea typeface="Dotum" pitchFamily="34" charset="-127"/>
                <a:sym typeface="Symbol" pitchFamily="18" charset="2"/>
              </a:rPr>
              <a:t>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85651" y="3948113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 smtClean="0">
                <a:ea typeface="Dotum" pitchFamily="34" charset="-127"/>
                <a:sym typeface="Symbol" pitchFamily="18" charset="2"/>
              </a:rPr>
              <a:t>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1749425" y="4252913"/>
            <a:ext cx="304800" cy="6096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054225" y="486251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AutoShape 46"/>
          <p:cNvSpPr>
            <a:spLocks/>
          </p:cNvSpPr>
          <p:nvPr/>
        </p:nvSpPr>
        <p:spPr bwMode="auto">
          <a:xfrm>
            <a:off x="2260600" y="5200650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0116"/>
              <a:gd name="adj5" fmla="val -41616"/>
              <a:gd name="adj6" fmla="val -20236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Rotated Point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51"/>
          <p:cNvSpPr txBox="1">
            <a:spLocks noChangeArrowheads="1"/>
          </p:cNvSpPr>
          <p:nvPr/>
        </p:nvSpPr>
        <p:spPr bwMode="auto">
          <a:xfrm>
            <a:off x="1835150" y="2224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H="1">
            <a:off x="914400" y="42973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066800" y="4891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131830"/>
              </p:ext>
            </p:extLst>
          </p:nvPr>
        </p:nvGraphicFramePr>
        <p:xfrm>
          <a:off x="4964113" y="2225675"/>
          <a:ext cx="23399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3" imgW="1333440" imgH="888840" progId="Equation.3">
                  <p:embed/>
                </p:oleObj>
              </mc:Choice>
              <mc:Fallback>
                <p:oleObj name="Equation" r:id="rId3" imgW="1333440" imgH="8888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2225675"/>
                        <a:ext cx="233997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13772"/>
              </p:ext>
            </p:extLst>
          </p:nvPr>
        </p:nvGraphicFramePr>
        <p:xfrm>
          <a:off x="4217988" y="4022725"/>
          <a:ext cx="4822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5" imgW="3365280" imgH="914400" progId="Equation.3">
                  <p:embed/>
                </p:oleObj>
              </mc:Choice>
              <mc:Fallback>
                <p:oleObj name="Equation" r:id="rId5" imgW="336528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022725"/>
                        <a:ext cx="4822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49" idx="0"/>
            <a:endCxn id="43" idx="2"/>
          </p:cNvCxnSpPr>
          <p:nvPr/>
        </p:nvCxnSpPr>
        <p:spPr>
          <a:xfrm>
            <a:off x="1752600" y="4297363"/>
            <a:ext cx="301625" cy="603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1676400" y="4662488"/>
            <a:ext cx="167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a,0,?)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1219200"/>
            <a:ext cx="7050795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3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about y axis in clockwise direction by ‘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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’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 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angle</a:t>
            </a:r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   </a:t>
            </a:r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51" name="Line 1062"/>
          <p:cNvSpPr>
            <a:spLocks noChangeShapeType="1"/>
          </p:cNvSpPr>
          <p:nvPr/>
        </p:nvSpPr>
        <p:spPr bwMode="auto">
          <a:xfrm flipH="1">
            <a:off x="292100" y="4313237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Text Box 1064"/>
          <p:cNvSpPr txBox="1">
            <a:spLocks noChangeArrowheads="1"/>
          </p:cNvSpPr>
          <p:nvPr/>
        </p:nvSpPr>
        <p:spPr bwMode="auto">
          <a:xfrm>
            <a:off x="1968500" y="4784725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a,0,d)</a:t>
            </a:r>
          </a:p>
        </p:txBody>
      </p:sp>
      <p:sp>
        <p:nvSpPr>
          <p:cNvPr id="55" name="Line 1066"/>
          <p:cNvSpPr>
            <a:spLocks noChangeShapeType="1"/>
          </p:cNvSpPr>
          <p:nvPr/>
        </p:nvSpPr>
        <p:spPr bwMode="auto">
          <a:xfrm>
            <a:off x="1130300" y="3521075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Line 1067"/>
          <p:cNvSpPr>
            <a:spLocks noChangeShapeType="1"/>
          </p:cNvSpPr>
          <p:nvPr/>
        </p:nvSpPr>
        <p:spPr bwMode="auto">
          <a:xfrm>
            <a:off x="977900" y="4922837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Oval 1068"/>
          <p:cNvSpPr>
            <a:spLocks noChangeArrowheads="1"/>
          </p:cNvSpPr>
          <p:nvPr/>
        </p:nvSpPr>
        <p:spPr bwMode="auto">
          <a:xfrm>
            <a:off x="977900" y="4846637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Freeform 1069"/>
          <p:cNvSpPr>
            <a:spLocks/>
          </p:cNvSpPr>
          <p:nvPr/>
        </p:nvSpPr>
        <p:spPr bwMode="auto">
          <a:xfrm rot="5400000" flipH="1" flipV="1">
            <a:off x="1511300" y="4389437"/>
            <a:ext cx="76200" cy="2286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Text Box 1070"/>
          <p:cNvSpPr txBox="1">
            <a:spLocks noChangeArrowheads="1"/>
          </p:cNvSpPr>
          <p:nvPr/>
        </p:nvSpPr>
        <p:spPr bwMode="auto">
          <a:xfrm>
            <a:off x="1431039" y="4479925"/>
            <a:ext cx="3145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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0" name="Line 1071"/>
          <p:cNvSpPr>
            <a:spLocks noChangeShapeType="1"/>
          </p:cNvSpPr>
          <p:nvPr/>
        </p:nvSpPr>
        <p:spPr bwMode="auto">
          <a:xfrm>
            <a:off x="1587500" y="4283075"/>
            <a:ext cx="304800" cy="63976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Oval 1072"/>
          <p:cNvSpPr>
            <a:spLocks noChangeArrowheads="1"/>
          </p:cNvSpPr>
          <p:nvPr/>
        </p:nvSpPr>
        <p:spPr bwMode="auto">
          <a:xfrm>
            <a:off x="749300" y="5075237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1073"/>
          <p:cNvSpPr>
            <a:spLocks noChangeShapeType="1"/>
          </p:cNvSpPr>
          <p:nvPr/>
        </p:nvSpPr>
        <p:spPr bwMode="auto">
          <a:xfrm>
            <a:off x="1130300" y="4770437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1074"/>
          <p:cNvSpPr>
            <a:spLocks noChangeShapeType="1"/>
          </p:cNvSpPr>
          <p:nvPr/>
        </p:nvSpPr>
        <p:spPr bwMode="auto">
          <a:xfrm flipH="1">
            <a:off x="1130300" y="4770437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Freeform 1075"/>
          <p:cNvSpPr>
            <a:spLocks/>
          </p:cNvSpPr>
          <p:nvPr/>
        </p:nvSpPr>
        <p:spPr bwMode="auto">
          <a:xfrm>
            <a:off x="901700" y="4922837"/>
            <a:ext cx="990600" cy="228600"/>
          </a:xfrm>
          <a:custGeom>
            <a:avLst/>
            <a:gdLst>
              <a:gd name="T0" fmla="*/ 624 w 624"/>
              <a:gd name="T1" fmla="*/ 0 h 144"/>
              <a:gd name="T2" fmla="*/ 384 w 624"/>
              <a:gd name="T3" fmla="*/ 96 h 144"/>
              <a:gd name="T4" fmla="*/ 0 w 62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44">
                <a:moveTo>
                  <a:pt x="624" y="0"/>
                </a:moveTo>
                <a:cubicBezTo>
                  <a:pt x="556" y="36"/>
                  <a:pt x="488" y="72"/>
                  <a:pt x="384" y="96"/>
                </a:cubicBezTo>
                <a:cubicBezTo>
                  <a:pt x="280" y="120"/>
                  <a:pt x="140" y="132"/>
                  <a:pt x="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Text Box 1078"/>
          <p:cNvSpPr txBox="1">
            <a:spLocks noChangeArrowheads="1"/>
          </p:cNvSpPr>
          <p:nvPr/>
        </p:nvSpPr>
        <p:spPr bwMode="auto">
          <a:xfrm>
            <a:off x="1104900" y="42513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d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68" name="Line 1081"/>
          <p:cNvSpPr>
            <a:spLocks noChangeShapeType="1"/>
          </p:cNvSpPr>
          <p:nvPr/>
        </p:nvSpPr>
        <p:spPr bwMode="auto">
          <a:xfrm>
            <a:off x="1587500" y="4343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" name="Text Box 1082"/>
          <p:cNvSpPr txBox="1">
            <a:spLocks noChangeArrowheads="1"/>
          </p:cNvSpPr>
          <p:nvPr/>
        </p:nvSpPr>
        <p:spPr bwMode="auto">
          <a:xfrm>
            <a:off x="3416300" y="44037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0" name="Line 1083"/>
          <p:cNvSpPr>
            <a:spLocks noChangeShapeType="1"/>
          </p:cNvSpPr>
          <p:nvPr/>
        </p:nvSpPr>
        <p:spPr bwMode="auto">
          <a:xfrm flipV="1">
            <a:off x="1587500" y="2362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Text Box 1084"/>
          <p:cNvSpPr txBox="1">
            <a:spLocks noChangeArrowheads="1"/>
          </p:cNvSpPr>
          <p:nvPr/>
        </p:nvSpPr>
        <p:spPr bwMode="auto">
          <a:xfrm>
            <a:off x="1670050" y="2286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2" name="AutoShape 1085"/>
          <p:cNvSpPr>
            <a:spLocks/>
          </p:cNvSpPr>
          <p:nvPr/>
        </p:nvSpPr>
        <p:spPr bwMode="auto">
          <a:xfrm>
            <a:off x="-76200" y="3921125"/>
            <a:ext cx="990600" cy="530225"/>
          </a:xfrm>
          <a:prstGeom prst="borderCallout1">
            <a:avLst>
              <a:gd name="adj1" fmla="val 21556"/>
              <a:gd name="adj2" fmla="val 107694"/>
              <a:gd name="adj3" fmla="val 160181"/>
              <a:gd name="adj4" fmla="val 112981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 dirty="0">
                <a:latin typeface="Arial" pitchFamily="34" charset="0"/>
                <a:ea typeface="Dotum" pitchFamily="34" charset="-127"/>
              </a:rPr>
              <a:t>Projected Point</a:t>
            </a:r>
          </a:p>
        </p:txBody>
      </p:sp>
      <p:sp>
        <p:nvSpPr>
          <p:cNvPr id="73" name="Text Box 1086"/>
          <p:cNvSpPr txBox="1">
            <a:spLocks noChangeArrowheads="1"/>
          </p:cNvSpPr>
          <p:nvPr/>
        </p:nvSpPr>
        <p:spPr bwMode="auto">
          <a:xfrm>
            <a:off x="444500" y="53943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4" name="AutoShape 1087"/>
          <p:cNvSpPr>
            <a:spLocks/>
          </p:cNvSpPr>
          <p:nvPr/>
        </p:nvSpPr>
        <p:spPr bwMode="auto">
          <a:xfrm>
            <a:off x="2095500" y="5246687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14505"/>
              <a:gd name="adj5" fmla="val -5986"/>
              <a:gd name="adj6" fmla="val -131199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Rotated Point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118169"/>
              </p:ext>
            </p:extLst>
          </p:nvPr>
        </p:nvGraphicFramePr>
        <p:xfrm>
          <a:off x="4953000" y="2209800"/>
          <a:ext cx="27432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3" imgW="1612800" imgH="914400" progId="Equation.3">
                  <p:embed/>
                </p:oleObj>
              </mc:Choice>
              <mc:Fallback>
                <p:oleObj name="Equation" r:id="rId3" imgW="1612800" imgH="91440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27432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6611"/>
              </p:ext>
            </p:extLst>
          </p:nvPr>
        </p:nvGraphicFramePr>
        <p:xfrm>
          <a:off x="4100513" y="4008438"/>
          <a:ext cx="4995862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5" imgW="3429000" imgH="914400" progId="Equation.3">
                  <p:embed/>
                </p:oleObj>
              </mc:Choice>
              <mc:Fallback>
                <p:oleObj name="Equation" r:id="rId5" imgW="3429000" imgH="91440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4008438"/>
                        <a:ext cx="4995862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1076"/>
          <p:cNvSpPr txBox="1">
            <a:spLocks noChangeArrowheads="1"/>
          </p:cNvSpPr>
          <p:nvPr/>
        </p:nvSpPr>
        <p:spPr bwMode="auto">
          <a:xfrm>
            <a:off x="1289241" y="4343400"/>
            <a:ext cx="768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i="1" dirty="0">
                <a:latin typeface="Times New Roman" pitchFamily="18" charset="0"/>
                <a:ea typeface="Dotum" pitchFamily="34" charset="-127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ko-KR" i="1" dirty="0" smtClean="0">
                <a:latin typeface="Times New Roman" pitchFamily="18" charset="0"/>
                <a:ea typeface="Dotum" pitchFamily="34" charset="-127"/>
                <a:cs typeface="Times New Roman" pitchFamily="18" charset="0"/>
                <a:sym typeface="Symbol" pitchFamily="18" charset="2"/>
              </a:rPr>
              <a:t>       l </a:t>
            </a:r>
            <a:endParaRPr kumimoji="1" lang="en-US" altLang="ko-KR" sz="2000" dirty="0">
              <a:latin typeface="Times New Roman" pitchFamily="18" charset="0"/>
              <a:ea typeface="Dotu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12192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4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object about the line that has been aligned with  z axis  by the desired angle ‘</a:t>
            </a:r>
            <a:r>
              <a:rPr kumimoji="1" lang="en-US" altLang="ko-KR" sz="2000" dirty="0" smtClean="0">
                <a:ea typeface="Dotum" pitchFamily="34" charset="-127"/>
                <a:sym typeface="Symbol" pitchFamily="18" charset="2"/>
              </a:rPr>
              <a:t>’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 flipH="1">
            <a:off x="990600" y="4267200"/>
            <a:ext cx="762000" cy="762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295400" y="419100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l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 rot="5163755">
            <a:off x="1050252" y="4480715"/>
            <a:ext cx="209198" cy="420124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5150" y="22098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9600" y="5334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26537"/>
              </p:ext>
            </p:extLst>
          </p:nvPr>
        </p:nvGraphicFramePr>
        <p:xfrm>
          <a:off x="4892675" y="3092450"/>
          <a:ext cx="36242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1942920" imgH="914400" progId="Equation.3">
                  <p:embed/>
                </p:oleObj>
              </mc:Choice>
              <mc:Fallback>
                <p:oleObj name="Equation" r:id="rId3" imgW="1942920" imgH="914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3092450"/>
                        <a:ext cx="3624263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 rot="20846846">
            <a:off x="648494" y="4004798"/>
            <a:ext cx="533400" cy="609600"/>
            <a:chOff x="2209800" y="2468563"/>
            <a:chExt cx="533400" cy="609600"/>
          </a:xfrm>
        </p:grpSpPr>
        <p:sp>
          <p:nvSpPr>
            <p:cNvPr id="17" name="Line 2094"/>
            <p:cNvSpPr>
              <a:spLocks noChangeShapeType="1"/>
            </p:cNvSpPr>
            <p:nvPr/>
          </p:nvSpPr>
          <p:spPr bwMode="auto">
            <a:xfrm flipH="1" flipV="1">
              <a:off x="2438400" y="2468563"/>
              <a:ext cx="152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092"/>
            <p:cNvSpPr>
              <a:spLocks noChangeShapeType="1"/>
            </p:cNvSpPr>
            <p:nvPr/>
          </p:nvSpPr>
          <p:spPr bwMode="auto">
            <a:xfrm flipH="1">
              <a:off x="2209800" y="2468563"/>
              <a:ext cx="228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2093"/>
            <p:cNvSpPr>
              <a:spLocks noChangeShapeType="1"/>
            </p:cNvSpPr>
            <p:nvPr/>
          </p:nvSpPr>
          <p:spPr bwMode="auto">
            <a:xfrm>
              <a:off x="2209800" y="3001963"/>
              <a:ext cx="3810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2095"/>
            <p:cNvSpPr>
              <a:spLocks noChangeShapeType="1"/>
            </p:cNvSpPr>
            <p:nvPr/>
          </p:nvSpPr>
          <p:spPr bwMode="auto">
            <a:xfrm>
              <a:off x="2438400" y="2468563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2096"/>
            <p:cNvSpPr>
              <a:spLocks noChangeShapeType="1"/>
            </p:cNvSpPr>
            <p:nvPr/>
          </p:nvSpPr>
          <p:spPr bwMode="auto">
            <a:xfrm flipH="1">
              <a:off x="2590800" y="2849563"/>
              <a:ext cx="152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182220"/>
              </p:ext>
            </p:extLst>
          </p:nvPr>
        </p:nvGraphicFramePr>
        <p:xfrm>
          <a:off x="1355725" y="492434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5" imgW="126720" imgH="203040" progId="Equation.3">
                  <p:embed/>
                </p:oleObj>
              </mc:Choice>
              <mc:Fallback>
                <p:oleObj name="Equation" r:id="rId5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5725" y="492434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1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76 0.06361 L 0.09046 0.01966 C 0.08785 0.01087 0.079 0.00185 0.06893 -0.00371 C 0.0573 -0.01018 0.04532 -0.01296 0.03681 -0.01018 L -0.00017 -0.00047 " pathEditMode="relative" rAng="-4038205" ptsTypes="FffFF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1219200"/>
            <a:ext cx="8346195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5 </a:t>
            </a:r>
          </a:p>
          <a:p>
            <a:pPr algn="l" latinLnBrk="1"/>
            <a:r>
              <a:rPr kumimoji="1" lang="en-US" altLang="ko-KR" sz="1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(apply reverse transformations to place the arbitrary axis along with the reflected object back to its original position)</a:t>
            </a:r>
            <a:endParaRPr kumimoji="1" lang="en-US" altLang="ko-KR" sz="12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1800" dirty="0" smtClean="0">
                <a:solidFill>
                  <a:schemeClr val="tx1"/>
                </a:solidFill>
                <a:ea typeface="Gulim" pitchFamily="34" charset="-127"/>
              </a:rPr>
              <a:t>Rotate the line about y axis in anti clockwise direction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399673"/>
              </p:ext>
            </p:extLst>
          </p:nvPr>
        </p:nvGraphicFramePr>
        <p:xfrm>
          <a:off x="4071938" y="4008438"/>
          <a:ext cx="50514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" imgW="3466800" imgH="914400" progId="Equation.3">
                  <p:embed/>
                </p:oleObj>
              </mc:Choice>
              <mc:Fallback>
                <p:oleObj name="Equation" r:id="rId3" imgW="34668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008438"/>
                        <a:ext cx="5051425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062"/>
          <p:cNvSpPr>
            <a:spLocks noChangeShapeType="1"/>
          </p:cNvSpPr>
          <p:nvPr/>
        </p:nvSpPr>
        <p:spPr bwMode="auto">
          <a:xfrm flipH="1">
            <a:off x="292100" y="4329112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Text Box 1064"/>
          <p:cNvSpPr txBox="1">
            <a:spLocks noChangeArrowheads="1"/>
          </p:cNvSpPr>
          <p:nvPr/>
        </p:nvSpPr>
        <p:spPr bwMode="auto">
          <a:xfrm>
            <a:off x="1968500" y="4800600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a,0,d)</a:t>
            </a:r>
          </a:p>
        </p:txBody>
      </p:sp>
      <p:sp>
        <p:nvSpPr>
          <p:cNvPr id="32" name="Line 1066"/>
          <p:cNvSpPr>
            <a:spLocks noChangeShapeType="1"/>
          </p:cNvSpPr>
          <p:nvPr/>
        </p:nvSpPr>
        <p:spPr bwMode="auto">
          <a:xfrm>
            <a:off x="1130300" y="35369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1067"/>
          <p:cNvSpPr>
            <a:spLocks noChangeShapeType="1"/>
          </p:cNvSpPr>
          <p:nvPr/>
        </p:nvSpPr>
        <p:spPr bwMode="auto">
          <a:xfrm>
            <a:off x="977900" y="4938712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Oval 1068"/>
          <p:cNvSpPr>
            <a:spLocks noChangeArrowheads="1"/>
          </p:cNvSpPr>
          <p:nvPr/>
        </p:nvSpPr>
        <p:spPr bwMode="auto">
          <a:xfrm>
            <a:off x="977900" y="4862512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Freeform 1069"/>
          <p:cNvSpPr>
            <a:spLocks/>
          </p:cNvSpPr>
          <p:nvPr/>
        </p:nvSpPr>
        <p:spPr bwMode="auto">
          <a:xfrm rot="5400000" flipH="1" flipV="1">
            <a:off x="1511300" y="4405312"/>
            <a:ext cx="76200" cy="2286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 Box 1070"/>
          <p:cNvSpPr txBox="1">
            <a:spLocks noChangeArrowheads="1"/>
          </p:cNvSpPr>
          <p:nvPr/>
        </p:nvSpPr>
        <p:spPr bwMode="auto">
          <a:xfrm>
            <a:off x="1431039" y="4495800"/>
            <a:ext cx="3145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  <a:sym typeface="Symbol" pitchFamily="18" charset="2"/>
              </a:rPr>
              <a:t>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37" name="Line 1071"/>
          <p:cNvSpPr>
            <a:spLocks noChangeShapeType="1"/>
          </p:cNvSpPr>
          <p:nvPr/>
        </p:nvSpPr>
        <p:spPr bwMode="auto">
          <a:xfrm>
            <a:off x="1587500" y="4298950"/>
            <a:ext cx="304800" cy="63976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1072"/>
          <p:cNvSpPr>
            <a:spLocks noChangeArrowheads="1"/>
          </p:cNvSpPr>
          <p:nvPr/>
        </p:nvSpPr>
        <p:spPr bwMode="auto">
          <a:xfrm>
            <a:off x="749300" y="5091112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Line 1073"/>
          <p:cNvSpPr>
            <a:spLocks noChangeShapeType="1"/>
          </p:cNvSpPr>
          <p:nvPr/>
        </p:nvSpPr>
        <p:spPr bwMode="auto">
          <a:xfrm>
            <a:off x="1130300" y="4786312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1074"/>
          <p:cNvSpPr>
            <a:spLocks noChangeShapeType="1"/>
          </p:cNvSpPr>
          <p:nvPr/>
        </p:nvSpPr>
        <p:spPr bwMode="auto">
          <a:xfrm flipH="1">
            <a:off x="1130300" y="4786312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1078"/>
          <p:cNvSpPr txBox="1">
            <a:spLocks noChangeArrowheads="1"/>
          </p:cNvSpPr>
          <p:nvPr/>
        </p:nvSpPr>
        <p:spPr bwMode="auto">
          <a:xfrm>
            <a:off x="1104900" y="42672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 i="1">
                <a:ea typeface="Dotum" pitchFamily="34" charset="-127"/>
                <a:sym typeface="Symbol" pitchFamily="18" charset="2"/>
              </a:rPr>
              <a:t>d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2" name="Line 1081"/>
          <p:cNvSpPr>
            <a:spLocks noChangeShapeType="1"/>
          </p:cNvSpPr>
          <p:nvPr/>
        </p:nvSpPr>
        <p:spPr bwMode="auto">
          <a:xfrm>
            <a:off x="1587500" y="43592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082"/>
          <p:cNvSpPr txBox="1">
            <a:spLocks noChangeArrowheads="1"/>
          </p:cNvSpPr>
          <p:nvPr/>
        </p:nvSpPr>
        <p:spPr bwMode="auto">
          <a:xfrm>
            <a:off x="3416300" y="44196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4" name="Line 1083"/>
          <p:cNvSpPr>
            <a:spLocks noChangeShapeType="1"/>
          </p:cNvSpPr>
          <p:nvPr/>
        </p:nvSpPr>
        <p:spPr bwMode="auto">
          <a:xfrm flipV="1">
            <a:off x="1587500" y="23780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Text Box 1086"/>
          <p:cNvSpPr txBox="1">
            <a:spLocks noChangeArrowheads="1"/>
          </p:cNvSpPr>
          <p:nvPr/>
        </p:nvSpPr>
        <p:spPr bwMode="auto">
          <a:xfrm>
            <a:off x="444500" y="54102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6" name="AutoShape 1087"/>
          <p:cNvSpPr>
            <a:spLocks/>
          </p:cNvSpPr>
          <p:nvPr/>
        </p:nvSpPr>
        <p:spPr bwMode="auto">
          <a:xfrm>
            <a:off x="2095500" y="5262562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14505"/>
              <a:gd name="adj5" fmla="val -5986"/>
              <a:gd name="adj6" fmla="val -131199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Rotated Point</a:t>
            </a:r>
          </a:p>
        </p:txBody>
      </p:sp>
      <p:sp>
        <p:nvSpPr>
          <p:cNvPr id="47" name="Curved Up Arrow 46"/>
          <p:cNvSpPr/>
          <p:nvPr/>
        </p:nvSpPr>
        <p:spPr>
          <a:xfrm rot="1221942">
            <a:off x="1388087" y="2793274"/>
            <a:ext cx="441325" cy="174018"/>
          </a:xfrm>
          <a:prstGeom prst="curvedUp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 Box 1082"/>
          <p:cNvSpPr txBox="1">
            <a:spLocks noChangeArrowheads="1"/>
          </p:cNvSpPr>
          <p:nvPr/>
        </p:nvSpPr>
        <p:spPr bwMode="auto">
          <a:xfrm>
            <a:off x="1600200" y="2286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1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Axis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5" y="1219200"/>
            <a:ext cx="6400800" cy="1004888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6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line about x axis in clockwise direction</a:t>
            </a:r>
          </a:p>
          <a:p>
            <a:pPr algn="l" latinLnBrk="1"/>
            <a:endParaRPr kumimoji="1" lang="en-US" altLang="ko-KR" sz="1050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86559"/>
              </p:ext>
            </p:extLst>
          </p:nvPr>
        </p:nvGraphicFramePr>
        <p:xfrm>
          <a:off x="4189413" y="4022725"/>
          <a:ext cx="487838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3403440" imgH="914400" progId="Equation.3">
                  <p:embed/>
                </p:oleObj>
              </mc:Choice>
              <mc:Fallback>
                <p:oleObj name="Equation" r:id="rId3" imgW="340344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4022725"/>
                        <a:ext cx="4878387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26"/>
          <p:cNvSpPr>
            <a:spLocks noChangeShapeType="1"/>
          </p:cNvSpPr>
          <p:nvPr/>
        </p:nvSpPr>
        <p:spPr bwMode="auto">
          <a:xfrm flipV="1">
            <a:off x="1749425" y="349091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1292225" y="34909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Freeform 41"/>
          <p:cNvSpPr>
            <a:spLocks/>
          </p:cNvSpPr>
          <p:nvPr/>
        </p:nvSpPr>
        <p:spPr bwMode="auto">
          <a:xfrm flipH="1">
            <a:off x="1825625" y="4100513"/>
            <a:ext cx="76200" cy="381000"/>
          </a:xfrm>
          <a:custGeom>
            <a:avLst/>
            <a:gdLst>
              <a:gd name="T0" fmla="*/ 56 w 104"/>
              <a:gd name="T1" fmla="*/ 192 h 192"/>
              <a:gd name="T2" fmla="*/ 8 w 104"/>
              <a:gd name="T3" fmla="*/ 96 h 192"/>
              <a:gd name="T4" fmla="*/ 104 w 10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785651" y="3948113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dirty="0" smtClean="0">
                <a:ea typeface="Dotum" pitchFamily="34" charset="-127"/>
                <a:sym typeface="Symbol" pitchFamily="18" charset="2"/>
              </a:rPr>
              <a:t></a:t>
            </a:r>
            <a:endParaRPr kumimoji="1" lang="ko-KR" altLang="en-US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38" name="Line 44"/>
          <p:cNvSpPr>
            <a:spLocks noChangeShapeType="1"/>
          </p:cNvSpPr>
          <p:nvPr/>
        </p:nvSpPr>
        <p:spPr bwMode="auto">
          <a:xfrm>
            <a:off x="1749425" y="4252913"/>
            <a:ext cx="304800" cy="6096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2054225" y="486251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AutoShape 46"/>
          <p:cNvSpPr>
            <a:spLocks/>
          </p:cNvSpPr>
          <p:nvPr/>
        </p:nvSpPr>
        <p:spPr bwMode="auto">
          <a:xfrm>
            <a:off x="2260600" y="5200650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0116"/>
              <a:gd name="adj5" fmla="val -41616"/>
              <a:gd name="adj6" fmla="val -20236"/>
            </a:avLst>
          </a:prstGeom>
          <a:noFill/>
          <a:ln w="12700">
            <a:noFill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ko-KR" sz="1400">
                <a:latin typeface="Arial" pitchFamily="34" charset="0"/>
                <a:ea typeface="Dotum" pitchFamily="34" charset="-127"/>
              </a:rPr>
              <a:t>Rotated Point</a:t>
            </a:r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3" name="Line 50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52"/>
          <p:cNvSpPr>
            <a:spLocks noChangeShapeType="1"/>
          </p:cNvSpPr>
          <p:nvPr/>
        </p:nvSpPr>
        <p:spPr bwMode="auto">
          <a:xfrm flipH="1">
            <a:off x="914400" y="42973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066800" y="4891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7" name="Text Box 1082"/>
          <p:cNvSpPr txBox="1">
            <a:spLocks noChangeArrowheads="1"/>
          </p:cNvSpPr>
          <p:nvPr/>
        </p:nvSpPr>
        <p:spPr bwMode="auto">
          <a:xfrm>
            <a:off x="1757317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1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1059</Words>
  <Application>Microsoft Office PowerPoint</Application>
  <PresentationFormat>On-screen Show (4:3)</PresentationFormat>
  <Paragraphs>247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PowerPoint Presentation</vt:lpstr>
      <vt:lpstr>Rotation about an Arbitrary Axis</vt:lpstr>
      <vt:lpstr>Rotation about an Arbitrary Axis</vt:lpstr>
      <vt:lpstr>Rotation about an Arbitrary Axis</vt:lpstr>
      <vt:lpstr>Rotation about an Arbitrary Axis</vt:lpstr>
      <vt:lpstr>Rotation about an Arbitrary Axis</vt:lpstr>
      <vt:lpstr>Rotation about an Arbitrary Axis</vt:lpstr>
      <vt:lpstr>Rotation about an Arbitrary Axis</vt:lpstr>
      <vt:lpstr>Rotation about an Arbitrary Axis</vt:lpstr>
      <vt:lpstr>Rotation about an Arbitrary Axis</vt:lpstr>
      <vt:lpstr>Rotation about an Arbitrary Axis</vt:lpstr>
      <vt:lpstr>Rotation about an Arbitrary Axis</vt:lpstr>
      <vt:lpstr>How will you rotate a unit cube 90º about an axis defined by its endpoints A(2,1,0) and B(3,3,1).</vt:lpstr>
      <vt:lpstr>PowerPoint Presentation</vt:lpstr>
      <vt:lpstr>How will you rotate a unit cube 90º about an axis defined by its endpoints A(2,1,0) and B(3,3,1).</vt:lpstr>
      <vt:lpstr>How will you rotate a unit cube 90º about an axis defined by its endpoints A(2,1,0) and B(3,3,1).</vt:lpstr>
      <vt:lpstr>How will you rotate a unit cube 90º about an axis defined by its endpoints A(2,1,0) and B(3,3,1).</vt:lpstr>
      <vt:lpstr>How will you rotate a unit cube 90º about an axis defined by its endpoints A(2,1,0) and B(3,3,1).</vt:lpstr>
      <vt:lpstr>PowerPoint Presentation</vt:lpstr>
      <vt:lpstr>Rotation about an Arbitrary Axis</vt:lpstr>
      <vt:lpstr>Reflection about an Arbitrary Plane</vt:lpstr>
      <vt:lpstr>Reflection about an Arbitrary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 about an Arbitrary Axis</dc:title>
  <dc:creator>ncit</dc:creator>
  <cp:lastModifiedBy>ncit</cp:lastModifiedBy>
  <cp:revision>28</cp:revision>
  <dcterms:created xsi:type="dcterms:W3CDTF">2020-10-18T04:08:44Z</dcterms:created>
  <dcterms:modified xsi:type="dcterms:W3CDTF">2020-12-20T01:45:06Z</dcterms:modified>
</cp:coreProperties>
</file>