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72" r:id="rId4"/>
    <p:sldId id="279" r:id="rId5"/>
    <p:sldId id="273" r:id="rId6"/>
    <p:sldId id="274" r:id="rId7"/>
    <p:sldId id="275" r:id="rId8"/>
    <p:sldId id="276" r:id="rId9"/>
    <p:sldId id="278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40" autoAdjust="0"/>
    <p:restoredTop sz="94660"/>
  </p:normalViewPr>
  <p:slideViewPr>
    <p:cSldViewPr>
      <p:cViewPr>
        <p:scale>
          <a:sx n="81" d="100"/>
          <a:sy n="81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5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5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3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2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5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7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FC1-B1EA-400F-A9A3-96CC813F0C1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1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52FC1-B1EA-400F-A9A3-96CC813F0C1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BEBA-17F2-44A1-AB90-2ACF4777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5" y="1219200"/>
            <a:ext cx="6400800" cy="1752600"/>
          </a:xfrm>
        </p:spPr>
        <p:txBody>
          <a:bodyPr>
            <a:norm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7</a:t>
            </a:r>
            <a:endParaRPr kumimoji="1" lang="en-US" altLang="ko-KR" sz="2000" b="1" dirty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Translate end point back to  (2, 1, 0) </a:t>
            </a:r>
          </a:p>
        </p:txBody>
      </p:sp>
      <p:sp>
        <p:nvSpPr>
          <p:cNvPr id="70" name="Line 30"/>
          <p:cNvSpPr>
            <a:spLocks noChangeShapeType="1"/>
          </p:cNvSpPr>
          <p:nvPr/>
        </p:nvSpPr>
        <p:spPr bwMode="auto">
          <a:xfrm flipV="1">
            <a:off x="1758950" y="319246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auto">
          <a:xfrm>
            <a:off x="1758950" y="517366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" name="Line 32"/>
          <p:cNvSpPr>
            <a:spLocks noChangeShapeType="1"/>
          </p:cNvSpPr>
          <p:nvPr/>
        </p:nvSpPr>
        <p:spPr bwMode="auto">
          <a:xfrm flipH="1">
            <a:off x="920750" y="5173663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" name="Line 33"/>
          <p:cNvSpPr>
            <a:spLocks noChangeShapeType="1"/>
          </p:cNvSpPr>
          <p:nvPr/>
        </p:nvSpPr>
        <p:spPr bwMode="auto">
          <a:xfrm flipV="1">
            <a:off x="2597150" y="3954463"/>
            <a:ext cx="228600" cy="838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" name="Line 34"/>
          <p:cNvSpPr>
            <a:spLocks noChangeShapeType="1"/>
          </p:cNvSpPr>
          <p:nvPr/>
        </p:nvSpPr>
        <p:spPr bwMode="auto">
          <a:xfrm flipV="1">
            <a:off x="2825750" y="3268663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 flipV="1">
            <a:off x="2444750" y="4792663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3041342" y="3695700"/>
            <a:ext cx="8515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ko-KR" altLang="en-US" sz="1800" dirty="0" smtClean="0">
                <a:latin typeface="Arial" pitchFamily="34" charset="0"/>
                <a:ea typeface="Dotum" pitchFamily="34" charset="-127"/>
              </a:rPr>
              <a:t>(</a:t>
            </a:r>
            <a:r>
              <a:rPr kumimoji="1" lang="en-US" altLang="ko-KR" sz="1800" dirty="0" smtClean="0">
                <a:latin typeface="Arial" pitchFamily="34" charset="0"/>
                <a:ea typeface="Dotum" pitchFamily="34" charset="-127"/>
              </a:rPr>
              <a:t>3,3,1)</a:t>
            </a:r>
            <a:endParaRPr kumimoji="1" lang="en-US" altLang="ko-KR" sz="18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77" name="Text Box 37"/>
          <p:cNvSpPr txBox="1">
            <a:spLocks noChangeArrowheads="1"/>
          </p:cNvSpPr>
          <p:nvPr/>
        </p:nvSpPr>
        <p:spPr bwMode="auto">
          <a:xfrm>
            <a:off x="2812742" y="4610100"/>
            <a:ext cx="8515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ko-KR" altLang="en-US" sz="1800" dirty="0" smtClean="0">
                <a:latin typeface="Arial" pitchFamily="34" charset="0"/>
                <a:ea typeface="Dotum" pitchFamily="34" charset="-127"/>
              </a:rPr>
              <a:t>(</a:t>
            </a:r>
            <a:r>
              <a:rPr kumimoji="1" lang="en-US" altLang="ko-KR" sz="1800" dirty="0" smtClean="0">
                <a:latin typeface="Arial" pitchFamily="34" charset="0"/>
                <a:ea typeface="Dotum" pitchFamily="34" charset="-127"/>
              </a:rPr>
              <a:t>2,1,0)</a:t>
            </a:r>
            <a:endParaRPr kumimoji="1" lang="en-US" altLang="ko-KR" sz="18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auto">
          <a:xfrm>
            <a:off x="3587750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79" name="Text Box 39"/>
          <p:cNvSpPr txBox="1">
            <a:spLocks noChangeArrowheads="1"/>
          </p:cNvSpPr>
          <p:nvPr/>
        </p:nvSpPr>
        <p:spPr bwMode="auto">
          <a:xfrm>
            <a:off x="1073150" y="5767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80" name="Text Box 40"/>
          <p:cNvSpPr txBox="1">
            <a:spLocks noChangeArrowheads="1"/>
          </p:cNvSpPr>
          <p:nvPr/>
        </p:nvSpPr>
        <p:spPr bwMode="auto">
          <a:xfrm>
            <a:off x="1841500" y="3100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81" name="Line 41"/>
          <p:cNvSpPr>
            <a:spLocks noChangeShapeType="1"/>
          </p:cNvSpPr>
          <p:nvPr/>
        </p:nvSpPr>
        <p:spPr bwMode="auto">
          <a:xfrm flipV="1">
            <a:off x="1758950" y="4381500"/>
            <a:ext cx="228600" cy="838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" name="Line 42"/>
          <p:cNvSpPr>
            <a:spLocks noChangeShapeType="1"/>
          </p:cNvSpPr>
          <p:nvPr/>
        </p:nvSpPr>
        <p:spPr bwMode="auto">
          <a:xfrm flipV="1">
            <a:off x="1987550" y="3695700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" name="Line 43"/>
          <p:cNvSpPr>
            <a:spLocks noChangeShapeType="1"/>
          </p:cNvSpPr>
          <p:nvPr/>
        </p:nvSpPr>
        <p:spPr bwMode="auto">
          <a:xfrm flipV="1">
            <a:off x="1606550" y="5219700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" name="AutoShape 44"/>
          <p:cNvSpPr>
            <a:spLocks noChangeArrowheads="1"/>
          </p:cNvSpPr>
          <p:nvPr/>
        </p:nvSpPr>
        <p:spPr bwMode="auto">
          <a:xfrm rot="9900289">
            <a:off x="1987550" y="4914900"/>
            <a:ext cx="381000" cy="152400"/>
          </a:xfrm>
          <a:prstGeom prst="leftArrow">
            <a:avLst>
              <a:gd name="adj1" fmla="val 50000"/>
              <a:gd name="adj2" fmla="val 62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048581"/>
              </p:ext>
            </p:extLst>
          </p:nvPr>
        </p:nvGraphicFramePr>
        <p:xfrm>
          <a:off x="5173663" y="2819400"/>
          <a:ext cx="2300287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3" imgW="1244520" imgH="914400" progId="Equation.3">
                  <p:embed/>
                </p:oleObj>
              </mc:Choice>
              <mc:Fallback>
                <p:oleObj name="Equation" r:id="rId3" imgW="12445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2819400"/>
                        <a:ext cx="2300287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55342" y="152400"/>
            <a:ext cx="7779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Arial" pitchFamily="34" charset="0"/>
                <a:ea typeface="Gulim" pitchFamily="34" charset="-127"/>
              </a:rPr>
              <a:t>How will you rotate a unit cube 90</a:t>
            </a:r>
            <a:r>
              <a:rPr kumimoji="1" lang="en-US" altLang="ko-KR" dirty="0">
                <a:latin typeface="Arial" pitchFamily="34" charset="0"/>
                <a:ea typeface="Gulim" pitchFamily="34" charset="-127"/>
                <a:cs typeface="Arial" pitchFamily="34" charset="0"/>
              </a:rPr>
              <a:t>º</a:t>
            </a:r>
            <a:r>
              <a:rPr kumimoji="1" lang="en-US" altLang="ko-KR" dirty="0">
                <a:latin typeface="Arial" pitchFamily="34" charset="0"/>
                <a:ea typeface="Gulim" pitchFamily="34" charset="-127"/>
              </a:rPr>
              <a:t> about an axis defined by its endpoints A(2,1,0) and B(3,3,1).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1600200" y="3931444"/>
            <a:ext cx="298450" cy="1833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2438400" y="3657600"/>
            <a:ext cx="298450" cy="1833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0" y="-5334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Reflection </a:t>
            </a:r>
            <a:r>
              <a:rPr lang="en-GB" dirty="0" smtClean="0"/>
              <a:t>about an Arbitrary Plane</a:t>
            </a:r>
            <a:endParaRPr lang="en-US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6" y="838200"/>
            <a:ext cx="9131534" cy="214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80" y="4724400"/>
            <a:ext cx="891572" cy="1036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178" y="4741985"/>
            <a:ext cx="1054439" cy="101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27" y="4765431"/>
            <a:ext cx="1092851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267" y="4712575"/>
            <a:ext cx="797998" cy="104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700954"/>
            <a:ext cx="1057773" cy="104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706523"/>
            <a:ext cx="957032" cy="104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89231"/>
            <a:ext cx="798171" cy="98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264405" y="4648200"/>
            <a:ext cx="6400800" cy="1752600"/>
          </a:xfrm>
        </p:spPr>
        <p:txBody>
          <a:bodyPr>
            <a:normAutofit/>
          </a:bodyPr>
          <a:lstStyle/>
          <a:p>
            <a:pPr algn="l" latinLnBrk="1"/>
            <a:endParaRPr kumimoji="1" lang="en-US" altLang="ko-KR" sz="2000" dirty="0" smtClean="0">
              <a:solidFill>
                <a:schemeClr val="tx1"/>
              </a:solidFill>
              <a:ea typeface="Gulim" pitchFamily="34" charset="-127"/>
            </a:endParaRPr>
          </a:p>
          <a:p>
            <a:pPr algn="l" latinLnBrk="1"/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 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       CM=</a:t>
            </a:r>
          </a:p>
        </p:txBody>
      </p:sp>
    </p:spTree>
    <p:extLst>
      <p:ext uri="{BB962C8B-B14F-4D97-AF65-F5344CB8AC3E}">
        <p14:creationId xmlns:p14="http://schemas.microsoft.com/office/powerpoint/2010/main" val="233423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GB" dirty="0" smtClean="0"/>
              <a:t>Rotation about an Arbitrary </a:t>
            </a:r>
            <a:r>
              <a:rPr lang="en-GB" dirty="0" smtClean="0"/>
              <a:t>Plane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1600200"/>
            <a:ext cx="8498595" cy="3505200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What do you mean by affine transformation? How would you reflect an object 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with respect </a:t>
            </a:r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to a plane passing thru point P(1,2,3) and having a normal vector N=I+J+K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?</a:t>
            </a: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Here, </a:t>
            </a: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1.Translate the point by T(-1,-2,-3) to make the plane pass thru origin</a:t>
            </a: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2.Then align the normal with the z axis for that rotate the normal two times first about x axis in </a:t>
            </a:r>
            <a:r>
              <a:rPr kumimoji="1" lang="en-US" altLang="ko-KR" sz="2000" dirty="0" err="1" smtClean="0">
                <a:solidFill>
                  <a:schemeClr val="tx1"/>
                </a:solidFill>
                <a:ea typeface="Gulim" pitchFamily="34" charset="-127"/>
              </a:rPr>
              <a:t>ccw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, then about y axis in </a:t>
            </a:r>
            <a:r>
              <a:rPr kumimoji="1" lang="en-US" altLang="ko-KR" sz="2000" dirty="0" err="1" smtClean="0">
                <a:solidFill>
                  <a:schemeClr val="tx1"/>
                </a:solidFill>
                <a:ea typeface="Gulim" pitchFamily="34" charset="-127"/>
              </a:rPr>
              <a:t>cw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direction then </a:t>
            </a: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3.Take reflection of object about </a:t>
            </a:r>
            <a:r>
              <a:rPr kumimoji="1" lang="en-US" altLang="ko-KR" sz="2000" dirty="0" err="1" smtClean="0">
                <a:solidFill>
                  <a:schemeClr val="tx1"/>
                </a:solidFill>
                <a:ea typeface="Gulim" pitchFamily="34" charset="-127"/>
              </a:rPr>
              <a:t>xy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plane</a:t>
            </a: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4.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Now perform inverse rotations about y then x axis</a:t>
            </a: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5.Then retranslate the  plane along with the reflected object</a:t>
            </a:r>
          </a:p>
          <a:p>
            <a:pPr algn="l" latinLnBrk="1"/>
            <a:endParaRPr kumimoji="1" lang="en-US" altLang="ko-KR" sz="2000" dirty="0" smtClean="0">
              <a:solidFill>
                <a:schemeClr val="tx1"/>
              </a:solidFill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33400"/>
            <a:ext cx="9144000" cy="1470025"/>
          </a:xfrm>
        </p:spPr>
        <p:txBody>
          <a:bodyPr/>
          <a:lstStyle/>
          <a:p>
            <a:r>
              <a:rPr lang="en-GB" dirty="0" smtClean="0"/>
              <a:t>Reflection about an Arbitrary Plane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609600"/>
            <a:ext cx="8727196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Hints:</a:t>
            </a:r>
          </a:p>
          <a:p>
            <a:pPr algn="l" latinLnBrk="1"/>
            <a:r>
              <a:rPr kumimoji="1" lang="en-US" altLang="ko-KR" sz="2000" b="1" dirty="0" smtClean="0">
                <a:solidFill>
                  <a:schemeClr val="tx1"/>
                </a:solidFill>
                <a:ea typeface="Gulim" pitchFamily="34" charset="-127"/>
              </a:rPr>
              <a:t>Spatial orientation of a plane in 3D space is given by its outward normal</a:t>
            </a: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Translate plane so that it passes thru origin</a:t>
            </a: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Rotate the Normal two times so that it gets aligned with z axis and the plane lands on </a:t>
            </a:r>
            <a:r>
              <a:rPr kumimoji="1" lang="en-US" altLang="ko-KR" sz="2000" dirty="0" err="1" smtClean="0">
                <a:solidFill>
                  <a:schemeClr val="tx1"/>
                </a:solidFill>
                <a:ea typeface="Gulim" pitchFamily="34" charset="-127"/>
              </a:rPr>
              <a:t>xy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plane</a:t>
            </a: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Take reflection of object about that plane</a:t>
            </a: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Perform inverse rotations and translation</a:t>
            </a:r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H="1">
            <a:off x="457200" y="5421868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914400" y="6183868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V="1">
            <a:off x="1752600" y="345654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1834333" y="3364468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1752600" y="543774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3581400" y="549806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608783" y="6488668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133600" y="4431268"/>
            <a:ext cx="762000" cy="838200"/>
            <a:chOff x="2133600" y="3276600"/>
            <a:chExt cx="762000" cy="838200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2133600" y="3292475"/>
              <a:ext cx="304800" cy="593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590800" y="3505200"/>
              <a:ext cx="304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133600" y="38862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438400" y="32766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 flipH="1" flipV="1">
            <a:off x="2133600" y="4545568"/>
            <a:ext cx="3048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Magnetic Disk 49"/>
          <p:cNvSpPr/>
          <p:nvPr/>
        </p:nvSpPr>
        <p:spPr>
          <a:xfrm>
            <a:off x="2057400" y="4336018"/>
            <a:ext cx="228600" cy="171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ine 32"/>
          <p:cNvSpPr>
            <a:spLocks noChangeShapeType="1"/>
          </p:cNvSpPr>
          <p:nvPr/>
        </p:nvSpPr>
        <p:spPr bwMode="auto">
          <a:xfrm flipH="1">
            <a:off x="4724400" y="5421868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5181600" y="6183868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Line 39"/>
          <p:cNvSpPr>
            <a:spLocks noChangeShapeType="1"/>
          </p:cNvSpPr>
          <p:nvPr/>
        </p:nvSpPr>
        <p:spPr bwMode="auto">
          <a:xfrm flipV="1">
            <a:off x="6019800" y="345654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Text Box 40"/>
          <p:cNvSpPr txBox="1">
            <a:spLocks noChangeArrowheads="1"/>
          </p:cNvSpPr>
          <p:nvPr/>
        </p:nvSpPr>
        <p:spPr bwMode="auto">
          <a:xfrm>
            <a:off x="6101533" y="3364468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6019800" y="543774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" name="Text Box 42"/>
          <p:cNvSpPr txBox="1">
            <a:spLocks noChangeArrowheads="1"/>
          </p:cNvSpPr>
          <p:nvPr/>
        </p:nvSpPr>
        <p:spPr bwMode="auto">
          <a:xfrm>
            <a:off x="7848600" y="549806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57" name="Text Box 43"/>
          <p:cNvSpPr txBox="1">
            <a:spLocks noChangeArrowheads="1"/>
          </p:cNvSpPr>
          <p:nvPr/>
        </p:nvSpPr>
        <p:spPr bwMode="auto">
          <a:xfrm>
            <a:off x="4875983" y="6488668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400800" y="4431268"/>
            <a:ext cx="762000" cy="838200"/>
            <a:chOff x="2133600" y="3276600"/>
            <a:chExt cx="762000" cy="838200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133600" y="3292475"/>
              <a:ext cx="304800" cy="593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590800" y="3505200"/>
              <a:ext cx="304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2133600" y="38862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38400" y="32766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 flipV="1">
            <a:off x="6400800" y="4545568"/>
            <a:ext cx="3048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Magnetic Disk 63"/>
          <p:cNvSpPr/>
          <p:nvPr/>
        </p:nvSpPr>
        <p:spPr>
          <a:xfrm>
            <a:off x="7239000" y="4869418"/>
            <a:ext cx="228600" cy="171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33400"/>
            <a:ext cx="9144000" cy="1470025"/>
          </a:xfrm>
        </p:spPr>
        <p:txBody>
          <a:bodyPr/>
          <a:lstStyle/>
          <a:p>
            <a:r>
              <a:rPr lang="en-GB" dirty="0" smtClean="0"/>
              <a:t>Reflection about an Arbitrary Plane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609600"/>
            <a:ext cx="8727196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1</a:t>
            </a:r>
            <a:endParaRPr kumimoji="1" lang="en-US" altLang="ko-KR" sz="20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Translate the plane along with the object to be reflected about it so that the plane passes thru origin</a:t>
            </a: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 flipH="1">
            <a:off x="457200" y="42672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flipV="1">
            <a:off x="1752600" y="230187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834333" y="2209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1752600" y="42830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581400" y="43434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608783" y="53340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133600" y="3276600"/>
            <a:ext cx="762000" cy="838200"/>
            <a:chOff x="2133600" y="3276600"/>
            <a:chExt cx="762000" cy="83820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2133600" y="3292475"/>
              <a:ext cx="304800" cy="593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590800" y="3505200"/>
              <a:ext cx="304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2133600" y="38862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438400" y="32766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 flipH="1" flipV="1">
            <a:off x="2133600" y="3390900"/>
            <a:ext cx="3048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2057400" y="3181350"/>
            <a:ext cx="228600" cy="171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311194"/>
              </p:ext>
            </p:extLst>
          </p:nvPr>
        </p:nvGraphicFramePr>
        <p:xfrm>
          <a:off x="5080000" y="2819400"/>
          <a:ext cx="2487613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3" imgW="1346040" imgH="914400" progId="Equation.3">
                  <p:embed/>
                </p:oleObj>
              </mc:Choice>
              <mc:Fallback>
                <p:oleObj name="Equation" r:id="rId3" imgW="13460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2819400"/>
                        <a:ext cx="2487613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7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609600"/>
            <a:ext cx="8727196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2</a:t>
            </a:r>
            <a:endParaRPr kumimoji="1" lang="en-US" altLang="ko-KR" sz="20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Rotate the normal about x then y axis so that the normal is aligned with z axis and the plane is aligned with </a:t>
            </a:r>
            <a:r>
              <a:rPr kumimoji="1" lang="en-US" altLang="ko-KR" sz="2000" dirty="0" err="1" smtClean="0">
                <a:solidFill>
                  <a:schemeClr val="tx1"/>
                </a:solidFill>
                <a:ea typeface="Gulim" pitchFamily="34" charset="-127"/>
              </a:rPr>
              <a:t>xy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plane </a:t>
            </a: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 flipH="1">
            <a:off x="457200" y="42672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flipV="1">
            <a:off x="1752600" y="230187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834333" y="2209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1752600" y="42830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581400" y="43434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602371" y="5334000"/>
            <a:ext cx="312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2000" dirty="0" smtClean="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447800" y="3810000"/>
            <a:ext cx="762000" cy="838200"/>
            <a:chOff x="2133600" y="3276600"/>
            <a:chExt cx="762000" cy="83820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2133600" y="3292475"/>
              <a:ext cx="304800" cy="593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590800" y="3505200"/>
              <a:ext cx="304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2133600" y="38862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438400" y="32766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 flipH="1" flipV="1">
            <a:off x="1447800" y="3924300"/>
            <a:ext cx="3048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1371600" y="3714750"/>
            <a:ext cx="228600" cy="171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0" y="-5334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Reflection </a:t>
            </a:r>
            <a:r>
              <a:rPr lang="en-GB" dirty="0" smtClean="0"/>
              <a:t>about an Arbitrary Plane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664536"/>
              </p:ext>
            </p:extLst>
          </p:nvPr>
        </p:nvGraphicFramePr>
        <p:xfrm>
          <a:off x="5273675" y="1660525"/>
          <a:ext cx="27114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3" imgW="1892160" imgH="914400" progId="Equation.3">
                  <p:embed/>
                </p:oleObj>
              </mc:Choice>
              <mc:Fallback>
                <p:oleObj name="Equation" r:id="rId3" imgW="189216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1660525"/>
                        <a:ext cx="271145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810533"/>
              </p:ext>
            </p:extLst>
          </p:nvPr>
        </p:nvGraphicFramePr>
        <p:xfrm>
          <a:off x="5127625" y="3048000"/>
          <a:ext cx="2941638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5" imgW="2019240" imgH="914400" progId="Equation.3">
                  <p:embed/>
                </p:oleObj>
              </mc:Choice>
              <mc:Fallback>
                <p:oleObj name="Equation" r:id="rId5" imgW="201924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3048000"/>
                        <a:ext cx="2941638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19600"/>
            <a:ext cx="2009565" cy="240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29125" y="4823900"/>
            <a:ext cx="470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n = </a:t>
            </a:r>
            <a:r>
              <a:rPr lang="en-US" dirty="0" err="1" smtClean="0"/>
              <a:t>i+j</a:t>
            </a:r>
            <a:r>
              <a:rPr lang="en-US" dirty="0" smtClean="0"/>
              <a:t> +k so (</a:t>
            </a:r>
            <a:r>
              <a:rPr lang="en-US" dirty="0" err="1" smtClean="0"/>
              <a:t>a,b,c</a:t>
            </a:r>
            <a:r>
              <a:rPr lang="en-US" dirty="0" smtClean="0"/>
              <a:t>) = (1,1,1) its projection is (0,b,c ) = (0,1,1) in this case</a:t>
            </a:r>
          </a:p>
          <a:p>
            <a:r>
              <a:rPr lang="en-US" dirty="0" smtClean="0"/>
              <a:t>So length of axis is </a:t>
            </a:r>
            <a:r>
              <a:rPr lang="en-US" dirty="0" err="1" smtClean="0"/>
              <a:t>sqrt</a:t>
            </a:r>
            <a:r>
              <a:rPr lang="en-US" dirty="0" smtClean="0"/>
              <a:t> 3 and length of is shadow is </a:t>
            </a:r>
            <a:r>
              <a:rPr lang="en-US" dirty="0" err="1" smtClean="0"/>
              <a:t>sqrt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" y="35446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(1,1,1)</a:t>
            </a:r>
          </a:p>
        </p:txBody>
      </p:sp>
    </p:spTree>
    <p:extLst>
      <p:ext uri="{BB962C8B-B14F-4D97-AF65-F5344CB8AC3E}">
        <p14:creationId xmlns:p14="http://schemas.microsoft.com/office/powerpoint/2010/main" val="140062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609600"/>
            <a:ext cx="8727196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3</a:t>
            </a:r>
            <a:endParaRPr kumimoji="1" lang="en-US" altLang="ko-KR" sz="20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Reflect the object about the </a:t>
            </a:r>
            <a:r>
              <a:rPr kumimoji="1" lang="en-US" altLang="ko-KR" sz="2000" dirty="0" err="1" smtClean="0">
                <a:solidFill>
                  <a:schemeClr val="tx1"/>
                </a:solidFill>
                <a:ea typeface="Gulim" pitchFamily="34" charset="-127"/>
              </a:rPr>
              <a:t>xy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plane with which the plane has been aligned</a:t>
            </a: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 flipH="1">
            <a:off x="457200" y="42672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flipV="1">
            <a:off x="1752600" y="230187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834333" y="2209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1752600" y="42830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581400" y="43434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602371" y="5334000"/>
            <a:ext cx="312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2000" dirty="0" smtClean="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190275"/>
              </p:ext>
            </p:extLst>
          </p:nvPr>
        </p:nvGraphicFramePr>
        <p:xfrm>
          <a:off x="5341938" y="3124200"/>
          <a:ext cx="27241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3" imgW="1460160" imgH="914400" progId="Equation.3">
                  <p:embed/>
                </p:oleObj>
              </mc:Choice>
              <mc:Fallback>
                <p:oleObj name="Equation" r:id="rId3" imgW="1460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3124200"/>
                        <a:ext cx="2724150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V="1">
            <a:off x="1744172" y="3709348"/>
            <a:ext cx="8428" cy="564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 rot="165519">
            <a:off x="1824806" y="3663002"/>
            <a:ext cx="228600" cy="171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364432" y="3891602"/>
            <a:ext cx="1086997" cy="832798"/>
            <a:chOff x="1364432" y="3891602"/>
            <a:chExt cx="1086997" cy="832798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1367606" y="3891602"/>
              <a:ext cx="616768" cy="6041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821632" y="4120202"/>
              <a:ext cx="616768" cy="6041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364432" y="4525108"/>
              <a:ext cx="464368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87061" y="3903785"/>
              <a:ext cx="464368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1"/>
          <p:cNvSpPr txBox="1">
            <a:spLocks/>
          </p:cNvSpPr>
          <p:nvPr/>
        </p:nvSpPr>
        <p:spPr>
          <a:xfrm>
            <a:off x="0" y="-5334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Reflection </a:t>
            </a:r>
            <a:r>
              <a:rPr lang="en-GB" dirty="0" smtClean="0"/>
              <a:t>about an Arbitrary 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/>
        </p:nvSpPr>
        <p:spPr bwMode="auto">
          <a:xfrm flipH="1">
            <a:off x="457200" y="42672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flipV="1">
            <a:off x="1752600" y="230187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834333" y="2209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1752600" y="42830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581400" y="43434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602371" y="5334000"/>
            <a:ext cx="312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2000" dirty="0" smtClean="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744172" y="3709348"/>
            <a:ext cx="8428" cy="564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 rot="165519">
            <a:off x="1824806" y="4882202"/>
            <a:ext cx="228600" cy="171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364432" y="3891602"/>
            <a:ext cx="1086997" cy="832798"/>
            <a:chOff x="1364432" y="3891602"/>
            <a:chExt cx="1086997" cy="832798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1367606" y="3891602"/>
              <a:ext cx="616768" cy="6041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821632" y="4120202"/>
              <a:ext cx="616768" cy="6041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364432" y="4525108"/>
              <a:ext cx="464368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87061" y="3903785"/>
              <a:ext cx="464368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/>
          <p:cNvSpPr txBox="1">
            <a:spLocks/>
          </p:cNvSpPr>
          <p:nvPr/>
        </p:nvSpPr>
        <p:spPr>
          <a:xfrm>
            <a:off x="0" y="-5334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Reflection </a:t>
            </a:r>
            <a:r>
              <a:rPr lang="en-GB" dirty="0" smtClean="0"/>
              <a:t>about an Arbitrary Plane</a:t>
            </a:r>
            <a:endParaRPr lang="en-US" dirty="0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264404" y="609600"/>
            <a:ext cx="8727196" cy="100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/>
            <a:r>
              <a:rPr kumimoji="1" lang="en-US" altLang="ko-KR" sz="240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3</a:t>
            </a:r>
            <a:endParaRPr kumimoji="1" lang="en-US" altLang="ko-KR" sz="2000" b="1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smtClean="0">
                <a:solidFill>
                  <a:schemeClr val="tx1"/>
                </a:solidFill>
                <a:ea typeface="Gulim" pitchFamily="34" charset="-127"/>
              </a:rPr>
              <a:t>Reflect the object about the xy plane with which the plane has been aligned</a:t>
            </a:r>
            <a:endParaRPr kumimoji="1" lang="en-US" altLang="ko-KR" sz="2000" dirty="0" smtClean="0">
              <a:solidFill>
                <a:schemeClr val="tx1"/>
              </a:solidFill>
              <a:ea typeface="Gulim" pitchFamily="34" charset="-127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66033"/>
              </p:ext>
            </p:extLst>
          </p:nvPr>
        </p:nvGraphicFramePr>
        <p:xfrm>
          <a:off x="5341938" y="3124200"/>
          <a:ext cx="27241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3" imgW="1460160" imgH="914400" progId="Equation.3">
                  <p:embed/>
                </p:oleObj>
              </mc:Choice>
              <mc:Fallback>
                <p:oleObj name="Equation" r:id="rId3" imgW="1460160" imgH="914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3124200"/>
                        <a:ext cx="2724150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97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533400"/>
            <a:ext cx="8727196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4</a:t>
            </a:r>
            <a:endParaRPr kumimoji="1" lang="en-US" altLang="ko-KR" sz="20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Rotate the normal about 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y </a:t>
            </a:r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then 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x </a:t>
            </a:r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axis so that the normal is </a:t>
            </a:r>
            <a:r>
              <a:rPr kumimoji="1" lang="en-US" altLang="ko-KR" sz="2000" b="1" dirty="0" smtClean="0">
                <a:solidFill>
                  <a:schemeClr val="tx1"/>
                </a:solidFill>
                <a:ea typeface="Gulim" pitchFamily="34" charset="-127"/>
              </a:rPr>
              <a:t>de-aligned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from </a:t>
            </a:r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z axis and the plane is 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de-aligned </a:t>
            </a:r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with </a:t>
            </a:r>
            <a:r>
              <a:rPr kumimoji="1" lang="en-US" altLang="ko-KR" sz="2000" dirty="0" err="1">
                <a:solidFill>
                  <a:schemeClr val="tx1"/>
                </a:solidFill>
                <a:ea typeface="Gulim" pitchFamily="34" charset="-127"/>
              </a:rPr>
              <a:t>xy</a:t>
            </a:r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 plane </a:t>
            </a: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 flipH="1">
            <a:off x="457200" y="42672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flipV="1">
            <a:off x="1752600" y="230187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834333" y="2209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1752600" y="42830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581400" y="43434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602371" y="5334000"/>
            <a:ext cx="312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2000" dirty="0" smtClean="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447800" y="3810000"/>
            <a:ext cx="762000" cy="838200"/>
            <a:chOff x="2133600" y="3276600"/>
            <a:chExt cx="762000" cy="83820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2133600" y="3292475"/>
              <a:ext cx="304800" cy="593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590800" y="3505200"/>
              <a:ext cx="304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2133600" y="38862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438400" y="32766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 flipH="1" flipV="1">
            <a:off x="1447800" y="3924300"/>
            <a:ext cx="3048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2286000" y="4019550"/>
            <a:ext cx="228600" cy="171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0" y="-5334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Reflection </a:t>
            </a:r>
            <a:r>
              <a:rPr lang="en-GB" dirty="0" smtClean="0"/>
              <a:t>about an Arbitrary Plane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569977"/>
              </p:ext>
            </p:extLst>
          </p:nvPr>
        </p:nvGraphicFramePr>
        <p:xfrm>
          <a:off x="5108575" y="1828800"/>
          <a:ext cx="29781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3" imgW="2044440" imgH="914400" progId="Equation.3">
                  <p:embed/>
                </p:oleObj>
              </mc:Choice>
              <mc:Fallback>
                <p:oleObj name="Equation" r:id="rId3" imgW="2044440" imgH="914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1828800"/>
                        <a:ext cx="2978150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609969"/>
              </p:ext>
            </p:extLst>
          </p:nvPr>
        </p:nvGraphicFramePr>
        <p:xfrm>
          <a:off x="5254625" y="3276600"/>
          <a:ext cx="2747963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5" imgW="1917360" imgH="914400" progId="Equation.3">
                  <p:embed/>
                </p:oleObj>
              </mc:Choice>
              <mc:Fallback>
                <p:oleObj name="Equation" r:id="rId5" imgW="1917360" imgH="914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3276600"/>
                        <a:ext cx="2747963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404" y="533400"/>
            <a:ext cx="8727196" cy="1004888"/>
          </a:xfrm>
        </p:spPr>
        <p:txBody>
          <a:bodyPr>
            <a:noAutofit/>
          </a:bodyPr>
          <a:lstStyle/>
          <a:p>
            <a:pPr algn="l" latinLnBrk="1"/>
            <a:r>
              <a:rPr kumimoji="1" lang="en-US" altLang="ko-KR" sz="2400" dirty="0" smtClean="0">
                <a:solidFill>
                  <a:schemeClr val="tx1"/>
                </a:solidFill>
                <a:latin typeface="Arial" pitchFamily="34" charset="0"/>
                <a:ea typeface="Gulim" pitchFamily="34" charset="-127"/>
              </a:rPr>
              <a:t>Step 5</a:t>
            </a:r>
            <a:endParaRPr kumimoji="1" lang="en-US" altLang="ko-KR" sz="2000" b="1" dirty="0" smtClean="0">
              <a:solidFill>
                <a:schemeClr val="tx1"/>
              </a:solidFill>
              <a:latin typeface="Arial" pitchFamily="34" charset="0"/>
              <a:ea typeface="Gulim" pitchFamily="34" charset="-127"/>
            </a:endParaRPr>
          </a:p>
          <a:p>
            <a:pPr algn="l" latinLnBrk="1"/>
            <a:r>
              <a:rPr kumimoji="1" lang="en-US" altLang="ko-KR" sz="2000" dirty="0">
                <a:solidFill>
                  <a:schemeClr val="tx1"/>
                </a:solidFill>
                <a:ea typeface="Gulim" pitchFamily="34" charset="-127"/>
              </a:rPr>
              <a:t>Translate the plane along with the </a:t>
            </a:r>
            <a:r>
              <a:rPr kumimoji="1" lang="en-US" altLang="ko-KR" sz="2000" b="1" dirty="0" smtClean="0">
                <a:solidFill>
                  <a:schemeClr val="tx1"/>
                </a:solidFill>
                <a:ea typeface="Gulim" pitchFamily="34" charset="-127"/>
              </a:rPr>
              <a:t>reflected object </a:t>
            </a:r>
            <a:r>
              <a:rPr kumimoji="1" lang="en-US" altLang="ko-KR" sz="2000" dirty="0" smtClean="0">
                <a:solidFill>
                  <a:schemeClr val="tx1"/>
                </a:solidFill>
                <a:ea typeface="Gulim" pitchFamily="34" charset="-127"/>
              </a:rPr>
              <a:t> back to its original location</a:t>
            </a:r>
            <a:endParaRPr kumimoji="1" lang="en-US" altLang="ko-KR" sz="2000" dirty="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 flipH="1">
            <a:off x="457200" y="42672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flipV="1">
            <a:off x="1752600" y="230187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834333" y="2209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z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1752600" y="42830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581400" y="43434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sz="1800">
                <a:latin typeface="Arial" pitchFamily="34" charset="0"/>
                <a:ea typeface="Dotum" pitchFamily="34" charset="-127"/>
              </a:rPr>
              <a:t>x</a:t>
            </a:r>
            <a:endParaRPr kumimoji="1" lang="en-US" altLang="ko-KR" sz="2000">
              <a:latin typeface="Arial" pitchFamily="34" charset="0"/>
              <a:ea typeface="Dotum" pitchFamily="34" charset="-127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608783" y="53340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Arial" pitchFamily="34" charset="0"/>
                <a:ea typeface="Dotum" pitchFamily="34" charset="-127"/>
              </a:rPr>
              <a:t>y</a:t>
            </a:r>
            <a:endParaRPr kumimoji="1" lang="en-US" altLang="ko-KR" sz="2000" dirty="0">
              <a:latin typeface="Arial" pitchFamily="34" charset="0"/>
              <a:ea typeface="Dotum" pitchFamily="34" charset="-127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133600" y="3276600"/>
            <a:ext cx="762000" cy="838200"/>
            <a:chOff x="2133600" y="3276600"/>
            <a:chExt cx="762000" cy="83820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2133600" y="3292475"/>
              <a:ext cx="304800" cy="593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590800" y="3505200"/>
              <a:ext cx="304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2133600" y="38862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438400" y="3276600"/>
              <a:ext cx="457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 flipH="1" flipV="1">
            <a:off x="2133600" y="3390900"/>
            <a:ext cx="3048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2971800" y="3486150"/>
            <a:ext cx="228600" cy="171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0" y="-5334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Reflection </a:t>
            </a:r>
            <a:r>
              <a:rPr lang="en-GB" dirty="0" smtClean="0"/>
              <a:t>about an Arbitrary Plane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573412"/>
              </p:ext>
            </p:extLst>
          </p:nvPr>
        </p:nvGraphicFramePr>
        <p:xfrm>
          <a:off x="5138738" y="2884488"/>
          <a:ext cx="2370137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3" imgW="1282680" imgH="914400" progId="Equation.3">
                  <p:embed/>
                </p:oleObj>
              </mc:Choice>
              <mc:Fallback>
                <p:oleObj name="Equation" r:id="rId3" imgW="1282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2884488"/>
                        <a:ext cx="2370137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447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PowerPoint Presentation</vt:lpstr>
      <vt:lpstr>Rotation about an Arbitrary Plane</vt:lpstr>
      <vt:lpstr>Reflection about an Arbitrary Plane</vt:lpstr>
      <vt:lpstr>Reflection about an Arbitrary Plane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Rotation about an Arbitrary Axis</dc:title>
  <dc:creator>ncit</dc:creator>
  <cp:lastModifiedBy>ncit</cp:lastModifiedBy>
  <cp:revision>29</cp:revision>
  <dcterms:created xsi:type="dcterms:W3CDTF">2020-10-18T04:08:44Z</dcterms:created>
  <dcterms:modified xsi:type="dcterms:W3CDTF">2021-04-08T13:03:29Z</dcterms:modified>
</cp:coreProperties>
</file>