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59" r:id="rId5"/>
    <p:sldId id="260" r:id="rId6"/>
    <p:sldId id="258" r:id="rId7"/>
    <p:sldId id="269" r:id="rId8"/>
    <p:sldId id="261" r:id="rId9"/>
    <p:sldId id="256" r:id="rId10"/>
    <p:sldId id="264" r:id="rId11"/>
    <p:sldId id="265" r:id="rId12"/>
    <p:sldId id="266" r:id="rId13"/>
    <p:sldId id="268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74" autoAdjust="0"/>
    <p:restoredTop sz="94660"/>
  </p:normalViewPr>
  <p:slideViewPr>
    <p:cSldViewPr>
      <p:cViewPr varScale="1">
        <p:scale>
          <a:sx n="86" d="100"/>
          <a:sy n="86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CBA4-456A-423E-BA03-5A29B1DA8D55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8848-0418-45F8-80AB-2ED418150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CBA4-456A-423E-BA03-5A29B1DA8D55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8848-0418-45F8-80AB-2ED418150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CBA4-456A-423E-BA03-5A29B1DA8D55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8848-0418-45F8-80AB-2ED418150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CBA4-456A-423E-BA03-5A29B1DA8D55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8848-0418-45F8-80AB-2ED418150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CBA4-456A-423E-BA03-5A29B1DA8D55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8848-0418-45F8-80AB-2ED418150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CBA4-456A-423E-BA03-5A29B1DA8D55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8848-0418-45F8-80AB-2ED418150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CBA4-456A-423E-BA03-5A29B1DA8D55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8848-0418-45F8-80AB-2ED418150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CBA4-456A-423E-BA03-5A29B1DA8D55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8848-0418-45F8-80AB-2ED418150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CBA4-456A-423E-BA03-5A29B1DA8D55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8848-0418-45F8-80AB-2ED418150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CBA4-456A-423E-BA03-5A29B1DA8D55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8848-0418-45F8-80AB-2ED418150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CBA4-456A-423E-BA03-5A29B1DA8D55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8848-0418-45F8-80AB-2ED418150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BCBA4-456A-423E-BA03-5A29B1DA8D55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8848-0418-45F8-80AB-2ED418150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"/>
            <a:ext cx="8077200" cy="655320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</a:rPr>
              <a:t>Spline </a:t>
            </a:r>
            <a:r>
              <a:rPr lang="en-US" sz="1800" dirty="0">
                <a:solidFill>
                  <a:schemeClr val="tx1"/>
                </a:solidFill>
              </a:rPr>
              <a:t>: A spline is a flexible strip that </a:t>
            </a:r>
            <a:r>
              <a:rPr lang="en-US" sz="1800" dirty="0" smtClean="0">
                <a:solidFill>
                  <a:schemeClr val="tx1"/>
                </a:solidFill>
              </a:rPr>
              <a:t>passes </a:t>
            </a:r>
            <a:r>
              <a:rPr lang="en-US" sz="1800" dirty="0">
                <a:solidFill>
                  <a:schemeClr val="tx1"/>
                </a:solidFill>
              </a:rPr>
              <a:t>thru a designated control points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</a:p>
          <a:p>
            <a:pPr algn="l"/>
            <a:endParaRPr lang="en-US" sz="1800" b="1" dirty="0" smtClean="0">
              <a:solidFill>
                <a:schemeClr val="tx1"/>
              </a:solidFill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Bezier Curve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- Pierre Bezier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- Makes use of </a:t>
            </a:r>
            <a:r>
              <a:rPr lang="en-US" sz="1800" b="1" dirty="0" smtClean="0">
                <a:solidFill>
                  <a:schemeClr val="tx1"/>
                </a:solidFill>
              </a:rPr>
              <a:t>Bernstein</a:t>
            </a:r>
            <a:r>
              <a:rPr lang="en-US" sz="1800" dirty="0" smtClean="0">
                <a:solidFill>
                  <a:schemeClr val="tx1"/>
                </a:solidFill>
              </a:rPr>
              <a:t> polynomials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- Used in 1960s </a:t>
            </a:r>
            <a:r>
              <a:rPr lang="en-US" sz="1800" dirty="0">
                <a:solidFill>
                  <a:schemeClr val="tx1"/>
                </a:solidFill>
              </a:rPr>
              <a:t>for designing curves for the bodywork of </a:t>
            </a:r>
            <a:r>
              <a:rPr lang="en-US" sz="1800" dirty="0" smtClean="0">
                <a:solidFill>
                  <a:schemeClr val="tx1"/>
                </a:solidFill>
              </a:rPr>
              <a:t>Renault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dirty="0" smtClean="0">
                <a:solidFill>
                  <a:schemeClr val="tx1"/>
                </a:solidFill>
              </a:rPr>
              <a:t>cars.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- </a:t>
            </a:r>
            <a:r>
              <a:rPr lang="en-US" sz="1800" dirty="0">
                <a:solidFill>
                  <a:schemeClr val="tx1"/>
                </a:solidFill>
              </a:rPr>
              <a:t>Bezier curves are commonly found in </a:t>
            </a:r>
            <a:r>
              <a:rPr lang="en-US" sz="1800" b="1" dirty="0">
                <a:solidFill>
                  <a:schemeClr val="tx1"/>
                </a:solidFill>
              </a:rPr>
              <a:t>painting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b="1" dirty="0">
                <a:solidFill>
                  <a:schemeClr val="tx1"/>
                </a:solidFill>
              </a:rPr>
              <a:t>drawing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packages</a:t>
            </a:r>
            <a:r>
              <a:rPr lang="en-US" sz="1800" dirty="0">
                <a:solidFill>
                  <a:schemeClr val="tx1"/>
                </a:solidFill>
              </a:rPr>
              <a:t>, as well as </a:t>
            </a:r>
            <a:r>
              <a:rPr lang="en-US" sz="1800" dirty="0" smtClean="0">
                <a:solidFill>
                  <a:schemeClr val="tx1"/>
                </a:solidFill>
              </a:rPr>
              <a:t>     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CAD system, for generating </a:t>
            </a:r>
            <a:r>
              <a:rPr lang="en-US" sz="1800" dirty="0" smtClean="0">
                <a:solidFill>
                  <a:schemeClr val="tx1"/>
                </a:solidFill>
              </a:rPr>
              <a:t>Computer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b="1" dirty="0" smtClean="0">
                <a:solidFill>
                  <a:schemeClr val="tx1"/>
                </a:solidFill>
              </a:rPr>
              <a:t>fonts</a:t>
            </a:r>
            <a:r>
              <a:rPr lang="en-US" sz="1800" dirty="0">
                <a:solidFill>
                  <a:schemeClr val="tx1"/>
                </a:solidFill>
              </a:rPr>
              <a:t> and </a:t>
            </a:r>
            <a:r>
              <a:rPr lang="en-US" sz="1800" b="1" dirty="0">
                <a:solidFill>
                  <a:schemeClr val="tx1"/>
                </a:solidFill>
              </a:rPr>
              <a:t>animation</a:t>
            </a:r>
          </a:p>
        </p:txBody>
      </p:sp>
      <p:sp>
        <p:nvSpPr>
          <p:cNvPr id="1029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98" name="Picture 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24175"/>
            <a:ext cx="574357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99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28887"/>
            <a:ext cx="2909006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"/>
            <a:ext cx="8077200" cy="65532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900" b="1" dirty="0">
                <a:solidFill>
                  <a:schemeClr val="tx1"/>
                </a:solidFill>
              </a:rPr>
              <a:t>Parametric Cubic Curve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			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              </a:t>
            </a:r>
            <a:r>
              <a:rPr lang="en-US" sz="13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A parametric cubic curve is defined as P(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) =  </a:t>
            </a:r>
            <a:r>
              <a:rPr lang="en-US" sz="2200" dirty="0">
                <a:solidFill>
                  <a:schemeClr val="tx1"/>
                </a:solidFill>
                <a:sym typeface="Symbol"/>
              </a:rPr>
              <a:t>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1600" baseline="-250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</a:t>
            </a:r>
            <a:r>
              <a:rPr lang="en-US" sz="1600" baseline="300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	</a:t>
            </a:r>
            <a:r>
              <a:rPr lang="en-US" sz="1600" dirty="0" smtClean="0">
                <a:solidFill>
                  <a:schemeClr val="tx1"/>
                </a:solidFill>
              </a:rPr>
              <a:t>0 &lt;= </a:t>
            </a:r>
            <a:r>
              <a:rPr lang="en-US" sz="1600" dirty="0">
                <a:solidFill>
                  <a:schemeClr val="tx1"/>
                </a:solidFill>
              </a:rPr>
              <a:t>t </a:t>
            </a:r>
            <a:r>
              <a:rPr lang="en-US" sz="1600" dirty="0" smtClean="0">
                <a:solidFill>
                  <a:schemeClr val="tx1"/>
                </a:solidFill>
              </a:rPr>
              <a:t>&lt;= 1  </a:t>
            </a:r>
            <a:r>
              <a:rPr lang="en-US" sz="1600" dirty="0">
                <a:solidFill>
                  <a:schemeClr val="tx1"/>
                </a:solidFill>
              </a:rPr>
              <a:t>------ (i)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		</a:t>
            </a:r>
            <a:r>
              <a:rPr lang="en-US" sz="1600" dirty="0" smtClean="0">
                <a:solidFill>
                  <a:schemeClr val="tx1"/>
                </a:solidFill>
              </a:rPr>
              <a:t>                 i </a:t>
            </a:r>
            <a:r>
              <a:rPr lang="en-US" sz="1600" dirty="0">
                <a:solidFill>
                  <a:schemeClr val="tx1"/>
                </a:solidFill>
              </a:rPr>
              <a:t>=0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					       </a:t>
            </a:r>
            <a:r>
              <a:rPr lang="en-US" sz="1500" dirty="0" smtClean="0">
                <a:solidFill>
                  <a:schemeClr val="tx1"/>
                </a:solidFill>
              </a:rPr>
              <a:t>where</a:t>
            </a:r>
            <a:r>
              <a:rPr lang="en-US" sz="1500" dirty="0">
                <a:solidFill>
                  <a:schemeClr val="tx1"/>
                </a:solidFill>
              </a:rPr>
              <a:t>, P(</a:t>
            </a:r>
            <a:r>
              <a:rPr lang="en-US" sz="1500" i="1" dirty="0">
                <a:solidFill>
                  <a:schemeClr val="tx1"/>
                </a:solidFill>
              </a:rPr>
              <a:t>t</a:t>
            </a:r>
            <a:r>
              <a:rPr lang="en-US" sz="1500" dirty="0">
                <a:solidFill>
                  <a:schemeClr val="tx1"/>
                </a:solidFill>
              </a:rPr>
              <a:t>) is a point on the </a:t>
            </a:r>
            <a:r>
              <a:rPr lang="en-US" sz="1500" dirty="0" smtClean="0">
                <a:solidFill>
                  <a:schemeClr val="tx1"/>
                </a:solidFill>
              </a:rPr>
              <a:t>curve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Expanding equation (i) yields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P(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) = a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baseline="30000" dirty="0">
                <a:solidFill>
                  <a:schemeClr val="tx1"/>
                </a:solidFill>
              </a:rPr>
              <a:t>3 </a:t>
            </a:r>
            <a:r>
              <a:rPr lang="en-US" sz="1600" dirty="0">
                <a:solidFill>
                  <a:schemeClr val="tx1"/>
                </a:solidFill>
              </a:rPr>
              <a:t>+ a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baseline="30000" dirty="0">
                <a:solidFill>
                  <a:schemeClr val="tx1"/>
                </a:solidFill>
              </a:rPr>
              <a:t>2 </a:t>
            </a:r>
            <a:r>
              <a:rPr lang="en-US" sz="1600" dirty="0">
                <a:solidFill>
                  <a:schemeClr val="tx1"/>
                </a:solidFill>
              </a:rPr>
              <a:t>+ a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</a:rPr>
              <a:t>t + a</a:t>
            </a:r>
            <a:r>
              <a:rPr lang="en-US" sz="1600" baseline="-25000" dirty="0">
                <a:solidFill>
                  <a:schemeClr val="tx1"/>
                </a:solidFill>
              </a:rPr>
              <a:t>0</a:t>
            </a:r>
            <a:r>
              <a:rPr lang="en-US" sz="1600" dirty="0">
                <a:solidFill>
                  <a:schemeClr val="tx1"/>
                </a:solidFill>
              </a:rPr>
              <a:t>	------------------------------(ii)</a:t>
            </a:r>
          </a:p>
          <a:p>
            <a:pPr algn="l"/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This </a:t>
            </a:r>
            <a:r>
              <a:rPr lang="en-US" sz="1600" dirty="0">
                <a:solidFill>
                  <a:schemeClr val="tx1"/>
                </a:solidFill>
              </a:rPr>
              <a:t>equation is separated into three components of P(t)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x(</a:t>
            </a:r>
            <a:r>
              <a:rPr lang="en-US" sz="1600" i="1" dirty="0" smtClean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) = a</a:t>
            </a:r>
            <a:r>
              <a:rPr lang="en-US" sz="1600" baseline="-25000" dirty="0">
                <a:solidFill>
                  <a:schemeClr val="tx1"/>
                </a:solidFill>
              </a:rPr>
              <a:t>3x</a:t>
            </a:r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baseline="30000" dirty="0">
                <a:solidFill>
                  <a:schemeClr val="tx1"/>
                </a:solidFill>
              </a:rPr>
              <a:t>3 </a:t>
            </a:r>
            <a:r>
              <a:rPr lang="en-US" sz="1600" dirty="0">
                <a:solidFill>
                  <a:schemeClr val="tx1"/>
                </a:solidFill>
              </a:rPr>
              <a:t>+ a</a:t>
            </a:r>
            <a:r>
              <a:rPr lang="en-US" sz="1600" baseline="-25000" dirty="0">
                <a:solidFill>
                  <a:schemeClr val="tx1"/>
                </a:solidFill>
              </a:rPr>
              <a:t>2x</a:t>
            </a:r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baseline="30000" dirty="0">
                <a:solidFill>
                  <a:schemeClr val="tx1"/>
                </a:solidFill>
              </a:rPr>
              <a:t>2 </a:t>
            </a:r>
            <a:r>
              <a:rPr lang="en-US" sz="1600" dirty="0">
                <a:solidFill>
                  <a:schemeClr val="tx1"/>
                </a:solidFill>
              </a:rPr>
              <a:t>+ a</a:t>
            </a:r>
            <a:r>
              <a:rPr lang="en-US" sz="1600" baseline="-25000" dirty="0">
                <a:solidFill>
                  <a:schemeClr val="tx1"/>
                </a:solidFill>
              </a:rPr>
              <a:t>1x</a:t>
            </a:r>
            <a:r>
              <a:rPr lang="en-US" sz="1600" dirty="0">
                <a:solidFill>
                  <a:schemeClr val="tx1"/>
                </a:solidFill>
              </a:rPr>
              <a:t>t + a</a:t>
            </a:r>
            <a:r>
              <a:rPr lang="en-US" sz="1600" baseline="-25000" dirty="0">
                <a:solidFill>
                  <a:schemeClr val="tx1"/>
                </a:solidFill>
              </a:rPr>
              <a:t>0x</a:t>
            </a:r>
            <a:r>
              <a:rPr lang="en-US" sz="1600" dirty="0">
                <a:solidFill>
                  <a:schemeClr val="tx1"/>
                </a:solidFill>
              </a:rPr>
              <a:t>	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y(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) = a</a:t>
            </a:r>
            <a:r>
              <a:rPr lang="en-US" sz="1600" baseline="-25000" dirty="0">
                <a:solidFill>
                  <a:schemeClr val="tx1"/>
                </a:solidFill>
              </a:rPr>
              <a:t>3y</a:t>
            </a:r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baseline="30000" dirty="0">
                <a:solidFill>
                  <a:schemeClr val="tx1"/>
                </a:solidFill>
              </a:rPr>
              <a:t>3 </a:t>
            </a:r>
            <a:r>
              <a:rPr lang="en-US" sz="1600" dirty="0">
                <a:solidFill>
                  <a:schemeClr val="tx1"/>
                </a:solidFill>
              </a:rPr>
              <a:t>+ a</a:t>
            </a:r>
            <a:r>
              <a:rPr lang="en-US" sz="1600" baseline="-25000" dirty="0">
                <a:solidFill>
                  <a:schemeClr val="tx1"/>
                </a:solidFill>
              </a:rPr>
              <a:t>2y</a:t>
            </a:r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baseline="30000" dirty="0">
                <a:solidFill>
                  <a:schemeClr val="tx1"/>
                </a:solidFill>
              </a:rPr>
              <a:t>2 </a:t>
            </a:r>
            <a:r>
              <a:rPr lang="en-US" sz="1600" dirty="0">
                <a:solidFill>
                  <a:schemeClr val="tx1"/>
                </a:solidFill>
              </a:rPr>
              <a:t>+ a</a:t>
            </a:r>
            <a:r>
              <a:rPr lang="en-US" sz="1600" baseline="-25000" dirty="0">
                <a:solidFill>
                  <a:schemeClr val="tx1"/>
                </a:solidFill>
              </a:rPr>
              <a:t>1y</a:t>
            </a:r>
            <a:r>
              <a:rPr lang="en-US" sz="1600" dirty="0">
                <a:solidFill>
                  <a:schemeClr val="tx1"/>
                </a:solidFill>
              </a:rPr>
              <a:t>t + a</a:t>
            </a:r>
            <a:r>
              <a:rPr lang="en-US" sz="1600" baseline="-25000" dirty="0">
                <a:solidFill>
                  <a:schemeClr val="tx1"/>
                </a:solidFill>
              </a:rPr>
              <a:t>0y</a:t>
            </a:r>
            <a:r>
              <a:rPr lang="en-US" sz="1600" dirty="0">
                <a:solidFill>
                  <a:schemeClr val="tx1"/>
                </a:solidFill>
              </a:rPr>
              <a:t>	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z(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) = a</a:t>
            </a:r>
            <a:r>
              <a:rPr lang="en-US" sz="1600" baseline="-25000" dirty="0">
                <a:solidFill>
                  <a:schemeClr val="tx1"/>
                </a:solidFill>
              </a:rPr>
              <a:t>3z</a:t>
            </a:r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baseline="30000" dirty="0">
                <a:solidFill>
                  <a:schemeClr val="tx1"/>
                </a:solidFill>
              </a:rPr>
              <a:t>3 </a:t>
            </a:r>
            <a:r>
              <a:rPr lang="en-US" sz="1600" dirty="0">
                <a:solidFill>
                  <a:schemeClr val="tx1"/>
                </a:solidFill>
              </a:rPr>
              <a:t>+ a</a:t>
            </a:r>
            <a:r>
              <a:rPr lang="en-US" sz="1600" baseline="-25000" dirty="0">
                <a:solidFill>
                  <a:schemeClr val="tx1"/>
                </a:solidFill>
              </a:rPr>
              <a:t>2z</a:t>
            </a:r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baseline="30000" dirty="0">
                <a:solidFill>
                  <a:schemeClr val="tx1"/>
                </a:solidFill>
              </a:rPr>
              <a:t>2 </a:t>
            </a:r>
            <a:r>
              <a:rPr lang="en-US" sz="1600" dirty="0">
                <a:solidFill>
                  <a:schemeClr val="tx1"/>
                </a:solidFill>
              </a:rPr>
              <a:t>+ a</a:t>
            </a:r>
            <a:r>
              <a:rPr lang="en-US" sz="1600" baseline="-25000" dirty="0">
                <a:solidFill>
                  <a:schemeClr val="tx1"/>
                </a:solidFill>
              </a:rPr>
              <a:t>1z</a:t>
            </a:r>
            <a:r>
              <a:rPr lang="en-US" sz="1600" dirty="0">
                <a:solidFill>
                  <a:schemeClr val="tx1"/>
                </a:solidFill>
              </a:rPr>
              <a:t>t + a</a:t>
            </a:r>
            <a:r>
              <a:rPr lang="en-US" sz="1600" baseline="-25000" dirty="0">
                <a:solidFill>
                  <a:schemeClr val="tx1"/>
                </a:solidFill>
              </a:rPr>
              <a:t>0z</a:t>
            </a:r>
            <a:r>
              <a:rPr lang="en-US" sz="1600" dirty="0">
                <a:solidFill>
                  <a:schemeClr val="tx1"/>
                </a:solidFill>
              </a:rPr>
              <a:t>	------------------------------(iii)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To </a:t>
            </a:r>
            <a:r>
              <a:rPr lang="en-US" sz="1600" dirty="0" smtClean="0">
                <a:solidFill>
                  <a:schemeClr val="tx1"/>
                </a:solidFill>
              </a:rPr>
              <a:t>solve </a:t>
            </a:r>
            <a:r>
              <a:rPr lang="en-US" sz="1600" dirty="0">
                <a:solidFill>
                  <a:schemeClr val="tx1"/>
                </a:solidFill>
              </a:rPr>
              <a:t>(iii</a:t>
            </a:r>
            <a:r>
              <a:rPr lang="en-US" sz="1600" dirty="0" smtClean="0">
                <a:solidFill>
                  <a:schemeClr val="tx1"/>
                </a:solidFill>
              </a:rPr>
              <a:t>), </a:t>
            </a:r>
            <a:r>
              <a:rPr lang="en-US" sz="1600" b="1" dirty="0" smtClean="0">
                <a:solidFill>
                  <a:schemeClr val="tx1"/>
                </a:solidFill>
              </a:rPr>
              <a:t>twelve </a:t>
            </a:r>
            <a:r>
              <a:rPr lang="en-US" sz="1600" b="1" dirty="0">
                <a:solidFill>
                  <a:schemeClr val="tx1"/>
                </a:solidFill>
              </a:rPr>
              <a:t>unknown coefficients </a:t>
            </a:r>
            <a:r>
              <a:rPr lang="en-US" sz="1600" b="1" dirty="0" err="1">
                <a:solidFill>
                  <a:schemeClr val="tx1"/>
                </a:solidFill>
              </a:rPr>
              <a:t>a</a:t>
            </a:r>
            <a:r>
              <a:rPr lang="en-US" sz="1600" b="1" baseline="-25000" dirty="0" err="1">
                <a:solidFill>
                  <a:schemeClr val="tx1"/>
                </a:solidFill>
              </a:rPr>
              <a:t>ij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(algebraic coefficients) must be specified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From </a:t>
            </a:r>
            <a:r>
              <a:rPr lang="en-US" sz="1600" b="1" dirty="0">
                <a:solidFill>
                  <a:schemeClr val="tx1"/>
                </a:solidFill>
              </a:rPr>
              <a:t>known end point coordinates</a:t>
            </a:r>
            <a:r>
              <a:rPr lang="en-US" sz="1600" dirty="0">
                <a:solidFill>
                  <a:schemeClr val="tx1"/>
                </a:solidFill>
              </a:rPr>
              <a:t> of each segment, six of </a:t>
            </a:r>
            <a:r>
              <a:rPr lang="en-US" sz="1600" dirty="0" smtClean="0">
                <a:solidFill>
                  <a:schemeClr val="tx1"/>
                </a:solidFill>
              </a:rPr>
              <a:t>twelve </a:t>
            </a:r>
            <a:r>
              <a:rPr lang="en-US" sz="1600" dirty="0">
                <a:solidFill>
                  <a:schemeClr val="tx1"/>
                </a:solidFill>
              </a:rPr>
              <a:t>needed equations are obtained.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The other six are found by using </a:t>
            </a:r>
            <a:r>
              <a:rPr lang="en-US" sz="1600" b="1" dirty="0">
                <a:solidFill>
                  <a:schemeClr val="tx1"/>
                </a:solidFill>
              </a:rPr>
              <a:t>tangent vectors</a:t>
            </a:r>
            <a:r>
              <a:rPr lang="en-US" sz="1600" dirty="0">
                <a:solidFill>
                  <a:schemeClr val="tx1"/>
                </a:solidFill>
              </a:rPr>
              <a:t> at the two ends of each </a:t>
            </a:r>
            <a:r>
              <a:rPr lang="en-US" sz="1600" dirty="0" smtClean="0">
                <a:solidFill>
                  <a:schemeClr val="tx1"/>
                </a:solidFill>
              </a:rPr>
              <a:t>segment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	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Direction of tangent vectors establishes slopes(direction cosines) of curve at end points		 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This </a:t>
            </a:r>
            <a:r>
              <a:rPr lang="en-US" sz="1600" dirty="0">
                <a:solidFill>
                  <a:schemeClr val="tx1"/>
                </a:solidFill>
              </a:rPr>
              <a:t>procedure for defining a cubic curve using end points and tangent vector is one form of </a:t>
            </a:r>
            <a:r>
              <a:rPr lang="en-US" sz="1600" b="1" dirty="0" err="1">
                <a:solidFill>
                  <a:schemeClr val="tx1"/>
                </a:solidFill>
              </a:rPr>
              <a:t>H</a:t>
            </a:r>
            <a:r>
              <a:rPr lang="en-US" sz="1600" b="1" dirty="0" err="1" smtClean="0">
                <a:solidFill>
                  <a:schemeClr val="tx1"/>
                </a:solidFill>
              </a:rPr>
              <a:t>ermite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I</a:t>
            </a:r>
            <a:r>
              <a:rPr lang="en-US" sz="1600" b="1" dirty="0" smtClean="0">
                <a:solidFill>
                  <a:schemeClr val="tx1"/>
                </a:solidFill>
              </a:rPr>
              <a:t>nterpolation</a:t>
            </a:r>
            <a:endParaRPr lang="en-US" sz="1600" b="1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19250"/>
            <a:ext cx="276225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5791200"/>
            <a:ext cx="27241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53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"/>
            <a:ext cx="8077200" cy="6553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	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</a:rPr>
              <a:t>P(</a:t>
            </a:r>
            <a:r>
              <a:rPr lang="en-US" sz="1600" b="1" i="1" dirty="0" smtClean="0">
                <a:solidFill>
                  <a:schemeClr val="tx1"/>
                </a:solidFill>
              </a:rPr>
              <a:t>t</a:t>
            </a:r>
            <a:r>
              <a:rPr lang="en-US" sz="1600" b="1" dirty="0">
                <a:solidFill>
                  <a:schemeClr val="tx1"/>
                </a:solidFill>
              </a:rPr>
              <a:t>) = a</a:t>
            </a:r>
            <a:r>
              <a:rPr lang="en-US" sz="1600" b="1" baseline="-25000" dirty="0">
                <a:solidFill>
                  <a:schemeClr val="tx1"/>
                </a:solidFill>
              </a:rPr>
              <a:t>3</a:t>
            </a:r>
            <a:r>
              <a:rPr lang="en-US" sz="1600" b="1" dirty="0">
                <a:solidFill>
                  <a:schemeClr val="tx1"/>
                </a:solidFill>
              </a:rPr>
              <a:t>t</a:t>
            </a:r>
            <a:r>
              <a:rPr lang="en-US" sz="1600" b="1" baseline="30000" dirty="0">
                <a:solidFill>
                  <a:schemeClr val="tx1"/>
                </a:solidFill>
              </a:rPr>
              <a:t>3 </a:t>
            </a:r>
            <a:r>
              <a:rPr lang="en-US" sz="1600" b="1" dirty="0">
                <a:solidFill>
                  <a:schemeClr val="tx1"/>
                </a:solidFill>
              </a:rPr>
              <a:t>+ a</a:t>
            </a:r>
            <a:r>
              <a:rPr lang="en-US" sz="1600" b="1" baseline="-25000" dirty="0">
                <a:solidFill>
                  <a:schemeClr val="tx1"/>
                </a:solidFill>
              </a:rPr>
              <a:t>2</a:t>
            </a:r>
            <a:r>
              <a:rPr lang="en-US" sz="1600" b="1" dirty="0">
                <a:solidFill>
                  <a:schemeClr val="tx1"/>
                </a:solidFill>
              </a:rPr>
              <a:t>t</a:t>
            </a:r>
            <a:r>
              <a:rPr lang="en-US" sz="1600" b="1" baseline="30000" dirty="0">
                <a:solidFill>
                  <a:schemeClr val="tx1"/>
                </a:solidFill>
              </a:rPr>
              <a:t>2 </a:t>
            </a:r>
            <a:r>
              <a:rPr lang="en-US" sz="1600" b="1" dirty="0">
                <a:solidFill>
                  <a:schemeClr val="tx1"/>
                </a:solidFill>
              </a:rPr>
              <a:t>+ a</a:t>
            </a:r>
            <a:r>
              <a:rPr lang="en-US" sz="1600" b="1" baseline="-25000" dirty="0">
                <a:solidFill>
                  <a:schemeClr val="tx1"/>
                </a:solidFill>
              </a:rPr>
              <a:t>1</a:t>
            </a:r>
            <a:r>
              <a:rPr lang="en-US" sz="1600" b="1" dirty="0">
                <a:solidFill>
                  <a:schemeClr val="tx1"/>
                </a:solidFill>
              </a:rPr>
              <a:t>t + a</a:t>
            </a:r>
            <a:r>
              <a:rPr lang="en-US" sz="1600" b="1" baseline="-25000" dirty="0">
                <a:solidFill>
                  <a:schemeClr val="tx1"/>
                </a:solidFill>
              </a:rPr>
              <a:t>0</a:t>
            </a:r>
            <a:r>
              <a:rPr lang="en-US" sz="1600" b="1" dirty="0">
                <a:solidFill>
                  <a:schemeClr val="tx1"/>
                </a:solidFill>
              </a:rPr>
              <a:t>	------------------------------(ii)</a:t>
            </a:r>
          </a:p>
          <a:p>
            <a:pPr algn="l"/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Each </a:t>
            </a:r>
            <a:r>
              <a:rPr lang="en-US" sz="1600" dirty="0">
                <a:solidFill>
                  <a:schemeClr val="tx1"/>
                </a:solidFill>
              </a:rPr>
              <a:t>cubic curve segment is parameterized from 0 to 1 so that known end points correspond to the limit values of the parametric variable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, that is P(0) and P(1)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Substituting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 = 0 and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 = 1 the relation ship between two end point vectors and the algebraic coefficients are found </a:t>
            </a:r>
            <a:r>
              <a:rPr lang="en-US" sz="1600" dirty="0" smtClean="0">
                <a:solidFill>
                  <a:schemeClr val="tx1"/>
                </a:solidFill>
              </a:rPr>
              <a:t>		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	P(</a:t>
            </a:r>
            <a:r>
              <a:rPr lang="en-US" sz="1600" i="1" dirty="0" smtClean="0">
                <a:solidFill>
                  <a:schemeClr val="tx1"/>
                </a:solidFill>
              </a:rPr>
              <a:t>0</a:t>
            </a:r>
            <a:r>
              <a:rPr lang="en-US" sz="1600" dirty="0">
                <a:solidFill>
                  <a:schemeClr val="tx1"/>
                </a:solidFill>
              </a:rPr>
              <a:t>) = a</a:t>
            </a:r>
            <a:r>
              <a:rPr lang="en-US" sz="1600" baseline="-25000" dirty="0">
                <a:solidFill>
                  <a:schemeClr val="tx1"/>
                </a:solidFill>
              </a:rPr>
              <a:t>0			</a:t>
            </a:r>
            <a:r>
              <a:rPr lang="en-US" sz="1600" baseline="-25000" dirty="0" smtClean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P(</a:t>
            </a:r>
            <a:r>
              <a:rPr lang="en-US" sz="1600" i="1" dirty="0" smtClean="0">
                <a:solidFill>
                  <a:schemeClr val="tx1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</a:rPr>
              <a:t>) = </a:t>
            </a:r>
            <a:r>
              <a:rPr lang="en-US" sz="1600" dirty="0" smtClean="0">
                <a:solidFill>
                  <a:schemeClr val="tx1"/>
                </a:solidFill>
              </a:rPr>
              <a:t>3a</a:t>
            </a:r>
            <a:r>
              <a:rPr lang="en-US" sz="1600" baseline="-25000" dirty="0" smtClean="0">
                <a:solidFill>
                  <a:schemeClr val="tx1"/>
                </a:solidFill>
              </a:rPr>
              <a:t>3</a:t>
            </a:r>
            <a:r>
              <a:rPr lang="en-US" sz="1600" baseline="300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+ </a:t>
            </a:r>
            <a:r>
              <a:rPr lang="en-US" sz="1600" dirty="0" smtClean="0">
                <a:solidFill>
                  <a:schemeClr val="tx1"/>
                </a:solidFill>
              </a:rPr>
              <a:t>3a</a:t>
            </a:r>
            <a:r>
              <a:rPr lang="en-US" sz="1600" baseline="-25000" dirty="0" smtClean="0">
                <a:solidFill>
                  <a:schemeClr val="tx1"/>
                </a:solidFill>
              </a:rPr>
              <a:t>2</a:t>
            </a:r>
            <a:r>
              <a:rPr lang="en-US" sz="1600" baseline="300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+ </a:t>
            </a:r>
            <a:r>
              <a:rPr lang="en-US" sz="1600" dirty="0" smtClean="0">
                <a:solidFill>
                  <a:schemeClr val="tx1"/>
                </a:solidFill>
              </a:rPr>
              <a:t>3a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r>
              <a:rPr lang="en-US" sz="1600" dirty="0" smtClean="0">
                <a:solidFill>
                  <a:schemeClr val="tx1"/>
                </a:solidFill>
              </a:rPr>
              <a:t> + 3a</a:t>
            </a:r>
            <a:r>
              <a:rPr lang="en-US" sz="1600" baseline="-25000" dirty="0" smtClean="0">
                <a:solidFill>
                  <a:schemeClr val="tx1"/>
                </a:solidFill>
              </a:rPr>
              <a:t>0</a:t>
            </a:r>
          </a:p>
          <a:p>
            <a:pPr algn="l"/>
            <a:r>
              <a:rPr lang="en-US" sz="1600" baseline="-25000" dirty="0">
                <a:solidFill>
                  <a:schemeClr val="tx1"/>
                </a:solidFill>
              </a:rPr>
              <a:t>	</a:t>
            </a:r>
            <a:r>
              <a:rPr lang="en-US" sz="1600" baseline="-25000" dirty="0" smtClean="0">
                <a:solidFill>
                  <a:schemeClr val="tx1"/>
                </a:solidFill>
              </a:rPr>
              <a:t>			</a:t>
            </a:r>
            <a:r>
              <a:rPr lang="en-US" sz="1600" dirty="0">
                <a:solidFill>
                  <a:schemeClr val="tx1"/>
                </a:solidFill>
              </a:rPr>
              <a:t> P’(</a:t>
            </a:r>
            <a:r>
              <a:rPr lang="en-US" sz="1600" i="1" dirty="0">
                <a:solidFill>
                  <a:schemeClr val="tx1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</a:rPr>
              <a:t>) = 3a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  <a:r>
              <a:rPr lang="en-US" sz="1600" baseline="300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+ 2a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  <a:r>
              <a:rPr lang="en-US" sz="1600" baseline="300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+ </a:t>
            </a:r>
            <a:r>
              <a:rPr lang="en-US" sz="1600" dirty="0" smtClean="0">
                <a:solidFill>
                  <a:schemeClr val="tx1"/>
                </a:solidFill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</a:p>
          <a:p>
            <a:pPr algn="l"/>
            <a:r>
              <a:rPr lang="en-US" sz="1600" baseline="-25000" dirty="0">
                <a:solidFill>
                  <a:schemeClr val="tx1"/>
                </a:solidFill>
              </a:rPr>
              <a:t>	</a:t>
            </a:r>
            <a:r>
              <a:rPr lang="en-US" sz="1600" baseline="-25000" dirty="0" smtClean="0">
                <a:solidFill>
                  <a:schemeClr val="tx1"/>
                </a:solidFill>
              </a:rPr>
              <a:t>		</a:t>
            </a:r>
            <a:r>
              <a:rPr lang="en-US" sz="1600" baseline="-25000" dirty="0">
                <a:solidFill>
                  <a:schemeClr val="tx1"/>
                </a:solidFill>
              </a:rPr>
              <a:t>	 </a:t>
            </a:r>
            <a:r>
              <a:rPr lang="en-US" sz="1600" dirty="0" smtClean="0">
                <a:solidFill>
                  <a:schemeClr val="tx1"/>
                </a:solidFill>
              </a:rPr>
              <a:t>3P(</a:t>
            </a:r>
            <a:r>
              <a:rPr lang="en-US" sz="1600" i="1" dirty="0" smtClean="0">
                <a:solidFill>
                  <a:schemeClr val="tx1"/>
                </a:solidFill>
              </a:rPr>
              <a:t>1</a:t>
            </a:r>
            <a:r>
              <a:rPr lang="en-US" sz="1600" dirty="0" smtClean="0">
                <a:solidFill>
                  <a:schemeClr val="tx1"/>
                </a:solidFill>
              </a:rPr>
              <a:t>) -</a:t>
            </a:r>
            <a:r>
              <a:rPr lang="en-US" sz="1600" dirty="0">
                <a:solidFill>
                  <a:schemeClr val="tx1"/>
                </a:solidFill>
              </a:rPr>
              <a:t> P’(</a:t>
            </a:r>
            <a:r>
              <a:rPr lang="en-US" sz="1600" i="1" dirty="0">
                <a:solidFill>
                  <a:schemeClr val="tx1"/>
                </a:solidFill>
              </a:rPr>
              <a:t>1</a:t>
            </a:r>
            <a:r>
              <a:rPr lang="en-US" sz="1600" dirty="0" smtClean="0">
                <a:solidFill>
                  <a:schemeClr val="tx1"/>
                </a:solidFill>
              </a:rPr>
              <a:t>) = a</a:t>
            </a:r>
            <a:r>
              <a:rPr lang="en-US" sz="1600" baseline="-25000" dirty="0" smtClean="0">
                <a:solidFill>
                  <a:schemeClr val="tx1"/>
                </a:solidFill>
              </a:rPr>
              <a:t>2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+2a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r>
              <a:rPr lang="en-US" sz="1600" dirty="0" smtClean="0">
                <a:solidFill>
                  <a:schemeClr val="tx1"/>
                </a:solidFill>
              </a:rPr>
              <a:t>  +3a</a:t>
            </a:r>
            <a:r>
              <a:rPr lang="en-US" sz="1600" baseline="-25000" dirty="0" smtClean="0">
                <a:solidFill>
                  <a:schemeClr val="tx1"/>
                </a:solidFill>
              </a:rPr>
              <a:t>0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  </a:t>
            </a:r>
            <a:r>
              <a:rPr lang="en-US" sz="1600" dirty="0" smtClean="0">
                <a:solidFill>
                  <a:schemeClr val="tx1"/>
                </a:solidFill>
              </a:rPr>
              <a:t>				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To find the tangent vectors equation ii must be differentiated with respect to 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</a:rPr>
              <a:t>P</a:t>
            </a:r>
            <a:r>
              <a:rPr lang="en-US" sz="1600" b="1" dirty="0">
                <a:solidFill>
                  <a:schemeClr val="tx1"/>
                </a:solidFill>
              </a:rPr>
              <a:t>’(</a:t>
            </a:r>
            <a:r>
              <a:rPr lang="en-US" sz="1600" b="1" i="1" dirty="0">
                <a:solidFill>
                  <a:schemeClr val="tx1"/>
                </a:solidFill>
              </a:rPr>
              <a:t>t</a:t>
            </a:r>
            <a:r>
              <a:rPr lang="en-US" sz="1600" b="1" dirty="0">
                <a:solidFill>
                  <a:schemeClr val="tx1"/>
                </a:solidFill>
              </a:rPr>
              <a:t>) =  3a</a:t>
            </a:r>
            <a:r>
              <a:rPr lang="en-US" sz="1600" b="1" baseline="-25000" dirty="0">
                <a:solidFill>
                  <a:schemeClr val="tx1"/>
                </a:solidFill>
              </a:rPr>
              <a:t>3</a:t>
            </a:r>
            <a:r>
              <a:rPr lang="en-US" sz="1600" b="1" dirty="0">
                <a:solidFill>
                  <a:schemeClr val="tx1"/>
                </a:solidFill>
              </a:rPr>
              <a:t>t</a:t>
            </a:r>
            <a:r>
              <a:rPr lang="en-US" sz="1600" b="1" baseline="30000" dirty="0">
                <a:solidFill>
                  <a:schemeClr val="tx1"/>
                </a:solidFill>
              </a:rPr>
              <a:t>2 </a:t>
            </a:r>
            <a:r>
              <a:rPr lang="en-US" sz="1600" b="1" dirty="0">
                <a:solidFill>
                  <a:schemeClr val="tx1"/>
                </a:solidFill>
              </a:rPr>
              <a:t>+ 2a</a:t>
            </a:r>
            <a:r>
              <a:rPr lang="en-US" sz="1600" b="1" baseline="-25000" dirty="0">
                <a:solidFill>
                  <a:schemeClr val="tx1"/>
                </a:solidFill>
              </a:rPr>
              <a:t>2</a:t>
            </a:r>
            <a:r>
              <a:rPr lang="en-US" sz="1600" b="1" dirty="0">
                <a:solidFill>
                  <a:schemeClr val="tx1"/>
                </a:solidFill>
              </a:rPr>
              <a:t>t</a:t>
            </a:r>
            <a:r>
              <a:rPr lang="en-US" sz="1600" b="1" baseline="300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+ a</a:t>
            </a:r>
            <a:r>
              <a:rPr lang="en-US" sz="1600" b="1" baseline="-25000" dirty="0">
                <a:solidFill>
                  <a:schemeClr val="tx1"/>
                </a:solidFill>
              </a:rPr>
              <a:t>1</a:t>
            </a:r>
            <a:endParaRPr lang="en-US" sz="1600" b="1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The tangent vectors at the two end points are found by substituting t = 0 and t = 1 in this equation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 </a:t>
            </a:r>
            <a:r>
              <a:rPr lang="en-US" sz="1600" dirty="0" smtClean="0">
                <a:solidFill>
                  <a:schemeClr val="tx1"/>
                </a:solidFill>
              </a:rPr>
              <a:t>	P</a:t>
            </a:r>
            <a:r>
              <a:rPr lang="en-US" sz="1600" dirty="0">
                <a:solidFill>
                  <a:schemeClr val="tx1"/>
                </a:solidFill>
              </a:rPr>
              <a:t>’(</a:t>
            </a:r>
            <a:r>
              <a:rPr lang="en-US" sz="1600" i="1" dirty="0">
                <a:solidFill>
                  <a:schemeClr val="tx1"/>
                </a:solidFill>
              </a:rPr>
              <a:t>0</a:t>
            </a:r>
            <a:r>
              <a:rPr lang="en-US" sz="1600" dirty="0">
                <a:solidFill>
                  <a:schemeClr val="tx1"/>
                </a:solidFill>
              </a:rPr>
              <a:t>) =  a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</a:rPr>
              <a:t> 			P’(</a:t>
            </a:r>
            <a:r>
              <a:rPr lang="en-US" sz="1600" i="1" dirty="0">
                <a:solidFill>
                  <a:schemeClr val="tx1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</a:rPr>
              <a:t>) = 3a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  <a:r>
              <a:rPr lang="en-US" sz="1600" baseline="300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+ 2a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  <a:r>
              <a:rPr lang="en-US" sz="1600" baseline="300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+ a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 </a:t>
            </a: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algebraic coefficients ‘</a:t>
            </a:r>
            <a:r>
              <a:rPr lang="en-US" sz="1600" dirty="0" err="1">
                <a:solidFill>
                  <a:schemeClr val="tx1"/>
                </a:solidFill>
              </a:rPr>
              <a:t>a</a:t>
            </a:r>
            <a:r>
              <a:rPr lang="en-US" sz="1600" baseline="-250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‘ in equation (ii) can now be written explicitly in terms of boundary conditions – endpoints and tangent </a:t>
            </a:r>
            <a:r>
              <a:rPr lang="en-US" sz="1600" dirty="0" smtClean="0">
                <a:solidFill>
                  <a:schemeClr val="tx1"/>
                </a:solidFill>
              </a:rPr>
              <a:t>vectors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</a:rPr>
              <a:t>0 </a:t>
            </a:r>
            <a:r>
              <a:rPr lang="en-US" sz="1600" dirty="0" smtClean="0">
                <a:solidFill>
                  <a:schemeClr val="tx1"/>
                </a:solidFill>
              </a:rPr>
              <a:t>= ?</a:t>
            </a:r>
            <a:r>
              <a:rPr lang="en-US" sz="1600" baseline="-25000" dirty="0" smtClean="0">
                <a:solidFill>
                  <a:schemeClr val="tx1"/>
                </a:solidFill>
              </a:rPr>
              <a:t>			</a:t>
            </a:r>
            <a:r>
              <a:rPr lang="en-US" sz="1600" dirty="0">
                <a:solidFill>
                  <a:schemeClr val="tx1"/>
                </a:solidFill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</a:rPr>
              <a:t>1 </a:t>
            </a:r>
            <a:r>
              <a:rPr lang="en-US" sz="1600" dirty="0">
                <a:solidFill>
                  <a:schemeClr val="tx1"/>
                </a:solidFill>
              </a:rPr>
              <a:t>= ?</a:t>
            </a:r>
            <a:endParaRPr lang="en-US" sz="1600" baseline="-250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</a:rPr>
              <a:t>2 </a:t>
            </a:r>
            <a:r>
              <a:rPr lang="en-US" sz="1600" dirty="0">
                <a:solidFill>
                  <a:schemeClr val="tx1"/>
                </a:solidFill>
              </a:rPr>
              <a:t>= ? </a:t>
            </a:r>
            <a:r>
              <a:rPr lang="en-US" sz="1600" baseline="-25000" dirty="0">
                <a:solidFill>
                  <a:schemeClr val="tx1"/>
                </a:solidFill>
              </a:rPr>
              <a:t>	</a:t>
            </a:r>
            <a:r>
              <a:rPr lang="en-US" sz="1600" baseline="-25000" dirty="0" smtClean="0">
                <a:solidFill>
                  <a:schemeClr val="tx1"/>
                </a:solidFill>
              </a:rPr>
              <a:t>		</a:t>
            </a:r>
            <a:r>
              <a:rPr lang="en-US" sz="1600" dirty="0" smtClean="0">
                <a:solidFill>
                  <a:schemeClr val="tx1"/>
                </a:solidFill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</a:rPr>
              <a:t>3</a:t>
            </a:r>
            <a:r>
              <a:rPr lang="en-US" sz="1600" dirty="0">
                <a:solidFill>
                  <a:schemeClr val="tx1"/>
                </a:solidFill>
              </a:rPr>
              <a:t> = ?</a:t>
            </a:r>
          </a:p>
        </p:txBody>
      </p:sp>
    </p:spTree>
    <p:extLst>
      <p:ext uri="{BB962C8B-B14F-4D97-AF65-F5344CB8AC3E}">
        <p14:creationId xmlns:p14="http://schemas.microsoft.com/office/powerpoint/2010/main" val="387353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"/>
            <a:ext cx="8077200" cy="6553200"/>
          </a:xfrm>
        </p:spPr>
        <p:txBody>
          <a:bodyPr>
            <a:normAutofit/>
          </a:bodyPr>
          <a:lstStyle/>
          <a:p>
            <a:pPr algn="l"/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The algebraic coefficients ‘</a:t>
            </a:r>
            <a:r>
              <a:rPr lang="en-US" sz="1600" dirty="0" err="1">
                <a:solidFill>
                  <a:schemeClr val="tx1"/>
                </a:solidFill>
              </a:rPr>
              <a:t>a</a:t>
            </a:r>
            <a:r>
              <a:rPr lang="en-US" sz="1600" baseline="-250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‘ in equation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	P(</a:t>
            </a:r>
            <a:r>
              <a:rPr lang="en-US" sz="1600" b="1" i="1" dirty="0" smtClean="0">
                <a:solidFill>
                  <a:schemeClr val="tx1"/>
                </a:solidFill>
              </a:rPr>
              <a:t>t</a:t>
            </a:r>
            <a:r>
              <a:rPr lang="en-US" sz="1600" b="1" dirty="0">
                <a:solidFill>
                  <a:schemeClr val="tx1"/>
                </a:solidFill>
              </a:rPr>
              <a:t>) = a</a:t>
            </a:r>
            <a:r>
              <a:rPr lang="en-US" sz="1600" b="1" baseline="-25000" dirty="0">
                <a:solidFill>
                  <a:schemeClr val="tx1"/>
                </a:solidFill>
              </a:rPr>
              <a:t>3</a:t>
            </a:r>
            <a:r>
              <a:rPr lang="en-US" sz="1600" b="1" dirty="0">
                <a:solidFill>
                  <a:schemeClr val="tx1"/>
                </a:solidFill>
              </a:rPr>
              <a:t>t</a:t>
            </a:r>
            <a:r>
              <a:rPr lang="en-US" sz="1600" b="1" baseline="30000" dirty="0">
                <a:solidFill>
                  <a:schemeClr val="tx1"/>
                </a:solidFill>
              </a:rPr>
              <a:t>3 </a:t>
            </a:r>
            <a:r>
              <a:rPr lang="en-US" sz="1600" b="1" dirty="0">
                <a:solidFill>
                  <a:schemeClr val="tx1"/>
                </a:solidFill>
              </a:rPr>
              <a:t>+ a</a:t>
            </a:r>
            <a:r>
              <a:rPr lang="en-US" sz="1600" b="1" baseline="-25000" dirty="0">
                <a:solidFill>
                  <a:schemeClr val="tx1"/>
                </a:solidFill>
              </a:rPr>
              <a:t>2</a:t>
            </a:r>
            <a:r>
              <a:rPr lang="en-US" sz="1600" b="1" dirty="0">
                <a:solidFill>
                  <a:schemeClr val="tx1"/>
                </a:solidFill>
              </a:rPr>
              <a:t>t</a:t>
            </a:r>
            <a:r>
              <a:rPr lang="en-US" sz="1600" b="1" baseline="30000" dirty="0">
                <a:solidFill>
                  <a:schemeClr val="tx1"/>
                </a:solidFill>
              </a:rPr>
              <a:t>2 </a:t>
            </a:r>
            <a:r>
              <a:rPr lang="en-US" sz="1600" b="1" dirty="0">
                <a:solidFill>
                  <a:schemeClr val="tx1"/>
                </a:solidFill>
              </a:rPr>
              <a:t>+ a</a:t>
            </a:r>
            <a:r>
              <a:rPr lang="en-US" sz="1600" b="1" baseline="-25000" dirty="0">
                <a:solidFill>
                  <a:schemeClr val="tx1"/>
                </a:solidFill>
              </a:rPr>
              <a:t>1</a:t>
            </a:r>
            <a:r>
              <a:rPr lang="en-US" sz="1600" b="1" dirty="0">
                <a:solidFill>
                  <a:schemeClr val="tx1"/>
                </a:solidFill>
              </a:rPr>
              <a:t>t + a</a:t>
            </a:r>
            <a:r>
              <a:rPr lang="en-US" sz="1600" b="1" baseline="-25000" dirty="0">
                <a:solidFill>
                  <a:schemeClr val="tx1"/>
                </a:solidFill>
              </a:rPr>
              <a:t>0</a:t>
            </a:r>
            <a:r>
              <a:rPr lang="en-US" sz="1600" b="1" dirty="0">
                <a:solidFill>
                  <a:schemeClr val="tx1"/>
                </a:solidFill>
              </a:rPr>
              <a:t>	------------------------------(ii)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can </a:t>
            </a:r>
            <a:r>
              <a:rPr lang="en-US" sz="1600" dirty="0">
                <a:solidFill>
                  <a:schemeClr val="tx1"/>
                </a:solidFill>
              </a:rPr>
              <a:t>now be written explicitly in terms of boundary conditions – endpoints and tangent vectors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</a:rPr>
              <a:t>0</a:t>
            </a:r>
            <a:r>
              <a:rPr lang="en-US" sz="1600" dirty="0">
                <a:solidFill>
                  <a:schemeClr val="tx1"/>
                </a:solidFill>
              </a:rPr>
              <a:t>= P(</a:t>
            </a:r>
            <a:r>
              <a:rPr lang="en-US" sz="1600" i="1" dirty="0">
                <a:solidFill>
                  <a:schemeClr val="tx1"/>
                </a:solidFill>
              </a:rPr>
              <a:t>0</a:t>
            </a:r>
            <a:r>
              <a:rPr lang="en-US" sz="1600" dirty="0">
                <a:solidFill>
                  <a:schemeClr val="tx1"/>
                </a:solidFill>
              </a:rPr>
              <a:t>)	</a:t>
            </a:r>
            <a:r>
              <a:rPr lang="en-US" sz="1600" dirty="0" smtClean="0">
                <a:solidFill>
                  <a:schemeClr val="tx1"/>
                </a:solidFill>
              </a:rPr>
              <a:t>				a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</a:rPr>
              <a:t>= P’(0)	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a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  <a:r>
              <a:rPr lang="en-US" sz="1600" dirty="0">
                <a:solidFill>
                  <a:schemeClr val="tx1"/>
                </a:solidFill>
              </a:rPr>
              <a:t>= -3 P (0) + 3 P (1)  -2 P’(0) - P’(1)		a3=  2 P (0) - 2 P (1) + P’(0) + P’(1)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Substituting </a:t>
            </a:r>
            <a:r>
              <a:rPr lang="en-US" sz="1600" dirty="0">
                <a:solidFill>
                  <a:schemeClr val="tx1"/>
                </a:solidFill>
              </a:rPr>
              <a:t>these values of ‘</a:t>
            </a:r>
            <a:r>
              <a:rPr lang="en-US" sz="1600" dirty="0" err="1">
                <a:solidFill>
                  <a:schemeClr val="tx1"/>
                </a:solidFill>
              </a:rPr>
              <a:t>a</a:t>
            </a:r>
            <a:r>
              <a:rPr lang="en-US" sz="1600" baseline="-250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‘ in equation (ii) and rearranging the terms yields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          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</a:p>
          <a:p>
            <a:pPr algn="l"/>
            <a:endParaRPr lang="en-US" sz="1600" b="1" dirty="0">
              <a:solidFill>
                <a:schemeClr val="tx1"/>
              </a:solidFill>
            </a:endParaRPr>
          </a:p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	 P(t</a:t>
            </a:r>
            <a:r>
              <a:rPr lang="en-US" sz="1600" b="1" dirty="0">
                <a:solidFill>
                  <a:schemeClr val="tx1"/>
                </a:solidFill>
              </a:rPr>
              <a:t>) = (2t</a:t>
            </a:r>
            <a:r>
              <a:rPr lang="en-US" sz="1600" b="1" baseline="30000" dirty="0">
                <a:solidFill>
                  <a:schemeClr val="tx1"/>
                </a:solidFill>
              </a:rPr>
              <a:t>3  </a:t>
            </a:r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baseline="30000" dirty="0">
                <a:solidFill>
                  <a:schemeClr val="tx1"/>
                </a:solidFill>
              </a:rPr>
              <a:t>   </a:t>
            </a:r>
            <a:r>
              <a:rPr lang="en-US" sz="1600" b="1" dirty="0">
                <a:solidFill>
                  <a:schemeClr val="tx1"/>
                </a:solidFill>
              </a:rPr>
              <a:t>3t</a:t>
            </a:r>
            <a:r>
              <a:rPr lang="en-US" sz="1600" b="1" baseline="30000" dirty="0">
                <a:solidFill>
                  <a:schemeClr val="tx1"/>
                </a:solidFill>
              </a:rPr>
              <a:t>2  </a:t>
            </a:r>
            <a:r>
              <a:rPr lang="en-US" sz="1600" b="1" dirty="0">
                <a:solidFill>
                  <a:schemeClr val="tx1"/>
                </a:solidFill>
              </a:rPr>
              <a:t>+ 1) P(0) + (-2t</a:t>
            </a:r>
            <a:r>
              <a:rPr lang="en-US" sz="1600" b="1" baseline="30000" dirty="0">
                <a:solidFill>
                  <a:schemeClr val="tx1"/>
                </a:solidFill>
              </a:rPr>
              <a:t>3  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b="1" baseline="30000" dirty="0">
                <a:solidFill>
                  <a:schemeClr val="tx1"/>
                </a:solidFill>
              </a:rPr>
              <a:t>   </a:t>
            </a:r>
            <a:r>
              <a:rPr lang="en-US" sz="1600" b="1" dirty="0">
                <a:solidFill>
                  <a:schemeClr val="tx1"/>
                </a:solidFill>
              </a:rPr>
              <a:t>3t</a:t>
            </a:r>
            <a:r>
              <a:rPr lang="en-US" sz="1600" b="1" baseline="30000" dirty="0">
                <a:solidFill>
                  <a:schemeClr val="tx1"/>
                </a:solidFill>
              </a:rPr>
              <a:t>2</a:t>
            </a:r>
            <a:r>
              <a:rPr lang="en-US" sz="1600" b="1" dirty="0">
                <a:solidFill>
                  <a:schemeClr val="tx1"/>
                </a:solidFill>
              </a:rPr>
              <a:t>) P(1) + (t</a:t>
            </a:r>
            <a:r>
              <a:rPr lang="en-US" sz="1600" b="1" baseline="30000" dirty="0">
                <a:solidFill>
                  <a:schemeClr val="tx1"/>
                </a:solidFill>
              </a:rPr>
              <a:t>3  </a:t>
            </a:r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baseline="30000" dirty="0">
                <a:solidFill>
                  <a:schemeClr val="tx1"/>
                </a:solidFill>
              </a:rPr>
              <a:t>   </a:t>
            </a:r>
            <a:r>
              <a:rPr lang="en-US" sz="1600" b="1" dirty="0">
                <a:solidFill>
                  <a:schemeClr val="tx1"/>
                </a:solidFill>
              </a:rPr>
              <a:t>2t</a:t>
            </a:r>
            <a:r>
              <a:rPr lang="en-US" sz="1600" b="1" baseline="30000" dirty="0">
                <a:solidFill>
                  <a:schemeClr val="tx1"/>
                </a:solidFill>
              </a:rPr>
              <a:t>2  </a:t>
            </a:r>
            <a:r>
              <a:rPr lang="en-US" sz="1600" b="1" dirty="0">
                <a:solidFill>
                  <a:schemeClr val="tx1"/>
                </a:solidFill>
              </a:rPr>
              <a:t>+ t) P’(0)+ (t</a:t>
            </a:r>
            <a:r>
              <a:rPr lang="en-US" sz="1600" b="1" baseline="30000" dirty="0">
                <a:solidFill>
                  <a:schemeClr val="tx1"/>
                </a:solidFill>
              </a:rPr>
              <a:t>3  </a:t>
            </a:r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baseline="30000" dirty="0">
                <a:solidFill>
                  <a:schemeClr val="tx1"/>
                </a:solidFill>
              </a:rPr>
              <a:t>   </a:t>
            </a:r>
            <a:r>
              <a:rPr lang="en-US" sz="1600" b="1" dirty="0">
                <a:solidFill>
                  <a:schemeClr val="tx1"/>
                </a:solidFill>
              </a:rPr>
              <a:t>t</a:t>
            </a:r>
            <a:r>
              <a:rPr lang="en-US" sz="1600" b="1" baseline="30000" dirty="0">
                <a:solidFill>
                  <a:schemeClr val="tx1"/>
                </a:solidFill>
              </a:rPr>
              <a:t>2 </a:t>
            </a:r>
            <a:r>
              <a:rPr lang="en-US" sz="1600" b="1" dirty="0">
                <a:solidFill>
                  <a:schemeClr val="tx1"/>
                </a:solidFill>
              </a:rPr>
              <a:t>) P’(1)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By varying parameter t in these blending function from 0 to 1 several points on curve segments can be found 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4939918"/>
            <a:ext cx="276225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Line Callout 1 1"/>
          <p:cNvSpPr/>
          <p:nvPr/>
        </p:nvSpPr>
        <p:spPr>
          <a:xfrm>
            <a:off x="3124200" y="2743200"/>
            <a:ext cx="5029200" cy="457200"/>
          </a:xfrm>
          <a:prstGeom prst="borderCallout1">
            <a:avLst>
              <a:gd name="adj1" fmla="val 100678"/>
              <a:gd name="adj2" fmla="val 8754"/>
              <a:gd name="adj3" fmla="val 163102"/>
              <a:gd name="adj4" fmla="val 30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P(0), P(1), P’(0), P’(1): </a:t>
            </a:r>
            <a:r>
              <a:rPr lang="en-US" sz="1600" i="1" dirty="0">
                <a:solidFill>
                  <a:schemeClr val="tx1"/>
                </a:solidFill>
              </a:rPr>
              <a:t>geometric coefficients,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represent </a:t>
            </a:r>
            <a:r>
              <a:rPr lang="en-US" sz="1600" dirty="0">
                <a:solidFill>
                  <a:schemeClr val="tx1"/>
                </a:solidFill>
              </a:rPr>
              <a:t>known vector quantities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3124200" y="4067978"/>
            <a:ext cx="5029200" cy="457200"/>
          </a:xfrm>
          <a:prstGeom prst="borderCallout1">
            <a:avLst>
              <a:gd name="adj1" fmla="val -5346"/>
              <a:gd name="adj2" fmla="val 21678"/>
              <a:gd name="adj3" fmla="val -82681"/>
              <a:gd name="adj4" fmla="val 164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Polynomial coefficients of vector quantities: </a:t>
            </a:r>
            <a:r>
              <a:rPr lang="en-US" sz="1600" i="1" dirty="0">
                <a:solidFill>
                  <a:schemeClr val="tx1"/>
                </a:solidFill>
              </a:rPr>
              <a:t>blending functions</a:t>
            </a:r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2879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"/>
            <a:ext cx="8077200" cy="6553200"/>
          </a:xfrm>
        </p:spPr>
        <p:txBody>
          <a:bodyPr>
            <a:normAutofit fontScale="85000" lnSpcReduction="20000"/>
          </a:bodyPr>
          <a:lstStyle/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Calculate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x,y</a:t>
            </a:r>
            <a:r>
              <a:rPr lang="en-US" sz="1800" dirty="0">
                <a:solidFill>
                  <a:schemeClr val="tx1"/>
                </a:solidFill>
              </a:rPr>
              <a:t>) coordinates of </a:t>
            </a:r>
            <a:r>
              <a:rPr lang="en-US" sz="1800" dirty="0" err="1">
                <a:solidFill>
                  <a:schemeClr val="tx1"/>
                </a:solidFill>
              </a:rPr>
              <a:t>Bézier</a:t>
            </a:r>
            <a:r>
              <a:rPr lang="en-US" sz="1800" dirty="0">
                <a:solidFill>
                  <a:schemeClr val="tx1"/>
                </a:solidFill>
              </a:rPr>
              <a:t> curve described by the following </a:t>
            </a:r>
            <a:r>
              <a:rPr lang="en-US" sz="1800" b="1" dirty="0">
                <a:solidFill>
                  <a:schemeClr val="tx1"/>
                </a:solidFill>
              </a:rPr>
              <a:t>4 control points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smtClean="0">
                <a:solidFill>
                  <a:schemeClr val="tx1"/>
                </a:solidFill>
              </a:rPr>
              <a:t>P</a:t>
            </a:r>
            <a:r>
              <a:rPr lang="en-US" sz="1800" baseline="-25000" dirty="0" smtClean="0">
                <a:solidFill>
                  <a:schemeClr val="tx1"/>
                </a:solidFill>
              </a:rPr>
              <a:t>0</a:t>
            </a:r>
            <a:r>
              <a:rPr lang="en-US" sz="1800" dirty="0" smtClean="0">
                <a:solidFill>
                  <a:schemeClr val="tx1"/>
                </a:solidFill>
              </a:rPr>
              <a:t>(0,0</a:t>
            </a:r>
            <a:r>
              <a:rPr lang="en-US" sz="1800" dirty="0">
                <a:solidFill>
                  <a:schemeClr val="tx1"/>
                </a:solidFill>
              </a:rPr>
              <a:t>), </a:t>
            </a:r>
            <a:r>
              <a:rPr lang="en-US" sz="1800" dirty="0" smtClean="0">
                <a:solidFill>
                  <a:schemeClr val="tx1"/>
                </a:solidFill>
              </a:rPr>
              <a:t>P</a:t>
            </a:r>
            <a:r>
              <a:rPr lang="en-US" sz="1800" baseline="-25000" dirty="0" smtClean="0">
                <a:solidFill>
                  <a:schemeClr val="tx1"/>
                </a:solidFill>
              </a:rPr>
              <a:t>1</a:t>
            </a:r>
            <a:r>
              <a:rPr lang="en-US" sz="1800" dirty="0" smtClean="0">
                <a:solidFill>
                  <a:schemeClr val="tx1"/>
                </a:solidFill>
              </a:rPr>
              <a:t>(1,2</a:t>
            </a:r>
            <a:r>
              <a:rPr lang="en-US" sz="1800" dirty="0">
                <a:solidFill>
                  <a:schemeClr val="tx1"/>
                </a:solidFill>
              </a:rPr>
              <a:t>), </a:t>
            </a:r>
            <a:r>
              <a:rPr lang="en-US" sz="1800" dirty="0" smtClean="0">
                <a:solidFill>
                  <a:schemeClr val="tx1"/>
                </a:solidFill>
              </a:rPr>
              <a:t>P</a:t>
            </a:r>
            <a:r>
              <a:rPr lang="en-US" sz="1800" baseline="-25000" dirty="0" smtClean="0">
                <a:solidFill>
                  <a:schemeClr val="tx1"/>
                </a:solidFill>
              </a:rPr>
              <a:t>2</a:t>
            </a:r>
            <a:r>
              <a:rPr lang="en-US" sz="1800" dirty="0" smtClean="0">
                <a:solidFill>
                  <a:schemeClr val="tx1"/>
                </a:solidFill>
              </a:rPr>
              <a:t>(3,3</a:t>
            </a:r>
            <a:r>
              <a:rPr lang="en-US" sz="1800" dirty="0">
                <a:solidFill>
                  <a:schemeClr val="tx1"/>
                </a:solidFill>
              </a:rPr>
              <a:t>), </a:t>
            </a:r>
            <a:r>
              <a:rPr lang="en-US" sz="1800" dirty="0" smtClean="0">
                <a:solidFill>
                  <a:schemeClr val="tx1"/>
                </a:solidFill>
              </a:rPr>
              <a:t> P</a:t>
            </a:r>
            <a:r>
              <a:rPr lang="en-US" sz="1800" baseline="-25000" dirty="0" smtClean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(4,0) with</a:t>
            </a:r>
            <a:r>
              <a:rPr lang="en-US" sz="1800" b="1" dirty="0" smtClean="0">
                <a:solidFill>
                  <a:schemeClr val="tx1"/>
                </a:solidFill>
              </a:rPr>
              <a:t> 5 line segments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For four control points, n = 3. </a:t>
            </a:r>
            <a:r>
              <a:rPr lang="en-US" sz="1800" dirty="0" smtClean="0">
                <a:solidFill>
                  <a:schemeClr val="tx1"/>
                </a:solidFill>
              </a:rPr>
              <a:t>= no of control points -1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1. Calculate all the blending functions, </a:t>
            </a:r>
            <a:r>
              <a:rPr lang="en-US" sz="1800" dirty="0" err="1">
                <a:solidFill>
                  <a:schemeClr val="tx1"/>
                </a:solidFill>
              </a:rPr>
              <a:t>BEZ</a:t>
            </a:r>
            <a:r>
              <a:rPr lang="en-US" sz="1800" baseline="-25000" dirty="0" err="1">
                <a:solidFill>
                  <a:schemeClr val="tx1"/>
                </a:solidFill>
              </a:rPr>
              <a:t>j,n</a:t>
            </a:r>
            <a:r>
              <a:rPr lang="en-US" sz="1800" dirty="0">
                <a:solidFill>
                  <a:schemeClr val="tx1"/>
                </a:solidFill>
              </a:rPr>
              <a:t> for j = 0, . . ,n using the formula: </a:t>
            </a:r>
          </a:p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BEZ</a:t>
            </a:r>
            <a:r>
              <a:rPr lang="en-US" sz="1800" baseline="-25000" dirty="0" err="1" smtClean="0">
                <a:solidFill>
                  <a:schemeClr val="tx1"/>
                </a:solidFill>
              </a:rPr>
              <a:t>j,n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(u) =       </a:t>
            </a:r>
            <a:r>
              <a:rPr lang="en-US" sz="1800" dirty="0" smtClean="0">
                <a:solidFill>
                  <a:schemeClr val="tx1"/>
                </a:solidFill>
              </a:rPr>
              <a:t>   n</a:t>
            </a:r>
            <a:r>
              <a:rPr lang="en-US" sz="1800" dirty="0">
                <a:solidFill>
                  <a:schemeClr val="tx1"/>
                </a:solidFill>
              </a:rPr>
              <a:t>!  </a:t>
            </a:r>
            <a:r>
              <a:rPr lang="en-US" sz="1800" dirty="0" smtClean="0">
                <a:solidFill>
                  <a:schemeClr val="tx1"/>
                </a:solidFill>
              </a:rPr>
              <a:t>      </a:t>
            </a:r>
            <a:r>
              <a:rPr lang="en-US" sz="1800" dirty="0" err="1" smtClean="0">
                <a:solidFill>
                  <a:schemeClr val="tx1"/>
                </a:solidFill>
              </a:rPr>
              <a:t>u</a:t>
            </a:r>
            <a:r>
              <a:rPr lang="en-US" sz="1800" baseline="30000" dirty="0" err="1" smtClean="0">
                <a:solidFill>
                  <a:schemeClr val="tx1"/>
                </a:solidFill>
              </a:rPr>
              <a:t>j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smtClean="0">
                <a:solidFill>
                  <a:schemeClr val="tx1"/>
                </a:solidFill>
              </a:rPr>
              <a:t>1-u)</a:t>
            </a:r>
            <a:r>
              <a:rPr lang="en-US" sz="1800" baseline="30000" dirty="0" smtClean="0">
                <a:solidFill>
                  <a:schemeClr val="tx1"/>
                </a:solidFill>
              </a:rPr>
              <a:t>n-j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	    </a:t>
            </a:r>
            <a:r>
              <a:rPr lang="en-US" sz="1800" dirty="0" smtClean="0">
                <a:solidFill>
                  <a:schemeClr val="tx1"/>
                </a:solidFill>
              </a:rPr>
              <a:t>    j</a:t>
            </a:r>
            <a:r>
              <a:rPr lang="en-US" sz="1800" dirty="0">
                <a:solidFill>
                  <a:schemeClr val="tx1"/>
                </a:solidFill>
              </a:rPr>
              <a:t>! (n-j</a:t>
            </a:r>
            <a:r>
              <a:rPr lang="en-US" sz="1800" dirty="0" smtClean="0">
                <a:solidFill>
                  <a:schemeClr val="tx1"/>
                </a:solidFill>
              </a:rPr>
              <a:t>)!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BEZ</a:t>
            </a:r>
            <a:r>
              <a:rPr lang="en-US" sz="1800" baseline="-25000" dirty="0" smtClean="0">
                <a:solidFill>
                  <a:schemeClr val="tx1"/>
                </a:solidFill>
              </a:rPr>
              <a:t>0,3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(u) =</a:t>
            </a:r>
            <a:r>
              <a:rPr lang="en-US" sz="1800" dirty="0" smtClean="0">
                <a:solidFill>
                  <a:schemeClr val="tx1"/>
                </a:solidFill>
              </a:rPr>
              <a:t>  (</a:t>
            </a:r>
            <a:r>
              <a:rPr lang="en-US" sz="1800" dirty="0">
                <a:solidFill>
                  <a:schemeClr val="tx1"/>
                </a:solidFill>
              </a:rPr>
              <a:t>1-u)</a:t>
            </a:r>
            <a:r>
              <a:rPr lang="en-US" sz="1800" baseline="30000" dirty="0">
                <a:solidFill>
                  <a:schemeClr val="tx1"/>
                </a:solidFill>
              </a:rPr>
              <a:t>3 </a:t>
            </a:r>
            <a:r>
              <a:rPr lang="en-US" sz="1800" dirty="0" smtClean="0">
                <a:solidFill>
                  <a:schemeClr val="tx1"/>
                </a:solidFill>
              </a:rPr>
              <a:t>=</a:t>
            </a:r>
            <a:r>
              <a:rPr lang="en-US" sz="1800" baseline="30000" dirty="0">
                <a:solidFill>
                  <a:schemeClr val="tx1"/>
                </a:solidFill>
              </a:rPr>
              <a:t>	</a:t>
            </a:r>
            <a:r>
              <a:rPr lang="en-US" sz="1800" baseline="30000" dirty="0" smtClean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BEZ</a:t>
            </a:r>
            <a:r>
              <a:rPr lang="en-US" sz="1800" baseline="-25000" dirty="0" smtClean="0">
                <a:solidFill>
                  <a:schemeClr val="tx1"/>
                </a:solidFill>
              </a:rPr>
              <a:t>1,3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(u) =</a:t>
            </a:r>
            <a:r>
              <a:rPr lang="en-US" sz="1800" dirty="0" smtClean="0">
                <a:solidFill>
                  <a:schemeClr val="tx1"/>
                </a:solidFill>
              </a:rPr>
              <a:t>  3u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smtClean="0">
                <a:solidFill>
                  <a:schemeClr val="tx1"/>
                </a:solidFill>
              </a:rPr>
              <a:t>1-u)</a:t>
            </a:r>
            <a:r>
              <a:rPr lang="en-US" sz="1800" baseline="30000" dirty="0" smtClean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 =</a:t>
            </a:r>
            <a:r>
              <a:rPr lang="en-US" sz="1800" baseline="30000" dirty="0" smtClean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BEZ</a:t>
            </a:r>
            <a:r>
              <a:rPr lang="en-US" sz="1800" baseline="-25000" dirty="0">
                <a:solidFill>
                  <a:schemeClr val="tx1"/>
                </a:solidFill>
              </a:rPr>
              <a:t>2</a:t>
            </a:r>
            <a:r>
              <a:rPr lang="en-US" sz="1800" baseline="-25000" dirty="0" smtClean="0">
                <a:solidFill>
                  <a:schemeClr val="tx1"/>
                </a:solidFill>
              </a:rPr>
              <a:t>,3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(u) </a:t>
            </a:r>
            <a:r>
              <a:rPr lang="en-US" sz="1800" dirty="0" smtClean="0">
                <a:solidFill>
                  <a:schemeClr val="tx1"/>
                </a:solidFill>
              </a:rPr>
              <a:t>=  </a:t>
            </a:r>
            <a:r>
              <a:rPr lang="en-US" sz="1800" dirty="0">
                <a:solidFill>
                  <a:schemeClr val="tx1"/>
                </a:solidFill>
              </a:rPr>
              <a:t>3u</a:t>
            </a:r>
            <a:r>
              <a:rPr lang="en-US" sz="1800" baseline="30000" dirty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 (1-u) = </a:t>
            </a:r>
            <a:r>
              <a:rPr lang="en-US" sz="1800" dirty="0" smtClean="0">
                <a:solidFill>
                  <a:schemeClr val="tx1"/>
                </a:solidFill>
              </a:rPr>
              <a:t>	BEZ</a:t>
            </a:r>
            <a:r>
              <a:rPr lang="en-US" sz="1800" baseline="-25000" dirty="0" smtClean="0">
                <a:solidFill>
                  <a:schemeClr val="tx1"/>
                </a:solidFill>
              </a:rPr>
              <a:t>3,3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(u) =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n-US" sz="1800" dirty="0">
                <a:solidFill>
                  <a:schemeClr val="tx1"/>
                </a:solidFill>
              </a:rPr>
              <a:t>u</a:t>
            </a:r>
            <a:r>
              <a:rPr lang="en-US" sz="1800" baseline="30000" dirty="0">
                <a:solidFill>
                  <a:schemeClr val="tx1"/>
                </a:solidFill>
              </a:rPr>
              <a:t>3 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2. Calculate  </a:t>
            </a:r>
            <a:r>
              <a:rPr lang="en-US" sz="1800" dirty="0">
                <a:solidFill>
                  <a:schemeClr val="tx1"/>
                </a:solidFill>
              </a:rPr>
              <a:t>the points on the curve.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chemeClr val="tx1"/>
              </a:solidFill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x(u</a:t>
            </a:r>
            <a:r>
              <a:rPr lang="en-US" sz="1600" dirty="0">
                <a:solidFill>
                  <a:schemeClr val="tx1"/>
                </a:solidFill>
              </a:rPr>
              <a:t>) =   x</a:t>
            </a:r>
            <a:r>
              <a:rPr lang="en-US" sz="1600" baseline="-25000" dirty="0">
                <a:solidFill>
                  <a:schemeClr val="tx1"/>
                </a:solidFill>
              </a:rPr>
              <a:t>0</a:t>
            </a:r>
            <a:r>
              <a:rPr lang="en-US" sz="1600" dirty="0">
                <a:solidFill>
                  <a:schemeClr val="tx1"/>
                </a:solidFill>
              </a:rPr>
              <a:t> BEZ</a:t>
            </a:r>
            <a:r>
              <a:rPr lang="en-US" sz="1600" baseline="-25000" dirty="0">
                <a:solidFill>
                  <a:schemeClr val="tx1"/>
                </a:solidFill>
              </a:rPr>
              <a:t>0,3</a:t>
            </a:r>
            <a:r>
              <a:rPr lang="en-US" sz="1600" dirty="0">
                <a:solidFill>
                  <a:schemeClr val="tx1"/>
                </a:solidFill>
              </a:rPr>
              <a:t>(u) + x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</a:rPr>
              <a:t> BEZ</a:t>
            </a:r>
            <a:r>
              <a:rPr lang="en-US" sz="1600" baseline="-25000" dirty="0">
                <a:solidFill>
                  <a:schemeClr val="tx1"/>
                </a:solidFill>
              </a:rPr>
              <a:t>1,3</a:t>
            </a:r>
            <a:r>
              <a:rPr lang="en-US" sz="1600" dirty="0">
                <a:solidFill>
                  <a:schemeClr val="tx1"/>
                </a:solidFill>
              </a:rPr>
              <a:t>(u) + x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  <a:r>
              <a:rPr lang="en-US" sz="1600" dirty="0">
                <a:solidFill>
                  <a:schemeClr val="tx1"/>
                </a:solidFill>
              </a:rPr>
              <a:t> BEZ</a:t>
            </a:r>
            <a:r>
              <a:rPr lang="en-US" sz="1600" baseline="-25000" dirty="0">
                <a:solidFill>
                  <a:schemeClr val="tx1"/>
                </a:solidFill>
              </a:rPr>
              <a:t>2,3</a:t>
            </a:r>
            <a:r>
              <a:rPr lang="en-US" sz="1600" dirty="0">
                <a:solidFill>
                  <a:schemeClr val="tx1"/>
                </a:solidFill>
              </a:rPr>
              <a:t>(u) + 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  <a:r>
              <a:rPr lang="en-US" sz="1600" dirty="0">
                <a:solidFill>
                  <a:schemeClr val="tx1"/>
                </a:solidFill>
              </a:rPr>
              <a:t> BEZ</a:t>
            </a:r>
            <a:r>
              <a:rPr lang="en-US" sz="1600" baseline="-25000" dirty="0">
                <a:solidFill>
                  <a:schemeClr val="tx1"/>
                </a:solidFill>
              </a:rPr>
              <a:t>3,3</a:t>
            </a:r>
            <a:r>
              <a:rPr lang="en-US" sz="1600" dirty="0">
                <a:solidFill>
                  <a:schemeClr val="tx1"/>
                </a:solidFill>
              </a:rPr>
              <a:t>(u)	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y(u) =   y</a:t>
            </a:r>
            <a:r>
              <a:rPr lang="en-US" sz="1600" baseline="-25000" dirty="0" smtClean="0">
                <a:solidFill>
                  <a:schemeClr val="tx1"/>
                </a:solidFill>
              </a:rPr>
              <a:t>0</a:t>
            </a:r>
            <a:r>
              <a:rPr lang="en-US" sz="1600" dirty="0" smtClean="0">
                <a:solidFill>
                  <a:schemeClr val="tx1"/>
                </a:solidFill>
              </a:rPr>
              <a:t> BEZ</a:t>
            </a:r>
            <a:r>
              <a:rPr lang="en-US" sz="1600" baseline="-25000" dirty="0" smtClean="0">
                <a:solidFill>
                  <a:schemeClr val="tx1"/>
                </a:solidFill>
              </a:rPr>
              <a:t>0,3</a:t>
            </a:r>
            <a:r>
              <a:rPr lang="en-US" sz="1600" dirty="0" smtClean="0">
                <a:solidFill>
                  <a:schemeClr val="tx1"/>
                </a:solidFill>
              </a:rPr>
              <a:t>(u) + y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r>
              <a:rPr lang="en-US" sz="1600" dirty="0" smtClean="0">
                <a:solidFill>
                  <a:schemeClr val="tx1"/>
                </a:solidFill>
              </a:rPr>
              <a:t> BEZ</a:t>
            </a:r>
            <a:r>
              <a:rPr lang="en-US" sz="1600" baseline="-25000" dirty="0" smtClean="0">
                <a:solidFill>
                  <a:schemeClr val="tx1"/>
                </a:solidFill>
              </a:rPr>
              <a:t>1,3</a:t>
            </a:r>
            <a:r>
              <a:rPr lang="en-US" sz="1600" dirty="0" smtClean="0">
                <a:solidFill>
                  <a:schemeClr val="tx1"/>
                </a:solidFill>
              </a:rPr>
              <a:t>(u) + y</a:t>
            </a:r>
            <a:r>
              <a:rPr lang="en-US" sz="1600" baseline="-25000" dirty="0" smtClean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 BEZ</a:t>
            </a:r>
            <a:r>
              <a:rPr lang="en-US" sz="1600" baseline="-25000" dirty="0" smtClean="0">
                <a:solidFill>
                  <a:schemeClr val="tx1"/>
                </a:solidFill>
              </a:rPr>
              <a:t>2,3</a:t>
            </a:r>
            <a:r>
              <a:rPr lang="en-US" sz="1600" dirty="0" smtClean="0">
                <a:solidFill>
                  <a:schemeClr val="tx1"/>
                </a:solidFill>
              </a:rPr>
              <a:t>(u) + y</a:t>
            </a:r>
            <a:r>
              <a:rPr lang="en-US" sz="1600" baseline="-25000" dirty="0" smtClean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 BEZ</a:t>
            </a:r>
            <a:r>
              <a:rPr lang="en-US" sz="1600" baseline="-25000" dirty="0" smtClean="0">
                <a:solidFill>
                  <a:schemeClr val="tx1"/>
                </a:solidFill>
              </a:rPr>
              <a:t>3,3</a:t>
            </a:r>
            <a:r>
              <a:rPr lang="en-US" sz="1600" dirty="0" smtClean="0">
                <a:solidFill>
                  <a:schemeClr val="tx1"/>
                </a:solidFill>
              </a:rPr>
              <a:t>(u)	</a:t>
            </a: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u</a:t>
            </a:r>
            <a:r>
              <a:rPr lang="en-US" sz="1800" baseline="-25000" dirty="0">
                <a:solidFill>
                  <a:schemeClr val="tx1"/>
                </a:solidFill>
              </a:rPr>
              <a:t>0</a:t>
            </a:r>
            <a:r>
              <a:rPr lang="en-US" sz="1800" dirty="0" smtClean="0">
                <a:solidFill>
                  <a:schemeClr val="tx1"/>
                </a:solidFill>
              </a:rPr>
              <a:t> = 0/5 =0     x(0.0) = 0				u</a:t>
            </a:r>
            <a:r>
              <a:rPr lang="en-US" sz="1800" baseline="-250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 =3/5= 0.6   x(0.6)= 1.55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                     y(0.0) = 0					       y(0.6) </a:t>
            </a:r>
            <a:r>
              <a:rPr lang="en-US" sz="1800" dirty="0">
                <a:solidFill>
                  <a:schemeClr val="tx1"/>
                </a:solidFill>
              </a:rPr>
              <a:t>= </a:t>
            </a:r>
            <a:r>
              <a:rPr lang="en-US" sz="1800" dirty="0" smtClean="0">
                <a:solidFill>
                  <a:schemeClr val="tx1"/>
                </a:solidFill>
              </a:rPr>
              <a:t>1.7</a:t>
            </a:r>
          </a:p>
          <a:p>
            <a:pPr algn="l"/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u</a:t>
            </a:r>
            <a:r>
              <a:rPr lang="en-US" sz="1800" baseline="-25000" dirty="0" smtClean="0">
                <a:solidFill>
                  <a:schemeClr val="tx1"/>
                </a:solidFill>
              </a:rPr>
              <a:t>1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</a:t>
            </a:r>
            <a:r>
              <a:rPr lang="en-US" sz="1800" dirty="0" smtClean="0">
                <a:solidFill>
                  <a:schemeClr val="tx1"/>
                </a:solidFill>
              </a:rPr>
              <a:t>1/5=0.2  x(0.2) = </a:t>
            </a:r>
            <a:r>
              <a:rPr lang="en-US" sz="1800" dirty="0">
                <a:solidFill>
                  <a:schemeClr val="tx1"/>
                </a:solidFill>
              </a:rPr>
              <a:t>0. (</a:t>
            </a:r>
            <a:r>
              <a:rPr lang="en-US" sz="1800" dirty="0" smtClean="0">
                <a:solidFill>
                  <a:schemeClr val="tx1"/>
                </a:solidFill>
              </a:rPr>
              <a:t>1-0.2)</a:t>
            </a:r>
            <a:r>
              <a:rPr lang="en-US" sz="1800" baseline="30000" dirty="0" smtClean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+ </a:t>
            </a:r>
            <a:r>
              <a:rPr lang="en-US" sz="1800" dirty="0">
                <a:solidFill>
                  <a:schemeClr val="tx1"/>
                </a:solidFill>
              </a:rPr>
              <a:t>1. </a:t>
            </a:r>
            <a:r>
              <a:rPr lang="en-US" sz="1800" dirty="0" smtClean="0">
                <a:solidFill>
                  <a:schemeClr val="tx1"/>
                </a:solidFill>
              </a:rPr>
              <a:t>3.0.2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smtClean="0">
                <a:solidFill>
                  <a:schemeClr val="tx1"/>
                </a:solidFill>
              </a:rPr>
              <a:t>1-0.2)</a:t>
            </a:r>
            <a:r>
              <a:rPr lang="en-US" sz="1800" baseline="30000" dirty="0" smtClean="0">
                <a:solidFill>
                  <a:schemeClr val="tx1"/>
                </a:solidFill>
              </a:rPr>
              <a:t>2</a:t>
            </a:r>
            <a:r>
              <a:rPr lang="en-US" sz="1800" dirty="0" smtClean="0">
                <a:solidFill>
                  <a:schemeClr val="tx1"/>
                </a:solidFill>
              </a:rPr>
              <a:t> + 3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r>
              <a:rPr lang="en-US" sz="1800" dirty="0" smtClean="0">
                <a:solidFill>
                  <a:schemeClr val="tx1"/>
                </a:solidFill>
              </a:rPr>
              <a:t>3.0.2</a:t>
            </a:r>
            <a:r>
              <a:rPr lang="en-US" sz="1800" baseline="30000" dirty="0" smtClean="0">
                <a:solidFill>
                  <a:schemeClr val="tx1"/>
                </a:solidFill>
              </a:rPr>
              <a:t>2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smtClean="0">
                <a:solidFill>
                  <a:schemeClr val="tx1"/>
                </a:solidFill>
              </a:rPr>
              <a:t>1-0.2) </a:t>
            </a:r>
            <a:r>
              <a:rPr lang="en-US" sz="1800" dirty="0">
                <a:solidFill>
                  <a:schemeClr val="tx1"/>
                </a:solidFill>
              </a:rPr>
              <a:t>+ </a:t>
            </a:r>
            <a:r>
              <a:rPr lang="en-US" sz="1800" dirty="0" smtClean="0">
                <a:solidFill>
                  <a:schemeClr val="tx1"/>
                </a:solidFill>
              </a:rPr>
              <a:t>4.0.2</a:t>
            </a:r>
            <a:r>
              <a:rPr lang="en-US" sz="1800" baseline="30000" dirty="0" smtClean="0">
                <a:solidFill>
                  <a:schemeClr val="tx1"/>
                </a:solidFill>
              </a:rPr>
              <a:t>3 </a:t>
            </a:r>
            <a:r>
              <a:rPr lang="en-US" sz="1800" dirty="0">
                <a:solidFill>
                  <a:schemeClr val="tx1"/>
                </a:solidFill>
              </a:rPr>
              <a:t>=</a:t>
            </a:r>
            <a:r>
              <a:rPr lang="en-US" sz="1800" baseline="300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0.6       	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	   y(0.2) </a:t>
            </a:r>
            <a:r>
              <a:rPr lang="en-US" sz="1800" dirty="0">
                <a:solidFill>
                  <a:schemeClr val="tx1"/>
                </a:solidFill>
              </a:rPr>
              <a:t>= </a:t>
            </a:r>
            <a:r>
              <a:rPr lang="en-US" sz="1800" dirty="0" smtClean="0">
                <a:solidFill>
                  <a:schemeClr val="tx1"/>
                </a:solidFill>
              </a:rPr>
              <a:t>  0</a:t>
            </a:r>
            <a:r>
              <a:rPr lang="en-US" sz="1800" dirty="0">
                <a:solidFill>
                  <a:schemeClr val="tx1"/>
                </a:solidFill>
              </a:rPr>
              <a:t>. (1-0.2)</a:t>
            </a:r>
            <a:r>
              <a:rPr lang="en-US" sz="1800" baseline="30000" dirty="0">
                <a:solidFill>
                  <a:schemeClr val="tx1"/>
                </a:solidFill>
              </a:rPr>
              <a:t>3</a:t>
            </a:r>
            <a:r>
              <a:rPr lang="en-US" sz="1800" dirty="0">
                <a:solidFill>
                  <a:schemeClr val="tx1"/>
                </a:solidFill>
              </a:rPr>
              <a:t>+ </a:t>
            </a:r>
            <a:r>
              <a:rPr lang="en-US" sz="1800" dirty="0" smtClean="0">
                <a:solidFill>
                  <a:schemeClr val="tx1"/>
                </a:solidFill>
              </a:rPr>
              <a:t>2. </a:t>
            </a:r>
            <a:r>
              <a:rPr lang="en-US" sz="1800" dirty="0">
                <a:solidFill>
                  <a:schemeClr val="tx1"/>
                </a:solidFill>
              </a:rPr>
              <a:t>3.0.2 (1-0.2)</a:t>
            </a:r>
            <a:r>
              <a:rPr lang="en-US" sz="1800" baseline="30000" dirty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 + 3. 3.0.2</a:t>
            </a:r>
            <a:r>
              <a:rPr lang="en-US" sz="1800" baseline="30000" dirty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 (1-0.2) + </a:t>
            </a:r>
            <a:r>
              <a:rPr lang="en-US" sz="1800" dirty="0" smtClean="0">
                <a:solidFill>
                  <a:schemeClr val="tx1"/>
                </a:solidFill>
              </a:rPr>
              <a:t>0.0.2</a:t>
            </a:r>
            <a:r>
              <a:rPr lang="en-US" sz="1800" baseline="30000" dirty="0" smtClean="0">
                <a:solidFill>
                  <a:schemeClr val="tx1"/>
                </a:solidFill>
              </a:rPr>
              <a:t>3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smtClean="0">
                <a:solidFill>
                  <a:schemeClr val="tx1"/>
                </a:solidFill>
              </a:rPr>
              <a:t>1.34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u</a:t>
            </a:r>
            <a:r>
              <a:rPr lang="en-US" sz="1800" baseline="-25000" dirty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 = 2/5=0.4  x(0.4) = </a:t>
            </a:r>
            <a:r>
              <a:rPr lang="en-US" sz="1800" dirty="0" smtClean="0">
                <a:solidFill>
                  <a:schemeClr val="tx1"/>
                </a:solidFill>
              </a:rPr>
              <a:t>1.5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	    y(0.4)= 1.7	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u</a:t>
            </a:r>
            <a:r>
              <a:rPr lang="en-US" sz="1800" baseline="-25000" dirty="0" smtClean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</a:t>
            </a:r>
            <a:r>
              <a:rPr lang="en-US" sz="1800" dirty="0" smtClean="0">
                <a:solidFill>
                  <a:schemeClr val="tx1"/>
                </a:solidFill>
              </a:rPr>
              <a:t>1/5=0.6  x(0.6) =  2.45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    y(0.6)=  1.9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u</a:t>
            </a:r>
            <a:r>
              <a:rPr lang="en-US" sz="1800" baseline="-25000" dirty="0" smtClean="0">
                <a:solidFill>
                  <a:schemeClr val="tx1"/>
                </a:solidFill>
              </a:rPr>
              <a:t>4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4/5=0.8   x(0.8) </a:t>
            </a:r>
            <a:r>
              <a:rPr lang="en-US" sz="1800" dirty="0" smtClean="0">
                <a:solidFill>
                  <a:schemeClr val="tx1"/>
                </a:solidFill>
              </a:rPr>
              <a:t>= 3.3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y(0.8) </a:t>
            </a:r>
            <a:r>
              <a:rPr lang="en-US" sz="1800" dirty="0">
                <a:solidFill>
                  <a:schemeClr val="tx1"/>
                </a:solidFill>
              </a:rPr>
              <a:t>= </a:t>
            </a:r>
            <a:r>
              <a:rPr lang="en-US" sz="1800" dirty="0" smtClean="0">
                <a:solidFill>
                  <a:schemeClr val="tx1"/>
                </a:solidFill>
              </a:rPr>
              <a:t>1.3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u</a:t>
            </a:r>
            <a:r>
              <a:rPr lang="en-US" sz="1800" baseline="-25000" dirty="0" smtClean="0">
                <a:solidFill>
                  <a:schemeClr val="tx1"/>
                </a:solidFill>
              </a:rPr>
              <a:t>5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</a:t>
            </a:r>
            <a:r>
              <a:rPr lang="en-US" sz="1800" dirty="0" smtClean="0">
                <a:solidFill>
                  <a:schemeClr val="tx1"/>
                </a:solidFill>
              </a:rPr>
              <a:t>5/5=1      x(1) = 4</a:t>
            </a: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      y(0.4) =	</a:t>
            </a: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		   	       y(1) = 0</a:t>
            </a:r>
            <a:r>
              <a:rPr lang="en-US" sz="1800" dirty="0">
                <a:solidFill>
                  <a:schemeClr val="tx1"/>
                </a:solidFill>
              </a:rPr>
              <a:t>	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676400" y="1716975"/>
            <a:ext cx="600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1447800"/>
            <a:ext cx="37433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990422" y="3216925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3764" y="1764268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19164" y="1219200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1164" y="3124200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34758" y="2907268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44358" y="2602468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77758" y="218841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34958" y="182880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0" y="236220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01758" y="289560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355081" y="2585292"/>
            <a:ext cx="45719" cy="927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55430" y="2220817"/>
            <a:ext cx="45719" cy="927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78732" y="2133600"/>
            <a:ext cx="45719" cy="927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55281" y="2443909"/>
            <a:ext cx="45719" cy="927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336281" y="3183875"/>
            <a:ext cx="45719" cy="927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32583" y="3150824"/>
            <a:ext cx="45719" cy="927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17" idx="6"/>
          </p:cNvCxnSpPr>
          <p:nvPr/>
        </p:nvCxnSpPr>
        <p:spPr>
          <a:xfrm>
            <a:off x="6901149" y="2267180"/>
            <a:ext cx="0" cy="976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91400" y="2209800"/>
            <a:ext cx="0" cy="976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975242" y="2490272"/>
            <a:ext cx="16921" cy="721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57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"/>
            <a:ext cx="8077200" cy="6553200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Calculate (</a:t>
            </a:r>
            <a:r>
              <a:rPr lang="en-US" sz="1800" dirty="0" err="1">
                <a:solidFill>
                  <a:schemeClr val="tx1"/>
                </a:solidFill>
              </a:rPr>
              <a:t>x,y</a:t>
            </a:r>
            <a:r>
              <a:rPr lang="en-US" sz="1800" dirty="0">
                <a:solidFill>
                  <a:schemeClr val="tx1"/>
                </a:solidFill>
              </a:rPr>
              <a:t>) coordinates of </a:t>
            </a:r>
            <a:r>
              <a:rPr lang="en-US" sz="1800" dirty="0" err="1">
                <a:solidFill>
                  <a:schemeClr val="tx1"/>
                </a:solidFill>
              </a:rPr>
              <a:t>Bézier</a:t>
            </a:r>
            <a:r>
              <a:rPr lang="en-US" sz="1800" dirty="0">
                <a:solidFill>
                  <a:schemeClr val="tx1"/>
                </a:solidFill>
              </a:rPr>
              <a:t> curve described by the following </a:t>
            </a:r>
            <a:r>
              <a:rPr lang="en-US" sz="1800" b="1" dirty="0">
                <a:solidFill>
                  <a:schemeClr val="tx1"/>
                </a:solidFill>
              </a:rPr>
              <a:t>4 control points</a:t>
            </a:r>
            <a:r>
              <a:rPr lang="en-US" sz="1800" dirty="0">
                <a:solidFill>
                  <a:schemeClr val="tx1"/>
                </a:solidFill>
              </a:rPr>
              <a:t>: (0,0), (1,2), (3,3), (4,0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r>
              <a:rPr lang="en-US" sz="1800" dirty="0">
                <a:solidFill>
                  <a:schemeClr val="tx1"/>
                </a:solidFill>
              </a:rPr>
              <a:t> with </a:t>
            </a:r>
            <a:r>
              <a:rPr lang="en-US" sz="1800" b="1" dirty="0" smtClean="0">
                <a:solidFill>
                  <a:schemeClr val="tx1"/>
                </a:solidFill>
              </a:rPr>
              <a:t>11 line </a:t>
            </a:r>
            <a:r>
              <a:rPr lang="en-US" sz="1800" b="1" dirty="0">
                <a:solidFill>
                  <a:schemeClr val="tx1"/>
                </a:solidFill>
              </a:rPr>
              <a:t>segments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For four control points, n = 3.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1. Calculate </a:t>
            </a:r>
            <a:r>
              <a:rPr lang="en-US" sz="1800" dirty="0">
                <a:solidFill>
                  <a:schemeClr val="tx1"/>
                </a:solidFill>
              </a:rPr>
              <a:t>all the blending functions, </a:t>
            </a:r>
            <a:r>
              <a:rPr lang="en-US" sz="1800" dirty="0" err="1">
                <a:solidFill>
                  <a:schemeClr val="tx1"/>
                </a:solidFill>
              </a:rPr>
              <a:t>BEZ</a:t>
            </a:r>
            <a:r>
              <a:rPr lang="en-US" sz="1800" baseline="-25000" dirty="0" err="1">
                <a:solidFill>
                  <a:schemeClr val="tx1"/>
                </a:solidFill>
              </a:rPr>
              <a:t>j,n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for </a:t>
            </a:r>
            <a:r>
              <a:rPr lang="en-US" sz="1800" dirty="0" smtClean="0">
                <a:solidFill>
                  <a:schemeClr val="tx1"/>
                </a:solidFill>
              </a:rPr>
              <a:t>j = 0, . . ,</a:t>
            </a:r>
            <a:r>
              <a:rPr lang="en-US" sz="1800" dirty="0">
                <a:solidFill>
                  <a:schemeClr val="tx1"/>
                </a:solidFill>
              </a:rPr>
              <a:t>n using the formula: </a:t>
            </a:r>
          </a:p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BEZ</a:t>
            </a:r>
            <a:r>
              <a:rPr lang="en-US" sz="1800" baseline="-25000" dirty="0" err="1" smtClean="0">
                <a:solidFill>
                  <a:schemeClr val="tx1"/>
                </a:solidFill>
              </a:rPr>
              <a:t>j,n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(u) =       </a:t>
            </a:r>
            <a:r>
              <a:rPr lang="en-US" sz="1800" dirty="0" smtClean="0">
                <a:solidFill>
                  <a:schemeClr val="tx1"/>
                </a:solidFill>
              </a:rPr>
              <a:t>   n</a:t>
            </a:r>
            <a:r>
              <a:rPr lang="en-US" sz="1800" dirty="0">
                <a:solidFill>
                  <a:schemeClr val="tx1"/>
                </a:solidFill>
              </a:rPr>
              <a:t>!  </a:t>
            </a:r>
            <a:r>
              <a:rPr lang="en-US" sz="1800" dirty="0" smtClean="0">
                <a:solidFill>
                  <a:schemeClr val="tx1"/>
                </a:solidFill>
              </a:rPr>
              <a:t>      </a:t>
            </a:r>
            <a:r>
              <a:rPr lang="en-US" sz="1800" dirty="0" err="1" smtClean="0">
                <a:solidFill>
                  <a:schemeClr val="tx1"/>
                </a:solidFill>
              </a:rPr>
              <a:t>u</a:t>
            </a:r>
            <a:r>
              <a:rPr lang="en-US" sz="1800" baseline="30000" dirty="0" err="1" smtClean="0">
                <a:solidFill>
                  <a:schemeClr val="tx1"/>
                </a:solidFill>
              </a:rPr>
              <a:t>j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smtClean="0">
                <a:solidFill>
                  <a:schemeClr val="tx1"/>
                </a:solidFill>
              </a:rPr>
              <a:t>1-u)</a:t>
            </a:r>
            <a:r>
              <a:rPr lang="en-US" sz="1800" baseline="30000" dirty="0" smtClean="0">
                <a:solidFill>
                  <a:schemeClr val="tx1"/>
                </a:solidFill>
              </a:rPr>
              <a:t>n-j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	    </a:t>
            </a:r>
            <a:r>
              <a:rPr lang="en-US" sz="1800" dirty="0" smtClean="0">
                <a:solidFill>
                  <a:schemeClr val="tx1"/>
                </a:solidFill>
              </a:rPr>
              <a:t>    j</a:t>
            </a:r>
            <a:r>
              <a:rPr lang="en-US" sz="1800" dirty="0">
                <a:solidFill>
                  <a:schemeClr val="tx1"/>
                </a:solidFill>
              </a:rPr>
              <a:t>! (n-j</a:t>
            </a:r>
            <a:r>
              <a:rPr lang="en-US" sz="1800" dirty="0" smtClean="0">
                <a:solidFill>
                  <a:schemeClr val="tx1"/>
                </a:solidFill>
              </a:rPr>
              <a:t>)!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BEZ</a:t>
            </a:r>
            <a:r>
              <a:rPr lang="en-US" sz="1800" baseline="-25000" dirty="0" smtClean="0">
                <a:solidFill>
                  <a:schemeClr val="tx1"/>
                </a:solidFill>
              </a:rPr>
              <a:t>0,3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(u) =</a:t>
            </a:r>
            <a:r>
              <a:rPr lang="en-US" sz="1800" dirty="0" smtClean="0">
                <a:solidFill>
                  <a:schemeClr val="tx1"/>
                </a:solidFill>
              </a:rPr>
              <a:t>  (</a:t>
            </a:r>
            <a:r>
              <a:rPr lang="en-US" sz="1800" dirty="0">
                <a:solidFill>
                  <a:schemeClr val="tx1"/>
                </a:solidFill>
              </a:rPr>
              <a:t>1-u)</a:t>
            </a:r>
            <a:r>
              <a:rPr lang="en-US" sz="1800" baseline="30000" dirty="0">
                <a:solidFill>
                  <a:schemeClr val="tx1"/>
                </a:solidFill>
              </a:rPr>
              <a:t>3 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BEZ</a:t>
            </a:r>
            <a:r>
              <a:rPr lang="en-US" sz="1800" baseline="-25000" dirty="0">
                <a:solidFill>
                  <a:schemeClr val="tx1"/>
                </a:solidFill>
              </a:rPr>
              <a:t>1</a:t>
            </a:r>
            <a:r>
              <a:rPr lang="en-US" sz="1800" baseline="-25000" dirty="0" smtClean="0">
                <a:solidFill>
                  <a:schemeClr val="tx1"/>
                </a:solidFill>
              </a:rPr>
              <a:t>,3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(u) =</a:t>
            </a:r>
            <a:r>
              <a:rPr lang="en-US" sz="1800" dirty="0" smtClean="0">
                <a:solidFill>
                  <a:schemeClr val="tx1"/>
                </a:solidFill>
              </a:rPr>
              <a:t>  3u </a:t>
            </a:r>
            <a:r>
              <a:rPr lang="en-US" sz="1800" dirty="0">
                <a:solidFill>
                  <a:schemeClr val="tx1"/>
                </a:solidFill>
              </a:rPr>
              <a:t>(1-u)</a:t>
            </a:r>
            <a:r>
              <a:rPr lang="en-US" sz="1800" baseline="30000" dirty="0">
                <a:solidFill>
                  <a:schemeClr val="tx1"/>
                </a:solidFill>
              </a:rPr>
              <a:t>2 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BEZ</a:t>
            </a:r>
            <a:r>
              <a:rPr lang="en-US" sz="1800" baseline="-25000" dirty="0">
                <a:solidFill>
                  <a:schemeClr val="tx1"/>
                </a:solidFill>
              </a:rPr>
              <a:t>2</a:t>
            </a:r>
            <a:r>
              <a:rPr lang="en-US" sz="1800" baseline="-25000" dirty="0" smtClean="0">
                <a:solidFill>
                  <a:schemeClr val="tx1"/>
                </a:solidFill>
              </a:rPr>
              <a:t>,3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(u) </a:t>
            </a:r>
            <a:r>
              <a:rPr lang="en-US" sz="1800" dirty="0" smtClean="0">
                <a:solidFill>
                  <a:schemeClr val="tx1"/>
                </a:solidFill>
              </a:rPr>
              <a:t>=  </a:t>
            </a:r>
            <a:r>
              <a:rPr lang="en-US" sz="1800" dirty="0">
                <a:solidFill>
                  <a:schemeClr val="tx1"/>
                </a:solidFill>
              </a:rPr>
              <a:t>3u</a:t>
            </a:r>
            <a:r>
              <a:rPr lang="en-US" sz="1800" baseline="30000" dirty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 (1-u)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BEZ</a:t>
            </a:r>
            <a:r>
              <a:rPr lang="en-US" sz="1800" baseline="-25000" dirty="0">
                <a:solidFill>
                  <a:schemeClr val="tx1"/>
                </a:solidFill>
              </a:rPr>
              <a:t>3</a:t>
            </a:r>
            <a:r>
              <a:rPr lang="en-US" sz="1800" baseline="-25000" dirty="0" smtClean="0">
                <a:solidFill>
                  <a:schemeClr val="tx1"/>
                </a:solidFill>
              </a:rPr>
              <a:t>,3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(u) =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n-US" sz="1800" dirty="0">
                <a:solidFill>
                  <a:schemeClr val="tx1"/>
                </a:solidFill>
              </a:rPr>
              <a:t>u</a:t>
            </a:r>
            <a:r>
              <a:rPr lang="en-US" sz="1800" baseline="30000" dirty="0">
                <a:solidFill>
                  <a:schemeClr val="tx1"/>
                </a:solidFill>
              </a:rPr>
              <a:t>3 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2. Calculate  </a:t>
            </a:r>
            <a:r>
              <a:rPr lang="en-US" sz="1800" dirty="0">
                <a:solidFill>
                  <a:schemeClr val="tx1"/>
                </a:solidFill>
              </a:rPr>
              <a:t>the points on the curve.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u</a:t>
            </a:r>
            <a:r>
              <a:rPr lang="en-US" sz="1800" dirty="0" smtClean="0">
                <a:solidFill>
                  <a:schemeClr val="tx1"/>
                </a:solidFill>
              </a:rPr>
              <a:t> = 0     x(0) =			</a:t>
            </a:r>
            <a:r>
              <a:rPr lang="en-US" sz="1800" dirty="0">
                <a:solidFill>
                  <a:schemeClr val="tx1"/>
                </a:solidFill>
              </a:rPr>
              <a:t>u = </a:t>
            </a:r>
            <a:r>
              <a:rPr lang="en-US" sz="1800" dirty="0" smtClean="0">
                <a:solidFill>
                  <a:schemeClr val="tx1"/>
                </a:solidFill>
              </a:rPr>
              <a:t>     	x( ) =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           y(0) =				y( ) </a:t>
            </a:r>
            <a:r>
              <a:rPr lang="en-US" sz="1800" dirty="0">
                <a:solidFill>
                  <a:schemeClr val="tx1"/>
                </a:solidFill>
              </a:rPr>
              <a:t>= </a:t>
            </a:r>
            <a:r>
              <a:rPr lang="en-US" sz="1800" dirty="0" smtClean="0">
                <a:solidFill>
                  <a:schemeClr val="tx1"/>
                </a:solidFill>
              </a:rPr>
              <a:t>	</a:t>
            </a:r>
          </a:p>
          <a:p>
            <a:pPr algn="l"/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u =  </a:t>
            </a:r>
            <a:r>
              <a:rPr lang="en-US" sz="1800" dirty="0" smtClean="0">
                <a:solidFill>
                  <a:schemeClr val="tx1"/>
                </a:solidFill>
              </a:rPr>
              <a:t>      x( ) =			</a:t>
            </a:r>
            <a:r>
              <a:rPr lang="en-US" sz="1800" dirty="0">
                <a:solidFill>
                  <a:schemeClr val="tx1"/>
                </a:solidFill>
              </a:rPr>
              <a:t>u = </a:t>
            </a:r>
            <a:r>
              <a:rPr lang="en-US" sz="1800" dirty="0" smtClean="0">
                <a:solidFill>
                  <a:schemeClr val="tx1"/>
                </a:solidFill>
              </a:rPr>
              <a:t>  	x( ) =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           y( ) =				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y( ) </a:t>
            </a:r>
            <a:r>
              <a:rPr lang="en-US" sz="1800" dirty="0">
                <a:solidFill>
                  <a:schemeClr val="tx1"/>
                </a:solidFill>
              </a:rPr>
              <a:t>= 	</a:t>
            </a:r>
          </a:p>
          <a:p>
            <a:pPr algn="l"/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u =  </a:t>
            </a:r>
            <a:r>
              <a:rPr lang="en-US" sz="1800" dirty="0" smtClean="0">
                <a:solidFill>
                  <a:schemeClr val="tx1"/>
                </a:solidFill>
              </a:rPr>
              <a:t>      x( ) =			</a:t>
            </a:r>
            <a:r>
              <a:rPr lang="en-US" sz="1800" dirty="0">
                <a:solidFill>
                  <a:schemeClr val="tx1"/>
                </a:solidFill>
              </a:rPr>
              <a:t>u = </a:t>
            </a:r>
            <a:r>
              <a:rPr lang="en-US" sz="1800" dirty="0" smtClean="0">
                <a:solidFill>
                  <a:schemeClr val="tx1"/>
                </a:solidFill>
              </a:rPr>
              <a:t>1  	x( 1) </a:t>
            </a:r>
            <a:r>
              <a:rPr lang="en-US" sz="1800" dirty="0">
                <a:solidFill>
                  <a:schemeClr val="tx1"/>
                </a:solidFill>
              </a:rPr>
              <a:t>=			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           y( ) </a:t>
            </a:r>
            <a:r>
              <a:rPr lang="en-US" sz="1800" dirty="0">
                <a:solidFill>
                  <a:schemeClr val="tx1"/>
                </a:solidFill>
              </a:rPr>
              <a:t>=	</a:t>
            </a:r>
            <a:r>
              <a:rPr lang="en-US" sz="1800" dirty="0" smtClean="0">
                <a:solidFill>
                  <a:schemeClr val="tx1"/>
                </a:solidFill>
              </a:rPr>
              <a:t>			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y(1) </a:t>
            </a:r>
            <a:r>
              <a:rPr lang="en-US" sz="1800" dirty="0">
                <a:solidFill>
                  <a:schemeClr val="tx1"/>
                </a:solidFill>
              </a:rPr>
              <a:t>=	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772723" y="1752600"/>
            <a:ext cx="600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490" y="1600200"/>
            <a:ext cx="36099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14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"/>
            <a:ext cx="8077200" cy="65532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</a:rPr>
              <a:t>Spline </a:t>
            </a:r>
            <a:r>
              <a:rPr lang="en-US" sz="1800" dirty="0">
                <a:solidFill>
                  <a:schemeClr val="tx1"/>
                </a:solidFill>
              </a:rPr>
              <a:t>: A spline is a flexible strip that passes thru a designated control points. 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895475" y="641350"/>
            <a:ext cx="2359025" cy="1644650"/>
            <a:chOff x="1069" y="312"/>
            <a:chExt cx="3715" cy="2589"/>
          </a:xfrm>
        </p:grpSpPr>
        <p:sp>
          <p:nvSpPr>
            <p:cNvPr id="3" name="Text Box 10"/>
            <p:cNvSpPr txBox="1">
              <a:spLocks noChangeArrowheads="1"/>
            </p:cNvSpPr>
            <p:nvPr/>
          </p:nvSpPr>
          <p:spPr bwMode="auto">
            <a:xfrm>
              <a:off x="3609" y="1072"/>
              <a:ext cx="1175" cy="4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(x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,y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1890" y="312"/>
              <a:ext cx="1175" cy="4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(x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,y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3169" y="2428"/>
              <a:ext cx="1175" cy="4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(x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,y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473" y="603"/>
              <a:ext cx="2378" cy="1979"/>
            </a:xfrm>
            <a:custGeom>
              <a:avLst/>
              <a:gdLst>
                <a:gd name="T0" fmla="*/ 0 w 2194"/>
                <a:gd name="T1" fmla="*/ 1423 h 1979"/>
                <a:gd name="T2" fmla="*/ 453 w 2194"/>
                <a:gd name="T3" fmla="*/ 67 h 1979"/>
                <a:gd name="T4" fmla="*/ 1475 w 2194"/>
                <a:gd name="T5" fmla="*/ 1825 h 1979"/>
                <a:gd name="T6" fmla="*/ 2194 w 2194"/>
                <a:gd name="T7" fmla="*/ 988 h 1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4" h="1979">
                  <a:moveTo>
                    <a:pt x="0" y="1423"/>
                  </a:moveTo>
                  <a:cubicBezTo>
                    <a:pt x="103" y="711"/>
                    <a:pt x="207" y="0"/>
                    <a:pt x="453" y="67"/>
                  </a:cubicBezTo>
                  <a:cubicBezTo>
                    <a:pt x="699" y="134"/>
                    <a:pt x="1185" y="1671"/>
                    <a:pt x="1475" y="1825"/>
                  </a:cubicBezTo>
                  <a:cubicBezTo>
                    <a:pt x="1765" y="1979"/>
                    <a:pt x="2074" y="1125"/>
                    <a:pt x="2194" y="98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05" y="1925"/>
              <a:ext cx="143" cy="1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832" y="397"/>
              <a:ext cx="143" cy="1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3090" y="2539"/>
              <a:ext cx="143" cy="1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3772" y="1436"/>
              <a:ext cx="143" cy="1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1069" y="2126"/>
              <a:ext cx="1175" cy="4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(x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,y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4697413" y="638175"/>
            <a:ext cx="2389187" cy="1644650"/>
            <a:chOff x="5483" y="306"/>
            <a:chExt cx="3763" cy="2589"/>
          </a:xfrm>
        </p:grpSpPr>
        <p:sp>
          <p:nvSpPr>
            <p:cNvPr id="14" name="Text Box 33"/>
            <p:cNvSpPr txBox="1">
              <a:spLocks noChangeArrowheads="1"/>
            </p:cNvSpPr>
            <p:nvPr/>
          </p:nvSpPr>
          <p:spPr bwMode="auto">
            <a:xfrm>
              <a:off x="8219" y="1460"/>
              <a:ext cx="82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7369" y="1832"/>
              <a:ext cx="587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6897" y="1942"/>
              <a:ext cx="587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6352" y="751"/>
              <a:ext cx="587" cy="5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5765" y="768"/>
              <a:ext cx="587" cy="4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28"/>
            <p:cNvSpPr txBox="1">
              <a:spLocks noChangeArrowheads="1"/>
            </p:cNvSpPr>
            <p:nvPr/>
          </p:nvSpPr>
          <p:spPr bwMode="auto">
            <a:xfrm>
              <a:off x="5483" y="1775"/>
              <a:ext cx="587" cy="5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" name="Group 12"/>
            <p:cNvGrpSpPr>
              <a:grpSpLocks/>
            </p:cNvGrpSpPr>
            <p:nvPr/>
          </p:nvGrpSpPr>
          <p:grpSpPr bwMode="auto">
            <a:xfrm>
              <a:off x="5531" y="306"/>
              <a:ext cx="3715" cy="2589"/>
              <a:chOff x="5531" y="306"/>
              <a:chExt cx="3715" cy="2589"/>
            </a:xfrm>
          </p:grpSpPr>
          <p:grpSp>
            <p:nvGrpSpPr>
              <p:cNvPr id="21" name="Group 18"/>
              <p:cNvGrpSpPr>
                <a:grpSpLocks/>
              </p:cNvGrpSpPr>
              <p:nvPr/>
            </p:nvGrpSpPr>
            <p:grpSpPr bwMode="auto">
              <a:xfrm>
                <a:off x="5531" y="306"/>
                <a:ext cx="3715" cy="2589"/>
                <a:chOff x="1069" y="312"/>
                <a:chExt cx="3715" cy="2589"/>
              </a:xfrm>
            </p:grpSpPr>
            <p:sp>
              <p:nvSpPr>
                <p:cNvPr id="2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09" y="1072"/>
                  <a:ext cx="1175" cy="4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P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3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(x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3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,y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3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)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890" y="312"/>
                  <a:ext cx="1175" cy="4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P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1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(x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1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,y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1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)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169" y="2428"/>
                  <a:ext cx="1175" cy="4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P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2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(x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2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,y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2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)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" name="Freeform 24"/>
                <p:cNvSpPr>
                  <a:spLocks/>
                </p:cNvSpPr>
                <p:nvPr/>
              </p:nvSpPr>
              <p:spPr bwMode="auto">
                <a:xfrm>
                  <a:off x="1473" y="603"/>
                  <a:ext cx="2378" cy="1979"/>
                </a:xfrm>
                <a:custGeom>
                  <a:avLst/>
                  <a:gdLst>
                    <a:gd name="T0" fmla="*/ 0 w 2194"/>
                    <a:gd name="T1" fmla="*/ 1423 h 1979"/>
                    <a:gd name="T2" fmla="*/ 453 w 2194"/>
                    <a:gd name="T3" fmla="*/ 67 h 1979"/>
                    <a:gd name="T4" fmla="*/ 1475 w 2194"/>
                    <a:gd name="T5" fmla="*/ 1825 h 1979"/>
                    <a:gd name="T6" fmla="*/ 2194 w 2194"/>
                    <a:gd name="T7" fmla="*/ 988 h 19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94" h="1979">
                      <a:moveTo>
                        <a:pt x="0" y="1423"/>
                      </a:moveTo>
                      <a:cubicBezTo>
                        <a:pt x="103" y="711"/>
                        <a:pt x="207" y="0"/>
                        <a:pt x="453" y="67"/>
                      </a:cubicBezTo>
                      <a:cubicBezTo>
                        <a:pt x="699" y="134"/>
                        <a:pt x="1185" y="1671"/>
                        <a:pt x="1475" y="1825"/>
                      </a:cubicBezTo>
                      <a:cubicBezTo>
                        <a:pt x="1765" y="1979"/>
                        <a:pt x="2074" y="1125"/>
                        <a:pt x="2194" y="988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23"/>
                <p:cNvSpPr>
                  <a:spLocks noChangeArrowheads="1"/>
                </p:cNvSpPr>
                <p:nvPr/>
              </p:nvSpPr>
              <p:spPr bwMode="auto">
                <a:xfrm>
                  <a:off x="1405" y="1925"/>
                  <a:ext cx="143" cy="18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4" name="Rectangle 22"/>
                <p:cNvSpPr>
                  <a:spLocks noChangeArrowheads="1"/>
                </p:cNvSpPr>
                <p:nvPr/>
              </p:nvSpPr>
              <p:spPr bwMode="auto">
                <a:xfrm>
                  <a:off x="1832" y="397"/>
                  <a:ext cx="143" cy="18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5" name="Rectangle 21"/>
                <p:cNvSpPr>
                  <a:spLocks noChangeArrowheads="1"/>
                </p:cNvSpPr>
                <p:nvPr/>
              </p:nvSpPr>
              <p:spPr bwMode="auto">
                <a:xfrm>
                  <a:off x="3090" y="2539"/>
                  <a:ext cx="143" cy="18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6" name="Rectangle 20"/>
                <p:cNvSpPr>
                  <a:spLocks noChangeArrowheads="1"/>
                </p:cNvSpPr>
                <p:nvPr/>
              </p:nvSpPr>
              <p:spPr bwMode="auto">
                <a:xfrm>
                  <a:off x="3772" y="1436"/>
                  <a:ext cx="143" cy="18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069" y="2126"/>
                  <a:ext cx="1175" cy="4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P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0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(x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0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,y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0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)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AutoShape 17"/>
              <p:cNvSpPr>
                <a:spLocks noChangeShapeType="1"/>
              </p:cNvSpPr>
              <p:nvPr/>
            </p:nvSpPr>
            <p:spPr bwMode="auto">
              <a:xfrm flipV="1">
                <a:off x="5935" y="971"/>
                <a:ext cx="260" cy="9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AutoShape 16"/>
              <p:cNvSpPr>
                <a:spLocks noChangeShapeType="1"/>
              </p:cNvSpPr>
              <p:nvPr/>
            </p:nvSpPr>
            <p:spPr bwMode="auto">
              <a:xfrm flipV="1">
                <a:off x="6195" y="779"/>
                <a:ext cx="157" cy="19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AutoShape 15"/>
              <p:cNvSpPr>
                <a:spLocks noChangeShapeType="1"/>
              </p:cNvSpPr>
              <p:nvPr/>
            </p:nvSpPr>
            <p:spPr bwMode="auto">
              <a:xfrm flipH="1" flipV="1">
                <a:off x="6352" y="785"/>
                <a:ext cx="932" cy="134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AutoShape 14"/>
              <p:cNvSpPr>
                <a:spLocks noChangeShapeType="1"/>
              </p:cNvSpPr>
              <p:nvPr/>
            </p:nvSpPr>
            <p:spPr bwMode="auto">
              <a:xfrm flipH="1" flipV="1">
                <a:off x="7284" y="2142"/>
                <a:ext cx="347" cy="16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AutoShape 13"/>
              <p:cNvSpPr>
                <a:spLocks noChangeShapeType="1"/>
              </p:cNvSpPr>
              <p:nvPr/>
            </p:nvSpPr>
            <p:spPr bwMode="auto">
              <a:xfrm flipV="1">
                <a:off x="7631" y="1597"/>
                <a:ext cx="682" cy="71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029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1" name="Rectangle 49"/>
              <p:cNvSpPr>
                <a:spLocks noChangeArrowheads="1"/>
              </p:cNvSpPr>
              <p:nvPr/>
            </p:nvSpPr>
            <p:spPr bwMode="auto">
              <a:xfrm>
                <a:off x="228600" y="1686356"/>
                <a:ext cx="8610600" cy="5628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Bezier Curve</a:t>
                </a:r>
              </a:p>
              <a:p>
                <a:pPr algn="just"/>
                <a:r>
                  <a:rPr lang="en-US" sz="1600" dirty="0"/>
                  <a:t>The above figure shows a </a:t>
                </a:r>
                <a:r>
                  <a:rPr lang="en-US" sz="1600" b="1" dirty="0"/>
                  <a:t>smooth curve comprising of a large number of very small line segments</a:t>
                </a:r>
                <a:r>
                  <a:rPr lang="en-US" sz="1600" dirty="0"/>
                  <a:t>. </a:t>
                </a:r>
                <a:r>
                  <a:rPr lang="en-US" sz="1600" dirty="0" smtClean="0"/>
                  <a:t>For </a:t>
                </a:r>
                <a:r>
                  <a:rPr lang="en-US" sz="1600" dirty="0"/>
                  <a:t>understanding the concept to draw such a line we deal with a curve as show above which is an </a:t>
                </a:r>
                <a:r>
                  <a:rPr lang="en-US" sz="1600" b="1" dirty="0"/>
                  <a:t>approximation of the curve with five line segments </a:t>
                </a:r>
                <a:r>
                  <a:rPr lang="en-US" sz="1600" dirty="0"/>
                  <a:t>only</a:t>
                </a:r>
              </a:p>
              <a:p>
                <a:pPr algn="just"/>
                <a:r>
                  <a:rPr lang="en-US" sz="1600" dirty="0"/>
                  <a:t>The approach below is used to draw a </a:t>
                </a:r>
                <a:r>
                  <a:rPr lang="en-US" sz="1600" b="1" dirty="0"/>
                  <a:t>curve for any number of control </a:t>
                </a:r>
                <a:r>
                  <a:rPr lang="en-US" sz="1600" b="1" dirty="0" smtClean="0"/>
                  <a:t>points</a:t>
                </a:r>
              </a:p>
              <a:p>
                <a:pPr algn="just"/>
                <a:endParaRPr lang="en-US" sz="1600" i="1" dirty="0" smtClean="0"/>
              </a:p>
              <a:p>
                <a:pPr algn="just"/>
                <a:r>
                  <a:rPr lang="en-US" sz="1600" i="1" dirty="0" smtClean="0"/>
                  <a:t>n</a:t>
                </a:r>
                <a:r>
                  <a:rPr lang="en-US" sz="1600" dirty="0"/>
                  <a:t> =</a:t>
                </a:r>
                <a:r>
                  <a:rPr lang="en-US" sz="1600" dirty="0" smtClean="0"/>
                  <a:t> number of control points -1 is </a:t>
                </a:r>
                <a:r>
                  <a:rPr lang="en-US" sz="1600" dirty="0"/>
                  <a:t>its order </a:t>
                </a:r>
                <a:r>
                  <a:rPr lang="en-US" sz="1400" dirty="0"/>
                  <a:t>(</a:t>
                </a:r>
                <a:r>
                  <a:rPr lang="en-US" sz="1400" i="1" dirty="0"/>
                  <a:t>n</a:t>
                </a:r>
                <a:r>
                  <a:rPr lang="en-US" sz="1400" dirty="0"/>
                  <a:t> = 1 for linear, 2 for quadratic, etc.)</a:t>
                </a:r>
                <a:r>
                  <a:rPr lang="en-US" sz="1600" dirty="0" smtClean="0"/>
                  <a:t> </a:t>
                </a:r>
                <a:endParaRPr lang="en-US" sz="1600" dirty="0"/>
              </a:p>
              <a:p>
                <a:r>
                  <a:rPr lang="en-US" sz="1600" dirty="0"/>
                  <a:t>Suppose P</a:t>
                </a:r>
                <a:r>
                  <a:rPr lang="en-US" sz="1600" baseline="-25000" dirty="0"/>
                  <a:t>0,</a:t>
                </a:r>
                <a:r>
                  <a:rPr lang="en-US" sz="1600" dirty="0"/>
                  <a:t>P</a:t>
                </a:r>
                <a:r>
                  <a:rPr lang="en-US" sz="1600" baseline="-25000" dirty="0"/>
                  <a:t>1,</a:t>
                </a:r>
                <a:r>
                  <a:rPr lang="en-US" sz="1600" dirty="0"/>
                  <a:t>P</a:t>
                </a:r>
                <a:r>
                  <a:rPr lang="en-US" sz="1600" baseline="-25000" dirty="0"/>
                  <a:t>2,</a:t>
                </a:r>
                <a:r>
                  <a:rPr lang="en-US" sz="1600" dirty="0"/>
                  <a:t>P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 are four control </a:t>
                </a:r>
                <a:r>
                  <a:rPr lang="en-US" sz="1600" dirty="0" smtClean="0"/>
                  <a:t>points </a:t>
                </a:r>
                <a:r>
                  <a:rPr lang="en-US" sz="1400" dirty="0" smtClean="0"/>
                  <a:t>(n = 3 </a:t>
                </a:r>
                <a:r>
                  <a:rPr lang="en-US" sz="1400" b="1" dirty="0" smtClean="0"/>
                  <a:t>Cubic Bezier Curve</a:t>
                </a:r>
                <a:r>
                  <a:rPr lang="en-US" sz="1400" dirty="0" smtClean="0"/>
                  <a:t>)</a:t>
                </a:r>
                <a:endParaRPr lang="en-US" sz="1600" dirty="0"/>
              </a:p>
              <a:p>
                <a:r>
                  <a:rPr lang="en-US" sz="1600" dirty="0"/>
                  <a:t>Number of segments in a line segment : </a:t>
                </a:r>
                <a:r>
                  <a:rPr lang="en-US" sz="1600" dirty="0" err="1" smtClean="0"/>
                  <a:t>nSeg</a:t>
                </a:r>
                <a:r>
                  <a:rPr lang="en-US" sz="1600" dirty="0" smtClean="0"/>
                  <a:t> (= 5 say)</a:t>
                </a:r>
                <a:endParaRPr lang="en-US" sz="1600" dirty="0"/>
              </a:p>
              <a:p>
                <a:r>
                  <a:rPr lang="en-US" sz="1600" dirty="0"/>
                  <a:t>i = 0 to </a:t>
                </a:r>
                <a:r>
                  <a:rPr lang="en-US" sz="1600" dirty="0" err="1"/>
                  <a:t>nSeg</a:t>
                </a:r>
                <a:endParaRPr lang="en-US" sz="1600" dirty="0"/>
              </a:p>
              <a:p>
                <a:r>
                  <a:rPr lang="en-US" sz="1600" dirty="0"/>
                  <a:t>u = i/</a:t>
                </a:r>
                <a:r>
                  <a:rPr lang="en-US" sz="1600" dirty="0" err="1"/>
                  <a:t>nSeg</a:t>
                </a:r>
                <a:r>
                  <a:rPr lang="en-US" sz="1600" dirty="0"/>
                  <a:t>   [0,1]    </a:t>
                </a:r>
                <a:r>
                  <a:rPr lang="en-US" sz="1600" dirty="0" smtClean="0"/>
                  <a:t>0 &lt;= </a:t>
                </a:r>
                <a:r>
                  <a:rPr lang="en-US" sz="1600" dirty="0"/>
                  <a:t>u &lt;= 1</a:t>
                </a:r>
              </a:p>
              <a:p>
                <a:r>
                  <a:rPr lang="en-US" sz="1600" dirty="0" smtClean="0"/>
                  <a:t>u</a:t>
                </a:r>
                <a:r>
                  <a:rPr lang="en-US" sz="1600" baseline="-25000" dirty="0" smtClean="0"/>
                  <a:t>0 </a:t>
                </a:r>
                <a:r>
                  <a:rPr lang="en-US" sz="1600" dirty="0" smtClean="0"/>
                  <a:t>= 0/5   	u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= </a:t>
                </a:r>
                <a:r>
                  <a:rPr lang="en-US" sz="1600" dirty="0" smtClean="0"/>
                  <a:t>1/5  	u</a:t>
                </a:r>
                <a:r>
                  <a:rPr lang="en-US" sz="1600" baseline="-25000" dirty="0" smtClean="0"/>
                  <a:t>2 </a:t>
                </a:r>
                <a:r>
                  <a:rPr lang="en-US" sz="1600" dirty="0" smtClean="0"/>
                  <a:t>= 2/5 	u</a:t>
                </a:r>
                <a:r>
                  <a:rPr lang="en-US" sz="1600" baseline="-25000" dirty="0" smtClean="0"/>
                  <a:t>3 </a:t>
                </a:r>
                <a:r>
                  <a:rPr lang="en-US" sz="1600" dirty="0" smtClean="0"/>
                  <a:t>= 3/5 	u</a:t>
                </a:r>
                <a:r>
                  <a:rPr lang="en-US" sz="1600" baseline="-25000" dirty="0" smtClean="0"/>
                  <a:t>4 </a:t>
                </a:r>
                <a:r>
                  <a:rPr lang="en-US" sz="1600" dirty="0" smtClean="0"/>
                  <a:t>= 4/5 	u</a:t>
                </a:r>
                <a:r>
                  <a:rPr lang="en-US" sz="1600" baseline="-25000" dirty="0" smtClean="0"/>
                  <a:t>5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= </a:t>
                </a:r>
                <a:r>
                  <a:rPr lang="en-US" sz="1600" dirty="0" smtClean="0"/>
                  <a:t>5/5</a:t>
                </a:r>
                <a:endParaRPr lang="en-US" sz="1600" baseline="-25000" dirty="0"/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   </a:t>
                </a:r>
                <a:r>
                  <a:rPr lang="en-US" sz="1600" dirty="0"/>
                  <a:t>x(u)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  <m:r>
                          <a:rPr lang="en-US" sz="16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j</m:t>
                            </m:r>
                          </m:sub>
                        </m:sSub>
                        <m:r>
                          <a:rPr lang="en-US" sz="160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BEZ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aseline="-25000">
                                <a:latin typeface="Cambria Math"/>
                              </a:rPr>
                              <m:t>j</m:t>
                            </m:r>
                            <m:r>
                              <a:rPr lang="en-US" sz="1600" baseline="-25000"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600" baseline="-25000">
                                <a:latin typeface="Cambria Math"/>
                              </a:rPr>
                              <m:t>n</m:t>
                            </m:r>
                          </m:sub>
                        </m:sSub>
                        <m:r>
                          <a:rPr lang="en-US" sz="160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u</m:t>
                        </m:r>
                        <m:r>
                          <a:rPr lang="en-US" sz="160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/>
                  <a:t>		</a:t>
                </a:r>
                <a:r>
                  <a:rPr lang="en-US" sz="1600" dirty="0" smtClean="0"/>
                  <a:t>n (order) </a:t>
                </a:r>
                <a:r>
                  <a:rPr lang="en-US" sz="1600" dirty="0"/>
                  <a:t>: number of control </a:t>
                </a:r>
                <a:r>
                  <a:rPr lang="en-US" sz="1600" dirty="0" smtClean="0"/>
                  <a:t>points - 1</a:t>
                </a:r>
                <a:endParaRPr lang="en-US" sz="1600" dirty="0"/>
              </a:p>
              <a:p>
                <a:r>
                  <a:rPr lang="en-US" sz="1600" dirty="0"/>
                  <a:t>   x(u) =   x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 BEZ</a:t>
                </a:r>
                <a:r>
                  <a:rPr lang="en-US" sz="1600" baseline="-25000" dirty="0"/>
                  <a:t>0,3</a:t>
                </a:r>
                <a:r>
                  <a:rPr lang="en-US" sz="1600" dirty="0"/>
                  <a:t>(u) + x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BEZ</a:t>
                </a:r>
                <a:r>
                  <a:rPr lang="en-US" sz="1600" baseline="-25000" dirty="0"/>
                  <a:t>1,3</a:t>
                </a:r>
                <a:r>
                  <a:rPr lang="en-US" sz="1600" dirty="0"/>
                  <a:t>(u) + x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BEZ</a:t>
                </a:r>
                <a:r>
                  <a:rPr lang="en-US" sz="1600" baseline="-25000" dirty="0"/>
                  <a:t>2,3</a:t>
                </a:r>
                <a:r>
                  <a:rPr lang="en-US" sz="1600" dirty="0"/>
                  <a:t>(u) + x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 BEZ</a:t>
                </a:r>
                <a:r>
                  <a:rPr lang="en-US" sz="1600" baseline="-25000" dirty="0"/>
                  <a:t>3,3</a:t>
                </a:r>
                <a:r>
                  <a:rPr lang="en-US" sz="1600" dirty="0"/>
                  <a:t>(u)	</a:t>
                </a:r>
              </a:p>
              <a:p>
                <a:r>
                  <a:rPr lang="en-US" sz="1600" dirty="0"/>
                  <a:t>  </a:t>
                </a:r>
                <a:endParaRPr lang="en-US" sz="1600" dirty="0" smtClean="0"/>
              </a:p>
              <a:p>
                <a:r>
                  <a:rPr lang="en-US" sz="1600" dirty="0" smtClean="0"/>
                  <a:t> </a:t>
                </a:r>
                <a:r>
                  <a:rPr lang="en-US" sz="1600" dirty="0"/>
                  <a:t>S</a:t>
                </a:r>
                <a:r>
                  <a:rPr lang="en-US" sz="1600" dirty="0" smtClean="0"/>
                  <a:t>imilarly</a:t>
                </a:r>
                <a:endParaRPr lang="en-US" sz="1600" dirty="0"/>
              </a:p>
              <a:p>
                <a:r>
                  <a:rPr lang="en-US" sz="1600" dirty="0"/>
                  <a:t>   y(u)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  <m:r>
                          <a:rPr lang="en-US" sz="16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j</m:t>
                            </m:r>
                          </m:sub>
                        </m:sSub>
                        <m:r>
                          <a:rPr lang="en-US" sz="160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BEZ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aseline="-25000">
                                <a:latin typeface="Cambria Math"/>
                              </a:rPr>
                              <m:t>j</m:t>
                            </m:r>
                            <m:r>
                              <a:rPr lang="en-US" sz="1600" baseline="-25000"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600" baseline="-25000">
                                <a:latin typeface="Cambria Math"/>
                              </a:rPr>
                              <m:t>n</m:t>
                            </m:r>
                          </m:sub>
                        </m:sSub>
                        <m:r>
                          <a:rPr lang="en-US" sz="160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u</m:t>
                        </m:r>
                        <m:r>
                          <a:rPr lang="en-US" sz="160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/>
                  <a:t>		</a:t>
                </a:r>
                <a:r>
                  <a:rPr lang="en-US" sz="1600" dirty="0" smtClean="0"/>
                  <a:t>n (order) </a:t>
                </a:r>
                <a:r>
                  <a:rPr lang="en-US" sz="1600" dirty="0"/>
                  <a:t>: number of control </a:t>
                </a:r>
                <a:r>
                  <a:rPr lang="en-US" sz="1600" dirty="0" smtClean="0"/>
                  <a:t>points - 1</a:t>
                </a:r>
                <a:endParaRPr lang="en-US" sz="1600" dirty="0"/>
              </a:p>
              <a:p>
                <a:r>
                  <a:rPr lang="en-US" sz="1600" dirty="0"/>
                  <a:t>   y(u) =   y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 BEZ</a:t>
                </a:r>
                <a:r>
                  <a:rPr lang="en-US" sz="1600" baseline="-25000" dirty="0"/>
                  <a:t>0,3</a:t>
                </a:r>
                <a:r>
                  <a:rPr lang="en-US" sz="1600" dirty="0"/>
                  <a:t>(u) + y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BEZ</a:t>
                </a:r>
                <a:r>
                  <a:rPr lang="en-US" sz="1600" baseline="-25000" dirty="0"/>
                  <a:t>1,3</a:t>
                </a:r>
                <a:r>
                  <a:rPr lang="en-US" sz="1600" dirty="0"/>
                  <a:t>(u) + y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BEZ</a:t>
                </a:r>
                <a:r>
                  <a:rPr lang="en-US" sz="1600" baseline="-25000" dirty="0"/>
                  <a:t>2,3</a:t>
                </a:r>
                <a:r>
                  <a:rPr lang="en-US" sz="1600" dirty="0"/>
                  <a:t>(u) + y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 BEZ</a:t>
                </a:r>
                <a:r>
                  <a:rPr lang="en-US" sz="1600" baseline="-25000" dirty="0"/>
                  <a:t>3,3</a:t>
                </a:r>
                <a:r>
                  <a:rPr lang="en-US" sz="1600" dirty="0"/>
                  <a:t>(u)	</a:t>
                </a:r>
              </a:p>
              <a:p>
                <a:r>
                  <a:rPr lang="en-US" sz="1600" dirty="0"/>
                  <a:t> 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031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686356"/>
                <a:ext cx="8610600" cy="5628207"/>
              </a:xfrm>
              <a:prstGeom prst="rect">
                <a:avLst/>
              </a:prstGeom>
              <a:blipFill rotWithShape="1">
                <a:blip r:embed="rId2"/>
                <a:stretch>
                  <a:fillRect l="-637" t="-108" r="-921" b="-9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"/>
            <a:ext cx="8077200" cy="655320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</a:rPr>
              <a:t>Spline </a:t>
            </a:r>
            <a:r>
              <a:rPr lang="en-US" sz="1800" dirty="0">
                <a:solidFill>
                  <a:schemeClr val="tx1"/>
                </a:solidFill>
              </a:rPr>
              <a:t>: A spline is a flexible strip that passes thru a designated control points. 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895475" y="841375"/>
            <a:ext cx="2359025" cy="1644650"/>
            <a:chOff x="1069" y="312"/>
            <a:chExt cx="3715" cy="2589"/>
          </a:xfrm>
        </p:grpSpPr>
        <p:sp>
          <p:nvSpPr>
            <p:cNvPr id="3" name="Text Box 10"/>
            <p:cNvSpPr txBox="1">
              <a:spLocks noChangeArrowheads="1"/>
            </p:cNvSpPr>
            <p:nvPr/>
          </p:nvSpPr>
          <p:spPr bwMode="auto">
            <a:xfrm>
              <a:off x="3609" y="1072"/>
              <a:ext cx="1175" cy="4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(x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,y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1890" y="312"/>
              <a:ext cx="1175" cy="4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(x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,y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3169" y="2428"/>
              <a:ext cx="1175" cy="4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(x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,y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473" y="603"/>
              <a:ext cx="2378" cy="1979"/>
            </a:xfrm>
            <a:custGeom>
              <a:avLst/>
              <a:gdLst>
                <a:gd name="T0" fmla="*/ 0 w 2194"/>
                <a:gd name="T1" fmla="*/ 1423 h 1979"/>
                <a:gd name="T2" fmla="*/ 453 w 2194"/>
                <a:gd name="T3" fmla="*/ 67 h 1979"/>
                <a:gd name="T4" fmla="*/ 1475 w 2194"/>
                <a:gd name="T5" fmla="*/ 1825 h 1979"/>
                <a:gd name="T6" fmla="*/ 2194 w 2194"/>
                <a:gd name="T7" fmla="*/ 988 h 1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4" h="1979">
                  <a:moveTo>
                    <a:pt x="0" y="1423"/>
                  </a:moveTo>
                  <a:cubicBezTo>
                    <a:pt x="103" y="711"/>
                    <a:pt x="207" y="0"/>
                    <a:pt x="453" y="67"/>
                  </a:cubicBezTo>
                  <a:cubicBezTo>
                    <a:pt x="699" y="134"/>
                    <a:pt x="1185" y="1671"/>
                    <a:pt x="1475" y="1825"/>
                  </a:cubicBezTo>
                  <a:cubicBezTo>
                    <a:pt x="1765" y="1979"/>
                    <a:pt x="2074" y="1125"/>
                    <a:pt x="2194" y="98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05" y="1925"/>
              <a:ext cx="143" cy="1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832" y="397"/>
              <a:ext cx="143" cy="1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3090" y="2539"/>
              <a:ext cx="143" cy="1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3772" y="1436"/>
              <a:ext cx="143" cy="1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1069" y="2126"/>
              <a:ext cx="1175" cy="4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(x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,y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4697413" y="838200"/>
            <a:ext cx="2389187" cy="1644650"/>
            <a:chOff x="5483" y="306"/>
            <a:chExt cx="3763" cy="2589"/>
          </a:xfrm>
        </p:grpSpPr>
        <p:sp>
          <p:nvSpPr>
            <p:cNvPr id="14" name="Text Box 33"/>
            <p:cNvSpPr txBox="1">
              <a:spLocks noChangeArrowheads="1"/>
            </p:cNvSpPr>
            <p:nvPr/>
          </p:nvSpPr>
          <p:spPr bwMode="auto">
            <a:xfrm>
              <a:off x="8219" y="1460"/>
              <a:ext cx="82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7369" y="1832"/>
              <a:ext cx="587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6897" y="1942"/>
              <a:ext cx="587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6352" y="751"/>
              <a:ext cx="587" cy="5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5765" y="768"/>
              <a:ext cx="587" cy="4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28"/>
            <p:cNvSpPr txBox="1">
              <a:spLocks noChangeArrowheads="1"/>
            </p:cNvSpPr>
            <p:nvPr/>
          </p:nvSpPr>
          <p:spPr bwMode="auto">
            <a:xfrm>
              <a:off x="5483" y="1775"/>
              <a:ext cx="587" cy="5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" name="Group 12"/>
            <p:cNvGrpSpPr>
              <a:grpSpLocks/>
            </p:cNvGrpSpPr>
            <p:nvPr/>
          </p:nvGrpSpPr>
          <p:grpSpPr bwMode="auto">
            <a:xfrm>
              <a:off x="5531" y="306"/>
              <a:ext cx="3715" cy="2589"/>
              <a:chOff x="5531" y="306"/>
              <a:chExt cx="3715" cy="2589"/>
            </a:xfrm>
          </p:grpSpPr>
          <p:grpSp>
            <p:nvGrpSpPr>
              <p:cNvPr id="21" name="Group 18"/>
              <p:cNvGrpSpPr>
                <a:grpSpLocks/>
              </p:cNvGrpSpPr>
              <p:nvPr/>
            </p:nvGrpSpPr>
            <p:grpSpPr bwMode="auto">
              <a:xfrm>
                <a:off x="5531" y="306"/>
                <a:ext cx="3715" cy="2589"/>
                <a:chOff x="1069" y="312"/>
                <a:chExt cx="3715" cy="2589"/>
              </a:xfrm>
            </p:grpSpPr>
            <p:sp>
              <p:nvSpPr>
                <p:cNvPr id="2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09" y="1072"/>
                  <a:ext cx="1175" cy="4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P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3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(x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3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,y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3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)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890" y="312"/>
                  <a:ext cx="1175" cy="4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P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1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(x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1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,y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1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)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169" y="2428"/>
                  <a:ext cx="1175" cy="4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P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2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(x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2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,y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2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)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" name="Freeform 24"/>
                <p:cNvSpPr>
                  <a:spLocks/>
                </p:cNvSpPr>
                <p:nvPr/>
              </p:nvSpPr>
              <p:spPr bwMode="auto">
                <a:xfrm>
                  <a:off x="1473" y="603"/>
                  <a:ext cx="2378" cy="1979"/>
                </a:xfrm>
                <a:custGeom>
                  <a:avLst/>
                  <a:gdLst>
                    <a:gd name="T0" fmla="*/ 0 w 2194"/>
                    <a:gd name="T1" fmla="*/ 1423 h 1979"/>
                    <a:gd name="T2" fmla="*/ 453 w 2194"/>
                    <a:gd name="T3" fmla="*/ 67 h 1979"/>
                    <a:gd name="T4" fmla="*/ 1475 w 2194"/>
                    <a:gd name="T5" fmla="*/ 1825 h 1979"/>
                    <a:gd name="T6" fmla="*/ 2194 w 2194"/>
                    <a:gd name="T7" fmla="*/ 988 h 19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94" h="1979">
                      <a:moveTo>
                        <a:pt x="0" y="1423"/>
                      </a:moveTo>
                      <a:cubicBezTo>
                        <a:pt x="103" y="711"/>
                        <a:pt x="207" y="0"/>
                        <a:pt x="453" y="67"/>
                      </a:cubicBezTo>
                      <a:cubicBezTo>
                        <a:pt x="699" y="134"/>
                        <a:pt x="1185" y="1671"/>
                        <a:pt x="1475" y="1825"/>
                      </a:cubicBezTo>
                      <a:cubicBezTo>
                        <a:pt x="1765" y="1979"/>
                        <a:pt x="2074" y="1125"/>
                        <a:pt x="2194" y="988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23"/>
                <p:cNvSpPr>
                  <a:spLocks noChangeArrowheads="1"/>
                </p:cNvSpPr>
                <p:nvPr/>
              </p:nvSpPr>
              <p:spPr bwMode="auto">
                <a:xfrm>
                  <a:off x="1405" y="1925"/>
                  <a:ext cx="143" cy="18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4" name="Rectangle 22"/>
                <p:cNvSpPr>
                  <a:spLocks noChangeArrowheads="1"/>
                </p:cNvSpPr>
                <p:nvPr/>
              </p:nvSpPr>
              <p:spPr bwMode="auto">
                <a:xfrm>
                  <a:off x="1832" y="397"/>
                  <a:ext cx="143" cy="18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5" name="Rectangle 21"/>
                <p:cNvSpPr>
                  <a:spLocks noChangeArrowheads="1"/>
                </p:cNvSpPr>
                <p:nvPr/>
              </p:nvSpPr>
              <p:spPr bwMode="auto">
                <a:xfrm>
                  <a:off x="3090" y="2539"/>
                  <a:ext cx="143" cy="18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6" name="Rectangle 20"/>
                <p:cNvSpPr>
                  <a:spLocks noChangeArrowheads="1"/>
                </p:cNvSpPr>
                <p:nvPr/>
              </p:nvSpPr>
              <p:spPr bwMode="auto">
                <a:xfrm>
                  <a:off x="3772" y="1436"/>
                  <a:ext cx="143" cy="18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069" y="2126"/>
                  <a:ext cx="1175" cy="4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P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0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(x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0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,y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0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)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AutoShape 17"/>
              <p:cNvSpPr>
                <a:spLocks noChangeShapeType="1"/>
              </p:cNvSpPr>
              <p:nvPr/>
            </p:nvSpPr>
            <p:spPr bwMode="auto">
              <a:xfrm flipV="1">
                <a:off x="5935" y="971"/>
                <a:ext cx="260" cy="9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AutoShape 16"/>
              <p:cNvSpPr>
                <a:spLocks noChangeShapeType="1"/>
              </p:cNvSpPr>
              <p:nvPr/>
            </p:nvSpPr>
            <p:spPr bwMode="auto">
              <a:xfrm flipV="1">
                <a:off x="6195" y="779"/>
                <a:ext cx="157" cy="19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AutoShape 15"/>
              <p:cNvSpPr>
                <a:spLocks noChangeShapeType="1"/>
              </p:cNvSpPr>
              <p:nvPr/>
            </p:nvSpPr>
            <p:spPr bwMode="auto">
              <a:xfrm flipH="1" flipV="1">
                <a:off x="6352" y="785"/>
                <a:ext cx="932" cy="134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AutoShape 14"/>
              <p:cNvSpPr>
                <a:spLocks noChangeShapeType="1"/>
              </p:cNvSpPr>
              <p:nvPr/>
            </p:nvSpPr>
            <p:spPr bwMode="auto">
              <a:xfrm flipH="1" flipV="1">
                <a:off x="7284" y="2142"/>
                <a:ext cx="347" cy="16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AutoShape 13"/>
              <p:cNvSpPr>
                <a:spLocks noChangeShapeType="1"/>
              </p:cNvSpPr>
              <p:nvPr/>
            </p:nvSpPr>
            <p:spPr bwMode="auto">
              <a:xfrm flipV="1">
                <a:off x="7631" y="1597"/>
                <a:ext cx="682" cy="71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029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1" name="Rectangle 49"/>
          <p:cNvSpPr>
            <a:spLocks noChangeArrowheads="1"/>
          </p:cNvSpPr>
          <p:nvPr/>
        </p:nvSpPr>
        <p:spPr bwMode="auto">
          <a:xfrm>
            <a:off x="228600" y="1684305"/>
            <a:ext cx="8610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x(u</a:t>
            </a:r>
            <a:r>
              <a:rPr lang="en-US" dirty="0"/>
              <a:t>) =   x</a:t>
            </a:r>
            <a:r>
              <a:rPr lang="en-US" baseline="-25000" dirty="0"/>
              <a:t>0</a:t>
            </a:r>
            <a:r>
              <a:rPr lang="en-US" dirty="0"/>
              <a:t> BEZ</a:t>
            </a:r>
            <a:r>
              <a:rPr lang="en-US" baseline="-25000" dirty="0"/>
              <a:t>0,3</a:t>
            </a:r>
            <a:r>
              <a:rPr lang="en-US" dirty="0"/>
              <a:t>(u) + x</a:t>
            </a:r>
            <a:r>
              <a:rPr lang="en-US" baseline="-25000" dirty="0"/>
              <a:t>1</a:t>
            </a:r>
            <a:r>
              <a:rPr lang="en-US" dirty="0"/>
              <a:t> BEZ</a:t>
            </a:r>
            <a:r>
              <a:rPr lang="en-US" baseline="-25000" dirty="0"/>
              <a:t>1,3</a:t>
            </a:r>
            <a:r>
              <a:rPr lang="en-US" dirty="0"/>
              <a:t>(u) + x</a:t>
            </a:r>
            <a:r>
              <a:rPr lang="en-US" baseline="-25000" dirty="0"/>
              <a:t>2</a:t>
            </a:r>
            <a:r>
              <a:rPr lang="en-US" dirty="0"/>
              <a:t> BEZ</a:t>
            </a:r>
            <a:r>
              <a:rPr lang="en-US" baseline="-25000" dirty="0"/>
              <a:t>2,3</a:t>
            </a:r>
            <a:r>
              <a:rPr lang="en-US" dirty="0"/>
              <a:t>(u) + x</a:t>
            </a:r>
            <a:r>
              <a:rPr lang="en-US" baseline="-25000" dirty="0"/>
              <a:t>3</a:t>
            </a:r>
            <a:r>
              <a:rPr lang="en-US" dirty="0"/>
              <a:t> BEZ</a:t>
            </a:r>
            <a:r>
              <a:rPr lang="en-US" baseline="-25000" dirty="0"/>
              <a:t>3,3</a:t>
            </a:r>
            <a:r>
              <a:rPr lang="en-US" dirty="0"/>
              <a:t>(u)	</a:t>
            </a:r>
          </a:p>
          <a:p>
            <a:r>
              <a:rPr lang="en-US" dirty="0" smtClean="0"/>
              <a:t>y(u</a:t>
            </a:r>
            <a:r>
              <a:rPr lang="en-US" dirty="0"/>
              <a:t>) =   y</a:t>
            </a:r>
            <a:r>
              <a:rPr lang="en-US" baseline="-25000" dirty="0"/>
              <a:t>0</a:t>
            </a:r>
            <a:r>
              <a:rPr lang="en-US" dirty="0"/>
              <a:t> BEZ</a:t>
            </a:r>
            <a:r>
              <a:rPr lang="en-US" baseline="-25000" dirty="0"/>
              <a:t>0,3</a:t>
            </a:r>
            <a:r>
              <a:rPr lang="en-US" dirty="0"/>
              <a:t>(u) + y</a:t>
            </a:r>
            <a:r>
              <a:rPr lang="en-US" baseline="-25000" dirty="0"/>
              <a:t>1</a:t>
            </a:r>
            <a:r>
              <a:rPr lang="en-US" dirty="0"/>
              <a:t> BEZ</a:t>
            </a:r>
            <a:r>
              <a:rPr lang="en-US" baseline="-25000" dirty="0"/>
              <a:t>1,3</a:t>
            </a:r>
            <a:r>
              <a:rPr lang="en-US" dirty="0"/>
              <a:t>(u) + y</a:t>
            </a:r>
            <a:r>
              <a:rPr lang="en-US" baseline="-25000" dirty="0"/>
              <a:t>2</a:t>
            </a:r>
            <a:r>
              <a:rPr lang="en-US" dirty="0"/>
              <a:t> BEZ</a:t>
            </a:r>
            <a:r>
              <a:rPr lang="en-US" baseline="-25000" dirty="0"/>
              <a:t>2,3</a:t>
            </a:r>
            <a:r>
              <a:rPr lang="en-US" dirty="0"/>
              <a:t>(u) + y</a:t>
            </a:r>
            <a:r>
              <a:rPr lang="en-US" baseline="-25000" dirty="0"/>
              <a:t>3</a:t>
            </a:r>
            <a:r>
              <a:rPr lang="en-US" dirty="0"/>
              <a:t> BEZ</a:t>
            </a:r>
            <a:r>
              <a:rPr lang="en-US" baseline="-25000" dirty="0"/>
              <a:t>3,3</a:t>
            </a:r>
            <a:r>
              <a:rPr lang="en-US" dirty="0"/>
              <a:t>(u)	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The Bezier blending function </a:t>
            </a:r>
            <a:r>
              <a:rPr lang="en-US" dirty="0" err="1" smtClean="0"/>
              <a:t>BEZ</a:t>
            </a:r>
            <a:r>
              <a:rPr lang="en-US" baseline="-25000" dirty="0" err="1"/>
              <a:t>j,n</a:t>
            </a:r>
            <a:r>
              <a:rPr lang="en-US" dirty="0" smtClean="0"/>
              <a:t> </a:t>
            </a:r>
            <a:r>
              <a:rPr lang="en-US" dirty="0"/>
              <a:t>(u) is defined as,</a:t>
            </a:r>
          </a:p>
          <a:p>
            <a:r>
              <a:rPr lang="en-US" dirty="0" err="1"/>
              <a:t>BEZ</a:t>
            </a:r>
            <a:r>
              <a:rPr lang="en-US" baseline="-25000" dirty="0" err="1"/>
              <a:t>j,n</a:t>
            </a:r>
            <a:r>
              <a:rPr lang="en-US" dirty="0"/>
              <a:t> (u) =       </a:t>
            </a:r>
            <a:r>
              <a:rPr lang="en-US" dirty="0" smtClean="0"/>
              <a:t>n</a:t>
            </a:r>
            <a:r>
              <a:rPr lang="en-US" dirty="0"/>
              <a:t>!        </a:t>
            </a:r>
            <a:r>
              <a:rPr lang="en-US" dirty="0" err="1"/>
              <a:t>u</a:t>
            </a:r>
            <a:r>
              <a:rPr lang="en-US" baseline="30000" dirty="0" err="1"/>
              <a:t>j</a:t>
            </a:r>
            <a:r>
              <a:rPr lang="en-US" dirty="0"/>
              <a:t> (1-u)</a:t>
            </a:r>
            <a:r>
              <a:rPr lang="en-US" baseline="30000" dirty="0"/>
              <a:t>n-j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dirty="0"/>
              <a:t>j! (n-j)!</a:t>
            </a:r>
          </a:p>
          <a:p>
            <a:endParaRPr lang="en-US" dirty="0" smtClean="0"/>
          </a:p>
          <a:p>
            <a:r>
              <a:rPr lang="en-US" dirty="0" err="1" smtClean="0"/>
              <a:t>BEZ</a:t>
            </a:r>
            <a:r>
              <a:rPr lang="en-US" baseline="-25000" dirty="0" err="1" smtClean="0"/>
              <a:t>j,n</a:t>
            </a:r>
            <a:r>
              <a:rPr lang="en-US" dirty="0" smtClean="0"/>
              <a:t> </a:t>
            </a:r>
            <a:r>
              <a:rPr lang="en-US" dirty="0"/>
              <a:t>(u) =       C</a:t>
            </a:r>
            <a:r>
              <a:rPr lang="en-US" baseline="-25000" dirty="0"/>
              <a:t>(</a:t>
            </a:r>
            <a:r>
              <a:rPr lang="en-US" baseline="-25000" dirty="0" err="1"/>
              <a:t>n,j</a:t>
            </a:r>
            <a:r>
              <a:rPr lang="en-US" baseline="-25000" dirty="0"/>
              <a:t>)</a:t>
            </a: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u</a:t>
            </a:r>
            <a:r>
              <a:rPr lang="en-US" baseline="30000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1-u)</a:t>
            </a:r>
            <a:r>
              <a:rPr lang="en-US" baseline="30000" dirty="0" smtClean="0"/>
              <a:t>n-j</a:t>
            </a:r>
            <a:r>
              <a:rPr lang="en-US" dirty="0"/>
              <a:t>		Where 	C</a:t>
            </a:r>
            <a:r>
              <a:rPr lang="en-US" baseline="-25000" dirty="0"/>
              <a:t>(</a:t>
            </a:r>
            <a:r>
              <a:rPr lang="en-US" baseline="-25000" dirty="0" err="1"/>
              <a:t>n,j</a:t>
            </a:r>
            <a:r>
              <a:rPr lang="en-US" baseline="-25000" dirty="0"/>
              <a:t>) </a:t>
            </a:r>
            <a:r>
              <a:rPr lang="en-US" dirty="0"/>
              <a:t>is the Binomial Coefficient</a:t>
            </a:r>
          </a:p>
          <a:p>
            <a:endParaRPr lang="en-US" dirty="0" smtClean="0"/>
          </a:p>
          <a:p>
            <a:r>
              <a:rPr lang="en-US" dirty="0" smtClean="0"/>
              <a:t>                         C</a:t>
            </a:r>
            <a:r>
              <a:rPr lang="en-US" baseline="-25000" dirty="0" smtClean="0"/>
              <a:t>(</a:t>
            </a:r>
            <a:r>
              <a:rPr lang="en-US" baseline="-25000" dirty="0" err="1" smtClean="0"/>
              <a:t>n,j</a:t>
            </a:r>
            <a:r>
              <a:rPr lang="en-US" baseline="-25000" dirty="0"/>
              <a:t>) </a:t>
            </a:r>
            <a:r>
              <a:rPr lang="en-US" dirty="0"/>
              <a:t>   =       n!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j</a:t>
            </a:r>
            <a:r>
              <a:rPr lang="en-US" dirty="0"/>
              <a:t>! (n-j</a:t>
            </a:r>
            <a:r>
              <a:rPr lang="en-US" dirty="0" smtClean="0"/>
              <a:t>)!</a:t>
            </a:r>
          </a:p>
          <a:p>
            <a:r>
              <a:rPr lang="en-US" b="1" dirty="0" smtClean="0"/>
              <a:t>Blending Function</a:t>
            </a:r>
          </a:p>
          <a:p>
            <a:r>
              <a:rPr lang="en-US" b="1" dirty="0" smtClean="0"/>
              <a:t>Control Points</a:t>
            </a:r>
          </a:p>
          <a:p>
            <a:r>
              <a:rPr lang="en-US" b="1" dirty="0" smtClean="0"/>
              <a:t>Convex  Hall</a:t>
            </a:r>
            <a:endParaRPr 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4" name="Straight Connector 1033"/>
          <p:cNvCxnSpPr/>
          <p:nvPr/>
        </p:nvCxnSpPr>
        <p:spPr>
          <a:xfrm>
            <a:off x="1447800" y="4215684"/>
            <a:ext cx="600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447925" y="5588358"/>
            <a:ext cx="600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66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"/>
            <a:ext cx="8077200" cy="655320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</a:rPr>
              <a:t>Spline </a:t>
            </a:r>
            <a:r>
              <a:rPr lang="en-US" sz="1800" dirty="0">
                <a:solidFill>
                  <a:schemeClr val="tx1"/>
                </a:solidFill>
              </a:rPr>
              <a:t>: A spline is a flexible strip that passes thru a designated control points. 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895475" y="536575"/>
            <a:ext cx="2359025" cy="1644650"/>
            <a:chOff x="1069" y="312"/>
            <a:chExt cx="3715" cy="2589"/>
          </a:xfrm>
        </p:grpSpPr>
        <p:sp>
          <p:nvSpPr>
            <p:cNvPr id="3" name="Text Box 10"/>
            <p:cNvSpPr txBox="1">
              <a:spLocks noChangeArrowheads="1"/>
            </p:cNvSpPr>
            <p:nvPr/>
          </p:nvSpPr>
          <p:spPr bwMode="auto">
            <a:xfrm>
              <a:off x="3609" y="1072"/>
              <a:ext cx="1175" cy="4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(x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,y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1890" y="312"/>
              <a:ext cx="1175" cy="4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11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(x</a:t>
              </a:r>
              <a:r>
                <a:rPr kumimoji="0" lang="en-US" sz="11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,y</a:t>
              </a:r>
              <a:r>
                <a:rPr kumimoji="0" lang="en-US" sz="11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3169" y="2428"/>
              <a:ext cx="1175" cy="4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(x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,y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473" y="603"/>
              <a:ext cx="2378" cy="1979"/>
            </a:xfrm>
            <a:custGeom>
              <a:avLst/>
              <a:gdLst>
                <a:gd name="T0" fmla="*/ 0 w 2194"/>
                <a:gd name="T1" fmla="*/ 1423 h 1979"/>
                <a:gd name="T2" fmla="*/ 453 w 2194"/>
                <a:gd name="T3" fmla="*/ 67 h 1979"/>
                <a:gd name="T4" fmla="*/ 1475 w 2194"/>
                <a:gd name="T5" fmla="*/ 1825 h 1979"/>
                <a:gd name="T6" fmla="*/ 2194 w 2194"/>
                <a:gd name="T7" fmla="*/ 988 h 1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4" h="1979">
                  <a:moveTo>
                    <a:pt x="0" y="1423"/>
                  </a:moveTo>
                  <a:cubicBezTo>
                    <a:pt x="103" y="711"/>
                    <a:pt x="207" y="0"/>
                    <a:pt x="453" y="67"/>
                  </a:cubicBezTo>
                  <a:cubicBezTo>
                    <a:pt x="699" y="134"/>
                    <a:pt x="1185" y="1671"/>
                    <a:pt x="1475" y="1825"/>
                  </a:cubicBezTo>
                  <a:cubicBezTo>
                    <a:pt x="1765" y="1979"/>
                    <a:pt x="2074" y="1125"/>
                    <a:pt x="2194" y="98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05" y="1925"/>
              <a:ext cx="143" cy="1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832" y="397"/>
              <a:ext cx="143" cy="1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3090" y="2539"/>
              <a:ext cx="143" cy="1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3772" y="1436"/>
              <a:ext cx="143" cy="1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1069" y="2126"/>
              <a:ext cx="1175" cy="4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(x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,y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4697413" y="533400"/>
            <a:ext cx="2389187" cy="1644650"/>
            <a:chOff x="5483" y="306"/>
            <a:chExt cx="3763" cy="2589"/>
          </a:xfrm>
        </p:grpSpPr>
        <p:sp>
          <p:nvSpPr>
            <p:cNvPr id="14" name="Text Box 33"/>
            <p:cNvSpPr txBox="1">
              <a:spLocks noChangeArrowheads="1"/>
            </p:cNvSpPr>
            <p:nvPr/>
          </p:nvSpPr>
          <p:spPr bwMode="auto">
            <a:xfrm>
              <a:off x="8219" y="1460"/>
              <a:ext cx="82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7369" y="1832"/>
              <a:ext cx="587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6897" y="1942"/>
              <a:ext cx="587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6352" y="751"/>
              <a:ext cx="587" cy="5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5765" y="768"/>
              <a:ext cx="587" cy="4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28"/>
            <p:cNvSpPr txBox="1">
              <a:spLocks noChangeArrowheads="1"/>
            </p:cNvSpPr>
            <p:nvPr/>
          </p:nvSpPr>
          <p:spPr bwMode="auto">
            <a:xfrm>
              <a:off x="5483" y="1775"/>
              <a:ext cx="587" cy="5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" name="Group 12"/>
            <p:cNvGrpSpPr>
              <a:grpSpLocks/>
            </p:cNvGrpSpPr>
            <p:nvPr/>
          </p:nvGrpSpPr>
          <p:grpSpPr bwMode="auto">
            <a:xfrm>
              <a:off x="5531" y="306"/>
              <a:ext cx="3715" cy="2589"/>
              <a:chOff x="5531" y="306"/>
              <a:chExt cx="3715" cy="2589"/>
            </a:xfrm>
          </p:grpSpPr>
          <p:grpSp>
            <p:nvGrpSpPr>
              <p:cNvPr id="21" name="Group 18"/>
              <p:cNvGrpSpPr>
                <a:grpSpLocks/>
              </p:cNvGrpSpPr>
              <p:nvPr/>
            </p:nvGrpSpPr>
            <p:grpSpPr bwMode="auto">
              <a:xfrm>
                <a:off x="5531" y="306"/>
                <a:ext cx="3715" cy="2589"/>
                <a:chOff x="1069" y="312"/>
                <a:chExt cx="3715" cy="2589"/>
              </a:xfrm>
            </p:grpSpPr>
            <p:sp>
              <p:nvSpPr>
                <p:cNvPr id="2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09" y="1072"/>
                  <a:ext cx="1175" cy="4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P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3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(x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3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,y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3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)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890" y="312"/>
                  <a:ext cx="1175" cy="4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P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1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(x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1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,y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1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)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169" y="2428"/>
                  <a:ext cx="1175" cy="4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P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2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(x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2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,y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2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)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" name="Freeform 24"/>
                <p:cNvSpPr>
                  <a:spLocks/>
                </p:cNvSpPr>
                <p:nvPr/>
              </p:nvSpPr>
              <p:spPr bwMode="auto">
                <a:xfrm>
                  <a:off x="1473" y="603"/>
                  <a:ext cx="2378" cy="1979"/>
                </a:xfrm>
                <a:custGeom>
                  <a:avLst/>
                  <a:gdLst>
                    <a:gd name="T0" fmla="*/ 0 w 2194"/>
                    <a:gd name="T1" fmla="*/ 1423 h 1979"/>
                    <a:gd name="T2" fmla="*/ 453 w 2194"/>
                    <a:gd name="T3" fmla="*/ 67 h 1979"/>
                    <a:gd name="T4" fmla="*/ 1475 w 2194"/>
                    <a:gd name="T5" fmla="*/ 1825 h 1979"/>
                    <a:gd name="T6" fmla="*/ 2194 w 2194"/>
                    <a:gd name="T7" fmla="*/ 988 h 19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94" h="1979">
                      <a:moveTo>
                        <a:pt x="0" y="1423"/>
                      </a:moveTo>
                      <a:cubicBezTo>
                        <a:pt x="103" y="711"/>
                        <a:pt x="207" y="0"/>
                        <a:pt x="453" y="67"/>
                      </a:cubicBezTo>
                      <a:cubicBezTo>
                        <a:pt x="699" y="134"/>
                        <a:pt x="1185" y="1671"/>
                        <a:pt x="1475" y="1825"/>
                      </a:cubicBezTo>
                      <a:cubicBezTo>
                        <a:pt x="1765" y="1979"/>
                        <a:pt x="2074" y="1125"/>
                        <a:pt x="2194" y="988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23"/>
                <p:cNvSpPr>
                  <a:spLocks noChangeArrowheads="1"/>
                </p:cNvSpPr>
                <p:nvPr/>
              </p:nvSpPr>
              <p:spPr bwMode="auto">
                <a:xfrm>
                  <a:off x="1405" y="1925"/>
                  <a:ext cx="143" cy="18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4" name="Rectangle 22"/>
                <p:cNvSpPr>
                  <a:spLocks noChangeArrowheads="1"/>
                </p:cNvSpPr>
                <p:nvPr/>
              </p:nvSpPr>
              <p:spPr bwMode="auto">
                <a:xfrm>
                  <a:off x="1832" y="397"/>
                  <a:ext cx="143" cy="18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5" name="Rectangle 21"/>
                <p:cNvSpPr>
                  <a:spLocks noChangeArrowheads="1"/>
                </p:cNvSpPr>
                <p:nvPr/>
              </p:nvSpPr>
              <p:spPr bwMode="auto">
                <a:xfrm>
                  <a:off x="3090" y="2539"/>
                  <a:ext cx="143" cy="18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6" name="Rectangle 20"/>
                <p:cNvSpPr>
                  <a:spLocks noChangeArrowheads="1"/>
                </p:cNvSpPr>
                <p:nvPr/>
              </p:nvSpPr>
              <p:spPr bwMode="auto">
                <a:xfrm>
                  <a:off x="3772" y="1436"/>
                  <a:ext cx="143" cy="18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069" y="2126"/>
                  <a:ext cx="1175" cy="4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P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0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(x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0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,y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0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)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AutoShape 17"/>
              <p:cNvSpPr>
                <a:spLocks noChangeShapeType="1"/>
              </p:cNvSpPr>
              <p:nvPr/>
            </p:nvSpPr>
            <p:spPr bwMode="auto">
              <a:xfrm flipV="1">
                <a:off x="5935" y="971"/>
                <a:ext cx="260" cy="9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AutoShape 16"/>
              <p:cNvSpPr>
                <a:spLocks noChangeShapeType="1"/>
              </p:cNvSpPr>
              <p:nvPr/>
            </p:nvSpPr>
            <p:spPr bwMode="auto">
              <a:xfrm flipV="1">
                <a:off x="6195" y="779"/>
                <a:ext cx="157" cy="19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AutoShape 15"/>
              <p:cNvSpPr>
                <a:spLocks noChangeShapeType="1"/>
              </p:cNvSpPr>
              <p:nvPr/>
            </p:nvSpPr>
            <p:spPr bwMode="auto">
              <a:xfrm flipH="1" flipV="1">
                <a:off x="6352" y="785"/>
                <a:ext cx="932" cy="134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AutoShape 14"/>
              <p:cNvSpPr>
                <a:spLocks noChangeShapeType="1"/>
              </p:cNvSpPr>
              <p:nvPr/>
            </p:nvSpPr>
            <p:spPr bwMode="auto">
              <a:xfrm flipH="1" flipV="1">
                <a:off x="7284" y="2142"/>
                <a:ext cx="347" cy="16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AutoShape 13"/>
              <p:cNvSpPr>
                <a:spLocks noChangeShapeType="1"/>
              </p:cNvSpPr>
              <p:nvPr/>
            </p:nvSpPr>
            <p:spPr bwMode="auto">
              <a:xfrm flipV="1">
                <a:off x="7631" y="1597"/>
                <a:ext cx="682" cy="71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029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1" name="Rectangle 49"/>
          <p:cNvSpPr>
            <a:spLocks noChangeArrowheads="1"/>
          </p:cNvSpPr>
          <p:nvPr/>
        </p:nvSpPr>
        <p:spPr bwMode="auto">
          <a:xfrm>
            <a:off x="228600" y="2056686"/>
            <a:ext cx="86106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For each ‘u’ the coordinates x and y are computed and desired curve is produced when the adjacent coordinates (</a:t>
            </a:r>
            <a:r>
              <a:rPr lang="en-US" dirty="0" err="1"/>
              <a:t>x,y</a:t>
            </a:r>
            <a:r>
              <a:rPr lang="en-US" dirty="0"/>
              <a:t>) are connected with a straight line segment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x(u</a:t>
            </a:r>
            <a:r>
              <a:rPr lang="en-US" dirty="0"/>
              <a:t>) =   x</a:t>
            </a:r>
            <a:r>
              <a:rPr lang="en-US" baseline="-25000" dirty="0"/>
              <a:t>0</a:t>
            </a:r>
            <a:r>
              <a:rPr lang="en-US" dirty="0"/>
              <a:t> BEZ</a:t>
            </a:r>
            <a:r>
              <a:rPr lang="en-US" baseline="-25000" dirty="0"/>
              <a:t>0,3</a:t>
            </a:r>
            <a:r>
              <a:rPr lang="en-US" dirty="0"/>
              <a:t>(u) + x</a:t>
            </a:r>
            <a:r>
              <a:rPr lang="en-US" baseline="-25000" dirty="0"/>
              <a:t>1</a:t>
            </a:r>
            <a:r>
              <a:rPr lang="en-US" dirty="0"/>
              <a:t> BEZ</a:t>
            </a:r>
            <a:r>
              <a:rPr lang="en-US" baseline="-25000" dirty="0"/>
              <a:t>1,3</a:t>
            </a:r>
            <a:r>
              <a:rPr lang="en-US" dirty="0"/>
              <a:t>(u) + x</a:t>
            </a:r>
            <a:r>
              <a:rPr lang="en-US" baseline="-25000" dirty="0"/>
              <a:t>2</a:t>
            </a:r>
            <a:r>
              <a:rPr lang="en-US" dirty="0"/>
              <a:t> BEZ</a:t>
            </a:r>
            <a:r>
              <a:rPr lang="en-US" baseline="-25000" dirty="0"/>
              <a:t>2,3</a:t>
            </a:r>
            <a:r>
              <a:rPr lang="en-US" dirty="0"/>
              <a:t>(u) + x</a:t>
            </a:r>
            <a:r>
              <a:rPr lang="en-US" baseline="-25000" dirty="0"/>
              <a:t>3</a:t>
            </a:r>
            <a:r>
              <a:rPr lang="en-US" dirty="0"/>
              <a:t> BEZ</a:t>
            </a:r>
            <a:r>
              <a:rPr lang="en-US" baseline="-25000" dirty="0"/>
              <a:t>3,3</a:t>
            </a:r>
            <a:r>
              <a:rPr lang="en-US" dirty="0"/>
              <a:t>(u)	</a:t>
            </a:r>
          </a:p>
          <a:p>
            <a:r>
              <a:rPr lang="en-US" dirty="0"/>
              <a:t>y(u) =   y</a:t>
            </a:r>
            <a:r>
              <a:rPr lang="en-US" baseline="-25000" dirty="0"/>
              <a:t>0</a:t>
            </a:r>
            <a:r>
              <a:rPr lang="en-US" dirty="0"/>
              <a:t> BEZ</a:t>
            </a:r>
            <a:r>
              <a:rPr lang="en-US" baseline="-25000" dirty="0"/>
              <a:t>0,3</a:t>
            </a:r>
            <a:r>
              <a:rPr lang="en-US" dirty="0"/>
              <a:t>(u) + y</a:t>
            </a:r>
            <a:r>
              <a:rPr lang="en-US" baseline="-25000" dirty="0"/>
              <a:t>1</a:t>
            </a:r>
            <a:r>
              <a:rPr lang="en-US" dirty="0"/>
              <a:t> BEZ</a:t>
            </a:r>
            <a:r>
              <a:rPr lang="en-US" baseline="-25000" dirty="0"/>
              <a:t>1,3</a:t>
            </a:r>
            <a:r>
              <a:rPr lang="en-US" dirty="0"/>
              <a:t>(u) + y</a:t>
            </a:r>
            <a:r>
              <a:rPr lang="en-US" baseline="-25000" dirty="0"/>
              <a:t>2</a:t>
            </a:r>
            <a:r>
              <a:rPr lang="en-US" dirty="0"/>
              <a:t> BEZ</a:t>
            </a:r>
            <a:r>
              <a:rPr lang="en-US" baseline="-25000" dirty="0"/>
              <a:t>2,3</a:t>
            </a:r>
            <a:r>
              <a:rPr lang="en-US" dirty="0"/>
              <a:t>(u) + y</a:t>
            </a:r>
            <a:r>
              <a:rPr lang="en-US" baseline="-25000" dirty="0"/>
              <a:t>3</a:t>
            </a:r>
            <a:r>
              <a:rPr lang="en-US" dirty="0"/>
              <a:t> BEZ</a:t>
            </a:r>
            <a:r>
              <a:rPr lang="en-US" baseline="-25000" dirty="0"/>
              <a:t>3,3</a:t>
            </a:r>
            <a:r>
              <a:rPr lang="en-US" dirty="0"/>
              <a:t>(u)	</a:t>
            </a:r>
          </a:p>
          <a:p>
            <a:endParaRPr lang="en-US" b="1" dirty="0" smtClean="0"/>
          </a:p>
          <a:p>
            <a:r>
              <a:rPr lang="en-US" b="1" dirty="0" smtClean="0"/>
              <a:t>Now </a:t>
            </a:r>
            <a:endParaRPr lang="en-US" dirty="0"/>
          </a:p>
          <a:p>
            <a:r>
              <a:rPr lang="en-US" dirty="0"/>
              <a:t>Q(u) =   P</a:t>
            </a:r>
            <a:r>
              <a:rPr lang="en-US" baseline="-25000" dirty="0"/>
              <a:t>0</a:t>
            </a:r>
            <a:r>
              <a:rPr lang="en-US" dirty="0"/>
              <a:t> BEZ</a:t>
            </a:r>
            <a:r>
              <a:rPr lang="en-US" baseline="-25000" dirty="0"/>
              <a:t>0,3</a:t>
            </a:r>
            <a:r>
              <a:rPr lang="en-US" dirty="0"/>
              <a:t>(u) + P</a:t>
            </a:r>
            <a:r>
              <a:rPr lang="en-US" baseline="-25000" dirty="0"/>
              <a:t>1</a:t>
            </a:r>
            <a:r>
              <a:rPr lang="en-US" dirty="0"/>
              <a:t> BEZ</a:t>
            </a:r>
            <a:r>
              <a:rPr lang="en-US" baseline="-25000" dirty="0"/>
              <a:t>1,3</a:t>
            </a:r>
            <a:r>
              <a:rPr lang="en-US" dirty="0"/>
              <a:t>(u) + P</a:t>
            </a:r>
            <a:r>
              <a:rPr lang="en-US" baseline="-25000" dirty="0"/>
              <a:t>2</a:t>
            </a:r>
            <a:r>
              <a:rPr lang="en-US" dirty="0"/>
              <a:t> BEZ</a:t>
            </a:r>
            <a:r>
              <a:rPr lang="en-US" baseline="-25000" dirty="0"/>
              <a:t>2,3</a:t>
            </a:r>
            <a:r>
              <a:rPr lang="en-US" dirty="0"/>
              <a:t>(u) + P</a:t>
            </a:r>
            <a:r>
              <a:rPr lang="en-US" baseline="-25000" dirty="0"/>
              <a:t>3</a:t>
            </a:r>
            <a:r>
              <a:rPr lang="en-US" dirty="0"/>
              <a:t> BEZ</a:t>
            </a:r>
            <a:r>
              <a:rPr lang="en-US" baseline="-25000" dirty="0"/>
              <a:t>3,3</a:t>
            </a:r>
            <a:r>
              <a:rPr lang="en-US" dirty="0"/>
              <a:t>(u)	</a:t>
            </a:r>
          </a:p>
          <a:p>
            <a:r>
              <a:rPr lang="en-US" dirty="0"/>
              <a:t>Four blending functions must be found based on Bernstein Polynomials</a:t>
            </a:r>
          </a:p>
          <a:p>
            <a:r>
              <a:rPr lang="en-US" dirty="0"/>
              <a:t>BEZ</a:t>
            </a:r>
            <a:r>
              <a:rPr lang="en-US" baseline="-25000" dirty="0"/>
              <a:t>0,3</a:t>
            </a:r>
            <a:r>
              <a:rPr lang="en-US" dirty="0"/>
              <a:t> (u) =     </a:t>
            </a:r>
            <a:r>
              <a:rPr lang="en-US" dirty="0" smtClean="0"/>
              <a:t>3</a:t>
            </a:r>
            <a:r>
              <a:rPr lang="en-US" dirty="0"/>
              <a:t>!  </a:t>
            </a:r>
            <a:r>
              <a:rPr lang="en-US" dirty="0" smtClean="0"/>
              <a:t>       u</a:t>
            </a:r>
            <a:r>
              <a:rPr lang="en-US" baseline="30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1-u)</a:t>
            </a:r>
            <a:r>
              <a:rPr lang="en-US" baseline="30000" dirty="0" smtClean="0"/>
              <a:t>3  </a:t>
            </a:r>
            <a:r>
              <a:rPr lang="en-US" dirty="0" smtClean="0"/>
              <a:t>=</a:t>
            </a:r>
            <a:r>
              <a:rPr lang="en-US" baseline="30000" dirty="0" smtClean="0"/>
              <a:t>  </a:t>
            </a:r>
            <a:r>
              <a:rPr lang="en-US" dirty="0" smtClean="0"/>
              <a:t>(</a:t>
            </a:r>
            <a:r>
              <a:rPr lang="en-US" dirty="0"/>
              <a:t>1-u)</a:t>
            </a:r>
            <a:r>
              <a:rPr lang="en-US" baseline="30000" dirty="0"/>
              <a:t>3	</a:t>
            </a:r>
            <a:r>
              <a:rPr lang="en-US" baseline="30000" dirty="0" smtClean="0"/>
              <a:t>          </a:t>
            </a:r>
            <a:r>
              <a:rPr lang="en-US" dirty="0" smtClean="0"/>
              <a:t>BEZ</a:t>
            </a:r>
            <a:r>
              <a:rPr lang="en-US" baseline="-25000" dirty="0" smtClean="0"/>
              <a:t>1,3</a:t>
            </a:r>
            <a:r>
              <a:rPr lang="en-US" dirty="0" smtClean="0"/>
              <a:t> </a:t>
            </a:r>
            <a:r>
              <a:rPr lang="en-US" dirty="0"/>
              <a:t>(u) =   </a:t>
            </a:r>
            <a:r>
              <a:rPr lang="en-US" dirty="0" smtClean="0"/>
              <a:t> 3</a:t>
            </a:r>
            <a:r>
              <a:rPr lang="en-US" dirty="0"/>
              <a:t>! </a:t>
            </a:r>
            <a:r>
              <a:rPr lang="en-US" dirty="0" smtClean="0"/>
              <a:t>          </a:t>
            </a:r>
            <a:r>
              <a:rPr lang="en-US" dirty="0"/>
              <a:t>u</a:t>
            </a:r>
            <a:r>
              <a:rPr lang="en-US" baseline="30000" dirty="0"/>
              <a:t>1</a:t>
            </a:r>
            <a:r>
              <a:rPr lang="en-US" dirty="0"/>
              <a:t> (1-u)</a:t>
            </a:r>
            <a:r>
              <a:rPr lang="en-US" baseline="30000" dirty="0"/>
              <a:t>2     </a:t>
            </a:r>
            <a:r>
              <a:rPr lang="en-US" dirty="0"/>
              <a:t>=</a:t>
            </a:r>
            <a:r>
              <a:rPr lang="en-US" baseline="30000" dirty="0"/>
              <a:t> </a:t>
            </a:r>
            <a:r>
              <a:rPr lang="en-US" dirty="0"/>
              <a:t> 3u (1-u)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	    0!  3</a:t>
            </a:r>
            <a:r>
              <a:rPr lang="en-US" dirty="0" smtClean="0"/>
              <a:t>!</a:t>
            </a:r>
            <a:r>
              <a:rPr lang="en-US" dirty="0"/>
              <a:t>			</a:t>
            </a:r>
            <a:r>
              <a:rPr lang="en-US" dirty="0" smtClean="0"/>
              <a:t>   </a:t>
            </a:r>
            <a:r>
              <a:rPr lang="en-US" dirty="0"/>
              <a:t>	    </a:t>
            </a:r>
            <a:r>
              <a:rPr lang="en-US" dirty="0" smtClean="0"/>
              <a:t>    1</a:t>
            </a:r>
            <a:r>
              <a:rPr lang="en-US" dirty="0"/>
              <a:t>! 2!			</a:t>
            </a:r>
          </a:p>
          <a:p>
            <a:r>
              <a:rPr lang="en-US" dirty="0"/>
              <a:t>BEZ</a:t>
            </a:r>
            <a:r>
              <a:rPr lang="en-US" baseline="-25000" dirty="0"/>
              <a:t>2,3</a:t>
            </a:r>
            <a:r>
              <a:rPr lang="en-US" dirty="0"/>
              <a:t> (u) =     </a:t>
            </a:r>
            <a:r>
              <a:rPr lang="en-US" dirty="0" smtClean="0"/>
              <a:t>3!         u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(1-u</a:t>
            </a:r>
            <a:r>
              <a:rPr lang="en-US" dirty="0" smtClean="0"/>
              <a:t>)  = </a:t>
            </a:r>
            <a:r>
              <a:rPr lang="en-US" dirty="0"/>
              <a:t>3u</a:t>
            </a:r>
            <a:r>
              <a:rPr lang="en-US" baseline="30000" dirty="0"/>
              <a:t>2</a:t>
            </a:r>
            <a:r>
              <a:rPr lang="en-US" dirty="0"/>
              <a:t> (</a:t>
            </a:r>
            <a:r>
              <a:rPr lang="en-US" dirty="0" smtClean="0"/>
              <a:t>1-u)      BEZ</a:t>
            </a:r>
            <a:r>
              <a:rPr lang="en-US" baseline="-25000" dirty="0" smtClean="0"/>
              <a:t>3,3</a:t>
            </a:r>
            <a:r>
              <a:rPr lang="en-US" dirty="0" smtClean="0"/>
              <a:t> </a:t>
            </a:r>
            <a:r>
              <a:rPr lang="en-US" dirty="0"/>
              <a:t>(u) =  </a:t>
            </a:r>
            <a:r>
              <a:rPr lang="en-US" dirty="0" smtClean="0"/>
              <a:t>  3!           </a:t>
            </a:r>
            <a:r>
              <a:rPr lang="en-US" dirty="0"/>
              <a:t>u</a:t>
            </a:r>
            <a:r>
              <a:rPr lang="en-US" baseline="30000" dirty="0"/>
              <a:t>3</a:t>
            </a:r>
            <a:r>
              <a:rPr lang="en-US" dirty="0"/>
              <a:t> (1-u)</a:t>
            </a:r>
            <a:r>
              <a:rPr lang="en-US" baseline="30000" dirty="0"/>
              <a:t>0     </a:t>
            </a:r>
            <a:r>
              <a:rPr lang="en-US" dirty="0"/>
              <a:t>=  u</a:t>
            </a:r>
            <a:r>
              <a:rPr lang="en-US" baseline="30000" dirty="0"/>
              <a:t>3</a:t>
            </a:r>
            <a:endParaRPr lang="en-US" dirty="0"/>
          </a:p>
          <a:p>
            <a:r>
              <a:rPr lang="en-US" dirty="0"/>
              <a:t>	    2!  1!				    </a:t>
            </a:r>
            <a:r>
              <a:rPr lang="en-US" dirty="0" smtClean="0"/>
              <a:t>    3</a:t>
            </a:r>
            <a:r>
              <a:rPr lang="en-US" dirty="0"/>
              <a:t>! 0!	</a:t>
            </a:r>
          </a:p>
          <a:p>
            <a:r>
              <a:rPr lang="en-US" dirty="0"/>
              <a:t>Normalizing properties apply to blending </a:t>
            </a:r>
            <a:r>
              <a:rPr lang="en-US" dirty="0" smtClean="0"/>
              <a:t>functions, </a:t>
            </a:r>
            <a:r>
              <a:rPr lang="en-US" dirty="0"/>
              <a:t>that means </a:t>
            </a:r>
            <a:r>
              <a:rPr lang="en-US" dirty="0" smtClean="0"/>
              <a:t>they </a:t>
            </a:r>
            <a:r>
              <a:rPr lang="en-US" dirty="0"/>
              <a:t>all add up to one</a:t>
            </a:r>
          </a:p>
          <a:p>
            <a:r>
              <a:rPr lang="en-US" dirty="0"/>
              <a:t>Substituting these functions in above equation</a:t>
            </a:r>
          </a:p>
          <a:p>
            <a:r>
              <a:rPr lang="en-US" dirty="0"/>
              <a:t>Q(u) =   (1-u)</a:t>
            </a:r>
            <a:r>
              <a:rPr lang="en-US" baseline="30000" dirty="0"/>
              <a:t>3 </a:t>
            </a:r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dirty="0"/>
              <a:t>  + 3u (1-u)</a:t>
            </a:r>
            <a:r>
              <a:rPr lang="en-US" baseline="30000" dirty="0"/>
              <a:t>2 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 + 3u</a:t>
            </a:r>
            <a:r>
              <a:rPr lang="en-US" baseline="30000" dirty="0"/>
              <a:t>2</a:t>
            </a:r>
            <a:r>
              <a:rPr lang="en-US" dirty="0"/>
              <a:t> (1-u) P</a:t>
            </a:r>
            <a:r>
              <a:rPr lang="en-US" baseline="-25000" dirty="0"/>
              <a:t>2</a:t>
            </a:r>
            <a:r>
              <a:rPr lang="en-US" dirty="0"/>
              <a:t> + u</a:t>
            </a:r>
            <a:r>
              <a:rPr lang="en-US" baseline="30000" dirty="0"/>
              <a:t>3 </a:t>
            </a:r>
            <a:r>
              <a:rPr lang="en-US" dirty="0"/>
              <a:t>P</a:t>
            </a:r>
            <a:r>
              <a:rPr lang="en-US" baseline="-25000" dirty="0"/>
              <a:t>3</a:t>
            </a:r>
            <a:r>
              <a:rPr lang="en-US" dirty="0"/>
              <a:t> </a:t>
            </a:r>
          </a:p>
          <a:p>
            <a:r>
              <a:rPr lang="en-US" dirty="0"/>
              <a:t>When u = 0 then Q(u) = P</a:t>
            </a:r>
            <a:r>
              <a:rPr lang="en-US" baseline="-25000" dirty="0"/>
              <a:t>0 </a:t>
            </a:r>
            <a:r>
              <a:rPr lang="en-US" dirty="0"/>
              <a:t>  and when u =1 	then Q(u) = P</a:t>
            </a:r>
            <a:r>
              <a:rPr lang="en-US" baseline="-25000" dirty="0"/>
              <a:t>3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361502" y="5396402"/>
            <a:ext cx="600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371600" y="4851042"/>
            <a:ext cx="600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275931" y="4850123"/>
            <a:ext cx="600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343525" y="5410200"/>
            <a:ext cx="600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9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"/>
            <a:ext cx="8077200" cy="655320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</a:rPr>
              <a:t>Spline </a:t>
            </a:r>
            <a:r>
              <a:rPr lang="en-US" sz="1800" dirty="0">
                <a:solidFill>
                  <a:schemeClr val="tx1"/>
                </a:solidFill>
              </a:rPr>
              <a:t>: A spline is a flexible strip that passes thru a designated control points. 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895475" y="765175"/>
            <a:ext cx="2359025" cy="1644650"/>
            <a:chOff x="1069" y="312"/>
            <a:chExt cx="3715" cy="2589"/>
          </a:xfrm>
        </p:grpSpPr>
        <p:sp>
          <p:nvSpPr>
            <p:cNvPr id="3" name="Text Box 10"/>
            <p:cNvSpPr txBox="1">
              <a:spLocks noChangeArrowheads="1"/>
            </p:cNvSpPr>
            <p:nvPr/>
          </p:nvSpPr>
          <p:spPr bwMode="auto">
            <a:xfrm>
              <a:off x="3609" y="1072"/>
              <a:ext cx="1175" cy="4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(x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,y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1890" y="312"/>
              <a:ext cx="1175" cy="4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(x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,y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3169" y="2428"/>
              <a:ext cx="1175" cy="4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(x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,y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473" y="603"/>
              <a:ext cx="2378" cy="1979"/>
            </a:xfrm>
            <a:custGeom>
              <a:avLst/>
              <a:gdLst>
                <a:gd name="T0" fmla="*/ 0 w 2194"/>
                <a:gd name="T1" fmla="*/ 1423 h 1979"/>
                <a:gd name="T2" fmla="*/ 453 w 2194"/>
                <a:gd name="T3" fmla="*/ 67 h 1979"/>
                <a:gd name="T4" fmla="*/ 1475 w 2194"/>
                <a:gd name="T5" fmla="*/ 1825 h 1979"/>
                <a:gd name="T6" fmla="*/ 2194 w 2194"/>
                <a:gd name="T7" fmla="*/ 988 h 1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4" h="1979">
                  <a:moveTo>
                    <a:pt x="0" y="1423"/>
                  </a:moveTo>
                  <a:cubicBezTo>
                    <a:pt x="103" y="711"/>
                    <a:pt x="207" y="0"/>
                    <a:pt x="453" y="67"/>
                  </a:cubicBezTo>
                  <a:cubicBezTo>
                    <a:pt x="699" y="134"/>
                    <a:pt x="1185" y="1671"/>
                    <a:pt x="1475" y="1825"/>
                  </a:cubicBezTo>
                  <a:cubicBezTo>
                    <a:pt x="1765" y="1979"/>
                    <a:pt x="2074" y="1125"/>
                    <a:pt x="2194" y="98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05" y="1925"/>
              <a:ext cx="143" cy="1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832" y="397"/>
              <a:ext cx="143" cy="1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3090" y="2539"/>
              <a:ext cx="143" cy="1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3772" y="1436"/>
              <a:ext cx="143" cy="1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1069" y="2126"/>
              <a:ext cx="1175" cy="4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(x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,y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4697413" y="762000"/>
            <a:ext cx="2389187" cy="1644650"/>
            <a:chOff x="5483" y="306"/>
            <a:chExt cx="3763" cy="2589"/>
          </a:xfrm>
        </p:grpSpPr>
        <p:sp>
          <p:nvSpPr>
            <p:cNvPr id="14" name="Text Box 33"/>
            <p:cNvSpPr txBox="1">
              <a:spLocks noChangeArrowheads="1"/>
            </p:cNvSpPr>
            <p:nvPr/>
          </p:nvSpPr>
          <p:spPr bwMode="auto">
            <a:xfrm>
              <a:off x="8219" y="1460"/>
              <a:ext cx="82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7369" y="1832"/>
              <a:ext cx="587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6897" y="1942"/>
              <a:ext cx="587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6352" y="751"/>
              <a:ext cx="587" cy="5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5765" y="768"/>
              <a:ext cx="587" cy="4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28"/>
            <p:cNvSpPr txBox="1">
              <a:spLocks noChangeArrowheads="1"/>
            </p:cNvSpPr>
            <p:nvPr/>
          </p:nvSpPr>
          <p:spPr bwMode="auto">
            <a:xfrm>
              <a:off x="5483" y="1775"/>
              <a:ext cx="587" cy="5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r>
                <a:rPr kumimoji="0" lang="en-US" sz="11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" name="Group 12"/>
            <p:cNvGrpSpPr>
              <a:grpSpLocks/>
            </p:cNvGrpSpPr>
            <p:nvPr/>
          </p:nvGrpSpPr>
          <p:grpSpPr bwMode="auto">
            <a:xfrm>
              <a:off x="5531" y="306"/>
              <a:ext cx="3715" cy="2589"/>
              <a:chOff x="5531" y="306"/>
              <a:chExt cx="3715" cy="2589"/>
            </a:xfrm>
          </p:grpSpPr>
          <p:grpSp>
            <p:nvGrpSpPr>
              <p:cNvPr id="21" name="Group 18"/>
              <p:cNvGrpSpPr>
                <a:grpSpLocks/>
              </p:cNvGrpSpPr>
              <p:nvPr/>
            </p:nvGrpSpPr>
            <p:grpSpPr bwMode="auto">
              <a:xfrm>
                <a:off x="5531" y="306"/>
                <a:ext cx="3715" cy="2589"/>
                <a:chOff x="1069" y="312"/>
                <a:chExt cx="3715" cy="2589"/>
              </a:xfrm>
            </p:grpSpPr>
            <p:sp>
              <p:nvSpPr>
                <p:cNvPr id="2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09" y="1072"/>
                  <a:ext cx="1175" cy="4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P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3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(x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3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,y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3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)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890" y="312"/>
                  <a:ext cx="1175" cy="4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P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1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(x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1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,y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1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)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169" y="2428"/>
                  <a:ext cx="1175" cy="4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P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2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(x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2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,y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2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)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" name="Freeform 24"/>
                <p:cNvSpPr>
                  <a:spLocks/>
                </p:cNvSpPr>
                <p:nvPr/>
              </p:nvSpPr>
              <p:spPr bwMode="auto">
                <a:xfrm>
                  <a:off x="1473" y="603"/>
                  <a:ext cx="2378" cy="1979"/>
                </a:xfrm>
                <a:custGeom>
                  <a:avLst/>
                  <a:gdLst>
                    <a:gd name="T0" fmla="*/ 0 w 2194"/>
                    <a:gd name="T1" fmla="*/ 1423 h 1979"/>
                    <a:gd name="T2" fmla="*/ 453 w 2194"/>
                    <a:gd name="T3" fmla="*/ 67 h 1979"/>
                    <a:gd name="T4" fmla="*/ 1475 w 2194"/>
                    <a:gd name="T5" fmla="*/ 1825 h 1979"/>
                    <a:gd name="T6" fmla="*/ 2194 w 2194"/>
                    <a:gd name="T7" fmla="*/ 988 h 19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94" h="1979">
                      <a:moveTo>
                        <a:pt x="0" y="1423"/>
                      </a:moveTo>
                      <a:cubicBezTo>
                        <a:pt x="103" y="711"/>
                        <a:pt x="207" y="0"/>
                        <a:pt x="453" y="67"/>
                      </a:cubicBezTo>
                      <a:cubicBezTo>
                        <a:pt x="699" y="134"/>
                        <a:pt x="1185" y="1671"/>
                        <a:pt x="1475" y="1825"/>
                      </a:cubicBezTo>
                      <a:cubicBezTo>
                        <a:pt x="1765" y="1979"/>
                        <a:pt x="2074" y="1125"/>
                        <a:pt x="2194" y="988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23"/>
                <p:cNvSpPr>
                  <a:spLocks noChangeArrowheads="1"/>
                </p:cNvSpPr>
                <p:nvPr/>
              </p:nvSpPr>
              <p:spPr bwMode="auto">
                <a:xfrm>
                  <a:off x="1405" y="1925"/>
                  <a:ext cx="143" cy="18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4" name="Rectangle 22"/>
                <p:cNvSpPr>
                  <a:spLocks noChangeArrowheads="1"/>
                </p:cNvSpPr>
                <p:nvPr/>
              </p:nvSpPr>
              <p:spPr bwMode="auto">
                <a:xfrm>
                  <a:off x="1832" y="397"/>
                  <a:ext cx="143" cy="18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5" name="Rectangle 21"/>
                <p:cNvSpPr>
                  <a:spLocks noChangeArrowheads="1"/>
                </p:cNvSpPr>
                <p:nvPr/>
              </p:nvSpPr>
              <p:spPr bwMode="auto">
                <a:xfrm>
                  <a:off x="3090" y="2539"/>
                  <a:ext cx="143" cy="18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6" name="Rectangle 20"/>
                <p:cNvSpPr>
                  <a:spLocks noChangeArrowheads="1"/>
                </p:cNvSpPr>
                <p:nvPr/>
              </p:nvSpPr>
              <p:spPr bwMode="auto">
                <a:xfrm>
                  <a:off x="3772" y="1436"/>
                  <a:ext cx="143" cy="18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069" y="2126"/>
                  <a:ext cx="1175" cy="4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P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0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(x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0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,y</a:t>
                  </a:r>
                  <a:r>
                    <a:rPr kumimoji="0" lang="en-US" sz="11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0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)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AutoShape 17"/>
              <p:cNvSpPr>
                <a:spLocks noChangeShapeType="1"/>
              </p:cNvSpPr>
              <p:nvPr/>
            </p:nvSpPr>
            <p:spPr bwMode="auto">
              <a:xfrm flipV="1">
                <a:off x="5935" y="971"/>
                <a:ext cx="260" cy="9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AutoShape 16"/>
              <p:cNvSpPr>
                <a:spLocks noChangeShapeType="1"/>
              </p:cNvSpPr>
              <p:nvPr/>
            </p:nvSpPr>
            <p:spPr bwMode="auto">
              <a:xfrm flipV="1">
                <a:off x="6195" y="779"/>
                <a:ext cx="157" cy="19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AutoShape 15"/>
              <p:cNvSpPr>
                <a:spLocks noChangeShapeType="1"/>
              </p:cNvSpPr>
              <p:nvPr/>
            </p:nvSpPr>
            <p:spPr bwMode="auto">
              <a:xfrm flipH="1" flipV="1">
                <a:off x="6352" y="785"/>
                <a:ext cx="932" cy="134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AutoShape 14"/>
              <p:cNvSpPr>
                <a:spLocks noChangeShapeType="1"/>
              </p:cNvSpPr>
              <p:nvPr/>
            </p:nvSpPr>
            <p:spPr bwMode="auto">
              <a:xfrm flipH="1" flipV="1">
                <a:off x="7284" y="2142"/>
                <a:ext cx="347" cy="16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AutoShape 13"/>
              <p:cNvSpPr>
                <a:spLocks noChangeShapeType="1"/>
              </p:cNvSpPr>
              <p:nvPr/>
            </p:nvSpPr>
            <p:spPr bwMode="auto">
              <a:xfrm flipV="1">
                <a:off x="7631" y="1597"/>
                <a:ext cx="682" cy="71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029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1" name="Rectangle 49"/>
          <p:cNvSpPr>
            <a:spLocks noChangeArrowheads="1"/>
          </p:cNvSpPr>
          <p:nvPr/>
        </p:nvSpPr>
        <p:spPr bwMode="auto">
          <a:xfrm>
            <a:off x="228600" y="2484518"/>
            <a:ext cx="86106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/>
              <a:t>Q(u</a:t>
            </a:r>
            <a:r>
              <a:rPr lang="en-US" sz="1600" dirty="0"/>
              <a:t>) =   (1-u)</a:t>
            </a:r>
            <a:r>
              <a:rPr lang="en-US" sz="1600" baseline="30000" dirty="0"/>
              <a:t>3 </a:t>
            </a:r>
            <a:r>
              <a:rPr lang="en-US" sz="1600" dirty="0"/>
              <a:t>P</a:t>
            </a:r>
            <a:r>
              <a:rPr lang="en-US" sz="1600" baseline="-25000" dirty="0"/>
              <a:t>0</a:t>
            </a:r>
            <a:r>
              <a:rPr lang="en-US" sz="1600" dirty="0"/>
              <a:t>  + 3u (1-u)</a:t>
            </a:r>
            <a:r>
              <a:rPr lang="en-US" sz="1600" baseline="30000" dirty="0"/>
              <a:t>2 </a:t>
            </a:r>
            <a:r>
              <a:rPr lang="en-US" sz="1600" dirty="0"/>
              <a:t>P</a:t>
            </a:r>
            <a:r>
              <a:rPr lang="en-US" sz="1600" baseline="-25000" dirty="0"/>
              <a:t>1</a:t>
            </a:r>
            <a:r>
              <a:rPr lang="en-US" sz="1600" dirty="0"/>
              <a:t>  + 3u</a:t>
            </a:r>
            <a:r>
              <a:rPr lang="en-US" sz="1600" baseline="30000" dirty="0"/>
              <a:t>2</a:t>
            </a:r>
            <a:r>
              <a:rPr lang="en-US" sz="1600" dirty="0"/>
              <a:t> (1-u) P</a:t>
            </a:r>
            <a:r>
              <a:rPr lang="en-US" sz="1600" baseline="-25000" dirty="0"/>
              <a:t>2</a:t>
            </a:r>
            <a:r>
              <a:rPr lang="en-US" sz="1600" dirty="0"/>
              <a:t> + u</a:t>
            </a:r>
            <a:r>
              <a:rPr lang="en-US" sz="1600" baseline="30000" dirty="0"/>
              <a:t>3 </a:t>
            </a:r>
            <a:r>
              <a:rPr lang="en-US" sz="1600" dirty="0"/>
              <a:t>P</a:t>
            </a:r>
            <a:r>
              <a:rPr lang="en-US" sz="1600" baseline="-25000" dirty="0"/>
              <a:t>3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smtClean="0"/>
              <a:t>					P</a:t>
            </a:r>
            <a:r>
              <a:rPr lang="en-US" sz="1600" baseline="-25000" dirty="0" smtClean="0"/>
              <a:t>0</a:t>
            </a:r>
            <a:endParaRPr lang="en-US" sz="1600" dirty="0" smtClean="0"/>
          </a:p>
          <a:p>
            <a:r>
              <a:rPr lang="en-US" sz="1600" dirty="0" smtClean="0"/>
              <a:t>in </a:t>
            </a:r>
            <a:r>
              <a:rPr lang="en-US" sz="1600" dirty="0"/>
              <a:t>Matrix Form</a:t>
            </a:r>
            <a:r>
              <a:rPr lang="en-US" sz="1600" baseline="-25000" dirty="0"/>
              <a:t>				</a:t>
            </a:r>
            <a:r>
              <a:rPr lang="en-US" sz="1600" dirty="0" smtClean="0"/>
              <a:t>P</a:t>
            </a:r>
            <a:r>
              <a:rPr lang="en-US" sz="1600" baseline="-25000" dirty="0" smtClean="0"/>
              <a:t>1</a:t>
            </a:r>
            <a:r>
              <a:rPr lang="en-US" sz="1600" baseline="-25000" dirty="0"/>
              <a:t>	</a:t>
            </a:r>
            <a:endParaRPr lang="en-US" sz="1600" dirty="0"/>
          </a:p>
          <a:p>
            <a:r>
              <a:rPr lang="en-US" sz="1600" dirty="0" smtClean="0"/>
              <a:t>Q(u</a:t>
            </a:r>
            <a:r>
              <a:rPr lang="en-US" sz="1600" dirty="0"/>
              <a:t>) =	       [(1-u)</a:t>
            </a:r>
            <a:r>
              <a:rPr lang="en-US" sz="1600" baseline="30000" dirty="0"/>
              <a:t>3 </a:t>
            </a:r>
            <a:r>
              <a:rPr lang="en-US" sz="1600" dirty="0"/>
              <a:t>   3u (1-u)</a:t>
            </a:r>
            <a:r>
              <a:rPr lang="en-US" sz="1600" baseline="30000" dirty="0"/>
              <a:t>2 </a:t>
            </a:r>
            <a:r>
              <a:rPr lang="en-US" sz="1600" dirty="0"/>
              <a:t>    3u</a:t>
            </a:r>
            <a:r>
              <a:rPr lang="en-US" sz="1600" baseline="30000" dirty="0"/>
              <a:t>2</a:t>
            </a:r>
            <a:r>
              <a:rPr lang="en-US" sz="1600" dirty="0"/>
              <a:t> (1-u)     u</a:t>
            </a:r>
            <a:r>
              <a:rPr lang="en-US" sz="1600" baseline="30000" dirty="0"/>
              <a:t>3 </a:t>
            </a:r>
            <a:r>
              <a:rPr lang="en-US" sz="1600" baseline="-25000" dirty="0"/>
              <a:t> </a:t>
            </a:r>
            <a:r>
              <a:rPr lang="en-US" sz="1600" dirty="0"/>
              <a:t>]   	P</a:t>
            </a:r>
            <a:r>
              <a:rPr lang="en-US" sz="1600" baseline="-25000" dirty="0"/>
              <a:t>2</a:t>
            </a:r>
            <a:r>
              <a:rPr lang="en-US" sz="1600" dirty="0"/>
              <a:t>	</a:t>
            </a:r>
          </a:p>
          <a:p>
            <a:r>
              <a:rPr lang="en-US" sz="1600" b="1" dirty="0"/>
              <a:t>					</a:t>
            </a:r>
            <a:r>
              <a:rPr lang="en-US" sz="1600" dirty="0"/>
              <a:t>P</a:t>
            </a:r>
            <a:r>
              <a:rPr lang="en-US" sz="1600" baseline="-25000" dirty="0"/>
              <a:t>3</a:t>
            </a:r>
            <a:endParaRPr lang="en-US" sz="1600" dirty="0"/>
          </a:p>
          <a:p>
            <a:r>
              <a:rPr lang="en-US" sz="1600" b="1" dirty="0"/>
              <a:t> </a:t>
            </a:r>
            <a:r>
              <a:rPr lang="en-US" sz="1600" dirty="0"/>
              <a:t>	</a:t>
            </a:r>
            <a:r>
              <a:rPr lang="en-US" sz="1600" dirty="0" smtClean="0"/>
              <a:t>					   P</a:t>
            </a:r>
            <a:r>
              <a:rPr lang="en-US" sz="1600" baseline="-25000" dirty="0" smtClean="0"/>
              <a:t>0</a:t>
            </a:r>
            <a:endParaRPr lang="en-US" sz="1600" dirty="0"/>
          </a:p>
          <a:p>
            <a:r>
              <a:rPr lang="en-US" sz="1600" dirty="0"/>
              <a:t>or</a:t>
            </a:r>
            <a:r>
              <a:rPr lang="en-US" sz="1600" baseline="-25000" dirty="0"/>
              <a:t>						</a:t>
            </a:r>
            <a:r>
              <a:rPr lang="en-US" sz="1600" baseline="-25000" dirty="0" smtClean="0"/>
              <a:t>     </a:t>
            </a:r>
            <a:r>
              <a:rPr lang="en-US" sz="1600" dirty="0" smtClean="0"/>
              <a:t>P</a:t>
            </a:r>
            <a:r>
              <a:rPr lang="en-US" sz="1600" baseline="-25000" dirty="0" smtClean="0"/>
              <a:t>1</a:t>
            </a:r>
            <a:r>
              <a:rPr lang="en-US" sz="1600" baseline="-25000" dirty="0"/>
              <a:t>	</a:t>
            </a:r>
            <a:endParaRPr lang="en-US" sz="1600" dirty="0"/>
          </a:p>
          <a:p>
            <a:r>
              <a:rPr lang="en-US" sz="1600" dirty="0"/>
              <a:t>Q(u) =	       [(1-3u +3u</a:t>
            </a:r>
            <a:r>
              <a:rPr lang="en-US" sz="1600" baseline="30000" dirty="0"/>
              <a:t>2 </a:t>
            </a:r>
            <a:r>
              <a:rPr lang="en-US" sz="1600" dirty="0"/>
              <a:t>–u</a:t>
            </a:r>
            <a:r>
              <a:rPr lang="en-US" sz="1600" baseline="30000" dirty="0"/>
              <a:t>3</a:t>
            </a:r>
            <a:r>
              <a:rPr lang="en-US" sz="1600" dirty="0"/>
              <a:t>)</a:t>
            </a:r>
            <a:r>
              <a:rPr lang="en-US" sz="1600" baseline="30000" dirty="0"/>
              <a:t> </a:t>
            </a:r>
            <a:r>
              <a:rPr lang="en-US" sz="1600" dirty="0"/>
              <a:t>    (3u-6u</a:t>
            </a:r>
            <a:r>
              <a:rPr lang="en-US" sz="1600" baseline="30000" dirty="0"/>
              <a:t>2 </a:t>
            </a:r>
            <a:r>
              <a:rPr lang="en-US" sz="1600" dirty="0"/>
              <a:t>+3u</a:t>
            </a:r>
            <a:r>
              <a:rPr lang="en-US" sz="1600" baseline="30000" dirty="0"/>
              <a:t>3</a:t>
            </a:r>
            <a:r>
              <a:rPr lang="en-US" sz="1600" dirty="0" smtClean="0"/>
              <a:t>)</a:t>
            </a:r>
            <a:r>
              <a:rPr lang="en-US" sz="1600" dirty="0"/>
              <a:t> </a:t>
            </a:r>
            <a:r>
              <a:rPr lang="en-US" sz="1600" dirty="0" smtClean="0"/>
              <a:t>  (</a:t>
            </a:r>
            <a:r>
              <a:rPr lang="en-US" sz="1600" dirty="0"/>
              <a:t>3u</a:t>
            </a:r>
            <a:r>
              <a:rPr lang="en-US" sz="1600" baseline="30000" dirty="0"/>
              <a:t>2 </a:t>
            </a:r>
            <a:r>
              <a:rPr lang="en-US" sz="1600" dirty="0"/>
              <a:t>–3u</a:t>
            </a:r>
            <a:r>
              <a:rPr lang="en-US" sz="1600" baseline="30000" dirty="0"/>
              <a:t>3</a:t>
            </a:r>
            <a:r>
              <a:rPr lang="en-US" sz="1600" dirty="0"/>
              <a:t>)</a:t>
            </a:r>
            <a:r>
              <a:rPr lang="en-US" sz="1600" baseline="30000" dirty="0"/>
              <a:t> </a:t>
            </a:r>
            <a:r>
              <a:rPr lang="en-US" sz="1600" dirty="0" smtClean="0"/>
              <a:t>   u</a:t>
            </a:r>
            <a:r>
              <a:rPr lang="en-US" sz="1600" baseline="30000" dirty="0" smtClean="0"/>
              <a:t>3</a:t>
            </a:r>
            <a:r>
              <a:rPr lang="en-US" sz="1600" dirty="0" smtClean="0"/>
              <a:t>]	   P</a:t>
            </a:r>
            <a:r>
              <a:rPr lang="en-US" sz="1600" baseline="-25000" dirty="0" smtClean="0"/>
              <a:t>2</a:t>
            </a:r>
            <a:r>
              <a:rPr lang="en-US" sz="1600" dirty="0"/>
              <a:t>	</a:t>
            </a:r>
          </a:p>
          <a:p>
            <a:r>
              <a:rPr lang="en-US" sz="1600" b="1" dirty="0"/>
              <a:t>						</a:t>
            </a:r>
            <a:r>
              <a:rPr lang="en-US" sz="1600" b="1" dirty="0" smtClean="0"/>
              <a:t>   </a:t>
            </a:r>
            <a:r>
              <a:rPr lang="en-US" sz="1600" dirty="0" smtClean="0"/>
              <a:t>P</a:t>
            </a:r>
            <a:r>
              <a:rPr lang="en-US" sz="1600" baseline="-25000" dirty="0" smtClean="0"/>
              <a:t>3</a:t>
            </a:r>
            <a:endParaRPr lang="en-US" sz="1600" dirty="0"/>
          </a:p>
          <a:p>
            <a:r>
              <a:rPr lang="en-US" sz="1600" b="1" dirty="0"/>
              <a:t> 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aseline="-25000" dirty="0"/>
              <a:t>		</a:t>
            </a:r>
            <a:r>
              <a:rPr lang="en-US" sz="1600" baseline="-25000" dirty="0" smtClean="0"/>
              <a:t>	</a:t>
            </a:r>
            <a:r>
              <a:rPr lang="en-US" sz="1600" dirty="0" smtClean="0"/>
              <a:t>-</a:t>
            </a:r>
            <a:r>
              <a:rPr lang="en-US" sz="1600" dirty="0"/>
              <a:t>1	3	-3	1	</a:t>
            </a:r>
            <a:r>
              <a:rPr lang="en-US" sz="1600" dirty="0" smtClean="0"/>
              <a:t>P</a:t>
            </a:r>
            <a:r>
              <a:rPr lang="en-US" sz="1600" baseline="-25000" dirty="0" smtClean="0"/>
              <a:t>0</a:t>
            </a:r>
            <a:endParaRPr lang="en-US" sz="1600" dirty="0"/>
          </a:p>
          <a:p>
            <a:r>
              <a:rPr lang="en-US" sz="1600" dirty="0"/>
              <a:t>or			</a:t>
            </a:r>
            <a:r>
              <a:rPr lang="en-US" sz="1600" dirty="0" smtClean="0"/>
              <a:t> </a:t>
            </a:r>
            <a:r>
              <a:rPr lang="en-US" sz="1600" dirty="0"/>
              <a:t>3	-6	3	0	</a:t>
            </a:r>
            <a:r>
              <a:rPr lang="en-US" sz="1600" dirty="0" smtClean="0"/>
              <a:t>P</a:t>
            </a:r>
            <a:r>
              <a:rPr lang="en-US" sz="1600" baseline="-25000" dirty="0" smtClean="0"/>
              <a:t>1</a:t>
            </a:r>
            <a:r>
              <a:rPr lang="en-US" sz="1600" dirty="0"/>
              <a:t>	</a:t>
            </a:r>
          </a:p>
          <a:p>
            <a:r>
              <a:rPr lang="en-US" sz="1600" dirty="0"/>
              <a:t>Q(u) =	       [u</a:t>
            </a:r>
            <a:r>
              <a:rPr lang="en-US" sz="1600" baseline="30000" dirty="0"/>
              <a:t>3</a:t>
            </a:r>
            <a:r>
              <a:rPr lang="en-US" sz="1600" dirty="0"/>
              <a:t>  u</a:t>
            </a:r>
            <a:r>
              <a:rPr lang="en-US" sz="1600" baseline="30000" dirty="0"/>
              <a:t>2</a:t>
            </a:r>
            <a:r>
              <a:rPr lang="en-US" sz="1600" dirty="0"/>
              <a:t>  u</a:t>
            </a:r>
            <a:r>
              <a:rPr lang="en-US" sz="1600" baseline="30000" dirty="0"/>
              <a:t>1</a:t>
            </a:r>
            <a:r>
              <a:rPr lang="en-US" sz="1600" dirty="0"/>
              <a:t>  1] 	-3	3	0	0	</a:t>
            </a:r>
            <a:r>
              <a:rPr lang="en-US" sz="1600" dirty="0" smtClean="0"/>
              <a:t>P</a:t>
            </a:r>
            <a:r>
              <a:rPr lang="en-US" sz="1600" baseline="-25000" dirty="0" smtClean="0"/>
              <a:t>2</a:t>
            </a:r>
            <a:r>
              <a:rPr lang="en-US" sz="1600" dirty="0"/>
              <a:t>	</a:t>
            </a:r>
          </a:p>
          <a:p>
            <a:r>
              <a:rPr lang="en-US" sz="1600" b="1" dirty="0"/>
              <a:t>			</a:t>
            </a:r>
            <a:r>
              <a:rPr lang="en-US" sz="1600" b="1" dirty="0" smtClean="0"/>
              <a:t> </a:t>
            </a:r>
            <a:r>
              <a:rPr lang="en-US" sz="1600" dirty="0"/>
              <a:t>1</a:t>
            </a:r>
            <a:r>
              <a:rPr lang="en-US" sz="1600" b="1" dirty="0"/>
              <a:t>	</a:t>
            </a:r>
            <a:r>
              <a:rPr lang="en-US" sz="1600" dirty="0"/>
              <a:t>0	0	0</a:t>
            </a:r>
            <a:r>
              <a:rPr lang="en-US" sz="1600" b="1" dirty="0"/>
              <a:t>	</a:t>
            </a:r>
            <a:r>
              <a:rPr lang="en-US" sz="1600" dirty="0" smtClean="0"/>
              <a:t>P</a:t>
            </a:r>
            <a:r>
              <a:rPr lang="en-US" sz="1600" baseline="-25000" dirty="0" smtClean="0"/>
              <a:t>3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1028" name="Double Bracket 1027"/>
          <p:cNvSpPr/>
          <p:nvPr/>
        </p:nvSpPr>
        <p:spPr>
          <a:xfrm>
            <a:off x="4727889" y="2743200"/>
            <a:ext cx="484441" cy="10668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uble Bracket 38"/>
          <p:cNvSpPr/>
          <p:nvPr/>
        </p:nvSpPr>
        <p:spPr>
          <a:xfrm>
            <a:off x="5791200" y="3657600"/>
            <a:ext cx="484441" cy="10668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uble Bracket 39"/>
          <p:cNvSpPr/>
          <p:nvPr/>
        </p:nvSpPr>
        <p:spPr>
          <a:xfrm>
            <a:off x="2971800" y="4953000"/>
            <a:ext cx="3109411" cy="10668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uble Bracket 40"/>
          <p:cNvSpPr/>
          <p:nvPr/>
        </p:nvSpPr>
        <p:spPr>
          <a:xfrm>
            <a:off x="6525959" y="4953000"/>
            <a:ext cx="484441" cy="10668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8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0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0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0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"/>
            <a:ext cx="8077200" cy="65532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3600" b="1" dirty="0">
                <a:solidFill>
                  <a:schemeClr val="tx1"/>
                </a:solidFill>
              </a:rPr>
              <a:t>Properties of a Bezier Curve</a:t>
            </a:r>
            <a:endParaRPr lang="en-US" sz="3600" dirty="0">
              <a:solidFill>
                <a:schemeClr val="tx1"/>
              </a:solidFill>
            </a:endParaRP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1. Bezier curve </a:t>
            </a:r>
            <a:r>
              <a:rPr lang="en-US" sz="3600" b="1" dirty="0">
                <a:solidFill>
                  <a:schemeClr val="tx1"/>
                </a:solidFill>
              </a:rPr>
              <a:t>lies in the convex hull of the control points </a:t>
            </a:r>
            <a:r>
              <a:rPr lang="en-US" sz="3600" dirty="0">
                <a:solidFill>
                  <a:schemeClr val="tx1"/>
                </a:solidFill>
              </a:rPr>
              <a:t>which ensure that the curve smoothly follows the control  </a:t>
            </a:r>
            <a:r>
              <a:rPr lang="en-US" sz="3600" dirty="0" smtClean="0">
                <a:solidFill>
                  <a:schemeClr val="tx1"/>
                </a:solidFill>
              </a:rPr>
              <a:t>Points</a:t>
            </a:r>
            <a:endParaRPr lang="en-US" sz="3600" dirty="0">
              <a:solidFill>
                <a:schemeClr val="tx1"/>
              </a:solidFill>
            </a:endParaRP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   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/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2. Four Bezier polynomials are used in the construction of curve to fit four control points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3. It always passes thru the </a:t>
            </a:r>
            <a:r>
              <a:rPr lang="en-US" sz="3600" b="1" dirty="0">
                <a:solidFill>
                  <a:schemeClr val="tx1"/>
                </a:solidFill>
              </a:rPr>
              <a:t>end </a:t>
            </a:r>
            <a:r>
              <a:rPr lang="en-US" sz="3600" b="1" dirty="0" smtClean="0">
                <a:solidFill>
                  <a:schemeClr val="tx1"/>
                </a:solidFill>
              </a:rPr>
              <a:t>points (first and last control points)</a:t>
            </a:r>
            <a:endParaRPr lang="en-US" sz="3600" b="1" dirty="0">
              <a:solidFill>
                <a:schemeClr val="tx1"/>
              </a:solidFill>
            </a:endParaRP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4. Closed curves can be generated by specifying </a:t>
            </a:r>
            <a:r>
              <a:rPr lang="en-US" sz="3600" b="1" dirty="0">
                <a:solidFill>
                  <a:schemeClr val="tx1"/>
                </a:solidFill>
              </a:rPr>
              <a:t>the first and last control points at the same position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   </a:t>
            </a:r>
          </a:p>
          <a:p>
            <a:pPr algn="l"/>
            <a:endParaRPr lang="en-US" sz="3600" dirty="0" smtClean="0">
              <a:solidFill>
                <a:schemeClr val="tx1"/>
              </a:solidFill>
            </a:endParaRPr>
          </a:p>
          <a:p>
            <a:pPr algn="l"/>
            <a:endParaRPr lang="en-US" sz="3600" dirty="0">
              <a:solidFill>
                <a:schemeClr val="tx1"/>
              </a:solidFill>
            </a:endParaRPr>
          </a:p>
          <a:p>
            <a:pPr algn="l"/>
            <a:endParaRPr lang="en-US" sz="3600" dirty="0" smtClean="0">
              <a:solidFill>
                <a:schemeClr val="tx1"/>
              </a:solidFill>
            </a:endParaRPr>
          </a:p>
          <a:p>
            <a:pPr algn="l"/>
            <a:endParaRPr lang="en-US" sz="3600" dirty="0">
              <a:solidFill>
                <a:schemeClr val="tx1"/>
              </a:solidFill>
            </a:endParaRP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/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 smtClean="0">
              <a:solidFill>
                <a:schemeClr val="tx1"/>
              </a:solidFill>
            </a:endParaRP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5</a:t>
            </a:r>
            <a:r>
              <a:rPr lang="en-US" sz="3600" dirty="0">
                <a:solidFill>
                  <a:schemeClr val="tx1"/>
                </a:solidFill>
              </a:rPr>
              <a:t>. Specifying multiple control points at a single position </a:t>
            </a:r>
            <a:r>
              <a:rPr lang="en-US" sz="3600" b="1" dirty="0">
                <a:solidFill>
                  <a:schemeClr val="tx1"/>
                </a:solidFill>
              </a:rPr>
              <a:t>gives more weight </a:t>
            </a:r>
            <a:r>
              <a:rPr lang="en-US" sz="3600" dirty="0">
                <a:solidFill>
                  <a:schemeClr val="tx1"/>
                </a:solidFill>
              </a:rPr>
              <a:t>to that position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6. Complicated curves are formed by </a:t>
            </a:r>
            <a:r>
              <a:rPr lang="en-US" sz="3600" b="1" dirty="0">
                <a:solidFill>
                  <a:schemeClr val="tx1"/>
                </a:solidFill>
              </a:rPr>
              <a:t>piecing several sections </a:t>
            </a:r>
            <a:r>
              <a:rPr lang="en-US" sz="3600" dirty="0">
                <a:solidFill>
                  <a:schemeClr val="tx1"/>
                </a:solidFill>
              </a:rPr>
              <a:t>of lower degrees together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7</a:t>
            </a:r>
            <a:r>
              <a:rPr lang="en-US" sz="3600" dirty="0">
                <a:solidFill>
                  <a:schemeClr val="tx1"/>
                </a:solidFill>
              </a:rPr>
              <a:t>. The tangent to the curve at an end point is along the line joining the end point to the adjacent control point</a:t>
            </a:r>
          </a:p>
          <a:p>
            <a:pPr algn="l"/>
            <a:endParaRPr lang="en-US" sz="3600" dirty="0">
              <a:solidFill>
                <a:schemeClr val="tx1"/>
              </a:solidFill>
            </a:endParaRPr>
          </a:p>
          <a:p>
            <a:pPr algn="l"/>
            <a:endParaRPr lang="en-US" sz="3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01318"/>
            <a:ext cx="24288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48000"/>
            <a:ext cx="24193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"/>
            <a:ext cx="8077200" cy="6553200"/>
          </a:xfrm>
        </p:spPr>
        <p:txBody>
          <a:bodyPr>
            <a:normAutofit/>
          </a:bodyPr>
          <a:lstStyle/>
          <a:p>
            <a:pPr algn="l"/>
            <a:endParaRPr lang="en-US" sz="3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8189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038601"/>
            <a:ext cx="5181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0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"/>
            <a:ext cx="8077200" cy="65532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Bezier surfaces (Non Planar Surfaces)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create a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Bézier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surface, We blend a mesh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Bézier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curves using the blending function 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j and k are points in parametric space and        represents the location of the knots in real space. The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Bézier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functions specify the weighting of a particular knot. They are the Bernstein coefficients. The definition of the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Bézier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functions is 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C(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n,k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represents the binary coefficients. When u=0, the function is one for k=0 and zero for all other points. 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we combine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 orthogonal parameters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we find a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Bézier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curve along each edge of the surface, as defined by the points along that edge. 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Bézier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surfaces are useful for interactive design and were first applied to car body design. 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properties of Bezier surfaces are controlled by the blending functions</a:t>
            </a:r>
          </a:p>
          <a:p>
            <a:pPr algn="l"/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	</a:t>
            </a: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surface takes the general </a:t>
            </a:r>
            <a:r>
              <a:rPr lang="en-US" sz="3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shape of the control points</a:t>
            </a:r>
          </a:p>
          <a:p>
            <a:pPr algn="l"/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	The surface is </a:t>
            </a:r>
            <a:r>
              <a:rPr lang="en-US" sz="3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contained within the convex hull</a:t>
            </a: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the control points</a:t>
            </a:r>
          </a:p>
          <a:p>
            <a:pPr algn="l"/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	The </a:t>
            </a:r>
            <a:r>
              <a:rPr lang="en-US" sz="3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corners of the surface </a:t>
            </a: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3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corner control vertices</a:t>
            </a: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3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coincident</a:t>
            </a:r>
          </a:p>
          <a:p>
            <a:pPr algn="l"/>
            <a:endParaRPr lang="en-US" sz="33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3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://www.doc.ic.ac.uk/~dfg/AndysSplineTutorial/images/BezierBlen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762000"/>
            <a:ext cx="4991100" cy="914400"/>
          </a:xfrm>
          <a:prstGeom prst="rect">
            <a:avLst/>
          </a:prstGeom>
          <a:noFill/>
        </p:spPr>
      </p:pic>
      <p:pic>
        <p:nvPicPr>
          <p:cNvPr id="1032" name="Picture 8" descr="http://www.doc.ic.ac.uk/~dfg/AndysSplineTutorial/images/Bernstei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9138" y="2514600"/>
            <a:ext cx="4577862" cy="4354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76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t1.gstatic.com/images?q=tbn:ANd9GcTeq4LUnPEW7Igx8tb3k499blcL_cYNTqOudTIrhoaZzJUZP-lLU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937" y="152400"/>
            <a:ext cx="6747263" cy="2590800"/>
          </a:xfrm>
          <a:prstGeom prst="rect">
            <a:avLst/>
          </a:prstGeom>
          <a:noFill/>
        </p:spPr>
      </p:pic>
      <p:pic>
        <p:nvPicPr>
          <p:cNvPr id="1036" name="Picture 12" descr="http://t0.gstatic.com/images?q=tbn:ANd9GcRftHWfJSd35E5FtD28HKwx02nuhnTONl4j36WwW-A4C9s1saD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124200"/>
            <a:ext cx="4419600" cy="34626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3314</TotalTime>
  <Words>692</Words>
  <Application>Microsoft Office PowerPoint</Application>
  <PresentationFormat>On-screen Show (4:3)</PresentationFormat>
  <Paragraphs>286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msi</dc:creator>
  <cp:lastModifiedBy>ncit</cp:lastModifiedBy>
  <cp:revision>50</cp:revision>
  <dcterms:created xsi:type="dcterms:W3CDTF">2011-04-09T05:14:35Z</dcterms:created>
  <dcterms:modified xsi:type="dcterms:W3CDTF">2021-03-21T03:30:49Z</dcterms:modified>
</cp:coreProperties>
</file>