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9" r:id="rId4"/>
    <p:sldId id="264" r:id="rId5"/>
    <p:sldId id="260" r:id="rId6"/>
    <p:sldId id="258" r:id="rId7"/>
    <p:sldId id="271" r:id="rId8"/>
    <p:sldId id="262" r:id="rId9"/>
    <p:sldId id="272" r:id="rId10"/>
    <p:sldId id="263" r:id="rId11"/>
    <p:sldId id="265" r:id="rId12"/>
    <p:sldId id="273" r:id="rId13"/>
    <p:sldId id="267" r:id="rId14"/>
    <p:sldId id="270"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987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5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5710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5470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2923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17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1532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4766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8270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403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5/19/2021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2489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0137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5/19/2021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74236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sashi04/Sales-Insights/blob/main/Sales%20Insights.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16.xml"/><Relationship Id="rId12"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8.xml"/><Relationship Id="rId5" Type="http://schemas.openxmlformats.org/officeDocument/2006/relationships/slide" Target="slide14.xml"/><Relationship Id="rId15" Type="http://schemas.openxmlformats.org/officeDocument/2006/relationships/slide" Target="slide13.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 Id="rId14"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8CDAE-967E-4A63-A813-DEBCB72CC00E}"/>
              </a:ext>
            </a:extLst>
          </p:cNvPr>
          <p:cNvSpPr>
            <a:spLocks noGrp="1"/>
          </p:cNvSpPr>
          <p:nvPr>
            <p:ph type="ctrTitle"/>
          </p:nvPr>
        </p:nvSpPr>
        <p:spPr>
          <a:xfrm>
            <a:off x="1066800" y="2382059"/>
            <a:ext cx="10058400" cy="1974088"/>
          </a:xfrm>
        </p:spPr>
        <p:txBody>
          <a:bodyPr>
            <a:normAutofit fontScale="90000"/>
          </a:bodyPr>
          <a:lstStyle/>
          <a:p>
            <a:r>
              <a:rPr lang="es-CL" dirty="0" err="1">
                <a:solidFill>
                  <a:schemeClr val="tx1"/>
                </a:solidFill>
              </a:rPr>
              <a:t>Strategies</a:t>
            </a:r>
            <a:r>
              <a:rPr lang="es-CL" dirty="0">
                <a:solidFill>
                  <a:schemeClr val="tx1"/>
                </a:solidFill>
              </a:rPr>
              <a:t> for 2021 sales.</a:t>
            </a:r>
          </a:p>
        </p:txBody>
      </p:sp>
      <p:sp>
        <p:nvSpPr>
          <p:cNvPr id="3" name="Subtítulo 2">
            <a:extLst>
              <a:ext uri="{FF2B5EF4-FFF2-40B4-BE49-F238E27FC236}">
                <a16:creationId xmlns:a16="http://schemas.microsoft.com/office/drawing/2014/main" id="{81989C83-BFD6-4E72-AA7E-8CFC91B6CE1A}"/>
              </a:ext>
            </a:extLst>
          </p:cNvPr>
          <p:cNvSpPr>
            <a:spLocks noGrp="1"/>
          </p:cNvSpPr>
          <p:nvPr>
            <p:ph type="subTitle" idx="1"/>
          </p:nvPr>
        </p:nvSpPr>
        <p:spPr>
          <a:xfrm>
            <a:off x="1066800" y="4475941"/>
            <a:ext cx="10058400" cy="1143000"/>
          </a:xfrm>
        </p:spPr>
        <p:txBody>
          <a:bodyPr/>
          <a:lstStyle/>
          <a:p>
            <a:r>
              <a:rPr lang="es-CL" dirty="0">
                <a:solidFill>
                  <a:schemeClr val="tx1"/>
                </a:solidFill>
              </a:rPr>
              <a:t>Isaida Shiozawa</a:t>
            </a:r>
          </a:p>
          <a:p>
            <a:r>
              <a:rPr lang="es-CL" dirty="0">
                <a:solidFill>
                  <a:schemeClr val="tx1"/>
                </a:solidFill>
              </a:rPr>
              <a:t>May 2021.</a:t>
            </a:r>
          </a:p>
        </p:txBody>
      </p:sp>
    </p:spTree>
    <p:extLst>
      <p:ext uri="{BB962C8B-B14F-4D97-AF65-F5344CB8AC3E}">
        <p14:creationId xmlns:p14="http://schemas.microsoft.com/office/powerpoint/2010/main" val="220327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A12D70-9CC5-4493-A940-D7B465FCF029}"/>
              </a:ext>
            </a:extLst>
          </p:cNvPr>
          <p:cNvSpPr>
            <a:spLocks noGrp="1"/>
          </p:cNvSpPr>
          <p:nvPr>
            <p:ph idx="1"/>
          </p:nvPr>
        </p:nvSpPr>
        <p:spPr/>
        <p:txBody>
          <a:bodyPr/>
          <a:lstStyle/>
          <a:p>
            <a:pPr algn="ctr"/>
            <a:endParaRPr lang="es-CL" sz="9600" dirty="0"/>
          </a:p>
          <a:p>
            <a:pPr algn="ctr"/>
            <a:r>
              <a:rPr lang="es-CL" sz="9600" dirty="0"/>
              <a:t>Zoom on 2020.</a:t>
            </a:r>
          </a:p>
        </p:txBody>
      </p:sp>
    </p:spTree>
    <p:extLst>
      <p:ext uri="{BB962C8B-B14F-4D97-AF65-F5344CB8AC3E}">
        <p14:creationId xmlns:p14="http://schemas.microsoft.com/office/powerpoint/2010/main" val="339331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439E7-6FA7-4413-B88E-55B65296F20B}"/>
              </a:ext>
            </a:extLst>
          </p:cNvPr>
          <p:cNvSpPr>
            <a:spLocks noGrp="1"/>
          </p:cNvSpPr>
          <p:nvPr>
            <p:ph type="title"/>
          </p:nvPr>
        </p:nvSpPr>
        <p:spPr/>
        <p:txBody>
          <a:bodyPr/>
          <a:lstStyle/>
          <a:p>
            <a:r>
              <a:rPr lang="es-CL" dirty="0"/>
              <a:t>Profits on 2020.</a:t>
            </a:r>
          </a:p>
        </p:txBody>
      </p:sp>
      <p:pic>
        <p:nvPicPr>
          <p:cNvPr id="5" name="Marcador de contenido 4">
            <a:extLst>
              <a:ext uri="{FF2B5EF4-FFF2-40B4-BE49-F238E27FC236}">
                <a16:creationId xmlns:a16="http://schemas.microsoft.com/office/drawing/2014/main" id="{50FD96C8-2992-43B2-8579-685DE21A253B}"/>
              </a:ext>
            </a:extLst>
          </p:cNvPr>
          <p:cNvPicPr>
            <a:picLocks noGrp="1" noChangeAspect="1"/>
          </p:cNvPicPr>
          <p:nvPr>
            <p:ph idx="1"/>
          </p:nvPr>
        </p:nvPicPr>
        <p:blipFill>
          <a:blip r:embed="rId2"/>
          <a:stretch>
            <a:fillRect/>
          </a:stretch>
        </p:blipFill>
        <p:spPr>
          <a:xfrm>
            <a:off x="6416675" y="2047875"/>
            <a:ext cx="5000625" cy="3295650"/>
          </a:xfrm>
        </p:spPr>
      </p:pic>
      <p:sp>
        <p:nvSpPr>
          <p:cNvPr id="6" name="CuadroTexto 5">
            <a:extLst>
              <a:ext uri="{FF2B5EF4-FFF2-40B4-BE49-F238E27FC236}">
                <a16:creationId xmlns:a16="http://schemas.microsoft.com/office/drawing/2014/main" id="{66B42C42-1529-4AD6-9B6E-3E6C72E6CA7C}"/>
              </a:ext>
            </a:extLst>
          </p:cNvPr>
          <p:cNvSpPr txBox="1"/>
          <p:nvPr/>
        </p:nvSpPr>
        <p:spPr>
          <a:xfrm>
            <a:off x="1200150" y="2400300"/>
            <a:ext cx="4895850" cy="341632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dirty="0"/>
              <a:t>We only have information of the first half of the year.</a:t>
            </a:r>
          </a:p>
          <a:p>
            <a:pPr marL="285750" indent="-285750">
              <a:buClr>
                <a:srgbClr val="92D050"/>
              </a:buClr>
              <a:buFont typeface="Arial" panose="020B0604020202020204" pitchFamily="34" charset="0"/>
              <a:buChar char="•"/>
            </a:pPr>
            <a:r>
              <a:rPr lang="en-US" dirty="0"/>
              <a:t>The losses began in April. </a:t>
            </a:r>
          </a:p>
          <a:p>
            <a:pPr marL="285750" indent="-285750">
              <a:buClr>
                <a:srgbClr val="92D050"/>
              </a:buClr>
              <a:buFont typeface="Arial" panose="020B0604020202020204" pitchFamily="34" charset="0"/>
              <a:buChar char="•"/>
            </a:pPr>
            <a:r>
              <a:rPr lang="en-US" dirty="0"/>
              <a:t>In 2020 there were 18785.63 USD in profits. </a:t>
            </a:r>
          </a:p>
          <a:p>
            <a:pPr marL="285750" indent="-285750">
              <a:buClr>
                <a:srgbClr val="92D050"/>
              </a:buClr>
              <a:buFont typeface="Arial" panose="020B0604020202020204" pitchFamily="34" charset="0"/>
              <a:buChar char="•"/>
            </a:pPr>
            <a:r>
              <a:rPr lang="en-US" dirty="0"/>
              <a:t>The top 5 customers created 63,29% of profit, these are:</a:t>
            </a:r>
          </a:p>
          <a:p>
            <a:pPr marL="742950" lvl="1" indent="-285750">
              <a:buClr>
                <a:srgbClr val="92D050"/>
              </a:buClr>
              <a:buSzPct val="50000"/>
              <a:buFont typeface="Courier New" panose="02070309020205020404" pitchFamily="49" charset="0"/>
              <a:buChar char="o"/>
            </a:pPr>
            <a:r>
              <a:rPr lang="en-US" dirty="0" err="1"/>
              <a:t>Electricalsara</a:t>
            </a:r>
            <a:r>
              <a:rPr lang="en-US" dirty="0"/>
              <a:t> Stores</a:t>
            </a:r>
          </a:p>
          <a:p>
            <a:pPr marL="742950" lvl="1" indent="-285750">
              <a:buClr>
                <a:srgbClr val="92D050"/>
              </a:buClr>
              <a:buSzPct val="50000"/>
              <a:buFont typeface="Courier New" panose="02070309020205020404" pitchFamily="49" charset="0"/>
              <a:buChar char="o"/>
            </a:pPr>
            <a:r>
              <a:rPr lang="en-US" dirty="0"/>
              <a:t>Surge Stores   </a:t>
            </a:r>
          </a:p>
          <a:p>
            <a:pPr marL="742950" lvl="1" indent="-285750">
              <a:buClr>
                <a:srgbClr val="92D050"/>
              </a:buClr>
              <a:buSzPct val="50000"/>
              <a:buFont typeface="Courier New" panose="02070309020205020404" pitchFamily="49" charset="0"/>
              <a:buChar char="o"/>
            </a:pPr>
            <a:r>
              <a:rPr lang="en-US" dirty="0"/>
              <a:t>Excel Stores   </a:t>
            </a:r>
          </a:p>
          <a:p>
            <a:pPr marL="742950" lvl="1" indent="-285750">
              <a:buClr>
                <a:srgbClr val="92D050"/>
              </a:buClr>
              <a:buSzPct val="50000"/>
              <a:buFont typeface="Courier New" panose="02070309020205020404" pitchFamily="49" charset="0"/>
              <a:buChar char="o"/>
            </a:pPr>
            <a:r>
              <a:rPr lang="en-US" dirty="0"/>
              <a:t>Modular	</a:t>
            </a:r>
          </a:p>
          <a:p>
            <a:pPr marL="742950" lvl="1" indent="-285750">
              <a:buClr>
                <a:srgbClr val="92D050"/>
              </a:buClr>
              <a:buSzPct val="50000"/>
              <a:buFont typeface="Courier New" panose="02070309020205020404" pitchFamily="49" charset="0"/>
              <a:buChar char="o"/>
            </a:pPr>
            <a:r>
              <a:rPr lang="en-US" dirty="0"/>
              <a:t>Premium Stores</a:t>
            </a:r>
          </a:p>
          <a:p>
            <a:pPr marL="285750" indent="-285750">
              <a:buClr>
                <a:srgbClr val="92D050"/>
              </a:buClr>
              <a:buFont typeface="Arial" panose="020B0604020202020204" pitchFamily="34" charset="0"/>
              <a:buChar char="•"/>
            </a:pPr>
            <a:endParaRPr lang="es-CL" dirty="0"/>
          </a:p>
        </p:txBody>
      </p:sp>
    </p:spTree>
    <p:extLst>
      <p:ext uri="{BB962C8B-B14F-4D97-AF65-F5344CB8AC3E}">
        <p14:creationId xmlns:p14="http://schemas.microsoft.com/office/powerpoint/2010/main" val="327085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9243F-4B4F-435A-8659-A672CD3262C2}"/>
              </a:ext>
            </a:extLst>
          </p:cNvPr>
          <p:cNvSpPr>
            <a:spLocks noGrp="1"/>
          </p:cNvSpPr>
          <p:nvPr>
            <p:ph type="title"/>
          </p:nvPr>
        </p:nvSpPr>
        <p:spPr/>
        <p:txBody>
          <a:bodyPr/>
          <a:lstStyle/>
          <a:p>
            <a:r>
              <a:rPr lang="es-CL" dirty="0"/>
              <a:t>Customers on 2020.</a:t>
            </a:r>
          </a:p>
        </p:txBody>
      </p:sp>
      <p:pic>
        <p:nvPicPr>
          <p:cNvPr id="5" name="Marcador de contenido 4">
            <a:extLst>
              <a:ext uri="{FF2B5EF4-FFF2-40B4-BE49-F238E27FC236}">
                <a16:creationId xmlns:a16="http://schemas.microsoft.com/office/drawing/2014/main" id="{91CF3F3E-B8E6-4F21-A40F-1159F4A2DE80}"/>
              </a:ext>
            </a:extLst>
          </p:cNvPr>
          <p:cNvPicPr>
            <a:picLocks noGrp="1" noChangeAspect="1"/>
          </p:cNvPicPr>
          <p:nvPr>
            <p:ph idx="1"/>
          </p:nvPr>
        </p:nvPicPr>
        <p:blipFill>
          <a:blip r:embed="rId2"/>
          <a:stretch>
            <a:fillRect/>
          </a:stretch>
        </p:blipFill>
        <p:spPr>
          <a:xfrm>
            <a:off x="3749749" y="3188117"/>
            <a:ext cx="4210050" cy="2933700"/>
          </a:xfrm>
        </p:spPr>
      </p:pic>
      <p:pic>
        <p:nvPicPr>
          <p:cNvPr id="7" name="Imagen 6">
            <a:extLst>
              <a:ext uri="{FF2B5EF4-FFF2-40B4-BE49-F238E27FC236}">
                <a16:creationId xmlns:a16="http://schemas.microsoft.com/office/drawing/2014/main" id="{03BB21B2-EF2D-4BEE-8712-55F3B6661D19}"/>
              </a:ext>
            </a:extLst>
          </p:cNvPr>
          <p:cNvPicPr>
            <a:picLocks noChangeAspect="1"/>
          </p:cNvPicPr>
          <p:nvPr/>
        </p:nvPicPr>
        <p:blipFill>
          <a:blip r:embed="rId3"/>
          <a:stretch>
            <a:fillRect/>
          </a:stretch>
        </p:blipFill>
        <p:spPr>
          <a:xfrm>
            <a:off x="7845499" y="1809849"/>
            <a:ext cx="4028173" cy="2756534"/>
          </a:xfrm>
          <a:prstGeom prst="rect">
            <a:avLst/>
          </a:prstGeom>
        </p:spPr>
      </p:pic>
      <p:pic>
        <p:nvPicPr>
          <p:cNvPr id="10" name="Imagen 9">
            <a:extLst>
              <a:ext uri="{FF2B5EF4-FFF2-40B4-BE49-F238E27FC236}">
                <a16:creationId xmlns:a16="http://schemas.microsoft.com/office/drawing/2014/main" id="{D7F0E493-949A-4BB3-BECE-E401C91E747A}"/>
              </a:ext>
            </a:extLst>
          </p:cNvPr>
          <p:cNvPicPr>
            <a:picLocks noChangeAspect="1"/>
          </p:cNvPicPr>
          <p:nvPr/>
        </p:nvPicPr>
        <p:blipFill>
          <a:blip r:embed="rId4"/>
          <a:stretch>
            <a:fillRect/>
          </a:stretch>
        </p:blipFill>
        <p:spPr>
          <a:xfrm>
            <a:off x="114299" y="1789073"/>
            <a:ext cx="4095750" cy="2798087"/>
          </a:xfrm>
          <a:prstGeom prst="rect">
            <a:avLst/>
          </a:prstGeom>
        </p:spPr>
      </p:pic>
      <p:cxnSp>
        <p:nvCxnSpPr>
          <p:cNvPr id="14" name="Conector: curvado 13">
            <a:extLst>
              <a:ext uri="{FF2B5EF4-FFF2-40B4-BE49-F238E27FC236}">
                <a16:creationId xmlns:a16="http://schemas.microsoft.com/office/drawing/2014/main" id="{DA685BF1-2257-47E8-A5D3-E50F60D64B41}"/>
              </a:ext>
            </a:extLst>
          </p:cNvPr>
          <p:cNvCxnSpPr>
            <a:cxnSpLocks/>
          </p:cNvCxnSpPr>
          <p:nvPr/>
        </p:nvCxnSpPr>
        <p:spPr>
          <a:xfrm rot="16200000" flipH="1">
            <a:off x="3536592" y="3834489"/>
            <a:ext cx="670640" cy="1819276"/>
          </a:xfrm>
          <a:prstGeom prst="curvedConnector2">
            <a:avLst/>
          </a:prstGeom>
          <a:ln w="57150">
            <a:solidFill>
              <a:srgbClr val="CC99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curvado 15">
            <a:extLst>
              <a:ext uri="{FF2B5EF4-FFF2-40B4-BE49-F238E27FC236}">
                <a16:creationId xmlns:a16="http://schemas.microsoft.com/office/drawing/2014/main" id="{4183C618-9496-472D-B4AF-27ACB169B9E6}"/>
              </a:ext>
            </a:extLst>
          </p:cNvPr>
          <p:cNvCxnSpPr>
            <a:cxnSpLocks/>
          </p:cNvCxnSpPr>
          <p:nvPr/>
        </p:nvCxnSpPr>
        <p:spPr>
          <a:xfrm rot="10800000" flipV="1">
            <a:off x="7172328" y="4114800"/>
            <a:ext cx="885823" cy="629326"/>
          </a:xfrm>
          <a:prstGeom prst="curved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0700EBBF-19D2-4BD3-A1C7-A38AC7798041}"/>
              </a:ext>
            </a:extLst>
          </p:cNvPr>
          <p:cNvSpPr txBox="1"/>
          <p:nvPr/>
        </p:nvSpPr>
        <p:spPr>
          <a:xfrm>
            <a:off x="23360" y="5190894"/>
            <a:ext cx="3817328" cy="369332"/>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s-CL" dirty="0" err="1"/>
              <a:t>There</a:t>
            </a:r>
            <a:r>
              <a:rPr lang="es-CL" dirty="0"/>
              <a:t> </a:t>
            </a:r>
            <a:r>
              <a:rPr lang="es-CL" dirty="0" err="1"/>
              <a:t>were</a:t>
            </a:r>
            <a:r>
              <a:rPr lang="es-CL" dirty="0"/>
              <a:t> 38 </a:t>
            </a:r>
            <a:r>
              <a:rPr lang="es-CL" dirty="0" err="1"/>
              <a:t>customers</a:t>
            </a:r>
            <a:r>
              <a:rPr lang="es-CL" dirty="0"/>
              <a:t> on 2020.</a:t>
            </a:r>
          </a:p>
        </p:txBody>
      </p:sp>
      <p:sp>
        <p:nvSpPr>
          <p:cNvPr id="21" name="CuadroTexto 20">
            <a:extLst>
              <a:ext uri="{FF2B5EF4-FFF2-40B4-BE49-F238E27FC236}">
                <a16:creationId xmlns:a16="http://schemas.microsoft.com/office/drawing/2014/main" id="{6EFA27DE-6923-42D6-B41F-A0D36F623009}"/>
              </a:ext>
            </a:extLst>
          </p:cNvPr>
          <p:cNvSpPr txBox="1"/>
          <p:nvPr/>
        </p:nvSpPr>
        <p:spPr>
          <a:xfrm>
            <a:off x="7845500" y="4587160"/>
            <a:ext cx="4028172" cy="1200329"/>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s-CL" dirty="0" err="1"/>
              <a:t>Most</a:t>
            </a:r>
            <a:r>
              <a:rPr lang="es-CL" dirty="0"/>
              <a:t> of </a:t>
            </a:r>
            <a:r>
              <a:rPr lang="es-CL" dirty="0" err="1"/>
              <a:t>the</a:t>
            </a:r>
            <a:r>
              <a:rPr lang="es-CL" dirty="0"/>
              <a:t> profits </a:t>
            </a:r>
            <a:r>
              <a:rPr lang="es-CL" dirty="0" err="1"/>
              <a:t>came</a:t>
            </a:r>
            <a:r>
              <a:rPr lang="es-CL" dirty="0"/>
              <a:t> </a:t>
            </a:r>
            <a:r>
              <a:rPr lang="es-CL" dirty="0" err="1"/>
              <a:t>from</a:t>
            </a:r>
            <a:r>
              <a:rPr lang="es-CL" dirty="0"/>
              <a:t> </a:t>
            </a:r>
            <a:r>
              <a:rPr lang="es-CL" dirty="0" err="1"/>
              <a:t>Brick</a:t>
            </a:r>
            <a:r>
              <a:rPr lang="es-CL" dirty="0"/>
              <a:t> &amp; </a:t>
            </a:r>
            <a:r>
              <a:rPr lang="es-CL" dirty="0" err="1"/>
              <a:t>Mortar</a:t>
            </a:r>
            <a:r>
              <a:rPr lang="es-CL" dirty="0"/>
              <a:t>.</a:t>
            </a:r>
          </a:p>
          <a:p>
            <a:pPr marL="285750" indent="-285750">
              <a:buClr>
                <a:srgbClr val="92D050"/>
              </a:buClr>
              <a:buFont typeface="Arial" panose="020B0604020202020204" pitchFamily="34" charset="0"/>
              <a:buChar char="•"/>
            </a:pPr>
            <a:r>
              <a:rPr lang="es-CL" dirty="0"/>
              <a:t>In </a:t>
            </a:r>
            <a:r>
              <a:rPr lang="es-CL" dirty="0" err="1"/>
              <a:t>both</a:t>
            </a:r>
            <a:r>
              <a:rPr lang="es-CL" dirty="0"/>
              <a:t> cases </a:t>
            </a:r>
            <a:r>
              <a:rPr lang="es-CL" dirty="0" err="1"/>
              <a:t>the</a:t>
            </a:r>
            <a:r>
              <a:rPr lang="es-CL" dirty="0"/>
              <a:t> profit </a:t>
            </a:r>
            <a:r>
              <a:rPr lang="es-CL" dirty="0" err="1"/>
              <a:t>decreased</a:t>
            </a:r>
            <a:endParaRPr lang="es-CL" dirty="0"/>
          </a:p>
          <a:p>
            <a:r>
              <a:rPr lang="es-CL" dirty="0"/>
              <a:t>after March.</a:t>
            </a:r>
          </a:p>
        </p:txBody>
      </p:sp>
    </p:spTree>
    <p:extLst>
      <p:ext uri="{BB962C8B-B14F-4D97-AF65-F5344CB8AC3E}">
        <p14:creationId xmlns:p14="http://schemas.microsoft.com/office/powerpoint/2010/main" val="517894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FD447-CCDE-4DD3-A9BE-37842EC2FD63}"/>
              </a:ext>
            </a:extLst>
          </p:cNvPr>
          <p:cNvSpPr>
            <a:spLocks noGrp="1"/>
          </p:cNvSpPr>
          <p:nvPr>
            <p:ph type="title"/>
          </p:nvPr>
        </p:nvSpPr>
        <p:spPr/>
        <p:txBody>
          <a:bodyPr/>
          <a:lstStyle/>
          <a:p>
            <a:r>
              <a:rPr lang="es-CL" dirty="0"/>
              <a:t>Products on 2020.</a:t>
            </a:r>
          </a:p>
        </p:txBody>
      </p:sp>
      <p:sp>
        <p:nvSpPr>
          <p:cNvPr id="3" name="Marcador de contenido 2">
            <a:extLst>
              <a:ext uri="{FF2B5EF4-FFF2-40B4-BE49-F238E27FC236}">
                <a16:creationId xmlns:a16="http://schemas.microsoft.com/office/drawing/2014/main" id="{DAFE34EE-2241-43DE-8627-BFEDC5AB77F6}"/>
              </a:ext>
            </a:extLst>
          </p:cNvPr>
          <p:cNvSpPr>
            <a:spLocks noGrp="1"/>
          </p:cNvSpPr>
          <p:nvPr>
            <p:ph idx="1"/>
          </p:nvPr>
        </p:nvSpPr>
        <p:spPr>
          <a:xfrm>
            <a:off x="557212" y="5011844"/>
            <a:ext cx="11077576" cy="1293706"/>
          </a:xfrm>
        </p:spPr>
        <p:txBody>
          <a:bodyPr>
            <a:normAutofit/>
          </a:bodyPr>
          <a:lstStyle/>
          <a:p>
            <a:pPr>
              <a:buFont typeface="Arial" panose="020B0604020202020204" pitchFamily="34" charset="0"/>
              <a:buChar char="•"/>
            </a:pPr>
            <a:r>
              <a:rPr lang="es-CL" sz="1800" dirty="0"/>
              <a:t>146 </a:t>
            </a:r>
            <a:r>
              <a:rPr lang="es-CL" sz="1800" dirty="0" err="1"/>
              <a:t>products</a:t>
            </a:r>
            <a:r>
              <a:rPr lang="es-CL" sz="1800" dirty="0"/>
              <a:t> </a:t>
            </a:r>
            <a:r>
              <a:rPr lang="es-CL" sz="1800" dirty="0" err="1"/>
              <a:t>were</a:t>
            </a:r>
            <a:r>
              <a:rPr lang="es-CL" sz="1800" dirty="0"/>
              <a:t> </a:t>
            </a:r>
            <a:r>
              <a:rPr lang="es-CL" sz="1800" dirty="0" err="1"/>
              <a:t>sold</a:t>
            </a:r>
            <a:r>
              <a:rPr lang="es-CL" sz="1800" dirty="0"/>
              <a:t> on 2020.</a:t>
            </a:r>
          </a:p>
          <a:p>
            <a:pPr>
              <a:buFont typeface="Arial" panose="020B0604020202020204" pitchFamily="34" charset="0"/>
              <a:buChar char="•"/>
            </a:pPr>
            <a:r>
              <a:rPr lang="es-CL" sz="1800" dirty="0"/>
              <a:t> </a:t>
            </a:r>
            <a:r>
              <a:rPr lang="es-CL" sz="1800" dirty="0" err="1"/>
              <a:t>Most</a:t>
            </a:r>
            <a:r>
              <a:rPr lang="es-CL" sz="1800" dirty="0"/>
              <a:t> of </a:t>
            </a:r>
            <a:r>
              <a:rPr lang="es-CL" sz="1800" dirty="0" err="1"/>
              <a:t>the</a:t>
            </a:r>
            <a:r>
              <a:rPr lang="es-CL" sz="1800" dirty="0"/>
              <a:t> profits </a:t>
            </a:r>
            <a:r>
              <a:rPr lang="es-CL" sz="1800" dirty="0" err="1"/>
              <a:t>came</a:t>
            </a:r>
            <a:r>
              <a:rPr lang="es-CL" sz="1800" dirty="0"/>
              <a:t> </a:t>
            </a:r>
            <a:r>
              <a:rPr lang="es-CL" sz="1800" dirty="0" err="1"/>
              <a:t>from</a:t>
            </a:r>
            <a:r>
              <a:rPr lang="es-CL" sz="1800" dirty="0"/>
              <a:t> </a:t>
            </a:r>
            <a:r>
              <a:rPr lang="es-CL" sz="1800" dirty="0" err="1"/>
              <a:t>our</a:t>
            </a:r>
            <a:r>
              <a:rPr lang="es-CL" sz="1800" dirty="0"/>
              <a:t> </a:t>
            </a:r>
            <a:r>
              <a:rPr lang="es-CL" sz="1800" dirty="0" err="1"/>
              <a:t>Own</a:t>
            </a:r>
            <a:r>
              <a:rPr lang="es-CL" sz="1800" dirty="0"/>
              <a:t> Brand.</a:t>
            </a:r>
          </a:p>
          <a:p>
            <a:pPr>
              <a:buFont typeface="Arial" panose="020B0604020202020204" pitchFamily="34" charset="0"/>
              <a:buChar char="•"/>
            </a:pPr>
            <a:r>
              <a:rPr lang="es-CL" sz="1800" dirty="0" err="1"/>
              <a:t>The</a:t>
            </a:r>
            <a:r>
              <a:rPr lang="es-CL" sz="1800" dirty="0"/>
              <a:t> profits </a:t>
            </a:r>
            <a:r>
              <a:rPr lang="es-CL" sz="1800" dirty="0" err="1"/>
              <a:t>started</a:t>
            </a:r>
            <a:r>
              <a:rPr lang="es-CL" sz="1800" dirty="0"/>
              <a:t> </a:t>
            </a:r>
            <a:r>
              <a:rPr lang="es-CL" sz="1800" dirty="0" err="1"/>
              <a:t>to</a:t>
            </a:r>
            <a:r>
              <a:rPr lang="es-CL" sz="1800" dirty="0"/>
              <a:t> </a:t>
            </a:r>
            <a:r>
              <a:rPr lang="es-CL" sz="1800" dirty="0" err="1"/>
              <a:t>decreased</a:t>
            </a:r>
            <a:r>
              <a:rPr lang="es-CL" sz="1800" dirty="0"/>
              <a:t> after March.</a:t>
            </a:r>
          </a:p>
          <a:p>
            <a:endParaRPr lang="es-CL" dirty="0"/>
          </a:p>
          <a:p>
            <a:endParaRPr lang="es-CL" dirty="0"/>
          </a:p>
          <a:p>
            <a:endParaRPr lang="es-CL" dirty="0"/>
          </a:p>
        </p:txBody>
      </p:sp>
      <p:pic>
        <p:nvPicPr>
          <p:cNvPr id="5" name="Imagen 4">
            <a:extLst>
              <a:ext uri="{FF2B5EF4-FFF2-40B4-BE49-F238E27FC236}">
                <a16:creationId xmlns:a16="http://schemas.microsoft.com/office/drawing/2014/main" id="{806898F0-E7D0-4947-94BB-2599F7F5CF19}"/>
              </a:ext>
            </a:extLst>
          </p:cNvPr>
          <p:cNvPicPr>
            <a:picLocks noChangeAspect="1"/>
          </p:cNvPicPr>
          <p:nvPr/>
        </p:nvPicPr>
        <p:blipFill>
          <a:blip r:embed="rId2"/>
          <a:stretch>
            <a:fillRect/>
          </a:stretch>
        </p:blipFill>
        <p:spPr>
          <a:xfrm>
            <a:off x="290513" y="1746885"/>
            <a:ext cx="3543300" cy="2914650"/>
          </a:xfrm>
          <a:prstGeom prst="rect">
            <a:avLst/>
          </a:prstGeom>
        </p:spPr>
      </p:pic>
      <p:pic>
        <p:nvPicPr>
          <p:cNvPr id="7" name="Imagen 6">
            <a:extLst>
              <a:ext uri="{FF2B5EF4-FFF2-40B4-BE49-F238E27FC236}">
                <a16:creationId xmlns:a16="http://schemas.microsoft.com/office/drawing/2014/main" id="{264A7797-DA2F-476D-8E5F-C5699AE81A97}"/>
              </a:ext>
            </a:extLst>
          </p:cNvPr>
          <p:cNvPicPr>
            <a:picLocks noChangeAspect="1"/>
          </p:cNvPicPr>
          <p:nvPr/>
        </p:nvPicPr>
        <p:blipFill>
          <a:blip r:embed="rId3"/>
          <a:stretch>
            <a:fillRect/>
          </a:stretch>
        </p:blipFill>
        <p:spPr>
          <a:xfrm>
            <a:off x="6786563" y="1754294"/>
            <a:ext cx="4848225" cy="3257550"/>
          </a:xfrm>
          <a:prstGeom prst="rect">
            <a:avLst/>
          </a:prstGeom>
        </p:spPr>
      </p:pic>
      <p:cxnSp>
        <p:nvCxnSpPr>
          <p:cNvPr id="9" name="Conector recto de flecha 8">
            <a:extLst>
              <a:ext uri="{FF2B5EF4-FFF2-40B4-BE49-F238E27FC236}">
                <a16:creationId xmlns:a16="http://schemas.microsoft.com/office/drawing/2014/main" id="{D6F67D91-C43A-489F-A7DC-D9449BC6656D}"/>
              </a:ext>
            </a:extLst>
          </p:cNvPr>
          <p:cNvCxnSpPr/>
          <p:nvPr/>
        </p:nvCxnSpPr>
        <p:spPr>
          <a:xfrm>
            <a:off x="4210050" y="3367829"/>
            <a:ext cx="24384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26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6D65F-1DB8-4911-9F8E-97EAA7D0F1B1}"/>
              </a:ext>
            </a:extLst>
          </p:cNvPr>
          <p:cNvSpPr>
            <a:spLocks noGrp="1"/>
          </p:cNvSpPr>
          <p:nvPr>
            <p:ph type="title"/>
          </p:nvPr>
        </p:nvSpPr>
        <p:spPr/>
        <p:txBody>
          <a:bodyPr/>
          <a:lstStyle/>
          <a:p>
            <a:r>
              <a:rPr lang="es-CL" dirty="0"/>
              <a:t>Conclusions. </a:t>
            </a:r>
          </a:p>
        </p:txBody>
      </p:sp>
      <p:sp>
        <p:nvSpPr>
          <p:cNvPr id="3" name="Marcador de contenido 2">
            <a:extLst>
              <a:ext uri="{FF2B5EF4-FFF2-40B4-BE49-F238E27FC236}">
                <a16:creationId xmlns:a16="http://schemas.microsoft.com/office/drawing/2014/main" id="{148354D8-7149-4450-9E0B-F74308B0B26C}"/>
              </a:ext>
            </a:extLst>
          </p:cNvPr>
          <p:cNvSpPr>
            <a:spLocks noGrp="1"/>
          </p:cNvSpPr>
          <p:nvPr>
            <p:ph idx="1"/>
          </p:nvPr>
        </p:nvSpPr>
        <p:spPr/>
        <p:txBody>
          <a:bodyPr/>
          <a:lstStyle/>
          <a:p>
            <a:pPr>
              <a:buFont typeface="Arial" panose="020B0604020202020204" pitchFamily="34" charset="0"/>
              <a:buChar char="•"/>
            </a:pPr>
            <a:r>
              <a:rPr lang="en-US" dirty="0"/>
              <a:t> The strategy of selling many products to the customers did not work in 2020.</a:t>
            </a:r>
          </a:p>
          <a:p>
            <a:pPr>
              <a:buFont typeface="Arial" panose="020B0604020202020204" pitchFamily="34" charset="0"/>
              <a:buChar char="•"/>
            </a:pPr>
            <a:r>
              <a:rPr lang="en-US" dirty="0"/>
              <a:t>Our products had a significant profit drop during 2020.</a:t>
            </a:r>
          </a:p>
          <a:p>
            <a:pPr>
              <a:buFont typeface="Arial" panose="020B0604020202020204" pitchFamily="34" charset="0"/>
              <a:buChar char="•"/>
            </a:pPr>
            <a:r>
              <a:rPr lang="en-US" dirty="0"/>
              <a:t>April was the month that most negatively impacted the 2020 profits.</a:t>
            </a:r>
          </a:p>
          <a:p>
            <a:pPr>
              <a:buFont typeface="Arial" panose="020B0604020202020204" pitchFamily="34" charset="0"/>
              <a:buChar char="•"/>
            </a:pPr>
            <a:r>
              <a:rPr lang="en-US" dirty="0"/>
              <a:t>There is high dispersion among products that generate profits and losses.</a:t>
            </a:r>
          </a:p>
          <a:p>
            <a:pPr>
              <a:buFont typeface="Arial" panose="020B0604020202020204" pitchFamily="34" charset="0"/>
              <a:buChar char="•"/>
            </a:pPr>
            <a:r>
              <a:rPr lang="en-US" dirty="0"/>
              <a:t> "Brick &amp; Mortar" sales had a very negative impact on profits in 2020 however, the drop was less important in the e-commerce channel.</a:t>
            </a:r>
          </a:p>
          <a:p>
            <a:pPr>
              <a:buFont typeface="Arial" panose="020B0604020202020204" pitchFamily="34" charset="0"/>
              <a:buChar char="•"/>
            </a:pPr>
            <a:r>
              <a:rPr lang="en-US" dirty="0"/>
              <a:t>Customers seem to be differentiated by the level of profit. The ones that generated the most profits were: </a:t>
            </a:r>
            <a:r>
              <a:rPr lang="en-US" dirty="0" err="1"/>
              <a:t>Electricalsara</a:t>
            </a:r>
            <a:r>
              <a:rPr lang="en-US" dirty="0"/>
              <a:t> Stores, Surge Stores, Excel Stores, Modular &amp; Premium Stores.</a:t>
            </a:r>
          </a:p>
          <a:p>
            <a:pPr marL="0" indent="0">
              <a:buNone/>
            </a:pPr>
            <a:endParaRPr lang="es-CL" dirty="0"/>
          </a:p>
        </p:txBody>
      </p:sp>
    </p:spTree>
    <p:extLst>
      <p:ext uri="{BB962C8B-B14F-4D97-AF65-F5344CB8AC3E}">
        <p14:creationId xmlns:p14="http://schemas.microsoft.com/office/powerpoint/2010/main" val="29345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914A0F-F0C5-4E68-BF64-332FAF6E6E93}"/>
              </a:ext>
            </a:extLst>
          </p:cNvPr>
          <p:cNvSpPr>
            <a:spLocks noGrp="1"/>
          </p:cNvSpPr>
          <p:nvPr>
            <p:ph type="title"/>
          </p:nvPr>
        </p:nvSpPr>
        <p:spPr/>
        <p:txBody>
          <a:bodyPr/>
          <a:lstStyle/>
          <a:p>
            <a:r>
              <a:rPr lang="es-CL" dirty="0"/>
              <a:t>Recommendations for 2021.</a:t>
            </a:r>
          </a:p>
        </p:txBody>
      </p:sp>
      <p:sp>
        <p:nvSpPr>
          <p:cNvPr id="3" name="Marcador de contenido 2">
            <a:extLst>
              <a:ext uri="{FF2B5EF4-FFF2-40B4-BE49-F238E27FC236}">
                <a16:creationId xmlns:a16="http://schemas.microsoft.com/office/drawing/2014/main" id="{466A1727-855F-4B08-81E0-413315DAF5F5}"/>
              </a:ext>
            </a:extLst>
          </p:cNvPr>
          <p:cNvSpPr>
            <a:spLocks noGrp="1"/>
          </p:cNvSpPr>
          <p:nvPr>
            <p:ph idx="1"/>
          </p:nvPr>
        </p:nvSpPr>
        <p:spPr/>
        <p:txBody>
          <a:bodyPr>
            <a:normAutofit/>
          </a:bodyPr>
          <a:lstStyle/>
          <a:p>
            <a:pPr>
              <a:buFont typeface="Arial" panose="020B0604020202020204" pitchFamily="34" charset="0"/>
              <a:buChar char="•"/>
            </a:pPr>
            <a:r>
              <a:rPr lang="en-US" dirty="0"/>
              <a:t> The strategy should focus on improving the relationships with customers who generate most of the profits. Maintaining continuous contact with them could help us find which are the best products to sell. </a:t>
            </a:r>
          </a:p>
          <a:p>
            <a:pPr>
              <a:buFont typeface="Arial" panose="020B0604020202020204" pitchFamily="34" charset="0"/>
              <a:buChar char="•"/>
            </a:pPr>
            <a:r>
              <a:rPr lang="en-US" dirty="0"/>
              <a:t> The communication must be maintained through "Brick &amp; Mortar “ &amp; " E-commerce “ channels.</a:t>
            </a:r>
          </a:p>
          <a:p>
            <a:pPr>
              <a:buFont typeface="Arial" panose="020B0604020202020204" pitchFamily="34" charset="0"/>
              <a:buChar char="•"/>
            </a:pPr>
            <a:r>
              <a:rPr lang="en-US" dirty="0"/>
              <a:t> Once we understand which products are the most important, we should talk with the suppliers to create a joint strategy that help optimize the distribution of their products.</a:t>
            </a:r>
            <a:endParaRPr lang="es-CL" dirty="0"/>
          </a:p>
        </p:txBody>
      </p:sp>
    </p:spTree>
    <p:extLst>
      <p:ext uri="{BB962C8B-B14F-4D97-AF65-F5344CB8AC3E}">
        <p14:creationId xmlns:p14="http://schemas.microsoft.com/office/powerpoint/2010/main" val="170788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BF458-F429-4528-9E6E-E6696299BF50}"/>
              </a:ext>
            </a:extLst>
          </p:cNvPr>
          <p:cNvSpPr>
            <a:spLocks noGrp="1"/>
          </p:cNvSpPr>
          <p:nvPr>
            <p:ph type="title"/>
          </p:nvPr>
        </p:nvSpPr>
        <p:spPr/>
        <p:txBody>
          <a:bodyPr/>
          <a:lstStyle/>
          <a:p>
            <a:r>
              <a:rPr lang="es-CL" dirty="0"/>
              <a:t>Appendix.</a:t>
            </a:r>
          </a:p>
        </p:txBody>
      </p:sp>
      <p:sp>
        <p:nvSpPr>
          <p:cNvPr id="3" name="Marcador de contenido 2">
            <a:extLst>
              <a:ext uri="{FF2B5EF4-FFF2-40B4-BE49-F238E27FC236}">
                <a16:creationId xmlns:a16="http://schemas.microsoft.com/office/drawing/2014/main" id="{249F7FB7-3CB5-49C6-BD5D-F0C3EC2EAB10}"/>
              </a:ext>
            </a:extLst>
          </p:cNvPr>
          <p:cNvSpPr>
            <a:spLocks noGrp="1"/>
          </p:cNvSpPr>
          <p:nvPr>
            <p:ph idx="1"/>
          </p:nvPr>
        </p:nvSpPr>
        <p:spPr/>
        <p:txBody>
          <a:bodyPr/>
          <a:lstStyle/>
          <a:p>
            <a:r>
              <a:rPr lang="en-US" dirty="0"/>
              <a:t>In case anyone need more details of the analyzes carried out, you can see the document attached to this </a:t>
            </a:r>
            <a:r>
              <a:rPr lang="en-US" dirty="0">
                <a:hlinkClick r:id="rId2"/>
              </a:rPr>
              <a:t>link</a:t>
            </a:r>
            <a:r>
              <a:rPr lang="en-US" dirty="0"/>
              <a:t>.</a:t>
            </a:r>
            <a:endParaRPr lang="es-CL" dirty="0"/>
          </a:p>
        </p:txBody>
      </p:sp>
    </p:spTree>
    <p:extLst>
      <p:ext uri="{BB962C8B-B14F-4D97-AF65-F5344CB8AC3E}">
        <p14:creationId xmlns:p14="http://schemas.microsoft.com/office/powerpoint/2010/main" val="14352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A3D6D-85B2-40F5-AF7A-AE769000B52F}"/>
              </a:ext>
            </a:extLst>
          </p:cNvPr>
          <p:cNvSpPr>
            <a:spLocks noGrp="1"/>
          </p:cNvSpPr>
          <p:nvPr>
            <p:ph type="title"/>
          </p:nvPr>
        </p:nvSpPr>
        <p:spPr/>
        <p:txBody>
          <a:bodyPr/>
          <a:lstStyle/>
          <a:p>
            <a:r>
              <a:rPr lang="es-CL" dirty="0">
                <a:solidFill>
                  <a:schemeClr val="tx1"/>
                </a:solidFill>
              </a:rPr>
              <a:t>Table of contents.</a:t>
            </a:r>
          </a:p>
        </p:txBody>
      </p:sp>
      <p:sp>
        <p:nvSpPr>
          <p:cNvPr id="3" name="Marcador de contenido 2">
            <a:extLst>
              <a:ext uri="{FF2B5EF4-FFF2-40B4-BE49-F238E27FC236}">
                <a16:creationId xmlns:a16="http://schemas.microsoft.com/office/drawing/2014/main" id="{E1850B98-B7FE-4ED7-B6BA-5413282B0FAA}"/>
              </a:ext>
            </a:extLst>
          </p:cNvPr>
          <p:cNvSpPr>
            <a:spLocks noGrp="1"/>
          </p:cNvSpPr>
          <p:nvPr>
            <p:ph idx="1"/>
          </p:nvPr>
        </p:nvSpPr>
        <p:spPr>
          <a:xfrm>
            <a:off x="1097280" y="1845734"/>
            <a:ext cx="3598545" cy="4023360"/>
          </a:xfrm>
        </p:spPr>
        <p:txBody>
          <a:bodyPr>
            <a:normAutofit/>
          </a:bodyPr>
          <a:lstStyle/>
          <a:p>
            <a:pPr>
              <a:buFont typeface="Arial" panose="020B0604020202020204" pitchFamily="34" charset="0"/>
              <a:buChar char="•"/>
            </a:pPr>
            <a:r>
              <a:rPr lang="es-CL" dirty="0">
                <a:solidFill>
                  <a:schemeClr val="tx1"/>
                </a:solidFill>
                <a:hlinkClick r:id="rId2" action="ppaction://hlinksldjump">
                  <a:extLst>
                    <a:ext uri="{A12FA001-AC4F-418D-AE19-62706E023703}">
                      <ahyp:hlinkClr xmlns:ahyp="http://schemas.microsoft.com/office/drawing/2018/hyperlinkcolor" val="tx"/>
                    </a:ext>
                  </a:extLst>
                </a:hlinkClick>
              </a:rPr>
              <a:t>Objective</a:t>
            </a:r>
            <a:r>
              <a:rPr lang="es-CL" dirty="0">
                <a:solidFill>
                  <a:schemeClr val="tx1"/>
                </a:solidFill>
              </a:rPr>
              <a:t>.</a:t>
            </a:r>
          </a:p>
          <a:p>
            <a:pPr>
              <a:buFont typeface="Arial" panose="020B0604020202020204" pitchFamily="34" charset="0"/>
              <a:buChar char="•"/>
            </a:pPr>
            <a:r>
              <a:rPr lang="es-CL" dirty="0">
                <a:solidFill>
                  <a:schemeClr val="tx1"/>
                </a:solidFill>
                <a:hlinkClick r:id="rId3" action="ppaction://hlinksldjump">
                  <a:extLst>
                    <a:ext uri="{A12FA001-AC4F-418D-AE19-62706E023703}">
                      <ahyp:hlinkClr xmlns:ahyp="http://schemas.microsoft.com/office/drawing/2018/hyperlinkcolor" val="tx"/>
                    </a:ext>
                  </a:extLst>
                </a:hlinkClick>
              </a:rPr>
              <a:t>Previous years</a:t>
            </a:r>
            <a:r>
              <a:rPr lang="es-CL" dirty="0">
                <a:solidFill>
                  <a:schemeClr val="tx1"/>
                </a:solidFill>
              </a:rPr>
              <a:t>.</a:t>
            </a:r>
          </a:p>
          <a:p>
            <a:pPr>
              <a:buFont typeface="Arial" panose="020B0604020202020204" pitchFamily="34" charset="0"/>
              <a:buChar char="•"/>
            </a:pPr>
            <a:r>
              <a:rPr lang="es-CL" dirty="0">
                <a:solidFill>
                  <a:schemeClr val="tx1"/>
                </a:solidFill>
                <a:hlinkClick r:id="rId4" action="ppaction://hlinksldjump">
                  <a:extLst>
                    <a:ext uri="{A12FA001-AC4F-418D-AE19-62706E023703}">
                      <ahyp:hlinkClr xmlns:ahyp="http://schemas.microsoft.com/office/drawing/2018/hyperlinkcolor" val="tx"/>
                    </a:ext>
                  </a:extLst>
                </a:hlinkClick>
              </a:rPr>
              <a:t>Zoom on 2020</a:t>
            </a:r>
            <a:r>
              <a:rPr lang="es-CL" dirty="0">
                <a:solidFill>
                  <a:schemeClr val="tx1"/>
                </a:solidFill>
              </a:rPr>
              <a:t>.</a:t>
            </a:r>
          </a:p>
          <a:p>
            <a:pPr>
              <a:buFont typeface="Arial" panose="020B0604020202020204" pitchFamily="34" charset="0"/>
              <a:buChar char="•"/>
            </a:pPr>
            <a:r>
              <a:rPr lang="es-CL" dirty="0">
                <a:solidFill>
                  <a:schemeClr val="tx1"/>
                </a:solidFill>
                <a:hlinkClick r:id="rId5" action="ppaction://hlinksldjump">
                  <a:extLst>
                    <a:ext uri="{A12FA001-AC4F-418D-AE19-62706E023703}">
                      <ahyp:hlinkClr xmlns:ahyp="http://schemas.microsoft.com/office/drawing/2018/hyperlinkcolor" val="tx"/>
                    </a:ext>
                  </a:extLst>
                </a:hlinkClick>
              </a:rPr>
              <a:t>Conclusions</a:t>
            </a:r>
            <a:r>
              <a:rPr lang="es-CL" dirty="0">
                <a:solidFill>
                  <a:schemeClr val="tx1"/>
                </a:solidFill>
              </a:rPr>
              <a:t>.</a:t>
            </a:r>
          </a:p>
          <a:p>
            <a:pPr>
              <a:buFont typeface="Arial" panose="020B0604020202020204" pitchFamily="34" charset="0"/>
              <a:buChar char="•"/>
            </a:pPr>
            <a:r>
              <a:rPr lang="es-CL" dirty="0">
                <a:solidFill>
                  <a:schemeClr val="tx1"/>
                </a:solidFill>
                <a:hlinkClick r:id="rId6" action="ppaction://hlinksldjump">
                  <a:extLst>
                    <a:ext uri="{A12FA001-AC4F-418D-AE19-62706E023703}">
                      <ahyp:hlinkClr xmlns:ahyp="http://schemas.microsoft.com/office/drawing/2018/hyperlinkcolor" val="tx"/>
                    </a:ext>
                  </a:extLst>
                </a:hlinkClick>
              </a:rPr>
              <a:t>Recommendations for 2021</a:t>
            </a:r>
            <a:r>
              <a:rPr lang="es-CL" dirty="0">
                <a:solidFill>
                  <a:schemeClr val="tx1"/>
                </a:solidFill>
              </a:rPr>
              <a:t>.</a:t>
            </a:r>
          </a:p>
          <a:p>
            <a:pPr>
              <a:buFont typeface="Arial" panose="020B0604020202020204" pitchFamily="34" charset="0"/>
              <a:buChar char="•"/>
            </a:pPr>
            <a:r>
              <a:rPr lang="es-CL" dirty="0">
                <a:solidFill>
                  <a:schemeClr val="tx1"/>
                </a:solidFill>
                <a:hlinkClick r:id="rId7" action="ppaction://hlinksldjump">
                  <a:extLst>
                    <a:ext uri="{A12FA001-AC4F-418D-AE19-62706E023703}">
                      <ahyp:hlinkClr xmlns:ahyp="http://schemas.microsoft.com/office/drawing/2018/hyperlinkcolor" val="tx"/>
                    </a:ext>
                  </a:extLst>
                </a:hlinkClick>
              </a:rPr>
              <a:t>Appendix</a:t>
            </a:r>
            <a:r>
              <a:rPr lang="es-CL" dirty="0">
                <a:solidFill>
                  <a:schemeClr val="tx1"/>
                </a:solidFill>
              </a:rPr>
              <a:t>.</a:t>
            </a:r>
          </a:p>
          <a:p>
            <a:pPr>
              <a:buFont typeface="Arial" panose="020B0604020202020204" pitchFamily="34" charset="0"/>
              <a:buChar char="•"/>
            </a:pPr>
            <a:endParaRPr lang="es-CL" dirty="0">
              <a:solidFill>
                <a:schemeClr val="tx1"/>
              </a:solidFill>
            </a:endParaRPr>
          </a:p>
        </p:txBody>
      </p:sp>
      <p:sp>
        <p:nvSpPr>
          <p:cNvPr id="7" name="CuadroTexto 6">
            <a:extLst>
              <a:ext uri="{FF2B5EF4-FFF2-40B4-BE49-F238E27FC236}">
                <a16:creationId xmlns:a16="http://schemas.microsoft.com/office/drawing/2014/main" id="{9835FE20-9B2B-4416-A309-8152DDAD7565}"/>
              </a:ext>
            </a:extLst>
          </p:cNvPr>
          <p:cNvSpPr txBox="1"/>
          <p:nvPr/>
        </p:nvSpPr>
        <p:spPr>
          <a:xfrm>
            <a:off x="6586535" y="1921188"/>
            <a:ext cx="3914775" cy="1477328"/>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s-CL" dirty="0">
                <a:hlinkClick r:id="rId8" action="ppaction://hlinksldjump">
                  <a:extLst>
                    <a:ext uri="{A12FA001-AC4F-418D-AE19-62706E023703}">
                      <ahyp:hlinkClr xmlns:ahyp="http://schemas.microsoft.com/office/drawing/2018/hyperlinkcolor" val="tx"/>
                    </a:ext>
                  </a:extLst>
                </a:hlinkClick>
              </a:rPr>
              <a:t>Profit on previous years</a:t>
            </a:r>
            <a:r>
              <a:rPr lang="es-CL" dirty="0"/>
              <a:t>.</a:t>
            </a:r>
          </a:p>
          <a:p>
            <a:pPr marL="285750" indent="-285750">
              <a:buClr>
                <a:srgbClr val="92D050"/>
              </a:buClr>
              <a:buFont typeface="Arial" panose="020B0604020202020204" pitchFamily="34" charset="0"/>
              <a:buChar char="•"/>
            </a:pPr>
            <a:r>
              <a:rPr lang="es-CL" dirty="0">
                <a:hlinkClick r:id="rId9" action="ppaction://hlinksldjump">
                  <a:extLst>
                    <a:ext uri="{A12FA001-AC4F-418D-AE19-62706E023703}">
                      <ahyp:hlinkClr xmlns:ahyp="http://schemas.microsoft.com/office/drawing/2018/hyperlinkcolor" val="tx"/>
                    </a:ext>
                  </a:extLst>
                </a:hlinkClick>
              </a:rPr>
              <a:t>Customer</a:t>
            </a:r>
            <a:r>
              <a:rPr lang="es-CL" dirty="0">
                <a:solidFill>
                  <a:srgbClr val="6B9F25"/>
                </a:solidFill>
                <a:hlinkClick r:id="rId9" action="ppaction://hlinksldjump">
                  <a:extLst>
                    <a:ext uri="{A12FA001-AC4F-418D-AE19-62706E023703}">
                      <ahyp:hlinkClr xmlns:ahyp="http://schemas.microsoft.com/office/drawing/2018/hyperlinkcolor" val="tx"/>
                    </a:ext>
                  </a:extLst>
                </a:hlinkClick>
              </a:rPr>
              <a:t> </a:t>
            </a:r>
            <a:r>
              <a:rPr lang="es-CL" dirty="0">
                <a:hlinkClick r:id="rId9" action="ppaction://hlinksldjump">
                  <a:extLst>
                    <a:ext uri="{A12FA001-AC4F-418D-AE19-62706E023703}">
                      <ahyp:hlinkClr xmlns:ahyp="http://schemas.microsoft.com/office/drawing/2018/hyperlinkcolor" val="tx"/>
                    </a:ext>
                  </a:extLst>
                </a:hlinkClick>
              </a:rPr>
              <a:t>type on previous years</a:t>
            </a:r>
            <a:r>
              <a:rPr lang="es-CL" dirty="0"/>
              <a:t>.</a:t>
            </a:r>
          </a:p>
          <a:p>
            <a:pPr marL="285750" indent="-285750">
              <a:buClr>
                <a:srgbClr val="92D050"/>
              </a:buClr>
              <a:buFont typeface="Arial" panose="020B0604020202020204" pitchFamily="34" charset="0"/>
              <a:buChar char="•"/>
            </a:pPr>
            <a:r>
              <a:rPr lang="es-CL" dirty="0">
                <a:hlinkClick r:id="rId10" action="ppaction://hlinksldjump">
                  <a:extLst>
                    <a:ext uri="{A12FA001-AC4F-418D-AE19-62706E023703}">
                      <ahyp:hlinkClr xmlns:ahyp="http://schemas.microsoft.com/office/drawing/2018/hyperlinkcolor" val="tx"/>
                    </a:ext>
                  </a:extLst>
                </a:hlinkClick>
              </a:rPr>
              <a:t>Customers</a:t>
            </a:r>
            <a:r>
              <a:rPr lang="es-CL" dirty="0">
                <a:solidFill>
                  <a:srgbClr val="6B9F25"/>
                </a:solidFill>
                <a:hlinkClick r:id="rId10" action="ppaction://hlinksldjump">
                  <a:extLst>
                    <a:ext uri="{A12FA001-AC4F-418D-AE19-62706E023703}">
                      <ahyp:hlinkClr xmlns:ahyp="http://schemas.microsoft.com/office/drawing/2018/hyperlinkcolor" val="tx"/>
                    </a:ext>
                  </a:extLst>
                </a:hlinkClick>
              </a:rPr>
              <a:t> </a:t>
            </a:r>
            <a:r>
              <a:rPr lang="es-CL" dirty="0">
                <a:hlinkClick r:id="rId10" action="ppaction://hlinksldjump">
                  <a:extLst>
                    <a:ext uri="{A12FA001-AC4F-418D-AE19-62706E023703}">
                      <ahyp:hlinkClr xmlns:ahyp="http://schemas.microsoft.com/office/drawing/2018/hyperlinkcolor" val="tx"/>
                    </a:ext>
                  </a:extLst>
                </a:hlinkClick>
              </a:rPr>
              <a:t>&amp; profit</a:t>
            </a:r>
            <a:r>
              <a:rPr lang="es-CL" dirty="0"/>
              <a:t>.</a:t>
            </a:r>
          </a:p>
          <a:p>
            <a:pPr marL="285750" indent="-285750">
              <a:buClr>
                <a:srgbClr val="92D050"/>
              </a:buClr>
              <a:buFont typeface="Arial" panose="020B0604020202020204" pitchFamily="34" charset="0"/>
              <a:buChar char="•"/>
            </a:pPr>
            <a:r>
              <a:rPr lang="es-CL" dirty="0">
                <a:hlinkClick r:id="rId11" action="ppaction://hlinksldjump">
                  <a:extLst>
                    <a:ext uri="{A12FA001-AC4F-418D-AE19-62706E023703}">
                      <ahyp:hlinkClr xmlns:ahyp="http://schemas.microsoft.com/office/drawing/2018/hyperlinkcolor" val="tx"/>
                    </a:ext>
                  </a:extLst>
                </a:hlinkClick>
              </a:rPr>
              <a:t>Product</a:t>
            </a:r>
            <a:r>
              <a:rPr lang="es-CL" dirty="0">
                <a:solidFill>
                  <a:srgbClr val="6B9F25"/>
                </a:solidFill>
                <a:hlinkClick r:id="rId11" action="ppaction://hlinksldjump">
                  <a:extLst>
                    <a:ext uri="{A12FA001-AC4F-418D-AE19-62706E023703}">
                      <ahyp:hlinkClr xmlns:ahyp="http://schemas.microsoft.com/office/drawing/2018/hyperlinkcolor" val="tx"/>
                    </a:ext>
                  </a:extLst>
                </a:hlinkClick>
              </a:rPr>
              <a:t> </a:t>
            </a:r>
            <a:r>
              <a:rPr lang="es-CL" dirty="0">
                <a:hlinkClick r:id="rId11" action="ppaction://hlinksldjump">
                  <a:extLst>
                    <a:ext uri="{A12FA001-AC4F-418D-AE19-62706E023703}">
                      <ahyp:hlinkClr xmlns:ahyp="http://schemas.microsoft.com/office/drawing/2018/hyperlinkcolor" val="tx"/>
                    </a:ext>
                  </a:extLst>
                </a:hlinkClick>
              </a:rPr>
              <a:t>type on previous years</a:t>
            </a:r>
            <a:r>
              <a:rPr lang="es-CL" dirty="0"/>
              <a:t>.</a:t>
            </a:r>
          </a:p>
          <a:p>
            <a:pPr marL="285750" indent="-285750">
              <a:buClr>
                <a:srgbClr val="92D050"/>
              </a:buClr>
              <a:buFont typeface="Arial" panose="020B0604020202020204" pitchFamily="34" charset="0"/>
              <a:buChar char="•"/>
            </a:pPr>
            <a:r>
              <a:rPr lang="es-CL" dirty="0">
                <a:hlinkClick r:id="rId12" action="ppaction://hlinksldjump">
                  <a:extLst>
                    <a:ext uri="{A12FA001-AC4F-418D-AE19-62706E023703}">
                      <ahyp:hlinkClr xmlns:ahyp="http://schemas.microsoft.com/office/drawing/2018/hyperlinkcolor" val="tx"/>
                    </a:ext>
                  </a:extLst>
                </a:hlinkClick>
              </a:rPr>
              <a:t>Products &amp; profits</a:t>
            </a:r>
            <a:r>
              <a:rPr lang="es-CL" dirty="0"/>
              <a:t>.</a:t>
            </a:r>
          </a:p>
        </p:txBody>
      </p:sp>
      <p:sp>
        <p:nvSpPr>
          <p:cNvPr id="8" name="CuadroTexto 7">
            <a:extLst>
              <a:ext uri="{FF2B5EF4-FFF2-40B4-BE49-F238E27FC236}">
                <a16:creationId xmlns:a16="http://schemas.microsoft.com/office/drawing/2014/main" id="{3CA40800-9489-44E3-9921-1230DD19DF9C}"/>
              </a:ext>
            </a:extLst>
          </p:cNvPr>
          <p:cNvSpPr txBox="1"/>
          <p:nvPr/>
        </p:nvSpPr>
        <p:spPr>
          <a:xfrm>
            <a:off x="6586535" y="3818116"/>
            <a:ext cx="3914775" cy="92333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s-CL" dirty="0">
                <a:hlinkClick r:id="rId13" action="ppaction://hlinksldjump">
                  <a:extLst>
                    <a:ext uri="{A12FA001-AC4F-418D-AE19-62706E023703}">
                      <ahyp:hlinkClr xmlns:ahyp="http://schemas.microsoft.com/office/drawing/2018/hyperlinkcolor" val="tx"/>
                    </a:ext>
                  </a:extLst>
                </a:hlinkClick>
              </a:rPr>
              <a:t>Profits on 2020</a:t>
            </a:r>
            <a:r>
              <a:rPr lang="es-CL" dirty="0"/>
              <a:t>.</a:t>
            </a:r>
          </a:p>
          <a:p>
            <a:pPr marL="285750" indent="-285750">
              <a:buClr>
                <a:srgbClr val="92D050"/>
              </a:buClr>
              <a:buFont typeface="Arial" panose="020B0604020202020204" pitchFamily="34" charset="0"/>
              <a:buChar char="•"/>
            </a:pPr>
            <a:r>
              <a:rPr lang="es-CL" dirty="0">
                <a:hlinkClick r:id="rId14" action="ppaction://hlinksldjump">
                  <a:extLst>
                    <a:ext uri="{A12FA001-AC4F-418D-AE19-62706E023703}">
                      <ahyp:hlinkClr xmlns:ahyp="http://schemas.microsoft.com/office/drawing/2018/hyperlinkcolor" val="tx"/>
                    </a:ext>
                  </a:extLst>
                </a:hlinkClick>
              </a:rPr>
              <a:t>Customers</a:t>
            </a:r>
            <a:r>
              <a:rPr lang="es-CL" dirty="0">
                <a:solidFill>
                  <a:srgbClr val="6B9F25"/>
                </a:solidFill>
                <a:hlinkClick r:id="rId14" action="ppaction://hlinksldjump">
                  <a:extLst>
                    <a:ext uri="{A12FA001-AC4F-418D-AE19-62706E023703}">
                      <ahyp:hlinkClr xmlns:ahyp="http://schemas.microsoft.com/office/drawing/2018/hyperlinkcolor" val="tx"/>
                    </a:ext>
                  </a:extLst>
                </a:hlinkClick>
              </a:rPr>
              <a:t> </a:t>
            </a:r>
            <a:r>
              <a:rPr lang="es-CL" dirty="0">
                <a:hlinkClick r:id="rId14" action="ppaction://hlinksldjump">
                  <a:extLst>
                    <a:ext uri="{A12FA001-AC4F-418D-AE19-62706E023703}">
                      <ahyp:hlinkClr xmlns:ahyp="http://schemas.microsoft.com/office/drawing/2018/hyperlinkcolor" val="tx"/>
                    </a:ext>
                  </a:extLst>
                </a:hlinkClick>
              </a:rPr>
              <a:t>on 2020</a:t>
            </a:r>
            <a:r>
              <a:rPr lang="es-CL" dirty="0"/>
              <a:t>.</a:t>
            </a:r>
          </a:p>
          <a:p>
            <a:pPr marL="285750" indent="-285750">
              <a:buClr>
                <a:srgbClr val="92D050"/>
              </a:buClr>
              <a:buFont typeface="Arial" panose="020B0604020202020204" pitchFamily="34" charset="0"/>
              <a:buChar char="•"/>
            </a:pPr>
            <a:r>
              <a:rPr lang="es-CL" dirty="0">
                <a:hlinkClick r:id="rId15" action="ppaction://hlinksldjump">
                  <a:extLst>
                    <a:ext uri="{A12FA001-AC4F-418D-AE19-62706E023703}">
                      <ahyp:hlinkClr xmlns:ahyp="http://schemas.microsoft.com/office/drawing/2018/hyperlinkcolor" val="tx"/>
                    </a:ext>
                  </a:extLst>
                </a:hlinkClick>
              </a:rPr>
              <a:t>Products on 2020</a:t>
            </a:r>
            <a:r>
              <a:rPr lang="es-CL" dirty="0"/>
              <a:t>.</a:t>
            </a:r>
          </a:p>
        </p:txBody>
      </p:sp>
      <p:cxnSp>
        <p:nvCxnSpPr>
          <p:cNvPr id="10" name="Conector: curvado 9">
            <a:extLst>
              <a:ext uri="{FF2B5EF4-FFF2-40B4-BE49-F238E27FC236}">
                <a16:creationId xmlns:a16="http://schemas.microsoft.com/office/drawing/2014/main" id="{4027C934-ABD9-4C2C-BAEA-4818CCE9BE77}"/>
              </a:ext>
            </a:extLst>
          </p:cNvPr>
          <p:cNvCxnSpPr>
            <a:cxnSpLocks/>
          </p:cNvCxnSpPr>
          <p:nvPr/>
        </p:nvCxnSpPr>
        <p:spPr>
          <a:xfrm>
            <a:off x="2809875" y="2565520"/>
            <a:ext cx="3669505" cy="12700"/>
          </a:xfrm>
          <a:prstGeom prst="curved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curvado 14">
            <a:extLst>
              <a:ext uri="{FF2B5EF4-FFF2-40B4-BE49-F238E27FC236}">
                <a16:creationId xmlns:a16="http://schemas.microsoft.com/office/drawing/2014/main" id="{0D37E448-271A-48E4-AC6D-E586233FE1BA}"/>
              </a:ext>
            </a:extLst>
          </p:cNvPr>
          <p:cNvCxnSpPr>
            <a:cxnSpLocks/>
          </p:cNvCxnSpPr>
          <p:nvPr/>
        </p:nvCxnSpPr>
        <p:spPr>
          <a:xfrm>
            <a:off x="2809875" y="2924175"/>
            <a:ext cx="3669505" cy="135560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Rectángulo: esquinas redondeadas 15">
            <a:extLst>
              <a:ext uri="{FF2B5EF4-FFF2-40B4-BE49-F238E27FC236}">
                <a16:creationId xmlns:a16="http://schemas.microsoft.com/office/drawing/2014/main" id="{67138889-F4C3-4EAF-9E8B-ACC0E485D643}"/>
              </a:ext>
            </a:extLst>
          </p:cNvPr>
          <p:cNvSpPr/>
          <p:nvPr/>
        </p:nvSpPr>
        <p:spPr>
          <a:xfrm>
            <a:off x="6586535" y="1847922"/>
            <a:ext cx="3495675" cy="1600484"/>
          </a:xfrm>
          <a:prstGeom prst="round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ángulo: esquinas redondeadas 16">
            <a:extLst>
              <a:ext uri="{FF2B5EF4-FFF2-40B4-BE49-F238E27FC236}">
                <a16:creationId xmlns:a16="http://schemas.microsoft.com/office/drawing/2014/main" id="{0869A2AA-45FF-4634-954D-B0EDBE5258B4}"/>
              </a:ext>
            </a:extLst>
          </p:cNvPr>
          <p:cNvSpPr/>
          <p:nvPr/>
        </p:nvSpPr>
        <p:spPr>
          <a:xfrm>
            <a:off x="6586535" y="3790010"/>
            <a:ext cx="3495675" cy="1002955"/>
          </a:xfrm>
          <a:prstGeom prst="round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22626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76B3B-030F-4AC4-9E3F-28F5F73F8E00}"/>
              </a:ext>
            </a:extLst>
          </p:cNvPr>
          <p:cNvSpPr>
            <a:spLocks noGrp="1"/>
          </p:cNvSpPr>
          <p:nvPr>
            <p:ph type="title"/>
          </p:nvPr>
        </p:nvSpPr>
        <p:spPr/>
        <p:txBody>
          <a:bodyPr/>
          <a:lstStyle/>
          <a:p>
            <a:r>
              <a:rPr lang="es-CL" dirty="0">
                <a:solidFill>
                  <a:schemeClr val="tx1"/>
                </a:solidFill>
              </a:rPr>
              <a:t>Objective.</a:t>
            </a:r>
          </a:p>
        </p:txBody>
      </p:sp>
      <p:sp>
        <p:nvSpPr>
          <p:cNvPr id="3" name="Marcador de contenido 2">
            <a:extLst>
              <a:ext uri="{FF2B5EF4-FFF2-40B4-BE49-F238E27FC236}">
                <a16:creationId xmlns:a16="http://schemas.microsoft.com/office/drawing/2014/main" id="{7034D7C5-25F2-4958-98E6-654ED76D5870}"/>
              </a:ext>
            </a:extLst>
          </p:cNvPr>
          <p:cNvSpPr>
            <a:spLocks noGrp="1"/>
          </p:cNvSpPr>
          <p:nvPr>
            <p:ph idx="1"/>
          </p:nvPr>
        </p:nvSpPr>
        <p:spPr/>
        <p:txBody>
          <a:bodyPr>
            <a:normAutofit/>
          </a:bodyPr>
          <a:lstStyle/>
          <a:p>
            <a:pPr marL="0" indent="0">
              <a:buNone/>
            </a:pPr>
            <a:r>
              <a:rPr lang="en-US" sz="2800" dirty="0">
                <a:solidFill>
                  <a:schemeClr val="tx1"/>
                </a:solidFill>
              </a:rPr>
              <a:t>Analyze the behavior of the company's sales in recent years, to create guidelines that allow us to have good sales in 2021. Focusing on:</a:t>
            </a:r>
          </a:p>
          <a:p>
            <a:pPr>
              <a:buFont typeface="Arial" panose="020B0604020202020204" pitchFamily="34" charset="0"/>
              <a:buChar char="•"/>
            </a:pPr>
            <a:r>
              <a:rPr lang="en-US" sz="2800" dirty="0">
                <a:solidFill>
                  <a:schemeClr val="tx1"/>
                </a:solidFill>
              </a:rPr>
              <a:t> Profit of previous years.</a:t>
            </a:r>
          </a:p>
          <a:p>
            <a:pPr>
              <a:buFont typeface="Arial" panose="020B0604020202020204" pitchFamily="34" charset="0"/>
              <a:buChar char="•"/>
            </a:pPr>
            <a:r>
              <a:rPr lang="en-US" sz="2800" dirty="0">
                <a:solidFill>
                  <a:schemeClr val="tx1"/>
                </a:solidFill>
              </a:rPr>
              <a:t>Understanding customer types &amp;</a:t>
            </a:r>
          </a:p>
          <a:p>
            <a:pPr>
              <a:buFont typeface="Arial" panose="020B0604020202020204" pitchFamily="34" charset="0"/>
              <a:buChar char="•"/>
            </a:pPr>
            <a:r>
              <a:rPr lang="en-US" sz="2800" dirty="0">
                <a:solidFill>
                  <a:schemeClr val="tx1"/>
                </a:solidFill>
              </a:rPr>
              <a:t>Product types.</a:t>
            </a:r>
          </a:p>
          <a:p>
            <a:pPr>
              <a:buFont typeface="Arial" panose="020B0604020202020204" pitchFamily="34" charset="0"/>
              <a:buChar char="•"/>
            </a:pPr>
            <a:endParaRPr lang="es-CL" sz="2800" dirty="0">
              <a:solidFill>
                <a:schemeClr val="tx1"/>
              </a:solidFill>
            </a:endParaRPr>
          </a:p>
        </p:txBody>
      </p:sp>
    </p:spTree>
    <p:extLst>
      <p:ext uri="{BB962C8B-B14F-4D97-AF65-F5344CB8AC3E}">
        <p14:creationId xmlns:p14="http://schemas.microsoft.com/office/powerpoint/2010/main" val="409041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FC59BA-6BD8-4D5E-8377-BE3B5B0F41DA}"/>
              </a:ext>
            </a:extLst>
          </p:cNvPr>
          <p:cNvSpPr>
            <a:spLocks noGrp="1"/>
          </p:cNvSpPr>
          <p:nvPr>
            <p:ph idx="1"/>
          </p:nvPr>
        </p:nvSpPr>
        <p:spPr>
          <a:xfrm>
            <a:off x="1066800" y="2834640"/>
            <a:ext cx="10058400" cy="4023360"/>
          </a:xfrm>
        </p:spPr>
        <p:txBody>
          <a:bodyPr/>
          <a:lstStyle/>
          <a:p>
            <a:pPr algn="ctr"/>
            <a:r>
              <a:rPr lang="es-CL" sz="9600" dirty="0"/>
              <a:t>Previous years.</a:t>
            </a:r>
          </a:p>
          <a:p>
            <a:endParaRPr lang="es-CL" dirty="0"/>
          </a:p>
        </p:txBody>
      </p:sp>
    </p:spTree>
    <p:extLst>
      <p:ext uri="{BB962C8B-B14F-4D97-AF65-F5344CB8AC3E}">
        <p14:creationId xmlns:p14="http://schemas.microsoft.com/office/powerpoint/2010/main" val="33276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053B7-0B48-44C9-9685-906E1089293E}"/>
              </a:ext>
            </a:extLst>
          </p:cNvPr>
          <p:cNvSpPr>
            <a:spLocks noGrp="1"/>
          </p:cNvSpPr>
          <p:nvPr>
            <p:ph type="title"/>
          </p:nvPr>
        </p:nvSpPr>
        <p:spPr>
          <a:xfrm>
            <a:off x="1141413" y="618518"/>
            <a:ext cx="9905998" cy="1240762"/>
          </a:xfrm>
        </p:spPr>
        <p:txBody>
          <a:bodyPr/>
          <a:lstStyle/>
          <a:p>
            <a:r>
              <a:rPr lang="es-CL" dirty="0">
                <a:solidFill>
                  <a:schemeClr val="tx1"/>
                </a:solidFill>
              </a:rPr>
              <a:t>Profit on previous years.</a:t>
            </a:r>
          </a:p>
        </p:txBody>
      </p:sp>
      <p:pic>
        <p:nvPicPr>
          <p:cNvPr id="5" name="Marcador de contenido 4">
            <a:extLst>
              <a:ext uri="{FF2B5EF4-FFF2-40B4-BE49-F238E27FC236}">
                <a16:creationId xmlns:a16="http://schemas.microsoft.com/office/drawing/2014/main" id="{2D51439A-F60A-4ABE-8632-B0774694B9D9}"/>
              </a:ext>
            </a:extLst>
          </p:cNvPr>
          <p:cNvPicPr>
            <a:picLocks noGrp="1" noChangeAspect="1"/>
          </p:cNvPicPr>
          <p:nvPr>
            <p:ph idx="1"/>
          </p:nvPr>
        </p:nvPicPr>
        <p:blipFill>
          <a:blip r:embed="rId2"/>
          <a:stretch>
            <a:fillRect/>
          </a:stretch>
        </p:blipFill>
        <p:spPr>
          <a:xfrm>
            <a:off x="5945930" y="1978343"/>
            <a:ext cx="5623346" cy="4022725"/>
          </a:xfrm>
        </p:spPr>
      </p:pic>
      <p:sp>
        <p:nvSpPr>
          <p:cNvPr id="6" name="CuadroTexto 5">
            <a:extLst>
              <a:ext uri="{FF2B5EF4-FFF2-40B4-BE49-F238E27FC236}">
                <a16:creationId xmlns:a16="http://schemas.microsoft.com/office/drawing/2014/main" id="{2C63DCE3-E00B-48F3-9050-346CD2A5D189}"/>
              </a:ext>
            </a:extLst>
          </p:cNvPr>
          <p:cNvSpPr txBox="1"/>
          <p:nvPr/>
        </p:nvSpPr>
        <p:spPr>
          <a:xfrm>
            <a:off x="934720" y="2235200"/>
            <a:ext cx="3799840" cy="830997"/>
          </a:xfrm>
          <a:prstGeom prst="rect">
            <a:avLst/>
          </a:prstGeom>
          <a:noFill/>
        </p:spPr>
        <p:txBody>
          <a:bodyPr wrap="square" rtlCol="0">
            <a:spAutoFit/>
          </a:bodyPr>
          <a:lstStyle/>
          <a:p>
            <a:pPr marL="342900" indent="-342900">
              <a:buClr>
                <a:srgbClr val="92D050"/>
              </a:buClr>
              <a:buFont typeface="Arial" panose="020B0604020202020204" pitchFamily="34" charset="0"/>
              <a:buChar char="•"/>
            </a:pPr>
            <a:r>
              <a:rPr lang="es-CL" sz="2400" dirty="0"/>
              <a:t>COVID </a:t>
            </a:r>
            <a:r>
              <a:rPr lang="es-CL" sz="2400" dirty="0" err="1"/>
              <a:t>affected</a:t>
            </a:r>
            <a:r>
              <a:rPr lang="es-CL" sz="2400" dirty="0"/>
              <a:t> </a:t>
            </a:r>
            <a:r>
              <a:rPr lang="es-CL" sz="2400" dirty="0" err="1"/>
              <a:t>the</a:t>
            </a:r>
            <a:r>
              <a:rPr lang="es-CL" sz="2400" dirty="0"/>
              <a:t> sales on 2020.</a:t>
            </a:r>
          </a:p>
        </p:txBody>
      </p:sp>
    </p:spTree>
    <p:extLst>
      <p:ext uri="{BB962C8B-B14F-4D97-AF65-F5344CB8AC3E}">
        <p14:creationId xmlns:p14="http://schemas.microsoft.com/office/powerpoint/2010/main" val="218746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15167-FDF3-4F6F-A23F-5F2EC243B0CB}"/>
              </a:ext>
            </a:extLst>
          </p:cNvPr>
          <p:cNvSpPr>
            <a:spLocks noGrp="1"/>
          </p:cNvSpPr>
          <p:nvPr>
            <p:ph type="title"/>
          </p:nvPr>
        </p:nvSpPr>
        <p:spPr/>
        <p:txBody>
          <a:bodyPr/>
          <a:lstStyle/>
          <a:p>
            <a:r>
              <a:rPr lang="es-CL" dirty="0"/>
              <a:t>Customer type on previous years.</a:t>
            </a:r>
          </a:p>
        </p:txBody>
      </p:sp>
      <p:pic>
        <p:nvPicPr>
          <p:cNvPr id="5" name="Marcador de contenido 4">
            <a:extLst>
              <a:ext uri="{FF2B5EF4-FFF2-40B4-BE49-F238E27FC236}">
                <a16:creationId xmlns:a16="http://schemas.microsoft.com/office/drawing/2014/main" id="{9D2B244A-5D42-4976-90D3-EEEDE6A39255}"/>
              </a:ext>
            </a:extLst>
          </p:cNvPr>
          <p:cNvPicPr>
            <a:picLocks noGrp="1" noChangeAspect="1"/>
          </p:cNvPicPr>
          <p:nvPr>
            <p:ph idx="1"/>
          </p:nvPr>
        </p:nvPicPr>
        <p:blipFill>
          <a:blip r:embed="rId2"/>
          <a:stretch>
            <a:fillRect/>
          </a:stretch>
        </p:blipFill>
        <p:spPr>
          <a:xfrm>
            <a:off x="6269355" y="1878825"/>
            <a:ext cx="4886325" cy="3276600"/>
          </a:xfrm>
        </p:spPr>
      </p:pic>
      <p:pic>
        <p:nvPicPr>
          <p:cNvPr id="7" name="Imagen 6">
            <a:extLst>
              <a:ext uri="{FF2B5EF4-FFF2-40B4-BE49-F238E27FC236}">
                <a16:creationId xmlns:a16="http://schemas.microsoft.com/office/drawing/2014/main" id="{A0E49803-04FB-43F9-ABF5-D8EF391373ED}"/>
              </a:ext>
            </a:extLst>
          </p:cNvPr>
          <p:cNvPicPr>
            <a:picLocks noChangeAspect="1"/>
          </p:cNvPicPr>
          <p:nvPr/>
        </p:nvPicPr>
        <p:blipFill>
          <a:blip r:embed="rId3"/>
          <a:stretch>
            <a:fillRect/>
          </a:stretch>
        </p:blipFill>
        <p:spPr>
          <a:xfrm>
            <a:off x="570865" y="1823132"/>
            <a:ext cx="4886325" cy="3473759"/>
          </a:xfrm>
          <a:prstGeom prst="rect">
            <a:avLst/>
          </a:prstGeom>
        </p:spPr>
      </p:pic>
      <p:sp>
        <p:nvSpPr>
          <p:cNvPr id="8" name="CuadroTexto 7">
            <a:extLst>
              <a:ext uri="{FF2B5EF4-FFF2-40B4-BE49-F238E27FC236}">
                <a16:creationId xmlns:a16="http://schemas.microsoft.com/office/drawing/2014/main" id="{61765E7A-0205-44D2-9F91-C698C0458ED8}"/>
              </a:ext>
            </a:extLst>
          </p:cNvPr>
          <p:cNvSpPr txBox="1"/>
          <p:nvPr/>
        </p:nvSpPr>
        <p:spPr>
          <a:xfrm>
            <a:off x="0" y="5296890"/>
            <a:ext cx="12192000" cy="92333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dirty="0"/>
              <a:t> Brick &amp; Mortar is the most important customer type.</a:t>
            </a:r>
          </a:p>
          <a:p>
            <a:pPr marL="285750" indent="-285750">
              <a:buClr>
                <a:srgbClr val="92D050"/>
              </a:buClr>
              <a:buFont typeface="Arial" panose="020B0604020202020204" pitchFamily="34" charset="0"/>
              <a:buChar char="•"/>
            </a:pPr>
            <a:r>
              <a:rPr lang="en-US" dirty="0"/>
              <a:t> E-commerce channel has a fairly stable trend over the years.</a:t>
            </a:r>
          </a:p>
          <a:p>
            <a:pPr marL="285750" indent="-285750">
              <a:buClr>
                <a:srgbClr val="92D050"/>
              </a:buClr>
              <a:buFont typeface="Arial" panose="020B0604020202020204" pitchFamily="34" charset="0"/>
              <a:buChar char="•"/>
            </a:pPr>
            <a:r>
              <a:rPr lang="en-US" dirty="0"/>
              <a:t> Although in 2020 there was a decrease in profits, E-commerce customer had a much smaller decrease than Brick &amp; Mortar.</a:t>
            </a:r>
            <a:endParaRPr lang="es-CL" dirty="0"/>
          </a:p>
        </p:txBody>
      </p:sp>
    </p:spTree>
    <p:extLst>
      <p:ext uri="{BB962C8B-B14F-4D97-AF65-F5344CB8AC3E}">
        <p14:creationId xmlns:p14="http://schemas.microsoft.com/office/powerpoint/2010/main" val="122576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A57A8-33F2-4333-844F-F7A640E4F056}"/>
              </a:ext>
            </a:extLst>
          </p:cNvPr>
          <p:cNvSpPr>
            <a:spLocks noGrp="1"/>
          </p:cNvSpPr>
          <p:nvPr>
            <p:ph type="title"/>
          </p:nvPr>
        </p:nvSpPr>
        <p:spPr/>
        <p:txBody>
          <a:bodyPr/>
          <a:lstStyle/>
          <a:p>
            <a:r>
              <a:rPr lang="es-CL" dirty="0"/>
              <a:t>Customers &amp; Profit.</a:t>
            </a:r>
          </a:p>
        </p:txBody>
      </p:sp>
      <p:graphicFrame>
        <p:nvGraphicFramePr>
          <p:cNvPr id="4" name="Tabla 4">
            <a:extLst>
              <a:ext uri="{FF2B5EF4-FFF2-40B4-BE49-F238E27FC236}">
                <a16:creationId xmlns:a16="http://schemas.microsoft.com/office/drawing/2014/main" id="{7B82CCDC-8B24-4F60-A2C1-E7DD47D1C9B5}"/>
              </a:ext>
            </a:extLst>
          </p:cNvPr>
          <p:cNvGraphicFramePr>
            <a:graphicFrameLocks noGrp="1"/>
          </p:cNvGraphicFramePr>
          <p:nvPr>
            <p:ph idx="1"/>
            <p:extLst>
              <p:ext uri="{D42A27DB-BD31-4B8C-83A1-F6EECF244321}">
                <p14:modId xmlns:p14="http://schemas.microsoft.com/office/powerpoint/2010/main" val="3020533768"/>
              </p:ext>
            </p:extLst>
          </p:nvPr>
        </p:nvGraphicFramePr>
        <p:xfrm>
          <a:off x="1096963" y="1846263"/>
          <a:ext cx="10058397" cy="148336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194722164"/>
                    </a:ext>
                  </a:extLst>
                </a:gridCol>
                <a:gridCol w="3352799">
                  <a:extLst>
                    <a:ext uri="{9D8B030D-6E8A-4147-A177-3AD203B41FA5}">
                      <a16:colId xmlns:a16="http://schemas.microsoft.com/office/drawing/2014/main" val="2882485546"/>
                    </a:ext>
                  </a:extLst>
                </a:gridCol>
                <a:gridCol w="3352799">
                  <a:extLst>
                    <a:ext uri="{9D8B030D-6E8A-4147-A177-3AD203B41FA5}">
                      <a16:colId xmlns:a16="http://schemas.microsoft.com/office/drawing/2014/main" val="1167458136"/>
                    </a:ext>
                  </a:extLst>
                </a:gridCol>
              </a:tblGrid>
              <a:tr h="370840">
                <a:tc>
                  <a:txBody>
                    <a:bodyPr/>
                    <a:lstStyle/>
                    <a:p>
                      <a:pPr algn="ctr"/>
                      <a:r>
                        <a:rPr lang="es-CL" dirty="0"/>
                        <a:t>Profit </a:t>
                      </a:r>
                      <a:r>
                        <a:rPr lang="es-CL" dirty="0" err="1"/>
                        <a:t>level</a:t>
                      </a:r>
                      <a:endParaRPr lang="es-CL" dirty="0"/>
                    </a:p>
                  </a:txBody>
                  <a:tcPr/>
                </a:tc>
                <a:tc>
                  <a:txBody>
                    <a:bodyPr/>
                    <a:lstStyle/>
                    <a:p>
                      <a:pPr algn="ctr"/>
                      <a:r>
                        <a:rPr lang="es-CL" dirty="0" err="1"/>
                        <a:t>Amount</a:t>
                      </a:r>
                      <a:r>
                        <a:rPr lang="es-CL" dirty="0"/>
                        <a:t> of </a:t>
                      </a:r>
                      <a:r>
                        <a:rPr lang="es-CL" dirty="0" err="1"/>
                        <a:t>orders</a:t>
                      </a:r>
                      <a:endParaRPr lang="es-CL" dirty="0"/>
                    </a:p>
                  </a:txBody>
                  <a:tcPr/>
                </a:tc>
                <a:tc>
                  <a:txBody>
                    <a:bodyPr/>
                    <a:lstStyle/>
                    <a:p>
                      <a:pPr algn="ctr"/>
                      <a:r>
                        <a:rPr lang="es-CL" dirty="0" err="1"/>
                        <a:t>Orders</a:t>
                      </a:r>
                      <a:r>
                        <a:rPr lang="es-CL" dirty="0"/>
                        <a:t> %</a:t>
                      </a:r>
                    </a:p>
                  </a:txBody>
                  <a:tcPr/>
                </a:tc>
                <a:extLst>
                  <a:ext uri="{0D108BD9-81ED-4DB2-BD59-A6C34878D82A}">
                    <a16:rowId xmlns:a16="http://schemas.microsoft.com/office/drawing/2014/main" val="1134459552"/>
                  </a:ext>
                </a:extLst>
              </a:tr>
              <a:tr h="370840">
                <a:tc>
                  <a:txBody>
                    <a:bodyPr/>
                    <a:lstStyle/>
                    <a:p>
                      <a:pPr algn="ctr"/>
                      <a:r>
                        <a:rPr lang="es-CL" dirty="0"/>
                        <a:t>Positive</a:t>
                      </a:r>
                    </a:p>
                  </a:txBody>
                  <a:tcPr/>
                </a:tc>
                <a:tc>
                  <a:txBody>
                    <a:bodyPr/>
                    <a:lstStyle/>
                    <a:p>
                      <a:pPr algn="ctr"/>
                      <a:r>
                        <a:rPr lang="es-CL" dirty="0"/>
                        <a:t>49260</a:t>
                      </a:r>
                    </a:p>
                  </a:txBody>
                  <a:tcPr/>
                </a:tc>
                <a:tc>
                  <a:txBody>
                    <a:bodyPr/>
                    <a:lstStyle/>
                    <a:p>
                      <a:pPr algn="ctr"/>
                      <a:r>
                        <a:rPr lang="es-CL" dirty="0"/>
                        <a:t>52.52 </a:t>
                      </a:r>
                    </a:p>
                  </a:txBody>
                  <a:tcPr/>
                </a:tc>
                <a:extLst>
                  <a:ext uri="{0D108BD9-81ED-4DB2-BD59-A6C34878D82A}">
                    <a16:rowId xmlns:a16="http://schemas.microsoft.com/office/drawing/2014/main" val="116577428"/>
                  </a:ext>
                </a:extLst>
              </a:tr>
              <a:tr h="370840">
                <a:tc>
                  <a:txBody>
                    <a:bodyPr/>
                    <a:lstStyle/>
                    <a:p>
                      <a:pPr algn="ctr"/>
                      <a:r>
                        <a:rPr lang="es-CL" dirty="0"/>
                        <a:t>Zero</a:t>
                      </a:r>
                    </a:p>
                  </a:txBody>
                  <a:tcPr/>
                </a:tc>
                <a:tc>
                  <a:txBody>
                    <a:bodyPr/>
                    <a:lstStyle/>
                    <a:p>
                      <a:pPr algn="ctr"/>
                      <a:r>
                        <a:rPr lang="es-CL" dirty="0"/>
                        <a:t>1297</a:t>
                      </a:r>
                    </a:p>
                  </a:txBody>
                  <a:tcPr/>
                </a:tc>
                <a:tc>
                  <a:txBody>
                    <a:bodyPr/>
                    <a:lstStyle/>
                    <a:p>
                      <a:pPr algn="ctr"/>
                      <a:r>
                        <a:rPr lang="es-CL" dirty="0"/>
                        <a:t>1.38</a:t>
                      </a:r>
                    </a:p>
                  </a:txBody>
                  <a:tcPr/>
                </a:tc>
                <a:extLst>
                  <a:ext uri="{0D108BD9-81ED-4DB2-BD59-A6C34878D82A}">
                    <a16:rowId xmlns:a16="http://schemas.microsoft.com/office/drawing/2014/main" val="2320351423"/>
                  </a:ext>
                </a:extLst>
              </a:tr>
              <a:tr h="370840">
                <a:tc>
                  <a:txBody>
                    <a:bodyPr/>
                    <a:lstStyle/>
                    <a:p>
                      <a:pPr algn="ctr"/>
                      <a:r>
                        <a:rPr lang="es-CL" dirty="0"/>
                        <a:t>Negative</a:t>
                      </a:r>
                    </a:p>
                  </a:txBody>
                  <a:tcPr/>
                </a:tc>
                <a:tc>
                  <a:txBody>
                    <a:bodyPr/>
                    <a:lstStyle/>
                    <a:p>
                      <a:pPr algn="ctr"/>
                      <a:r>
                        <a:rPr lang="es-CL" dirty="0"/>
                        <a:t>43239</a:t>
                      </a:r>
                    </a:p>
                  </a:txBody>
                  <a:tcPr/>
                </a:tc>
                <a:tc>
                  <a:txBody>
                    <a:bodyPr/>
                    <a:lstStyle/>
                    <a:p>
                      <a:pPr algn="ctr"/>
                      <a:r>
                        <a:rPr lang="es-CL" dirty="0"/>
                        <a:t>46.10</a:t>
                      </a:r>
                    </a:p>
                  </a:txBody>
                  <a:tcPr/>
                </a:tc>
                <a:extLst>
                  <a:ext uri="{0D108BD9-81ED-4DB2-BD59-A6C34878D82A}">
                    <a16:rowId xmlns:a16="http://schemas.microsoft.com/office/drawing/2014/main" val="2095540219"/>
                  </a:ext>
                </a:extLst>
              </a:tr>
            </a:tbl>
          </a:graphicData>
        </a:graphic>
      </p:graphicFrame>
      <p:sp>
        <p:nvSpPr>
          <p:cNvPr id="5" name="CuadroTexto 4">
            <a:extLst>
              <a:ext uri="{FF2B5EF4-FFF2-40B4-BE49-F238E27FC236}">
                <a16:creationId xmlns:a16="http://schemas.microsoft.com/office/drawing/2014/main" id="{5588E6FE-D9E3-42D0-BF9A-9EED3CAEC171}"/>
              </a:ext>
            </a:extLst>
          </p:cNvPr>
          <p:cNvSpPr txBox="1"/>
          <p:nvPr/>
        </p:nvSpPr>
        <p:spPr>
          <a:xfrm>
            <a:off x="1000125" y="3952875"/>
            <a:ext cx="10229850" cy="92333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dirty="0"/>
              <a:t>There were 38 customers with 93726 orders.</a:t>
            </a:r>
          </a:p>
          <a:p>
            <a:pPr marL="285750" indent="-285750">
              <a:buClr>
                <a:srgbClr val="92D050"/>
              </a:buClr>
              <a:buFont typeface="Arial" panose="020B0604020202020204" pitchFamily="34" charset="0"/>
              <a:buChar char="•"/>
            </a:pPr>
            <a:r>
              <a:rPr lang="en-US" dirty="0"/>
              <a:t>There is high data dispersion among orders, this could imply that there is not clear control over which customers generate profits.</a:t>
            </a:r>
            <a:endParaRPr lang="es-CL" dirty="0"/>
          </a:p>
        </p:txBody>
      </p:sp>
    </p:spTree>
    <p:extLst>
      <p:ext uri="{BB962C8B-B14F-4D97-AF65-F5344CB8AC3E}">
        <p14:creationId xmlns:p14="http://schemas.microsoft.com/office/powerpoint/2010/main" val="403773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41266-148F-4541-A4A0-736BE9FB04AC}"/>
              </a:ext>
            </a:extLst>
          </p:cNvPr>
          <p:cNvSpPr>
            <a:spLocks noGrp="1"/>
          </p:cNvSpPr>
          <p:nvPr>
            <p:ph type="title"/>
          </p:nvPr>
        </p:nvSpPr>
        <p:spPr/>
        <p:txBody>
          <a:bodyPr/>
          <a:lstStyle/>
          <a:p>
            <a:r>
              <a:rPr lang="es-CL" dirty="0"/>
              <a:t>Product type on previous years.</a:t>
            </a:r>
          </a:p>
        </p:txBody>
      </p:sp>
      <p:pic>
        <p:nvPicPr>
          <p:cNvPr id="5" name="Marcador de contenido 4">
            <a:extLst>
              <a:ext uri="{FF2B5EF4-FFF2-40B4-BE49-F238E27FC236}">
                <a16:creationId xmlns:a16="http://schemas.microsoft.com/office/drawing/2014/main" id="{9FF69EC6-FAF0-4667-84BB-9C9D617B3937}"/>
              </a:ext>
            </a:extLst>
          </p:cNvPr>
          <p:cNvPicPr>
            <a:picLocks noGrp="1" noChangeAspect="1"/>
          </p:cNvPicPr>
          <p:nvPr>
            <p:ph idx="1"/>
          </p:nvPr>
        </p:nvPicPr>
        <p:blipFill>
          <a:blip r:embed="rId2"/>
          <a:stretch>
            <a:fillRect/>
          </a:stretch>
        </p:blipFill>
        <p:spPr>
          <a:xfrm>
            <a:off x="857248" y="1772418"/>
            <a:ext cx="5007823" cy="3313161"/>
          </a:xfrm>
        </p:spPr>
      </p:pic>
      <p:pic>
        <p:nvPicPr>
          <p:cNvPr id="7" name="Imagen 6">
            <a:extLst>
              <a:ext uri="{FF2B5EF4-FFF2-40B4-BE49-F238E27FC236}">
                <a16:creationId xmlns:a16="http://schemas.microsoft.com/office/drawing/2014/main" id="{3A6BBA9A-CE05-415E-A53C-87DD6A8E4F6A}"/>
              </a:ext>
            </a:extLst>
          </p:cNvPr>
          <p:cNvPicPr>
            <a:picLocks noChangeAspect="1"/>
          </p:cNvPicPr>
          <p:nvPr/>
        </p:nvPicPr>
        <p:blipFill>
          <a:blip r:embed="rId3"/>
          <a:stretch>
            <a:fillRect/>
          </a:stretch>
        </p:blipFill>
        <p:spPr>
          <a:xfrm>
            <a:off x="6533382" y="1822426"/>
            <a:ext cx="4622298" cy="3213143"/>
          </a:xfrm>
          <a:prstGeom prst="rect">
            <a:avLst/>
          </a:prstGeom>
        </p:spPr>
      </p:pic>
      <p:sp>
        <p:nvSpPr>
          <p:cNvPr id="9" name="CuadroTexto 8">
            <a:extLst>
              <a:ext uri="{FF2B5EF4-FFF2-40B4-BE49-F238E27FC236}">
                <a16:creationId xmlns:a16="http://schemas.microsoft.com/office/drawing/2014/main" id="{70BD264E-3455-42A2-8E32-3B29F43AD3F8}"/>
              </a:ext>
            </a:extLst>
          </p:cNvPr>
          <p:cNvSpPr txBox="1"/>
          <p:nvPr/>
        </p:nvSpPr>
        <p:spPr>
          <a:xfrm>
            <a:off x="581025" y="5035569"/>
            <a:ext cx="11163300" cy="92333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s-CL" dirty="0" err="1"/>
              <a:t>Most</a:t>
            </a:r>
            <a:r>
              <a:rPr lang="es-CL" dirty="0"/>
              <a:t> of </a:t>
            </a:r>
            <a:r>
              <a:rPr lang="es-CL" dirty="0" err="1"/>
              <a:t>the</a:t>
            </a:r>
            <a:r>
              <a:rPr lang="es-CL" dirty="0"/>
              <a:t> profit comes </a:t>
            </a:r>
            <a:r>
              <a:rPr lang="es-CL" dirty="0" err="1"/>
              <a:t>from</a:t>
            </a:r>
            <a:r>
              <a:rPr lang="es-CL" dirty="0"/>
              <a:t> </a:t>
            </a:r>
            <a:r>
              <a:rPr lang="es-CL" dirty="0" err="1"/>
              <a:t>our</a:t>
            </a:r>
            <a:r>
              <a:rPr lang="es-CL" dirty="0"/>
              <a:t> </a:t>
            </a:r>
            <a:r>
              <a:rPr lang="es-CL" dirty="0" err="1"/>
              <a:t>Own</a:t>
            </a:r>
            <a:r>
              <a:rPr lang="es-CL" dirty="0"/>
              <a:t> Brand.</a:t>
            </a:r>
          </a:p>
          <a:p>
            <a:pPr marL="285750" indent="-285750">
              <a:buClr>
                <a:srgbClr val="92D050"/>
              </a:buClr>
              <a:buFont typeface="Arial" panose="020B0604020202020204" pitchFamily="34" charset="0"/>
              <a:buChar char="•"/>
            </a:pPr>
            <a:r>
              <a:rPr lang="en-US" dirty="0"/>
              <a:t>Although in 2020 there was a decrease in profits, Distribution products had a much smaller decrease than those from Own Brand.</a:t>
            </a:r>
            <a:endParaRPr lang="es-CL" dirty="0"/>
          </a:p>
        </p:txBody>
      </p:sp>
    </p:spTree>
    <p:extLst>
      <p:ext uri="{BB962C8B-B14F-4D97-AF65-F5344CB8AC3E}">
        <p14:creationId xmlns:p14="http://schemas.microsoft.com/office/powerpoint/2010/main" val="255175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1D310-20FD-448D-A443-3C5D695EC302}"/>
              </a:ext>
            </a:extLst>
          </p:cNvPr>
          <p:cNvSpPr>
            <a:spLocks noGrp="1"/>
          </p:cNvSpPr>
          <p:nvPr>
            <p:ph type="title"/>
          </p:nvPr>
        </p:nvSpPr>
        <p:spPr/>
        <p:txBody>
          <a:bodyPr/>
          <a:lstStyle/>
          <a:p>
            <a:r>
              <a:rPr lang="es-CL" dirty="0"/>
              <a:t>Products &amp; Profit.</a:t>
            </a:r>
          </a:p>
        </p:txBody>
      </p:sp>
      <p:graphicFrame>
        <p:nvGraphicFramePr>
          <p:cNvPr id="6" name="Tabla 6">
            <a:extLst>
              <a:ext uri="{FF2B5EF4-FFF2-40B4-BE49-F238E27FC236}">
                <a16:creationId xmlns:a16="http://schemas.microsoft.com/office/drawing/2014/main" id="{19B0421D-4435-45D9-93F1-8E79A2551E1A}"/>
              </a:ext>
            </a:extLst>
          </p:cNvPr>
          <p:cNvGraphicFramePr>
            <a:graphicFrameLocks noGrp="1"/>
          </p:cNvGraphicFramePr>
          <p:nvPr>
            <p:ph idx="1"/>
            <p:extLst>
              <p:ext uri="{D42A27DB-BD31-4B8C-83A1-F6EECF244321}">
                <p14:modId xmlns:p14="http://schemas.microsoft.com/office/powerpoint/2010/main" val="4147764627"/>
              </p:ext>
            </p:extLst>
          </p:nvPr>
        </p:nvGraphicFramePr>
        <p:xfrm>
          <a:off x="1096963" y="1846263"/>
          <a:ext cx="10058397" cy="1112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961384626"/>
                    </a:ext>
                  </a:extLst>
                </a:gridCol>
                <a:gridCol w="3352799">
                  <a:extLst>
                    <a:ext uri="{9D8B030D-6E8A-4147-A177-3AD203B41FA5}">
                      <a16:colId xmlns:a16="http://schemas.microsoft.com/office/drawing/2014/main" val="1162909746"/>
                    </a:ext>
                  </a:extLst>
                </a:gridCol>
                <a:gridCol w="3352799">
                  <a:extLst>
                    <a:ext uri="{9D8B030D-6E8A-4147-A177-3AD203B41FA5}">
                      <a16:colId xmlns:a16="http://schemas.microsoft.com/office/drawing/2014/main" val="4103550228"/>
                    </a:ext>
                  </a:extLst>
                </a:gridCol>
              </a:tblGrid>
              <a:tr h="370840">
                <a:tc>
                  <a:txBody>
                    <a:bodyPr/>
                    <a:lstStyle/>
                    <a:p>
                      <a:pPr algn="ctr"/>
                      <a:r>
                        <a:rPr lang="es-CL" dirty="0"/>
                        <a:t>Profit </a:t>
                      </a:r>
                      <a:r>
                        <a:rPr lang="es-CL" dirty="0" err="1"/>
                        <a:t>level</a:t>
                      </a:r>
                      <a:r>
                        <a:rPr lang="es-CL" dirty="0"/>
                        <a:t>.</a:t>
                      </a:r>
                    </a:p>
                  </a:txBody>
                  <a:tcPr/>
                </a:tc>
                <a:tc>
                  <a:txBody>
                    <a:bodyPr/>
                    <a:lstStyle/>
                    <a:p>
                      <a:pPr algn="ctr"/>
                      <a:r>
                        <a:rPr lang="es-CL" dirty="0" err="1"/>
                        <a:t>Amount</a:t>
                      </a:r>
                      <a:r>
                        <a:rPr lang="es-CL" dirty="0"/>
                        <a:t> of Products.</a:t>
                      </a:r>
                    </a:p>
                  </a:txBody>
                  <a:tcPr/>
                </a:tc>
                <a:tc>
                  <a:txBody>
                    <a:bodyPr/>
                    <a:lstStyle/>
                    <a:p>
                      <a:pPr algn="ctr"/>
                      <a:r>
                        <a:rPr lang="es-CL" dirty="0"/>
                        <a:t>Product %.</a:t>
                      </a:r>
                    </a:p>
                  </a:txBody>
                  <a:tcPr/>
                </a:tc>
                <a:extLst>
                  <a:ext uri="{0D108BD9-81ED-4DB2-BD59-A6C34878D82A}">
                    <a16:rowId xmlns:a16="http://schemas.microsoft.com/office/drawing/2014/main" val="4274147822"/>
                  </a:ext>
                </a:extLst>
              </a:tr>
              <a:tr h="370840">
                <a:tc>
                  <a:txBody>
                    <a:bodyPr/>
                    <a:lstStyle/>
                    <a:p>
                      <a:pPr algn="ctr"/>
                      <a:r>
                        <a:rPr lang="es-CL" dirty="0"/>
                        <a:t>Positive.</a:t>
                      </a:r>
                    </a:p>
                  </a:txBody>
                  <a:tcPr/>
                </a:tc>
                <a:tc>
                  <a:txBody>
                    <a:bodyPr/>
                    <a:lstStyle/>
                    <a:p>
                      <a:pPr algn="ctr"/>
                      <a:r>
                        <a:rPr lang="es-CL" dirty="0"/>
                        <a:t>184</a:t>
                      </a:r>
                    </a:p>
                  </a:txBody>
                  <a:tcPr/>
                </a:tc>
                <a:tc>
                  <a:txBody>
                    <a:bodyPr/>
                    <a:lstStyle/>
                    <a:p>
                      <a:pPr algn="ctr"/>
                      <a:r>
                        <a:rPr lang="es-CL" dirty="0"/>
                        <a:t>65,95</a:t>
                      </a:r>
                    </a:p>
                  </a:txBody>
                  <a:tcPr/>
                </a:tc>
                <a:extLst>
                  <a:ext uri="{0D108BD9-81ED-4DB2-BD59-A6C34878D82A}">
                    <a16:rowId xmlns:a16="http://schemas.microsoft.com/office/drawing/2014/main" val="3736074339"/>
                  </a:ext>
                </a:extLst>
              </a:tr>
              <a:tr h="370840">
                <a:tc>
                  <a:txBody>
                    <a:bodyPr/>
                    <a:lstStyle/>
                    <a:p>
                      <a:pPr algn="ctr"/>
                      <a:r>
                        <a:rPr lang="es-CL" dirty="0"/>
                        <a:t>Negative.</a:t>
                      </a:r>
                    </a:p>
                  </a:txBody>
                  <a:tcPr/>
                </a:tc>
                <a:tc>
                  <a:txBody>
                    <a:bodyPr/>
                    <a:lstStyle/>
                    <a:p>
                      <a:pPr algn="ctr"/>
                      <a:r>
                        <a:rPr lang="es-CL" dirty="0"/>
                        <a:t>95</a:t>
                      </a:r>
                    </a:p>
                  </a:txBody>
                  <a:tcPr/>
                </a:tc>
                <a:tc>
                  <a:txBody>
                    <a:bodyPr/>
                    <a:lstStyle/>
                    <a:p>
                      <a:pPr algn="ctr"/>
                      <a:r>
                        <a:rPr lang="es-CL" dirty="0"/>
                        <a:t>35,05</a:t>
                      </a:r>
                    </a:p>
                  </a:txBody>
                  <a:tcPr/>
                </a:tc>
                <a:extLst>
                  <a:ext uri="{0D108BD9-81ED-4DB2-BD59-A6C34878D82A}">
                    <a16:rowId xmlns:a16="http://schemas.microsoft.com/office/drawing/2014/main" val="1102851627"/>
                  </a:ext>
                </a:extLst>
              </a:tr>
            </a:tbl>
          </a:graphicData>
        </a:graphic>
      </p:graphicFrame>
      <p:sp>
        <p:nvSpPr>
          <p:cNvPr id="7" name="CuadroTexto 6">
            <a:extLst>
              <a:ext uri="{FF2B5EF4-FFF2-40B4-BE49-F238E27FC236}">
                <a16:creationId xmlns:a16="http://schemas.microsoft.com/office/drawing/2014/main" id="{5EEA6BA0-7398-4B25-A115-E57CFB8B5ED4}"/>
              </a:ext>
            </a:extLst>
          </p:cNvPr>
          <p:cNvSpPr txBox="1"/>
          <p:nvPr/>
        </p:nvSpPr>
        <p:spPr>
          <a:xfrm>
            <a:off x="895350" y="3762375"/>
            <a:ext cx="10260010" cy="369332"/>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dirty="0"/>
              <a:t>Almost a third of the products we are selling are generating losses.</a:t>
            </a:r>
            <a:endParaRPr lang="es-CL" dirty="0"/>
          </a:p>
        </p:txBody>
      </p:sp>
    </p:spTree>
    <p:extLst>
      <p:ext uri="{BB962C8B-B14F-4D97-AF65-F5344CB8AC3E}">
        <p14:creationId xmlns:p14="http://schemas.microsoft.com/office/powerpoint/2010/main" val="2135471747"/>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444</TotalTime>
  <Words>645</Words>
  <Application>Microsoft Office PowerPoint</Application>
  <PresentationFormat>Panorámica</PresentationFormat>
  <Paragraphs>94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Courier New</vt:lpstr>
      <vt:lpstr>Retrospección</vt:lpstr>
      <vt:lpstr>Strategies for 2021 sales.</vt:lpstr>
      <vt:lpstr>Table of contents.</vt:lpstr>
      <vt:lpstr>Objective.</vt:lpstr>
      <vt:lpstr>Presentación de PowerPoint</vt:lpstr>
      <vt:lpstr>Profit on previous years.</vt:lpstr>
      <vt:lpstr>Customer type on previous years.</vt:lpstr>
      <vt:lpstr>Customers &amp; Profit.</vt:lpstr>
      <vt:lpstr>Product type on previous years.</vt:lpstr>
      <vt:lpstr>Products &amp; Profit.</vt:lpstr>
      <vt:lpstr>Presentación de PowerPoint</vt:lpstr>
      <vt:lpstr>Profits on 2020.</vt:lpstr>
      <vt:lpstr>Customers on 2020.</vt:lpstr>
      <vt:lpstr>Products on 2020.</vt:lpstr>
      <vt:lpstr>Conclusions. </vt:lpstr>
      <vt:lpstr>Recommendations for 2021.</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isaida shiozawa</dc:creator>
  <cp:lastModifiedBy>isaida shiozawa</cp:lastModifiedBy>
  <cp:revision>36</cp:revision>
  <dcterms:created xsi:type="dcterms:W3CDTF">2021-05-18T15:07:57Z</dcterms:created>
  <dcterms:modified xsi:type="dcterms:W3CDTF">2021-05-19T14:05:46Z</dcterms:modified>
</cp:coreProperties>
</file>