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Thin"/>
      <p:regular r:id="rId47"/>
      <p:bold r:id="rId48"/>
      <p:italic r:id="rId49"/>
      <p:boldItalic r:id="rId50"/>
    </p:embeddedFont>
    <p:embeddedFont>
      <p:font typeface="Roboto Medium"/>
      <p:regular r:id="rId51"/>
      <p:bold r:id="rId52"/>
      <p:italic r:id="rId53"/>
      <p:boldItalic r:id="rId54"/>
    </p:embeddedFont>
    <p:embeddedFont>
      <p:font typeface="Roboto"/>
      <p:regular r:id="rId55"/>
      <p:bold r:id="rId56"/>
      <p:italic r:id="rId57"/>
      <p:boldItalic r:id="rId58"/>
    </p:embeddedFont>
    <p:embeddedFont>
      <p:font typeface="Playfair Display"/>
      <p:regular r:id="rId59"/>
      <p:bold r:id="rId60"/>
      <p:italic r:id="rId61"/>
      <p:boldItalic r:id="rId62"/>
    </p:embeddedFont>
    <p:embeddedFont>
      <p:font typeface="La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FB0F12-567D-4090-ADFA-3ED1D01C5768}">
  <a:tblStyle styleId="{39FB0F12-567D-4090-ADFA-3ED1D01C57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Thin-bold.fntdata"/><Relationship Id="rId47" Type="http://schemas.openxmlformats.org/officeDocument/2006/relationships/font" Target="fonts/RobotoThin-regular.fntdata"/><Relationship Id="rId49" Type="http://schemas.openxmlformats.org/officeDocument/2006/relationships/font" Target="fonts/RobotoThin-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layfairDisplay-boldItalic.fntdata"/><Relationship Id="rId61" Type="http://schemas.openxmlformats.org/officeDocument/2006/relationships/font" Target="fonts/PlayfairDisplay-italic.fntdata"/><Relationship Id="rId20" Type="http://schemas.openxmlformats.org/officeDocument/2006/relationships/slide" Target="slides/slide15.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7.xml"/><Relationship Id="rId66" Type="http://schemas.openxmlformats.org/officeDocument/2006/relationships/font" Target="fonts/Lato-boldItalic.fntdata"/><Relationship Id="rId21" Type="http://schemas.openxmlformats.org/officeDocument/2006/relationships/slide" Target="slides/slide16.xml"/><Relationship Id="rId65"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layfairDisplay-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edium-regular.fntdata"/><Relationship Id="rId50" Type="http://schemas.openxmlformats.org/officeDocument/2006/relationships/font" Target="fonts/RobotoThin-boldItalic.fntdata"/><Relationship Id="rId53" Type="http://schemas.openxmlformats.org/officeDocument/2006/relationships/font" Target="fonts/RobotoMedium-italic.fntdata"/><Relationship Id="rId52" Type="http://schemas.openxmlformats.org/officeDocument/2006/relationships/font" Target="fonts/RobotoMedium-bold.fntdata"/><Relationship Id="rId11" Type="http://schemas.openxmlformats.org/officeDocument/2006/relationships/slide" Target="slides/slide6.xml"/><Relationship Id="rId55" Type="http://schemas.openxmlformats.org/officeDocument/2006/relationships/font" Target="fonts/Roboto-regular.fntdata"/><Relationship Id="rId10" Type="http://schemas.openxmlformats.org/officeDocument/2006/relationships/slide" Target="slides/slide5.xml"/><Relationship Id="rId54" Type="http://schemas.openxmlformats.org/officeDocument/2006/relationships/font" Target="fonts/RobotoMedium-boldItalic.fntdata"/><Relationship Id="rId13" Type="http://schemas.openxmlformats.org/officeDocument/2006/relationships/slide" Target="slides/slide8.xml"/><Relationship Id="rId57" Type="http://schemas.openxmlformats.org/officeDocument/2006/relationships/font" Target="fonts/Roboto-italic.fntdata"/><Relationship Id="rId12" Type="http://schemas.openxmlformats.org/officeDocument/2006/relationships/slide" Target="slides/slide7.xml"/><Relationship Id="rId56" Type="http://schemas.openxmlformats.org/officeDocument/2006/relationships/font" Target="fonts/Roboto-bold.fntdata"/><Relationship Id="rId15" Type="http://schemas.openxmlformats.org/officeDocument/2006/relationships/slide" Target="slides/slide10.xml"/><Relationship Id="rId59" Type="http://schemas.openxmlformats.org/officeDocument/2006/relationships/font" Target="fonts/PlayfairDisplay-regular.fntdata"/><Relationship Id="rId14" Type="http://schemas.openxmlformats.org/officeDocument/2006/relationships/slide" Target="slides/slide9.xml"/><Relationship Id="rId58"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992c2abba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992c2abba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Oyku: I think we can hide these codes and if somebody ask we can show them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c9f9713c3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c9f9713c3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992c2abba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992c2abba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show age and age match with cont. graphs - 2 graphs, had to keep it as bars because is a mess if I do a scartters or lines plots (it start creating </a:t>
            </a:r>
            <a:r>
              <a:rPr lang="tr"/>
              <a:t>polynomials</a:t>
            </a:r>
            <a:r>
              <a:rPr lang="t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992c2abba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992c2abba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992c2abba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992c2abba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Oyku: I will check descriptions and update this page with written info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992c2abba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992c2abba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Oyku: I will check descriptions and update this page with written info</a:t>
            </a:r>
            <a:endParaRPr>
              <a:solidFill>
                <a:schemeClr val="dk1"/>
              </a:solidFill>
            </a:endParaRPr>
          </a:p>
          <a:p>
            <a:pPr indent="0" lvl="0" marL="0" rtl="0" algn="l">
              <a:spcBef>
                <a:spcPts val="0"/>
              </a:spcBef>
              <a:spcAft>
                <a:spcPts val="0"/>
              </a:spcAft>
              <a:buNone/>
            </a:pPr>
            <a:r>
              <a:rPr lang="tr"/>
              <a:t>Isaida: I would use pink and blue to differentiate female and males easily</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992c2abba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992c2abba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The first sentence will be updated</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992c2abba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992c2abba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Change the color of the graph similar to the other graphs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992c2abba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992c2abba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Heatmap will be updated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c838ec4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c838ec4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992c2abba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992c2abba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c9f9713c3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c9f9713c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992c2ab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992c2ab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a5e62094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a5e62094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tr" sz="1200">
                <a:solidFill>
                  <a:srgbClr val="374151"/>
                </a:solidFill>
                <a:highlight>
                  <a:srgbClr val="F7F7F8"/>
                </a:highlight>
                <a:latin typeface="Roboto"/>
                <a:ea typeface="Roboto"/>
                <a:cs typeface="Roboto"/>
                <a:sym typeface="Roboto"/>
              </a:rPr>
              <a:t>precision: TP / TP + FP</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tr" sz="1200">
                <a:solidFill>
                  <a:srgbClr val="374151"/>
                </a:solidFill>
                <a:highlight>
                  <a:srgbClr val="F7F7F8"/>
                </a:highlight>
                <a:latin typeface="Roboto"/>
                <a:ea typeface="Roboto"/>
                <a:cs typeface="Roboto"/>
                <a:sym typeface="Roboto"/>
              </a:rPr>
              <a:t>recall: TP / TP + FN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penalty: 'l2'</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dual: False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tol: 0.0001</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C: 1.0</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fit_intercept: True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intercept_scaling: 1</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class_weight: None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random_state: None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solver: 'lbfgs'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max_iter: 100</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multi_class: 'auto'</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verbose: 0</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warm_start: False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n_jobs: None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tr" sz="1200">
                <a:solidFill>
                  <a:srgbClr val="374151"/>
                </a:solidFill>
                <a:highlight>
                  <a:srgbClr val="F7F7F8"/>
                </a:highlight>
                <a:latin typeface="Roboto"/>
                <a:ea typeface="Roboto"/>
                <a:cs typeface="Roboto"/>
                <a:sym typeface="Roboto"/>
              </a:rPr>
              <a:t>l1_ratio: None</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1a5e62094b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1a5e62094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0 - precision: 0.87 - recall: 0.97</a:t>
            </a:r>
            <a:endParaRPr/>
          </a:p>
          <a:p>
            <a:pPr indent="0" lvl="0" marL="0" rtl="0" algn="l">
              <a:spcBef>
                <a:spcPts val="0"/>
              </a:spcBef>
              <a:spcAft>
                <a:spcPts val="0"/>
              </a:spcAft>
              <a:buNone/>
            </a:pPr>
            <a:r>
              <a:rPr lang="tr"/>
              <a:t>1 - precision: 0.64 - recall: 0.27</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a5e62094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a5e62094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model = LogisticRegression(C=0.3593813663804626, max_iter=1000, random_state=42, solver='newton-cg')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a5e62094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a5e62094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Make it nice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1992c2abb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1992c2abb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add steps description and some print screen of the code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a9162522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a9162522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d163d283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d163d283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add steps description and some print screen of the code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d163d283f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d163d283f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c9f9713c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c9f9713c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a9162522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a9162522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c838ec4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c838ec4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1a9162522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1a9162522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a9162522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a9162522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different models and their acc pres and recall show in a bar and we can compare 3 models</a:t>
            </a:r>
            <a:endParaRPr/>
          </a:p>
          <a:p>
            <a:pPr indent="0" lvl="0" marL="0" rtl="0" algn="l">
              <a:spcBef>
                <a:spcPts val="0"/>
              </a:spcBef>
              <a:spcAft>
                <a:spcPts val="0"/>
              </a:spcAft>
              <a:buNone/>
            </a:pPr>
            <a:r>
              <a:rPr lang="tr"/>
              <a:t>put results for random forest </a:t>
            </a:r>
            <a:endParaRPr/>
          </a:p>
          <a:p>
            <a:pPr indent="0" lvl="0" marL="0" rtl="0" algn="l">
              <a:spcBef>
                <a:spcPts val="0"/>
              </a:spcBef>
              <a:spcAft>
                <a:spcPts val="0"/>
              </a:spcAft>
              <a:buNone/>
            </a:pPr>
            <a:r>
              <a:rPr lang="tr"/>
              <a:t>agree on how to show results</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1992c2abb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1992c2abb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1c9f9713c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1c9f9713c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c9f9713c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c9f9713c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c9f9713c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c9f9713c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1c9f9713c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1c9f9713c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1a9162522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1a9162522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 need the info from neural networks.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992c2abba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992c2abba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1992c2abb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1992c2abb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built a </a:t>
            </a:r>
            <a:r>
              <a:rPr lang="tr"/>
              <a:t>recommendation</a:t>
            </a:r>
            <a:r>
              <a:rPr lang="tr"/>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1c9f9713c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1c9f9713c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d04b35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d04b35a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c9f9713c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c9f9713c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992c2abba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992c2abba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992c2abba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992c2abba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recommendation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992c2abba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992c2abba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Oyku: I think we can hide these codes and if somebody ask we can show them</a:t>
            </a:r>
            <a:endParaRPr/>
          </a:p>
          <a:p>
            <a:pPr indent="0" lvl="0" marL="0" rtl="0" algn="l">
              <a:spcBef>
                <a:spcPts val="0"/>
              </a:spcBef>
              <a:spcAft>
                <a:spcPts val="0"/>
              </a:spcAft>
              <a:buNone/>
            </a:pPr>
            <a:r>
              <a:rPr lang="tr"/>
              <a:t>Isaida: Link to MinMaxScaler https://scikit-learn.org/stable/modules/generated/sklearn.preprocessing.MinMaxScaler.html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32.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41.png"/><Relationship Id="rId5" Type="http://schemas.openxmlformats.org/officeDocument/2006/relationships/image" Target="../media/image31.png"/><Relationship Id="rId6"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4.png"/><Relationship Id="rId4" Type="http://schemas.openxmlformats.org/officeDocument/2006/relationships/image" Target="../media/image30.png"/><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8.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7.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2.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4.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7.png"/><Relationship Id="rId4" Type="http://schemas.openxmlformats.org/officeDocument/2006/relationships/image" Target="../media/image45.png"/><Relationship Id="rId5"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25500" y="213825"/>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tr"/>
              <a:t>Speed Dating - Classification Problem</a:t>
            </a:r>
            <a:endParaRPr/>
          </a:p>
        </p:txBody>
      </p:sp>
      <p:sp>
        <p:nvSpPr>
          <p:cNvPr id="69" name="Google Shape;69;p13"/>
          <p:cNvSpPr txBox="1"/>
          <p:nvPr>
            <p:ph idx="1" type="subTitle"/>
          </p:nvPr>
        </p:nvSpPr>
        <p:spPr>
          <a:xfrm>
            <a:off x="625500" y="2637850"/>
            <a:ext cx="7893000" cy="1274100"/>
          </a:xfrm>
          <a:prstGeom prst="rect">
            <a:avLst/>
          </a:prstGeom>
        </p:spPr>
        <p:txBody>
          <a:bodyPr anchorCtr="0" anchor="b" bIns="91425" lIns="91425" spcFirstLastPara="1" rIns="91425" wrap="square" tIns="91425">
            <a:normAutofit fontScale="92500" lnSpcReduction="20000"/>
          </a:bodyPr>
          <a:lstStyle/>
          <a:p>
            <a:pPr indent="0" lvl="0" marL="0" rtl="0" algn="l">
              <a:spcBef>
                <a:spcPts val="1000"/>
              </a:spcBef>
              <a:spcAft>
                <a:spcPts val="0"/>
              </a:spcAft>
              <a:buNone/>
            </a:pPr>
            <a:r>
              <a:rPr lang="tr"/>
              <a:t>Isaida Shiozawa</a:t>
            </a:r>
            <a:endParaRPr/>
          </a:p>
          <a:p>
            <a:pPr indent="0" lvl="0" marL="0" rtl="0" algn="l">
              <a:spcBef>
                <a:spcPts val="1000"/>
              </a:spcBef>
              <a:spcAft>
                <a:spcPts val="0"/>
              </a:spcAft>
              <a:buNone/>
            </a:pPr>
            <a:r>
              <a:rPr lang="tr"/>
              <a:t>Öykü Kenanlı</a:t>
            </a:r>
            <a:endParaRPr/>
          </a:p>
          <a:p>
            <a:pPr indent="0" lvl="0" marL="0" rtl="0" algn="l">
              <a:spcBef>
                <a:spcPts val="1000"/>
              </a:spcBef>
              <a:spcAft>
                <a:spcPts val="0"/>
              </a:spcAft>
              <a:buNone/>
            </a:pPr>
            <a:r>
              <a:t/>
            </a:r>
            <a:endParaRPr/>
          </a:p>
        </p:txBody>
      </p:sp>
      <p:sp>
        <p:nvSpPr>
          <p:cNvPr id="70" name="Google Shape;70;p13"/>
          <p:cNvSpPr txBox="1"/>
          <p:nvPr>
            <p:ph idx="1" type="subTitle"/>
          </p:nvPr>
        </p:nvSpPr>
        <p:spPr>
          <a:xfrm>
            <a:off x="717975" y="355192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i="1" lang="tr" sz="1500"/>
              <a:t>Special thanks to Filipa Peleja and Guillem Guigo</a:t>
            </a:r>
            <a:endParaRPr i="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66825" y="410400"/>
            <a:ext cx="8477151" cy="841700"/>
          </a:xfrm>
          <a:prstGeom prst="rect">
            <a:avLst/>
          </a:prstGeom>
          <a:noFill/>
          <a:ln cap="flat" cmpd="sng" w="28575">
            <a:solidFill>
              <a:schemeClr val="accent6"/>
            </a:solidFill>
            <a:prstDash val="solid"/>
            <a:round/>
            <a:headEnd len="sm" w="sm" type="none"/>
            <a:tailEnd len="sm" w="sm" type="none"/>
          </a:ln>
        </p:spPr>
      </p:pic>
      <p:pic>
        <p:nvPicPr>
          <p:cNvPr id="146" name="Google Shape;146;p22"/>
          <p:cNvPicPr preferRelativeResize="0"/>
          <p:nvPr/>
        </p:nvPicPr>
        <p:blipFill>
          <a:blip r:embed="rId4">
            <a:alphaModFix/>
          </a:blip>
          <a:stretch>
            <a:fillRect/>
          </a:stretch>
        </p:blipFill>
        <p:spPr>
          <a:xfrm>
            <a:off x="66825" y="1739375"/>
            <a:ext cx="8477151" cy="393566"/>
          </a:xfrm>
          <a:prstGeom prst="rect">
            <a:avLst/>
          </a:prstGeom>
          <a:noFill/>
          <a:ln cap="flat" cmpd="sng" w="28575">
            <a:solidFill>
              <a:schemeClr val="accent6"/>
            </a:solidFill>
            <a:prstDash val="solid"/>
            <a:round/>
            <a:headEnd len="sm" w="sm" type="none"/>
            <a:tailEnd len="sm" w="sm" type="none"/>
          </a:ln>
        </p:spPr>
      </p:pic>
      <p:pic>
        <p:nvPicPr>
          <p:cNvPr id="147" name="Google Shape;147;p22"/>
          <p:cNvPicPr preferRelativeResize="0"/>
          <p:nvPr/>
        </p:nvPicPr>
        <p:blipFill>
          <a:blip r:embed="rId5">
            <a:alphaModFix/>
          </a:blip>
          <a:stretch>
            <a:fillRect/>
          </a:stretch>
        </p:blipFill>
        <p:spPr>
          <a:xfrm>
            <a:off x="66825" y="2310125"/>
            <a:ext cx="4343524" cy="2682000"/>
          </a:xfrm>
          <a:prstGeom prst="rect">
            <a:avLst/>
          </a:prstGeom>
          <a:noFill/>
          <a:ln cap="flat" cmpd="sng" w="28575">
            <a:solidFill>
              <a:schemeClr val="accent6"/>
            </a:solidFill>
            <a:prstDash val="solid"/>
            <a:round/>
            <a:headEnd len="sm" w="sm" type="none"/>
            <a:tailEnd len="sm" w="sm" type="none"/>
          </a:ln>
        </p:spPr>
      </p:pic>
      <p:sp>
        <p:nvSpPr>
          <p:cNvPr id="148" name="Google Shape;148;p22"/>
          <p:cNvSpPr txBox="1"/>
          <p:nvPr>
            <p:ph idx="1" type="body"/>
          </p:nvPr>
        </p:nvSpPr>
        <p:spPr>
          <a:xfrm>
            <a:off x="0" y="0"/>
            <a:ext cx="5009400" cy="410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tr" sz="1300"/>
              <a:t>For </a:t>
            </a:r>
            <a:r>
              <a:rPr lang="tr" sz="1300"/>
              <a:t>continuous</a:t>
            </a:r>
            <a:r>
              <a:rPr lang="tr" sz="1300"/>
              <a:t> variables, we used </a:t>
            </a:r>
            <a:r>
              <a:rPr lang="tr" sz="1300"/>
              <a:t>KNNImputer</a:t>
            </a:r>
            <a:r>
              <a:rPr lang="tr" sz="1300"/>
              <a:t> with 5 neighbors</a:t>
            </a:r>
            <a:endParaRPr sz="1300"/>
          </a:p>
        </p:txBody>
      </p:sp>
      <p:sp>
        <p:nvSpPr>
          <p:cNvPr id="149" name="Google Shape;149;p22"/>
          <p:cNvSpPr txBox="1"/>
          <p:nvPr>
            <p:ph idx="1" type="body"/>
          </p:nvPr>
        </p:nvSpPr>
        <p:spPr>
          <a:xfrm>
            <a:off x="66825" y="1290525"/>
            <a:ext cx="5009400" cy="410400"/>
          </a:xfrm>
          <a:prstGeom prst="rect">
            <a:avLst/>
          </a:prstGeom>
        </p:spPr>
        <p:txBody>
          <a:bodyPr anchorCtr="0" anchor="t" bIns="91425" lIns="91425" spcFirstLastPara="1" rIns="91425" wrap="square" tIns="91425">
            <a:normAutofit fontScale="85000"/>
          </a:bodyPr>
          <a:lstStyle/>
          <a:p>
            <a:pPr indent="0" lvl="0" marL="0" rtl="0" algn="l">
              <a:lnSpc>
                <a:spcPct val="95000"/>
              </a:lnSpc>
              <a:spcBef>
                <a:spcPts val="0"/>
              </a:spcBef>
              <a:spcAft>
                <a:spcPts val="1200"/>
              </a:spcAft>
              <a:buNone/>
            </a:pPr>
            <a:r>
              <a:rPr lang="tr" sz="1300"/>
              <a:t>For categorical variables, we used SimpleImputer with most frequent strategy</a:t>
            </a:r>
            <a:endParaRPr sz="1300"/>
          </a:p>
        </p:txBody>
      </p:sp>
      <p:sp>
        <p:nvSpPr>
          <p:cNvPr id="150" name="Google Shape;150;p22"/>
          <p:cNvSpPr txBox="1"/>
          <p:nvPr>
            <p:ph idx="1" type="body"/>
          </p:nvPr>
        </p:nvSpPr>
        <p:spPr>
          <a:xfrm>
            <a:off x="4618175" y="2310125"/>
            <a:ext cx="3181200" cy="8934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tr" sz="1300"/>
              <a:t>In the end we had clean data ready! Columns that we are going to use can be seen on the left.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372725"/>
            <a:ext cx="8520600" cy="456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sz="4000"/>
              <a:t>Exploratory</a:t>
            </a:r>
            <a:r>
              <a:rPr lang="tr" sz="4000"/>
              <a:t> Data Analysis</a:t>
            </a:r>
            <a:endParaRPr sz="4000"/>
          </a:p>
          <a:p>
            <a:pPr indent="0" lvl="0" marL="0" rtl="0" algn="ctr">
              <a:spcBef>
                <a:spcPts val="0"/>
              </a:spcBef>
              <a:spcAft>
                <a:spcPts val="0"/>
              </a:spcAft>
              <a:buNone/>
            </a:pPr>
            <a:r>
              <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3. </a:t>
            </a:r>
            <a:r>
              <a:rPr lang="tr"/>
              <a:t>Exploratory</a:t>
            </a:r>
            <a:r>
              <a:rPr lang="tr"/>
              <a:t> Data Analysis</a:t>
            </a:r>
            <a:endParaRPr/>
          </a:p>
        </p:txBody>
      </p:sp>
      <p:sp>
        <p:nvSpPr>
          <p:cNvPr id="161" name="Google Shape;161;p24"/>
          <p:cNvSpPr txBox="1"/>
          <p:nvPr>
            <p:ph idx="1" type="body"/>
          </p:nvPr>
        </p:nvSpPr>
        <p:spPr>
          <a:xfrm>
            <a:off x="311700" y="4173550"/>
            <a:ext cx="3744000" cy="7389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tr" sz="1300"/>
              <a:t>We can see we have a </a:t>
            </a:r>
            <a:r>
              <a:rPr lang="tr" sz="1300"/>
              <a:t>unbalanced</a:t>
            </a:r>
            <a:r>
              <a:rPr lang="tr" sz="1300"/>
              <a:t> data with only </a:t>
            </a:r>
            <a:r>
              <a:rPr lang="tr" sz="1300"/>
              <a:t>16</a:t>
            </a:r>
            <a:r>
              <a:rPr lang="tr" sz="1300"/>
              <a:t>% </a:t>
            </a:r>
            <a:r>
              <a:rPr lang="tr" sz="1300"/>
              <a:t> of match</a:t>
            </a:r>
            <a:endParaRPr sz="1300"/>
          </a:p>
        </p:txBody>
      </p:sp>
      <p:pic>
        <p:nvPicPr>
          <p:cNvPr id="162" name="Google Shape;162;p24"/>
          <p:cNvPicPr preferRelativeResize="0"/>
          <p:nvPr/>
        </p:nvPicPr>
        <p:blipFill>
          <a:blip r:embed="rId3">
            <a:alphaModFix/>
          </a:blip>
          <a:stretch>
            <a:fillRect/>
          </a:stretch>
        </p:blipFill>
        <p:spPr>
          <a:xfrm>
            <a:off x="311700" y="1238575"/>
            <a:ext cx="3744100" cy="2809449"/>
          </a:xfrm>
          <a:prstGeom prst="rect">
            <a:avLst/>
          </a:prstGeom>
          <a:noFill/>
          <a:ln>
            <a:noFill/>
          </a:ln>
        </p:spPr>
      </p:pic>
      <p:sp>
        <p:nvSpPr>
          <p:cNvPr id="163" name="Google Shape;163;p24"/>
          <p:cNvSpPr txBox="1"/>
          <p:nvPr>
            <p:ph idx="1" type="body"/>
          </p:nvPr>
        </p:nvSpPr>
        <p:spPr>
          <a:xfrm>
            <a:off x="4291300" y="3916825"/>
            <a:ext cx="4779000" cy="995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88"/>
              <a:buNone/>
            </a:pPr>
            <a:r>
              <a:rPr lang="tr" sz="1112"/>
              <a:t>The most of the people are between 18 and 30. These ages are also the most likely to have a match. </a:t>
            </a:r>
            <a:endParaRPr sz="1112"/>
          </a:p>
          <a:p>
            <a:pPr indent="0" lvl="0" marL="0" rtl="0" algn="just">
              <a:lnSpc>
                <a:spcPct val="95000"/>
              </a:lnSpc>
              <a:spcBef>
                <a:spcPts val="1200"/>
              </a:spcBef>
              <a:spcAft>
                <a:spcPts val="1200"/>
              </a:spcAft>
              <a:buSzPts val="688"/>
              <a:buNone/>
            </a:pPr>
            <a:r>
              <a:rPr lang="tr" sz="1112"/>
              <a:t>In our </a:t>
            </a:r>
            <a:r>
              <a:rPr lang="tr" sz="1112"/>
              <a:t>EDA</a:t>
            </a:r>
            <a:r>
              <a:rPr lang="tr" sz="1112"/>
              <a:t>, we also see when the age differences increase, the match </a:t>
            </a:r>
            <a:r>
              <a:rPr lang="tr" sz="1112"/>
              <a:t>possibility</a:t>
            </a:r>
            <a:r>
              <a:rPr lang="tr" sz="1112"/>
              <a:t> is decreasing.</a:t>
            </a:r>
            <a:endParaRPr sz="1112"/>
          </a:p>
        </p:txBody>
      </p:sp>
      <p:pic>
        <p:nvPicPr>
          <p:cNvPr id="164" name="Google Shape;164;p24"/>
          <p:cNvPicPr preferRelativeResize="0"/>
          <p:nvPr/>
        </p:nvPicPr>
        <p:blipFill>
          <a:blip r:embed="rId4">
            <a:alphaModFix/>
          </a:blip>
          <a:stretch>
            <a:fillRect/>
          </a:stretch>
        </p:blipFill>
        <p:spPr>
          <a:xfrm>
            <a:off x="4208200" y="1170125"/>
            <a:ext cx="4624100" cy="27327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3. Exploratory Data Analysis</a:t>
            </a:r>
            <a:endParaRPr/>
          </a:p>
        </p:txBody>
      </p:sp>
      <p:sp>
        <p:nvSpPr>
          <p:cNvPr id="170" name="Google Shape;170;p25"/>
          <p:cNvSpPr txBox="1"/>
          <p:nvPr>
            <p:ph idx="1" type="body"/>
          </p:nvPr>
        </p:nvSpPr>
        <p:spPr>
          <a:xfrm>
            <a:off x="5275500" y="1247150"/>
            <a:ext cx="3744000" cy="29976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lang="tr" sz="1300"/>
              <a:t>- Most of the participants in this experiment are European. </a:t>
            </a:r>
            <a:endParaRPr sz="1300"/>
          </a:p>
          <a:p>
            <a:pPr indent="0" lvl="0" marL="0" rtl="0" algn="just">
              <a:lnSpc>
                <a:spcPct val="95000"/>
              </a:lnSpc>
              <a:spcBef>
                <a:spcPts val="1200"/>
              </a:spcBef>
              <a:spcAft>
                <a:spcPts val="0"/>
              </a:spcAft>
              <a:buNone/>
            </a:pPr>
            <a:r>
              <a:rPr lang="tr" sz="1300"/>
              <a:t>- The group with the highest positive match percentage is Black/African American at 20%, but the total number of participants in this group is too low to generate a reliable statistic. </a:t>
            </a:r>
            <a:endParaRPr sz="1300"/>
          </a:p>
          <a:p>
            <a:pPr indent="0" lvl="0" marL="0" rtl="0" algn="just">
              <a:lnSpc>
                <a:spcPct val="95000"/>
              </a:lnSpc>
              <a:spcBef>
                <a:spcPts val="1200"/>
              </a:spcBef>
              <a:spcAft>
                <a:spcPts val="1200"/>
              </a:spcAft>
              <a:buNone/>
            </a:pPr>
            <a:r>
              <a:rPr lang="tr" sz="1300"/>
              <a:t>- For Asian/Pacific Islander/Asian-American participants, even though they are the second biggest group, their positive match percentage is lower than other groups.</a:t>
            </a:r>
            <a:endParaRPr sz="1300"/>
          </a:p>
        </p:txBody>
      </p:sp>
      <p:pic>
        <p:nvPicPr>
          <p:cNvPr id="171" name="Google Shape;171;p25"/>
          <p:cNvPicPr preferRelativeResize="0"/>
          <p:nvPr/>
        </p:nvPicPr>
        <p:blipFill>
          <a:blip r:embed="rId3">
            <a:alphaModFix/>
          </a:blip>
          <a:stretch>
            <a:fillRect/>
          </a:stretch>
        </p:blipFill>
        <p:spPr>
          <a:xfrm>
            <a:off x="311700" y="1247150"/>
            <a:ext cx="4782383" cy="2926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3. Exploratory Data Analysis</a:t>
            </a:r>
            <a:endParaRPr/>
          </a:p>
        </p:txBody>
      </p:sp>
      <p:sp>
        <p:nvSpPr>
          <p:cNvPr id="177" name="Google Shape;177;p26"/>
          <p:cNvSpPr txBox="1"/>
          <p:nvPr>
            <p:ph idx="1" type="body"/>
          </p:nvPr>
        </p:nvSpPr>
        <p:spPr>
          <a:xfrm>
            <a:off x="4201925" y="3323600"/>
            <a:ext cx="4755300" cy="1560000"/>
          </a:xfrm>
          <a:prstGeom prst="rect">
            <a:avLst/>
          </a:prstGeom>
          <a:ln cap="flat" cmpd="sng" w="28575">
            <a:solidFill>
              <a:schemeClr val="accent6"/>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just">
              <a:lnSpc>
                <a:spcPct val="95000"/>
              </a:lnSpc>
              <a:spcBef>
                <a:spcPts val="0"/>
              </a:spcBef>
              <a:spcAft>
                <a:spcPts val="0"/>
              </a:spcAft>
              <a:buSzPts val="1300"/>
              <a:buChar char="●"/>
            </a:pPr>
            <a:r>
              <a:rPr lang="tr" sz="1300"/>
              <a:t>Race appears to be more significant for females and Europeans than for other groups.</a:t>
            </a:r>
            <a:endParaRPr sz="1300"/>
          </a:p>
          <a:p>
            <a:pPr indent="-311150" lvl="0" marL="457200" rtl="0" algn="just">
              <a:lnSpc>
                <a:spcPct val="95000"/>
              </a:lnSpc>
              <a:spcBef>
                <a:spcPts val="0"/>
              </a:spcBef>
              <a:spcAft>
                <a:spcPts val="0"/>
              </a:spcAft>
              <a:buSzPts val="1300"/>
              <a:buChar char="●"/>
            </a:pPr>
            <a:r>
              <a:rPr lang="tr" sz="1300"/>
              <a:t>Although the mean score is not significantly high for Asians, there is still a noticeable difference with 10  points.</a:t>
            </a:r>
            <a:endParaRPr sz="1300"/>
          </a:p>
          <a:p>
            <a:pPr indent="-311150" lvl="0" marL="457200" rtl="0" algn="just">
              <a:lnSpc>
                <a:spcPct val="95000"/>
              </a:lnSpc>
              <a:spcBef>
                <a:spcPts val="0"/>
              </a:spcBef>
              <a:spcAft>
                <a:spcPts val="0"/>
              </a:spcAft>
              <a:buSzPts val="1300"/>
              <a:buChar char="●"/>
            </a:pPr>
            <a:r>
              <a:rPr lang="tr" sz="1300"/>
              <a:t>On the other hand, for other racial groups, race does not seem to play a significant role.</a:t>
            </a:r>
            <a:endParaRPr sz="1300"/>
          </a:p>
        </p:txBody>
      </p:sp>
      <p:pic>
        <p:nvPicPr>
          <p:cNvPr id="178" name="Google Shape;178;p26"/>
          <p:cNvPicPr preferRelativeResize="0"/>
          <p:nvPr/>
        </p:nvPicPr>
        <p:blipFill>
          <a:blip r:embed="rId3">
            <a:alphaModFix/>
          </a:blip>
          <a:stretch>
            <a:fillRect/>
          </a:stretch>
        </p:blipFill>
        <p:spPr>
          <a:xfrm>
            <a:off x="146575" y="1253350"/>
            <a:ext cx="3872675" cy="3184199"/>
          </a:xfrm>
          <a:prstGeom prst="rect">
            <a:avLst/>
          </a:prstGeom>
          <a:noFill/>
          <a:ln>
            <a:noFill/>
          </a:ln>
        </p:spPr>
      </p:pic>
      <p:pic>
        <p:nvPicPr>
          <p:cNvPr id="179" name="Google Shape;179;p26"/>
          <p:cNvPicPr preferRelativeResize="0"/>
          <p:nvPr/>
        </p:nvPicPr>
        <p:blipFill>
          <a:blip r:embed="rId4">
            <a:alphaModFix/>
          </a:blip>
          <a:stretch>
            <a:fillRect/>
          </a:stretch>
        </p:blipFill>
        <p:spPr>
          <a:xfrm>
            <a:off x="5420875" y="221300"/>
            <a:ext cx="3536201" cy="2943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3. Exploratory Data Analysis</a:t>
            </a:r>
            <a:endParaRPr/>
          </a:p>
        </p:txBody>
      </p:sp>
      <p:pic>
        <p:nvPicPr>
          <p:cNvPr id="185" name="Google Shape;185;p27"/>
          <p:cNvPicPr preferRelativeResize="0"/>
          <p:nvPr/>
        </p:nvPicPr>
        <p:blipFill>
          <a:blip r:embed="rId3">
            <a:alphaModFix/>
          </a:blip>
          <a:stretch>
            <a:fillRect/>
          </a:stretch>
        </p:blipFill>
        <p:spPr>
          <a:xfrm>
            <a:off x="421200" y="1142575"/>
            <a:ext cx="4258501" cy="3668024"/>
          </a:xfrm>
          <a:prstGeom prst="rect">
            <a:avLst/>
          </a:prstGeom>
          <a:noFill/>
          <a:ln>
            <a:noFill/>
          </a:ln>
        </p:spPr>
      </p:pic>
      <p:pic>
        <p:nvPicPr>
          <p:cNvPr id="186" name="Google Shape;186;p27"/>
          <p:cNvPicPr preferRelativeResize="0"/>
          <p:nvPr/>
        </p:nvPicPr>
        <p:blipFill>
          <a:blip r:embed="rId4">
            <a:alphaModFix/>
          </a:blip>
          <a:stretch>
            <a:fillRect/>
          </a:stretch>
        </p:blipFill>
        <p:spPr>
          <a:xfrm>
            <a:off x="5386675" y="222900"/>
            <a:ext cx="3570425" cy="2964781"/>
          </a:xfrm>
          <a:prstGeom prst="rect">
            <a:avLst/>
          </a:prstGeom>
          <a:noFill/>
          <a:ln>
            <a:noFill/>
          </a:ln>
        </p:spPr>
      </p:pic>
      <p:sp>
        <p:nvSpPr>
          <p:cNvPr id="187" name="Google Shape;187;p27"/>
          <p:cNvSpPr txBox="1"/>
          <p:nvPr>
            <p:ph idx="1" type="body"/>
          </p:nvPr>
        </p:nvSpPr>
        <p:spPr>
          <a:xfrm>
            <a:off x="4896600" y="3532700"/>
            <a:ext cx="4060500" cy="1211400"/>
          </a:xfrm>
          <a:prstGeom prst="rect">
            <a:avLst/>
          </a:prstGeom>
          <a:ln cap="flat" cmpd="sng" w="28575">
            <a:solidFill>
              <a:schemeClr val="accent6"/>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298767" lvl="0" marL="457200" rtl="0" algn="just">
              <a:lnSpc>
                <a:spcPct val="95000"/>
              </a:lnSpc>
              <a:spcBef>
                <a:spcPts val="0"/>
              </a:spcBef>
              <a:spcAft>
                <a:spcPts val="0"/>
              </a:spcAft>
              <a:buSzPct val="100000"/>
              <a:buChar char="●"/>
            </a:pPr>
            <a:r>
              <a:rPr lang="tr" sz="1300"/>
              <a:t>Religion appears to be more significant for females, Europeans, and Latinos than for other groups.</a:t>
            </a:r>
            <a:endParaRPr sz="1300"/>
          </a:p>
          <a:p>
            <a:pPr indent="-298767" lvl="0" marL="457200" rtl="0" algn="just">
              <a:lnSpc>
                <a:spcPct val="95000"/>
              </a:lnSpc>
              <a:spcBef>
                <a:spcPts val="0"/>
              </a:spcBef>
              <a:spcAft>
                <a:spcPts val="0"/>
              </a:spcAft>
              <a:buSzPct val="100000"/>
              <a:buChar char="●"/>
            </a:pPr>
            <a:r>
              <a:rPr lang="tr" sz="1300"/>
              <a:t>While males from Other racial groups have a relatively low level of importance placed on religion, it is of high importance to females in those groups.</a:t>
            </a:r>
            <a:endParaRPr sz="1300"/>
          </a:p>
          <a:p>
            <a:pPr indent="-298767" lvl="0" marL="457200" rtl="0" algn="just">
              <a:lnSpc>
                <a:spcPct val="95000"/>
              </a:lnSpc>
              <a:spcBef>
                <a:spcPts val="0"/>
              </a:spcBef>
              <a:spcAft>
                <a:spcPts val="0"/>
              </a:spcAft>
              <a:buSzPct val="100000"/>
              <a:buChar char="●"/>
            </a:pPr>
            <a:r>
              <a:rPr lang="tr" sz="1300"/>
              <a:t>The lowest level of importance placed on religion is observed among Black/African American.</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3. Exploratory Data Analysis</a:t>
            </a:r>
            <a:endParaRPr/>
          </a:p>
        </p:txBody>
      </p:sp>
      <p:sp>
        <p:nvSpPr>
          <p:cNvPr id="193" name="Google Shape;193;p28"/>
          <p:cNvSpPr txBox="1"/>
          <p:nvPr>
            <p:ph idx="1" type="body"/>
          </p:nvPr>
        </p:nvSpPr>
        <p:spPr>
          <a:xfrm>
            <a:off x="5130000" y="1192300"/>
            <a:ext cx="3744000" cy="2981400"/>
          </a:xfrm>
          <a:prstGeom prst="rect">
            <a:avLst/>
          </a:prstGeom>
        </p:spPr>
        <p:txBody>
          <a:bodyPr anchorCtr="0" anchor="t" bIns="91425" lIns="91425" spcFirstLastPara="1" rIns="91425" wrap="square" tIns="91425">
            <a:noAutofit/>
          </a:bodyPr>
          <a:lstStyle/>
          <a:p>
            <a:pPr indent="-311785" lvl="0" marL="457200" rtl="0" algn="just">
              <a:lnSpc>
                <a:spcPct val="75000"/>
              </a:lnSpc>
              <a:spcBef>
                <a:spcPts val="0"/>
              </a:spcBef>
              <a:spcAft>
                <a:spcPts val="0"/>
              </a:spcAft>
              <a:buSzPts val="1310"/>
              <a:buChar char="●"/>
            </a:pPr>
            <a:r>
              <a:rPr lang="tr" sz="1310"/>
              <a:t>Both groups are doing kind a similar</a:t>
            </a:r>
            <a:endParaRPr sz="1310"/>
          </a:p>
          <a:p>
            <a:pPr indent="0" lvl="0" marL="457200" rtl="0" algn="just">
              <a:lnSpc>
                <a:spcPct val="75000"/>
              </a:lnSpc>
              <a:spcBef>
                <a:spcPts val="1200"/>
              </a:spcBef>
              <a:spcAft>
                <a:spcPts val="0"/>
              </a:spcAft>
              <a:buNone/>
            </a:pPr>
            <a:r>
              <a:t/>
            </a:r>
            <a:endParaRPr sz="1310"/>
          </a:p>
          <a:p>
            <a:pPr indent="-311785" lvl="0" marL="457200" rtl="0" algn="just">
              <a:lnSpc>
                <a:spcPct val="75000"/>
              </a:lnSpc>
              <a:spcBef>
                <a:spcPts val="1200"/>
              </a:spcBef>
              <a:spcAft>
                <a:spcPts val="0"/>
              </a:spcAft>
              <a:buSzPts val="1310"/>
              <a:buChar char="●"/>
            </a:pPr>
            <a:r>
              <a:rPr lang="tr" sz="1310"/>
              <a:t>P</a:t>
            </a:r>
            <a:r>
              <a:rPr lang="tr" sz="1310"/>
              <a:t>eople who work in </a:t>
            </a:r>
            <a:r>
              <a:rPr b="1" lang="tr" sz="1310">
                <a:solidFill>
                  <a:schemeClr val="accent6"/>
                </a:solidFill>
              </a:rPr>
              <a:t>medicine</a:t>
            </a:r>
            <a:r>
              <a:rPr lang="tr" sz="1310"/>
              <a:t> or </a:t>
            </a:r>
            <a:r>
              <a:rPr b="1" lang="tr" sz="1310">
                <a:solidFill>
                  <a:schemeClr val="accent6"/>
                </a:solidFill>
              </a:rPr>
              <a:t>language</a:t>
            </a:r>
            <a:r>
              <a:rPr lang="tr" sz="1310"/>
              <a:t>-related fields tend to perform </a:t>
            </a:r>
            <a:r>
              <a:rPr b="1" lang="tr" sz="1310">
                <a:solidFill>
                  <a:schemeClr val="accent6"/>
                </a:solidFill>
              </a:rPr>
              <a:t>really well</a:t>
            </a:r>
            <a:r>
              <a:rPr lang="tr" sz="1310"/>
              <a:t>, regardless of their gender</a:t>
            </a:r>
            <a:r>
              <a:rPr lang="tr" sz="1310"/>
              <a:t>.</a:t>
            </a:r>
            <a:endParaRPr sz="1310"/>
          </a:p>
          <a:p>
            <a:pPr indent="0" lvl="0" marL="457200" rtl="0" algn="just">
              <a:lnSpc>
                <a:spcPct val="75000"/>
              </a:lnSpc>
              <a:spcBef>
                <a:spcPts val="1200"/>
              </a:spcBef>
              <a:spcAft>
                <a:spcPts val="0"/>
              </a:spcAft>
              <a:buNone/>
            </a:pPr>
            <a:r>
              <a:t/>
            </a:r>
            <a:endParaRPr sz="1310"/>
          </a:p>
          <a:p>
            <a:pPr indent="-311785" lvl="0" marL="457200" rtl="0" algn="just">
              <a:lnSpc>
                <a:spcPct val="75000"/>
              </a:lnSpc>
              <a:spcBef>
                <a:spcPts val="1200"/>
              </a:spcBef>
              <a:spcAft>
                <a:spcPts val="0"/>
              </a:spcAft>
              <a:buSzPts val="1310"/>
              <a:buChar char="●"/>
            </a:pPr>
            <a:r>
              <a:rPr b="1" lang="tr" sz="1310">
                <a:solidFill>
                  <a:schemeClr val="accent6"/>
                </a:solidFill>
              </a:rPr>
              <a:t>M</a:t>
            </a:r>
            <a:r>
              <a:rPr b="1" lang="tr" sz="1310">
                <a:solidFill>
                  <a:schemeClr val="accent6"/>
                </a:solidFill>
              </a:rPr>
              <a:t>en</a:t>
            </a:r>
            <a:r>
              <a:rPr lang="tr" sz="1310"/>
              <a:t> seem to do particularly well in the </a:t>
            </a:r>
            <a:r>
              <a:rPr b="1" lang="tr" sz="1310">
                <a:solidFill>
                  <a:schemeClr val="accent6"/>
                </a:solidFill>
              </a:rPr>
              <a:t>film</a:t>
            </a:r>
            <a:r>
              <a:rPr lang="tr" sz="1310"/>
              <a:t> industry, while </a:t>
            </a:r>
            <a:r>
              <a:rPr b="1" lang="tr" sz="1310">
                <a:solidFill>
                  <a:schemeClr val="accent6"/>
                </a:solidFill>
              </a:rPr>
              <a:t>women</a:t>
            </a:r>
            <a:r>
              <a:rPr lang="tr" sz="1310"/>
              <a:t> often shine in </a:t>
            </a:r>
            <a:r>
              <a:rPr b="1" lang="tr" sz="1310">
                <a:solidFill>
                  <a:schemeClr val="accent6"/>
                </a:solidFill>
              </a:rPr>
              <a:t>finance or politics</a:t>
            </a:r>
            <a:r>
              <a:rPr lang="tr" sz="1310"/>
              <a:t>.</a:t>
            </a:r>
            <a:endParaRPr sz="1310"/>
          </a:p>
          <a:p>
            <a:pPr indent="0" lvl="0" marL="457200" rtl="0" algn="just">
              <a:lnSpc>
                <a:spcPct val="75000"/>
              </a:lnSpc>
              <a:spcBef>
                <a:spcPts val="1200"/>
              </a:spcBef>
              <a:spcAft>
                <a:spcPts val="0"/>
              </a:spcAft>
              <a:buNone/>
            </a:pPr>
            <a:r>
              <a:t/>
            </a:r>
            <a:endParaRPr sz="1310"/>
          </a:p>
          <a:p>
            <a:pPr indent="-311785" lvl="0" marL="457200" rtl="0" algn="just">
              <a:lnSpc>
                <a:spcPct val="75000"/>
              </a:lnSpc>
              <a:spcBef>
                <a:spcPts val="1200"/>
              </a:spcBef>
              <a:spcAft>
                <a:spcPts val="0"/>
              </a:spcAft>
              <a:buSzPts val="1310"/>
              <a:buChar char="●"/>
            </a:pPr>
            <a:r>
              <a:rPr lang="tr" sz="1310"/>
              <a:t>While </a:t>
            </a:r>
            <a:r>
              <a:rPr lang="tr" sz="1310"/>
              <a:t>it seems that people who work in </a:t>
            </a:r>
            <a:r>
              <a:rPr b="1" lang="tr" sz="1310">
                <a:solidFill>
                  <a:schemeClr val="accent6"/>
                </a:solidFill>
              </a:rPr>
              <a:t>social work and math </a:t>
            </a:r>
            <a:r>
              <a:rPr lang="tr" sz="1310"/>
              <a:t> might </a:t>
            </a:r>
            <a:r>
              <a:rPr b="1" lang="tr" sz="1310">
                <a:solidFill>
                  <a:schemeClr val="accent6"/>
                </a:solidFill>
              </a:rPr>
              <a:t>struggle</a:t>
            </a:r>
            <a:r>
              <a:rPr lang="tr" sz="1310"/>
              <a:t> a bit </a:t>
            </a:r>
            <a:r>
              <a:rPr b="1" lang="tr" sz="1310">
                <a:solidFill>
                  <a:schemeClr val="accent6"/>
                </a:solidFill>
              </a:rPr>
              <a:t>more</a:t>
            </a:r>
            <a:r>
              <a:rPr lang="tr" sz="1310"/>
              <a:t> with performance.</a:t>
            </a:r>
            <a:endParaRPr sz="1100">
              <a:solidFill>
                <a:srgbClr val="000000"/>
              </a:solidFill>
              <a:latin typeface="Arial"/>
              <a:ea typeface="Arial"/>
              <a:cs typeface="Arial"/>
              <a:sym typeface="Arial"/>
            </a:endParaRPr>
          </a:p>
          <a:p>
            <a:pPr indent="0" lvl="0" marL="457200" rtl="0" algn="just">
              <a:lnSpc>
                <a:spcPct val="75000"/>
              </a:lnSpc>
              <a:spcBef>
                <a:spcPts val="1200"/>
              </a:spcBef>
              <a:spcAft>
                <a:spcPts val="1200"/>
              </a:spcAft>
              <a:buNone/>
            </a:pPr>
            <a:r>
              <a:t/>
            </a:r>
            <a:endParaRPr sz="1310"/>
          </a:p>
        </p:txBody>
      </p:sp>
      <p:pic>
        <p:nvPicPr>
          <p:cNvPr id="194" name="Google Shape;194;p28"/>
          <p:cNvPicPr preferRelativeResize="0"/>
          <p:nvPr/>
        </p:nvPicPr>
        <p:blipFill>
          <a:blip r:embed="rId3">
            <a:alphaModFix/>
          </a:blip>
          <a:stretch>
            <a:fillRect/>
          </a:stretch>
        </p:blipFill>
        <p:spPr>
          <a:xfrm>
            <a:off x="152400" y="1398725"/>
            <a:ext cx="4825201" cy="30468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3. Exploratory Data Analysis</a:t>
            </a:r>
            <a:endParaRPr/>
          </a:p>
        </p:txBody>
      </p:sp>
      <p:sp>
        <p:nvSpPr>
          <p:cNvPr id="200" name="Google Shape;200;p29"/>
          <p:cNvSpPr txBox="1"/>
          <p:nvPr/>
        </p:nvSpPr>
        <p:spPr>
          <a:xfrm>
            <a:off x="4699975" y="1498300"/>
            <a:ext cx="4220700" cy="3027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 sz="1310">
                <a:solidFill>
                  <a:schemeClr val="dk1"/>
                </a:solidFill>
                <a:latin typeface="Lato"/>
                <a:ea typeface="Lato"/>
                <a:cs typeface="Lato"/>
                <a:sym typeface="Lato"/>
              </a:rPr>
              <a:t>When we compare the attributes we can see: </a:t>
            </a:r>
            <a:endParaRPr sz="1310">
              <a:solidFill>
                <a:schemeClr val="dk1"/>
              </a:solidFill>
              <a:latin typeface="Lato"/>
              <a:ea typeface="Lato"/>
              <a:cs typeface="Lato"/>
              <a:sym typeface="Lato"/>
            </a:endParaRPr>
          </a:p>
          <a:p>
            <a:pPr indent="-311785" lvl="0" marL="457200" rtl="0" algn="just">
              <a:lnSpc>
                <a:spcPct val="115000"/>
              </a:lnSpc>
              <a:spcBef>
                <a:spcPts val="1200"/>
              </a:spcBef>
              <a:spcAft>
                <a:spcPts val="0"/>
              </a:spcAft>
              <a:buClr>
                <a:schemeClr val="dk1"/>
              </a:buClr>
              <a:buSzPts val="1310"/>
              <a:buFont typeface="Lato"/>
              <a:buChar char="●"/>
            </a:pPr>
            <a:r>
              <a:rPr lang="tr" sz="1310">
                <a:solidFill>
                  <a:schemeClr val="dk1"/>
                </a:solidFill>
                <a:latin typeface="Lato"/>
                <a:ea typeface="Lato"/>
                <a:cs typeface="Lato"/>
                <a:sym typeface="Lato"/>
              </a:rPr>
              <a:t> </a:t>
            </a:r>
            <a:r>
              <a:rPr lang="tr" sz="1310">
                <a:solidFill>
                  <a:schemeClr val="accent6"/>
                </a:solidFill>
                <a:latin typeface="Lato"/>
                <a:ea typeface="Lato"/>
                <a:cs typeface="Lato"/>
                <a:sym typeface="Lato"/>
              </a:rPr>
              <a:t>Men</a:t>
            </a:r>
            <a:r>
              <a:rPr lang="tr" sz="1310">
                <a:solidFill>
                  <a:schemeClr val="dk1"/>
                </a:solidFill>
                <a:latin typeface="Lato"/>
                <a:ea typeface="Lato"/>
                <a:cs typeface="Lato"/>
                <a:sym typeface="Lato"/>
              </a:rPr>
              <a:t> tend to place more importance on physical attraction, but they actually score highest in </a:t>
            </a:r>
            <a:r>
              <a:rPr b="1" lang="tr" sz="1310">
                <a:solidFill>
                  <a:schemeClr val="accent6"/>
                </a:solidFill>
                <a:latin typeface="Lato"/>
                <a:ea typeface="Lato"/>
                <a:cs typeface="Lato"/>
                <a:sym typeface="Lato"/>
              </a:rPr>
              <a:t>intelligence</a:t>
            </a:r>
            <a:r>
              <a:rPr lang="tr" sz="1310">
                <a:solidFill>
                  <a:schemeClr val="dk1"/>
                </a:solidFill>
                <a:latin typeface="Lato"/>
                <a:ea typeface="Lato"/>
                <a:cs typeface="Lato"/>
                <a:sym typeface="Lato"/>
              </a:rPr>
              <a:t>.</a:t>
            </a:r>
            <a:endParaRPr sz="1310">
              <a:solidFill>
                <a:schemeClr val="dk1"/>
              </a:solidFill>
              <a:latin typeface="Lato"/>
              <a:ea typeface="Lato"/>
              <a:cs typeface="Lato"/>
              <a:sym typeface="Lato"/>
            </a:endParaRPr>
          </a:p>
          <a:p>
            <a:pPr indent="-311785" lvl="0" marL="457200" rtl="0" algn="just">
              <a:lnSpc>
                <a:spcPct val="115000"/>
              </a:lnSpc>
              <a:spcBef>
                <a:spcPts val="0"/>
              </a:spcBef>
              <a:spcAft>
                <a:spcPts val="0"/>
              </a:spcAft>
              <a:buClr>
                <a:schemeClr val="dk1"/>
              </a:buClr>
              <a:buSzPts val="1310"/>
              <a:buFont typeface="Lato"/>
              <a:buChar char="●"/>
            </a:pPr>
            <a:r>
              <a:rPr lang="tr" sz="1310">
                <a:solidFill>
                  <a:schemeClr val="accent5"/>
                </a:solidFill>
                <a:latin typeface="Lato"/>
                <a:ea typeface="Lato"/>
                <a:cs typeface="Lato"/>
                <a:sym typeface="Lato"/>
              </a:rPr>
              <a:t>Women</a:t>
            </a:r>
            <a:r>
              <a:rPr lang="tr" sz="1310">
                <a:solidFill>
                  <a:schemeClr val="dk1"/>
                </a:solidFill>
                <a:latin typeface="Lato"/>
                <a:ea typeface="Lato"/>
                <a:cs typeface="Lato"/>
                <a:sym typeface="Lato"/>
              </a:rPr>
              <a:t>, on the other hand, prioritize sincerity, intelligence, ambition, and common interests - with </a:t>
            </a:r>
            <a:r>
              <a:rPr b="1" lang="tr" sz="1310">
                <a:solidFill>
                  <a:schemeClr val="accent5"/>
                </a:solidFill>
                <a:latin typeface="Lato"/>
                <a:ea typeface="Lato"/>
                <a:cs typeface="Lato"/>
                <a:sym typeface="Lato"/>
              </a:rPr>
              <a:t>intelligence</a:t>
            </a:r>
            <a:r>
              <a:rPr b="1" lang="tr" sz="1310">
                <a:solidFill>
                  <a:schemeClr val="dk1"/>
                </a:solidFill>
                <a:latin typeface="Lato"/>
                <a:ea typeface="Lato"/>
                <a:cs typeface="Lato"/>
                <a:sym typeface="Lato"/>
              </a:rPr>
              <a:t> </a:t>
            </a:r>
            <a:r>
              <a:rPr lang="tr" sz="1310">
                <a:solidFill>
                  <a:schemeClr val="dk1"/>
                </a:solidFill>
                <a:latin typeface="Lato"/>
                <a:ea typeface="Lato"/>
                <a:cs typeface="Lato"/>
                <a:sym typeface="Lato"/>
              </a:rPr>
              <a:t>being the most important quality overall.</a:t>
            </a:r>
            <a:endParaRPr sz="1310">
              <a:solidFill>
                <a:schemeClr val="dk1"/>
              </a:solidFill>
              <a:latin typeface="Lato"/>
              <a:ea typeface="Lato"/>
              <a:cs typeface="Lato"/>
              <a:sym typeface="Lato"/>
            </a:endParaRPr>
          </a:p>
          <a:p>
            <a:pPr indent="-311785" lvl="0" marL="457200" rtl="0" algn="just">
              <a:lnSpc>
                <a:spcPct val="115000"/>
              </a:lnSpc>
              <a:spcBef>
                <a:spcPts val="0"/>
              </a:spcBef>
              <a:spcAft>
                <a:spcPts val="0"/>
              </a:spcAft>
              <a:buClr>
                <a:schemeClr val="dk1"/>
              </a:buClr>
              <a:buSzPts val="1310"/>
              <a:buFont typeface="Lato"/>
              <a:buChar char="●"/>
            </a:pPr>
            <a:r>
              <a:rPr lang="tr" sz="1310">
                <a:solidFill>
                  <a:schemeClr val="dk1"/>
                </a:solidFill>
                <a:latin typeface="Lato"/>
                <a:ea typeface="Lato"/>
                <a:cs typeface="Lato"/>
                <a:sym typeface="Lato"/>
              </a:rPr>
              <a:t>Interestingly, both men and women rate a sense of humor or </a:t>
            </a:r>
            <a:r>
              <a:rPr b="1" lang="tr" sz="1310">
                <a:solidFill>
                  <a:schemeClr val="accent4"/>
                </a:solidFill>
                <a:latin typeface="Lato"/>
                <a:ea typeface="Lato"/>
                <a:cs typeface="Lato"/>
                <a:sym typeface="Lato"/>
              </a:rPr>
              <a:t>fun</a:t>
            </a:r>
            <a:r>
              <a:rPr lang="tr" sz="1310">
                <a:solidFill>
                  <a:schemeClr val="dk1"/>
                </a:solidFill>
                <a:latin typeface="Lato"/>
                <a:ea typeface="Lato"/>
                <a:cs typeface="Lato"/>
                <a:sym typeface="Lato"/>
              </a:rPr>
              <a:t> as an important trait in a partner.</a:t>
            </a:r>
            <a:endParaRPr sz="1350">
              <a:highlight>
                <a:schemeClr val="dk1"/>
              </a:highlight>
            </a:endParaRPr>
          </a:p>
          <a:p>
            <a:pPr indent="0" lvl="0" marL="0" rtl="0" algn="just">
              <a:spcBef>
                <a:spcPts val="1200"/>
              </a:spcBef>
              <a:spcAft>
                <a:spcPts val="0"/>
              </a:spcAft>
              <a:buNone/>
            </a:pPr>
            <a:r>
              <a:t/>
            </a:r>
            <a:endParaRPr>
              <a:latin typeface="Lato"/>
              <a:ea typeface="Lato"/>
              <a:cs typeface="Lato"/>
              <a:sym typeface="Lato"/>
            </a:endParaRPr>
          </a:p>
        </p:txBody>
      </p:sp>
      <p:pic>
        <p:nvPicPr>
          <p:cNvPr id="201" name="Google Shape;201;p29"/>
          <p:cNvPicPr preferRelativeResize="0"/>
          <p:nvPr/>
        </p:nvPicPr>
        <p:blipFill>
          <a:blip r:embed="rId3">
            <a:alphaModFix/>
          </a:blip>
          <a:stretch>
            <a:fillRect/>
          </a:stretch>
        </p:blipFill>
        <p:spPr>
          <a:xfrm>
            <a:off x="481475" y="1201075"/>
            <a:ext cx="3648075" cy="332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3. Exploratory Data Analysis</a:t>
            </a:r>
            <a:endParaRPr/>
          </a:p>
        </p:txBody>
      </p:sp>
      <p:sp>
        <p:nvSpPr>
          <p:cNvPr id="207" name="Google Shape;207;p30"/>
          <p:cNvSpPr txBox="1"/>
          <p:nvPr/>
        </p:nvSpPr>
        <p:spPr>
          <a:xfrm>
            <a:off x="3183400" y="1344675"/>
            <a:ext cx="2476500" cy="2604300"/>
          </a:xfrm>
          <a:prstGeom prst="rect">
            <a:avLst/>
          </a:prstGeom>
          <a:noFill/>
          <a:ln>
            <a:noFill/>
          </a:ln>
        </p:spPr>
        <p:txBody>
          <a:bodyPr anchorCtr="0" anchor="t" bIns="91425" lIns="91425" spcFirstLastPara="1" rIns="91425" wrap="square" tIns="91425">
            <a:spAutoFit/>
          </a:bodyPr>
          <a:lstStyle/>
          <a:p>
            <a:pPr indent="-311785" lvl="0" marL="457200" rtl="0" algn="just">
              <a:spcBef>
                <a:spcPts val="0"/>
              </a:spcBef>
              <a:spcAft>
                <a:spcPts val="0"/>
              </a:spcAft>
              <a:buClr>
                <a:schemeClr val="dk1"/>
              </a:buClr>
              <a:buSzPts val="1310"/>
              <a:buFont typeface="Lato"/>
              <a:buChar char="●"/>
            </a:pPr>
            <a:r>
              <a:rPr b="1" lang="tr" sz="1310">
                <a:solidFill>
                  <a:schemeClr val="accent6"/>
                </a:solidFill>
                <a:latin typeface="Lato"/>
                <a:ea typeface="Lato"/>
                <a:cs typeface="Lato"/>
                <a:sym typeface="Lato"/>
              </a:rPr>
              <a:t>Women</a:t>
            </a:r>
            <a:r>
              <a:rPr lang="tr" sz="1310">
                <a:solidFill>
                  <a:schemeClr val="dk1"/>
                </a:solidFill>
                <a:latin typeface="Lato"/>
                <a:ea typeface="Lato"/>
                <a:cs typeface="Lato"/>
                <a:sym typeface="Lato"/>
              </a:rPr>
              <a:t> tend to enjoy activities like </a:t>
            </a:r>
            <a:r>
              <a:rPr b="1" lang="tr" sz="1310">
                <a:solidFill>
                  <a:schemeClr val="accent6"/>
                </a:solidFill>
                <a:latin typeface="Lato"/>
                <a:ea typeface="Lato"/>
                <a:cs typeface="Lato"/>
                <a:sym typeface="Lato"/>
              </a:rPr>
              <a:t>dining out</a:t>
            </a:r>
            <a:r>
              <a:rPr lang="tr" sz="1310">
                <a:solidFill>
                  <a:schemeClr val="dk1"/>
                </a:solidFill>
                <a:latin typeface="Lato"/>
                <a:ea typeface="Lato"/>
                <a:cs typeface="Lato"/>
                <a:sym typeface="Lato"/>
              </a:rPr>
              <a:t>, visiting </a:t>
            </a:r>
            <a:r>
              <a:rPr b="1" lang="tr" sz="1310">
                <a:solidFill>
                  <a:schemeClr val="accent6"/>
                </a:solidFill>
                <a:latin typeface="Lato"/>
                <a:ea typeface="Lato"/>
                <a:cs typeface="Lato"/>
                <a:sym typeface="Lato"/>
              </a:rPr>
              <a:t>museums</a:t>
            </a:r>
            <a:r>
              <a:rPr lang="tr" sz="1310">
                <a:solidFill>
                  <a:schemeClr val="dk1"/>
                </a:solidFill>
                <a:latin typeface="Lato"/>
                <a:ea typeface="Lato"/>
                <a:cs typeface="Lato"/>
                <a:sym typeface="Lato"/>
              </a:rPr>
              <a:t>, appreciating </a:t>
            </a:r>
            <a:r>
              <a:rPr b="1" lang="tr" sz="1310">
                <a:solidFill>
                  <a:schemeClr val="accent6"/>
                </a:solidFill>
                <a:latin typeface="Lato"/>
                <a:ea typeface="Lato"/>
                <a:cs typeface="Lato"/>
                <a:sym typeface="Lato"/>
              </a:rPr>
              <a:t>art</a:t>
            </a:r>
            <a:r>
              <a:rPr lang="tr" sz="1310">
                <a:solidFill>
                  <a:schemeClr val="dk1"/>
                </a:solidFill>
                <a:latin typeface="Lato"/>
                <a:ea typeface="Lato"/>
                <a:cs typeface="Lato"/>
                <a:sym typeface="Lato"/>
              </a:rPr>
              <a:t>, watching </a:t>
            </a:r>
            <a:r>
              <a:rPr b="1" lang="tr" sz="1310">
                <a:solidFill>
                  <a:schemeClr val="accent6"/>
                </a:solidFill>
                <a:latin typeface="Lato"/>
                <a:ea typeface="Lato"/>
                <a:cs typeface="Lato"/>
                <a:sym typeface="Lato"/>
              </a:rPr>
              <a:t>TV</a:t>
            </a:r>
            <a:r>
              <a:rPr lang="tr" sz="1310">
                <a:solidFill>
                  <a:schemeClr val="dk1"/>
                </a:solidFill>
                <a:latin typeface="Lato"/>
                <a:ea typeface="Lato"/>
                <a:cs typeface="Lato"/>
                <a:sym typeface="Lato"/>
              </a:rPr>
              <a:t> and </a:t>
            </a:r>
            <a:r>
              <a:rPr b="1" lang="tr" sz="1310">
                <a:solidFill>
                  <a:schemeClr val="accent6"/>
                </a:solidFill>
                <a:latin typeface="Lato"/>
                <a:ea typeface="Lato"/>
                <a:cs typeface="Lato"/>
                <a:sym typeface="Lato"/>
              </a:rPr>
              <a:t>theater</a:t>
            </a:r>
            <a:r>
              <a:rPr lang="tr" sz="1310">
                <a:solidFill>
                  <a:schemeClr val="dk1"/>
                </a:solidFill>
                <a:latin typeface="Lato"/>
                <a:ea typeface="Lato"/>
                <a:cs typeface="Lato"/>
                <a:sym typeface="Lato"/>
              </a:rPr>
              <a:t> shows, going </a:t>
            </a:r>
            <a:r>
              <a:rPr b="1" lang="tr" sz="1310">
                <a:solidFill>
                  <a:schemeClr val="accent6"/>
                </a:solidFill>
                <a:latin typeface="Lato"/>
                <a:ea typeface="Lato"/>
                <a:cs typeface="Lato"/>
                <a:sym typeface="Lato"/>
              </a:rPr>
              <a:t>shopping</a:t>
            </a:r>
            <a:r>
              <a:rPr lang="tr" sz="1310">
                <a:solidFill>
                  <a:schemeClr val="dk1"/>
                </a:solidFill>
                <a:latin typeface="Lato"/>
                <a:ea typeface="Lato"/>
                <a:cs typeface="Lato"/>
                <a:sym typeface="Lato"/>
              </a:rPr>
              <a:t>, and practicing </a:t>
            </a:r>
            <a:r>
              <a:rPr b="1" lang="tr" sz="1310">
                <a:solidFill>
                  <a:schemeClr val="accent6"/>
                </a:solidFill>
                <a:latin typeface="Lato"/>
                <a:ea typeface="Lato"/>
                <a:cs typeface="Lato"/>
                <a:sym typeface="Lato"/>
              </a:rPr>
              <a:t>yoga.</a:t>
            </a:r>
            <a:endParaRPr b="1" sz="1310">
              <a:solidFill>
                <a:schemeClr val="accent6"/>
              </a:solidFill>
              <a:latin typeface="Lato"/>
              <a:ea typeface="Lato"/>
              <a:cs typeface="Lato"/>
              <a:sym typeface="Lato"/>
            </a:endParaRPr>
          </a:p>
          <a:p>
            <a:pPr indent="-311785" lvl="0" marL="457200" rtl="0" algn="just">
              <a:spcBef>
                <a:spcPts val="0"/>
              </a:spcBef>
              <a:spcAft>
                <a:spcPts val="0"/>
              </a:spcAft>
              <a:buClr>
                <a:schemeClr val="dk1"/>
              </a:buClr>
              <a:buSzPts val="1310"/>
              <a:buFont typeface="Lato"/>
              <a:buChar char="●"/>
            </a:pPr>
            <a:r>
              <a:rPr b="1" lang="tr" sz="1310">
                <a:solidFill>
                  <a:schemeClr val="accent6"/>
                </a:solidFill>
                <a:latin typeface="Lato"/>
                <a:ea typeface="Lato"/>
                <a:cs typeface="Lato"/>
                <a:sym typeface="Lato"/>
              </a:rPr>
              <a:t>Men</a:t>
            </a:r>
            <a:r>
              <a:rPr lang="tr" sz="1310">
                <a:solidFill>
                  <a:schemeClr val="dk1"/>
                </a:solidFill>
                <a:latin typeface="Lato"/>
                <a:ea typeface="Lato"/>
                <a:cs typeface="Lato"/>
                <a:sym typeface="Lato"/>
              </a:rPr>
              <a:t>, on the other hand, are more likely to be interested in </a:t>
            </a:r>
            <a:r>
              <a:rPr b="1" lang="tr" sz="1310">
                <a:solidFill>
                  <a:schemeClr val="accent6"/>
                </a:solidFill>
                <a:latin typeface="Lato"/>
                <a:ea typeface="Lato"/>
                <a:cs typeface="Lato"/>
                <a:sym typeface="Lato"/>
              </a:rPr>
              <a:t>sports</a:t>
            </a:r>
            <a:r>
              <a:rPr lang="tr" sz="1310">
                <a:solidFill>
                  <a:schemeClr val="dk1"/>
                </a:solidFill>
                <a:latin typeface="Lato"/>
                <a:ea typeface="Lato"/>
                <a:cs typeface="Lato"/>
                <a:sym typeface="Lato"/>
              </a:rPr>
              <a:t>, watching </a:t>
            </a:r>
            <a:r>
              <a:rPr b="1" lang="tr" sz="1310">
                <a:solidFill>
                  <a:schemeClr val="accent6"/>
                </a:solidFill>
                <a:latin typeface="Lato"/>
                <a:ea typeface="Lato"/>
                <a:cs typeface="Lato"/>
                <a:sym typeface="Lato"/>
              </a:rPr>
              <a:t>TV sports</a:t>
            </a:r>
            <a:r>
              <a:rPr lang="tr" sz="1310">
                <a:solidFill>
                  <a:schemeClr val="dk1"/>
                </a:solidFill>
                <a:latin typeface="Lato"/>
                <a:ea typeface="Lato"/>
                <a:cs typeface="Lato"/>
                <a:sym typeface="Lato"/>
              </a:rPr>
              <a:t>, and playing </a:t>
            </a:r>
            <a:r>
              <a:rPr b="1" lang="tr" sz="1310">
                <a:solidFill>
                  <a:schemeClr val="accent6"/>
                </a:solidFill>
                <a:latin typeface="Lato"/>
                <a:ea typeface="Lato"/>
                <a:cs typeface="Lato"/>
                <a:sym typeface="Lato"/>
              </a:rPr>
              <a:t>video games</a:t>
            </a:r>
            <a:r>
              <a:rPr lang="tr" sz="1310">
                <a:solidFill>
                  <a:schemeClr val="dk1"/>
                </a:solidFill>
                <a:latin typeface="Lato"/>
                <a:ea typeface="Lato"/>
                <a:cs typeface="Lato"/>
                <a:sym typeface="Lato"/>
              </a:rPr>
              <a:t>.</a:t>
            </a:r>
            <a:endParaRPr b="1" sz="1310">
              <a:solidFill>
                <a:schemeClr val="dk1"/>
              </a:solidFill>
              <a:latin typeface="Lato"/>
              <a:ea typeface="Lato"/>
              <a:cs typeface="Lato"/>
              <a:sym typeface="Lato"/>
            </a:endParaRPr>
          </a:p>
        </p:txBody>
      </p:sp>
      <p:sp>
        <p:nvSpPr>
          <p:cNvPr id="208" name="Google Shape;208;p30"/>
          <p:cNvSpPr txBox="1"/>
          <p:nvPr/>
        </p:nvSpPr>
        <p:spPr>
          <a:xfrm>
            <a:off x="393450" y="4056150"/>
            <a:ext cx="8439000" cy="58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 sz="1310">
                <a:solidFill>
                  <a:schemeClr val="dk1"/>
                </a:solidFill>
                <a:latin typeface="Lato"/>
                <a:ea typeface="Lato"/>
                <a:cs typeface="Lato"/>
                <a:sym typeface="Lato"/>
              </a:rPr>
              <a:t>Both men and women share similar tastes in activities such as </a:t>
            </a:r>
            <a:r>
              <a:rPr b="1" lang="tr" sz="1310">
                <a:solidFill>
                  <a:schemeClr val="accent6"/>
                </a:solidFill>
                <a:latin typeface="Lato"/>
                <a:ea typeface="Lato"/>
                <a:cs typeface="Lato"/>
                <a:sym typeface="Lato"/>
              </a:rPr>
              <a:t>hiking,</a:t>
            </a:r>
            <a:r>
              <a:rPr lang="tr" sz="1310">
                <a:solidFill>
                  <a:schemeClr val="dk1"/>
                </a:solidFill>
                <a:latin typeface="Lato"/>
                <a:ea typeface="Lato"/>
                <a:cs typeface="Lato"/>
                <a:sym typeface="Lato"/>
              </a:rPr>
              <a:t> </a:t>
            </a:r>
            <a:r>
              <a:rPr b="1" lang="tr" sz="1310">
                <a:solidFill>
                  <a:schemeClr val="accent6"/>
                </a:solidFill>
                <a:latin typeface="Lato"/>
                <a:ea typeface="Lato"/>
                <a:cs typeface="Lato"/>
                <a:sym typeface="Lato"/>
              </a:rPr>
              <a:t>exercising</a:t>
            </a:r>
            <a:r>
              <a:rPr lang="tr" sz="1310">
                <a:solidFill>
                  <a:schemeClr val="dk1"/>
                </a:solidFill>
                <a:latin typeface="Lato"/>
                <a:ea typeface="Lato"/>
                <a:cs typeface="Lato"/>
                <a:sym typeface="Lato"/>
              </a:rPr>
              <a:t>, </a:t>
            </a:r>
            <a:r>
              <a:rPr b="1" lang="tr" sz="1310">
                <a:solidFill>
                  <a:schemeClr val="accent6"/>
                </a:solidFill>
                <a:latin typeface="Lato"/>
                <a:ea typeface="Lato"/>
                <a:cs typeface="Lato"/>
                <a:sym typeface="Lato"/>
              </a:rPr>
              <a:t>reading</a:t>
            </a:r>
            <a:r>
              <a:rPr lang="tr" sz="1310">
                <a:solidFill>
                  <a:schemeClr val="dk1"/>
                </a:solidFill>
                <a:latin typeface="Lato"/>
                <a:ea typeface="Lato"/>
                <a:cs typeface="Lato"/>
                <a:sym typeface="Lato"/>
              </a:rPr>
              <a:t>, </a:t>
            </a:r>
            <a:r>
              <a:rPr b="1" lang="tr" sz="1310">
                <a:solidFill>
                  <a:schemeClr val="accent6"/>
                </a:solidFill>
                <a:latin typeface="Lato"/>
                <a:ea typeface="Lato"/>
                <a:cs typeface="Lato"/>
                <a:sym typeface="Lato"/>
              </a:rPr>
              <a:t>going to clubs</a:t>
            </a:r>
            <a:r>
              <a:rPr lang="tr" sz="1310">
                <a:solidFill>
                  <a:schemeClr val="dk1"/>
                </a:solidFill>
                <a:latin typeface="Lato"/>
                <a:ea typeface="Lato"/>
                <a:cs typeface="Lato"/>
                <a:sym typeface="Lato"/>
              </a:rPr>
              <a:t>, </a:t>
            </a:r>
            <a:r>
              <a:rPr b="1" lang="tr" sz="1310">
                <a:solidFill>
                  <a:schemeClr val="accent6"/>
                </a:solidFill>
                <a:latin typeface="Lato"/>
                <a:ea typeface="Lato"/>
                <a:cs typeface="Lato"/>
                <a:sym typeface="Lato"/>
              </a:rPr>
              <a:t>watching movies</a:t>
            </a:r>
            <a:r>
              <a:rPr lang="tr" sz="1310">
                <a:solidFill>
                  <a:schemeClr val="dk1"/>
                </a:solidFill>
                <a:latin typeface="Lato"/>
                <a:ea typeface="Lato"/>
                <a:cs typeface="Lato"/>
                <a:sym typeface="Lato"/>
              </a:rPr>
              <a:t>, listening to </a:t>
            </a:r>
            <a:r>
              <a:rPr b="1" lang="tr" sz="1310">
                <a:solidFill>
                  <a:schemeClr val="accent6"/>
                </a:solidFill>
                <a:latin typeface="Lato"/>
                <a:ea typeface="Lato"/>
                <a:cs typeface="Lato"/>
                <a:sym typeface="Lato"/>
              </a:rPr>
              <a:t>music</a:t>
            </a:r>
            <a:r>
              <a:rPr lang="tr" sz="1310">
                <a:solidFill>
                  <a:schemeClr val="dk1"/>
                </a:solidFill>
                <a:latin typeface="Lato"/>
                <a:ea typeface="Lato"/>
                <a:cs typeface="Lato"/>
                <a:sym typeface="Lato"/>
              </a:rPr>
              <a:t>, and </a:t>
            </a:r>
            <a:r>
              <a:rPr b="1" lang="tr" sz="1310">
                <a:solidFill>
                  <a:schemeClr val="accent6"/>
                </a:solidFill>
                <a:latin typeface="Lato"/>
                <a:ea typeface="Lato"/>
                <a:cs typeface="Lato"/>
                <a:sym typeface="Lato"/>
              </a:rPr>
              <a:t>going out</a:t>
            </a:r>
            <a:r>
              <a:rPr lang="tr" sz="1310">
                <a:solidFill>
                  <a:schemeClr val="dk1"/>
                </a:solidFill>
                <a:latin typeface="Lato"/>
                <a:ea typeface="Lato"/>
                <a:cs typeface="Lato"/>
                <a:sym typeface="Lato"/>
              </a:rPr>
              <a:t>.</a:t>
            </a:r>
            <a:endParaRPr>
              <a:latin typeface="Lato"/>
              <a:ea typeface="Lato"/>
              <a:cs typeface="Lato"/>
              <a:sym typeface="Lato"/>
            </a:endParaRPr>
          </a:p>
        </p:txBody>
      </p:sp>
      <p:pic>
        <p:nvPicPr>
          <p:cNvPr id="209" name="Google Shape;209;p30"/>
          <p:cNvPicPr preferRelativeResize="0"/>
          <p:nvPr/>
        </p:nvPicPr>
        <p:blipFill>
          <a:blip r:embed="rId3">
            <a:alphaModFix/>
          </a:blip>
          <a:stretch>
            <a:fillRect/>
          </a:stretch>
        </p:blipFill>
        <p:spPr>
          <a:xfrm>
            <a:off x="393450" y="1285775"/>
            <a:ext cx="2878600" cy="2502313"/>
          </a:xfrm>
          <a:prstGeom prst="rect">
            <a:avLst/>
          </a:prstGeom>
          <a:noFill/>
          <a:ln>
            <a:noFill/>
          </a:ln>
        </p:spPr>
      </p:pic>
      <p:pic>
        <p:nvPicPr>
          <p:cNvPr id="210" name="Google Shape;210;p30"/>
          <p:cNvPicPr preferRelativeResize="0"/>
          <p:nvPr/>
        </p:nvPicPr>
        <p:blipFill>
          <a:blip r:embed="rId4">
            <a:alphaModFix/>
          </a:blip>
          <a:stretch>
            <a:fillRect/>
          </a:stretch>
        </p:blipFill>
        <p:spPr>
          <a:xfrm>
            <a:off x="5812300" y="1170125"/>
            <a:ext cx="3179300" cy="27089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Main conclusions from EDA.</a:t>
            </a:r>
            <a:endParaRPr/>
          </a:p>
        </p:txBody>
      </p:sp>
      <p:sp>
        <p:nvSpPr>
          <p:cNvPr id="216" name="Google Shape;216;p31"/>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810"/>
              <a:t>Although only </a:t>
            </a:r>
            <a:r>
              <a:rPr b="1" lang="tr" sz="1810">
                <a:solidFill>
                  <a:schemeClr val="accent6"/>
                </a:solidFill>
              </a:rPr>
              <a:t>16% </a:t>
            </a:r>
            <a:r>
              <a:rPr lang="tr" sz="1810"/>
              <a:t>of the sample </a:t>
            </a:r>
            <a:r>
              <a:rPr b="1" lang="tr" sz="1810">
                <a:solidFill>
                  <a:schemeClr val="accent6"/>
                </a:solidFill>
              </a:rPr>
              <a:t>matches</a:t>
            </a:r>
            <a:r>
              <a:rPr lang="tr" sz="1810"/>
              <a:t>, these individuals tend to </a:t>
            </a:r>
            <a:r>
              <a:rPr b="1" lang="tr" sz="1810">
                <a:solidFill>
                  <a:schemeClr val="accent6"/>
                </a:solidFill>
              </a:rPr>
              <a:t>share common</a:t>
            </a:r>
            <a:r>
              <a:rPr lang="tr" sz="1810"/>
              <a:t> </a:t>
            </a:r>
            <a:r>
              <a:rPr b="1" lang="tr" sz="1810">
                <a:solidFill>
                  <a:schemeClr val="accent6"/>
                </a:solidFill>
              </a:rPr>
              <a:t>interests and activities</a:t>
            </a:r>
            <a:r>
              <a:rPr lang="tr" sz="1810"/>
              <a:t>. Moreover, marked differences are observed between the fields of study of the matched individuals. In general, the matched individuals </a:t>
            </a:r>
            <a:r>
              <a:rPr b="1" lang="tr" sz="1810">
                <a:solidFill>
                  <a:schemeClr val="accent6"/>
                </a:solidFill>
              </a:rPr>
              <a:t>prioritize</a:t>
            </a:r>
            <a:r>
              <a:rPr lang="tr" sz="1810"/>
              <a:t> selecting a </a:t>
            </a:r>
            <a:r>
              <a:rPr b="1" lang="tr" sz="1810">
                <a:solidFill>
                  <a:schemeClr val="accent6"/>
                </a:solidFill>
              </a:rPr>
              <a:t>fun</a:t>
            </a:r>
            <a:r>
              <a:rPr lang="tr" sz="1810"/>
              <a:t> partner with whom they share </a:t>
            </a:r>
            <a:r>
              <a:rPr b="1" lang="tr" sz="1810">
                <a:solidFill>
                  <a:schemeClr val="accent6"/>
                </a:solidFill>
              </a:rPr>
              <a:t>common interests</a:t>
            </a:r>
            <a:r>
              <a:rPr lang="tr" sz="1810"/>
              <a:t>.</a:t>
            </a:r>
            <a:endParaRPr sz="1810"/>
          </a:p>
          <a:p>
            <a:pPr indent="0" lvl="0" marL="0" rtl="0" algn="l">
              <a:spcBef>
                <a:spcPts val="1200"/>
              </a:spcBef>
              <a:spcAft>
                <a:spcPts val="1200"/>
              </a:spcAft>
              <a:buNone/>
            </a:pPr>
            <a:r>
              <a:rPr lang="tr" sz="1810"/>
              <a:t>The age differences is also an important factor for match decision. Even </a:t>
            </a:r>
            <a:r>
              <a:rPr lang="tr" sz="1810"/>
              <a:t>though it is higher for some racial groups, importance of religion or race don’t look like have a great impact on the decision.</a:t>
            </a:r>
            <a:endParaRPr sz="181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INDEX</a:t>
            </a:r>
            <a:endParaRPr/>
          </a:p>
        </p:txBody>
      </p:sp>
      <p:sp>
        <p:nvSpPr>
          <p:cNvPr id="76" name="Google Shape;76;p1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tr"/>
              <a:t>Summary</a:t>
            </a:r>
            <a:endParaRPr/>
          </a:p>
          <a:p>
            <a:pPr indent="-342900" lvl="0" marL="457200" rtl="0" algn="l">
              <a:spcBef>
                <a:spcPts val="0"/>
              </a:spcBef>
              <a:spcAft>
                <a:spcPts val="0"/>
              </a:spcAft>
              <a:buSzPts val="1800"/>
              <a:buAutoNum type="arabicPeriod"/>
            </a:pPr>
            <a:r>
              <a:rPr lang="tr"/>
              <a:t>Data Cleaning</a:t>
            </a:r>
            <a:endParaRPr/>
          </a:p>
          <a:p>
            <a:pPr indent="-342900" lvl="0" marL="457200" rtl="0" algn="l">
              <a:spcBef>
                <a:spcPts val="0"/>
              </a:spcBef>
              <a:spcAft>
                <a:spcPts val="0"/>
              </a:spcAft>
              <a:buSzPts val="1800"/>
              <a:buAutoNum type="arabicPeriod"/>
            </a:pPr>
            <a:r>
              <a:rPr lang="tr"/>
              <a:t>Exploratory</a:t>
            </a:r>
            <a:r>
              <a:rPr lang="tr"/>
              <a:t> Data Analysis</a:t>
            </a:r>
            <a:endParaRPr/>
          </a:p>
          <a:p>
            <a:pPr indent="-342900" lvl="0" marL="457200" rtl="0" algn="l">
              <a:spcBef>
                <a:spcPts val="0"/>
              </a:spcBef>
              <a:spcAft>
                <a:spcPts val="0"/>
              </a:spcAft>
              <a:buSzPts val="1800"/>
              <a:buAutoNum type="arabicPeriod"/>
            </a:pPr>
            <a:r>
              <a:rPr lang="tr"/>
              <a:t>Classification </a:t>
            </a:r>
            <a:r>
              <a:rPr lang="tr"/>
              <a:t>Algorithms</a:t>
            </a:r>
            <a:endParaRPr/>
          </a:p>
          <a:p>
            <a:pPr indent="0" lvl="0" marL="457200" rtl="0" algn="l">
              <a:spcBef>
                <a:spcPts val="1200"/>
              </a:spcBef>
              <a:spcAft>
                <a:spcPts val="0"/>
              </a:spcAft>
              <a:buNone/>
            </a:pPr>
            <a:r>
              <a:rPr lang="tr"/>
              <a:t>4.a Logistic Regression</a:t>
            </a:r>
            <a:endParaRPr/>
          </a:p>
          <a:p>
            <a:pPr indent="0" lvl="0" marL="457200" rtl="0" algn="l">
              <a:spcBef>
                <a:spcPts val="1200"/>
              </a:spcBef>
              <a:spcAft>
                <a:spcPts val="0"/>
              </a:spcAft>
              <a:buNone/>
            </a:pPr>
            <a:r>
              <a:rPr lang="tr"/>
              <a:t>4.b Random Forest</a:t>
            </a:r>
            <a:endParaRPr/>
          </a:p>
          <a:p>
            <a:pPr indent="0" lvl="0" marL="457200" rtl="0" algn="l">
              <a:spcBef>
                <a:spcPts val="1200"/>
              </a:spcBef>
              <a:spcAft>
                <a:spcPts val="0"/>
              </a:spcAft>
              <a:buNone/>
            </a:pPr>
            <a:r>
              <a:rPr lang="tr"/>
              <a:t>4.c </a:t>
            </a:r>
            <a:r>
              <a:rPr lang="tr"/>
              <a:t>Neural</a:t>
            </a:r>
            <a:r>
              <a:rPr lang="tr"/>
              <a:t> Network</a:t>
            </a:r>
            <a:endParaRPr/>
          </a:p>
          <a:p>
            <a:pPr indent="-342900" lvl="0" marL="457200" rtl="0" algn="l">
              <a:spcBef>
                <a:spcPts val="1200"/>
              </a:spcBef>
              <a:spcAft>
                <a:spcPts val="0"/>
              </a:spcAft>
              <a:buSzPts val="1800"/>
              <a:buAutoNum type="arabicPeriod"/>
            </a:pPr>
            <a:r>
              <a:rPr lang="tr"/>
              <a:t>Conclusion</a:t>
            </a:r>
            <a:r>
              <a:rPr lang="tr"/>
              <a:t> and Further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372725"/>
            <a:ext cx="8520600" cy="456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sz="4000"/>
              <a:t>Machine Learning</a:t>
            </a:r>
            <a:endParaRPr sz="4000"/>
          </a:p>
          <a:p>
            <a:pPr indent="0" lvl="0" marL="0" rtl="0" algn="ctr">
              <a:spcBef>
                <a:spcPts val="0"/>
              </a:spcBef>
              <a:spcAft>
                <a:spcPts val="0"/>
              </a:spcAft>
              <a:buNone/>
            </a:pPr>
            <a:r>
              <a:t/>
            </a:r>
            <a:endParaRPr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4.a </a:t>
            </a:r>
            <a:r>
              <a:rPr lang="tr"/>
              <a:t>Logistic</a:t>
            </a:r>
            <a:r>
              <a:rPr lang="tr"/>
              <a:t> Regression</a:t>
            </a:r>
            <a:endParaRPr/>
          </a:p>
        </p:txBody>
      </p:sp>
      <p:sp>
        <p:nvSpPr>
          <p:cNvPr id="227" name="Google Shape;227;p33"/>
          <p:cNvSpPr txBox="1"/>
          <p:nvPr>
            <p:ph idx="1" type="body"/>
          </p:nvPr>
        </p:nvSpPr>
        <p:spPr>
          <a:xfrm>
            <a:off x="353400" y="1192300"/>
            <a:ext cx="8520600" cy="7077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1200"/>
              </a:spcAft>
              <a:buNone/>
            </a:pPr>
            <a:r>
              <a:rPr lang="tr" sz="1310"/>
              <a:t>Logistic regression is a statistical method used to analyze the relationship between a binary outcome variable and independent variables.</a:t>
            </a:r>
            <a:endParaRPr sz="1310"/>
          </a:p>
        </p:txBody>
      </p:sp>
      <p:pic>
        <p:nvPicPr>
          <p:cNvPr id="228" name="Google Shape;228;p33"/>
          <p:cNvPicPr preferRelativeResize="0"/>
          <p:nvPr/>
        </p:nvPicPr>
        <p:blipFill>
          <a:blip r:embed="rId3">
            <a:alphaModFix/>
          </a:blip>
          <a:stretch>
            <a:fillRect/>
          </a:stretch>
        </p:blipFill>
        <p:spPr>
          <a:xfrm>
            <a:off x="194100" y="2109875"/>
            <a:ext cx="8839200" cy="461884"/>
          </a:xfrm>
          <a:prstGeom prst="rect">
            <a:avLst/>
          </a:prstGeom>
          <a:noFill/>
          <a:ln>
            <a:noFill/>
          </a:ln>
        </p:spPr>
      </p:pic>
      <p:sp>
        <p:nvSpPr>
          <p:cNvPr id="229" name="Google Shape;229;p33"/>
          <p:cNvSpPr txBox="1"/>
          <p:nvPr/>
        </p:nvSpPr>
        <p:spPr>
          <a:xfrm>
            <a:off x="243450" y="1720200"/>
            <a:ext cx="8657100" cy="3360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1.Assigning outcome variable y and independent variables X</a:t>
            </a:r>
            <a:endParaRPr sz="1310">
              <a:solidFill>
                <a:srgbClr val="FFD966"/>
              </a:solidFill>
              <a:latin typeface="Lato"/>
              <a:ea typeface="Lato"/>
              <a:cs typeface="Lato"/>
              <a:sym typeface="Lato"/>
            </a:endParaRPr>
          </a:p>
        </p:txBody>
      </p:sp>
      <p:sp>
        <p:nvSpPr>
          <p:cNvPr id="230" name="Google Shape;230;p33"/>
          <p:cNvSpPr txBox="1"/>
          <p:nvPr/>
        </p:nvSpPr>
        <p:spPr>
          <a:xfrm>
            <a:off x="353400" y="2698750"/>
            <a:ext cx="8657100" cy="12459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0"/>
              </a:spcAft>
              <a:buNone/>
            </a:pPr>
            <a:r>
              <a:rPr lang="tr" sz="1310">
                <a:solidFill>
                  <a:srgbClr val="FFD966"/>
                </a:solidFill>
                <a:latin typeface="Lato"/>
                <a:ea typeface="Lato"/>
                <a:cs typeface="Lato"/>
                <a:sym typeface="Lato"/>
              </a:rPr>
              <a:t>2. To prepare for model training and evaluation, we divided the dataset into three parts: train, test, and validation. We trained our model on the train data, improved it on the validation data, and evaluated it on the test data once we were confident in its performance. </a:t>
            </a:r>
            <a:endParaRPr sz="1310">
              <a:solidFill>
                <a:srgbClr val="FFD966"/>
              </a:solidFill>
              <a:latin typeface="Lato"/>
              <a:ea typeface="Lato"/>
              <a:cs typeface="Lato"/>
              <a:sym typeface="Lato"/>
            </a:endParaRPr>
          </a:p>
          <a:p>
            <a:pPr indent="0" lvl="0" marL="0" marR="0" rtl="0" algn="l">
              <a:lnSpc>
                <a:spcPct val="75000"/>
              </a:lnSpc>
              <a:spcBef>
                <a:spcPts val="1200"/>
              </a:spcBef>
              <a:spcAft>
                <a:spcPts val="1200"/>
              </a:spcAft>
              <a:buNone/>
            </a:pPr>
            <a:r>
              <a:rPr lang="tr" sz="1310">
                <a:solidFill>
                  <a:srgbClr val="FFD966"/>
                </a:solidFill>
                <a:latin typeface="Lato"/>
                <a:ea typeface="Lato"/>
                <a:cs typeface="Lato"/>
                <a:sym typeface="Lato"/>
              </a:rPr>
              <a:t>To ensure that the distribution of the unbalanced 1 and 0 labels remained consistent across all three datasets, we used the stratify parameter with both y and y_test. The stratify parameter is a way to make sure that the distribution of different types of data remains the same across different datasets.</a:t>
            </a:r>
            <a:endParaRPr sz="1310">
              <a:solidFill>
                <a:srgbClr val="FFD966"/>
              </a:solidFill>
              <a:latin typeface="Lato"/>
              <a:ea typeface="Lato"/>
              <a:cs typeface="Lato"/>
              <a:sym typeface="Lato"/>
            </a:endParaRPr>
          </a:p>
        </p:txBody>
      </p:sp>
      <p:pic>
        <p:nvPicPr>
          <p:cNvPr id="231" name="Google Shape;231;p33"/>
          <p:cNvPicPr preferRelativeResize="0"/>
          <p:nvPr/>
        </p:nvPicPr>
        <p:blipFill>
          <a:blip r:embed="rId4">
            <a:alphaModFix/>
          </a:blip>
          <a:stretch>
            <a:fillRect/>
          </a:stretch>
        </p:blipFill>
        <p:spPr>
          <a:xfrm>
            <a:off x="152400" y="3944650"/>
            <a:ext cx="8839200" cy="44150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4.a Logistic Regression</a:t>
            </a:r>
            <a:endParaRPr/>
          </a:p>
        </p:txBody>
      </p:sp>
      <p:sp>
        <p:nvSpPr>
          <p:cNvPr id="237" name="Google Shape;237;p34"/>
          <p:cNvSpPr txBox="1"/>
          <p:nvPr/>
        </p:nvSpPr>
        <p:spPr>
          <a:xfrm>
            <a:off x="194100" y="1316575"/>
            <a:ext cx="8657100" cy="3360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3. Firstly we initiate the logistic regression with default parameters.</a:t>
            </a:r>
            <a:endParaRPr sz="1310">
              <a:solidFill>
                <a:srgbClr val="FFD966"/>
              </a:solidFill>
              <a:latin typeface="Lato"/>
              <a:ea typeface="Lato"/>
              <a:cs typeface="Lato"/>
              <a:sym typeface="Lato"/>
            </a:endParaRPr>
          </a:p>
        </p:txBody>
      </p:sp>
      <p:pic>
        <p:nvPicPr>
          <p:cNvPr id="238" name="Google Shape;238;p34"/>
          <p:cNvPicPr preferRelativeResize="0"/>
          <p:nvPr/>
        </p:nvPicPr>
        <p:blipFill rotWithShape="1">
          <a:blip r:embed="rId3">
            <a:alphaModFix/>
          </a:blip>
          <a:srcRect b="70807" l="0" r="0" t="0"/>
          <a:stretch/>
        </p:blipFill>
        <p:spPr>
          <a:xfrm>
            <a:off x="360575" y="1685850"/>
            <a:ext cx="4084500" cy="885900"/>
          </a:xfrm>
          <a:prstGeom prst="rect">
            <a:avLst/>
          </a:prstGeom>
          <a:noFill/>
          <a:ln>
            <a:noFill/>
          </a:ln>
        </p:spPr>
      </p:pic>
      <p:pic>
        <p:nvPicPr>
          <p:cNvPr id="239" name="Google Shape;239;p34"/>
          <p:cNvPicPr preferRelativeResize="0"/>
          <p:nvPr/>
        </p:nvPicPr>
        <p:blipFill>
          <a:blip r:embed="rId4">
            <a:alphaModFix/>
          </a:blip>
          <a:stretch>
            <a:fillRect/>
          </a:stretch>
        </p:blipFill>
        <p:spPr>
          <a:xfrm>
            <a:off x="360575" y="2800678"/>
            <a:ext cx="4084500" cy="1324945"/>
          </a:xfrm>
          <a:prstGeom prst="rect">
            <a:avLst/>
          </a:prstGeom>
          <a:noFill/>
          <a:ln>
            <a:noFill/>
          </a:ln>
        </p:spPr>
      </p:pic>
      <p:sp>
        <p:nvSpPr>
          <p:cNvPr id="240" name="Google Shape;240;p34"/>
          <p:cNvSpPr txBox="1"/>
          <p:nvPr>
            <p:ph idx="1" type="body"/>
          </p:nvPr>
        </p:nvSpPr>
        <p:spPr>
          <a:xfrm>
            <a:off x="4790700" y="2185675"/>
            <a:ext cx="4060500" cy="2584200"/>
          </a:xfrm>
          <a:prstGeom prst="rect">
            <a:avLst/>
          </a:prstGeom>
          <a:ln cap="flat" cmpd="sng" w="28575">
            <a:solidFill>
              <a:schemeClr val="accent6"/>
            </a:solidFill>
            <a:prstDash val="solid"/>
            <a:round/>
            <a:headEnd len="sm" w="sm" type="none"/>
            <a:tailEnd len="sm" w="sm" type="none"/>
          </a:ln>
        </p:spPr>
        <p:txBody>
          <a:bodyPr anchorCtr="0" anchor="t" bIns="91425" lIns="91425" spcFirstLastPara="1" rIns="91425" wrap="square" tIns="91425">
            <a:normAutofit lnSpcReduction="20000"/>
          </a:bodyPr>
          <a:lstStyle/>
          <a:p>
            <a:pPr indent="-311150" lvl="0" marL="457200" rtl="0" algn="just">
              <a:lnSpc>
                <a:spcPct val="95000"/>
              </a:lnSpc>
              <a:spcBef>
                <a:spcPts val="0"/>
              </a:spcBef>
              <a:spcAft>
                <a:spcPts val="0"/>
              </a:spcAft>
              <a:buSzPts val="1300"/>
              <a:buChar char="●"/>
            </a:pPr>
            <a:r>
              <a:rPr lang="tr" sz="1300"/>
              <a:t>Precision is a metric that evaluates how many of the predicted positive instances are actually positive.</a:t>
            </a:r>
            <a:endParaRPr sz="1300"/>
          </a:p>
          <a:p>
            <a:pPr indent="-311150" lvl="0" marL="457200" rtl="0" algn="just">
              <a:lnSpc>
                <a:spcPct val="95000"/>
              </a:lnSpc>
              <a:spcBef>
                <a:spcPts val="0"/>
              </a:spcBef>
              <a:spcAft>
                <a:spcPts val="0"/>
              </a:spcAft>
              <a:buSzPts val="1300"/>
              <a:buChar char="●"/>
            </a:pPr>
            <a:r>
              <a:rPr lang="tr" sz="1300"/>
              <a:t>Recall is a metric that evaluates how many of the actual positive instances are correctly identified by the model.</a:t>
            </a:r>
            <a:endParaRPr sz="1300"/>
          </a:p>
          <a:p>
            <a:pPr indent="-311150" lvl="0" marL="457200" rtl="0" algn="just">
              <a:lnSpc>
                <a:spcPct val="95000"/>
              </a:lnSpc>
              <a:spcBef>
                <a:spcPts val="0"/>
              </a:spcBef>
              <a:spcAft>
                <a:spcPts val="0"/>
              </a:spcAft>
              <a:buSzPts val="1300"/>
              <a:buChar char="●"/>
            </a:pPr>
            <a:r>
              <a:rPr lang="tr" sz="1300"/>
              <a:t>Due to the nature of our problem, our focus will be on improving precision. We have noticed that our model has a higher precision, meaning it is more confident when it predicts a match, but it struggles to identify all the matches, leading to a low recall score.</a:t>
            </a:r>
            <a:endParaRPr sz="1300"/>
          </a:p>
          <a:p>
            <a:pPr indent="-311150" lvl="0" marL="457200" rtl="0" algn="just">
              <a:lnSpc>
                <a:spcPct val="95000"/>
              </a:lnSpc>
              <a:spcBef>
                <a:spcPts val="0"/>
              </a:spcBef>
              <a:spcAft>
                <a:spcPts val="0"/>
              </a:spcAft>
              <a:buSzPts val="1300"/>
              <a:buChar char="●"/>
            </a:pPr>
            <a:r>
              <a:rPr lang="tr" sz="1300"/>
              <a:t>The main reason behind this issue is the unbalanced nature of our data. Since we have limited match information, our model is unable to learn effectively.</a:t>
            </a:r>
            <a:endParaRPr sz="1300"/>
          </a:p>
        </p:txBody>
      </p:sp>
      <p:pic>
        <p:nvPicPr>
          <p:cNvPr id="241" name="Google Shape;241;p34"/>
          <p:cNvPicPr preferRelativeResize="0"/>
          <p:nvPr/>
        </p:nvPicPr>
        <p:blipFill rotWithShape="1">
          <a:blip r:embed="rId5">
            <a:alphaModFix/>
          </a:blip>
          <a:srcRect b="0" l="0" r="0" t="3502"/>
          <a:stretch/>
        </p:blipFill>
        <p:spPr>
          <a:xfrm>
            <a:off x="5587250" y="202750"/>
            <a:ext cx="3037224" cy="168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4.a Logistic Regression</a:t>
            </a:r>
            <a:endParaRPr/>
          </a:p>
        </p:txBody>
      </p:sp>
      <p:sp>
        <p:nvSpPr>
          <p:cNvPr id="247" name="Google Shape;247;p35"/>
          <p:cNvSpPr txBox="1"/>
          <p:nvPr/>
        </p:nvSpPr>
        <p:spPr>
          <a:xfrm>
            <a:off x="194100" y="1266625"/>
            <a:ext cx="8657100" cy="6384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4. To fix the unbalanced data issue, we will use a method called as SMOTE. SMOTE, which stands for Synthetic Minority Over-sampling Technique, is a method used to balance the class distribution of a dataset by creating synthetic examples of the minority class.</a:t>
            </a:r>
            <a:endParaRPr sz="1310">
              <a:solidFill>
                <a:srgbClr val="FFD966"/>
              </a:solidFill>
              <a:latin typeface="Lato"/>
              <a:ea typeface="Lato"/>
              <a:cs typeface="Lato"/>
              <a:sym typeface="Lato"/>
            </a:endParaRPr>
          </a:p>
        </p:txBody>
      </p:sp>
      <p:pic>
        <p:nvPicPr>
          <p:cNvPr id="248" name="Google Shape;248;p35"/>
          <p:cNvPicPr preferRelativeResize="0"/>
          <p:nvPr/>
        </p:nvPicPr>
        <p:blipFill rotWithShape="1">
          <a:blip r:embed="rId3">
            <a:alphaModFix/>
          </a:blip>
          <a:srcRect b="0" l="0" r="0" t="16611"/>
          <a:stretch/>
        </p:blipFill>
        <p:spPr>
          <a:xfrm>
            <a:off x="194100" y="1905024"/>
            <a:ext cx="4502000" cy="816125"/>
          </a:xfrm>
          <a:prstGeom prst="rect">
            <a:avLst/>
          </a:prstGeom>
          <a:noFill/>
          <a:ln>
            <a:noFill/>
          </a:ln>
        </p:spPr>
      </p:pic>
      <p:pic>
        <p:nvPicPr>
          <p:cNvPr id="249" name="Google Shape;249;p35"/>
          <p:cNvPicPr preferRelativeResize="0"/>
          <p:nvPr/>
        </p:nvPicPr>
        <p:blipFill>
          <a:blip r:embed="rId4">
            <a:alphaModFix/>
          </a:blip>
          <a:stretch>
            <a:fillRect/>
          </a:stretch>
        </p:blipFill>
        <p:spPr>
          <a:xfrm>
            <a:off x="194100" y="2918725"/>
            <a:ext cx="3590550" cy="1232350"/>
          </a:xfrm>
          <a:prstGeom prst="rect">
            <a:avLst/>
          </a:prstGeom>
          <a:noFill/>
          <a:ln>
            <a:noFill/>
          </a:ln>
        </p:spPr>
      </p:pic>
      <p:pic>
        <p:nvPicPr>
          <p:cNvPr id="250" name="Google Shape;250;p35"/>
          <p:cNvPicPr preferRelativeResize="0"/>
          <p:nvPr/>
        </p:nvPicPr>
        <p:blipFill>
          <a:blip r:embed="rId5">
            <a:alphaModFix/>
          </a:blip>
          <a:stretch>
            <a:fillRect/>
          </a:stretch>
        </p:blipFill>
        <p:spPr>
          <a:xfrm>
            <a:off x="5413850" y="1843550"/>
            <a:ext cx="2623300" cy="1456400"/>
          </a:xfrm>
          <a:prstGeom prst="rect">
            <a:avLst/>
          </a:prstGeom>
          <a:noFill/>
          <a:ln>
            <a:noFill/>
          </a:ln>
        </p:spPr>
      </p:pic>
      <p:sp>
        <p:nvSpPr>
          <p:cNvPr id="251" name="Google Shape;251;p35"/>
          <p:cNvSpPr txBox="1"/>
          <p:nvPr>
            <p:ph idx="1" type="body"/>
          </p:nvPr>
        </p:nvSpPr>
        <p:spPr>
          <a:xfrm>
            <a:off x="4175975" y="3508900"/>
            <a:ext cx="4786200" cy="1357200"/>
          </a:xfrm>
          <a:prstGeom prst="rect">
            <a:avLst/>
          </a:prstGeom>
          <a:ln cap="flat" cmpd="sng" w="28575">
            <a:solidFill>
              <a:schemeClr val="accent6"/>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304958" lvl="0" marL="457200" rtl="0" algn="l">
              <a:lnSpc>
                <a:spcPct val="95000"/>
              </a:lnSpc>
              <a:spcBef>
                <a:spcPts val="0"/>
              </a:spcBef>
              <a:spcAft>
                <a:spcPts val="0"/>
              </a:spcAft>
              <a:buSzPct val="100000"/>
              <a:buChar char="●"/>
            </a:pPr>
            <a:r>
              <a:rPr lang="tr" sz="1300"/>
              <a:t>As we have obtained more match data for our model to learn from, the recall score has improved. However, the model's confidence in finding the correct matches has decreased.</a:t>
            </a:r>
            <a:endParaRPr sz="1300"/>
          </a:p>
          <a:p>
            <a:pPr indent="-304958" lvl="0" marL="457200" rtl="0" algn="l">
              <a:lnSpc>
                <a:spcPct val="95000"/>
              </a:lnSpc>
              <a:spcBef>
                <a:spcPts val="0"/>
              </a:spcBef>
              <a:spcAft>
                <a:spcPts val="0"/>
              </a:spcAft>
              <a:buSzPct val="100000"/>
              <a:buChar char="●"/>
            </a:pPr>
            <a:r>
              <a:rPr lang="tr" sz="1300"/>
              <a:t>This phenomenon is known as the precision-recall trade-off, whereby improving one metric may cause a decrease in the other.</a:t>
            </a:r>
            <a:endParaRPr sz="1300"/>
          </a:p>
          <a:p>
            <a:pPr indent="-304958" lvl="0" marL="457200" rtl="0" algn="l">
              <a:lnSpc>
                <a:spcPct val="95000"/>
              </a:lnSpc>
              <a:spcBef>
                <a:spcPts val="0"/>
              </a:spcBef>
              <a:spcAft>
                <a:spcPts val="0"/>
              </a:spcAft>
              <a:buSzPct val="100000"/>
              <a:buChar char="●"/>
            </a:pPr>
            <a:r>
              <a:rPr lang="tr" sz="1300"/>
              <a:t>Going forward, our goal will be to achieve a balance between these two metrics to optimize the model's performance.</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4.a Logistic Regression</a:t>
            </a:r>
            <a:endParaRPr/>
          </a:p>
        </p:txBody>
      </p:sp>
      <p:pic>
        <p:nvPicPr>
          <p:cNvPr id="257" name="Google Shape;257;p36"/>
          <p:cNvPicPr preferRelativeResize="0"/>
          <p:nvPr/>
        </p:nvPicPr>
        <p:blipFill>
          <a:blip r:embed="rId3">
            <a:alphaModFix/>
          </a:blip>
          <a:stretch>
            <a:fillRect/>
          </a:stretch>
        </p:blipFill>
        <p:spPr>
          <a:xfrm>
            <a:off x="311700" y="2792150"/>
            <a:ext cx="6327532" cy="645000"/>
          </a:xfrm>
          <a:prstGeom prst="rect">
            <a:avLst/>
          </a:prstGeom>
          <a:noFill/>
          <a:ln>
            <a:noFill/>
          </a:ln>
        </p:spPr>
      </p:pic>
      <p:sp>
        <p:nvSpPr>
          <p:cNvPr id="258" name="Google Shape;258;p36"/>
          <p:cNvSpPr txBox="1"/>
          <p:nvPr/>
        </p:nvSpPr>
        <p:spPr>
          <a:xfrm>
            <a:off x="194100" y="1266625"/>
            <a:ext cx="8657100" cy="6384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5</a:t>
            </a:r>
            <a:r>
              <a:rPr lang="tr" sz="1310">
                <a:solidFill>
                  <a:srgbClr val="FFD966"/>
                </a:solidFill>
                <a:latin typeface="Lato"/>
                <a:ea typeface="Lato"/>
                <a:cs typeface="Lato"/>
                <a:sym typeface="Lato"/>
              </a:rPr>
              <a:t>. </a:t>
            </a:r>
            <a:r>
              <a:rPr lang="tr" sz="1310">
                <a:solidFill>
                  <a:srgbClr val="FFD966"/>
                </a:solidFill>
                <a:latin typeface="Lato"/>
                <a:ea typeface="Lato"/>
                <a:cs typeface="Lato"/>
                <a:sym typeface="Lato"/>
              </a:rPr>
              <a:t>To improve our model we will use a technique called as grid search cross-validation which is used to fine-tune the hyperparameters of a machine learning model by creating a grid of all possible combinations of those hyperparameters and selecting the combination that produces the best performance on the validation set.</a:t>
            </a:r>
            <a:endParaRPr sz="1310">
              <a:solidFill>
                <a:srgbClr val="FFD966"/>
              </a:solidFill>
              <a:latin typeface="Lato"/>
              <a:ea typeface="Lato"/>
              <a:cs typeface="Lato"/>
              <a:sym typeface="Lato"/>
            </a:endParaRPr>
          </a:p>
        </p:txBody>
      </p:sp>
      <p:pic>
        <p:nvPicPr>
          <p:cNvPr id="259" name="Google Shape;259;p36"/>
          <p:cNvPicPr preferRelativeResize="0"/>
          <p:nvPr/>
        </p:nvPicPr>
        <p:blipFill>
          <a:blip r:embed="rId4">
            <a:alphaModFix/>
          </a:blip>
          <a:stretch>
            <a:fillRect/>
          </a:stretch>
        </p:blipFill>
        <p:spPr>
          <a:xfrm>
            <a:off x="311700" y="1905025"/>
            <a:ext cx="3800895" cy="796300"/>
          </a:xfrm>
          <a:prstGeom prst="rect">
            <a:avLst/>
          </a:prstGeom>
          <a:noFill/>
          <a:ln>
            <a:noFill/>
          </a:ln>
        </p:spPr>
      </p:pic>
      <p:pic>
        <p:nvPicPr>
          <p:cNvPr id="260" name="Google Shape;260;p36"/>
          <p:cNvPicPr preferRelativeResize="0"/>
          <p:nvPr/>
        </p:nvPicPr>
        <p:blipFill>
          <a:blip r:embed="rId5">
            <a:alphaModFix/>
          </a:blip>
          <a:stretch>
            <a:fillRect/>
          </a:stretch>
        </p:blipFill>
        <p:spPr>
          <a:xfrm>
            <a:off x="311699" y="3527975"/>
            <a:ext cx="2633125" cy="1420200"/>
          </a:xfrm>
          <a:prstGeom prst="rect">
            <a:avLst/>
          </a:prstGeom>
          <a:noFill/>
          <a:ln>
            <a:noFill/>
          </a:ln>
        </p:spPr>
      </p:pic>
      <p:pic>
        <p:nvPicPr>
          <p:cNvPr id="261" name="Google Shape;261;p36"/>
          <p:cNvPicPr preferRelativeResize="0"/>
          <p:nvPr/>
        </p:nvPicPr>
        <p:blipFill>
          <a:blip r:embed="rId6">
            <a:alphaModFix/>
          </a:blip>
          <a:stretch>
            <a:fillRect/>
          </a:stretch>
        </p:blipFill>
        <p:spPr>
          <a:xfrm>
            <a:off x="3120125" y="3527975"/>
            <a:ext cx="4487827" cy="1420200"/>
          </a:xfrm>
          <a:prstGeom prst="rect">
            <a:avLst/>
          </a:prstGeom>
          <a:noFill/>
          <a:ln>
            <a:noFill/>
          </a:ln>
        </p:spPr>
      </p:pic>
      <p:sp>
        <p:nvSpPr>
          <p:cNvPr id="262" name="Google Shape;262;p36"/>
          <p:cNvSpPr txBox="1"/>
          <p:nvPr>
            <p:ph idx="1" type="body"/>
          </p:nvPr>
        </p:nvSpPr>
        <p:spPr>
          <a:xfrm>
            <a:off x="4435125" y="1874750"/>
            <a:ext cx="4397100" cy="796200"/>
          </a:xfrm>
          <a:prstGeom prst="rect">
            <a:avLst/>
          </a:prstGeom>
          <a:ln cap="flat" cmpd="sng" w="28575">
            <a:solidFill>
              <a:schemeClr val="accent6"/>
            </a:solidFill>
            <a:prstDash val="solid"/>
            <a:round/>
            <a:headEnd len="sm" w="sm" type="none"/>
            <a:tailEnd len="sm" w="sm" type="none"/>
          </a:ln>
        </p:spPr>
        <p:txBody>
          <a:bodyPr anchorCtr="0" anchor="t" bIns="91425" lIns="91425" spcFirstLastPara="1" rIns="91425" wrap="square" tIns="91425">
            <a:normAutofit lnSpcReduction="20000"/>
          </a:bodyPr>
          <a:lstStyle/>
          <a:p>
            <a:pPr indent="-311150" lvl="0" marL="457200" rtl="0" algn="l">
              <a:lnSpc>
                <a:spcPct val="95000"/>
              </a:lnSpc>
              <a:spcBef>
                <a:spcPts val="0"/>
              </a:spcBef>
              <a:spcAft>
                <a:spcPts val="0"/>
              </a:spcAft>
              <a:buSzPts val="1300"/>
              <a:buChar char="●"/>
            </a:pPr>
            <a:r>
              <a:rPr lang="tr" sz="1300"/>
              <a:t>With the help of grid search we managed to increase our precision for match predictions. Since we don’t have large dataset to train, for Logistic Regression, we will accept this.</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4.a Logistic Regression </a:t>
            </a:r>
            <a:endParaRPr/>
          </a:p>
        </p:txBody>
      </p:sp>
      <p:sp>
        <p:nvSpPr>
          <p:cNvPr id="268" name="Google Shape;268;p37"/>
          <p:cNvSpPr txBox="1"/>
          <p:nvPr/>
        </p:nvSpPr>
        <p:spPr>
          <a:xfrm>
            <a:off x="194100" y="1266625"/>
            <a:ext cx="8657100" cy="7896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5. We have chosen our model, and now we will use cross-validation to evaluate its performance. Cross-validation involves splitting the data into multiple subsets, training the model on some subsets, and testing it on others to estimate how well the model will perform on new data. By doing this and also testing the model on a separate test dataset, we can ensure that our model's results are reliable.</a:t>
            </a:r>
            <a:endParaRPr sz="1310">
              <a:solidFill>
                <a:srgbClr val="FFD966"/>
              </a:solidFill>
              <a:latin typeface="Lato"/>
              <a:ea typeface="Lato"/>
              <a:cs typeface="Lato"/>
              <a:sym typeface="Lato"/>
            </a:endParaRPr>
          </a:p>
        </p:txBody>
      </p:sp>
      <p:pic>
        <p:nvPicPr>
          <p:cNvPr id="269" name="Google Shape;269;p37"/>
          <p:cNvPicPr preferRelativeResize="0"/>
          <p:nvPr/>
        </p:nvPicPr>
        <p:blipFill>
          <a:blip r:embed="rId3">
            <a:alphaModFix/>
          </a:blip>
          <a:stretch>
            <a:fillRect/>
          </a:stretch>
        </p:blipFill>
        <p:spPr>
          <a:xfrm>
            <a:off x="311700" y="2056225"/>
            <a:ext cx="6696075" cy="200025"/>
          </a:xfrm>
          <a:prstGeom prst="rect">
            <a:avLst/>
          </a:prstGeom>
          <a:noFill/>
          <a:ln>
            <a:noFill/>
          </a:ln>
        </p:spPr>
      </p:pic>
      <p:sp>
        <p:nvSpPr>
          <p:cNvPr id="270" name="Google Shape;270;p37"/>
          <p:cNvSpPr txBox="1"/>
          <p:nvPr>
            <p:ph idx="1" type="body"/>
          </p:nvPr>
        </p:nvSpPr>
        <p:spPr>
          <a:xfrm>
            <a:off x="4426475" y="2377825"/>
            <a:ext cx="4542600" cy="796200"/>
          </a:xfrm>
          <a:prstGeom prst="rect">
            <a:avLst/>
          </a:prstGeom>
          <a:ln cap="flat" cmpd="sng" w="28575">
            <a:solidFill>
              <a:schemeClr val="accent6"/>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292576" lvl="0" marL="457200" rtl="0" algn="l">
              <a:lnSpc>
                <a:spcPct val="95000"/>
              </a:lnSpc>
              <a:spcBef>
                <a:spcPts val="0"/>
              </a:spcBef>
              <a:spcAft>
                <a:spcPts val="0"/>
              </a:spcAft>
              <a:buSzPct val="100000"/>
              <a:buChar char="●"/>
            </a:pPr>
            <a:r>
              <a:rPr lang="tr" sz="1300"/>
              <a:t>Our model is divided into 5 equal parts. The model is trained on 4 folds and evaluated on the remaining fold, and this process is repeated 5 times so that each fold is used as the validation set exactly once</a:t>
            </a:r>
            <a:endParaRPr sz="1300"/>
          </a:p>
          <a:p>
            <a:pPr indent="-292576" lvl="0" marL="457200" rtl="0" algn="l">
              <a:lnSpc>
                <a:spcPct val="95000"/>
              </a:lnSpc>
              <a:spcBef>
                <a:spcPts val="0"/>
              </a:spcBef>
              <a:spcAft>
                <a:spcPts val="0"/>
              </a:spcAft>
              <a:buSzPct val="100000"/>
              <a:buChar char="●"/>
            </a:pPr>
            <a:r>
              <a:rPr lang="tr" sz="1300"/>
              <a:t>Our results are similar with our previous scores, so we can say our model is generetable</a:t>
            </a:r>
            <a:endParaRPr sz="1300"/>
          </a:p>
        </p:txBody>
      </p:sp>
      <p:pic>
        <p:nvPicPr>
          <p:cNvPr id="271" name="Google Shape;271;p37"/>
          <p:cNvPicPr preferRelativeResize="0"/>
          <p:nvPr/>
        </p:nvPicPr>
        <p:blipFill>
          <a:blip r:embed="rId4">
            <a:alphaModFix/>
          </a:blip>
          <a:stretch>
            <a:fillRect/>
          </a:stretch>
        </p:blipFill>
        <p:spPr>
          <a:xfrm>
            <a:off x="311700" y="2419725"/>
            <a:ext cx="3814375" cy="712400"/>
          </a:xfrm>
          <a:prstGeom prst="rect">
            <a:avLst/>
          </a:prstGeom>
          <a:noFill/>
          <a:ln>
            <a:noFill/>
          </a:ln>
        </p:spPr>
      </p:pic>
      <p:pic>
        <p:nvPicPr>
          <p:cNvPr id="272" name="Google Shape;272;p37"/>
          <p:cNvPicPr preferRelativeResize="0"/>
          <p:nvPr/>
        </p:nvPicPr>
        <p:blipFill>
          <a:blip r:embed="rId5">
            <a:alphaModFix/>
          </a:blip>
          <a:stretch>
            <a:fillRect/>
          </a:stretch>
        </p:blipFill>
        <p:spPr>
          <a:xfrm>
            <a:off x="311700" y="3621350"/>
            <a:ext cx="3103125" cy="1006075"/>
          </a:xfrm>
          <a:prstGeom prst="rect">
            <a:avLst/>
          </a:prstGeom>
          <a:noFill/>
          <a:ln>
            <a:noFill/>
          </a:ln>
        </p:spPr>
      </p:pic>
      <p:sp>
        <p:nvSpPr>
          <p:cNvPr id="273" name="Google Shape;273;p37"/>
          <p:cNvSpPr txBox="1"/>
          <p:nvPr/>
        </p:nvSpPr>
        <p:spPr>
          <a:xfrm>
            <a:off x="311700" y="3208750"/>
            <a:ext cx="4409700" cy="3360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Final model with the test data</a:t>
            </a:r>
            <a:endParaRPr sz="1310">
              <a:solidFill>
                <a:srgbClr val="FFD966"/>
              </a:solidFill>
              <a:latin typeface="Lato"/>
              <a:ea typeface="Lato"/>
              <a:cs typeface="Lato"/>
              <a:sym typeface="Lato"/>
            </a:endParaRPr>
          </a:p>
        </p:txBody>
      </p:sp>
      <p:pic>
        <p:nvPicPr>
          <p:cNvPr id="274" name="Google Shape;274;p37"/>
          <p:cNvPicPr preferRelativeResize="0"/>
          <p:nvPr/>
        </p:nvPicPr>
        <p:blipFill>
          <a:blip r:embed="rId6">
            <a:alphaModFix/>
          </a:blip>
          <a:stretch>
            <a:fillRect/>
          </a:stretch>
        </p:blipFill>
        <p:spPr>
          <a:xfrm>
            <a:off x="3576450" y="3495625"/>
            <a:ext cx="2271900" cy="1285125"/>
          </a:xfrm>
          <a:prstGeom prst="rect">
            <a:avLst/>
          </a:prstGeom>
          <a:noFill/>
          <a:ln>
            <a:noFill/>
          </a:ln>
        </p:spPr>
      </p:pic>
      <p:sp>
        <p:nvSpPr>
          <p:cNvPr id="275" name="Google Shape;275;p37"/>
          <p:cNvSpPr txBox="1"/>
          <p:nvPr>
            <p:ph idx="1" type="body"/>
          </p:nvPr>
        </p:nvSpPr>
        <p:spPr>
          <a:xfrm>
            <a:off x="6114600" y="3495625"/>
            <a:ext cx="2736600" cy="1285200"/>
          </a:xfrm>
          <a:prstGeom prst="rect">
            <a:avLst/>
          </a:prstGeom>
          <a:ln cap="flat" cmpd="sng" w="28575">
            <a:solidFill>
              <a:schemeClr val="accent6"/>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lnSpc>
                <a:spcPct val="95000"/>
              </a:lnSpc>
              <a:spcBef>
                <a:spcPts val="0"/>
              </a:spcBef>
              <a:spcAft>
                <a:spcPts val="0"/>
              </a:spcAft>
              <a:buSzPts val="1300"/>
              <a:buChar char="●"/>
            </a:pPr>
            <a:r>
              <a:rPr lang="tr" sz="1300"/>
              <a:t>Our final results improved to an </a:t>
            </a:r>
            <a:r>
              <a:rPr lang="tr" sz="1300"/>
              <a:t>acceptable</a:t>
            </a:r>
            <a:r>
              <a:rPr lang="tr" sz="1300"/>
              <a:t> level. Due to our problem nature, we will take these final results for Logistic Regression</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4.b Random Forest </a:t>
            </a:r>
            <a:r>
              <a:rPr lang="tr"/>
              <a:t>- main concept &amp; steps-</a:t>
            </a:r>
            <a:endParaRPr/>
          </a:p>
        </p:txBody>
      </p:sp>
      <p:sp>
        <p:nvSpPr>
          <p:cNvPr id="281" name="Google Shape;281;p38"/>
          <p:cNvSpPr txBox="1"/>
          <p:nvPr/>
        </p:nvSpPr>
        <p:spPr>
          <a:xfrm>
            <a:off x="465000" y="1309125"/>
            <a:ext cx="8012100" cy="78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10">
                <a:solidFill>
                  <a:schemeClr val="dk1"/>
                </a:solidFill>
                <a:latin typeface="Lato"/>
                <a:ea typeface="Lato"/>
                <a:cs typeface="Lato"/>
                <a:sym typeface="Lato"/>
              </a:rPr>
              <a:t>Random Forest is a type of machine learning algorithm that's used for making predictions. It works by </a:t>
            </a:r>
            <a:r>
              <a:rPr b="1" lang="tr" sz="1310">
                <a:solidFill>
                  <a:schemeClr val="accent6"/>
                </a:solidFill>
                <a:latin typeface="Lato"/>
                <a:ea typeface="Lato"/>
                <a:cs typeface="Lato"/>
                <a:sym typeface="Lato"/>
              </a:rPr>
              <a:t>creating a "forest" of decision trees</a:t>
            </a:r>
            <a:r>
              <a:rPr lang="tr" sz="1310">
                <a:solidFill>
                  <a:schemeClr val="dk1"/>
                </a:solidFill>
                <a:latin typeface="Lato"/>
                <a:ea typeface="Lato"/>
                <a:cs typeface="Lato"/>
                <a:sym typeface="Lato"/>
              </a:rPr>
              <a:t>. The algorithm then makes predictions for each tree, and the final result is determined by averaging the predictions of all the trees in the forest.</a:t>
            </a:r>
            <a:endParaRPr>
              <a:latin typeface="Lato"/>
              <a:ea typeface="Lato"/>
              <a:cs typeface="Lato"/>
              <a:sym typeface="Lato"/>
            </a:endParaRPr>
          </a:p>
        </p:txBody>
      </p:sp>
      <p:sp>
        <p:nvSpPr>
          <p:cNvPr id="282" name="Google Shape;282;p38"/>
          <p:cNvSpPr txBox="1"/>
          <p:nvPr/>
        </p:nvSpPr>
        <p:spPr>
          <a:xfrm>
            <a:off x="649025" y="2148975"/>
            <a:ext cx="7701600" cy="16827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tr" sz="1310">
                <a:solidFill>
                  <a:schemeClr val="dk1"/>
                </a:solidFill>
                <a:latin typeface="Lato"/>
                <a:ea typeface="Lato"/>
                <a:cs typeface="Lato"/>
                <a:sym typeface="Lato"/>
              </a:rPr>
              <a:t>The steps are  similar to logistic regression:</a:t>
            </a:r>
            <a:endParaRPr sz="1310">
              <a:solidFill>
                <a:schemeClr val="dk1"/>
              </a:solidFill>
              <a:latin typeface="Lato"/>
              <a:ea typeface="Lato"/>
              <a:cs typeface="Lato"/>
              <a:sym typeface="Lato"/>
            </a:endParaRPr>
          </a:p>
          <a:p>
            <a:pPr indent="-311785" lvl="0" marL="457200" marR="38100" rtl="0" algn="l">
              <a:lnSpc>
                <a:spcPct val="128571"/>
              </a:lnSpc>
              <a:spcBef>
                <a:spcPts val="0"/>
              </a:spcBef>
              <a:spcAft>
                <a:spcPts val="0"/>
              </a:spcAft>
              <a:buClr>
                <a:schemeClr val="dk1"/>
              </a:buClr>
              <a:buSzPts val="1310"/>
              <a:buFont typeface="Lato"/>
              <a:buAutoNum type="arabicPeriod"/>
            </a:pPr>
            <a:r>
              <a:rPr lang="tr" sz="1310">
                <a:solidFill>
                  <a:schemeClr val="dk1"/>
                </a:solidFill>
                <a:latin typeface="Lato"/>
                <a:ea typeface="Lato"/>
                <a:cs typeface="Lato"/>
                <a:sym typeface="Lato"/>
              </a:rPr>
              <a:t>We  establish the 2 sets, the independents and the dependent variable</a:t>
            </a:r>
            <a:endParaRPr sz="1310">
              <a:solidFill>
                <a:schemeClr val="dk1"/>
              </a:solidFill>
              <a:latin typeface="Lato"/>
              <a:ea typeface="Lato"/>
              <a:cs typeface="Lato"/>
              <a:sym typeface="Lato"/>
            </a:endParaRPr>
          </a:p>
          <a:p>
            <a:pPr indent="0" lvl="0" marL="0" marR="38100" rtl="0" algn="l">
              <a:lnSpc>
                <a:spcPct val="128571"/>
              </a:lnSpc>
              <a:spcBef>
                <a:spcPts val="0"/>
              </a:spcBef>
              <a:spcAft>
                <a:spcPts val="0"/>
              </a:spcAft>
              <a:buNone/>
            </a:pPr>
            <a:r>
              <a:t/>
            </a:r>
            <a:endParaRPr sz="1310">
              <a:solidFill>
                <a:schemeClr val="dk1"/>
              </a:solidFill>
              <a:latin typeface="Lato"/>
              <a:ea typeface="Lato"/>
              <a:cs typeface="Lato"/>
              <a:sym typeface="Lato"/>
            </a:endParaRPr>
          </a:p>
          <a:p>
            <a:pPr indent="0" lvl="0" marL="0" marR="38100" rtl="0" algn="l">
              <a:lnSpc>
                <a:spcPct val="128571"/>
              </a:lnSpc>
              <a:spcBef>
                <a:spcPts val="0"/>
              </a:spcBef>
              <a:spcAft>
                <a:spcPts val="0"/>
              </a:spcAft>
              <a:buNone/>
            </a:pPr>
            <a:r>
              <a:t/>
            </a:r>
            <a:endParaRPr sz="1310">
              <a:solidFill>
                <a:schemeClr val="dk1"/>
              </a:solidFill>
              <a:latin typeface="Lato"/>
              <a:ea typeface="Lato"/>
              <a:cs typeface="Lato"/>
              <a:sym typeface="Lato"/>
            </a:endParaRPr>
          </a:p>
          <a:p>
            <a:pPr indent="0" lvl="0" marL="0" marR="38100" rtl="0" algn="l">
              <a:lnSpc>
                <a:spcPct val="128571"/>
              </a:lnSpc>
              <a:spcBef>
                <a:spcPts val="0"/>
              </a:spcBef>
              <a:spcAft>
                <a:spcPts val="0"/>
              </a:spcAft>
              <a:buNone/>
            </a:pPr>
            <a:r>
              <a:t/>
            </a:r>
            <a:endParaRPr sz="1310">
              <a:solidFill>
                <a:schemeClr val="dk1"/>
              </a:solidFill>
              <a:latin typeface="Lato"/>
              <a:ea typeface="Lato"/>
              <a:cs typeface="Lato"/>
              <a:sym typeface="Lato"/>
            </a:endParaRPr>
          </a:p>
          <a:p>
            <a:pPr indent="-311785" lvl="0" marL="457200" marR="38100" rtl="0" algn="l">
              <a:lnSpc>
                <a:spcPct val="128571"/>
              </a:lnSpc>
              <a:spcBef>
                <a:spcPts val="0"/>
              </a:spcBef>
              <a:spcAft>
                <a:spcPts val="0"/>
              </a:spcAft>
              <a:buClr>
                <a:schemeClr val="dk1"/>
              </a:buClr>
              <a:buSzPts val="1310"/>
              <a:buFont typeface="Lato"/>
              <a:buAutoNum type="arabicPeriod"/>
            </a:pPr>
            <a:r>
              <a:rPr lang="tr" sz="1310">
                <a:solidFill>
                  <a:schemeClr val="dk1"/>
                </a:solidFill>
                <a:latin typeface="Lato"/>
                <a:ea typeface="Lato"/>
                <a:cs typeface="Lato"/>
                <a:sym typeface="Lato"/>
              </a:rPr>
              <a:t>Split the sets into test, training and validation group</a:t>
            </a:r>
            <a:endParaRPr sz="1310">
              <a:solidFill>
                <a:schemeClr val="dk1"/>
              </a:solidFill>
              <a:latin typeface="Lato"/>
              <a:ea typeface="Lato"/>
              <a:cs typeface="Lato"/>
              <a:sym typeface="Lato"/>
            </a:endParaRPr>
          </a:p>
        </p:txBody>
      </p:sp>
      <p:pic>
        <p:nvPicPr>
          <p:cNvPr id="283" name="Google Shape;283;p38"/>
          <p:cNvPicPr preferRelativeResize="0"/>
          <p:nvPr/>
        </p:nvPicPr>
        <p:blipFill>
          <a:blip r:embed="rId3">
            <a:alphaModFix/>
          </a:blip>
          <a:stretch>
            <a:fillRect/>
          </a:stretch>
        </p:blipFill>
        <p:spPr>
          <a:xfrm>
            <a:off x="1553100" y="2858675"/>
            <a:ext cx="4010025" cy="390525"/>
          </a:xfrm>
          <a:prstGeom prst="rect">
            <a:avLst/>
          </a:prstGeom>
          <a:noFill/>
          <a:ln>
            <a:noFill/>
          </a:ln>
        </p:spPr>
      </p:pic>
      <p:pic>
        <p:nvPicPr>
          <p:cNvPr id="284" name="Google Shape;284;p38"/>
          <p:cNvPicPr preferRelativeResize="0"/>
          <p:nvPr/>
        </p:nvPicPr>
        <p:blipFill>
          <a:blip r:embed="rId4">
            <a:alphaModFix/>
          </a:blip>
          <a:stretch>
            <a:fillRect/>
          </a:stretch>
        </p:blipFill>
        <p:spPr>
          <a:xfrm>
            <a:off x="1546825" y="3856750"/>
            <a:ext cx="5876925" cy="790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Random forest - the </a:t>
            </a:r>
            <a:r>
              <a:rPr lang="tr"/>
              <a:t>algorithm</a:t>
            </a:r>
            <a:r>
              <a:rPr lang="tr"/>
              <a:t>-</a:t>
            </a:r>
            <a:endParaRPr b="0"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90" name="Google Shape;290;p39"/>
          <p:cNvSpPr txBox="1"/>
          <p:nvPr>
            <p:ph idx="1" type="body"/>
          </p:nvPr>
        </p:nvSpPr>
        <p:spPr>
          <a:xfrm>
            <a:off x="311700" y="1265400"/>
            <a:ext cx="8520600" cy="486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tr" sz="1522"/>
              <a:t>3. We use the </a:t>
            </a:r>
            <a:r>
              <a:rPr b="1" lang="tr" sz="1522">
                <a:solidFill>
                  <a:schemeClr val="accent6"/>
                </a:solidFill>
              </a:rPr>
              <a:t>scikit-learn</a:t>
            </a:r>
            <a:r>
              <a:rPr lang="tr" sz="1522"/>
              <a:t> library, specifically the </a:t>
            </a:r>
            <a:r>
              <a:rPr b="1" lang="tr" sz="1522">
                <a:solidFill>
                  <a:schemeClr val="accent6"/>
                </a:solidFill>
              </a:rPr>
              <a:t>RandomForestClassifier</a:t>
            </a:r>
            <a:r>
              <a:rPr lang="tr" sz="1522"/>
              <a:t> class and using all the data we obtained:</a:t>
            </a:r>
            <a:endParaRPr sz="1660">
              <a:solidFill>
                <a:srgbClr val="595959"/>
              </a:solidFill>
              <a:latin typeface="Arial"/>
              <a:ea typeface="Arial"/>
              <a:cs typeface="Arial"/>
              <a:sym typeface="Arial"/>
            </a:endParaRPr>
          </a:p>
          <a:p>
            <a:pPr indent="0" lvl="0" marL="0" rtl="0" algn="l">
              <a:lnSpc>
                <a:spcPct val="105000"/>
              </a:lnSpc>
              <a:spcBef>
                <a:spcPts val="1200"/>
              </a:spcBef>
              <a:spcAft>
                <a:spcPts val="1200"/>
              </a:spcAft>
              <a:buSzPts val="523"/>
              <a:buNone/>
            </a:pPr>
            <a:r>
              <a:t/>
            </a:r>
            <a:endParaRPr sz="855"/>
          </a:p>
        </p:txBody>
      </p:sp>
      <p:pic>
        <p:nvPicPr>
          <p:cNvPr id="291" name="Google Shape;291;p39"/>
          <p:cNvPicPr preferRelativeResize="0"/>
          <p:nvPr/>
        </p:nvPicPr>
        <p:blipFill>
          <a:blip r:embed="rId3">
            <a:alphaModFix/>
          </a:blip>
          <a:stretch>
            <a:fillRect/>
          </a:stretch>
        </p:blipFill>
        <p:spPr>
          <a:xfrm>
            <a:off x="4441263" y="3377875"/>
            <a:ext cx="4391025" cy="1400175"/>
          </a:xfrm>
          <a:prstGeom prst="rect">
            <a:avLst/>
          </a:prstGeom>
          <a:noFill/>
          <a:ln>
            <a:noFill/>
          </a:ln>
        </p:spPr>
      </p:pic>
      <p:pic>
        <p:nvPicPr>
          <p:cNvPr id="292" name="Google Shape;292;p39"/>
          <p:cNvPicPr preferRelativeResize="0"/>
          <p:nvPr/>
        </p:nvPicPr>
        <p:blipFill>
          <a:blip r:embed="rId4">
            <a:alphaModFix/>
          </a:blip>
          <a:stretch>
            <a:fillRect/>
          </a:stretch>
        </p:blipFill>
        <p:spPr>
          <a:xfrm>
            <a:off x="138625" y="1966913"/>
            <a:ext cx="5276850" cy="1209675"/>
          </a:xfrm>
          <a:prstGeom prst="rect">
            <a:avLst/>
          </a:prstGeom>
          <a:noFill/>
          <a:ln>
            <a:noFill/>
          </a:ln>
        </p:spPr>
      </p:pic>
      <p:sp>
        <p:nvSpPr>
          <p:cNvPr id="293" name="Google Shape;293;p39"/>
          <p:cNvSpPr txBox="1"/>
          <p:nvPr/>
        </p:nvSpPr>
        <p:spPr>
          <a:xfrm>
            <a:off x="5711400" y="1829150"/>
            <a:ext cx="3212400" cy="887700"/>
          </a:xfrm>
          <a:prstGeom prst="rect">
            <a:avLst/>
          </a:prstGeom>
          <a:noFill/>
          <a:ln>
            <a:noFill/>
          </a:ln>
        </p:spPr>
        <p:txBody>
          <a:bodyPr anchorCtr="0" anchor="t" bIns="91425" lIns="91425" spcFirstLastPara="1" rIns="91425" wrap="square" tIns="91425">
            <a:spAutoFit/>
          </a:bodyPr>
          <a:lstStyle/>
          <a:p>
            <a:pPr indent="-325262" lvl="0" marL="457200" rtl="0" algn="l">
              <a:spcBef>
                <a:spcPts val="0"/>
              </a:spcBef>
              <a:spcAft>
                <a:spcPts val="0"/>
              </a:spcAft>
              <a:buClr>
                <a:schemeClr val="dk1"/>
              </a:buClr>
              <a:buSzPts val="1522"/>
              <a:buFont typeface="Lato"/>
              <a:buChar char="●"/>
            </a:pPr>
            <a:r>
              <a:rPr lang="tr" sz="1522">
                <a:solidFill>
                  <a:schemeClr val="dk1"/>
                </a:solidFill>
                <a:latin typeface="Lato"/>
                <a:ea typeface="Lato"/>
                <a:cs typeface="Lato"/>
                <a:sym typeface="Lato"/>
              </a:rPr>
              <a:t>Recall is low</a:t>
            </a:r>
            <a:endParaRPr sz="1522">
              <a:solidFill>
                <a:schemeClr val="dk1"/>
              </a:solidFill>
              <a:latin typeface="Lato"/>
              <a:ea typeface="Lato"/>
              <a:cs typeface="Lato"/>
              <a:sym typeface="Lato"/>
            </a:endParaRPr>
          </a:p>
          <a:p>
            <a:pPr indent="-325262" lvl="0" marL="457200" rtl="0" algn="l">
              <a:spcBef>
                <a:spcPts val="0"/>
              </a:spcBef>
              <a:spcAft>
                <a:spcPts val="0"/>
              </a:spcAft>
              <a:buClr>
                <a:schemeClr val="dk1"/>
              </a:buClr>
              <a:buSzPts val="1522"/>
              <a:buFont typeface="Lato"/>
              <a:buChar char="●"/>
            </a:pPr>
            <a:r>
              <a:rPr lang="tr" sz="1522">
                <a:solidFill>
                  <a:schemeClr val="dk1"/>
                </a:solidFill>
                <a:latin typeface="Lato"/>
                <a:ea typeface="Lato"/>
                <a:cs typeface="Lato"/>
                <a:sym typeface="Lato"/>
              </a:rPr>
              <a:t>Accuracy is high</a:t>
            </a:r>
            <a:endParaRPr sz="1522">
              <a:solidFill>
                <a:schemeClr val="dk1"/>
              </a:solidFill>
              <a:latin typeface="Lato"/>
              <a:ea typeface="Lato"/>
              <a:cs typeface="Lato"/>
              <a:sym typeface="Lato"/>
            </a:endParaRPr>
          </a:p>
          <a:p>
            <a:pPr indent="-325262" lvl="0" marL="457200" rtl="0" algn="l">
              <a:spcBef>
                <a:spcPts val="0"/>
              </a:spcBef>
              <a:spcAft>
                <a:spcPts val="0"/>
              </a:spcAft>
              <a:buClr>
                <a:schemeClr val="dk1"/>
              </a:buClr>
              <a:buSzPts val="1522"/>
              <a:buFont typeface="Lato"/>
              <a:buChar char="●"/>
            </a:pPr>
            <a:r>
              <a:rPr lang="tr" sz="1522">
                <a:solidFill>
                  <a:schemeClr val="dk1"/>
                </a:solidFill>
                <a:latin typeface="Lato"/>
                <a:ea typeface="Lato"/>
                <a:cs typeface="Lato"/>
                <a:sym typeface="Lato"/>
              </a:rPr>
              <a:t>False negatives are high</a:t>
            </a:r>
            <a:endParaRPr sz="1522">
              <a:solidFill>
                <a:schemeClr val="dk1"/>
              </a:solidFill>
              <a:latin typeface="Lato"/>
              <a:ea typeface="Lato"/>
              <a:cs typeface="Lato"/>
              <a:sym typeface="Lato"/>
            </a:endParaRPr>
          </a:p>
        </p:txBody>
      </p:sp>
      <p:pic>
        <p:nvPicPr>
          <p:cNvPr id="294" name="Google Shape;294;p39"/>
          <p:cNvPicPr preferRelativeResize="0"/>
          <p:nvPr/>
        </p:nvPicPr>
        <p:blipFill>
          <a:blip r:embed="rId5">
            <a:alphaModFix/>
          </a:blip>
          <a:stretch>
            <a:fillRect/>
          </a:stretch>
        </p:blipFill>
        <p:spPr>
          <a:xfrm>
            <a:off x="152400" y="3481388"/>
            <a:ext cx="3381375" cy="1285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4.b Random Forest - SMOTE-</a:t>
            </a:r>
            <a:endParaRPr/>
          </a:p>
        </p:txBody>
      </p:sp>
      <p:sp>
        <p:nvSpPr>
          <p:cNvPr id="300" name="Google Shape;300;p40"/>
          <p:cNvSpPr txBox="1"/>
          <p:nvPr/>
        </p:nvSpPr>
        <p:spPr>
          <a:xfrm>
            <a:off x="465000" y="1309125"/>
            <a:ext cx="8012100" cy="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10">
                <a:solidFill>
                  <a:schemeClr val="dk1"/>
                </a:solidFill>
                <a:latin typeface="Lato"/>
                <a:ea typeface="Lato"/>
                <a:cs typeface="Lato"/>
                <a:sym typeface="Lato"/>
              </a:rPr>
              <a:t>Create </a:t>
            </a:r>
            <a:r>
              <a:rPr lang="tr" sz="1310">
                <a:solidFill>
                  <a:schemeClr val="dk1"/>
                </a:solidFill>
                <a:latin typeface="Lato"/>
                <a:ea typeface="Lato"/>
                <a:cs typeface="Lato"/>
                <a:sym typeface="Lato"/>
              </a:rPr>
              <a:t>synthetic</a:t>
            </a:r>
            <a:r>
              <a:rPr lang="tr" sz="1310">
                <a:solidFill>
                  <a:schemeClr val="dk1"/>
                </a:solidFill>
                <a:latin typeface="Lato"/>
                <a:ea typeface="Lato"/>
                <a:cs typeface="Lato"/>
                <a:sym typeface="Lato"/>
              </a:rPr>
              <a:t> data using SMOTE. &amp; run the model  to find that: </a:t>
            </a:r>
            <a:endParaRPr>
              <a:latin typeface="Lato"/>
              <a:ea typeface="Lato"/>
              <a:cs typeface="Lato"/>
              <a:sym typeface="Lato"/>
            </a:endParaRPr>
          </a:p>
        </p:txBody>
      </p:sp>
      <p:pic>
        <p:nvPicPr>
          <p:cNvPr id="301" name="Google Shape;301;p40"/>
          <p:cNvPicPr preferRelativeResize="0"/>
          <p:nvPr/>
        </p:nvPicPr>
        <p:blipFill>
          <a:blip r:embed="rId3">
            <a:alphaModFix/>
          </a:blip>
          <a:stretch>
            <a:fillRect/>
          </a:stretch>
        </p:blipFill>
        <p:spPr>
          <a:xfrm>
            <a:off x="4695575" y="3549825"/>
            <a:ext cx="4343400" cy="1419225"/>
          </a:xfrm>
          <a:prstGeom prst="rect">
            <a:avLst/>
          </a:prstGeom>
          <a:noFill/>
          <a:ln>
            <a:noFill/>
          </a:ln>
        </p:spPr>
      </p:pic>
      <p:pic>
        <p:nvPicPr>
          <p:cNvPr id="302" name="Google Shape;302;p40"/>
          <p:cNvPicPr preferRelativeResize="0"/>
          <p:nvPr/>
        </p:nvPicPr>
        <p:blipFill>
          <a:blip r:embed="rId4">
            <a:alphaModFix/>
          </a:blip>
          <a:stretch>
            <a:fillRect/>
          </a:stretch>
        </p:blipFill>
        <p:spPr>
          <a:xfrm>
            <a:off x="311700" y="1695525"/>
            <a:ext cx="4886325" cy="952500"/>
          </a:xfrm>
          <a:prstGeom prst="rect">
            <a:avLst/>
          </a:prstGeom>
          <a:noFill/>
          <a:ln>
            <a:noFill/>
          </a:ln>
        </p:spPr>
      </p:pic>
      <p:pic>
        <p:nvPicPr>
          <p:cNvPr id="303" name="Google Shape;303;p40"/>
          <p:cNvPicPr preferRelativeResize="0"/>
          <p:nvPr/>
        </p:nvPicPr>
        <p:blipFill>
          <a:blip r:embed="rId5">
            <a:alphaModFix/>
          </a:blip>
          <a:stretch>
            <a:fillRect/>
          </a:stretch>
        </p:blipFill>
        <p:spPr>
          <a:xfrm>
            <a:off x="465000" y="3549825"/>
            <a:ext cx="3448050" cy="1314450"/>
          </a:xfrm>
          <a:prstGeom prst="rect">
            <a:avLst/>
          </a:prstGeom>
          <a:noFill/>
          <a:ln>
            <a:noFill/>
          </a:ln>
        </p:spPr>
      </p:pic>
      <p:sp>
        <p:nvSpPr>
          <p:cNvPr id="304" name="Google Shape;304;p40"/>
          <p:cNvSpPr txBox="1"/>
          <p:nvPr/>
        </p:nvSpPr>
        <p:spPr>
          <a:xfrm>
            <a:off x="5682550" y="1572075"/>
            <a:ext cx="30951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Lato"/>
              <a:buChar char="●"/>
            </a:pPr>
            <a:r>
              <a:rPr lang="tr" sz="1610">
                <a:solidFill>
                  <a:schemeClr val="dk1"/>
                </a:solidFill>
                <a:latin typeface="Lato"/>
                <a:ea typeface="Lato"/>
                <a:cs typeface="Lato"/>
                <a:sym typeface="Lato"/>
              </a:rPr>
              <a:t>Recall is better,</a:t>
            </a:r>
            <a:endParaRPr sz="1610">
              <a:solidFill>
                <a:schemeClr val="dk1"/>
              </a:solidFill>
              <a:latin typeface="Lato"/>
              <a:ea typeface="Lato"/>
              <a:cs typeface="Lato"/>
              <a:sym typeface="Lato"/>
            </a:endParaRPr>
          </a:p>
          <a:p>
            <a:pPr indent="-336550" lvl="0" marL="457200" rtl="0" algn="l">
              <a:spcBef>
                <a:spcPts val="0"/>
              </a:spcBef>
              <a:spcAft>
                <a:spcPts val="0"/>
              </a:spcAft>
              <a:buSzPts val="1700"/>
              <a:buFont typeface="Lato"/>
              <a:buChar char="●"/>
            </a:pPr>
            <a:r>
              <a:rPr lang="tr" sz="1610">
                <a:solidFill>
                  <a:schemeClr val="dk1"/>
                </a:solidFill>
                <a:latin typeface="Lato"/>
                <a:ea typeface="Lato"/>
                <a:cs typeface="Lato"/>
                <a:sym typeface="Lato"/>
              </a:rPr>
              <a:t>There are more positives</a:t>
            </a:r>
            <a:endParaRPr sz="1610">
              <a:solidFill>
                <a:schemeClr val="dk1"/>
              </a:solidFill>
              <a:latin typeface="Lato"/>
              <a:ea typeface="Lato"/>
              <a:cs typeface="Lato"/>
              <a:sym typeface="Lato"/>
            </a:endParaRPr>
          </a:p>
          <a:p>
            <a:pPr indent="-336550" lvl="0" marL="457200" rtl="0" algn="l">
              <a:spcBef>
                <a:spcPts val="0"/>
              </a:spcBef>
              <a:spcAft>
                <a:spcPts val="0"/>
              </a:spcAft>
              <a:buSzPts val="1700"/>
              <a:buFont typeface="Lato"/>
              <a:buChar char="●"/>
            </a:pPr>
            <a:r>
              <a:rPr lang="tr" sz="1610">
                <a:solidFill>
                  <a:schemeClr val="dk1"/>
                </a:solidFill>
                <a:latin typeface="Lato"/>
                <a:ea typeface="Lato"/>
                <a:cs typeface="Lato"/>
                <a:sym typeface="Lato"/>
              </a:rPr>
              <a:t>Is good to use SMOTE</a:t>
            </a:r>
            <a:endParaRPr sz="17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Random forest - Checking importance-</a:t>
            </a:r>
            <a:endParaRPr b="0"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10" name="Google Shape;310;p41"/>
          <p:cNvSpPr txBox="1"/>
          <p:nvPr>
            <p:ph idx="1" type="body"/>
          </p:nvPr>
        </p:nvSpPr>
        <p:spPr>
          <a:xfrm>
            <a:off x="311700" y="1417800"/>
            <a:ext cx="8520600" cy="645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tr" sz="1310"/>
              <a:t>Finally, we assess the significance of each variable in an effort to retain the minimum  number of variables</a:t>
            </a:r>
            <a:r>
              <a:rPr lang="tr" sz="1200">
                <a:solidFill>
                  <a:srgbClr val="374151"/>
                </a:solidFill>
                <a:highlight>
                  <a:srgbClr val="F7F7F8"/>
                </a:highlight>
                <a:latin typeface="Roboto"/>
                <a:ea typeface="Roboto"/>
                <a:cs typeface="Roboto"/>
                <a:sym typeface="Roboto"/>
              </a:rPr>
              <a:t>.</a:t>
            </a:r>
            <a:endParaRPr sz="1660">
              <a:solidFill>
                <a:srgbClr val="595959"/>
              </a:solidFill>
              <a:latin typeface="Arial"/>
              <a:ea typeface="Arial"/>
              <a:cs typeface="Arial"/>
              <a:sym typeface="Arial"/>
            </a:endParaRPr>
          </a:p>
          <a:p>
            <a:pPr indent="0" lvl="0" marL="0" rtl="0" algn="l">
              <a:lnSpc>
                <a:spcPct val="105000"/>
              </a:lnSpc>
              <a:spcBef>
                <a:spcPts val="1200"/>
              </a:spcBef>
              <a:spcAft>
                <a:spcPts val="1200"/>
              </a:spcAft>
              <a:buSzPts val="523"/>
              <a:buNone/>
            </a:pPr>
            <a:r>
              <a:t/>
            </a:r>
            <a:endParaRPr sz="855"/>
          </a:p>
        </p:txBody>
      </p:sp>
      <p:pic>
        <p:nvPicPr>
          <p:cNvPr id="311" name="Google Shape;311;p41"/>
          <p:cNvPicPr preferRelativeResize="0"/>
          <p:nvPr/>
        </p:nvPicPr>
        <p:blipFill>
          <a:blip r:embed="rId3">
            <a:alphaModFix/>
          </a:blip>
          <a:stretch>
            <a:fillRect/>
          </a:stretch>
        </p:blipFill>
        <p:spPr>
          <a:xfrm>
            <a:off x="0" y="1951640"/>
            <a:ext cx="9144000" cy="1406769"/>
          </a:xfrm>
          <a:prstGeom prst="rect">
            <a:avLst/>
          </a:prstGeom>
          <a:noFill/>
          <a:ln>
            <a:noFill/>
          </a:ln>
        </p:spPr>
      </p:pic>
      <p:sp>
        <p:nvSpPr>
          <p:cNvPr id="312" name="Google Shape;312;p41"/>
          <p:cNvSpPr txBox="1"/>
          <p:nvPr/>
        </p:nvSpPr>
        <p:spPr>
          <a:xfrm>
            <a:off x="267450" y="3910875"/>
            <a:ext cx="82641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31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72725"/>
            <a:ext cx="8520600" cy="456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sz="4000"/>
              <a:t>Summary</a:t>
            </a:r>
            <a:endParaRPr sz="4000"/>
          </a:p>
          <a:p>
            <a:pPr indent="0" lvl="0" marL="0" rtl="0" algn="ctr">
              <a:spcBef>
                <a:spcPts val="0"/>
              </a:spcBef>
              <a:spcAft>
                <a:spcPts val="0"/>
              </a:spcAft>
              <a:buNone/>
            </a:pPr>
            <a:r>
              <a:t/>
            </a:r>
            <a:endParaRPr sz="4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311700" y="539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Random forest -main results-</a:t>
            </a:r>
            <a:endParaRPr b="0"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18" name="Google Shape;318;p42"/>
          <p:cNvSpPr txBox="1"/>
          <p:nvPr>
            <p:ph idx="1" type="body"/>
          </p:nvPr>
        </p:nvSpPr>
        <p:spPr>
          <a:xfrm>
            <a:off x="3931350" y="784775"/>
            <a:ext cx="5017500" cy="41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310"/>
              <a:t>And after some iterations, we were able to reduce the number of variables from 93 to 35 These variables are:</a:t>
            </a:r>
            <a:endParaRPr sz="1310"/>
          </a:p>
          <a:p>
            <a:pPr indent="-311785" lvl="0" marL="457200" rtl="0" algn="l">
              <a:spcBef>
                <a:spcPts val="1200"/>
              </a:spcBef>
              <a:spcAft>
                <a:spcPts val="0"/>
              </a:spcAft>
              <a:buClr>
                <a:schemeClr val="accent6"/>
              </a:buClr>
              <a:buSzPts val="1310"/>
              <a:buFont typeface="Arial"/>
              <a:buChar char="●"/>
            </a:pPr>
            <a:r>
              <a:rPr b="1" lang="tr" sz="1310">
                <a:solidFill>
                  <a:schemeClr val="accent6"/>
                </a:solidFill>
              </a:rPr>
              <a:t>Income</a:t>
            </a:r>
            <a:r>
              <a:rPr lang="tr" sz="1310"/>
              <a:t> = Median household income. </a:t>
            </a:r>
            <a:endParaRPr sz="1310"/>
          </a:p>
          <a:p>
            <a:pPr indent="-311785" lvl="0" marL="457200" rtl="0" algn="l">
              <a:spcBef>
                <a:spcPts val="0"/>
              </a:spcBef>
              <a:spcAft>
                <a:spcPts val="0"/>
              </a:spcAft>
              <a:buClr>
                <a:schemeClr val="accent6"/>
              </a:buClr>
              <a:buSzPts val="1310"/>
              <a:buFont typeface="Arial"/>
              <a:buChar char="●"/>
            </a:pPr>
            <a:r>
              <a:rPr b="1" lang="tr" sz="1310">
                <a:solidFill>
                  <a:schemeClr val="accent6"/>
                </a:solidFill>
              </a:rPr>
              <a:t>int_corr</a:t>
            </a:r>
            <a:r>
              <a:rPr lang="tr" sz="1310"/>
              <a:t>= correlation between participant’s interests.</a:t>
            </a:r>
            <a:endParaRPr sz="1310"/>
          </a:p>
          <a:p>
            <a:pPr indent="-311785" lvl="0" marL="457200" rtl="0" algn="l">
              <a:spcBef>
                <a:spcPts val="0"/>
              </a:spcBef>
              <a:spcAft>
                <a:spcPts val="0"/>
              </a:spcAft>
              <a:buClr>
                <a:schemeClr val="accent6"/>
              </a:buClr>
              <a:buSzPts val="1310"/>
              <a:buFont typeface="Arial"/>
              <a:buChar char="●"/>
            </a:pPr>
            <a:r>
              <a:rPr b="1" lang="tr" sz="1310">
                <a:solidFill>
                  <a:schemeClr val="accent6"/>
                </a:solidFill>
              </a:rPr>
              <a:t>pf_o_att</a:t>
            </a:r>
            <a:r>
              <a:rPr lang="tr" sz="1310"/>
              <a:t>= partner’s stated preference for all 6 attributes.</a:t>
            </a:r>
            <a:endParaRPr sz="1310"/>
          </a:p>
          <a:p>
            <a:pPr indent="-311785" lvl="0" marL="457200" rtl="0" algn="l">
              <a:spcBef>
                <a:spcPts val="0"/>
              </a:spcBef>
              <a:spcAft>
                <a:spcPts val="0"/>
              </a:spcAft>
              <a:buClr>
                <a:schemeClr val="accent6"/>
              </a:buClr>
              <a:buSzPts val="1310"/>
              <a:buFont typeface="Arial"/>
              <a:buChar char="●"/>
            </a:pPr>
            <a:r>
              <a:rPr b="1" lang="tr" sz="1310">
                <a:solidFill>
                  <a:schemeClr val="accent6"/>
                </a:solidFill>
              </a:rPr>
              <a:t>like , like_o</a:t>
            </a:r>
            <a:r>
              <a:rPr lang="tr" sz="1310"/>
              <a:t> = level of interest in seeing the other person again.</a:t>
            </a:r>
            <a:endParaRPr sz="1310"/>
          </a:p>
          <a:p>
            <a:pPr indent="-311785" lvl="0" marL="457200" rtl="0" algn="l">
              <a:spcBef>
                <a:spcPts val="0"/>
              </a:spcBef>
              <a:spcAft>
                <a:spcPts val="0"/>
              </a:spcAft>
              <a:buClr>
                <a:schemeClr val="accent6"/>
              </a:buClr>
              <a:buSzPts val="1310"/>
              <a:buFont typeface="Arial"/>
              <a:buChar char="●"/>
            </a:pPr>
            <a:r>
              <a:rPr b="1" lang="tr" sz="1310">
                <a:solidFill>
                  <a:schemeClr val="accent6"/>
                </a:solidFill>
              </a:rPr>
              <a:t>attr, attr_o </a:t>
            </a:r>
            <a:r>
              <a:rPr b="1" lang="tr" sz="1310"/>
              <a:t>=</a:t>
            </a:r>
            <a:r>
              <a:rPr lang="tr" sz="1310"/>
              <a:t> rating of attractiveness </a:t>
            </a:r>
            <a:endParaRPr sz="1310"/>
          </a:p>
          <a:p>
            <a:pPr indent="-311785" lvl="0" marL="457200" rtl="0" algn="l">
              <a:spcBef>
                <a:spcPts val="0"/>
              </a:spcBef>
              <a:spcAft>
                <a:spcPts val="0"/>
              </a:spcAft>
              <a:buClr>
                <a:schemeClr val="accent6"/>
              </a:buClr>
              <a:buSzPts val="1310"/>
              <a:buFont typeface="Arial"/>
              <a:buChar char="●"/>
            </a:pPr>
            <a:r>
              <a:rPr b="1" lang="tr" sz="1310">
                <a:solidFill>
                  <a:schemeClr val="accent6"/>
                </a:solidFill>
              </a:rPr>
              <a:t>Shar, shar_o</a:t>
            </a:r>
            <a:r>
              <a:rPr lang="tr" sz="1310"/>
              <a:t>= shared interest</a:t>
            </a:r>
            <a:endParaRPr sz="1310"/>
          </a:p>
          <a:p>
            <a:pPr indent="-311785" lvl="0" marL="457200" rtl="0" algn="l">
              <a:spcBef>
                <a:spcPts val="0"/>
              </a:spcBef>
              <a:spcAft>
                <a:spcPts val="0"/>
              </a:spcAft>
              <a:buClr>
                <a:schemeClr val="accent6"/>
              </a:buClr>
              <a:buSzPts val="1310"/>
              <a:buFont typeface="Arial"/>
              <a:buChar char="●"/>
            </a:pPr>
            <a:r>
              <a:rPr b="1" lang="tr" sz="1310">
                <a:solidFill>
                  <a:schemeClr val="accent6"/>
                </a:solidFill>
              </a:rPr>
              <a:t>Fun, fun_o Attribute </a:t>
            </a:r>
            <a:r>
              <a:rPr b="1" lang="tr" sz="1310"/>
              <a:t>= </a:t>
            </a:r>
            <a:r>
              <a:rPr lang="tr" sz="1310"/>
              <a:t>related to how enjoyable the other person is</a:t>
            </a:r>
            <a:endParaRPr sz="1310"/>
          </a:p>
          <a:p>
            <a:pPr indent="-311785" lvl="0" marL="457200" rtl="0" algn="l">
              <a:spcBef>
                <a:spcPts val="0"/>
              </a:spcBef>
              <a:spcAft>
                <a:spcPts val="0"/>
              </a:spcAft>
              <a:buClr>
                <a:schemeClr val="accent6"/>
              </a:buClr>
              <a:buSzPts val="1310"/>
              <a:buFont typeface="Arial"/>
              <a:buChar char="●"/>
            </a:pPr>
            <a:r>
              <a:rPr b="1" lang="tr" sz="1310">
                <a:solidFill>
                  <a:schemeClr val="accent6"/>
                </a:solidFill>
              </a:rPr>
              <a:t>Prob, prob_o </a:t>
            </a:r>
            <a:r>
              <a:rPr b="1" lang="tr" sz="1310"/>
              <a:t>=</a:t>
            </a:r>
            <a:r>
              <a:rPr lang="tr" sz="1310"/>
              <a:t> How probable do they think it is that one person will say 'yes'.</a:t>
            </a:r>
            <a:endParaRPr sz="1310"/>
          </a:p>
          <a:p>
            <a:pPr indent="0" lvl="0" marL="0" rtl="0" algn="l">
              <a:spcBef>
                <a:spcPts val="1200"/>
              </a:spcBef>
              <a:spcAft>
                <a:spcPts val="1200"/>
              </a:spcAft>
              <a:buNone/>
            </a:pPr>
            <a:r>
              <a:t/>
            </a:r>
            <a:endParaRPr sz="1310"/>
          </a:p>
        </p:txBody>
      </p:sp>
      <p:graphicFrame>
        <p:nvGraphicFramePr>
          <p:cNvPr id="319" name="Google Shape;319;p42"/>
          <p:cNvGraphicFramePr/>
          <p:nvPr/>
        </p:nvGraphicFramePr>
        <p:xfrm>
          <a:off x="399050" y="639025"/>
          <a:ext cx="3000000" cy="3000000"/>
        </p:xfrm>
        <a:graphic>
          <a:graphicData uri="http://schemas.openxmlformats.org/drawingml/2006/table">
            <a:tbl>
              <a:tblPr>
                <a:noFill/>
                <a:tableStyleId>{39FB0F12-567D-4090-ADFA-3ED1D01C5768}</a:tableStyleId>
              </a:tblPr>
              <a:tblGrid>
                <a:gridCol w="1496225"/>
                <a:gridCol w="1788475"/>
              </a:tblGrid>
              <a:tr h="337725">
                <a:tc>
                  <a:txBody>
                    <a:bodyPr/>
                    <a:lstStyle/>
                    <a:p>
                      <a:pPr indent="0" lvl="0" marL="0" rtl="0" algn="ctr">
                        <a:spcBef>
                          <a:spcPts val="0"/>
                        </a:spcBef>
                        <a:spcAft>
                          <a:spcPts val="0"/>
                        </a:spcAft>
                        <a:buNone/>
                      </a:pPr>
                      <a:r>
                        <a:rPr b="1" lang="tr" sz="1100">
                          <a:solidFill>
                            <a:schemeClr val="lt1"/>
                          </a:solidFill>
                          <a:highlight>
                            <a:schemeClr val="accent6"/>
                          </a:highlight>
                        </a:rPr>
                        <a:t>Variable name</a:t>
                      </a:r>
                      <a:endParaRPr b="1" sz="1100">
                        <a:solidFill>
                          <a:schemeClr val="lt1"/>
                        </a:solidFill>
                        <a:highlight>
                          <a:schemeClr val="accent6"/>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b="1" lang="tr" sz="1100">
                          <a:solidFill>
                            <a:schemeClr val="lt1"/>
                          </a:solidFill>
                          <a:highlight>
                            <a:schemeClr val="accent6"/>
                          </a:highlight>
                        </a:rPr>
                        <a:t>Importance</a:t>
                      </a:r>
                      <a:endParaRPr b="1" sz="1100">
                        <a:solidFill>
                          <a:schemeClr val="lt1"/>
                        </a:solidFill>
                        <a:highlight>
                          <a:schemeClr val="accent6"/>
                        </a:highlight>
                      </a:endParaRPr>
                    </a:p>
                  </a:txBody>
                  <a:tcPr marT="91425" marB="91425" marR="91425" marL="91425">
                    <a:lnL cap="flat" cmpd="sng" w="9525">
                      <a:solidFill>
                        <a:schemeClr val="lt2"/>
                      </a:solidFill>
                      <a:prstDash val="solid"/>
                      <a:round/>
                      <a:headEnd len="sm" w="sm" type="none"/>
                      <a:tailEnd len="sm" w="sm" type="none"/>
                    </a:lnL>
                    <a:solidFill>
                      <a:schemeClr val="accent6"/>
                    </a:solidFill>
                  </a:tcPr>
                </a:tc>
              </a:tr>
              <a:tr h="301025">
                <a:tc>
                  <a:txBody>
                    <a:bodyPr/>
                    <a:lstStyle/>
                    <a:p>
                      <a:pPr indent="0" lvl="0" marL="0" rtl="0" algn="ctr">
                        <a:spcBef>
                          <a:spcPts val="0"/>
                        </a:spcBef>
                        <a:spcAft>
                          <a:spcPts val="0"/>
                        </a:spcAft>
                        <a:buNone/>
                      </a:pPr>
                      <a:r>
                        <a:rPr lang="tr" sz="850">
                          <a:solidFill>
                            <a:srgbClr val="000000"/>
                          </a:solidFill>
                          <a:highlight>
                            <a:srgbClr val="CFE2F3"/>
                          </a:highlight>
                        </a:rPr>
                        <a:t>income</a:t>
                      </a:r>
                      <a:endParaRPr sz="200">
                        <a:highlight>
                          <a:srgbClr val="CFE2F3"/>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tr" sz="850">
                          <a:solidFill>
                            <a:srgbClr val="000000"/>
                          </a:solidFill>
                          <a:highlight>
                            <a:srgbClr val="CFE2F3"/>
                          </a:highlight>
                        </a:rPr>
                        <a:t> 0.11</a:t>
                      </a:r>
                      <a:endParaRPr sz="200">
                        <a:highlight>
                          <a:srgbClr val="CFE2F3"/>
                        </a:highlight>
                      </a:endParaRPr>
                    </a:p>
                  </a:txBody>
                  <a:tcPr marT="91425" marB="91425" marR="91425" marL="91425">
                    <a:lnL cap="flat" cmpd="sng" w="9525">
                      <a:solidFill>
                        <a:schemeClr val="lt2"/>
                      </a:solidFill>
                      <a:prstDash val="solid"/>
                      <a:round/>
                      <a:headEnd len="sm" w="sm" type="none"/>
                      <a:tailEnd len="sm" w="sm" type="none"/>
                    </a:lnL>
                    <a:solidFill>
                      <a:srgbClr val="CFE2F3"/>
                    </a:solidFill>
                  </a:tcPr>
                </a:tc>
              </a:tr>
              <a:tr h="301025">
                <a:tc>
                  <a:txBody>
                    <a:bodyPr/>
                    <a:lstStyle/>
                    <a:p>
                      <a:pPr indent="0" lvl="0" marL="0" rtl="0" algn="ctr">
                        <a:spcBef>
                          <a:spcPts val="0"/>
                        </a:spcBef>
                        <a:spcAft>
                          <a:spcPts val="0"/>
                        </a:spcAft>
                        <a:buNone/>
                      </a:pPr>
                      <a:r>
                        <a:rPr lang="tr" sz="850">
                          <a:solidFill>
                            <a:srgbClr val="000000"/>
                          </a:solidFill>
                          <a:highlight>
                            <a:srgbClr val="FFF2CC"/>
                          </a:highlight>
                        </a:rPr>
                        <a:t>int_corr</a:t>
                      </a:r>
                      <a:endParaRPr sz="200">
                        <a:highlight>
                          <a:srgbClr val="FFF2CC"/>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tr" sz="850">
                          <a:solidFill>
                            <a:srgbClr val="000000"/>
                          </a:solidFill>
                          <a:highlight>
                            <a:srgbClr val="FFF2CC"/>
                          </a:highlight>
                        </a:rPr>
                        <a:t> 0.1</a:t>
                      </a:r>
                      <a:endParaRPr sz="200">
                        <a:highlight>
                          <a:srgbClr val="FFF2CC"/>
                        </a:highlight>
                      </a:endParaRPr>
                    </a:p>
                  </a:txBody>
                  <a:tcPr marT="91425" marB="91425" marR="91425" marL="91425">
                    <a:lnL cap="flat" cmpd="sng" w="9525">
                      <a:solidFill>
                        <a:schemeClr val="lt2"/>
                      </a:solidFill>
                      <a:prstDash val="solid"/>
                      <a:round/>
                      <a:headEnd len="sm" w="sm" type="none"/>
                      <a:tailEnd len="sm" w="sm" type="none"/>
                    </a:lnL>
                    <a:solidFill>
                      <a:srgbClr val="FFF2CC"/>
                    </a:solidFill>
                  </a:tcPr>
                </a:tc>
              </a:tr>
              <a:tr h="301025">
                <a:tc>
                  <a:txBody>
                    <a:bodyPr/>
                    <a:lstStyle/>
                    <a:p>
                      <a:pPr indent="0" lvl="0" marL="0" rtl="0" algn="ctr">
                        <a:spcBef>
                          <a:spcPts val="0"/>
                        </a:spcBef>
                        <a:spcAft>
                          <a:spcPts val="0"/>
                        </a:spcAft>
                        <a:buNone/>
                      </a:pPr>
                      <a:r>
                        <a:rPr lang="tr" sz="850">
                          <a:solidFill>
                            <a:srgbClr val="000000"/>
                          </a:solidFill>
                          <a:highlight>
                            <a:srgbClr val="CFE2F3"/>
                          </a:highlight>
                        </a:rPr>
                        <a:t>like</a:t>
                      </a:r>
                      <a:endParaRPr sz="200">
                        <a:highlight>
                          <a:srgbClr val="CFE2F3"/>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tr" sz="850">
                          <a:solidFill>
                            <a:srgbClr val="000000"/>
                          </a:solidFill>
                          <a:highlight>
                            <a:srgbClr val="CFE2F3"/>
                          </a:highlight>
                        </a:rPr>
                        <a:t> 0.09</a:t>
                      </a:r>
                      <a:endParaRPr sz="200">
                        <a:highlight>
                          <a:srgbClr val="CFE2F3"/>
                        </a:highlight>
                      </a:endParaRPr>
                    </a:p>
                  </a:txBody>
                  <a:tcPr marT="91425" marB="91425" marR="91425" marL="91425">
                    <a:lnL cap="flat" cmpd="sng" w="9525">
                      <a:solidFill>
                        <a:schemeClr val="lt2"/>
                      </a:solidFill>
                      <a:prstDash val="solid"/>
                      <a:round/>
                      <a:headEnd len="sm" w="sm" type="none"/>
                      <a:tailEnd len="sm" w="sm" type="none"/>
                    </a:lnL>
                    <a:solidFill>
                      <a:srgbClr val="CFE2F3"/>
                    </a:solidFill>
                  </a:tcPr>
                </a:tc>
              </a:tr>
              <a:tr h="301025">
                <a:tc>
                  <a:txBody>
                    <a:bodyPr/>
                    <a:lstStyle/>
                    <a:p>
                      <a:pPr indent="0" lvl="0" marL="0" rtl="0" algn="ctr">
                        <a:spcBef>
                          <a:spcPts val="0"/>
                        </a:spcBef>
                        <a:spcAft>
                          <a:spcPts val="0"/>
                        </a:spcAft>
                        <a:buNone/>
                      </a:pPr>
                      <a:r>
                        <a:rPr lang="tr" sz="850">
                          <a:solidFill>
                            <a:srgbClr val="000000"/>
                          </a:solidFill>
                          <a:highlight>
                            <a:srgbClr val="FFF2CC"/>
                          </a:highlight>
                        </a:rPr>
                        <a:t>attr_o      </a:t>
                      </a:r>
                      <a:r>
                        <a:rPr lang="tr" sz="850">
                          <a:solidFill>
                            <a:srgbClr val="000000"/>
                          </a:solidFill>
                          <a:highlight>
                            <a:srgbClr val="FCE5CD"/>
                          </a:highlight>
                        </a:rPr>
                        <a:t>         </a:t>
                      </a:r>
                      <a:endParaRPr sz="200">
                        <a:highlight>
                          <a:srgbClr val="FCE5CD"/>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rgbClr val="000000"/>
                        </a:buClr>
                        <a:buSzPts val="1100"/>
                        <a:buFont typeface="Arial"/>
                        <a:buNone/>
                      </a:pPr>
                      <a:r>
                        <a:rPr lang="tr" sz="850">
                          <a:solidFill>
                            <a:srgbClr val="000000"/>
                          </a:solidFill>
                          <a:highlight>
                            <a:srgbClr val="FFF2CC"/>
                          </a:highlight>
                        </a:rPr>
                        <a:t>0.08</a:t>
                      </a:r>
                      <a:endParaRPr sz="200">
                        <a:highlight>
                          <a:srgbClr val="FFF2CC"/>
                        </a:highlight>
                      </a:endParaRPr>
                    </a:p>
                  </a:txBody>
                  <a:tcPr marT="91425" marB="91425" marR="91425" marL="91425">
                    <a:lnL cap="flat" cmpd="sng" w="9525">
                      <a:solidFill>
                        <a:schemeClr val="lt2"/>
                      </a:solidFill>
                      <a:prstDash val="solid"/>
                      <a:round/>
                      <a:headEnd len="sm" w="sm" type="none"/>
                      <a:tailEnd len="sm" w="sm" type="none"/>
                    </a:lnL>
                    <a:solidFill>
                      <a:srgbClr val="FFF2CC"/>
                    </a:solidFill>
                  </a:tcPr>
                </a:tc>
              </a:tr>
              <a:tr h="301025">
                <a:tc>
                  <a:txBody>
                    <a:bodyPr/>
                    <a:lstStyle/>
                    <a:p>
                      <a:pPr indent="0" lvl="0" marL="0" rtl="0" algn="ctr">
                        <a:spcBef>
                          <a:spcPts val="0"/>
                        </a:spcBef>
                        <a:spcAft>
                          <a:spcPts val="0"/>
                        </a:spcAft>
                        <a:buNone/>
                      </a:pPr>
                      <a:r>
                        <a:rPr lang="tr" sz="850">
                          <a:solidFill>
                            <a:srgbClr val="000000"/>
                          </a:solidFill>
                          <a:highlight>
                            <a:srgbClr val="C9DAF8"/>
                          </a:highlight>
                        </a:rPr>
                        <a:t>pf_o_att </a:t>
                      </a:r>
                      <a:endParaRPr sz="200">
                        <a:highlight>
                          <a:srgbClr val="C9DAF8"/>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rgbClr val="000000"/>
                        </a:buClr>
                        <a:buSzPts val="1100"/>
                        <a:buFont typeface="Arial"/>
                        <a:buNone/>
                      </a:pPr>
                      <a:r>
                        <a:rPr lang="tr" sz="850">
                          <a:solidFill>
                            <a:srgbClr val="000000"/>
                          </a:solidFill>
                          <a:highlight>
                            <a:srgbClr val="CFE2F3"/>
                          </a:highlight>
                        </a:rPr>
                        <a:t>0.08</a:t>
                      </a:r>
                      <a:endParaRPr sz="200">
                        <a:highlight>
                          <a:srgbClr val="CFE2F3"/>
                        </a:highlight>
                      </a:endParaRPr>
                    </a:p>
                  </a:txBody>
                  <a:tcPr marT="91425" marB="91425" marR="91425" marL="91425">
                    <a:lnL cap="flat" cmpd="sng" w="9525">
                      <a:solidFill>
                        <a:schemeClr val="lt2"/>
                      </a:solidFill>
                      <a:prstDash val="solid"/>
                      <a:round/>
                      <a:headEnd len="sm" w="sm" type="none"/>
                      <a:tailEnd len="sm" w="sm" type="none"/>
                    </a:lnL>
                    <a:solidFill>
                      <a:srgbClr val="CFE2F3"/>
                    </a:solidFill>
                  </a:tcPr>
                </a:tc>
              </a:tr>
              <a:tr h="301025">
                <a:tc>
                  <a:txBody>
                    <a:bodyPr/>
                    <a:lstStyle/>
                    <a:p>
                      <a:pPr indent="0" lvl="0" marL="0" rtl="0" algn="ctr">
                        <a:spcBef>
                          <a:spcPts val="0"/>
                        </a:spcBef>
                        <a:spcAft>
                          <a:spcPts val="0"/>
                        </a:spcAft>
                        <a:buNone/>
                      </a:pPr>
                      <a:r>
                        <a:rPr lang="tr" sz="850">
                          <a:solidFill>
                            <a:srgbClr val="000000"/>
                          </a:solidFill>
                          <a:highlight>
                            <a:srgbClr val="FFF2CC"/>
                          </a:highlight>
                        </a:rPr>
                        <a:t>like_o</a:t>
                      </a:r>
                      <a:endParaRPr sz="200">
                        <a:highlight>
                          <a:srgbClr val="FFF2CC"/>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rgbClr val="000000"/>
                        </a:buClr>
                        <a:buSzPts val="1100"/>
                        <a:buFont typeface="Arial"/>
                        <a:buNone/>
                      </a:pPr>
                      <a:r>
                        <a:rPr lang="tr" sz="850">
                          <a:solidFill>
                            <a:srgbClr val="000000"/>
                          </a:solidFill>
                          <a:highlight>
                            <a:srgbClr val="FFF2CC"/>
                          </a:highlight>
                        </a:rPr>
                        <a:t>0.07</a:t>
                      </a:r>
                      <a:endParaRPr sz="200">
                        <a:highlight>
                          <a:srgbClr val="FFF2CC"/>
                        </a:highlight>
                      </a:endParaRPr>
                    </a:p>
                  </a:txBody>
                  <a:tcPr marT="91425" marB="91425" marR="91425" marL="91425">
                    <a:lnL cap="flat" cmpd="sng" w="9525">
                      <a:solidFill>
                        <a:schemeClr val="lt2"/>
                      </a:solidFill>
                      <a:prstDash val="solid"/>
                      <a:round/>
                      <a:headEnd len="sm" w="sm" type="none"/>
                      <a:tailEnd len="sm" w="sm" type="none"/>
                    </a:lnL>
                    <a:lnB cap="flat" cmpd="sng" w="9525">
                      <a:solidFill>
                        <a:srgbClr val="CFE2F3"/>
                      </a:solidFill>
                      <a:prstDash val="solid"/>
                      <a:round/>
                      <a:headEnd len="sm" w="sm" type="none"/>
                      <a:tailEnd len="sm" w="sm" type="none"/>
                    </a:lnB>
                    <a:solidFill>
                      <a:srgbClr val="FFF2CC"/>
                    </a:solidFill>
                  </a:tcPr>
                </a:tc>
              </a:tr>
              <a:tr h="301025">
                <a:tc>
                  <a:txBody>
                    <a:bodyPr/>
                    <a:lstStyle/>
                    <a:p>
                      <a:pPr indent="0" lvl="0" marL="0" rtl="0" algn="ctr">
                        <a:spcBef>
                          <a:spcPts val="0"/>
                        </a:spcBef>
                        <a:spcAft>
                          <a:spcPts val="0"/>
                        </a:spcAft>
                        <a:buNone/>
                      </a:pPr>
                      <a:r>
                        <a:rPr lang="tr" sz="850">
                          <a:solidFill>
                            <a:srgbClr val="000000"/>
                          </a:solidFill>
                          <a:highlight>
                            <a:srgbClr val="CFE2F3"/>
                          </a:highlight>
                        </a:rPr>
                        <a:t>attr</a:t>
                      </a:r>
                      <a:r>
                        <a:rPr lang="tr" sz="850">
                          <a:solidFill>
                            <a:srgbClr val="000000"/>
                          </a:solidFill>
                          <a:highlight>
                            <a:srgbClr val="FFFFFF"/>
                          </a:highlight>
                        </a:rPr>
                        <a:t> </a:t>
                      </a:r>
                      <a:endParaRPr sz="2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rgbClr val="000000"/>
                        </a:buClr>
                        <a:buSzPts val="1100"/>
                        <a:buFont typeface="Arial"/>
                        <a:buNone/>
                      </a:pPr>
                      <a:r>
                        <a:rPr lang="tr" sz="850">
                          <a:solidFill>
                            <a:srgbClr val="000000"/>
                          </a:solidFill>
                          <a:highlight>
                            <a:srgbClr val="CFE2F3"/>
                          </a:highlight>
                        </a:rPr>
                        <a:t>0.07</a:t>
                      </a:r>
                      <a:endParaRPr sz="200">
                        <a:highlight>
                          <a:srgbClr val="CFE2F3"/>
                        </a:highlight>
                      </a:endParaRPr>
                    </a:p>
                  </a:txBody>
                  <a:tcPr marT="91425" marB="91425" marR="91425" marL="91425">
                    <a:lnL cap="flat" cmpd="sng" w="9525">
                      <a:solidFill>
                        <a:schemeClr val="lt2"/>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301025">
                <a:tc>
                  <a:txBody>
                    <a:bodyPr/>
                    <a:lstStyle/>
                    <a:p>
                      <a:pPr indent="0" lvl="0" marL="0" rtl="0" algn="ctr">
                        <a:spcBef>
                          <a:spcPts val="0"/>
                        </a:spcBef>
                        <a:spcAft>
                          <a:spcPts val="0"/>
                        </a:spcAft>
                        <a:buNone/>
                      </a:pPr>
                      <a:r>
                        <a:rPr lang="tr" sz="850">
                          <a:solidFill>
                            <a:srgbClr val="000000"/>
                          </a:solidFill>
                          <a:highlight>
                            <a:srgbClr val="FFF2CC"/>
                          </a:highlight>
                        </a:rPr>
                        <a:t>fun_o </a:t>
                      </a:r>
                      <a:r>
                        <a:rPr lang="tr" sz="850">
                          <a:solidFill>
                            <a:srgbClr val="000000"/>
                          </a:solidFill>
                          <a:highlight>
                            <a:srgbClr val="FCE5CD"/>
                          </a:highlight>
                        </a:rPr>
                        <a:t>        </a:t>
                      </a:r>
                      <a:endParaRPr sz="200">
                        <a:highlight>
                          <a:srgbClr val="FCE5CD"/>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rgbClr val="000000"/>
                        </a:buClr>
                        <a:buSzPts val="1100"/>
                        <a:buFont typeface="Arial"/>
                        <a:buNone/>
                      </a:pPr>
                      <a:r>
                        <a:rPr lang="tr" sz="850">
                          <a:solidFill>
                            <a:srgbClr val="000000"/>
                          </a:solidFill>
                          <a:highlight>
                            <a:srgbClr val="FFF2CC"/>
                          </a:highlight>
                        </a:rPr>
                        <a:t>0.07</a:t>
                      </a:r>
                      <a:endParaRPr sz="200">
                        <a:highlight>
                          <a:srgbClr val="FFF2CC"/>
                        </a:highlight>
                      </a:endParaRPr>
                    </a:p>
                  </a:txBody>
                  <a:tcPr marT="91425" marB="91425" marR="91425" marL="91425">
                    <a:lnL cap="flat" cmpd="sng" w="9525">
                      <a:solidFill>
                        <a:schemeClr val="lt2"/>
                      </a:solidFill>
                      <a:prstDash val="solid"/>
                      <a:round/>
                      <a:headEnd len="sm" w="sm" type="none"/>
                      <a:tailEnd len="sm" w="sm" type="none"/>
                    </a:lnL>
                    <a:lnT cap="flat" cmpd="sng" w="9525">
                      <a:solidFill>
                        <a:srgbClr val="CFE2F3"/>
                      </a:solidFill>
                      <a:prstDash val="solid"/>
                      <a:round/>
                      <a:headEnd len="sm" w="sm" type="none"/>
                      <a:tailEnd len="sm" w="sm" type="none"/>
                    </a:lnT>
                    <a:solidFill>
                      <a:srgbClr val="FFF2CC"/>
                    </a:solidFill>
                  </a:tcPr>
                </a:tc>
              </a:tr>
              <a:tr h="301025">
                <a:tc>
                  <a:txBody>
                    <a:bodyPr/>
                    <a:lstStyle/>
                    <a:p>
                      <a:pPr indent="0" lvl="0" marL="0" rtl="0" algn="ctr">
                        <a:spcBef>
                          <a:spcPts val="0"/>
                        </a:spcBef>
                        <a:spcAft>
                          <a:spcPts val="0"/>
                        </a:spcAft>
                        <a:buNone/>
                      </a:pPr>
                      <a:r>
                        <a:rPr lang="tr" sz="850">
                          <a:solidFill>
                            <a:srgbClr val="000000"/>
                          </a:solidFill>
                          <a:highlight>
                            <a:srgbClr val="CFE2F3"/>
                          </a:highlight>
                        </a:rPr>
                        <a:t>shar_o </a:t>
                      </a:r>
                      <a:r>
                        <a:rPr lang="tr" sz="850">
                          <a:solidFill>
                            <a:srgbClr val="000000"/>
                          </a:solidFill>
                          <a:highlight>
                            <a:srgbClr val="FFFFFF"/>
                          </a:highlight>
                        </a:rPr>
                        <a:t>     </a:t>
                      </a:r>
                      <a:endParaRPr sz="2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rgbClr val="000000"/>
                        </a:buClr>
                        <a:buSzPts val="1100"/>
                        <a:buFont typeface="Arial"/>
                        <a:buNone/>
                      </a:pPr>
                      <a:r>
                        <a:rPr lang="tr" sz="850">
                          <a:solidFill>
                            <a:srgbClr val="000000"/>
                          </a:solidFill>
                          <a:highlight>
                            <a:srgbClr val="CFE2F3"/>
                          </a:highlight>
                        </a:rPr>
                        <a:t>0.07</a:t>
                      </a:r>
                      <a:endParaRPr sz="200">
                        <a:highlight>
                          <a:srgbClr val="CFE2F3"/>
                        </a:highlight>
                      </a:endParaRPr>
                    </a:p>
                  </a:txBody>
                  <a:tcPr marT="91425" marB="91425" marR="91425" marL="91425">
                    <a:lnL cap="flat" cmpd="sng" w="9525">
                      <a:solidFill>
                        <a:schemeClr val="lt2"/>
                      </a:solidFill>
                      <a:prstDash val="solid"/>
                      <a:round/>
                      <a:headEnd len="sm" w="sm" type="none"/>
                      <a:tailEnd len="sm" w="sm" type="none"/>
                    </a:lnL>
                    <a:solidFill>
                      <a:srgbClr val="CFE2F3"/>
                    </a:solidFill>
                  </a:tcPr>
                </a:tc>
              </a:tr>
              <a:tr h="301025">
                <a:tc>
                  <a:txBody>
                    <a:bodyPr/>
                    <a:lstStyle/>
                    <a:p>
                      <a:pPr indent="0" lvl="0" marL="0" rtl="0" algn="ctr">
                        <a:spcBef>
                          <a:spcPts val="0"/>
                        </a:spcBef>
                        <a:spcAft>
                          <a:spcPts val="0"/>
                        </a:spcAft>
                        <a:buNone/>
                      </a:pPr>
                      <a:r>
                        <a:rPr lang="tr" sz="850">
                          <a:solidFill>
                            <a:srgbClr val="000000"/>
                          </a:solidFill>
                          <a:highlight>
                            <a:srgbClr val="FFF2CC"/>
                          </a:highlight>
                        </a:rPr>
                        <a:t>fun</a:t>
                      </a:r>
                      <a:endParaRPr sz="200">
                        <a:highlight>
                          <a:srgbClr val="FFF2CC"/>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rgbClr val="000000"/>
                        </a:buClr>
                        <a:buSzPts val="1100"/>
                        <a:buFont typeface="Arial"/>
                        <a:buNone/>
                      </a:pPr>
                      <a:r>
                        <a:rPr lang="tr" sz="850">
                          <a:solidFill>
                            <a:srgbClr val="000000"/>
                          </a:solidFill>
                          <a:highlight>
                            <a:srgbClr val="FFF2CC"/>
                          </a:highlight>
                        </a:rPr>
                        <a:t>0.07</a:t>
                      </a:r>
                      <a:endParaRPr sz="200">
                        <a:highlight>
                          <a:srgbClr val="FFF2CC"/>
                        </a:highlight>
                      </a:endParaRPr>
                    </a:p>
                  </a:txBody>
                  <a:tcPr marT="91425" marB="91425" marR="91425" marL="91425">
                    <a:lnL cap="flat" cmpd="sng" w="9525">
                      <a:solidFill>
                        <a:schemeClr val="lt2"/>
                      </a:solidFill>
                      <a:prstDash val="solid"/>
                      <a:round/>
                      <a:headEnd len="sm" w="sm" type="none"/>
                      <a:tailEnd len="sm" w="sm" type="none"/>
                    </a:lnL>
                    <a:solidFill>
                      <a:srgbClr val="FFF2CC"/>
                    </a:solidFill>
                  </a:tcPr>
                </a:tc>
              </a:tr>
              <a:tr h="301025">
                <a:tc>
                  <a:txBody>
                    <a:bodyPr/>
                    <a:lstStyle/>
                    <a:p>
                      <a:pPr indent="0" lvl="0" marL="0" rtl="0" algn="ctr">
                        <a:spcBef>
                          <a:spcPts val="0"/>
                        </a:spcBef>
                        <a:spcAft>
                          <a:spcPts val="0"/>
                        </a:spcAft>
                        <a:buNone/>
                      </a:pPr>
                      <a:r>
                        <a:rPr lang="tr" sz="850">
                          <a:solidFill>
                            <a:srgbClr val="000000"/>
                          </a:solidFill>
                          <a:highlight>
                            <a:srgbClr val="CFE2F3"/>
                          </a:highlight>
                        </a:rPr>
                        <a:t>prob </a:t>
                      </a:r>
                      <a:endParaRPr sz="200">
                        <a:highlight>
                          <a:srgbClr val="CFE2F3"/>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rgbClr val="000000"/>
                        </a:buClr>
                        <a:buSzPts val="1100"/>
                        <a:buFont typeface="Arial"/>
                        <a:buNone/>
                      </a:pPr>
                      <a:r>
                        <a:rPr lang="tr" sz="850">
                          <a:solidFill>
                            <a:srgbClr val="000000"/>
                          </a:solidFill>
                          <a:highlight>
                            <a:srgbClr val="CFE2F3"/>
                          </a:highlight>
                        </a:rPr>
                        <a:t>0.07</a:t>
                      </a:r>
                      <a:endParaRPr sz="200">
                        <a:highlight>
                          <a:srgbClr val="CFE2F3"/>
                        </a:highlight>
                      </a:endParaRPr>
                    </a:p>
                  </a:txBody>
                  <a:tcPr marT="91425" marB="91425" marR="91425" marL="91425">
                    <a:lnL cap="flat" cmpd="sng" w="9525">
                      <a:solidFill>
                        <a:schemeClr val="lt2"/>
                      </a:solidFill>
                      <a:prstDash val="solid"/>
                      <a:round/>
                      <a:headEnd len="sm" w="sm" type="none"/>
                      <a:tailEnd len="sm" w="sm" type="none"/>
                    </a:lnL>
                    <a:solidFill>
                      <a:srgbClr val="CFE2F3"/>
                    </a:solidFill>
                  </a:tcPr>
                </a:tc>
              </a:tr>
              <a:tr h="301025">
                <a:tc>
                  <a:txBody>
                    <a:bodyPr/>
                    <a:lstStyle/>
                    <a:p>
                      <a:pPr indent="0" lvl="0" marL="0" rtl="0" algn="ctr">
                        <a:spcBef>
                          <a:spcPts val="0"/>
                        </a:spcBef>
                        <a:spcAft>
                          <a:spcPts val="0"/>
                        </a:spcAft>
                        <a:buNone/>
                      </a:pPr>
                      <a:r>
                        <a:rPr lang="tr" sz="850">
                          <a:solidFill>
                            <a:srgbClr val="000000"/>
                          </a:solidFill>
                          <a:highlight>
                            <a:srgbClr val="FFF2CC"/>
                          </a:highlight>
                        </a:rPr>
                        <a:t>prob_o </a:t>
                      </a:r>
                      <a:endParaRPr sz="200">
                        <a:highlight>
                          <a:srgbClr val="FFF2CC"/>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rgbClr val="000000"/>
                        </a:buClr>
                        <a:buSzPts val="1100"/>
                        <a:buFont typeface="Arial"/>
                        <a:buNone/>
                      </a:pPr>
                      <a:r>
                        <a:rPr lang="tr" sz="850">
                          <a:solidFill>
                            <a:srgbClr val="000000"/>
                          </a:solidFill>
                          <a:highlight>
                            <a:srgbClr val="FFF2CC"/>
                          </a:highlight>
                        </a:rPr>
                        <a:t>0.0</a:t>
                      </a:r>
                      <a:r>
                        <a:rPr lang="tr" sz="850">
                          <a:highlight>
                            <a:srgbClr val="FFF2CC"/>
                          </a:highlight>
                        </a:rPr>
                        <a:t>6</a:t>
                      </a:r>
                      <a:endParaRPr sz="200">
                        <a:highlight>
                          <a:srgbClr val="FFF2CC"/>
                        </a:highlight>
                      </a:endParaRPr>
                    </a:p>
                  </a:txBody>
                  <a:tcPr marT="91425" marB="91425" marR="91425" marL="91425">
                    <a:lnL cap="flat" cmpd="sng" w="9525">
                      <a:solidFill>
                        <a:schemeClr val="lt2"/>
                      </a:solidFill>
                      <a:prstDash val="solid"/>
                      <a:round/>
                      <a:headEnd len="sm" w="sm" type="none"/>
                      <a:tailEnd len="sm" w="sm" type="none"/>
                    </a:lnL>
                    <a:solidFill>
                      <a:srgbClr val="FFF2CC"/>
                    </a:solidFill>
                  </a:tcPr>
                </a:tc>
              </a:tr>
              <a:tr h="301025">
                <a:tc>
                  <a:txBody>
                    <a:bodyPr/>
                    <a:lstStyle/>
                    <a:p>
                      <a:pPr indent="0" lvl="0" marL="0" rtl="0" algn="ctr">
                        <a:lnSpc>
                          <a:spcPct val="115000"/>
                        </a:lnSpc>
                        <a:spcBef>
                          <a:spcPts val="0"/>
                        </a:spcBef>
                        <a:spcAft>
                          <a:spcPts val="0"/>
                        </a:spcAft>
                        <a:buNone/>
                      </a:pPr>
                      <a:r>
                        <a:rPr lang="tr" sz="850">
                          <a:solidFill>
                            <a:srgbClr val="000000"/>
                          </a:solidFill>
                          <a:highlight>
                            <a:srgbClr val="CFE2F3"/>
                          </a:highlight>
                        </a:rPr>
                        <a:t>shar</a:t>
                      </a:r>
                      <a:endParaRPr sz="200">
                        <a:highlight>
                          <a:srgbClr val="CFE2F3"/>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rgbClr val="000000"/>
                        </a:buClr>
                        <a:buSzPts val="1100"/>
                        <a:buFont typeface="Arial"/>
                        <a:buNone/>
                      </a:pPr>
                      <a:r>
                        <a:rPr lang="tr" sz="850">
                          <a:solidFill>
                            <a:srgbClr val="000000"/>
                          </a:solidFill>
                          <a:highlight>
                            <a:srgbClr val="CFE2F3"/>
                          </a:highlight>
                        </a:rPr>
                        <a:t>0.06</a:t>
                      </a:r>
                      <a:endParaRPr b="1" sz="200">
                        <a:highlight>
                          <a:srgbClr val="CFE2F3"/>
                        </a:highlight>
                      </a:endParaRPr>
                    </a:p>
                  </a:txBody>
                  <a:tcPr marT="91425" marB="91425" marR="91425" marL="91425">
                    <a:lnL cap="flat" cmpd="sng" w="9525">
                      <a:solidFill>
                        <a:schemeClr val="lt2"/>
                      </a:solidFill>
                      <a:prstDash val="solid"/>
                      <a:round/>
                      <a:headEnd len="sm" w="sm" type="none"/>
                      <a:tailEnd len="sm" w="sm" type="none"/>
                    </a:lnL>
                    <a:solidFill>
                      <a:srgbClr val="CFE2F3"/>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Random forest - results-</a:t>
            </a:r>
            <a:endParaRPr/>
          </a:p>
        </p:txBody>
      </p:sp>
      <p:sp>
        <p:nvSpPr>
          <p:cNvPr id="325" name="Google Shape;325;p4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Obtaining a better recall.</a:t>
            </a:r>
            <a:endParaRPr/>
          </a:p>
        </p:txBody>
      </p:sp>
      <p:pic>
        <p:nvPicPr>
          <p:cNvPr id="326" name="Google Shape;326;p43"/>
          <p:cNvPicPr preferRelativeResize="0"/>
          <p:nvPr/>
        </p:nvPicPr>
        <p:blipFill>
          <a:blip r:embed="rId3">
            <a:alphaModFix/>
          </a:blip>
          <a:stretch>
            <a:fillRect/>
          </a:stretch>
        </p:blipFill>
        <p:spPr>
          <a:xfrm>
            <a:off x="530550" y="3063313"/>
            <a:ext cx="3409950" cy="1266825"/>
          </a:xfrm>
          <a:prstGeom prst="rect">
            <a:avLst/>
          </a:prstGeom>
          <a:noFill/>
          <a:ln>
            <a:noFill/>
          </a:ln>
        </p:spPr>
      </p:pic>
      <p:pic>
        <p:nvPicPr>
          <p:cNvPr id="327" name="Google Shape;327;p43"/>
          <p:cNvPicPr preferRelativeResize="0"/>
          <p:nvPr/>
        </p:nvPicPr>
        <p:blipFill>
          <a:blip r:embed="rId4">
            <a:alphaModFix/>
          </a:blip>
          <a:stretch>
            <a:fillRect/>
          </a:stretch>
        </p:blipFill>
        <p:spPr>
          <a:xfrm>
            <a:off x="4288863" y="1605988"/>
            <a:ext cx="4543425" cy="1457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Graphical representation of RF main results</a:t>
            </a:r>
            <a:r>
              <a:rPr lang="tr" sz="2355">
                <a:solidFill>
                  <a:srgbClr val="595959"/>
                </a:solidFill>
                <a:latin typeface="Arial"/>
                <a:ea typeface="Arial"/>
                <a:cs typeface="Arial"/>
                <a:sym typeface="Arial"/>
              </a:rPr>
              <a:t>.</a:t>
            </a:r>
            <a:endParaRPr/>
          </a:p>
        </p:txBody>
      </p:sp>
      <p:sp>
        <p:nvSpPr>
          <p:cNvPr id="333" name="Google Shape;333;p44"/>
          <p:cNvSpPr txBox="1"/>
          <p:nvPr>
            <p:ph idx="1" type="body"/>
          </p:nvPr>
        </p:nvSpPr>
        <p:spPr>
          <a:xfrm>
            <a:off x="311700" y="4034675"/>
            <a:ext cx="8520600" cy="534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88"/>
              <a:buNone/>
            </a:pPr>
            <a:r>
              <a:rPr lang="tr" sz="1351"/>
              <a:t>Graphical representation of any tree in the model is very large, so here we are showing an example of how a tree with 4 levels of depth would look like</a:t>
            </a:r>
            <a:endParaRPr sz="1351"/>
          </a:p>
          <a:p>
            <a:pPr indent="0" lvl="0" marL="0" rtl="0" algn="l">
              <a:spcBef>
                <a:spcPts val="0"/>
              </a:spcBef>
              <a:spcAft>
                <a:spcPts val="1200"/>
              </a:spcAft>
              <a:buSzPts val="688"/>
              <a:buNone/>
            </a:pPr>
            <a:r>
              <a:t/>
            </a:r>
            <a:endParaRPr sz="951"/>
          </a:p>
        </p:txBody>
      </p:sp>
      <p:pic>
        <p:nvPicPr>
          <p:cNvPr id="334" name="Google Shape;334;p44"/>
          <p:cNvPicPr preferRelativeResize="0"/>
          <p:nvPr/>
        </p:nvPicPr>
        <p:blipFill>
          <a:blip r:embed="rId3">
            <a:alphaModFix/>
          </a:blip>
          <a:stretch>
            <a:fillRect/>
          </a:stretch>
        </p:blipFill>
        <p:spPr>
          <a:xfrm>
            <a:off x="0" y="1207629"/>
            <a:ext cx="9144001" cy="263714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347450" y="108050"/>
            <a:ext cx="8520600" cy="6450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tr"/>
              <a:t>Main conclusions after running the Random Forest Model.</a:t>
            </a:r>
            <a:endParaRPr/>
          </a:p>
          <a:p>
            <a:pPr indent="0" lvl="0" marL="0" rtl="0" algn="l">
              <a:spcBef>
                <a:spcPts val="1200"/>
              </a:spcBef>
              <a:spcAft>
                <a:spcPts val="0"/>
              </a:spcAft>
              <a:buNone/>
            </a:pPr>
            <a:r>
              <a:t/>
            </a:r>
            <a:endParaRPr/>
          </a:p>
        </p:txBody>
      </p:sp>
      <p:sp>
        <p:nvSpPr>
          <p:cNvPr id="340" name="Google Shape;340;p4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11785" lvl="0" marL="457200" rtl="0" algn="l">
              <a:spcBef>
                <a:spcPts val="0"/>
              </a:spcBef>
              <a:spcAft>
                <a:spcPts val="0"/>
              </a:spcAft>
              <a:buSzPts val="1310"/>
              <a:buChar char="●"/>
            </a:pPr>
            <a:r>
              <a:rPr lang="tr" sz="1310"/>
              <a:t>Mutual </a:t>
            </a:r>
            <a:r>
              <a:rPr b="1" lang="tr" sz="1310">
                <a:solidFill>
                  <a:schemeClr val="accent6"/>
                </a:solidFill>
              </a:rPr>
              <a:t>attraction</a:t>
            </a:r>
            <a:r>
              <a:rPr lang="tr" sz="1310"/>
              <a:t> and </a:t>
            </a:r>
            <a:r>
              <a:rPr b="1" lang="tr" sz="1310">
                <a:solidFill>
                  <a:schemeClr val="accent6"/>
                </a:solidFill>
              </a:rPr>
              <a:t>fun</a:t>
            </a:r>
            <a:r>
              <a:rPr lang="tr" sz="1310"/>
              <a:t> are key factors.</a:t>
            </a:r>
            <a:endParaRPr sz="1310"/>
          </a:p>
          <a:p>
            <a:pPr indent="-311785" lvl="0" marL="457200" rtl="0" algn="l">
              <a:spcBef>
                <a:spcPts val="0"/>
              </a:spcBef>
              <a:spcAft>
                <a:spcPts val="0"/>
              </a:spcAft>
              <a:buSzPts val="1310"/>
              <a:buChar char="●"/>
            </a:pPr>
            <a:r>
              <a:rPr lang="tr" sz="1310"/>
              <a:t>Having </a:t>
            </a:r>
            <a:r>
              <a:rPr b="1" lang="tr" sz="1310">
                <a:solidFill>
                  <a:schemeClr val="accent6"/>
                </a:solidFill>
              </a:rPr>
              <a:t>similar taste</a:t>
            </a:r>
            <a:r>
              <a:rPr lang="tr" sz="1310"/>
              <a:t> is very important.</a:t>
            </a:r>
            <a:endParaRPr sz="1310"/>
          </a:p>
          <a:p>
            <a:pPr indent="-311785" lvl="0" marL="457200" rtl="0" algn="l">
              <a:spcBef>
                <a:spcPts val="0"/>
              </a:spcBef>
              <a:spcAft>
                <a:spcPts val="0"/>
              </a:spcAft>
              <a:buSzPts val="1310"/>
              <a:buChar char="●"/>
            </a:pPr>
            <a:r>
              <a:rPr b="1" lang="tr" sz="1310">
                <a:solidFill>
                  <a:schemeClr val="accent6"/>
                </a:solidFill>
              </a:rPr>
              <a:t>Showing interest</a:t>
            </a:r>
            <a:r>
              <a:rPr lang="tr" sz="1310"/>
              <a:t> in seeing each other after the activity. </a:t>
            </a:r>
            <a:endParaRPr sz="1310"/>
          </a:p>
          <a:p>
            <a:pPr indent="0" lvl="0" marL="0" rtl="0" algn="l">
              <a:spcBef>
                <a:spcPts val="1200"/>
              </a:spcBef>
              <a:spcAft>
                <a:spcPts val="0"/>
              </a:spcAft>
              <a:buNone/>
            </a:pPr>
            <a:r>
              <a:rPr lang="tr" sz="1310"/>
              <a:t>While</a:t>
            </a:r>
            <a:r>
              <a:rPr b="1" lang="tr" sz="1310">
                <a:solidFill>
                  <a:schemeClr val="accent6"/>
                </a:solidFill>
              </a:rPr>
              <a:t> income </a:t>
            </a:r>
            <a:r>
              <a:rPr lang="tr" sz="1310"/>
              <a:t>is one of the top variables, its importance is not significantly higher than the other factors, and it is not duplicated like the rest. Therefore, it can be considered as another significant aspect, but not necessarily the most critical one.</a:t>
            </a:r>
            <a:endParaRPr sz="3107">
              <a:solidFill>
                <a:srgbClr val="595959"/>
              </a:solidFill>
              <a:latin typeface="Arial"/>
              <a:ea typeface="Arial"/>
              <a:cs typeface="Arial"/>
              <a:sym typeface="Arial"/>
            </a:endParaRPr>
          </a:p>
          <a:p>
            <a:pPr indent="0" lvl="0" marL="0" rtl="0" algn="l">
              <a:spcBef>
                <a:spcPts val="1200"/>
              </a:spcBef>
              <a:spcAft>
                <a:spcPts val="0"/>
              </a:spcAft>
              <a:buNone/>
            </a:pPr>
            <a:r>
              <a:t/>
            </a:r>
            <a:endParaRPr>
              <a:solidFill>
                <a:srgbClr val="595959"/>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4.c </a:t>
            </a:r>
            <a:r>
              <a:rPr lang="tr"/>
              <a:t>Neural</a:t>
            </a:r>
            <a:r>
              <a:rPr lang="tr"/>
              <a:t> Network</a:t>
            </a:r>
            <a:endParaRPr/>
          </a:p>
        </p:txBody>
      </p:sp>
      <p:sp>
        <p:nvSpPr>
          <p:cNvPr id="346" name="Google Shape;346;p46"/>
          <p:cNvSpPr txBox="1"/>
          <p:nvPr>
            <p:ph idx="1" type="body"/>
          </p:nvPr>
        </p:nvSpPr>
        <p:spPr>
          <a:xfrm>
            <a:off x="353400" y="1192300"/>
            <a:ext cx="8520600" cy="7077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1200"/>
              </a:spcAft>
              <a:buNone/>
            </a:pPr>
            <a:r>
              <a:rPr lang="tr" sz="1310"/>
              <a:t>A neural network is a computational model inspired by the structure and function of the human brain, consisting of interconnected nodes, or "neurons", that process and transmit information. For our Neural Network we used Sequential Model. It is a specific type of neural network in which layers are added sequentially, one on top of the other, to form a feedforward network. We used this model because the  nature of the model allows for efficient computation and optimization using backpropagation.</a:t>
            </a:r>
            <a:endParaRPr sz="1310"/>
          </a:p>
        </p:txBody>
      </p:sp>
      <p:pic>
        <p:nvPicPr>
          <p:cNvPr id="347" name="Google Shape;347;p46"/>
          <p:cNvPicPr preferRelativeResize="0"/>
          <p:nvPr/>
        </p:nvPicPr>
        <p:blipFill>
          <a:blip r:embed="rId3">
            <a:alphaModFix/>
          </a:blip>
          <a:stretch>
            <a:fillRect/>
          </a:stretch>
        </p:blipFill>
        <p:spPr>
          <a:xfrm>
            <a:off x="473325" y="2208525"/>
            <a:ext cx="7856299" cy="1607675"/>
          </a:xfrm>
          <a:prstGeom prst="rect">
            <a:avLst/>
          </a:prstGeom>
          <a:noFill/>
          <a:ln>
            <a:noFill/>
          </a:ln>
        </p:spPr>
      </p:pic>
      <p:sp>
        <p:nvSpPr>
          <p:cNvPr id="348" name="Google Shape;348;p46"/>
          <p:cNvSpPr txBox="1"/>
          <p:nvPr/>
        </p:nvSpPr>
        <p:spPr>
          <a:xfrm>
            <a:off x="353400" y="4016175"/>
            <a:ext cx="8657100" cy="6384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We began with a small model, consisting of a small number of layers, utilizing Dense layers where each layer is connected to every node. For our binary classification task, we set our final layer to contain only one neuron with a Sigmoid function.</a:t>
            </a:r>
            <a:endParaRPr sz="1310">
              <a:solidFill>
                <a:srgbClr val="FFD966"/>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4.c Neural Network</a:t>
            </a:r>
            <a:endParaRPr/>
          </a:p>
        </p:txBody>
      </p:sp>
      <p:sp>
        <p:nvSpPr>
          <p:cNvPr id="354" name="Google Shape;354;p47"/>
          <p:cNvSpPr txBox="1"/>
          <p:nvPr/>
        </p:nvSpPr>
        <p:spPr>
          <a:xfrm>
            <a:off x="4508100" y="3630688"/>
            <a:ext cx="4218600" cy="4872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We can see our model is learning and already an acceptable recall and precision for match predictions.</a:t>
            </a:r>
            <a:endParaRPr sz="1310">
              <a:solidFill>
                <a:srgbClr val="FFD966"/>
              </a:solidFill>
              <a:latin typeface="Lato"/>
              <a:ea typeface="Lato"/>
              <a:cs typeface="Lato"/>
              <a:sym typeface="Lato"/>
            </a:endParaRPr>
          </a:p>
        </p:txBody>
      </p:sp>
      <p:pic>
        <p:nvPicPr>
          <p:cNvPr id="355" name="Google Shape;355;p47"/>
          <p:cNvPicPr preferRelativeResize="0"/>
          <p:nvPr/>
        </p:nvPicPr>
        <p:blipFill>
          <a:blip r:embed="rId3">
            <a:alphaModFix/>
          </a:blip>
          <a:stretch>
            <a:fillRect/>
          </a:stretch>
        </p:blipFill>
        <p:spPr>
          <a:xfrm>
            <a:off x="152400" y="1265525"/>
            <a:ext cx="8839202" cy="1564674"/>
          </a:xfrm>
          <a:prstGeom prst="rect">
            <a:avLst/>
          </a:prstGeom>
          <a:noFill/>
          <a:ln>
            <a:noFill/>
          </a:ln>
        </p:spPr>
      </p:pic>
      <p:pic>
        <p:nvPicPr>
          <p:cNvPr id="356" name="Google Shape;356;p47"/>
          <p:cNvPicPr preferRelativeResize="0"/>
          <p:nvPr/>
        </p:nvPicPr>
        <p:blipFill>
          <a:blip r:embed="rId4">
            <a:alphaModFix/>
          </a:blip>
          <a:stretch>
            <a:fillRect/>
          </a:stretch>
        </p:blipFill>
        <p:spPr>
          <a:xfrm>
            <a:off x="152397" y="3265600"/>
            <a:ext cx="3659500" cy="1217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4.c Neural Network</a:t>
            </a:r>
            <a:endParaRPr/>
          </a:p>
        </p:txBody>
      </p:sp>
      <p:sp>
        <p:nvSpPr>
          <p:cNvPr id="362" name="Google Shape;362;p48"/>
          <p:cNvSpPr txBox="1"/>
          <p:nvPr/>
        </p:nvSpPr>
        <p:spPr>
          <a:xfrm>
            <a:off x="5632125" y="1334925"/>
            <a:ext cx="3200100" cy="10947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0"/>
              </a:spcAft>
              <a:buNone/>
            </a:pPr>
            <a:r>
              <a:rPr lang="tr" sz="1310">
                <a:solidFill>
                  <a:srgbClr val="FFD966"/>
                </a:solidFill>
                <a:latin typeface="Lato"/>
                <a:ea typeface="Lato"/>
                <a:cs typeface="Lato"/>
                <a:sym typeface="Lato"/>
              </a:rPr>
              <a:t>We trained the model again with more layer and nodes. But to </a:t>
            </a:r>
            <a:r>
              <a:rPr lang="tr" sz="1310">
                <a:solidFill>
                  <a:srgbClr val="FFD966"/>
                </a:solidFill>
                <a:latin typeface="Lato"/>
                <a:ea typeface="Lato"/>
                <a:cs typeface="Lato"/>
                <a:sym typeface="Lato"/>
              </a:rPr>
              <a:t>prevent overfitting, we used decreasing dropouts. </a:t>
            </a:r>
            <a:endParaRPr sz="1310">
              <a:solidFill>
                <a:srgbClr val="FFD966"/>
              </a:solidFill>
              <a:latin typeface="Lato"/>
              <a:ea typeface="Lato"/>
              <a:cs typeface="Lato"/>
              <a:sym typeface="Lato"/>
            </a:endParaRPr>
          </a:p>
          <a:p>
            <a:pPr indent="0" lvl="0" marL="0" marR="0" rtl="0" algn="l">
              <a:lnSpc>
                <a:spcPct val="75000"/>
              </a:lnSpc>
              <a:spcBef>
                <a:spcPts val="1200"/>
              </a:spcBef>
              <a:spcAft>
                <a:spcPts val="1200"/>
              </a:spcAft>
              <a:buNone/>
            </a:pPr>
            <a:r>
              <a:rPr lang="tr" sz="1310">
                <a:solidFill>
                  <a:srgbClr val="FFD966"/>
                </a:solidFill>
                <a:latin typeface="Lato"/>
                <a:ea typeface="Lato"/>
                <a:cs typeface="Lato"/>
                <a:sym typeface="Lato"/>
              </a:rPr>
              <a:t>We used the same compile as the previous model.</a:t>
            </a:r>
            <a:endParaRPr sz="1310">
              <a:solidFill>
                <a:srgbClr val="FFD966"/>
              </a:solidFill>
              <a:latin typeface="Lato"/>
              <a:ea typeface="Lato"/>
              <a:cs typeface="Lato"/>
              <a:sym typeface="Lato"/>
            </a:endParaRPr>
          </a:p>
        </p:txBody>
      </p:sp>
      <p:pic>
        <p:nvPicPr>
          <p:cNvPr id="363" name="Google Shape;363;p48"/>
          <p:cNvPicPr preferRelativeResize="0"/>
          <p:nvPr/>
        </p:nvPicPr>
        <p:blipFill>
          <a:blip r:embed="rId3">
            <a:alphaModFix/>
          </a:blip>
          <a:stretch>
            <a:fillRect/>
          </a:stretch>
        </p:blipFill>
        <p:spPr>
          <a:xfrm>
            <a:off x="143750" y="1334925"/>
            <a:ext cx="5214774" cy="2114325"/>
          </a:xfrm>
          <a:prstGeom prst="rect">
            <a:avLst/>
          </a:prstGeom>
          <a:noFill/>
          <a:ln>
            <a:noFill/>
          </a:ln>
        </p:spPr>
      </p:pic>
      <p:pic>
        <p:nvPicPr>
          <p:cNvPr id="364" name="Google Shape;364;p48"/>
          <p:cNvPicPr preferRelativeResize="0"/>
          <p:nvPr/>
        </p:nvPicPr>
        <p:blipFill>
          <a:blip r:embed="rId4">
            <a:alphaModFix/>
          </a:blip>
          <a:stretch>
            <a:fillRect/>
          </a:stretch>
        </p:blipFill>
        <p:spPr>
          <a:xfrm>
            <a:off x="143750" y="3589302"/>
            <a:ext cx="3912525" cy="1317125"/>
          </a:xfrm>
          <a:prstGeom prst="rect">
            <a:avLst/>
          </a:prstGeom>
          <a:noFill/>
          <a:ln>
            <a:noFill/>
          </a:ln>
        </p:spPr>
      </p:pic>
      <p:sp>
        <p:nvSpPr>
          <p:cNvPr id="365" name="Google Shape;365;p48"/>
          <p:cNvSpPr txBox="1"/>
          <p:nvPr/>
        </p:nvSpPr>
        <p:spPr>
          <a:xfrm>
            <a:off x="5801875" y="3589300"/>
            <a:ext cx="3200100" cy="6384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As a result, we increased recall by 0.03 but it did not have great improvements in our model.</a:t>
            </a:r>
            <a:endParaRPr sz="1310">
              <a:solidFill>
                <a:srgbClr val="FFD966"/>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4.c Neural Network</a:t>
            </a:r>
            <a:endParaRPr/>
          </a:p>
        </p:txBody>
      </p:sp>
      <p:sp>
        <p:nvSpPr>
          <p:cNvPr id="371" name="Google Shape;371;p49"/>
          <p:cNvSpPr txBox="1"/>
          <p:nvPr/>
        </p:nvSpPr>
        <p:spPr>
          <a:xfrm>
            <a:off x="6208125" y="1265525"/>
            <a:ext cx="2702700" cy="9408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We </a:t>
            </a:r>
            <a:r>
              <a:rPr lang="tr" sz="1310">
                <a:solidFill>
                  <a:srgbClr val="FFD966"/>
                </a:solidFill>
                <a:latin typeface="Lato"/>
                <a:ea typeface="Lato"/>
                <a:cs typeface="Lato"/>
                <a:sym typeface="Lato"/>
              </a:rPr>
              <a:t>introduced</a:t>
            </a:r>
            <a:r>
              <a:rPr lang="tr" sz="1310">
                <a:solidFill>
                  <a:srgbClr val="FFD966"/>
                </a:solidFill>
                <a:latin typeface="Lato"/>
                <a:ea typeface="Lato"/>
                <a:cs typeface="Lato"/>
                <a:sym typeface="Lato"/>
              </a:rPr>
              <a:t> the early stop to increase epochs but also not to overfit our model. We used the same </a:t>
            </a:r>
            <a:r>
              <a:rPr lang="tr" sz="1310">
                <a:solidFill>
                  <a:srgbClr val="FFD966"/>
                </a:solidFill>
                <a:latin typeface="Lato"/>
                <a:ea typeface="Lato"/>
                <a:cs typeface="Lato"/>
                <a:sym typeface="Lato"/>
              </a:rPr>
              <a:t>parameter</a:t>
            </a:r>
            <a:r>
              <a:rPr lang="tr" sz="1310">
                <a:solidFill>
                  <a:srgbClr val="FFD966"/>
                </a:solidFill>
                <a:latin typeface="Lato"/>
                <a:ea typeface="Lato"/>
                <a:cs typeface="Lato"/>
                <a:sym typeface="Lato"/>
              </a:rPr>
              <a:t> from the previous model.</a:t>
            </a:r>
            <a:endParaRPr sz="1310">
              <a:solidFill>
                <a:srgbClr val="FFD966"/>
              </a:solidFill>
              <a:latin typeface="Lato"/>
              <a:ea typeface="Lato"/>
              <a:cs typeface="Lato"/>
              <a:sym typeface="Lato"/>
            </a:endParaRPr>
          </a:p>
        </p:txBody>
      </p:sp>
      <p:pic>
        <p:nvPicPr>
          <p:cNvPr id="372" name="Google Shape;372;p49"/>
          <p:cNvPicPr preferRelativeResize="0"/>
          <p:nvPr/>
        </p:nvPicPr>
        <p:blipFill>
          <a:blip r:embed="rId3">
            <a:alphaModFix/>
          </a:blip>
          <a:stretch>
            <a:fillRect/>
          </a:stretch>
        </p:blipFill>
        <p:spPr>
          <a:xfrm>
            <a:off x="169750" y="1265525"/>
            <a:ext cx="5839700" cy="1975550"/>
          </a:xfrm>
          <a:prstGeom prst="rect">
            <a:avLst/>
          </a:prstGeom>
          <a:noFill/>
          <a:ln>
            <a:noFill/>
          </a:ln>
        </p:spPr>
      </p:pic>
      <p:pic>
        <p:nvPicPr>
          <p:cNvPr id="373" name="Google Shape;373;p49"/>
          <p:cNvPicPr preferRelativeResize="0"/>
          <p:nvPr/>
        </p:nvPicPr>
        <p:blipFill>
          <a:blip r:embed="rId4">
            <a:alphaModFix/>
          </a:blip>
          <a:stretch>
            <a:fillRect/>
          </a:stretch>
        </p:blipFill>
        <p:spPr>
          <a:xfrm>
            <a:off x="169750" y="3393475"/>
            <a:ext cx="3588850" cy="1229850"/>
          </a:xfrm>
          <a:prstGeom prst="rect">
            <a:avLst/>
          </a:prstGeom>
          <a:noFill/>
          <a:ln>
            <a:noFill/>
          </a:ln>
        </p:spPr>
      </p:pic>
      <p:sp>
        <p:nvSpPr>
          <p:cNvPr id="374" name="Google Shape;374;p49"/>
          <p:cNvSpPr txBox="1"/>
          <p:nvPr/>
        </p:nvSpPr>
        <p:spPr>
          <a:xfrm>
            <a:off x="6343175" y="3393475"/>
            <a:ext cx="2702700" cy="789600"/>
          </a:xfrm>
          <a:prstGeom prst="rect">
            <a:avLst/>
          </a:prstGeom>
          <a:noFill/>
          <a:ln>
            <a:noFill/>
          </a:ln>
        </p:spPr>
        <p:txBody>
          <a:bodyPr anchorCtr="0" anchor="ctr" bIns="91425" lIns="91425" spcFirstLastPara="1" rIns="91425" wrap="square" tIns="91425">
            <a:spAutoFit/>
          </a:bodyPr>
          <a:lstStyle/>
          <a:p>
            <a:pPr indent="0" lvl="0" marL="0" marR="0" rtl="0" algn="l">
              <a:lnSpc>
                <a:spcPct val="75000"/>
              </a:lnSpc>
              <a:spcBef>
                <a:spcPts val="0"/>
              </a:spcBef>
              <a:spcAft>
                <a:spcPts val="1200"/>
              </a:spcAft>
              <a:buNone/>
            </a:pPr>
            <a:r>
              <a:rPr lang="tr" sz="1310">
                <a:solidFill>
                  <a:srgbClr val="FFD966"/>
                </a:solidFill>
                <a:latin typeface="Lato"/>
                <a:ea typeface="Lato"/>
                <a:cs typeface="Lato"/>
                <a:sym typeface="Lato"/>
              </a:rPr>
              <a:t>As a result, we increased our precision by 0.02 but lost some recall. Still the recall level is acceptable. </a:t>
            </a:r>
            <a:endParaRPr sz="1310">
              <a:solidFill>
                <a:srgbClr val="FFD966"/>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4.c Neural Network</a:t>
            </a:r>
            <a:endParaRPr/>
          </a:p>
        </p:txBody>
      </p:sp>
      <p:sp>
        <p:nvSpPr>
          <p:cNvPr id="380" name="Google Shape;380;p50"/>
          <p:cNvSpPr txBox="1"/>
          <p:nvPr/>
        </p:nvSpPr>
        <p:spPr>
          <a:xfrm>
            <a:off x="6208125" y="1265525"/>
            <a:ext cx="2702700" cy="940800"/>
          </a:xfrm>
          <a:prstGeom prst="rect">
            <a:avLst/>
          </a:prstGeom>
          <a:noFill/>
          <a:ln>
            <a:noFill/>
          </a:ln>
        </p:spPr>
        <p:txBody>
          <a:bodyPr anchorCtr="0" anchor="ctr" bIns="91425" lIns="91425" spcFirstLastPara="1" rIns="91425" wrap="square" tIns="91425">
            <a:spAutoFit/>
          </a:bodyPr>
          <a:lstStyle/>
          <a:p>
            <a:pPr indent="0" lvl="0" marL="0" marR="0" rtl="0" algn="just">
              <a:lnSpc>
                <a:spcPct val="75000"/>
              </a:lnSpc>
              <a:spcBef>
                <a:spcPts val="0"/>
              </a:spcBef>
              <a:spcAft>
                <a:spcPts val="1200"/>
              </a:spcAft>
              <a:buNone/>
            </a:pPr>
            <a:r>
              <a:rPr lang="tr" sz="1310">
                <a:solidFill>
                  <a:srgbClr val="FFD966"/>
                </a:solidFill>
                <a:latin typeface="Lato"/>
                <a:ea typeface="Lato"/>
                <a:cs typeface="Lato"/>
                <a:sym typeface="Lato"/>
              </a:rPr>
              <a:t>Lastly we tried to </a:t>
            </a:r>
            <a:r>
              <a:rPr lang="tr" sz="1310">
                <a:solidFill>
                  <a:srgbClr val="FFD966"/>
                </a:solidFill>
                <a:latin typeface="Lato"/>
                <a:ea typeface="Lato"/>
                <a:cs typeface="Lato"/>
                <a:sym typeface="Lato"/>
              </a:rPr>
              <a:t>decrease</a:t>
            </a:r>
            <a:r>
              <a:rPr lang="tr" sz="1310">
                <a:solidFill>
                  <a:srgbClr val="FFD966"/>
                </a:solidFill>
                <a:latin typeface="Lato"/>
                <a:ea typeface="Lato"/>
                <a:cs typeface="Lato"/>
                <a:sym typeface="Lato"/>
              </a:rPr>
              <a:t> our learning rate and decreased nodes number since it didn’t create a difference and we would like to prevent overfitting</a:t>
            </a:r>
            <a:endParaRPr sz="1310">
              <a:solidFill>
                <a:srgbClr val="FFD966"/>
              </a:solidFill>
              <a:latin typeface="Lato"/>
              <a:ea typeface="Lato"/>
              <a:cs typeface="Lato"/>
              <a:sym typeface="Lato"/>
            </a:endParaRPr>
          </a:p>
        </p:txBody>
      </p:sp>
      <p:sp>
        <p:nvSpPr>
          <p:cNvPr id="381" name="Google Shape;381;p50"/>
          <p:cNvSpPr txBox="1"/>
          <p:nvPr/>
        </p:nvSpPr>
        <p:spPr>
          <a:xfrm>
            <a:off x="230488" y="4096025"/>
            <a:ext cx="3059700" cy="789600"/>
          </a:xfrm>
          <a:prstGeom prst="rect">
            <a:avLst/>
          </a:prstGeom>
          <a:noFill/>
          <a:ln>
            <a:noFill/>
          </a:ln>
        </p:spPr>
        <p:txBody>
          <a:bodyPr anchorCtr="0" anchor="ctr" bIns="91425" lIns="91425" spcFirstLastPara="1" rIns="91425" wrap="square" tIns="91425">
            <a:spAutoFit/>
          </a:bodyPr>
          <a:lstStyle/>
          <a:p>
            <a:pPr indent="0" lvl="0" marL="0" marR="0" rtl="0" algn="just">
              <a:lnSpc>
                <a:spcPct val="75000"/>
              </a:lnSpc>
              <a:spcBef>
                <a:spcPts val="0"/>
              </a:spcBef>
              <a:spcAft>
                <a:spcPts val="1200"/>
              </a:spcAft>
              <a:buNone/>
            </a:pPr>
            <a:r>
              <a:rPr lang="tr" sz="1310">
                <a:solidFill>
                  <a:srgbClr val="FFD966"/>
                </a:solidFill>
                <a:latin typeface="Lato"/>
                <a:ea typeface="Lato"/>
                <a:cs typeface="Lato"/>
                <a:sym typeface="Lato"/>
              </a:rPr>
              <a:t>Results didn’t change most probably </a:t>
            </a:r>
            <a:r>
              <a:rPr lang="tr" sz="1310">
                <a:solidFill>
                  <a:srgbClr val="FFD966"/>
                </a:solidFill>
                <a:latin typeface="Lato"/>
                <a:ea typeface="Lato"/>
                <a:cs typeface="Lato"/>
                <a:sym typeface="Lato"/>
              </a:rPr>
              <a:t>since</a:t>
            </a:r>
            <a:r>
              <a:rPr lang="tr" sz="1310">
                <a:solidFill>
                  <a:srgbClr val="FFD966"/>
                </a:solidFill>
                <a:latin typeface="Lato"/>
                <a:ea typeface="Lato"/>
                <a:cs typeface="Lato"/>
                <a:sym typeface="Lato"/>
              </a:rPr>
              <a:t> we don’t have lots of data points our Neural Network model is not learning good. </a:t>
            </a:r>
            <a:endParaRPr sz="1310">
              <a:solidFill>
                <a:srgbClr val="FFD966"/>
              </a:solidFill>
              <a:latin typeface="Lato"/>
              <a:ea typeface="Lato"/>
              <a:cs typeface="Lato"/>
              <a:sym typeface="Lato"/>
            </a:endParaRPr>
          </a:p>
        </p:txBody>
      </p:sp>
      <p:pic>
        <p:nvPicPr>
          <p:cNvPr id="382" name="Google Shape;382;p50"/>
          <p:cNvPicPr preferRelativeResize="0"/>
          <p:nvPr/>
        </p:nvPicPr>
        <p:blipFill>
          <a:blip r:embed="rId3">
            <a:alphaModFix/>
          </a:blip>
          <a:stretch>
            <a:fillRect/>
          </a:stretch>
        </p:blipFill>
        <p:spPr>
          <a:xfrm>
            <a:off x="230450" y="1362100"/>
            <a:ext cx="5939924" cy="1358550"/>
          </a:xfrm>
          <a:prstGeom prst="rect">
            <a:avLst/>
          </a:prstGeom>
          <a:noFill/>
          <a:ln>
            <a:noFill/>
          </a:ln>
        </p:spPr>
      </p:pic>
      <p:pic>
        <p:nvPicPr>
          <p:cNvPr id="383" name="Google Shape;383;p50"/>
          <p:cNvPicPr preferRelativeResize="0"/>
          <p:nvPr/>
        </p:nvPicPr>
        <p:blipFill>
          <a:blip r:embed="rId4">
            <a:alphaModFix/>
          </a:blip>
          <a:stretch>
            <a:fillRect/>
          </a:stretch>
        </p:blipFill>
        <p:spPr>
          <a:xfrm>
            <a:off x="230450" y="2957900"/>
            <a:ext cx="3059774" cy="1008000"/>
          </a:xfrm>
          <a:prstGeom prst="rect">
            <a:avLst/>
          </a:prstGeom>
          <a:noFill/>
          <a:ln>
            <a:noFill/>
          </a:ln>
        </p:spPr>
      </p:pic>
      <p:pic>
        <p:nvPicPr>
          <p:cNvPr id="384" name="Google Shape;384;p50"/>
          <p:cNvPicPr preferRelativeResize="0"/>
          <p:nvPr/>
        </p:nvPicPr>
        <p:blipFill>
          <a:blip r:embed="rId5">
            <a:alphaModFix/>
          </a:blip>
          <a:stretch>
            <a:fillRect/>
          </a:stretch>
        </p:blipFill>
        <p:spPr>
          <a:xfrm>
            <a:off x="4064826" y="3008325"/>
            <a:ext cx="2702700" cy="813619"/>
          </a:xfrm>
          <a:prstGeom prst="rect">
            <a:avLst/>
          </a:prstGeom>
          <a:noFill/>
          <a:ln>
            <a:noFill/>
          </a:ln>
        </p:spPr>
      </p:pic>
      <p:sp>
        <p:nvSpPr>
          <p:cNvPr id="385" name="Google Shape;385;p50"/>
          <p:cNvSpPr txBox="1"/>
          <p:nvPr/>
        </p:nvSpPr>
        <p:spPr>
          <a:xfrm>
            <a:off x="4064825" y="4031575"/>
            <a:ext cx="2702700" cy="789600"/>
          </a:xfrm>
          <a:prstGeom prst="rect">
            <a:avLst/>
          </a:prstGeom>
          <a:noFill/>
          <a:ln>
            <a:noFill/>
          </a:ln>
        </p:spPr>
        <p:txBody>
          <a:bodyPr anchorCtr="0" anchor="ctr" bIns="91425" lIns="91425" spcFirstLastPara="1" rIns="91425" wrap="square" tIns="91425">
            <a:spAutoFit/>
          </a:bodyPr>
          <a:lstStyle/>
          <a:p>
            <a:pPr indent="0" lvl="0" marL="0" marR="0" rtl="0" algn="just">
              <a:lnSpc>
                <a:spcPct val="75000"/>
              </a:lnSpc>
              <a:spcBef>
                <a:spcPts val="0"/>
              </a:spcBef>
              <a:spcAft>
                <a:spcPts val="1200"/>
              </a:spcAft>
              <a:buNone/>
            </a:pPr>
            <a:r>
              <a:rPr lang="tr" sz="1310">
                <a:solidFill>
                  <a:srgbClr val="FFD966"/>
                </a:solidFill>
                <a:latin typeface="Lato"/>
                <a:ea typeface="Lato"/>
                <a:cs typeface="Lato"/>
                <a:sym typeface="Lato"/>
              </a:rPr>
              <a:t>We ran the model on our test set to see how it is performing with unseen data, the results are acceptable</a:t>
            </a:r>
            <a:endParaRPr sz="1310">
              <a:solidFill>
                <a:srgbClr val="FFD966"/>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Models comparison</a:t>
            </a:r>
            <a:endParaRPr/>
          </a:p>
        </p:txBody>
      </p:sp>
      <p:sp>
        <p:nvSpPr>
          <p:cNvPr id="391" name="Google Shape;391;p51"/>
          <p:cNvSpPr txBox="1"/>
          <p:nvPr>
            <p:ph idx="1" type="body"/>
          </p:nvPr>
        </p:nvSpPr>
        <p:spPr>
          <a:xfrm>
            <a:off x="4828750" y="1237600"/>
            <a:ext cx="4003500" cy="273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sz="1310"/>
              <a:t>After comparing the errors produced by the models, we determined that the most optimal choice is to use </a:t>
            </a:r>
            <a:r>
              <a:rPr b="1" lang="tr" sz="1310">
                <a:solidFill>
                  <a:schemeClr val="accent6"/>
                </a:solidFill>
              </a:rPr>
              <a:t>Random Forest. </a:t>
            </a:r>
            <a:r>
              <a:rPr lang="tr" sz="1310"/>
              <a:t>Even though its recall is lower than other models, we think it is more important to find your true love, rather than few bad dates. </a:t>
            </a:r>
            <a:endParaRPr sz="1310"/>
          </a:p>
          <a:p>
            <a:pPr indent="0" lvl="0" marL="0" rtl="0" algn="l">
              <a:spcBef>
                <a:spcPts val="1200"/>
              </a:spcBef>
              <a:spcAft>
                <a:spcPts val="0"/>
              </a:spcAft>
              <a:buNone/>
            </a:pPr>
            <a:r>
              <a:rPr lang="tr" sz="1310"/>
              <a:t>However, it is important to note none of the models achieve optimal results, so we would recommend conducting further feature engineering, and collecting more data so our models can learn better.</a:t>
            </a:r>
            <a:endParaRPr/>
          </a:p>
          <a:p>
            <a:pPr indent="0" lvl="0" marL="0" rtl="0" algn="l">
              <a:spcBef>
                <a:spcPts val="1200"/>
              </a:spcBef>
              <a:spcAft>
                <a:spcPts val="1200"/>
              </a:spcAft>
              <a:buNone/>
            </a:pPr>
            <a:r>
              <a:t/>
            </a:r>
            <a:endParaRPr/>
          </a:p>
        </p:txBody>
      </p:sp>
      <p:pic>
        <p:nvPicPr>
          <p:cNvPr id="392" name="Google Shape;392;p51"/>
          <p:cNvPicPr preferRelativeResize="0"/>
          <p:nvPr/>
        </p:nvPicPr>
        <p:blipFill>
          <a:blip r:embed="rId3">
            <a:alphaModFix/>
          </a:blip>
          <a:stretch>
            <a:fillRect/>
          </a:stretch>
        </p:blipFill>
        <p:spPr>
          <a:xfrm>
            <a:off x="152400" y="1170125"/>
            <a:ext cx="4498549" cy="280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411480" lvl="0" marL="457200" rtl="0" algn="l">
              <a:spcBef>
                <a:spcPts val="0"/>
              </a:spcBef>
              <a:spcAft>
                <a:spcPts val="0"/>
              </a:spcAft>
              <a:buSzPct val="100000"/>
              <a:buAutoNum type="arabicPeriod"/>
            </a:pPr>
            <a:r>
              <a:rPr lang="tr"/>
              <a:t>Summary</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SzPct val="100000"/>
              <a:buChar char="●"/>
            </a:pPr>
            <a:r>
              <a:rPr lang="tr"/>
              <a:t>In this project, we analyzed the behavior of participants in a speed dating activity using a dataset originally collected for an experiment at Columbia University. Our objective was to build a model that could predict whether or not a couple is likely to make a match. To achieve this, we focused on precision and recall metrics in our models.</a:t>
            </a:r>
            <a:endParaRPr/>
          </a:p>
          <a:p>
            <a:pPr indent="-334327" lvl="0" marL="457200" rtl="0" algn="just">
              <a:spcBef>
                <a:spcPts val="0"/>
              </a:spcBef>
              <a:spcAft>
                <a:spcPts val="0"/>
              </a:spcAft>
              <a:buSzPct val="100000"/>
              <a:buChar char="●"/>
            </a:pPr>
            <a:r>
              <a:rPr lang="tr"/>
              <a:t>One of the main challenges we faced was dealing with a large number of null values and imbalanced data. To overcome this, we utilized imputer models to fill in missing data and explored methods to balance our dataset.</a:t>
            </a:r>
            <a:endParaRPr/>
          </a:p>
          <a:p>
            <a:pPr indent="-334327" lvl="0" marL="457200" rtl="0" algn="just">
              <a:spcBef>
                <a:spcPts val="0"/>
              </a:spcBef>
              <a:spcAft>
                <a:spcPts val="0"/>
              </a:spcAft>
              <a:buSzPct val="100000"/>
              <a:buChar char="●"/>
            </a:pPr>
            <a:r>
              <a:rPr lang="tr"/>
              <a:t>We experimented with three different classification models: Logistic Regression, Random Forest, and Neural Networks. After improving each model, we found that the Neural Network was the best classification model for our problem. Our final model achieved a precision score of 0.84 and a recall score of 0.98 for match predictions.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5. </a:t>
            </a:r>
            <a:r>
              <a:rPr lang="tr"/>
              <a:t>Conclusion</a:t>
            </a:r>
            <a:r>
              <a:rPr lang="tr"/>
              <a:t> and Further Analysis</a:t>
            </a:r>
            <a:endParaRPr/>
          </a:p>
        </p:txBody>
      </p:sp>
      <p:sp>
        <p:nvSpPr>
          <p:cNvPr id="398" name="Google Shape;398;p52"/>
          <p:cNvSpPr txBox="1"/>
          <p:nvPr/>
        </p:nvSpPr>
        <p:spPr>
          <a:xfrm>
            <a:off x="372000" y="1430725"/>
            <a:ext cx="8062200" cy="2402700"/>
          </a:xfrm>
          <a:prstGeom prst="rect">
            <a:avLst/>
          </a:prstGeom>
          <a:noFill/>
          <a:ln>
            <a:noFill/>
          </a:ln>
        </p:spPr>
        <p:txBody>
          <a:bodyPr anchorCtr="0" anchor="t" bIns="91425" lIns="91425" spcFirstLastPara="1" rIns="91425" wrap="square" tIns="91425">
            <a:spAutoFit/>
          </a:bodyPr>
          <a:lstStyle/>
          <a:p>
            <a:pPr indent="-311785" lvl="0" marL="457200" rtl="0" algn="just">
              <a:spcBef>
                <a:spcPts val="0"/>
              </a:spcBef>
              <a:spcAft>
                <a:spcPts val="0"/>
              </a:spcAft>
              <a:buClr>
                <a:schemeClr val="dk1"/>
              </a:buClr>
              <a:buSzPts val="1310"/>
              <a:buFont typeface="Lato"/>
              <a:buChar char="●"/>
            </a:pPr>
            <a:r>
              <a:rPr lang="tr" sz="1310">
                <a:solidFill>
                  <a:schemeClr val="dk1"/>
                </a:solidFill>
                <a:latin typeface="Lato"/>
                <a:ea typeface="Lato"/>
                <a:cs typeface="Lato"/>
                <a:sym typeface="Lato"/>
              </a:rPr>
              <a:t>According to our models, with this limited data the best model to predict match decision is Random Forest.</a:t>
            </a:r>
            <a:endParaRPr sz="1310">
              <a:solidFill>
                <a:schemeClr val="dk1"/>
              </a:solidFill>
              <a:latin typeface="Lato"/>
              <a:ea typeface="Lato"/>
              <a:cs typeface="Lato"/>
              <a:sym typeface="Lato"/>
            </a:endParaRPr>
          </a:p>
          <a:p>
            <a:pPr indent="-311785" lvl="0" marL="457200" rtl="0" algn="just">
              <a:spcBef>
                <a:spcPts val="0"/>
              </a:spcBef>
              <a:spcAft>
                <a:spcPts val="0"/>
              </a:spcAft>
              <a:buClr>
                <a:schemeClr val="dk1"/>
              </a:buClr>
              <a:buSzPts val="1310"/>
              <a:buFont typeface="Lato"/>
              <a:buChar char="●"/>
            </a:pPr>
            <a:r>
              <a:rPr lang="tr" sz="1310">
                <a:solidFill>
                  <a:schemeClr val="dk1"/>
                </a:solidFill>
                <a:latin typeface="Lato"/>
                <a:ea typeface="Lato"/>
                <a:cs typeface="Lato"/>
                <a:sym typeface="Lato"/>
              </a:rPr>
              <a:t>As we see from our EDA and the random forest importances, </a:t>
            </a:r>
            <a:r>
              <a:rPr lang="tr" sz="1310">
                <a:solidFill>
                  <a:schemeClr val="dk1"/>
                </a:solidFill>
                <a:latin typeface="Lato"/>
                <a:ea typeface="Lato"/>
                <a:cs typeface="Lato"/>
                <a:sym typeface="Lato"/>
              </a:rPr>
              <a:t> individuals tend to be attracted to people with similar preferences. Although there are some differences between the preferences of women and men, we do not consider them to be significant. </a:t>
            </a:r>
            <a:endParaRPr sz="1310">
              <a:solidFill>
                <a:schemeClr val="dk1"/>
              </a:solidFill>
              <a:latin typeface="Lato"/>
              <a:ea typeface="Lato"/>
              <a:cs typeface="Lato"/>
              <a:sym typeface="Lato"/>
            </a:endParaRPr>
          </a:p>
          <a:p>
            <a:pPr indent="0" lvl="0" marL="457200" rtl="0" algn="just">
              <a:spcBef>
                <a:spcPts val="0"/>
              </a:spcBef>
              <a:spcAft>
                <a:spcPts val="0"/>
              </a:spcAft>
              <a:buNone/>
            </a:pPr>
            <a:r>
              <a:t/>
            </a:r>
            <a:endParaRPr sz="1310">
              <a:solidFill>
                <a:schemeClr val="dk1"/>
              </a:solidFill>
              <a:latin typeface="Lato"/>
              <a:ea typeface="Lato"/>
              <a:cs typeface="Lato"/>
              <a:sym typeface="Lato"/>
            </a:endParaRPr>
          </a:p>
          <a:p>
            <a:pPr indent="-311785" lvl="0" marL="457200" rtl="0" algn="just">
              <a:spcBef>
                <a:spcPts val="0"/>
              </a:spcBef>
              <a:spcAft>
                <a:spcPts val="0"/>
              </a:spcAft>
              <a:buClr>
                <a:schemeClr val="dk1"/>
              </a:buClr>
              <a:buSzPts val="1310"/>
              <a:buFont typeface="Lato"/>
              <a:buChar char="●"/>
            </a:pPr>
            <a:r>
              <a:rPr lang="tr" sz="1310">
                <a:solidFill>
                  <a:schemeClr val="dk1"/>
                </a:solidFill>
                <a:latin typeface="Lato"/>
                <a:ea typeface="Lato"/>
                <a:cs typeface="Lato"/>
                <a:sym typeface="Lato"/>
              </a:rPr>
              <a:t>Even though we increased our models performance, it can be further checking with feature engineering and if possible collect more data. </a:t>
            </a:r>
            <a:endParaRPr sz="1310">
              <a:solidFill>
                <a:schemeClr val="dk1"/>
              </a:solidFill>
              <a:latin typeface="Lato"/>
              <a:ea typeface="Lato"/>
              <a:cs typeface="Lato"/>
              <a:sym typeface="Lato"/>
            </a:endParaRPr>
          </a:p>
          <a:p>
            <a:pPr indent="0" lvl="0" marL="457200" rtl="0" algn="just">
              <a:spcBef>
                <a:spcPts val="0"/>
              </a:spcBef>
              <a:spcAft>
                <a:spcPts val="0"/>
              </a:spcAft>
              <a:buNone/>
            </a:pPr>
            <a:r>
              <a:t/>
            </a:r>
            <a:endParaRPr sz="1310">
              <a:solidFill>
                <a:schemeClr val="dk1"/>
              </a:solidFill>
              <a:latin typeface="Lato"/>
              <a:ea typeface="Lato"/>
              <a:cs typeface="Lato"/>
              <a:sym typeface="Lato"/>
            </a:endParaRPr>
          </a:p>
          <a:p>
            <a:pPr indent="-311785" lvl="0" marL="457200" rtl="0" algn="just">
              <a:spcBef>
                <a:spcPts val="0"/>
              </a:spcBef>
              <a:spcAft>
                <a:spcPts val="0"/>
              </a:spcAft>
              <a:buClr>
                <a:schemeClr val="dk1"/>
              </a:buClr>
              <a:buSzPts val="1310"/>
              <a:buFont typeface="Lato"/>
              <a:buChar char="●"/>
            </a:pPr>
            <a:r>
              <a:rPr lang="tr" sz="1310">
                <a:solidFill>
                  <a:schemeClr val="dk1"/>
                </a:solidFill>
                <a:latin typeface="Lato"/>
                <a:ea typeface="Lato"/>
                <a:cs typeface="Lato"/>
                <a:sym typeface="Lato"/>
              </a:rPr>
              <a:t>For further analysis, building a recommender engine also be beneficial.</a:t>
            </a:r>
            <a:endParaRPr>
              <a:latin typeface="Lato"/>
              <a:ea typeface="Lato"/>
              <a:cs typeface="Lato"/>
              <a:sym typeface="Lato"/>
            </a:endParaRPr>
          </a:p>
          <a:p>
            <a:pPr indent="0" lvl="0" marL="457200" rtl="0" algn="just">
              <a:spcBef>
                <a:spcPts val="0"/>
              </a:spcBef>
              <a:spcAft>
                <a:spcPts val="0"/>
              </a:spcAft>
              <a:buNone/>
            </a:pPr>
            <a:r>
              <a:t/>
            </a:r>
            <a:endParaRPr sz="1310">
              <a:solidFill>
                <a:schemeClr val="dk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311700" y="372725"/>
            <a:ext cx="8520600" cy="456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sz="4000"/>
              <a:t>Thank you!</a:t>
            </a:r>
            <a:endParaRPr sz="4000"/>
          </a:p>
          <a:p>
            <a:pPr indent="0" lvl="0" marL="0" rtl="0" algn="ctr">
              <a:spcBef>
                <a:spcPts val="0"/>
              </a:spcBef>
              <a:spcAft>
                <a:spcPts val="0"/>
              </a:spcAft>
              <a:buNone/>
            </a:pPr>
            <a:r>
              <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411480" lvl="0" marL="457200" rtl="0" algn="l">
              <a:spcBef>
                <a:spcPts val="0"/>
              </a:spcBef>
              <a:spcAft>
                <a:spcPts val="0"/>
              </a:spcAft>
              <a:buSzPct val="100000"/>
              <a:buAutoNum type="arabicPeriod"/>
            </a:pPr>
            <a:r>
              <a:rPr lang="tr"/>
              <a:t>Summary</a:t>
            </a:r>
            <a:endParaRPr/>
          </a:p>
        </p:txBody>
      </p:sp>
      <p:grpSp>
        <p:nvGrpSpPr>
          <p:cNvPr id="93" name="Google Shape;93;p17"/>
          <p:cNvGrpSpPr/>
          <p:nvPr/>
        </p:nvGrpSpPr>
        <p:grpSpPr>
          <a:xfrm>
            <a:off x="836288" y="1263975"/>
            <a:ext cx="2486829" cy="3711155"/>
            <a:chOff x="1118224" y="283725"/>
            <a:chExt cx="2090826" cy="4076400"/>
          </a:xfrm>
        </p:grpSpPr>
        <p:sp>
          <p:nvSpPr>
            <p:cNvPr id="94" name="Google Shape;94;p17"/>
            <p:cNvSpPr/>
            <p:nvPr/>
          </p:nvSpPr>
          <p:spPr>
            <a:xfrm>
              <a:off x="1178650" y="283725"/>
              <a:ext cx="2030400" cy="4076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6"/>
                </a:highlight>
              </a:endParaRPr>
            </a:p>
          </p:txBody>
        </p:sp>
        <p:sp>
          <p:nvSpPr>
            <p:cNvPr id="95" name="Google Shape;95;p17"/>
            <p:cNvSpPr/>
            <p:nvPr/>
          </p:nvSpPr>
          <p:spPr>
            <a:xfrm>
              <a:off x="1118224" y="341749"/>
              <a:ext cx="2048100" cy="2490600"/>
            </a:xfrm>
            <a:prstGeom prst="rect">
              <a:avLst/>
            </a:pr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6"/>
                </a:highlight>
              </a:endParaRPr>
            </a:p>
          </p:txBody>
        </p:sp>
        <p:sp>
          <p:nvSpPr>
            <p:cNvPr id="96" name="Google Shape;96;p17"/>
            <p:cNvSpPr/>
            <p:nvPr/>
          </p:nvSpPr>
          <p:spPr>
            <a:xfrm>
              <a:off x="1233923" y="1225079"/>
              <a:ext cx="1815000" cy="1335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tr" sz="1200">
                  <a:solidFill>
                    <a:srgbClr val="1D7E74"/>
                  </a:solidFill>
                  <a:highlight>
                    <a:schemeClr val="dk1"/>
                  </a:highlight>
                  <a:latin typeface="Roboto Medium"/>
                  <a:ea typeface="Roboto Medium"/>
                  <a:cs typeface="Roboto Medium"/>
                  <a:sym typeface="Roboto Medium"/>
                </a:rPr>
                <a:t>B</a:t>
              </a:r>
              <a:r>
                <a:rPr lang="tr" sz="1200">
                  <a:solidFill>
                    <a:srgbClr val="1D7E74"/>
                  </a:solidFill>
                  <a:highlight>
                    <a:schemeClr val="dk1"/>
                  </a:highlight>
                  <a:latin typeface="Roboto Medium"/>
                  <a:ea typeface="Roboto Medium"/>
                  <a:cs typeface="Roboto Medium"/>
                  <a:sym typeface="Roboto Medium"/>
                </a:rPr>
                <a:t>ehavior of participants in a speed dating activity using a dataset originally collected for an experiment at Columbia University</a:t>
              </a:r>
              <a:endParaRPr sz="1200">
                <a:solidFill>
                  <a:srgbClr val="1D7E74"/>
                </a:solidFill>
                <a:highlight>
                  <a:schemeClr val="dk1"/>
                </a:highlight>
                <a:latin typeface="Roboto Medium"/>
                <a:ea typeface="Roboto Medium"/>
                <a:cs typeface="Roboto Medium"/>
                <a:sym typeface="Roboto Medium"/>
              </a:endParaRPr>
            </a:p>
          </p:txBody>
        </p:sp>
        <p:sp>
          <p:nvSpPr>
            <p:cNvPr id="97" name="Google Shape;97;p17"/>
            <p:cNvSpPr/>
            <p:nvPr/>
          </p:nvSpPr>
          <p:spPr>
            <a:xfrm>
              <a:off x="1233850" y="470600"/>
              <a:ext cx="1815000" cy="675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2600">
                  <a:solidFill>
                    <a:schemeClr val="lt1"/>
                  </a:solidFill>
                  <a:highlight>
                    <a:schemeClr val="dk1"/>
                  </a:highlight>
                  <a:latin typeface="Roboto"/>
                  <a:ea typeface="Roboto"/>
                  <a:cs typeface="Roboto"/>
                  <a:sym typeface="Roboto"/>
                </a:rPr>
                <a:t>What</a:t>
              </a:r>
              <a:endParaRPr sz="2600">
                <a:solidFill>
                  <a:schemeClr val="lt1"/>
                </a:solidFill>
                <a:highlight>
                  <a:schemeClr val="dk1"/>
                </a:highlight>
                <a:latin typeface="Roboto Thin"/>
                <a:ea typeface="Roboto Thin"/>
                <a:cs typeface="Roboto Thin"/>
                <a:sym typeface="Roboto Thin"/>
              </a:endParaRPr>
            </a:p>
          </p:txBody>
        </p:sp>
        <p:sp>
          <p:nvSpPr>
            <p:cNvPr id="98" name="Google Shape;98;p17"/>
            <p:cNvSpPr/>
            <p:nvPr/>
          </p:nvSpPr>
          <p:spPr>
            <a:xfrm rot="5400000">
              <a:off x="1938871" y="2785391"/>
              <a:ext cx="389100" cy="278100"/>
            </a:xfrm>
            <a:prstGeom prst="rightArrow">
              <a:avLst>
                <a:gd fmla="val 34239" name="adj1"/>
                <a:gd fmla="val 5703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6"/>
                </a:highlight>
              </a:endParaRPr>
            </a:p>
          </p:txBody>
        </p:sp>
        <p:sp>
          <p:nvSpPr>
            <p:cNvPr id="99" name="Google Shape;99;p17"/>
            <p:cNvSpPr/>
            <p:nvPr/>
          </p:nvSpPr>
          <p:spPr>
            <a:xfrm>
              <a:off x="1118308" y="3172455"/>
              <a:ext cx="2030400" cy="1085400"/>
            </a:xfrm>
            <a:prstGeom prst="rect">
              <a:avLst/>
            </a:prstGeom>
            <a:solidFill>
              <a:schemeClr val="dk1"/>
            </a:solid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tr" sz="1000">
                  <a:solidFill>
                    <a:schemeClr val="accent1"/>
                  </a:solidFill>
                  <a:highlight>
                    <a:schemeClr val="dk1"/>
                  </a:highlight>
                  <a:latin typeface="Roboto"/>
                  <a:ea typeface="Roboto"/>
                  <a:cs typeface="Roboto"/>
                  <a:sym typeface="Roboto"/>
                </a:rPr>
                <a:t>Our objective was to build a model that could predict whether or not a couple is likely to make a match. To achieve this, we focused on precision and recall metrics in our models.</a:t>
              </a:r>
              <a:endParaRPr sz="1000">
                <a:solidFill>
                  <a:schemeClr val="accent1"/>
                </a:solidFill>
                <a:highlight>
                  <a:schemeClr val="dk1"/>
                </a:highlight>
                <a:latin typeface="Roboto"/>
                <a:ea typeface="Roboto"/>
                <a:cs typeface="Roboto"/>
                <a:sym typeface="Roboto"/>
              </a:endParaRPr>
            </a:p>
          </p:txBody>
        </p:sp>
      </p:grpSp>
      <p:grpSp>
        <p:nvGrpSpPr>
          <p:cNvPr id="100" name="Google Shape;100;p17"/>
          <p:cNvGrpSpPr/>
          <p:nvPr/>
        </p:nvGrpSpPr>
        <p:grpSpPr>
          <a:xfrm>
            <a:off x="3385506" y="1263975"/>
            <a:ext cx="2486829" cy="3711155"/>
            <a:chOff x="1118224" y="283725"/>
            <a:chExt cx="2090826" cy="4076400"/>
          </a:xfrm>
        </p:grpSpPr>
        <p:sp>
          <p:nvSpPr>
            <p:cNvPr id="101" name="Google Shape;101;p17"/>
            <p:cNvSpPr/>
            <p:nvPr/>
          </p:nvSpPr>
          <p:spPr>
            <a:xfrm>
              <a:off x="1178650" y="283725"/>
              <a:ext cx="2030400" cy="4076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1135832" y="1061899"/>
              <a:ext cx="2030400" cy="1584300"/>
            </a:xfrm>
            <a:prstGeom prst="rect">
              <a:avLst/>
            </a:prstGeom>
            <a:noFill/>
            <a:ln>
              <a:noFill/>
            </a:ln>
          </p:spPr>
          <p:txBody>
            <a:bodyPr anchorCtr="0" anchor="t" bIns="91425" lIns="91425" spcFirstLastPara="1" rIns="91425" wrap="square" tIns="91425">
              <a:noAutofit/>
            </a:bodyPr>
            <a:lstStyle/>
            <a:p>
              <a:pPr indent="-159849" lvl="0" marL="89999" rtl="0" algn="l">
                <a:spcBef>
                  <a:spcPts val="0"/>
                </a:spcBef>
                <a:spcAft>
                  <a:spcPts val="0"/>
                </a:spcAft>
                <a:buClr>
                  <a:srgbClr val="1D7E74"/>
                </a:buClr>
                <a:buSzPts val="1100"/>
                <a:buFont typeface="Roboto Medium"/>
                <a:buChar char="●"/>
              </a:pPr>
              <a:r>
                <a:rPr lang="tr" sz="1100">
                  <a:solidFill>
                    <a:srgbClr val="1D7E74"/>
                  </a:solidFill>
                  <a:highlight>
                    <a:schemeClr val="dk1"/>
                  </a:highlight>
                  <a:latin typeface="Roboto Medium"/>
                  <a:ea typeface="Roboto Medium"/>
                  <a:cs typeface="Roboto Medium"/>
                  <a:sym typeface="Roboto Medium"/>
                </a:rPr>
                <a:t>The success rate is relatively low (Unbalanced data).</a:t>
              </a:r>
              <a:endParaRPr sz="1100">
                <a:solidFill>
                  <a:srgbClr val="1D7E74"/>
                </a:solidFill>
                <a:highlight>
                  <a:schemeClr val="dk1"/>
                </a:highlight>
                <a:latin typeface="Roboto Medium"/>
                <a:ea typeface="Roboto Medium"/>
                <a:cs typeface="Roboto Medium"/>
                <a:sym typeface="Roboto Medium"/>
              </a:endParaRPr>
            </a:p>
            <a:p>
              <a:pPr indent="-159849" lvl="0" marL="89999" rtl="0" algn="l">
                <a:spcBef>
                  <a:spcPts val="0"/>
                </a:spcBef>
                <a:spcAft>
                  <a:spcPts val="0"/>
                </a:spcAft>
                <a:buClr>
                  <a:srgbClr val="1D7E74"/>
                </a:buClr>
                <a:buSzPts val="1100"/>
                <a:buFont typeface="Roboto Medium"/>
                <a:buChar char="●"/>
              </a:pPr>
              <a:r>
                <a:rPr lang="tr" sz="1100">
                  <a:solidFill>
                    <a:srgbClr val="1D7E74"/>
                  </a:solidFill>
                  <a:highlight>
                    <a:schemeClr val="dk1"/>
                  </a:highlight>
                  <a:latin typeface="Roboto Medium"/>
                  <a:ea typeface="Roboto Medium"/>
                  <a:cs typeface="Roboto Medium"/>
                  <a:sym typeface="Roboto Medium"/>
                </a:rPr>
                <a:t>Dataset with a range of variables types</a:t>
              </a:r>
              <a:r>
                <a:rPr lang="tr" sz="1100">
                  <a:solidFill>
                    <a:srgbClr val="1D7E74"/>
                  </a:solidFill>
                  <a:highlight>
                    <a:schemeClr val="dk1"/>
                  </a:highlight>
                  <a:latin typeface="Roboto Medium"/>
                  <a:ea typeface="Roboto Medium"/>
                  <a:cs typeface="Roboto Medium"/>
                  <a:sym typeface="Roboto Medium"/>
                </a:rPr>
                <a:t> including text and numerical variables. </a:t>
              </a:r>
              <a:endParaRPr sz="1100">
                <a:solidFill>
                  <a:srgbClr val="1D7E74"/>
                </a:solidFill>
                <a:highlight>
                  <a:schemeClr val="dk1"/>
                </a:highlight>
                <a:latin typeface="Roboto Medium"/>
                <a:ea typeface="Roboto Medium"/>
                <a:cs typeface="Roboto Medium"/>
                <a:sym typeface="Roboto Medium"/>
              </a:endParaRPr>
            </a:p>
            <a:p>
              <a:pPr indent="-159849" lvl="0" marL="89999" rtl="0" algn="l">
                <a:spcBef>
                  <a:spcPts val="0"/>
                </a:spcBef>
                <a:spcAft>
                  <a:spcPts val="0"/>
                </a:spcAft>
                <a:buClr>
                  <a:srgbClr val="1D7E74"/>
                </a:buClr>
                <a:buSzPts val="1100"/>
                <a:buFont typeface="Roboto Medium"/>
                <a:buChar char="●"/>
              </a:pPr>
              <a:r>
                <a:rPr lang="tr" sz="1100">
                  <a:solidFill>
                    <a:srgbClr val="1D7E74"/>
                  </a:solidFill>
                  <a:highlight>
                    <a:schemeClr val="dk1"/>
                  </a:highlight>
                  <a:latin typeface="Roboto Medium"/>
                  <a:ea typeface="Roboto Medium"/>
                  <a:cs typeface="Roboto Medium"/>
                  <a:sym typeface="Roboto Medium"/>
                </a:rPr>
                <a:t>Many of the column are incomplete.</a:t>
              </a:r>
              <a:endParaRPr sz="1100">
                <a:solidFill>
                  <a:srgbClr val="1D7E74"/>
                </a:solidFill>
                <a:highlight>
                  <a:schemeClr val="dk1"/>
                </a:highlight>
                <a:latin typeface="Roboto Medium"/>
                <a:ea typeface="Roboto Medium"/>
                <a:cs typeface="Roboto Medium"/>
                <a:sym typeface="Roboto Medium"/>
              </a:endParaRPr>
            </a:p>
            <a:p>
              <a:pPr indent="-153499" lvl="0" marL="89999" rtl="0" algn="l">
                <a:spcBef>
                  <a:spcPts val="0"/>
                </a:spcBef>
                <a:spcAft>
                  <a:spcPts val="0"/>
                </a:spcAft>
                <a:buClr>
                  <a:srgbClr val="1D7E74"/>
                </a:buClr>
                <a:buSzPts val="1000"/>
                <a:buFont typeface="Roboto Medium"/>
                <a:buChar char="●"/>
              </a:pPr>
              <a:r>
                <a:rPr lang="tr" sz="1100">
                  <a:solidFill>
                    <a:srgbClr val="1D7E74"/>
                  </a:solidFill>
                  <a:highlight>
                    <a:schemeClr val="dk1"/>
                  </a:highlight>
                  <a:latin typeface="Roboto Medium"/>
                  <a:ea typeface="Roboto Medium"/>
                  <a:cs typeface="Roboto Medium"/>
                  <a:sym typeface="Roboto Medium"/>
                </a:rPr>
                <a:t>Limited number of participants. </a:t>
              </a:r>
              <a:r>
                <a:rPr lang="tr" sz="1000">
                  <a:solidFill>
                    <a:srgbClr val="1D7E74"/>
                  </a:solidFill>
                  <a:highlight>
                    <a:schemeClr val="dk1"/>
                  </a:highlight>
                  <a:latin typeface="Roboto Medium"/>
                  <a:ea typeface="Roboto Medium"/>
                  <a:cs typeface="Roboto Medium"/>
                  <a:sym typeface="Roboto Medium"/>
                </a:rPr>
                <a:t> </a:t>
              </a:r>
              <a:endParaRPr sz="1300">
                <a:solidFill>
                  <a:srgbClr val="374151"/>
                </a:solidFill>
                <a:highlight>
                  <a:srgbClr val="F7F7F8"/>
                </a:highlight>
                <a:latin typeface="Roboto"/>
                <a:ea typeface="Roboto"/>
                <a:cs typeface="Roboto"/>
                <a:sym typeface="Roboto"/>
              </a:endParaRPr>
            </a:p>
          </p:txBody>
        </p:sp>
        <p:sp>
          <p:nvSpPr>
            <p:cNvPr id="104" name="Google Shape;104;p17"/>
            <p:cNvSpPr/>
            <p:nvPr/>
          </p:nvSpPr>
          <p:spPr>
            <a:xfrm>
              <a:off x="1256141" y="422984"/>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2600">
                  <a:solidFill>
                    <a:schemeClr val="lt1"/>
                  </a:solidFill>
                  <a:latin typeface="Roboto"/>
                  <a:ea typeface="Roboto"/>
                  <a:cs typeface="Roboto"/>
                  <a:sym typeface="Roboto"/>
                </a:rPr>
                <a:t>Challenges</a:t>
              </a:r>
              <a:endParaRPr sz="2600">
                <a:solidFill>
                  <a:schemeClr val="lt1"/>
                </a:solidFill>
                <a:latin typeface="Roboto Thin"/>
                <a:ea typeface="Roboto Thin"/>
                <a:cs typeface="Roboto Thin"/>
                <a:sym typeface="Roboto Thin"/>
              </a:endParaRPr>
            </a:p>
          </p:txBody>
        </p:sp>
        <p:sp>
          <p:nvSpPr>
            <p:cNvPr id="105" name="Google Shape;105;p17"/>
            <p:cNvSpPr/>
            <p:nvPr/>
          </p:nvSpPr>
          <p:spPr>
            <a:xfrm rot="5400000">
              <a:off x="1938871" y="2785391"/>
              <a:ext cx="389100" cy="278100"/>
            </a:xfrm>
            <a:prstGeom prst="rightArrow">
              <a:avLst>
                <a:gd fmla="val 34239" name="adj1"/>
                <a:gd fmla="val 5703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1118308" y="3172455"/>
              <a:ext cx="2030400" cy="1085400"/>
            </a:xfrm>
            <a:prstGeom prst="rect">
              <a:avLst/>
            </a:prstGeom>
            <a:solidFill>
              <a:schemeClr val="dk1"/>
            </a:solid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tr" sz="1000">
                  <a:solidFill>
                    <a:schemeClr val="accent1"/>
                  </a:solidFill>
                  <a:highlight>
                    <a:schemeClr val="dk1"/>
                  </a:highlight>
                  <a:latin typeface="Roboto"/>
                  <a:ea typeface="Roboto"/>
                  <a:cs typeface="Roboto"/>
                  <a:sym typeface="Roboto"/>
                </a:rPr>
                <a:t>We will need to:</a:t>
              </a:r>
              <a:endParaRPr sz="1000">
                <a:solidFill>
                  <a:schemeClr val="accent1"/>
                </a:solidFill>
                <a:highlight>
                  <a:schemeClr val="dk1"/>
                </a:highlight>
                <a:latin typeface="Roboto"/>
                <a:ea typeface="Roboto"/>
                <a:cs typeface="Roboto"/>
                <a:sym typeface="Roboto"/>
              </a:endParaRPr>
            </a:p>
            <a:p>
              <a:pPr indent="-158750" lvl="0" marL="89999" marR="0" rtl="0" algn="l">
                <a:lnSpc>
                  <a:spcPct val="115000"/>
                </a:lnSpc>
                <a:spcBef>
                  <a:spcPts val="0"/>
                </a:spcBef>
                <a:spcAft>
                  <a:spcPts val="0"/>
                </a:spcAft>
                <a:buClr>
                  <a:schemeClr val="accent1"/>
                </a:buClr>
                <a:buSzPts val="1000"/>
                <a:buFont typeface="Roboto"/>
                <a:buChar char="●"/>
              </a:pPr>
              <a:r>
                <a:rPr lang="tr" sz="1000">
                  <a:solidFill>
                    <a:schemeClr val="accent1"/>
                  </a:solidFill>
                  <a:highlight>
                    <a:schemeClr val="dk1"/>
                  </a:highlight>
                  <a:latin typeface="Roboto"/>
                  <a:ea typeface="Roboto"/>
                  <a:cs typeface="Roboto"/>
                  <a:sym typeface="Roboto"/>
                </a:rPr>
                <a:t>Balance the data</a:t>
              </a:r>
              <a:endParaRPr sz="1000">
                <a:solidFill>
                  <a:schemeClr val="accent1"/>
                </a:solidFill>
                <a:highlight>
                  <a:schemeClr val="dk1"/>
                </a:highlight>
                <a:latin typeface="Roboto"/>
                <a:ea typeface="Roboto"/>
                <a:cs typeface="Roboto"/>
                <a:sym typeface="Roboto"/>
              </a:endParaRPr>
            </a:p>
            <a:p>
              <a:pPr indent="-158750" lvl="0" marL="89999" marR="0" rtl="0" algn="l">
                <a:lnSpc>
                  <a:spcPct val="115000"/>
                </a:lnSpc>
                <a:spcBef>
                  <a:spcPts val="0"/>
                </a:spcBef>
                <a:spcAft>
                  <a:spcPts val="0"/>
                </a:spcAft>
                <a:buClr>
                  <a:schemeClr val="accent1"/>
                </a:buClr>
                <a:buSzPts val="1000"/>
                <a:buFont typeface="Roboto"/>
                <a:buChar char="●"/>
              </a:pPr>
              <a:r>
                <a:rPr lang="tr" sz="1000">
                  <a:solidFill>
                    <a:schemeClr val="accent1"/>
                  </a:solidFill>
                  <a:highlight>
                    <a:schemeClr val="dk1"/>
                  </a:highlight>
                  <a:latin typeface="Roboto"/>
                  <a:ea typeface="Roboto"/>
                  <a:cs typeface="Roboto"/>
                  <a:sym typeface="Roboto"/>
                </a:rPr>
                <a:t>Standardize the variables</a:t>
              </a:r>
              <a:endParaRPr sz="1000">
                <a:solidFill>
                  <a:schemeClr val="accent1"/>
                </a:solidFill>
                <a:highlight>
                  <a:schemeClr val="dk1"/>
                </a:highlight>
                <a:latin typeface="Roboto"/>
                <a:ea typeface="Roboto"/>
                <a:cs typeface="Roboto"/>
                <a:sym typeface="Roboto"/>
              </a:endParaRPr>
            </a:p>
            <a:p>
              <a:pPr indent="-158750" lvl="0" marL="89999" marR="0" rtl="0" algn="l">
                <a:lnSpc>
                  <a:spcPct val="115000"/>
                </a:lnSpc>
                <a:spcBef>
                  <a:spcPts val="0"/>
                </a:spcBef>
                <a:spcAft>
                  <a:spcPts val="0"/>
                </a:spcAft>
                <a:buClr>
                  <a:schemeClr val="accent1"/>
                </a:buClr>
                <a:buSzPts val="1000"/>
                <a:buFont typeface="Roboto"/>
                <a:buChar char="●"/>
              </a:pPr>
              <a:r>
                <a:rPr lang="tr" sz="1000">
                  <a:solidFill>
                    <a:schemeClr val="accent1"/>
                  </a:solidFill>
                  <a:highlight>
                    <a:schemeClr val="dk1"/>
                  </a:highlight>
                  <a:latin typeface="Roboto"/>
                  <a:ea typeface="Roboto"/>
                  <a:cs typeface="Roboto"/>
                  <a:sym typeface="Roboto"/>
                </a:rPr>
                <a:t>Evaluate their usefulness in providing valuable information for our analysis.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800">
                <a:solidFill>
                  <a:schemeClr val="accent1"/>
                </a:solidFill>
                <a:latin typeface="Roboto"/>
                <a:ea typeface="Roboto"/>
                <a:cs typeface="Roboto"/>
                <a:sym typeface="Roboto"/>
              </a:endParaRPr>
            </a:p>
          </p:txBody>
        </p:sp>
      </p:grpSp>
      <p:grpSp>
        <p:nvGrpSpPr>
          <p:cNvPr id="107" name="Google Shape;107;p17"/>
          <p:cNvGrpSpPr/>
          <p:nvPr/>
        </p:nvGrpSpPr>
        <p:grpSpPr>
          <a:xfrm>
            <a:off x="5934725" y="1263975"/>
            <a:ext cx="2486829" cy="3711155"/>
            <a:chOff x="1118224" y="283725"/>
            <a:chExt cx="2090826" cy="4076400"/>
          </a:xfrm>
        </p:grpSpPr>
        <p:sp>
          <p:nvSpPr>
            <p:cNvPr id="108" name="Google Shape;108;p17"/>
            <p:cNvSpPr/>
            <p:nvPr/>
          </p:nvSpPr>
          <p:spPr>
            <a:xfrm>
              <a:off x="1178650" y="283725"/>
              <a:ext cx="2030400" cy="4076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1118224" y="341749"/>
              <a:ext cx="2048100" cy="2490600"/>
            </a:xfrm>
            <a:prstGeom prst="rect">
              <a:avLst/>
            </a:prstGeom>
            <a:solidFill>
              <a:schemeClr val="dk1"/>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1256129" y="1490085"/>
              <a:ext cx="1815000" cy="972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rgbClr val="1D7E74"/>
                  </a:solidFill>
                  <a:highlight>
                    <a:schemeClr val="dk1"/>
                  </a:highlight>
                  <a:latin typeface="Roboto Medium"/>
                  <a:ea typeface="Roboto Medium"/>
                  <a:cs typeface="Roboto Medium"/>
                  <a:sym typeface="Roboto Medium"/>
                </a:rPr>
                <a:t>Since we want to predict if a couple will match or not, we will work with classification models.</a:t>
              </a:r>
              <a:endParaRPr sz="1200">
                <a:solidFill>
                  <a:srgbClr val="1D7E74"/>
                </a:solidFill>
                <a:latin typeface="Roboto Medium"/>
                <a:ea typeface="Roboto Medium"/>
                <a:cs typeface="Roboto Medium"/>
                <a:sym typeface="Roboto Medium"/>
              </a:endParaRPr>
            </a:p>
          </p:txBody>
        </p:sp>
        <p:sp>
          <p:nvSpPr>
            <p:cNvPr id="111" name="Google Shape;111;p17"/>
            <p:cNvSpPr/>
            <p:nvPr/>
          </p:nvSpPr>
          <p:spPr>
            <a:xfrm>
              <a:off x="1233850" y="470600"/>
              <a:ext cx="1815000" cy="675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2600">
                  <a:solidFill>
                    <a:schemeClr val="lt1"/>
                  </a:solidFill>
                  <a:latin typeface="Roboto"/>
                  <a:ea typeface="Roboto"/>
                  <a:cs typeface="Roboto"/>
                  <a:sym typeface="Roboto"/>
                </a:rPr>
                <a:t>Predictive Models</a:t>
              </a:r>
              <a:endParaRPr b="1" sz="2600">
                <a:solidFill>
                  <a:schemeClr val="lt1"/>
                </a:solidFill>
                <a:latin typeface="Roboto"/>
                <a:ea typeface="Roboto"/>
                <a:cs typeface="Roboto"/>
                <a:sym typeface="Roboto"/>
              </a:endParaRPr>
            </a:p>
          </p:txBody>
        </p:sp>
        <p:sp>
          <p:nvSpPr>
            <p:cNvPr id="112" name="Google Shape;112;p17"/>
            <p:cNvSpPr/>
            <p:nvPr/>
          </p:nvSpPr>
          <p:spPr>
            <a:xfrm rot="5400000">
              <a:off x="1938871" y="2785391"/>
              <a:ext cx="389100" cy="278100"/>
            </a:xfrm>
            <a:prstGeom prst="rightArrow">
              <a:avLst>
                <a:gd fmla="val 34239" name="adj1"/>
                <a:gd fmla="val 5703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1118308" y="3172455"/>
              <a:ext cx="2030400" cy="1085400"/>
            </a:xfrm>
            <a:prstGeom prst="rect">
              <a:avLst/>
            </a:prstGeom>
            <a:solidFill>
              <a:schemeClr val="dk1"/>
            </a:solidFill>
            <a:ln cap="flat" cmpd="sng" w="19050">
              <a:solidFill>
                <a:schemeClr val="accent1"/>
              </a:solidFill>
              <a:prstDash val="solid"/>
              <a:round/>
              <a:headEnd len="sm" w="sm" type="none"/>
              <a:tailEnd len="sm" w="sm" type="none"/>
            </a:ln>
          </p:spPr>
          <p:txBody>
            <a:bodyPr anchorCtr="0" anchor="t" bIns="91425" lIns="180000" spcFirstLastPara="1" rIns="91425" wrap="square" tIns="91425">
              <a:noAutofit/>
            </a:bodyPr>
            <a:lstStyle/>
            <a:p>
              <a:pPr indent="0" lvl="0" marL="0" rtl="0" algn="l">
                <a:lnSpc>
                  <a:spcPct val="115000"/>
                </a:lnSpc>
                <a:spcBef>
                  <a:spcPts val="0"/>
                </a:spcBef>
                <a:spcAft>
                  <a:spcPts val="0"/>
                </a:spcAft>
                <a:buNone/>
              </a:pPr>
              <a:r>
                <a:rPr lang="tr" sz="1000">
                  <a:solidFill>
                    <a:schemeClr val="accent1"/>
                  </a:solidFill>
                  <a:highlight>
                    <a:schemeClr val="dk1"/>
                  </a:highlight>
                  <a:latin typeface="Roboto"/>
                  <a:ea typeface="Roboto"/>
                  <a:cs typeface="Roboto"/>
                  <a:sym typeface="Roboto"/>
                </a:rPr>
                <a:t>Our analysis will involve 3 models: </a:t>
              </a:r>
              <a:endParaRPr sz="1000">
                <a:solidFill>
                  <a:schemeClr val="accent1"/>
                </a:solidFill>
                <a:highlight>
                  <a:schemeClr val="dk1"/>
                </a:highlight>
                <a:latin typeface="Roboto"/>
                <a:ea typeface="Roboto"/>
                <a:cs typeface="Roboto"/>
                <a:sym typeface="Roboto"/>
              </a:endParaRPr>
            </a:p>
            <a:p>
              <a:pPr indent="-244475" lvl="0" marL="89999" rtl="0" algn="l">
                <a:lnSpc>
                  <a:spcPct val="115000"/>
                </a:lnSpc>
                <a:spcBef>
                  <a:spcPts val="0"/>
                </a:spcBef>
                <a:spcAft>
                  <a:spcPts val="0"/>
                </a:spcAft>
                <a:buClr>
                  <a:schemeClr val="accent1"/>
                </a:buClr>
                <a:buSzPts val="1000"/>
                <a:buFont typeface="Roboto"/>
                <a:buChar char="●"/>
              </a:pPr>
              <a:r>
                <a:rPr lang="tr" sz="1000">
                  <a:solidFill>
                    <a:schemeClr val="accent1"/>
                  </a:solidFill>
                  <a:highlight>
                    <a:schemeClr val="dk1"/>
                  </a:highlight>
                  <a:latin typeface="Roboto"/>
                  <a:ea typeface="Roboto"/>
                  <a:cs typeface="Roboto"/>
                  <a:sym typeface="Roboto"/>
                </a:rPr>
                <a:t>Logistic regression.</a:t>
              </a:r>
              <a:endParaRPr sz="1000">
                <a:solidFill>
                  <a:schemeClr val="accent1"/>
                </a:solidFill>
                <a:highlight>
                  <a:schemeClr val="dk1"/>
                </a:highlight>
                <a:latin typeface="Roboto"/>
                <a:ea typeface="Roboto"/>
                <a:cs typeface="Roboto"/>
                <a:sym typeface="Roboto"/>
              </a:endParaRPr>
            </a:p>
            <a:p>
              <a:pPr indent="-244475" lvl="0" marL="89999" rtl="0" algn="l">
                <a:lnSpc>
                  <a:spcPct val="115000"/>
                </a:lnSpc>
                <a:spcBef>
                  <a:spcPts val="0"/>
                </a:spcBef>
                <a:spcAft>
                  <a:spcPts val="0"/>
                </a:spcAft>
                <a:buClr>
                  <a:schemeClr val="accent1"/>
                </a:buClr>
                <a:buSzPts val="1000"/>
                <a:buFont typeface="Roboto"/>
                <a:buChar char="●"/>
              </a:pPr>
              <a:r>
                <a:rPr lang="tr" sz="1000">
                  <a:solidFill>
                    <a:schemeClr val="accent1"/>
                  </a:solidFill>
                  <a:highlight>
                    <a:schemeClr val="dk1"/>
                  </a:highlight>
                  <a:latin typeface="Roboto"/>
                  <a:ea typeface="Roboto"/>
                  <a:cs typeface="Roboto"/>
                  <a:sym typeface="Roboto"/>
                </a:rPr>
                <a:t>Random forest and</a:t>
              </a:r>
              <a:endParaRPr sz="1000">
                <a:solidFill>
                  <a:schemeClr val="accent1"/>
                </a:solidFill>
                <a:highlight>
                  <a:schemeClr val="dk1"/>
                </a:highlight>
                <a:latin typeface="Roboto"/>
                <a:ea typeface="Roboto"/>
                <a:cs typeface="Roboto"/>
                <a:sym typeface="Roboto"/>
              </a:endParaRPr>
            </a:p>
            <a:p>
              <a:pPr indent="-244475" lvl="0" marL="89999" rtl="0" algn="l">
                <a:lnSpc>
                  <a:spcPct val="115000"/>
                </a:lnSpc>
                <a:spcBef>
                  <a:spcPts val="0"/>
                </a:spcBef>
                <a:spcAft>
                  <a:spcPts val="0"/>
                </a:spcAft>
                <a:buClr>
                  <a:schemeClr val="accent1"/>
                </a:buClr>
                <a:buSzPts val="1000"/>
                <a:buFont typeface="Roboto"/>
                <a:buChar char="●"/>
              </a:pPr>
              <a:r>
                <a:rPr lang="tr" sz="1000">
                  <a:solidFill>
                    <a:schemeClr val="accent1"/>
                  </a:solidFill>
                  <a:highlight>
                    <a:schemeClr val="dk1"/>
                  </a:highlight>
                  <a:latin typeface="Roboto"/>
                  <a:ea typeface="Roboto"/>
                  <a:cs typeface="Roboto"/>
                  <a:sym typeface="Roboto"/>
                </a:rPr>
                <a:t>Neural networks.</a:t>
              </a:r>
              <a:endParaRPr sz="700">
                <a:solidFill>
                  <a:schemeClr val="lt1"/>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372725"/>
            <a:ext cx="8520600" cy="456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sz="4000"/>
              <a:t>Data Cleaning</a:t>
            </a:r>
            <a:endParaRPr sz="4000"/>
          </a:p>
          <a:p>
            <a:pPr indent="0" lvl="0" marL="0" rtl="0" algn="ctr">
              <a:spcBef>
                <a:spcPts val="0"/>
              </a:spcBef>
              <a:spcAft>
                <a:spcPts val="0"/>
              </a:spcAft>
              <a:buNone/>
            </a:pPr>
            <a:r>
              <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2. Data Cleaning</a:t>
            </a:r>
            <a:endParaRPr/>
          </a:p>
        </p:txBody>
      </p:sp>
      <p:sp>
        <p:nvSpPr>
          <p:cNvPr id="124" name="Google Shape;124;p19"/>
          <p:cNvSpPr txBox="1"/>
          <p:nvPr>
            <p:ph idx="1" type="body"/>
          </p:nvPr>
        </p:nvSpPr>
        <p:spPr>
          <a:xfrm>
            <a:off x="311700" y="1417800"/>
            <a:ext cx="8520600" cy="1371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tr"/>
              <a:t>Our dataset consists of </a:t>
            </a:r>
            <a:r>
              <a:rPr lang="tr">
                <a:solidFill>
                  <a:schemeClr val="accent6"/>
                </a:solidFill>
              </a:rPr>
              <a:t>8,378 rows</a:t>
            </a:r>
            <a:r>
              <a:rPr lang="tr"/>
              <a:t> and </a:t>
            </a:r>
            <a:r>
              <a:rPr lang="tr">
                <a:solidFill>
                  <a:schemeClr val="accent6"/>
                </a:solidFill>
              </a:rPr>
              <a:t>195 columns</a:t>
            </a:r>
            <a:r>
              <a:rPr lang="tr"/>
              <a:t>, with </a:t>
            </a:r>
            <a:r>
              <a:rPr lang="tr">
                <a:solidFill>
                  <a:schemeClr val="accent6"/>
                </a:solidFill>
              </a:rPr>
              <a:t>26%</a:t>
            </a:r>
            <a:r>
              <a:rPr lang="tr"/>
              <a:t> of cells containing </a:t>
            </a:r>
            <a:r>
              <a:rPr lang="tr">
                <a:solidFill>
                  <a:schemeClr val="accent6"/>
                </a:solidFill>
              </a:rPr>
              <a:t>null values</a:t>
            </a:r>
            <a:r>
              <a:rPr lang="tr"/>
              <a:t>. Possible reasons for these null values include non-response from participants, data collection errors, and participant disengagement due to the three different points in time when data was collected.</a:t>
            </a:r>
            <a:endParaRPr/>
          </a:p>
        </p:txBody>
      </p:sp>
      <p:pic>
        <p:nvPicPr>
          <p:cNvPr id="125" name="Google Shape;125;p19"/>
          <p:cNvPicPr preferRelativeResize="0"/>
          <p:nvPr/>
        </p:nvPicPr>
        <p:blipFill>
          <a:blip r:embed="rId3">
            <a:alphaModFix/>
          </a:blip>
          <a:stretch>
            <a:fillRect/>
          </a:stretch>
        </p:blipFill>
        <p:spPr>
          <a:xfrm>
            <a:off x="152400" y="2942100"/>
            <a:ext cx="8839202" cy="16744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89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2. Data Cleaning</a:t>
            </a:r>
            <a:endParaRPr/>
          </a:p>
        </p:txBody>
      </p:sp>
      <p:sp>
        <p:nvSpPr>
          <p:cNvPr id="131" name="Google Shape;131;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tr"/>
              <a:t>For cleaning the data we conducted the below steps:</a:t>
            </a:r>
            <a:endParaRPr/>
          </a:p>
          <a:p>
            <a:pPr indent="-342900" lvl="0" marL="457200" rtl="0" algn="just">
              <a:spcBef>
                <a:spcPts val="1200"/>
              </a:spcBef>
              <a:spcAft>
                <a:spcPts val="0"/>
              </a:spcAft>
              <a:buSzPts val="1800"/>
              <a:buAutoNum type="arabicPeriod"/>
            </a:pPr>
            <a:r>
              <a:rPr lang="tr"/>
              <a:t>First, finding object data data types and try to convert them to numeric columns if possible</a:t>
            </a:r>
            <a:endParaRPr/>
          </a:p>
          <a:p>
            <a:pPr indent="-342900" lvl="0" marL="457200" rtl="0" algn="just">
              <a:spcBef>
                <a:spcPts val="0"/>
              </a:spcBef>
              <a:spcAft>
                <a:spcPts val="0"/>
              </a:spcAft>
              <a:buSzPts val="1800"/>
              <a:buAutoNum type="arabicPeriod"/>
            </a:pPr>
            <a:r>
              <a:rPr lang="tr"/>
              <a:t>Drop unnecessary columns</a:t>
            </a:r>
            <a:endParaRPr/>
          </a:p>
          <a:p>
            <a:pPr indent="-342900" lvl="0" marL="457200" rtl="0" algn="just">
              <a:spcBef>
                <a:spcPts val="0"/>
              </a:spcBef>
              <a:spcAft>
                <a:spcPts val="0"/>
              </a:spcAft>
              <a:buSzPts val="1800"/>
              <a:buAutoNum type="arabicPeriod"/>
            </a:pPr>
            <a:r>
              <a:rPr lang="tr"/>
              <a:t>Create </a:t>
            </a:r>
            <a:r>
              <a:rPr lang="tr"/>
              <a:t>LDA</a:t>
            </a:r>
            <a:r>
              <a:rPr lang="tr"/>
              <a:t> for university information since we would like to keep it for machine </a:t>
            </a:r>
            <a:r>
              <a:rPr lang="tr"/>
              <a:t>learning</a:t>
            </a:r>
            <a:r>
              <a:rPr lang="tr"/>
              <a:t> </a:t>
            </a:r>
            <a:r>
              <a:rPr lang="tr"/>
              <a:t>algorithms</a:t>
            </a:r>
            <a:endParaRPr/>
          </a:p>
          <a:p>
            <a:pPr indent="-342900" lvl="0" marL="457200" rtl="0" algn="just">
              <a:spcBef>
                <a:spcPts val="0"/>
              </a:spcBef>
              <a:spcAft>
                <a:spcPts val="0"/>
              </a:spcAft>
              <a:buSzPts val="1800"/>
              <a:buAutoNum type="arabicPeriod"/>
            </a:pPr>
            <a:r>
              <a:rPr lang="tr"/>
              <a:t>Use scaler for survey questions to make sure they are on the same page</a:t>
            </a:r>
            <a:endParaRPr/>
          </a:p>
          <a:p>
            <a:pPr indent="-342900" lvl="0" marL="457200" rtl="0" algn="just">
              <a:spcBef>
                <a:spcPts val="0"/>
              </a:spcBef>
              <a:spcAft>
                <a:spcPts val="0"/>
              </a:spcAft>
              <a:buSzPts val="1800"/>
              <a:buAutoNum type="arabicPeriod"/>
            </a:pPr>
            <a:r>
              <a:rPr lang="tr"/>
              <a:t>Separate continuous and categorical columns and impute them with the suitable method</a:t>
            </a:r>
            <a:endParaRPr/>
          </a:p>
          <a:p>
            <a:pPr indent="-342900" lvl="0" marL="457200" rtl="0" algn="just">
              <a:spcBef>
                <a:spcPts val="0"/>
              </a:spcBef>
              <a:spcAft>
                <a:spcPts val="0"/>
              </a:spcAft>
              <a:buSzPts val="1800"/>
              <a:buAutoNum type="arabicPeriod"/>
            </a:pPr>
            <a:r>
              <a:rPr lang="tr"/>
              <a:t>Concat</a:t>
            </a:r>
            <a:r>
              <a:rPr lang="tr"/>
              <a:t> all information together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150750" y="1769225"/>
            <a:ext cx="5094301" cy="3049075"/>
          </a:xfrm>
          <a:prstGeom prst="rect">
            <a:avLst/>
          </a:prstGeom>
          <a:noFill/>
          <a:ln cap="flat" cmpd="sng" w="28575">
            <a:solidFill>
              <a:schemeClr val="accent6"/>
            </a:solidFill>
            <a:prstDash val="solid"/>
            <a:round/>
            <a:headEnd len="sm" w="sm" type="none"/>
            <a:tailEnd len="sm" w="sm" type="none"/>
          </a:ln>
        </p:spPr>
      </p:pic>
      <p:pic>
        <p:nvPicPr>
          <p:cNvPr id="137" name="Google Shape;137;p21"/>
          <p:cNvPicPr preferRelativeResize="0"/>
          <p:nvPr/>
        </p:nvPicPr>
        <p:blipFill>
          <a:blip r:embed="rId4">
            <a:alphaModFix/>
          </a:blip>
          <a:stretch>
            <a:fillRect/>
          </a:stretch>
        </p:blipFill>
        <p:spPr>
          <a:xfrm>
            <a:off x="150750" y="150700"/>
            <a:ext cx="5931526" cy="1149225"/>
          </a:xfrm>
          <a:prstGeom prst="rect">
            <a:avLst/>
          </a:prstGeom>
          <a:noFill/>
          <a:ln cap="flat" cmpd="sng" w="28575">
            <a:solidFill>
              <a:schemeClr val="accent6"/>
            </a:solidFill>
            <a:prstDash val="solid"/>
            <a:round/>
            <a:headEnd len="sm" w="sm" type="none"/>
            <a:tailEnd len="sm" w="sm" type="none"/>
          </a:ln>
        </p:spPr>
      </p:pic>
      <p:sp>
        <p:nvSpPr>
          <p:cNvPr id="138" name="Google Shape;138;p21"/>
          <p:cNvSpPr txBox="1"/>
          <p:nvPr>
            <p:ph idx="1" type="body"/>
          </p:nvPr>
        </p:nvSpPr>
        <p:spPr>
          <a:xfrm>
            <a:off x="6274813" y="108525"/>
            <a:ext cx="2808300" cy="910500"/>
          </a:xfrm>
          <a:prstGeom prst="rect">
            <a:avLst/>
          </a:prstGeom>
        </p:spPr>
        <p:txBody>
          <a:bodyPr anchorCtr="0" anchor="t" bIns="91425" lIns="91425" spcFirstLastPara="1" rIns="91425" wrap="square" tIns="91425">
            <a:normAutofit lnSpcReduction="10000"/>
          </a:bodyPr>
          <a:lstStyle/>
          <a:p>
            <a:pPr indent="0" lvl="0" marL="0" rtl="0" algn="just">
              <a:lnSpc>
                <a:spcPct val="95000"/>
              </a:lnSpc>
              <a:spcBef>
                <a:spcPts val="0"/>
              </a:spcBef>
              <a:spcAft>
                <a:spcPts val="1200"/>
              </a:spcAft>
              <a:buNone/>
            </a:pPr>
            <a:r>
              <a:rPr lang="tr" sz="1300"/>
              <a:t>We normalized the data using </a:t>
            </a:r>
            <a:r>
              <a:rPr b="1" lang="tr" sz="1300">
                <a:solidFill>
                  <a:schemeClr val="accent6"/>
                </a:solidFill>
              </a:rPr>
              <a:t>MinMaxScaler</a:t>
            </a:r>
            <a:r>
              <a:rPr lang="tr" sz="1300">
                <a:solidFill>
                  <a:schemeClr val="accent6"/>
                </a:solidFill>
              </a:rPr>
              <a:t> </a:t>
            </a:r>
            <a:r>
              <a:rPr lang="tr" sz="1300"/>
              <a:t>on survey questions because the half of the data </a:t>
            </a:r>
            <a:r>
              <a:rPr lang="tr" sz="1300"/>
              <a:t>evaluated on different scale</a:t>
            </a:r>
            <a:endParaRPr sz="1300"/>
          </a:p>
        </p:txBody>
      </p:sp>
      <p:sp>
        <p:nvSpPr>
          <p:cNvPr id="139" name="Google Shape;139;p21"/>
          <p:cNvSpPr txBox="1"/>
          <p:nvPr>
            <p:ph idx="1" type="body"/>
          </p:nvPr>
        </p:nvSpPr>
        <p:spPr>
          <a:xfrm>
            <a:off x="5472150" y="2668625"/>
            <a:ext cx="3451800" cy="9429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tr" sz="1300"/>
              <a:t>We used </a:t>
            </a:r>
            <a:r>
              <a:rPr b="1" lang="tr" sz="1300">
                <a:solidFill>
                  <a:schemeClr val="accent6"/>
                </a:solidFill>
              </a:rPr>
              <a:t>Linear Discriminant Analysis (L</a:t>
            </a:r>
            <a:r>
              <a:rPr b="1" lang="tr" sz="1300">
                <a:solidFill>
                  <a:schemeClr val="accent6"/>
                </a:solidFill>
              </a:rPr>
              <a:t>DA</a:t>
            </a:r>
            <a:r>
              <a:rPr b="1" lang="tr" sz="1300">
                <a:solidFill>
                  <a:schemeClr val="accent6"/>
                </a:solidFill>
              </a:rPr>
              <a:t>)</a:t>
            </a:r>
            <a:r>
              <a:rPr lang="tr" sz="1300"/>
              <a:t> to sort the university info. We tokenized the words and transformed then into 5 new columns.</a:t>
            </a:r>
            <a:endParaRPr sz="1300"/>
          </a:p>
        </p:txBody>
      </p:sp>
      <p:pic>
        <p:nvPicPr>
          <p:cNvPr id="140" name="Google Shape;140;p21"/>
          <p:cNvPicPr preferRelativeResize="0"/>
          <p:nvPr/>
        </p:nvPicPr>
        <p:blipFill>
          <a:blip r:embed="rId5">
            <a:alphaModFix/>
          </a:blip>
          <a:stretch>
            <a:fillRect/>
          </a:stretch>
        </p:blipFill>
        <p:spPr>
          <a:xfrm>
            <a:off x="6761388" y="965250"/>
            <a:ext cx="1835125" cy="67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