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0" r:id="rId3"/>
    <p:sldId id="256" r:id="rId4"/>
    <p:sldId id="272" r:id="rId5"/>
    <p:sldId id="282" r:id="rId6"/>
    <p:sldId id="283" r:id="rId7"/>
    <p:sldId id="273" r:id="rId8"/>
    <p:sldId id="274" r:id="rId9"/>
    <p:sldId id="275" r:id="rId10"/>
    <p:sldId id="281" r:id="rId11"/>
    <p:sldId id="276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ooml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764373"/>
            <a:ext cx="10591800" cy="1293028"/>
          </a:xfrm>
        </p:spPr>
        <p:txBody>
          <a:bodyPr/>
          <a:lstStyle/>
          <a:p>
            <a:pPr algn="ctr"/>
            <a:r>
              <a:rPr lang="es-MX" dirty="0" smtClean="0">
                <a:latin typeface="Bahnschrift Light SemiCondensed" panose="020B0502040204020203" pitchFamily="34" charset="0"/>
              </a:rPr>
              <a:t>Presentado</a:t>
            </a:r>
            <a:r>
              <a:rPr lang="es-MX" dirty="0" smtClean="0"/>
              <a:t> por</a:t>
            </a:r>
            <a:endParaRPr lang="en-U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5136C5B-78FA-4074-ACB2-B18410503C70}"/>
              </a:ext>
            </a:extLst>
          </p:cNvPr>
          <p:cNvSpPr txBox="1">
            <a:spLocks/>
          </p:cNvSpPr>
          <p:nvPr/>
        </p:nvSpPr>
        <p:spPr>
          <a:xfrm>
            <a:off x="1868960" y="3687530"/>
            <a:ext cx="5029200" cy="1592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s-MX" sz="1800" dirty="0"/>
              <a:t>GUSTAVO ISAI VAZQUEZ </a:t>
            </a:r>
            <a:r>
              <a:rPr lang="es-MX" sz="1800" dirty="0" smtClean="0"/>
              <a:t>LUGO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s-MX" sz="1800" dirty="0" smtClean="0"/>
              <a:t>ESAÚ LÓPEZ PADILLA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xmlns:lc="http://schemas.openxmlformats.org/drawingml/2006/lockedCanvas" r:embed="rId4"/>
                    </a:ext>
                  </a:extLst>
                </a:blip>
              </a:buBlip>
            </a:pPr>
            <a:r>
              <a:rPr lang="es-MX" sz="1800" dirty="0" smtClean="0"/>
              <a:t>CORTÉS GUERRERO </a:t>
            </a:r>
            <a:r>
              <a:rPr lang="es-MX" sz="1800" dirty="0" smtClean="0"/>
              <a:t>RICARDO</a:t>
            </a:r>
            <a:endParaRPr lang="es-MX" sz="1800" dirty="0" smtClean="0"/>
          </a:p>
          <a:p>
            <a:pPr marL="342900" indent="-342900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2270C-D0DC-4CF7-B42B-440ED281D3A0}"/>
              </a:ext>
            </a:extLst>
          </p:cNvPr>
          <p:cNvSpPr txBox="1"/>
          <p:nvPr/>
        </p:nvSpPr>
        <p:spPr>
          <a:xfrm>
            <a:off x="7045117" y="4022340"/>
            <a:ext cx="359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MARTES Y JUEVES: 8:45 - 10.25</a:t>
            </a:r>
          </a:p>
          <a:p>
            <a:r>
              <a:rPr lang="es-MX" dirty="0"/>
              <a:t>VIERNES: 9:35 - 10:25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41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582" y="764373"/>
            <a:ext cx="10799618" cy="1293028"/>
          </a:xfrm>
        </p:spPr>
        <p:txBody>
          <a:bodyPr/>
          <a:lstStyle/>
          <a:p>
            <a:pPr algn="ctr"/>
            <a:r>
              <a:rPr lang="es-MX" smtClean="0">
                <a:latin typeface="Bahnschrift Light SemiCondensed" panose="020B0502040204020203" pitchFamily="34" charset="0"/>
              </a:rPr>
              <a:t>¿CÓMO FUNCIONA?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75419" y="2350082"/>
            <a:ext cx="4135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Bahnschrift Light SemiCondensed" panose="020B0502040204020203" pitchFamily="34" charset="0"/>
              </a:rPr>
              <a:t>Se basa en una estructura dividida en un total de 12 columnas que los desarrolladores pueden gestionar en función de sus necesidades y preferencias, en función de 5</a:t>
            </a:r>
            <a:r>
              <a:rPr lang="es-ES" dirty="0" smtClean="0">
                <a:latin typeface="Bahnschrift Light SemiCondensed" panose="020B0502040204020203" pitchFamily="34" charset="0"/>
              </a:rPr>
              <a:t> </a:t>
            </a:r>
            <a:r>
              <a:rPr lang="es-ES" dirty="0">
                <a:latin typeface="Bahnschrift Light SemiCondensed" panose="020B0502040204020203" pitchFamily="34" charset="0"/>
              </a:rPr>
              <a:t>tamaños de dispositivo.</a:t>
            </a:r>
            <a:endParaRPr lang="es-MX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69335" y="1801769"/>
            <a:ext cx="6321748" cy="4742468"/>
            <a:chOff x="769335" y="1801769"/>
            <a:chExt cx="6321748" cy="4742468"/>
          </a:xfrm>
        </p:grpSpPr>
        <p:pic>
          <p:nvPicPr>
            <p:cNvPr id="2052" name="Picture 4" descr="Bootstrap4 Grid PSD Download by Rewebso Tech ✪ on Dribbb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36" y="1801769"/>
              <a:ext cx="6321747" cy="4742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ootstrap4 Grid PSD Download by Rewebso Tech ✪ on Dribb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37" b="11909"/>
            <a:stretch/>
          </p:blipFill>
          <p:spPr bwMode="auto">
            <a:xfrm>
              <a:off x="769335" y="4312024"/>
              <a:ext cx="6321747" cy="2142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2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47848"/>
            <a:ext cx="3487270" cy="1293028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latin typeface="Bahnschrift Light SemiCondensed" panose="020B0502040204020203" pitchFamily="34" charset="0"/>
              </a:rPr>
              <a:t>Contenedores</a:t>
            </a:r>
            <a:endParaRPr lang="en-US" sz="32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043238" y="1"/>
            <a:ext cx="8869683" cy="6703832"/>
            <a:chOff x="3696680" y="730739"/>
            <a:chExt cx="7139748" cy="5494120"/>
          </a:xfrm>
        </p:grpSpPr>
        <p:grpSp>
          <p:nvGrpSpPr>
            <p:cNvPr id="3" name="Grupo 2"/>
            <p:cNvGrpSpPr/>
            <p:nvPr/>
          </p:nvGrpSpPr>
          <p:grpSpPr>
            <a:xfrm>
              <a:off x="3696680" y="730739"/>
              <a:ext cx="7139748" cy="5494120"/>
              <a:chOff x="3397623" y="0"/>
              <a:chExt cx="5980074" cy="4989023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567"/>
              <a:stretch/>
            </p:blipFill>
            <p:spPr>
              <a:xfrm>
                <a:off x="3397623" y="0"/>
                <a:ext cx="5980074" cy="3283131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33" t="8550" b="69374"/>
              <a:stretch/>
            </p:blipFill>
            <p:spPr>
              <a:xfrm>
                <a:off x="4368802" y="292728"/>
                <a:ext cx="4871800" cy="4696295"/>
              </a:xfrm>
              <a:prstGeom prst="rect">
                <a:avLst/>
              </a:prstGeom>
            </p:spPr>
          </p:pic>
        </p:grpSp>
        <p:sp>
          <p:nvSpPr>
            <p:cNvPr id="7" name="Rectángulo redondeado 6"/>
            <p:cNvSpPr/>
            <p:nvPr/>
          </p:nvSpPr>
          <p:spPr>
            <a:xfrm>
              <a:off x="3768437" y="1540636"/>
              <a:ext cx="508000" cy="203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250310" y="757644"/>
              <a:ext cx="579756" cy="25191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6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47848"/>
            <a:ext cx="3487270" cy="1293028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latin typeface="Bahnschrift Light SemiCondensed" panose="020B0502040204020203" pitchFamily="34" charset="0"/>
              </a:rPr>
              <a:t>Filas</a:t>
            </a:r>
            <a:endParaRPr lang="en-US" sz="32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747719" y="762001"/>
            <a:ext cx="8915365" cy="5422246"/>
            <a:chOff x="2684966" y="762001"/>
            <a:chExt cx="8915365" cy="542224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4966" y="762001"/>
              <a:ext cx="8915365" cy="5422246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5298141" y="3693459"/>
              <a:ext cx="2330824" cy="240254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7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913136" y="937606"/>
            <a:ext cx="10278864" cy="5785411"/>
            <a:chOff x="990028" y="554429"/>
            <a:chExt cx="10278864" cy="578541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028" y="554429"/>
              <a:ext cx="10278864" cy="5785411"/>
            </a:xfrm>
            <a:prstGeom prst="rect">
              <a:avLst/>
            </a:prstGeom>
          </p:spPr>
        </p:pic>
        <p:sp>
          <p:nvSpPr>
            <p:cNvPr id="5" name="Rectángulo redondeado 4"/>
            <p:cNvSpPr/>
            <p:nvPr/>
          </p:nvSpPr>
          <p:spPr>
            <a:xfrm>
              <a:off x="3753394" y="2830286"/>
              <a:ext cx="7428412" cy="3509554"/>
            </a:xfrm>
            <a:prstGeom prst="roundRect">
              <a:avLst>
                <a:gd name="adj" fmla="val 5749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76502" y="135993"/>
            <a:ext cx="3487270" cy="1293028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columnas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81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0229" y="2288373"/>
            <a:ext cx="10765971" cy="1293028"/>
          </a:xfrm>
        </p:spPr>
        <p:txBody>
          <a:bodyPr/>
          <a:lstStyle/>
          <a:p>
            <a:pPr algn="ctr"/>
            <a:r>
              <a:rPr lang="es-MX" dirty="0" smtClean="0">
                <a:latin typeface="Bahnschrift" panose="020B0502040204020203" pitchFamily="34" charset="0"/>
              </a:rPr>
              <a:t>Mobile First 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Future of Digital Special: Where Next for Digital Desig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06" y="3178628"/>
            <a:ext cx="7507815" cy="19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A0AAE-9BBD-489E-9ACC-54F959F1E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84" y="1887613"/>
            <a:ext cx="5199016" cy="1271726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Bahnschrift" panose="020B0502040204020203" pitchFamily="34" charset="0"/>
              </a:rPr>
              <a:t>BOOTSTRAP</a:t>
            </a:r>
            <a:r>
              <a:rPr lang="es-MX" sz="1800" dirty="0" smtClean="0">
                <a:latin typeface="Bahnschrift" panose="020B0502040204020203" pitchFamily="34" charset="0"/>
              </a:rPr>
              <a:t>v4.4</a:t>
            </a:r>
            <a:endParaRPr lang="es-MX" sz="1800" dirty="0">
              <a:latin typeface="Bahnschrif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9CA2F0-39C6-46A8-BBB7-F6895FBB9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2" t="2589" r="21067" b="2912"/>
          <a:stretch/>
        </p:blipFill>
        <p:spPr>
          <a:xfrm>
            <a:off x="6305683" y="812847"/>
            <a:ext cx="4136994" cy="38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659" y="764373"/>
            <a:ext cx="10855541" cy="1293028"/>
          </a:xfrm>
        </p:spPr>
        <p:txBody>
          <a:bodyPr/>
          <a:lstStyle/>
          <a:p>
            <a:pPr algn="ctr"/>
            <a:r>
              <a:rPr lang="es-MX" dirty="0" smtClean="0">
                <a:latin typeface="Bahnschrift Light SemiCondensed" panose="020B0502040204020203" pitchFamily="34" charset="0"/>
              </a:rPr>
              <a:t>¿Qué es?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979502E-B142-46D5-92CC-D280D4427C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0659" y="2259305"/>
            <a:ext cx="10557272" cy="14505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smtClean="0">
                <a:latin typeface="Bahnschrift Light SemiCondensed" panose="020B0502040204020203" pitchFamily="34" charset="0"/>
              </a:rPr>
              <a:t>Un </a:t>
            </a:r>
            <a:r>
              <a:rPr lang="es-ES" sz="1800" dirty="0" err="1">
                <a:latin typeface="Bahnschrift Light SemiCondensed" panose="020B0502040204020203" pitchFamily="34" charset="0"/>
              </a:rPr>
              <a:t>framework</a:t>
            </a:r>
            <a:r>
              <a:rPr lang="es-ES" sz="1800" dirty="0">
                <a:latin typeface="Bahnschrift Light SemiCondensed" panose="020B0502040204020203" pitchFamily="34" charset="0"/>
              </a:rPr>
              <a:t> CSS y </a:t>
            </a:r>
            <a:r>
              <a:rPr lang="es-ES" sz="1800" dirty="0" err="1">
                <a:latin typeface="Bahnschrift Light SemiCondensed" panose="020B0502040204020203" pitchFamily="34" charset="0"/>
              </a:rPr>
              <a:t>Javascript</a:t>
            </a:r>
            <a:r>
              <a:rPr lang="es-ES" sz="1800" dirty="0">
                <a:latin typeface="Bahnschrift Light SemiCondensed" panose="020B0502040204020203" pitchFamily="34" charset="0"/>
              </a:rPr>
              <a:t> diseñado para la creación de </a:t>
            </a:r>
            <a:r>
              <a:rPr lang="es-ES" sz="1800" dirty="0" smtClean="0">
                <a:latin typeface="Bahnschrift Light SemiCondensed" panose="020B0502040204020203" pitchFamily="34" charset="0"/>
              </a:rPr>
              <a:t>interfaces </a:t>
            </a:r>
            <a:r>
              <a:rPr lang="es-ES" sz="1800" dirty="0">
                <a:latin typeface="Bahnschrift Light SemiCondensed" panose="020B0502040204020203" pitchFamily="34" charset="0"/>
              </a:rPr>
              <a:t>y con un diseño </a:t>
            </a:r>
            <a:r>
              <a:rPr lang="es-ES" sz="1800" dirty="0" err="1">
                <a:latin typeface="Bahnschrift Light SemiCondensed" panose="020B0502040204020203" pitchFamily="34" charset="0"/>
              </a:rPr>
              <a:t>responsive</a:t>
            </a:r>
            <a:r>
              <a:rPr lang="es-ES" sz="1800" dirty="0">
                <a:latin typeface="Bahnschrift Light SemiCondensed" panose="020B0502040204020203" pitchFamily="34" charset="0"/>
              </a:rPr>
              <a:t>. </a:t>
            </a:r>
            <a:endParaRPr lang="es-ES" sz="18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Bahnschrift Light SemiCondensed" panose="020B0502040204020203" pitchFamily="34" charset="0"/>
              </a:rPr>
              <a:t>Ofrece </a:t>
            </a:r>
            <a:r>
              <a:rPr lang="es-ES" sz="1800" dirty="0">
                <a:latin typeface="Bahnschrift Light SemiCondensed" panose="020B0502040204020203" pitchFamily="34" charset="0"/>
              </a:rPr>
              <a:t>un amplio abanico de herramientas y funciones, de manera que los usuarios pueden crear prácticamente cualquier tipo de sitio web haciendo uso de los mismos.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216968-95B5-4520-83C0-8B1084B8556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0659" y="3709851"/>
            <a:ext cx="10374392" cy="27982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dirty="0" smtClean="0">
                <a:latin typeface="Bahnschrift Light SemiCondensed" panose="020B0502040204020203" pitchFamily="34" charset="0"/>
              </a:rPr>
              <a:t>Actualmente,</a:t>
            </a:r>
            <a:r>
              <a:rPr lang="es-ES" sz="1900" dirty="0">
                <a:latin typeface="Bahnschrift Light SemiCondensed" panose="020B0502040204020203" pitchFamily="34" charset="0"/>
              </a:rPr>
              <a:t> es una de las alternativas más populares a la hora de desarrollar tanto sitios webs como aplicaciones. </a:t>
            </a:r>
            <a:endParaRPr lang="es-ES" sz="19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s-ES" sz="1900" dirty="0" smtClean="0">
                <a:latin typeface="Bahnschrift Light SemiCondensed" panose="020B0502040204020203" pitchFamily="34" charset="0"/>
              </a:rPr>
              <a:t>Una </a:t>
            </a:r>
            <a:r>
              <a:rPr lang="es-ES" sz="1900" dirty="0">
                <a:latin typeface="Bahnschrift Light SemiCondensed" panose="020B0502040204020203" pitchFamily="34" charset="0"/>
              </a:rPr>
              <a:t>de las principales ventajas que ofrece es que permite la creación de sitios y apps 100% adaptables a cualquier tipo de dispositivo. </a:t>
            </a:r>
            <a:endParaRPr lang="es-ES" sz="19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s-ES" sz="1900" dirty="0" smtClean="0">
                <a:latin typeface="Bahnschrift Light SemiCondensed" panose="020B0502040204020203" pitchFamily="34" charset="0"/>
              </a:rPr>
              <a:t>Una </a:t>
            </a:r>
            <a:r>
              <a:rPr lang="es-ES" sz="1900" dirty="0">
                <a:latin typeface="Bahnschrift Light SemiCondensed" panose="020B0502040204020203" pitchFamily="34" charset="0"/>
              </a:rPr>
              <a:t>cuestión de suma importancia teniendo en cuenta que a día de hoy son cada vez más los usuarios que acceden a Internet a través de sus teléfonos y </a:t>
            </a:r>
            <a:r>
              <a:rPr lang="es-ES" sz="1900" dirty="0" err="1" smtClean="0">
                <a:latin typeface="Bahnschrift Light SemiCondensed" panose="020B0502040204020203" pitchFamily="34" charset="0"/>
              </a:rPr>
              <a:t>tablets</a:t>
            </a:r>
            <a:r>
              <a:rPr lang="es-ES" sz="1900" dirty="0">
                <a:latin typeface="Bahnschrift Light SemiCondensed" panose="020B0502040204020203" pitchFamily="34" charset="0"/>
              </a:rPr>
              <a:t>.</a:t>
            </a:r>
          </a:p>
          <a:p>
            <a:endParaRPr lang="es-MX" dirty="0">
              <a:latin typeface="Bahnschrift Light SemiCondensed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9CA2F0-39C6-46A8-BBB7-F6895FBB9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875" r="83906">
                        <a14:foregroundMark x1="43516" y1="32639" x2="47813" y2="29861"/>
                        <a14:foregroundMark x1="52656" y1="40139" x2="55937" y2="40694"/>
                        <a14:foregroundMark x1="44453" y1="38611" x2="49922" y2="46111"/>
                        <a14:foregroundMark x1="39609" y1="31528" x2="45313" y2="25000"/>
                        <a14:foregroundMark x1="48672" y1="38056" x2="54766" y2="34306"/>
                        <a14:foregroundMark x1="54766" y1="34306" x2="54766" y2="34306"/>
                        <a14:foregroundMark x1="54766" y1="33750" x2="54766" y2="33750"/>
                        <a14:foregroundMark x1="55078" y1="33194" x2="55078" y2="33194"/>
                        <a14:foregroundMark x1="55078" y1="33194" x2="55078" y2="33194"/>
                        <a14:foregroundMark x1="54766" y1="49306" x2="62344" y2="41250"/>
                        <a14:foregroundMark x1="62344" y1="41250" x2="62031" y2="40139"/>
                        <a14:foregroundMark x1="59609" y1="32639" x2="59609" y2="32639"/>
                        <a14:foregroundMark x1="48984" y1="24583" x2="51406" y2="26667"/>
                      </a14:backgroundRemoval>
                    </a14:imgEffect>
                  </a14:imgLayer>
                </a14:imgProps>
              </a:ext>
            </a:extLst>
          </a:blip>
          <a:srcRect l="21262" t="2589" r="21067" b="2912"/>
          <a:stretch/>
        </p:blipFill>
        <p:spPr>
          <a:xfrm>
            <a:off x="9029599" y="319110"/>
            <a:ext cx="1995452" cy="18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MX" dirty="0" smtClean="0">
                <a:latin typeface="Bahnschrift Light SemiCondensed" panose="020B0502040204020203" pitchFamily="34" charset="0"/>
              </a:rPr>
              <a:t>origen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F6FA1CE-D4E7-48CB-9B79-DF90B7AA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5398"/>
            <a:ext cx="10820400" cy="2826703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Bahnschrift Light SemiCondensed" panose="020B0502040204020203" pitchFamily="34" charset="0"/>
              </a:rPr>
              <a:t>Bootstrap es un </a:t>
            </a:r>
            <a:r>
              <a:rPr lang="es-ES" sz="2400" dirty="0" err="1">
                <a:latin typeface="Bahnschrift Light SemiCondensed" panose="020B0502040204020203" pitchFamily="34" charset="0"/>
              </a:rPr>
              <a:t>framework</a:t>
            </a:r>
            <a:r>
              <a:rPr lang="es-ES" sz="2400" dirty="0">
                <a:latin typeface="Bahnschrift Light SemiCondensed" panose="020B0502040204020203" pitchFamily="34" charset="0"/>
              </a:rPr>
              <a:t> CSS relativamente nuevo. Su origen se remonta al año 2011. Fue desarrollado por la compañía Twitter y su principal función era la de dar forma a un determinado sitio web a través de las librerías CSS, las cuales incluyen una amplia selección de elementos: botones, cuadros, menús, diferentes tipografías… </a:t>
            </a:r>
            <a:endParaRPr lang="es-ES" sz="24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Bahnschrift Light SemiCondensed" panose="020B0502040204020203" pitchFamily="34" charset="0"/>
              </a:rPr>
              <a:t>Tan </a:t>
            </a:r>
            <a:r>
              <a:rPr lang="es-ES" sz="2400" dirty="0">
                <a:latin typeface="Bahnschrift Light SemiCondensed" panose="020B0502040204020203" pitchFamily="34" charset="0"/>
              </a:rPr>
              <a:t>solo unos meses después de su lanzamiento, Bootstrap fue liberado con la licencia </a:t>
            </a:r>
            <a:r>
              <a:rPr lang="es-ES" sz="2400" dirty="0" err="1">
                <a:latin typeface="Bahnschrift Light SemiCondensed" panose="020B0502040204020203" pitchFamily="34" charset="0"/>
              </a:rPr>
              <a:t>Mit</a:t>
            </a:r>
            <a:r>
              <a:rPr lang="es-ES" sz="2400" dirty="0">
                <a:latin typeface="Bahnschrift Light SemiCondensed" panose="020B0502040204020203" pitchFamily="34" charset="0"/>
              </a:rPr>
              <a:t>.</a:t>
            </a:r>
            <a:endParaRPr lang="es-MX" sz="2400" dirty="0">
              <a:latin typeface="Bahnschrift Light SemiCondensed" panose="020B0502040204020203" pitchFamily="34" charset="0"/>
            </a:endParaRPr>
          </a:p>
          <a:p>
            <a:pPr marL="0" indent="0" algn="ctr">
              <a:buNone/>
            </a:pPr>
            <a:endParaRPr lang="es-MX" dirty="0">
              <a:latin typeface="Bahnschrift Light SemiCondensed" panose="020B0502040204020203" pitchFamily="34" charset="0"/>
            </a:endParaRPr>
          </a:p>
        </p:txBody>
      </p:sp>
      <p:pic>
        <p:nvPicPr>
          <p:cNvPr id="3074" name="Picture 2" descr="How to use Bootstrap Tour - Request 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54" y="3726434"/>
            <a:ext cx="5592083" cy="313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935332EF-1CCB-4710-B8C6-833BB10F4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9" t="20746" r="11604" b="22913"/>
          <a:stretch/>
        </p:blipFill>
        <p:spPr>
          <a:xfrm>
            <a:off x="6179846" y="3261582"/>
            <a:ext cx="6183847" cy="3043423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F56F319-2A94-4813-A4F5-579C6398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165" y="1020827"/>
            <a:ext cx="5079991" cy="823912"/>
          </a:xfrm>
        </p:spPr>
        <p:txBody>
          <a:bodyPr>
            <a:no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BOOTSTRAP Y WORDPRESS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A56E02B-ACDE-43A3-8A77-08BAD49A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556" y="1020827"/>
            <a:ext cx="5105400" cy="823912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BOOTSTRAP Y JOOMLA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B9CD4DA-C830-4F14-8B47-7A97D71A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582"/>
            <a:ext cx="6183848" cy="3043423"/>
          </a:xfrm>
          <a:prstGeom prst="rect">
            <a:avLst/>
          </a:prstGeom>
        </p:spPr>
      </p:pic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F92C5131-093E-4563-8D79-4A6C6BF5675D}"/>
              </a:ext>
            </a:extLst>
          </p:cNvPr>
          <p:cNvSpPr txBox="1">
            <a:spLocks/>
          </p:cNvSpPr>
          <p:nvPr/>
        </p:nvSpPr>
        <p:spPr>
          <a:xfrm>
            <a:off x="650298" y="1975392"/>
            <a:ext cx="5079990" cy="4443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Actualmente, la gran mayoría de temas de </a:t>
            </a:r>
            <a:r>
              <a:rPr lang="es-ES" b="1" dirty="0" err="1" smtClean="0">
                <a:solidFill>
                  <a:prstClr val="black"/>
                </a:solidFill>
                <a:latin typeface="Bahnschrift Light SemiCondensed" panose="020B0502040204020203" pitchFamily="34" charset="0"/>
              </a:rPr>
              <a:t>Wordpress</a:t>
            </a: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 están desarrollados haciendo uso de Bootstrap. Por lo tanto, son temas </a:t>
            </a:r>
            <a:r>
              <a:rPr kumimoji="0" lang="es-E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responsive</a:t>
            </a: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; una opción excelente para la </a:t>
            </a: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creación de cualquier tipo de sitio web con este CMS.</a:t>
            </a:r>
            <a:endParaRPr kumimoji="0" lang="es-MX" sz="2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Bahnschrift Light SemiCondensed" panose="020B0502040204020203" pitchFamily="34" charset="0"/>
            </a:endParaRPr>
          </a:p>
        </p:txBody>
      </p:sp>
      <p:sp>
        <p:nvSpPr>
          <p:cNvPr id="16" name="Marcador de texto 9">
            <a:extLst>
              <a:ext uri="{FF2B5EF4-FFF2-40B4-BE49-F238E27FC236}">
                <a16:creationId xmlns:a16="http://schemas.microsoft.com/office/drawing/2014/main" id="{1CEB316E-DEA1-450B-A658-027B28162438}"/>
              </a:ext>
            </a:extLst>
          </p:cNvPr>
          <p:cNvSpPr txBox="1">
            <a:spLocks/>
          </p:cNvSpPr>
          <p:nvPr/>
        </p:nvSpPr>
        <p:spPr>
          <a:xfrm>
            <a:off x="6179846" y="1844739"/>
            <a:ext cx="5344110" cy="44431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La última versión de </a:t>
            </a:r>
            <a:r>
              <a:rPr lang="es-ES" b="1" u="sng" dirty="0" err="1" smtClean="0">
                <a:solidFill>
                  <a:prstClr val="black"/>
                </a:solidFill>
                <a:latin typeface="Bahnschrift Light SemiCondensed" panose="020B0502040204020203" pitchFamily="34" charset="0"/>
              </a:rPr>
              <a:t>Joomla</a:t>
            </a: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  <a:hlinkClick r:id="rId4"/>
              </a:rPr>
              <a:t> </a:t>
            </a: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incluye el uso de diversas herramientas para desarrolladores como Bootstrap, como las plantillas CSS para un diseño </a:t>
            </a:r>
            <a:r>
              <a:rPr kumimoji="0" lang="es-E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responsive</a:t>
            </a: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.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/>
            </a:r>
            <a:b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</a:b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457" y="764373"/>
            <a:ext cx="10787743" cy="1293028"/>
          </a:xfrm>
        </p:spPr>
        <p:txBody>
          <a:bodyPr/>
          <a:lstStyle/>
          <a:p>
            <a:pPr algn="ctr"/>
            <a:r>
              <a:rPr lang="es-MX" dirty="0" smtClean="0">
                <a:latin typeface="Bahnschrift Light SemiCondensed" panose="020B0502040204020203" pitchFamily="34" charset="0"/>
              </a:rPr>
              <a:t>Dominar </a:t>
            </a:r>
            <a:r>
              <a:rPr lang="es-MX" dirty="0" err="1" smtClean="0">
                <a:latin typeface="Bahnschrift Light SemiCondensed" panose="020B0502040204020203" pitchFamily="34" charset="0"/>
              </a:rPr>
              <a:t>Bootstrap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2342" y="2194560"/>
            <a:ext cx="9633857" cy="1724297"/>
          </a:xfrm>
        </p:spPr>
        <p:txBody>
          <a:bodyPr/>
          <a:lstStyle/>
          <a:p>
            <a:r>
              <a:rPr lang="es-MX" dirty="0" smtClean="0">
                <a:latin typeface="Bahnschrift Light SemiCondensed" panose="020B0502040204020203" pitchFamily="34" charset="0"/>
              </a:rPr>
              <a:t>HTML</a:t>
            </a:r>
          </a:p>
          <a:p>
            <a:r>
              <a:rPr lang="es-MX" dirty="0" smtClean="0">
                <a:latin typeface="Bahnschrift Light SemiCondensed" panose="020B0502040204020203" pitchFamily="34" charset="0"/>
              </a:rPr>
              <a:t>CSS</a:t>
            </a:r>
          </a:p>
          <a:p>
            <a:pPr marL="0" indent="0">
              <a:buNone/>
            </a:pPr>
            <a:r>
              <a:rPr lang="es-MX" dirty="0">
                <a:latin typeface="Bahnschrift Light SemiCondensed" panose="020B0502040204020203" pitchFamily="34" charset="0"/>
              </a:rPr>
              <a:t>	</a:t>
            </a:r>
            <a:r>
              <a:rPr lang="es-MX" dirty="0" smtClean="0">
                <a:latin typeface="Bahnschrift Light SemiCondensed" panose="020B0502040204020203" pitchFamily="34" charset="0"/>
              </a:rPr>
              <a:t>- </a:t>
            </a:r>
            <a:r>
              <a:rPr lang="es-MX" dirty="0" err="1" smtClean="0">
                <a:latin typeface="Bahnschrift Light SemiCondensed" panose="020B0502040204020203" pitchFamily="34" charset="0"/>
              </a:rPr>
              <a:t>Flexbox</a:t>
            </a:r>
            <a:endParaRPr lang="es-MX" dirty="0" smtClean="0">
              <a:latin typeface="Bahnschrift Light SemiCondensed" panose="020B0502040204020203" pitchFamily="34" charset="0"/>
            </a:endParaRPr>
          </a:p>
          <a:p>
            <a:r>
              <a:rPr lang="es-MX" dirty="0" smtClean="0">
                <a:latin typeface="Bahnschrift Light SemiCondensed" panose="020B0502040204020203" pitchFamily="34" charset="0"/>
              </a:rPr>
              <a:t>JavaScript (Básico)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Logo Html Html5 - Free image on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363" y="1829343"/>
            <a:ext cx="2454729" cy="24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Css Css3 - Imagen gratis e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43" y="1829342"/>
            <a:ext cx="2454729" cy="245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Js Logo Código - Gráficos vectoriales gratis e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30" y="4056016"/>
            <a:ext cx="2211977" cy="221197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urek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0" t="35938" b="34577"/>
          <a:stretch/>
        </p:blipFill>
        <p:spPr bwMode="auto">
          <a:xfrm>
            <a:off x="9005207" y="3767412"/>
            <a:ext cx="1950175" cy="5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9737"/>
            <a:ext cx="10820400" cy="1293028"/>
          </a:xfrm>
        </p:spPr>
        <p:txBody>
          <a:bodyPr/>
          <a:lstStyle/>
          <a:p>
            <a:pPr algn="ctr"/>
            <a:r>
              <a:rPr lang="es-MX" dirty="0">
                <a:latin typeface="Bahnschrift Light SemiCondensed" panose="020B0502040204020203" pitchFamily="34" charset="0"/>
              </a:rPr>
              <a:t>V</a:t>
            </a:r>
            <a:r>
              <a:rPr lang="es-MX" dirty="0" smtClean="0">
                <a:latin typeface="Bahnschrift Light SemiCondensed" panose="020B0502040204020203" pitchFamily="34" charset="0"/>
              </a:rPr>
              <a:t>3 – V4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6" y="1473041"/>
            <a:ext cx="6698889" cy="32901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67" y="1899761"/>
            <a:ext cx="6736261" cy="32901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129349" y="2295683"/>
            <a:ext cx="6598997" cy="3304789"/>
            <a:chOff x="5129349" y="2138928"/>
            <a:chExt cx="6598997" cy="3304789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9349" y="2138928"/>
              <a:ext cx="6598997" cy="3304789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0702836" y="2481938"/>
              <a:ext cx="966665" cy="296177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7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743" y="1712177"/>
            <a:ext cx="4603932" cy="1293028"/>
          </a:xfrm>
        </p:spPr>
        <p:txBody>
          <a:bodyPr/>
          <a:lstStyle/>
          <a:p>
            <a:pPr algn="l"/>
            <a:r>
              <a:rPr lang="es-MX" dirty="0" smtClean="0">
                <a:latin typeface="Bahnschrift Light SemiCondensed" panose="020B0502040204020203" pitchFamily="34" charset="0"/>
              </a:rPr>
              <a:t>Obtener </a:t>
            </a:r>
            <a:r>
              <a:rPr lang="es-MX" dirty="0" err="1" smtClean="0">
                <a:latin typeface="Bahnschrift Light SemiCondensed" panose="020B0502040204020203" pitchFamily="34" charset="0"/>
              </a:rPr>
              <a:t>Bootstrap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3771" y="241153"/>
            <a:ext cx="10925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6743" y="699592"/>
            <a:ext cx="1168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1758" y="5665127"/>
            <a:ext cx="4860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6"/>
          <a:stretch/>
        </p:blipFill>
        <p:spPr>
          <a:xfrm>
            <a:off x="4850675" y="0"/>
            <a:ext cx="6714308" cy="6857999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4869543" y="4869678"/>
            <a:ext cx="1304834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1429</TotalTime>
  <Words>224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Bahnschrift Light SemiCondensed</vt:lpstr>
      <vt:lpstr>Century Gothic</vt:lpstr>
      <vt:lpstr>Estela de condensación</vt:lpstr>
      <vt:lpstr>Presentado por</vt:lpstr>
      <vt:lpstr>Mobile First </vt:lpstr>
      <vt:lpstr>BOOTSTRAPv4.4</vt:lpstr>
      <vt:lpstr>¿Qué es?</vt:lpstr>
      <vt:lpstr>origen</vt:lpstr>
      <vt:lpstr>Presentación de PowerPoint</vt:lpstr>
      <vt:lpstr>Dominar Bootstrap</vt:lpstr>
      <vt:lpstr>V3 – V4</vt:lpstr>
      <vt:lpstr>Obtener Bootstrap</vt:lpstr>
      <vt:lpstr>¿CÓMO FUNCIONA?</vt:lpstr>
      <vt:lpstr>Contenedores</vt:lpstr>
      <vt:lpstr>Filas</vt:lpstr>
      <vt:lpstr>columnas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Emmanuel Garcia</dc:creator>
  <cp:lastModifiedBy>Isaí Lugo</cp:lastModifiedBy>
  <cp:revision>51</cp:revision>
  <dcterms:created xsi:type="dcterms:W3CDTF">2020-03-21T04:16:45Z</dcterms:created>
  <dcterms:modified xsi:type="dcterms:W3CDTF">2020-05-12T04:49:37Z</dcterms:modified>
</cp:coreProperties>
</file>