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4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5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CE1B-3BE3-4887-A91D-5E56C40AE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0E3A6-EFA7-433E-8A28-5FB801A26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4F216-D0A4-4EE9-AE73-546752F9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A24C-E3A8-45A8-8B7F-218A1A67BA0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91315-A728-47EF-8457-BA07FA9E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5EE9C-AE2E-4C40-BFE8-25A24DA4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F9D-CD0D-40E7-BCE0-B5C39A187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7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7351-3DFF-4000-8425-73873786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8AC6E-F07F-4614-BAB9-73EED66D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14469-C7FB-4D27-B51D-BD8B8A2A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A24C-E3A8-45A8-8B7F-218A1A67BA0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B9C73-BC47-471A-9D86-76DBBC14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81D81-DBA1-42BD-8F20-46973DC4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F9D-CD0D-40E7-BCE0-B5C39A187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F4118-F09D-4F3C-901B-C969E5CAB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E9AF0-BB4F-4252-A772-6B5CA8020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AAAB6-B815-4D9C-92E6-C2D3625E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A24C-E3A8-45A8-8B7F-218A1A67BA0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D10CC-EB03-4616-8C88-DC30EC34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0F6BF-6331-44D6-AE9A-63D01600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F9D-CD0D-40E7-BCE0-B5C39A187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7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58EA-8720-44DA-9E00-F2B8E918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A3567-0FC0-459D-B382-4E21A7558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32A1F-E70C-40DE-857B-38CFC7E4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A24C-E3A8-45A8-8B7F-218A1A67BA0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2266-F2FC-4F32-A0DF-BCF5EEC4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1C939-17E9-4FC3-94D5-FFF749CC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F9D-CD0D-40E7-BCE0-B5C39A187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E84C-6B97-411F-9782-16DCC2BF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525D4-F331-4663-BC6B-4436FD1CC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95B4C-2C4C-4381-9B06-5D2EC787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A24C-E3A8-45A8-8B7F-218A1A67BA0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EE8E6-7D22-46F0-90CF-7944A877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EB9FB-E984-47E5-8A74-3055D7CF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F9D-CD0D-40E7-BCE0-B5C39A187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7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CBEF-BECA-4465-8F2B-12268F43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1ECC-E1EB-47C9-8D03-C6AAD1B1B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4AB52-3BB9-43DE-BFBF-782F87D7E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C1C5D-D253-4B8E-A999-D1958B41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A24C-E3A8-45A8-8B7F-218A1A67BA0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4FDEB-9DFA-4480-AE9E-29DAD814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FC979-D077-47F1-8159-C4EBFD47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F9D-CD0D-40E7-BCE0-B5C39A187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7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E7F7-0EAE-4FD6-9887-0F3A69DC1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61A4C-33E1-4FB9-8F72-22F48815F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03F45-B5B4-46D0-AEAE-6F380FB4C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8E4C8-381A-4E90-820B-897F9EA74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0211A-175E-4C59-B56D-ACF2E19C4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D33F5-C8ED-4937-8FF9-7F01EBFC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A24C-E3A8-45A8-8B7F-218A1A67BA0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3887B-AF0E-4D9F-89A0-56B5A040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A01DA-9DF2-42FF-8623-F723BA6F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F9D-CD0D-40E7-BCE0-B5C39A187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7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9987-8845-4D5C-A7FC-BB2A3DE6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E16C1-ADBC-4F1D-9F66-AEE36317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A24C-E3A8-45A8-8B7F-218A1A67BA0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04106-6557-41BE-A1A5-C7AEA796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FF9E1-A900-4FE4-87E8-F73B50A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F9D-CD0D-40E7-BCE0-B5C39A187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5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96D40-5649-40E4-8178-ECF764BA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A24C-E3A8-45A8-8B7F-218A1A67BA0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F7C0B-D406-4421-9AC3-33ACC279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62DB2-FEE8-4BF5-8801-37E6EC32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F9D-CD0D-40E7-BCE0-B5C39A187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9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2DF5-97C5-4C96-A628-274E71BA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5710C-5B98-47B5-81B7-46088FCF7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CF033-4AF9-4CD2-BF12-008E7D723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E849-1D6E-4571-824E-2F8A92BA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A24C-E3A8-45A8-8B7F-218A1A67BA0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B291B-B462-4846-9A5F-EC267EB0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64679-2DED-45AC-8200-58F0DE89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F9D-CD0D-40E7-BCE0-B5C39A187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2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BF4C-E03D-4BD9-BEE9-EEFAFA55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F4492-C032-4FFC-9458-E4AAD6B87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C9786-D160-4932-9FF3-F1AEDF98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853FD-CA5A-435F-8DF1-541E9E8A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A24C-E3A8-45A8-8B7F-218A1A67BA0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8D93E-4B02-487E-8F7D-D8C6021F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0C4E9-4CCC-4069-926F-A740A14D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F9D-CD0D-40E7-BCE0-B5C39A187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6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4B7BD7-0A06-4E7E-BB45-0C2FA53A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355F0-0C26-4E43-824A-F918E5324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F6D84-B0CF-483E-BB86-66DB3D589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1A24C-E3A8-45A8-8B7F-218A1A67BA0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A5C62-C358-41FC-BD88-0722886FC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7590C-9CCC-4CF9-AFB8-58DFD1B71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31F9D-CD0D-40E7-BCE0-B5C39A187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7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0DA9-3127-470D-AE5D-B9FAECAA4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RNAseq</a:t>
            </a:r>
            <a:br>
              <a:rPr lang="en-US" dirty="0"/>
            </a:br>
            <a:r>
              <a:rPr lang="en-US" dirty="0"/>
              <a:t>request 6176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22BA-13F7-496F-88A6-88BD8975A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Xin Lu</a:t>
            </a:r>
          </a:p>
        </p:txBody>
      </p:sp>
    </p:spTree>
    <p:extLst>
      <p:ext uri="{BB962C8B-B14F-4D97-AF65-F5344CB8AC3E}">
        <p14:creationId xmlns:p14="http://schemas.microsoft.com/office/powerpoint/2010/main" val="115328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2878-ADE8-4864-AE12-E9301FB1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B7B94-566B-4EEB-93AD-C351DD9FE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hypothesize that the mutant FOXA1 could inhibit the immune infiltration in tumor through certain mechanisms or pathways.</a:t>
            </a:r>
          </a:p>
        </p:txBody>
      </p:sp>
    </p:spTree>
    <p:extLst>
      <p:ext uri="{BB962C8B-B14F-4D97-AF65-F5344CB8AC3E}">
        <p14:creationId xmlns:p14="http://schemas.microsoft.com/office/powerpoint/2010/main" val="36165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6A81-48F6-4C9D-B6A1-718991E6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11E120-F661-4578-B886-E7A7B5BADEA9}"/>
              </a:ext>
            </a:extLst>
          </p:cNvPr>
          <p:cNvSpPr/>
          <p:nvPr/>
        </p:nvSpPr>
        <p:spPr>
          <a:xfrm>
            <a:off x="1088276" y="1860309"/>
            <a:ext cx="94678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RNAseq</a:t>
            </a:r>
            <a:r>
              <a:rPr lang="en-US" dirty="0"/>
              <a:t>:  272 samples, 136 tumor, 136 normal samples</a:t>
            </a:r>
          </a:p>
          <a:p>
            <a:r>
              <a:rPr lang="en-US" dirty="0"/>
              <a:t>Mutation: 208 Tumor samples with mutation information, of those, 96 samples has FOXA1 mutation</a:t>
            </a:r>
          </a:p>
          <a:p>
            <a:endParaRPr lang="en-US" dirty="0"/>
          </a:p>
          <a:p>
            <a:r>
              <a:rPr lang="en-US" dirty="0"/>
              <a:t>134 Tumor samples have both </a:t>
            </a:r>
            <a:r>
              <a:rPr lang="en-US" dirty="0" err="1"/>
              <a:t>RNAseq</a:t>
            </a:r>
            <a:r>
              <a:rPr lang="en-US" dirty="0"/>
              <a:t> and mutation information</a:t>
            </a:r>
          </a:p>
          <a:p>
            <a:endParaRPr lang="en-US" dirty="0"/>
          </a:p>
          <a:p>
            <a:r>
              <a:rPr lang="en-US" dirty="0"/>
              <a:t>With FOXA1 mutation: 67 tumor samples</a:t>
            </a:r>
          </a:p>
          <a:p>
            <a:r>
              <a:rPr lang="en-US" dirty="0"/>
              <a:t>Without FOXA1 mutation: 67 tumor samples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2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E7C1-0F84-48F0-885F-B9F6DFBD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analysis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697B0EB-DB3E-4040-9C0C-6892EDA07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311608"/>
              </p:ext>
            </p:extLst>
          </p:nvPr>
        </p:nvGraphicFramePr>
        <p:xfrm>
          <a:off x="336550" y="1473200"/>
          <a:ext cx="11061701" cy="2660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41700">
                  <a:extLst>
                    <a:ext uri="{9D8B030D-6E8A-4147-A177-3AD203B41FA5}">
                      <a16:colId xmlns:a16="http://schemas.microsoft.com/office/drawing/2014/main" val="1331004336"/>
                    </a:ext>
                  </a:extLst>
                </a:gridCol>
                <a:gridCol w="1448736">
                  <a:extLst>
                    <a:ext uri="{9D8B030D-6E8A-4147-A177-3AD203B41FA5}">
                      <a16:colId xmlns:a16="http://schemas.microsoft.com/office/drawing/2014/main" val="3044779263"/>
                    </a:ext>
                  </a:extLst>
                </a:gridCol>
                <a:gridCol w="1491314">
                  <a:extLst>
                    <a:ext uri="{9D8B030D-6E8A-4147-A177-3AD203B41FA5}">
                      <a16:colId xmlns:a16="http://schemas.microsoft.com/office/drawing/2014/main" val="2979967441"/>
                    </a:ext>
                  </a:extLst>
                </a:gridCol>
                <a:gridCol w="2406650">
                  <a:extLst>
                    <a:ext uri="{9D8B030D-6E8A-4147-A177-3AD203B41FA5}">
                      <a16:colId xmlns:a16="http://schemas.microsoft.com/office/drawing/2014/main" val="200172215"/>
                    </a:ext>
                  </a:extLst>
                </a:gridCol>
                <a:gridCol w="2273301">
                  <a:extLst>
                    <a:ext uri="{9D8B030D-6E8A-4147-A177-3AD203B41FA5}">
                      <a16:colId xmlns:a16="http://schemas.microsoft.com/office/drawing/2014/main" val="752453836"/>
                    </a:ext>
                  </a:extLst>
                </a:gridCol>
              </a:tblGrid>
              <a:tr h="65841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Comparison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logFCcutoff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FDRcutoff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Number of </a:t>
                      </a:r>
                      <a:r>
                        <a:rPr lang="en-US" sz="2400" b="1" u="none" strike="noStrike" dirty="0">
                          <a:effectLst/>
                        </a:rPr>
                        <a:t>Up</a:t>
                      </a:r>
                      <a:r>
                        <a:rPr lang="en-US" sz="2400" u="none" strike="noStrike" dirty="0">
                          <a:effectLst/>
                        </a:rPr>
                        <a:t> regulated genes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Number of </a:t>
                      </a:r>
                      <a:r>
                        <a:rPr lang="en-US" sz="2400" b="1" u="none" strike="noStrike" dirty="0">
                          <a:effectLst/>
                        </a:rPr>
                        <a:t>Down</a:t>
                      </a:r>
                      <a:r>
                        <a:rPr lang="en-US" sz="2400" u="none" strike="noStrike" dirty="0">
                          <a:effectLst/>
                        </a:rPr>
                        <a:t> regulated genes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030161718"/>
                  </a:ext>
                </a:extLst>
              </a:tr>
              <a:tr h="82192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Tumor sample with FOXA1 mutation 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vs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without FOXA1 mutation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|</a:t>
                      </a:r>
                      <a:r>
                        <a:rPr lang="en-US" sz="2400" u="none" strike="noStrike" dirty="0" err="1">
                          <a:effectLst/>
                        </a:rPr>
                        <a:t>logFC</a:t>
                      </a:r>
                      <a:r>
                        <a:rPr lang="en-US" sz="2400" u="none" strike="noStrike" dirty="0">
                          <a:effectLst/>
                        </a:rPr>
                        <a:t>| &gt; 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FDR &lt; 0.05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1123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2106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50721888"/>
                  </a:ext>
                </a:extLst>
              </a:tr>
              <a:tr h="82192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 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vs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Tumor sample with FOXA1 mutation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logFC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|&gt;1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FDR&lt;0.05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28741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72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4B85-8A12-475A-93F3-83C35298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Volcano plot – with FOXA1 mutation vs without FOXA1 mutation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34817FC-19C8-4CA0-81DE-900EF125B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215" y="1781708"/>
            <a:ext cx="4955569" cy="49555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15F0C3-F2C9-4B9A-B92F-739997415246}"/>
              </a:ext>
            </a:extLst>
          </p:cNvPr>
          <p:cNvSpPr txBox="1"/>
          <p:nvPr/>
        </p:nvSpPr>
        <p:spPr>
          <a:xfrm>
            <a:off x="518845" y="2142162"/>
            <a:ext cx="171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Tumor samples</a:t>
            </a:r>
          </a:p>
        </p:txBody>
      </p:sp>
    </p:spTree>
    <p:extLst>
      <p:ext uri="{BB962C8B-B14F-4D97-AF65-F5344CB8AC3E}">
        <p14:creationId xmlns:p14="http://schemas.microsoft.com/office/powerpoint/2010/main" val="277713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5B636-E1CF-4E8A-8E46-910DAA685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Detailed differential results and functional analysis of differential expression genes are at accompanying excel file</a:t>
            </a:r>
          </a:p>
        </p:txBody>
      </p:sp>
    </p:spTree>
    <p:extLst>
      <p:ext uri="{BB962C8B-B14F-4D97-AF65-F5344CB8AC3E}">
        <p14:creationId xmlns:p14="http://schemas.microsoft.com/office/powerpoint/2010/main" val="125332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158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RNAseq request 6176</vt:lpstr>
      <vt:lpstr>Motivation</vt:lpstr>
      <vt:lpstr>Sample information</vt:lpstr>
      <vt:lpstr>Differential analysis</vt:lpstr>
      <vt:lpstr>Volcano plot – with FOXA1 mutation vs without FOXA1 mutation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RNAseq</dc:title>
  <dc:creator>S L</dc:creator>
  <cp:lastModifiedBy>S L</cp:lastModifiedBy>
  <cp:revision>22</cp:revision>
  <dcterms:created xsi:type="dcterms:W3CDTF">2020-05-20T17:45:30Z</dcterms:created>
  <dcterms:modified xsi:type="dcterms:W3CDTF">2020-05-21T12:54:59Z</dcterms:modified>
</cp:coreProperties>
</file>