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1" roundtripDataSignature="AMtx7mj5/6Fy6fJfyLGMEBhAlwsBkEoY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5E40D8-94C2-4B82-8BDF-5970B4A4252F}">
  <a:tblStyle styleId="{395E40D8-94C2-4B82-8BDF-5970B4A4252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título: letra 14</a:t>
            </a:r>
            <a:endParaRPr/>
          </a:p>
          <a:p>
            <a:pPr indent="0" lvl="0" marL="0" rtl="0" algn="l">
              <a:lnSpc>
                <a:spcPct val="100000"/>
              </a:lnSpc>
              <a:spcBef>
                <a:spcPts val="0"/>
              </a:spcBef>
              <a:spcAft>
                <a:spcPts val="0"/>
              </a:spcAft>
              <a:buSzPts val="1100"/>
              <a:buNone/>
            </a:pPr>
            <a:r>
              <a:rPr lang="es"/>
              <a:t>Subtítulo: 12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6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 name="Google Shape;11;p6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 name="Google Shape;12;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7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8" name="Google Shape;48;p7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67"/>
          <p:cNvSpPr txBox="1"/>
          <p:nvPr>
            <p:ph type="ctrTitle"/>
          </p:nvPr>
        </p:nvSpPr>
        <p:spPr>
          <a:xfrm>
            <a:off x="290826" y="1632775"/>
            <a:ext cx="7984200" cy="997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5" name="Google Shape;15;p6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6" name="Google Shape;16;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7" name="Google Shape;17;p67"/>
          <p:cNvSpPr txBox="1"/>
          <p:nvPr/>
        </p:nvSpPr>
        <p:spPr>
          <a:xfrm>
            <a:off x="7956975" y="229575"/>
            <a:ext cx="996300" cy="4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ial"/>
                <a:ea typeface="Arial"/>
                <a:cs typeface="Arial"/>
                <a:sym typeface="Arial"/>
              </a:rPr>
              <a:t>Front End</a:t>
            </a:r>
            <a:endParaRPr b="0" i="0" sz="1400" u="none" cap="none" strike="noStrike">
              <a:solidFill>
                <a:srgbClr val="999999"/>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6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20" name="Google Shape;2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21" name="Google Shape;21;p68"/>
          <p:cNvSpPr txBox="1"/>
          <p:nvPr/>
        </p:nvSpPr>
        <p:spPr>
          <a:xfrm>
            <a:off x="7904800" y="182575"/>
            <a:ext cx="970200" cy="4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ial"/>
                <a:ea typeface="Arial"/>
                <a:cs typeface="Arial"/>
                <a:sym typeface="Arial"/>
              </a:rPr>
              <a:t>Front End</a:t>
            </a:r>
            <a:endParaRPr b="0" i="0" sz="1400" u="none" cap="none" strike="noStrike">
              <a:solidFill>
                <a:srgbClr val="999999"/>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4" name="Google Shape;24;p6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6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6" name="Google Shape;26;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9" name="Google Shape;29;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32" name="Google Shape;32;p7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7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36" name="Google Shape;36;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7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40" name="Google Shape;40;p7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1" name="Google Shape;41;p7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2" name="Google Shape;42;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7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5" name="Google Shape;45;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7" name="Google Shape;7;p65"/>
          <p:cNvPicPr preferRelativeResize="0"/>
          <p:nvPr/>
        </p:nvPicPr>
        <p:blipFill rotWithShape="1">
          <a:blip r:embed="rId1">
            <a:alphaModFix/>
          </a:blip>
          <a:srcRect b="0" l="0" r="0" t="0"/>
          <a:stretch/>
        </p:blipFill>
        <p:spPr>
          <a:xfrm>
            <a:off x="0" y="178684"/>
            <a:ext cx="9143998" cy="4964817"/>
          </a:xfrm>
          <a:prstGeom prst="rect">
            <a:avLst/>
          </a:prstGeom>
          <a:noFill/>
          <a:ln>
            <a:noFill/>
          </a:ln>
        </p:spPr>
      </p:pic>
      <p:pic>
        <p:nvPicPr>
          <p:cNvPr id="8" name="Google Shape;8;p65"/>
          <p:cNvPicPr preferRelativeResize="0"/>
          <p:nvPr/>
        </p:nvPicPr>
        <p:blipFill rotWithShape="1">
          <a:blip r:embed="rId2">
            <a:alphaModFix/>
          </a:blip>
          <a:srcRect b="0" l="0" r="0" t="0"/>
          <a:stretch/>
        </p:blipFill>
        <p:spPr>
          <a:xfrm>
            <a:off x="0" y="-1"/>
            <a:ext cx="1452401" cy="7820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eveloper.mozilla.org/es/docs/Learn/CSS/Introduction_to_CSS/Selectores_simples" TargetMode="External"/><Relationship Id="rId4" Type="http://schemas.openxmlformats.org/officeDocument/2006/relationships/hyperlink" Target="https://developer.mozilla.org/es/docs/Learn/CSS/Introduction_to_CSS/Selectores_de_Atributos" TargetMode="External"/><Relationship Id="rId5" Type="http://schemas.openxmlformats.org/officeDocument/2006/relationships/hyperlink" Target="https://developer.mozilla.org/es/docs/Learn/CSS/Introduction_to_CSS/Pseudo-clases_y_pseudo-element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eveloper.mozilla.org/es/docs/Learn/CSS/Introduction_to_CSS/Pseudo-clases_y_pseudo-elementos#Pseudo-elementos" TargetMode="External"/><Relationship Id="rId4" Type="http://schemas.openxmlformats.org/officeDocument/2006/relationships/hyperlink" Target="https://developer.mozilla.org/es/docs/Learn/CSS/Introduction_to_CSS/Combinaciones_y_selectores_multiples" TargetMode="External"/><Relationship Id="rId5" Type="http://schemas.openxmlformats.org/officeDocument/2006/relationships/hyperlink" Target="https://developer.mozilla.org/es/docs/Learn/CSS/Introduction_to_CSS/Combinaciones_y_selectores_multiples#Varios_selectores_en_una_regl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eveloper.mozilla.org/es/docs/Learn/CSS/Introduction_to_CSS/Selectores_de_Atributos#Selector_de_atributos_por_valor_textual"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eveloper.mozilla.org/es/docs/Learn/CSS/Introduction_to_CSS/Cascada_y_herencia#Herenci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eveloper.mozilla.org/es/docs/Learn/CSS/Introduction_to_CSS/Cascada_y_herencia#La_cascada" TargetMode="External"/><Relationship Id="rId4" Type="http://schemas.openxmlformats.org/officeDocument/2006/relationships/hyperlink" Target="https://developer.mozilla.org/es/docs/Learn/CSS/Introduction_to_CSS/Cascada_y_herencia#Orden_del_c%C3%B3digo" TargetMode="External"/><Relationship Id="rId5" Type="http://schemas.openxmlformats.org/officeDocument/2006/relationships/hyperlink" Target="https://developer.mozilla.org/es/docs/Learn/CSS/Introduction_to_CSS/Cascada_y_herencia#Importancia" TargetMode="External"/><Relationship Id="rId6" Type="http://schemas.openxmlformats.org/officeDocument/2006/relationships/hyperlink" Target="https://developer.mozilla.org/es/docs/Learn/CSS/Introduction_to_CSS/Cascada_y_herencia#Especificid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developer.mozilla.org/es/docs/Web/CSS/color_value" TargetMode="External"/><Relationship Id="rId4" Type="http://schemas.openxmlformats.org/officeDocument/2006/relationships/image" Target="../media/image55.png"/><Relationship Id="rId5"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eveloper.mozilla.org/es/docs/Learn/CSS/Introduction_to_CSS/Valores_y_unidades#RGB" TargetMode="External"/><Relationship Id="rId4" Type="http://schemas.openxmlformats.org/officeDocument/2006/relationships/image" Target="../media/image33.png"/><Relationship Id="rId5"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eveloper.mozilla.org/es/docs/Learn/CSS/Introduction_to_CSS/Valores_y_unidades#Valores_hexadecimales" TargetMode="External"/><Relationship Id="rId4" Type="http://schemas.openxmlformats.org/officeDocument/2006/relationships/image" Target="../media/image29.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eveloper.mozilla.org/es/docs/Learn/CSS/Introduction_to_CSS/Valores_y_unidades#RGBA_y_HSLA" TargetMode="External"/><Relationship Id="rId4" Type="http://schemas.openxmlformats.org/officeDocument/2006/relationships/image" Target="../media/image30.png"/><Relationship Id="rId5"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1.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fonts.google.com/" TargetMode="Externa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www.fontsquirrel.com/" TargetMode="External"/><Relationship Id="rId4" Type="http://schemas.openxmlformats.org/officeDocument/2006/relationships/hyperlink" Target="https://transfonter.org/" TargetMode="External"/><Relationship Id="rId5"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6.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developer.mozilla.org/es/docs/Learn/CSS/Introduction_to_CSS" TargetMode="External"/><Relationship Id="rId4" Type="http://schemas.openxmlformats.org/officeDocument/2006/relationships/hyperlink" Target="https://codeguide.co/" TargetMode="External"/><Relationship Id="rId5" Type="http://schemas.openxmlformats.org/officeDocument/2006/relationships/hyperlink" Target="https://cssreference.io/" TargetMode="External"/><Relationship Id="rId6" Type="http://schemas.openxmlformats.org/officeDocument/2006/relationships/hyperlink" Target="https://fonts.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
          <p:cNvSpPr/>
          <p:nvPr/>
        </p:nvSpPr>
        <p:spPr>
          <a:xfrm>
            <a:off x="4930525" y="2239800"/>
            <a:ext cx="2911500" cy="74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1742375" y="1731988"/>
            <a:ext cx="1685442" cy="1761425"/>
          </a:xfrm>
          <a:prstGeom prst="rect">
            <a:avLst/>
          </a:prstGeom>
          <a:noFill/>
          <a:ln>
            <a:noFill/>
          </a:ln>
        </p:spPr>
      </p:pic>
      <p:sp>
        <p:nvSpPr>
          <p:cNvPr id="58" name="Google Shape;58;p1"/>
          <p:cNvSpPr txBox="1"/>
          <p:nvPr/>
        </p:nvSpPr>
        <p:spPr>
          <a:xfrm>
            <a:off x="3427825" y="2173500"/>
            <a:ext cx="4723500" cy="11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Curso:</a:t>
            </a:r>
            <a:r>
              <a:rPr b="0" i="0" lang="es" sz="1400" u="none" cap="none" strike="noStrike">
                <a:solidFill>
                  <a:srgbClr val="999999"/>
                </a:solidFill>
                <a:latin typeface="Arial"/>
                <a:ea typeface="Arial"/>
                <a:cs typeface="Arial"/>
                <a:sym typeface="Arial"/>
              </a:rPr>
              <a:t> </a:t>
            </a:r>
            <a:r>
              <a:rPr b="0" i="0" lang="es"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Tema:</a:t>
            </a:r>
            <a:r>
              <a:rPr b="0" i="0" lang="es" sz="1400" u="none" cap="none" strike="noStrike">
                <a:solidFill>
                  <a:srgbClr val="999999"/>
                </a:solidFill>
                <a:latin typeface="Arial"/>
                <a:ea typeface="Arial"/>
                <a:cs typeface="Arial"/>
                <a:sym typeface="Arial"/>
              </a:rPr>
              <a:t>  </a:t>
            </a:r>
            <a:r>
              <a:rPr b="0" i="0" lang="es" sz="1400" u="none" cap="none" strike="noStrike">
                <a:solidFill>
                  <a:srgbClr val="000000"/>
                </a:solidFill>
                <a:latin typeface="Arial"/>
                <a:ea typeface="Arial"/>
                <a:cs typeface="Arial"/>
                <a:sym typeface="Arial"/>
              </a:rPr>
              <a:t>CSS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0"/>
          <p:cNvSpPr txBox="1"/>
          <p:nvPr>
            <p:ph idx="1" type="subTitle"/>
          </p:nvPr>
        </p:nvSpPr>
        <p:spPr>
          <a:xfrm>
            <a:off x="3119700" y="2175450"/>
            <a:ext cx="25554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2400">
                <a:solidFill>
                  <a:schemeClr val="dk1"/>
                </a:solidFill>
              </a:rPr>
              <a:t>Formas de declarar css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1"/>
          <p:cNvSpPr txBox="1"/>
          <p:nvPr>
            <p:ph idx="1" type="subTitle"/>
          </p:nvPr>
        </p:nvSpPr>
        <p:spPr>
          <a:xfrm>
            <a:off x="3729300" y="2175450"/>
            <a:ext cx="18267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2400">
                <a:solidFill>
                  <a:schemeClr val="dk1"/>
                </a:solidFill>
              </a:rPr>
              <a:t>Selectores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Selectores</a:t>
            </a:r>
            <a:endParaRPr b="1" i="0" sz="2400" u="none" cap="none" strike="noStrike">
              <a:solidFill>
                <a:srgbClr val="000000"/>
              </a:solidFill>
              <a:latin typeface="Arial"/>
              <a:ea typeface="Arial"/>
              <a:cs typeface="Arial"/>
              <a:sym typeface="Arial"/>
            </a:endParaRPr>
          </a:p>
        </p:txBody>
      </p:sp>
      <p:sp>
        <p:nvSpPr>
          <p:cNvPr id="127" name="Google Shape;127;p12"/>
          <p:cNvSpPr txBox="1"/>
          <p:nvPr/>
        </p:nvSpPr>
        <p:spPr>
          <a:xfrm>
            <a:off x="663600" y="1093125"/>
            <a:ext cx="7883100" cy="3544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0" lang="es" sz="1400" u="none" cap="none" strike="noStrike">
                <a:solidFill>
                  <a:srgbClr val="333333"/>
                </a:solidFill>
                <a:highlight>
                  <a:srgbClr val="FFFFFF"/>
                </a:highlight>
                <a:latin typeface="Arial"/>
                <a:ea typeface="Arial"/>
                <a:cs typeface="Arial"/>
                <a:sym typeface="Arial"/>
              </a:rPr>
              <a:t>Los </a:t>
            </a:r>
            <a:r>
              <a:rPr b="1" i="0" lang="es" sz="1400" u="none" cap="none" strike="noStrike">
                <a:solidFill>
                  <a:srgbClr val="333333"/>
                </a:solidFill>
                <a:highlight>
                  <a:srgbClr val="FFFFFF"/>
                </a:highlight>
                <a:latin typeface="Arial"/>
                <a:ea typeface="Arial"/>
                <a:cs typeface="Arial"/>
                <a:sym typeface="Arial"/>
              </a:rPr>
              <a:t>selectores </a:t>
            </a:r>
            <a:r>
              <a:rPr b="0" i="0" lang="es" sz="1400" u="none" cap="none" strike="noStrike">
                <a:solidFill>
                  <a:srgbClr val="333333"/>
                </a:solidFill>
                <a:highlight>
                  <a:srgbClr val="FFFFFF"/>
                </a:highlight>
                <a:latin typeface="Arial"/>
                <a:ea typeface="Arial"/>
                <a:cs typeface="Arial"/>
                <a:sym typeface="Arial"/>
              </a:rPr>
              <a:t>definen sobre qué elemento o elementos aplicaremos declaraciones CSS. Existen muchos tipos de selectores que nos ayudarán a especificar los elementos que queramos seleccionar.  Los selectores están categorizados por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chemeClr val="dk1"/>
              </a:buClr>
              <a:buSzPts val="11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1800"/>
              </a:spcBef>
              <a:spcAft>
                <a:spcPts val="0"/>
              </a:spcAft>
              <a:buClr>
                <a:srgbClr val="333333"/>
              </a:buClr>
              <a:buSzPts val="1400"/>
              <a:buFont typeface="Arial"/>
              <a:buChar char="●"/>
            </a:pPr>
            <a:r>
              <a:rPr b="1" i="0" lang="es" sz="1400" u="sng" cap="none" strike="noStrike">
                <a:solidFill>
                  <a:schemeClr val="hlink"/>
                </a:solidFill>
                <a:highlight>
                  <a:srgbClr val="FFFFFF"/>
                </a:highlight>
                <a:latin typeface="Arial"/>
                <a:ea typeface="Arial"/>
                <a:cs typeface="Arial"/>
                <a:sym typeface="Arial"/>
                <a:hlinkClick r:id="rId3"/>
              </a:rPr>
              <a:t>Selectores simples</a:t>
            </a:r>
            <a:r>
              <a:rPr b="1" i="0" lang="es" sz="1400" u="none" cap="none" strike="noStrike">
                <a:solidFill>
                  <a:srgbClr val="333333"/>
                </a:solidFill>
                <a:highlight>
                  <a:srgbClr val="FFFFFF"/>
                </a:highlight>
                <a:latin typeface="Arial"/>
                <a:ea typeface="Arial"/>
                <a:cs typeface="Arial"/>
                <a:sym typeface="Arial"/>
              </a:rPr>
              <a:t>:</a:t>
            </a:r>
            <a:r>
              <a:rPr b="0" i="0" lang="es" sz="1400" u="none" cap="none" strike="noStrike">
                <a:solidFill>
                  <a:srgbClr val="333333"/>
                </a:solidFill>
                <a:highlight>
                  <a:srgbClr val="FFFFFF"/>
                </a:highlight>
                <a:latin typeface="Arial"/>
                <a:ea typeface="Arial"/>
                <a:cs typeface="Arial"/>
                <a:sym typeface="Arial"/>
              </a:rPr>
              <a:t> Seleccionan los elementos por su </a:t>
            </a:r>
            <a:r>
              <a:rPr b="1" i="0" lang="es" sz="1400" u="none" cap="none" strike="noStrike">
                <a:solidFill>
                  <a:srgbClr val="333333"/>
                </a:solidFill>
                <a:highlight>
                  <a:srgbClr val="FFFFFF"/>
                </a:highlight>
                <a:latin typeface="Arial"/>
                <a:ea typeface="Arial"/>
                <a:cs typeface="Arial"/>
                <a:sym typeface="Arial"/>
              </a:rPr>
              <a:t>nombre de etiqueta</a:t>
            </a:r>
            <a:r>
              <a:rPr b="0" i="0" lang="es" sz="1400" u="none" cap="none" strike="noStrike">
                <a:solidFill>
                  <a:srgbClr val="333333"/>
                </a:solidFill>
                <a:highlight>
                  <a:srgbClr val="FFFFFF"/>
                </a:highlight>
                <a:latin typeface="Arial"/>
                <a:ea typeface="Arial"/>
                <a:cs typeface="Arial"/>
                <a:sym typeface="Arial"/>
              </a:rPr>
              <a:t>, </a:t>
            </a:r>
            <a:r>
              <a:rPr b="1" i="0" lang="es" sz="1400" u="none" cap="none" strike="noStrike">
                <a:solidFill>
                  <a:srgbClr val="333333"/>
                </a:solidFill>
                <a:highlight>
                  <a:srgbClr val="FFFFFF"/>
                </a:highlight>
                <a:latin typeface="Arial"/>
                <a:ea typeface="Arial"/>
                <a:cs typeface="Arial"/>
                <a:sym typeface="Arial"/>
              </a:rPr>
              <a:t>class</a:t>
            </a:r>
            <a:r>
              <a:rPr b="0" i="0" lang="es" sz="1400" u="none" cap="none" strike="noStrike">
                <a:solidFill>
                  <a:srgbClr val="333333"/>
                </a:solidFill>
                <a:highlight>
                  <a:srgbClr val="FFFFFF"/>
                </a:highlight>
                <a:latin typeface="Arial"/>
                <a:ea typeface="Arial"/>
                <a:cs typeface="Arial"/>
                <a:sym typeface="Arial"/>
              </a:rPr>
              <a:t> o </a:t>
            </a:r>
            <a:r>
              <a:rPr b="1" i="0" lang="es" sz="1400" u="none" cap="none" strike="noStrike">
                <a:solidFill>
                  <a:srgbClr val="333333"/>
                </a:solidFill>
                <a:highlight>
                  <a:srgbClr val="FFFFFF"/>
                </a:highlight>
                <a:latin typeface="Arial"/>
                <a:ea typeface="Arial"/>
                <a:cs typeface="Arial"/>
                <a:sym typeface="Arial"/>
              </a:rPr>
              <a:t>id</a:t>
            </a:r>
            <a:endParaRPr b="1"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1" i="0" lang="es" sz="1400" u="sng" cap="none" strike="noStrike">
                <a:solidFill>
                  <a:schemeClr val="hlink"/>
                </a:solidFill>
                <a:highlight>
                  <a:srgbClr val="FFFFFF"/>
                </a:highlight>
                <a:latin typeface="Arial"/>
                <a:ea typeface="Arial"/>
                <a:cs typeface="Arial"/>
                <a:sym typeface="Arial"/>
                <a:hlinkClick r:id="rId4"/>
              </a:rPr>
              <a:t>Selectores de atributos</a:t>
            </a:r>
            <a:r>
              <a:rPr b="1" i="0" lang="es" sz="1400" u="none" cap="none" strike="noStrike">
                <a:solidFill>
                  <a:srgbClr val="333333"/>
                </a:solidFill>
                <a:highlight>
                  <a:srgbClr val="FFFFFF"/>
                </a:highlight>
                <a:latin typeface="Arial"/>
                <a:ea typeface="Arial"/>
                <a:cs typeface="Arial"/>
                <a:sym typeface="Arial"/>
              </a:rPr>
              <a:t>:</a:t>
            </a:r>
            <a:r>
              <a:rPr b="0" i="0" lang="es" sz="1400" u="none" cap="none" strike="noStrike">
                <a:solidFill>
                  <a:srgbClr val="333333"/>
                </a:solidFill>
                <a:highlight>
                  <a:srgbClr val="FFFFFF"/>
                </a:highlight>
                <a:latin typeface="Arial"/>
                <a:ea typeface="Arial"/>
                <a:cs typeface="Arial"/>
                <a:sym typeface="Arial"/>
              </a:rPr>
              <a:t> Seleccionan los elementos por los </a:t>
            </a:r>
            <a:r>
              <a:rPr b="1" i="0" lang="es" sz="1400" u="none" cap="none" strike="noStrike">
                <a:solidFill>
                  <a:srgbClr val="333333"/>
                </a:solidFill>
                <a:highlight>
                  <a:srgbClr val="FFFFFF"/>
                </a:highlight>
                <a:latin typeface="Arial"/>
                <a:ea typeface="Arial"/>
                <a:cs typeface="Arial"/>
                <a:sym typeface="Arial"/>
              </a:rPr>
              <a:t>valores de sus atributos</a:t>
            </a:r>
            <a:endParaRPr b="1"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1" i="0" lang="es" sz="1400" u="sng" cap="none" strike="noStrike">
                <a:solidFill>
                  <a:schemeClr val="hlink"/>
                </a:solidFill>
                <a:highlight>
                  <a:srgbClr val="FFFFFF"/>
                </a:highlight>
                <a:latin typeface="Arial"/>
                <a:ea typeface="Arial"/>
                <a:cs typeface="Arial"/>
                <a:sym typeface="Arial"/>
                <a:hlinkClick r:id="rId5"/>
              </a:rPr>
              <a:t>Pseudo-clases</a:t>
            </a:r>
            <a:r>
              <a:rPr b="1" i="0" lang="es" sz="1400" u="none" cap="none" strike="noStrike">
                <a:solidFill>
                  <a:srgbClr val="333333"/>
                </a:solidFill>
                <a:highlight>
                  <a:srgbClr val="FFFFFF"/>
                </a:highlight>
                <a:latin typeface="Arial"/>
                <a:ea typeface="Arial"/>
                <a:cs typeface="Arial"/>
                <a:sym typeface="Arial"/>
              </a:rPr>
              <a:t>: </a:t>
            </a:r>
            <a:r>
              <a:rPr b="0" i="0" lang="es" sz="1400" u="none" cap="none" strike="noStrike">
                <a:solidFill>
                  <a:srgbClr val="333333"/>
                </a:solidFill>
                <a:highlight>
                  <a:srgbClr val="FFFFFF"/>
                </a:highlight>
                <a:latin typeface="Arial"/>
                <a:ea typeface="Arial"/>
                <a:cs typeface="Arial"/>
                <a:sym typeface="Arial"/>
              </a:rPr>
              <a:t>Seleccionan los elementos por el estado en que se encuentran, cómo haber aparecido al pasar el ratón, o por ser el primer hijo de su padre en el árbol DOM.</a:t>
            </a:r>
            <a:endParaRPr b="0" i="0" sz="1400" u="none" cap="none" strike="noStrike">
              <a:solidFill>
                <a:srgbClr val="333333"/>
              </a:solidFill>
              <a:highlight>
                <a:srgbClr val="FFFFFF"/>
              </a:highlight>
              <a:latin typeface="Arial"/>
              <a:ea typeface="Arial"/>
              <a:cs typeface="Arial"/>
              <a:sym typeface="Arial"/>
            </a:endParaRPr>
          </a:p>
          <a:p>
            <a:pPr indent="0" lvl="0" marL="457200" marR="0" rtl="0" algn="just">
              <a:lnSpc>
                <a:spcPct val="115000"/>
              </a:lnSpc>
              <a:spcBef>
                <a:spcPts val="1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457200" marR="0" rtl="0" algn="just">
              <a:lnSpc>
                <a:spcPct val="115000"/>
              </a:lnSpc>
              <a:spcBef>
                <a:spcPts val="41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24292E"/>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3"/>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Selectores</a:t>
            </a:r>
            <a:endParaRPr b="1" i="0" sz="2400" u="none" cap="none" strike="noStrike">
              <a:solidFill>
                <a:srgbClr val="000000"/>
              </a:solidFill>
              <a:latin typeface="Arial"/>
              <a:ea typeface="Arial"/>
              <a:cs typeface="Arial"/>
              <a:sym typeface="Arial"/>
            </a:endParaRPr>
          </a:p>
        </p:txBody>
      </p:sp>
      <p:sp>
        <p:nvSpPr>
          <p:cNvPr id="133" name="Google Shape;133;p13"/>
          <p:cNvSpPr txBox="1"/>
          <p:nvPr/>
        </p:nvSpPr>
        <p:spPr>
          <a:xfrm>
            <a:off x="421050" y="1179350"/>
            <a:ext cx="8041200" cy="3544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304800" lvl="0" marL="457200" marR="0" rtl="0" algn="just">
              <a:lnSpc>
                <a:spcPct val="115000"/>
              </a:lnSpc>
              <a:spcBef>
                <a:spcPts val="1800"/>
              </a:spcBef>
              <a:spcAft>
                <a:spcPts val="0"/>
              </a:spcAft>
              <a:buClr>
                <a:srgbClr val="333333"/>
              </a:buClr>
              <a:buSzPts val="1200"/>
              <a:buFont typeface="Arial"/>
              <a:buChar char="●"/>
            </a:pPr>
            <a:r>
              <a:rPr b="1" i="0" lang="es" sz="1200" u="sng" cap="none" strike="noStrike">
                <a:solidFill>
                  <a:schemeClr val="hlink"/>
                </a:solidFill>
                <a:highlight>
                  <a:srgbClr val="FFFFFF"/>
                </a:highlight>
                <a:latin typeface="Arial"/>
                <a:ea typeface="Arial"/>
                <a:cs typeface="Arial"/>
                <a:sym typeface="Arial"/>
                <a:hlinkClick r:id="rId3"/>
              </a:rPr>
              <a:t>Pseudo-elementos</a:t>
            </a:r>
            <a:r>
              <a:rPr b="0" i="0" lang="es" sz="1200" u="none" cap="none" strike="noStrike">
                <a:solidFill>
                  <a:srgbClr val="333333"/>
                </a:solidFill>
                <a:highlight>
                  <a:srgbClr val="FFFFFF"/>
                </a:highlight>
                <a:latin typeface="Arial"/>
                <a:ea typeface="Arial"/>
                <a:cs typeface="Arial"/>
                <a:sym typeface="Arial"/>
              </a:rPr>
              <a:t>: Selecciona los elementos por su situación en relación a otro elemento, por ejemplo: la primera palabra de cada párrafo, o el contenido que se encuentra justo después de un elemento.</a:t>
            </a:r>
            <a:endParaRPr b="0" i="0" sz="1200" u="none" cap="none" strike="noStrike">
              <a:solidFill>
                <a:srgbClr val="333333"/>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333333"/>
              </a:buClr>
              <a:buSzPts val="1200"/>
              <a:buFont typeface="Arial"/>
              <a:buChar char="●"/>
            </a:pPr>
            <a:r>
              <a:rPr b="1" i="0" lang="es" sz="1200" u="sng" cap="none" strike="noStrike">
                <a:solidFill>
                  <a:schemeClr val="hlink"/>
                </a:solidFill>
                <a:highlight>
                  <a:srgbClr val="FFFFFF"/>
                </a:highlight>
                <a:latin typeface="Arial"/>
                <a:ea typeface="Arial"/>
                <a:cs typeface="Arial"/>
                <a:sym typeface="Arial"/>
                <a:hlinkClick r:id="rId4"/>
              </a:rPr>
              <a:t>Combinaciones</a:t>
            </a:r>
            <a:r>
              <a:rPr b="0" i="0" lang="es" sz="1200" u="none" cap="none" strike="noStrike">
                <a:solidFill>
                  <a:srgbClr val="333333"/>
                </a:solidFill>
                <a:highlight>
                  <a:srgbClr val="FFFFFF"/>
                </a:highlight>
                <a:latin typeface="Arial"/>
                <a:ea typeface="Arial"/>
                <a:cs typeface="Arial"/>
                <a:sym typeface="Arial"/>
              </a:rPr>
              <a:t>: No son en sí mismos selectores, sino formas de combinar dos o más selectores de forma práctica para una selección especial. Por ejemplo, se pueden seleccionar párrafos que sean descendientes de divs, o párrafos situados justo después de títulos.</a:t>
            </a:r>
            <a:endParaRPr b="0" i="0" sz="1200" u="none" cap="none" strike="noStrike">
              <a:solidFill>
                <a:srgbClr val="333333"/>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333333"/>
              </a:buClr>
              <a:buSzPts val="1200"/>
              <a:buFont typeface="Arial"/>
              <a:buChar char="●"/>
            </a:pPr>
            <a:r>
              <a:rPr b="1" i="0" lang="es" sz="1200" u="sng" cap="none" strike="noStrike">
                <a:solidFill>
                  <a:schemeClr val="hlink"/>
                </a:solidFill>
                <a:highlight>
                  <a:srgbClr val="FFFFFF"/>
                </a:highlight>
                <a:latin typeface="Arial"/>
                <a:ea typeface="Arial"/>
                <a:cs typeface="Arial"/>
                <a:sym typeface="Arial"/>
                <a:hlinkClick r:id="rId5"/>
              </a:rPr>
              <a:t>Selectores múltiples</a:t>
            </a:r>
            <a:r>
              <a:rPr b="0" i="0" lang="es" sz="1200" u="none" cap="none" strike="noStrike">
                <a:solidFill>
                  <a:srgbClr val="333333"/>
                </a:solidFill>
                <a:highlight>
                  <a:srgbClr val="FFFFFF"/>
                </a:highlight>
                <a:latin typeface="Arial"/>
                <a:ea typeface="Arial"/>
                <a:cs typeface="Arial"/>
                <a:sym typeface="Arial"/>
              </a:rPr>
              <a:t>: Tampoco son selectores en sí mismos; podemos agrupar múltiples selectores en la misma regla CSS separados por comas, para aplicarlos a una de las declaraciones o a todos los elementos seleccionados por estos selectores.</a:t>
            </a:r>
            <a:endParaRPr b="0" i="0" sz="1200" u="none" cap="none" strike="noStrike">
              <a:solidFill>
                <a:srgbClr val="333333"/>
              </a:solidFill>
              <a:highlight>
                <a:srgbClr val="FFFFFF"/>
              </a:highlight>
              <a:latin typeface="Arial"/>
              <a:ea typeface="Arial"/>
              <a:cs typeface="Arial"/>
              <a:sym typeface="Arial"/>
            </a:endParaRPr>
          </a:p>
          <a:p>
            <a:pPr indent="0" lvl="0" marL="457200" marR="0" rtl="0" algn="l">
              <a:lnSpc>
                <a:spcPct val="115000"/>
              </a:lnSpc>
              <a:spcBef>
                <a:spcPts val="410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24292E"/>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3166350" y="4316800"/>
            <a:ext cx="2951400" cy="41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Ejemplos</a:t>
            </a:r>
            <a:endParaRPr b="1" i="0" sz="2400" u="none" cap="none" strike="noStrike">
              <a:solidFill>
                <a:srgbClr val="000000"/>
              </a:solidFill>
              <a:latin typeface="Arial"/>
              <a:ea typeface="Arial"/>
              <a:cs typeface="Arial"/>
              <a:sym typeface="Arial"/>
            </a:endParaRPr>
          </a:p>
        </p:txBody>
      </p:sp>
      <p:pic>
        <p:nvPicPr>
          <p:cNvPr id="139" name="Google Shape;139;p14"/>
          <p:cNvPicPr preferRelativeResize="0"/>
          <p:nvPr/>
        </p:nvPicPr>
        <p:blipFill rotWithShape="1">
          <a:blip r:embed="rId3">
            <a:alphaModFix/>
          </a:blip>
          <a:srcRect b="0" l="0" r="0" t="0"/>
          <a:stretch/>
        </p:blipFill>
        <p:spPr>
          <a:xfrm>
            <a:off x="700625" y="631150"/>
            <a:ext cx="7508924" cy="368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idx="1" type="subTitle"/>
          </p:nvPr>
        </p:nvSpPr>
        <p:spPr>
          <a:xfrm>
            <a:off x="802329" y="517950"/>
            <a:ext cx="3504900" cy="41076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Existen un tipo de selectores que te permiten usar cualquier atributo HTML como selector CSS, y no solo eso, sino también comodines (una especie de micro expresiones regulares).</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más acerca de los Selectores regex!</a:t>
            </a:r>
            <a:endParaRPr sz="1400"/>
          </a:p>
          <a:p>
            <a:pPr indent="0" lvl="0" marL="0" rtl="0" algn="ctr">
              <a:lnSpc>
                <a:spcPct val="100000"/>
              </a:lnSpc>
              <a:spcBef>
                <a:spcPts val="0"/>
              </a:spcBef>
              <a:spcAft>
                <a:spcPts val="0"/>
              </a:spcAft>
              <a:buSzPts val="2800"/>
              <a:buNone/>
            </a:pPr>
            <a:r>
              <a:t/>
            </a:r>
            <a:endParaRPr sz="1400"/>
          </a:p>
        </p:txBody>
      </p:sp>
      <p:pic>
        <p:nvPicPr>
          <p:cNvPr id="145" name="Google Shape;145;p15"/>
          <p:cNvPicPr preferRelativeResize="0"/>
          <p:nvPr/>
        </p:nvPicPr>
        <p:blipFill rotWithShape="1">
          <a:blip r:embed="rId3">
            <a:alphaModFix/>
          </a:blip>
          <a:srcRect b="0" l="0" r="0" t="0"/>
          <a:stretch/>
        </p:blipFill>
        <p:spPr>
          <a:xfrm>
            <a:off x="5167375" y="517950"/>
            <a:ext cx="2466775" cy="399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4. Selectores regex</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a:t>
            </a:r>
            <a:r>
              <a:rPr b="1" i="0" lang="es" sz="2400" u="sng" cap="none" strike="noStrike">
                <a:solidFill>
                  <a:schemeClr val="hlink"/>
                </a:solidFill>
                <a:latin typeface="Arial"/>
                <a:ea typeface="Arial"/>
                <a:cs typeface="Arial"/>
                <a:sym typeface="Arial"/>
                <a:hlinkClick r:id="rId3"/>
              </a:rPr>
              <a:t>Selectores regex</a:t>
            </a:r>
            <a:endParaRPr b="1" i="0" sz="2400" u="none" cap="none" strike="noStrike">
              <a:solidFill>
                <a:srgbClr val="000000"/>
              </a:solidFill>
              <a:latin typeface="Arial"/>
              <a:ea typeface="Arial"/>
              <a:cs typeface="Arial"/>
              <a:sym typeface="Arial"/>
            </a:endParaRPr>
          </a:p>
        </p:txBody>
      </p:sp>
      <p:sp>
        <p:nvSpPr>
          <p:cNvPr id="156" name="Google Shape;156;p17"/>
          <p:cNvSpPr txBox="1"/>
          <p:nvPr/>
        </p:nvSpPr>
        <p:spPr>
          <a:xfrm>
            <a:off x="421050" y="1179350"/>
            <a:ext cx="5137800" cy="3431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1" i="0" lang="es" sz="1400" u="none" cap="none" strike="noStrike">
                <a:solidFill>
                  <a:srgbClr val="333333"/>
                </a:solidFill>
                <a:highlight>
                  <a:srgbClr val="FFFFFF"/>
                </a:highlight>
                <a:latin typeface="Consolas"/>
                <a:ea typeface="Consolas"/>
                <a:cs typeface="Consolas"/>
                <a:sym typeface="Consolas"/>
              </a:rPr>
              <a:t>[attr^=val]</a:t>
            </a:r>
            <a:r>
              <a:rPr b="1" i="0" lang="es" sz="1400" u="none" cap="none" strike="noStrike">
                <a:solidFill>
                  <a:srgbClr val="333333"/>
                </a:solidFill>
                <a:highlight>
                  <a:srgbClr val="FFFFFF"/>
                </a:highlight>
                <a:latin typeface="Arial"/>
                <a:ea typeface="Arial"/>
                <a:cs typeface="Arial"/>
                <a:sym typeface="Arial"/>
              </a:rPr>
              <a:t>:</a:t>
            </a:r>
            <a:r>
              <a:rPr b="0" i="0" lang="es" sz="1400" u="none" cap="none" strike="noStrike">
                <a:solidFill>
                  <a:srgbClr val="333333"/>
                </a:solidFill>
                <a:highlight>
                  <a:srgbClr val="FFFFFF"/>
                </a:highlight>
                <a:latin typeface="Arial"/>
                <a:ea typeface="Arial"/>
                <a:cs typeface="Arial"/>
                <a:sym typeface="Arial"/>
              </a:rPr>
              <a:t> Seleccionará todos los elementos cuyo atributo </a:t>
            </a:r>
            <a:r>
              <a:rPr b="0" i="0" lang="es" sz="1400" u="none" cap="none" strike="noStrike">
                <a:solidFill>
                  <a:srgbClr val="333333"/>
                </a:solidFill>
                <a:highlight>
                  <a:srgbClr val="FFFFFF"/>
                </a:highlight>
                <a:latin typeface="Consolas"/>
                <a:ea typeface="Consolas"/>
                <a:cs typeface="Consolas"/>
                <a:sym typeface="Consolas"/>
              </a:rPr>
              <a:t>attr</a:t>
            </a:r>
            <a:r>
              <a:rPr b="0" i="0" lang="es" sz="1400" u="none" cap="none" strike="noStrike">
                <a:solidFill>
                  <a:srgbClr val="333333"/>
                </a:solidFill>
                <a:highlight>
                  <a:srgbClr val="FFFFFF"/>
                </a:highlight>
                <a:latin typeface="Arial"/>
                <a:ea typeface="Arial"/>
                <a:cs typeface="Arial"/>
                <a:sym typeface="Arial"/>
              </a:rPr>
              <a:t> comienza por el valor </a:t>
            </a:r>
            <a:r>
              <a:rPr b="0" i="0" lang="es" sz="1400" u="none" cap="none" strike="noStrike">
                <a:solidFill>
                  <a:srgbClr val="333333"/>
                </a:solidFill>
                <a:highlight>
                  <a:srgbClr val="FFFFFF"/>
                </a:highlight>
                <a:latin typeface="Consolas"/>
                <a:ea typeface="Consolas"/>
                <a:cs typeface="Consolas"/>
                <a:sym typeface="Consolas"/>
              </a:rPr>
              <a:t>val.</a:t>
            </a:r>
            <a:endParaRPr b="0"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1" i="0" lang="es" sz="1400" u="none" cap="none" strike="noStrike">
                <a:solidFill>
                  <a:srgbClr val="333333"/>
                </a:solidFill>
                <a:highlight>
                  <a:srgbClr val="FFFFFF"/>
                </a:highlight>
                <a:latin typeface="Consolas"/>
                <a:ea typeface="Consolas"/>
                <a:cs typeface="Consolas"/>
                <a:sym typeface="Consolas"/>
              </a:rPr>
              <a:t>[attr$=val]</a:t>
            </a:r>
            <a:r>
              <a:rPr b="1" i="0" lang="es" sz="1400" u="none" cap="none" strike="noStrike">
                <a:solidFill>
                  <a:srgbClr val="333333"/>
                </a:solidFill>
                <a:highlight>
                  <a:srgbClr val="FFFFFF"/>
                </a:highlight>
                <a:latin typeface="Arial"/>
                <a:ea typeface="Arial"/>
                <a:cs typeface="Arial"/>
                <a:sym typeface="Arial"/>
              </a:rPr>
              <a:t>:</a:t>
            </a:r>
            <a:r>
              <a:rPr b="0" i="0" lang="es" sz="1400" u="none" cap="none" strike="noStrike">
                <a:solidFill>
                  <a:srgbClr val="333333"/>
                </a:solidFill>
                <a:highlight>
                  <a:srgbClr val="FFFFFF"/>
                </a:highlight>
                <a:latin typeface="Arial"/>
                <a:ea typeface="Arial"/>
                <a:cs typeface="Arial"/>
                <a:sym typeface="Arial"/>
              </a:rPr>
              <a:t> Este selector elegirá todos los elementos cuyo atributo </a:t>
            </a:r>
            <a:r>
              <a:rPr b="0" i="0" lang="es" sz="1400" u="none" cap="none" strike="noStrike">
                <a:solidFill>
                  <a:srgbClr val="333333"/>
                </a:solidFill>
                <a:highlight>
                  <a:srgbClr val="FFFFFF"/>
                </a:highlight>
                <a:latin typeface="Consolas"/>
                <a:ea typeface="Consolas"/>
                <a:cs typeface="Consolas"/>
                <a:sym typeface="Consolas"/>
              </a:rPr>
              <a:t>attr</a:t>
            </a:r>
            <a:r>
              <a:rPr b="0" i="0" lang="es" sz="1400" u="none" cap="none" strike="noStrike">
                <a:solidFill>
                  <a:srgbClr val="333333"/>
                </a:solidFill>
                <a:highlight>
                  <a:srgbClr val="FFFFFF"/>
                </a:highlight>
                <a:latin typeface="Arial"/>
                <a:ea typeface="Arial"/>
                <a:cs typeface="Arial"/>
                <a:sym typeface="Arial"/>
              </a:rPr>
              <a:t> termina por el valor </a:t>
            </a:r>
            <a:r>
              <a:rPr b="0" i="0" lang="es" sz="1400" u="none" cap="none" strike="noStrike">
                <a:solidFill>
                  <a:srgbClr val="333333"/>
                </a:solidFill>
                <a:highlight>
                  <a:srgbClr val="FFFFFF"/>
                </a:highlight>
                <a:latin typeface="Consolas"/>
                <a:ea typeface="Consolas"/>
                <a:cs typeface="Consolas"/>
                <a:sym typeface="Consolas"/>
              </a:rPr>
              <a:t>val.</a:t>
            </a:r>
            <a:endParaRPr b="0"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1" i="0" lang="es" sz="1400" u="none" cap="none" strike="noStrike">
                <a:solidFill>
                  <a:srgbClr val="333333"/>
                </a:solidFill>
                <a:highlight>
                  <a:srgbClr val="FFFFFF"/>
                </a:highlight>
                <a:latin typeface="Consolas"/>
                <a:ea typeface="Consolas"/>
                <a:cs typeface="Consolas"/>
                <a:sym typeface="Consolas"/>
              </a:rPr>
              <a:t>[attr*=val]</a:t>
            </a:r>
            <a:r>
              <a:rPr b="1" i="0" lang="es" sz="1400" u="none" cap="none" strike="noStrike">
                <a:solidFill>
                  <a:srgbClr val="333333"/>
                </a:solidFill>
                <a:highlight>
                  <a:srgbClr val="FFFFFF"/>
                </a:highlight>
                <a:latin typeface="Arial"/>
                <a:ea typeface="Arial"/>
                <a:cs typeface="Arial"/>
                <a:sym typeface="Arial"/>
              </a:rPr>
              <a:t>:</a:t>
            </a:r>
            <a:r>
              <a:rPr b="0" i="0" lang="es" sz="1400" u="none" cap="none" strike="noStrike">
                <a:solidFill>
                  <a:srgbClr val="333333"/>
                </a:solidFill>
                <a:highlight>
                  <a:srgbClr val="FFFFFF"/>
                </a:highlight>
                <a:latin typeface="Arial"/>
                <a:ea typeface="Arial"/>
                <a:cs typeface="Arial"/>
                <a:sym typeface="Arial"/>
              </a:rPr>
              <a:t> Este seleccionará todos los elementos cuyo atributo </a:t>
            </a:r>
            <a:r>
              <a:rPr b="0" i="0" lang="es" sz="1400" u="none" cap="none" strike="noStrike">
                <a:solidFill>
                  <a:srgbClr val="333333"/>
                </a:solidFill>
                <a:highlight>
                  <a:srgbClr val="FFFFFF"/>
                </a:highlight>
                <a:latin typeface="Consolas"/>
                <a:ea typeface="Consolas"/>
                <a:cs typeface="Consolas"/>
                <a:sym typeface="Consolas"/>
              </a:rPr>
              <a:t>attr</a:t>
            </a:r>
            <a:r>
              <a:rPr b="0" i="0" lang="es" sz="1400" u="none" cap="none" strike="noStrike">
                <a:solidFill>
                  <a:srgbClr val="333333"/>
                </a:solidFill>
                <a:highlight>
                  <a:srgbClr val="FFFFFF"/>
                </a:highlight>
                <a:latin typeface="Arial"/>
                <a:ea typeface="Arial"/>
                <a:cs typeface="Arial"/>
                <a:sym typeface="Arial"/>
              </a:rPr>
              <a:t> contiene la cadena </a:t>
            </a:r>
            <a:r>
              <a:rPr b="0" i="0" lang="es" sz="1400" u="none" cap="none" strike="noStrike">
                <a:solidFill>
                  <a:srgbClr val="333333"/>
                </a:solidFill>
                <a:highlight>
                  <a:srgbClr val="FFFFFF"/>
                </a:highlight>
                <a:latin typeface="Consolas"/>
                <a:ea typeface="Consolas"/>
                <a:cs typeface="Consolas"/>
                <a:sym typeface="Consolas"/>
              </a:rPr>
              <a:t>val.</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41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41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17"/>
          <p:cNvPicPr preferRelativeResize="0"/>
          <p:nvPr/>
        </p:nvPicPr>
        <p:blipFill rotWithShape="1">
          <a:blip r:embed="rId4">
            <a:alphaModFix/>
          </a:blip>
          <a:srcRect b="0" l="0" r="0" t="0"/>
          <a:stretch/>
        </p:blipFill>
        <p:spPr>
          <a:xfrm>
            <a:off x="5939850" y="793150"/>
            <a:ext cx="2658250" cy="358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idx="1" type="subTitle"/>
          </p:nvPr>
        </p:nvSpPr>
        <p:spPr>
          <a:xfrm>
            <a:off x="646925" y="952800"/>
            <a:ext cx="2662800" cy="32379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 un concepto que está relacionada con cómo los elementos del etiquetado de HTML heredan propiedades de sus elementos padres (los que los contienen) y los transmiten a sus elementos hijos.</a:t>
            </a:r>
            <a:endParaRPr sz="1400"/>
          </a:p>
          <a:p>
            <a:pPr indent="0" lvl="0" marL="0" rtl="0" algn="just">
              <a:lnSpc>
                <a:spcPct val="100000"/>
              </a:lnSpc>
              <a:spcBef>
                <a:spcPts val="0"/>
              </a:spcBef>
              <a:spcAft>
                <a:spcPts val="0"/>
              </a:spcAft>
              <a:buSzPts val="2800"/>
              <a:buNone/>
            </a:pPr>
            <a:r>
              <a:rPr lang="es" sz="1400"/>
              <a:t>¡Conozcamos más acerca de la Herencia!</a:t>
            </a:r>
            <a:endParaRPr sz="1400"/>
          </a:p>
        </p:txBody>
      </p:sp>
      <p:pic>
        <p:nvPicPr>
          <p:cNvPr id="163" name="Google Shape;163;p18"/>
          <p:cNvPicPr preferRelativeResize="0"/>
          <p:nvPr/>
        </p:nvPicPr>
        <p:blipFill rotWithShape="1">
          <a:blip r:embed="rId3">
            <a:alphaModFix/>
          </a:blip>
          <a:srcRect b="10714" l="6488" r="7570" t="0"/>
          <a:stretch/>
        </p:blipFill>
        <p:spPr>
          <a:xfrm>
            <a:off x="3718075" y="916325"/>
            <a:ext cx="4928575" cy="35332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5. Herencia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2"/>
          <p:cNvSpPr txBox="1"/>
          <p:nvPr>
            <p:ph type="title"/>
          </p:nvPr>
        </p:nvSpPr>
        <p:spPr>
          <a:xfrm>
            <a:off x="554800" y="853800"/>
            <a:ext cx="5226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rPr lang="es"/>
              <a:t>Al finalizar esta semana, el participante será capaz de:</a:t>
            </a:r>
            <a:endParaRPr/>
          </a:p>
        </p:txBody>
      </p:sp>
      <p:sp>
        <p:nvSpPr>
          <p:cNvPr id="64" name="Google Shape;64;p2"/>
          <p:cNvSpPr txBox="1"/>
          <p:nvPr/>
        </p:nvSpPr>
        <p:spPr>
          <a:xfrm>
            <a:off x="466600" y="2366875"/>
            <a:ext cx="15138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Temario:</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1008725" y="2714475"/>
            <a:ext cx="2457600" cy="183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200000"/>
              </a:lnSpc>
              <a:spcBef>
                <a:spcPts val="0"/>
              </a:spcBef>
              <a:spcAft>
                <a:spcPts val="0"/>
              </a:spcAft>
              <a:buClr>
                <a:srgbClr val="000000"/>
              </a:buClr>
              <a:buSzPts val="1200"/>
              <a:buFont typeface="Arial"/>
              <a:buAutoNum type="arabicPeriod"/>
            </a:pPr>
            <a:r>
              <a:rPr b="0" i="0" lang="es" sz="1200" u="none" cap="none" strike="noStrike">
                <a:solidFill>
                  <a:srgbClr val="000000"/>
                </a:solidFill>
                <a:latin typeface="Arial"/>
                <a:ea typeface="Arial"/>
                <a:cs typeface="Arial"/>
                <a:sym typeface="Arial"/>
              </a:rPr>
              <a:t>Qué es CSS?</a:t>
            </a:r>
            <a:endParaRPr b="0" i="0" sz="1200" u="none" cap="none" strike="noStrike">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AutoNum type="arabicPeriod"/>
            </a:pPr>
            <a:r>
              <a:rPr b="0" i="0" lang="es" sz="1200" u="none" cap="none" strike="noStrike">
                <a:solidFill>
                  <a:srgbClr val="000000"/>
                </a:solidFill>
                <a:latin typeface="Arial"/>
                <a:ea typeface="Arial"/>
                <a:cs typeface="Arial"/>
                <a:sym typeface="Arial"/>
              </a:rPr>
              <a:t>Sintaxis</a:t>
            </a:r>
            <a:endParaRPr b="0" i="0" sz="1200" u="none" cap="none" strike="noStrike">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AutoNum type="arabicPeriod"/>
            </a:pPr>
            <a:r>
              <a:rPr b="0" i="0" lang="es" sz="1200" u="none" cap="none" strike="noStrike">
                <a:solidFill>
                  <a:srgbClr val="000000"/>
                </a:solidFill>
                <a:latin typeface="Arial"/>
                <a:ea typeface="Arial"/>
                <a:cs typeface="Arial"/>
                <a:sym typeface="Arial"/>
              </a:rPr>
              <a:t>Selectores</a:t>
            </a:r>
            <a:endParaRPr b="0" i="0" sz="1200" u="none" cap="none" strike="noStrike">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chemeClr val="dk1"/>
              </a:buClr>
              <a:buSzPts val="1200"/>
              <a:buFont typeface="Arial"/>
              <a:buAutoNum type="arabicPeriod"/>
            </a:pPr>
            <a:r>
              <a:rPr b="0" i="0" lang="es" sz="1200" u="none" cap="none" strike="noStrike">
                <a:solidFill>
                  <a:schemeClr val="dk1"/>
                </a:solidFill>
                <a:latin typeface="Arial"/>
                <a:ea typeface="Arial"/>
                <a:cs typeface="Arial"/>
                <a:sym typeface="Arial"/>
              </a:rPr>
              <a:t>Selectores Regex</a:t>
            </a:r>
            <a:endParaRPr b="0" i="0" sz="1200" u="none" cap="none" strike="noStrike">
              <a:solidFill>
                <a:schemeClr val="dk1"/>
              </a:solidFill>
              <a:latin typeface="Arial"/>
              <a:ea typeface="Arial"/>
              <a:cs typeface="Arial"/>
              <a:sym typeface="Arial"/>
            </a:endParaRPr>
          </a:p>
          <a:p>
            <a:pPr indent="-304800" lvl="0" marL="457200" marR="0" rtl="0" algn="l">
              <a:lnSpc>
                <a:spcPct val="200000"/>
              </a:lnSpc>
              <a:spcBef>
                <a:spcPts val="0"/>
              </a:spcBef>
              <a:spcAft>
                <a:spcPts val="0"/>
              </a:spcAft>
              <a:buClr>
                <a:schemeClr val="dk1"/>
              </a:buClr>
              <a:buSzPts val="1200"/>
              <a:buFont typeface="Arial"/>
              <a:buAutoNum type="arabicPeriod"/>
            </a:pPr>
            <a:r>
              <a:rPr b="0" i="0" lang="es" sz="1200" u="none" cap="none" strike="noStrike">
                <a:solidFill>
                  <a:schemeClr val="dk1"/>
                </a:solidFill>
                <a:latin typeface="Arial"/>
                <a:ea typeface="Arial"/>
                <a:cs typeface="Arial"/>
                <a:sym typeface="Arial"/>
              </a:rPr>
              <a:t>Cascada</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648350" y="1267600"/>
            <a:ext cx="8250300" cy="1182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0"/>
              </a:spcBef>
              <a:spcAft>
                <a:spcPts val="0"/>
              </a:spcAft>
              <a:buClr>
                <a:srgbClr val="000000"/>
              </a:buClr>
              <a:buSzPts val="1200"/>
              <a:buFont typeface="Arial"/>
              <a:buChar char="●"/>
            </a:pPr>
            <a:r>
              <a:rPr b="0" i="0" lang="es" sz="1200" u="none" cap="none" strike="noStrike">
                <a:solidFill>
                  <a:srgbClr val="000000"/>
                </a:solidFill>
                <a:latin typeface="Arial"/>
                <a:ea typeface="Arial"/>
                <a:cs typeface="Arial"/>
                <a:sym typeface="Arial"/>
              </a:rPr>
              <a:t>Entender el lenguaje CSS </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rgbClr val="000000"/>
              </a:buClr>
              <a:buSzPts val="1200"/>
              <a:buFont typeface="Arial"/>
              <a:buChar char="●"/>
            </a:pPr>
            <a:r>
              <a:rPr b="0" i="0" lang="es" sz="1200" u="none" cap="none" strike="noStrike">
                <a:solidFill>
                  <a:srgbClr val="000000"/>
                </a:solidFill>
                <a:latin typeface="Arial"/>
                <a:ea typeface="Arial"/>
                <a:cs typeface="Arial"/>
                <a:sym typeface="Arial"/>
              </a:rPr>
              <a:t>Escribir estilos con buenas prácticas </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rgbClr val="000000"/>
              </a:buClr>
              <a:buSzPts val="1200"/>
              <a:buFont typeface="Arial"/>
              <a:buChar char="●"/>
            </a:pPr>
            <a:r>
              <a:rPr b="0" i="0" lang="es" sz="1200" u="none" cap="none" strike="noStrike">
                <a:solidFill>
                  <a:srgbClr val="000000"/>
                </a:solidFill>
                <a:latin typeface="Arial"/>
                <a:ea typeface="Arial"/>
                <a:cs typeface="Arial"/>
                <a:sym typeface="Arial"/>
              </a:rPr>
              <a:t>Conocer las distintas reglas de css</a:t>
            </a:r>
            <a:endParaRPr b="0" i="0" sz="1200" u="none" cap="none" strike="noStrike">
              <a:solidFill>
                <a:srgbClr val="000000"/>
              </a:solidFill>
              <a:latin typeface="Arial"/>
              <a:ea typeface="Arial"/>
              <a:cs typeface="Arial"/>
              <a:sym typeface="Arial"/>
            </a:endParaRPr>
          </a:p>
        </p:txBody>
      </p:sp>
      <p:sp>
        <p:nvSpPr>
          <p:cNvPr id="67" name="Google Shape;67;p2"/>
          <p:cNvSpPr txBox="1"/>
          <p:nvPr/>
        </p:nvSpPr>
        <p:spPr>
          <a:xfrm>
            <a:off x="3227275" y="2654350"/>
            <a:ext cx="1851300" cy="1835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6.  Herencia</a:t>
            </a:r>
            <a:endParaRPr b="0" i="0" sz="1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7.  Unidades de Medida</a:t>
            </a:r>
            <a:endParaRPr b="0" i="0" sz="1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8.  Colores</a:t>
            </a:r>
            <a:endParaRPr b="0" i="0" sz="1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9.  Modelo de Caja</a:t>
            </a:r>
            <a:endParaRPr b="0" i="0" sz="1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10. Posicionamiento</a:t>
            </a:r>
            <a:endParaRPr b="0" i="0" sz="1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txBox="1"/>
          <p:nvPr/>
        </p:nvSpPr>
        <p:spPr>
          <a:xfrm>
            <a:off x="5400350" y="2654350"/>
            <a:ext cx="2985000" cy="15885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11. Font</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12.  Listas</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13.  Buenas prácticas y orden de escritura</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a:t>
            </a:r>
            <a:r>
              <a:rPr b="1" i="0" lang="es" sz="2400" u="sng" cap="none" strike="noStrike">
                <a:solidFill>
                  <a:schemeClr val="hlink"/>
                </a:solidFill>
                <a:latin typeface="Arial"/>
                <a:ea typeface="Arial"/>
                <a:cs typeface="Arial"/>
                <a:sym typeface="Arial"/>
                <a:hlinkClick r:id="rId3"/>
              </a:rPr>
              <a:t>Herencia</a:t>
            </a:r>
            <a:endParaRPr b="1" i="0" sz="2400" u="none" cap="none" strike="noStrike">
              <a:solidFill>
                <a:srgbClr val="000000"/>
              </a:solidFill>
              <a:latin typeface="Arial"/>
              <a:ea typeface="Arial"/>
              <a:cs typeface="Arial"/>
              <a:sym typeface="Arial"/>
            </a:endParaRPr>
          </a:p>
        </p:txBody>
      </p:sp>
      <p:sp>
        <p:nvSpPr>
          <p:cNvPr id="174" name="Google Shape;174;p20"/>
          <p:cNvSpPr txBox="1"/>
          <p:nvPr/>
        </p:nvSpPr>
        <p:spPr>
          <a:xfrm>
            <a:off x="421050" y="1179350"/>
            <a:ext cx="79605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333333"/>
                </a:solidFill>
                <a:highlight>
                  <a:srgbClr val="FFFFFF"/>
                </a:highlight>
                <a:latin typeface="Arial"/>
                <a:ea typeface="Arial"/>
                <a:cs typeface="Arial"/>
                <a:sym typeface="Arial"/>
              </a:rPr>
              <a:t>La herencia nos permite heredar valores de las etiquetas padre, es muy usado en css para definir los valores globales y de esta manera todos los hijos obtienen estos. Los 3 valores de CSS para controlar la herencia:  </a:t>
            </a:r>
            <a:endParaRPr b="0"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5" name="Google Shape;175;p20"/>
          <p:cNvSpPr/>
          <p:nvPr/>
        </p:nvSpPr>
        <p:spPr>
          <a:xfrm>
            <a:off x="759050" y="1932725"/>
            <a:ext cx="3234600" cy="11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4100"/>
              </a:spcBef>
              <a:spcAft>
                <a:spcPts val="4100"/>
              </a:spcAft>
              <a:buClr>
                <a:srgbClr val="000000"/>
              </a:buClr>
              <a:buSzPts val="1200"/>
              <a:buFont typeface="Arial"/>
              <a:buNone/>
            </a:pPr>
            <a:r>
              <a:rPr b="0" i="0" lang="es" sz="1200" u="none" cap="none" strike="noStrike">
                <a:solidFill>
                  <a:srgbClr val="000000"/>
                </a:solidFill>
                <a:latin typeface="Arial"/>
                <a:ea typeface="Arial"/>
                <a:cs typeface="Arial"/>
                <a:sym typeface="Arial"/>
              </a:rPr>
              <a:t>Inherit</a:t>
            </a:r>
            <a:r>
              <a:rPr b="0" i="0" lang="es" sz="1200" u="none" cap="none" strike="noStrike">
                <a:solidFill>
                  <a:schemeClr val="dk1"/>
                </a:solidFill>
                <a:latin typeface="Arial"/>
                <a:ea typeface="Arial"/>
                <a:cs typeface="Arial"/>
                <a:sym typeface="Arial"/>
              </a:rPr>
              <a:t> : Este establece el valor de la propiedad de un elemento seleccionado en el mismo que su elemento padre.</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1292525" y="3190100"/>
            <a:ext cx="6048600" cy="9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4100"/>
              </a:spcBef>
              <a:spcAft>
                <a:spcPts val="4100"/>
              </a:spcAft>
              <a:buClr>
                <a:srgbClr val="000000"/>
              </a:buClr>
              <a:buSzPts val="1200"/>
              <a:buFont typeface="Arial"/>
              <a:buNone/>
            </a:pPr>
            <a:r>
              <a:rPr b="0" i="0" lang="es" sz="1200" u="none" cap="none" strike="noStrike">
                <a:solidFill>
                  <a:srgbClr val="000000"/>
                </a:solidFill>
                <a:latin typeface="Arial"/>
                <a:ea typeface="Arial"/>
                <a:cs typeface="Arial"/>
                <a:sym typeface="Arial"/>
              </a:rPr>
              <a:t>Initial</a:t>
            </a:r>
            <a:r>
              <a:rPr b="0" i="0" lang="es" sz="1200" u="none" cap="none" strike="noStrike">
                <a:solidFill>
                  <a:schemeClr val="dk1"/>
                </a:solidFill>
                <a:latin typeface="Arial"/>
                <a:ea typeface="Arial"/>
                <a:cs typeface="Arial"/>
                <a:sym typeface="Arial"/>
              </a:rPr>
              <a:t>: Este establece el valor de la propiedad de un elemento seleccionado en el valor por defecto que establece la hoja de estilos del navegador. Si este no existe, la propiedad se hereda naturalmente, adoptando el valor de inherit.</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4180350" y="1932725"/>
            <a:ext cx="3779700" cy="11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4100"/>
              </a:spcBef>
              <a:spcAft>
                <a:spcPts val="4100"/>
              </a:spcAft>
              <a:buClr>
                <a:srgbClr val="000000"/>
              </a:buClr>
              <a:buSzPts val="1200"/>
              <a:buFont typeface="Arial"/>
              <a:buNone/>
            </a:pPr>
            <a:r>
              <a:rPr b="0" i="0" lang="es" sz="1200" u="none" cap="none" strike="noStrike">
                <a:solidFill>
                  <a:srgbClr val="000000"/>
                </a:solidFill>
                <a:latin typeface="Arial"/>
                <a:ea typeface="Arial"/>
                <a:cs typeface="Arial"/>
                <a:sym typeface="Arial"/>
              </a:rPr>
              <a:t>Unset</a:t>
            </a:r>
            <a:r>
              <a:rPr b="0" i="0" lang="es" sz="1200" u="none" cap="none" strike="noStrike">
                <a:solidFill>
                  <a:schemeClr val="dk1"/>
                </a:solidFill>
                <a:latin typeface="Arial"/>
                <a:ea typeface="Arial"/>
                <a:cs typeface="Arial"/>
                <a:sym typeface="Arial"/>
              </a:rPr>
              <a:t> : Este restablece la propiedad a su valor natural. Si la propiedad se hereda de forma natural; entonces actuará como inherit, sino, actuará como initial.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1"/>
          <p:cNvPicPr preferRelativeResize="0"/>
          <p:nvPr/>
        </p:nvPicPr>
        <p:blipFill rotWithShape="1">
          <a:blip r:embed="rId3">
            <a:alphaModFix/>
          </a:blip>
          <a:srcRect b="0" l="0" r="0" t="0"/>
          <a:stretch/>
        </p:blipFill>
        <p:spPr>
          <a:xfrm>
            <a:off x="2021675" y="910404"/>
            <a:ext cx="5313900" cy="3322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idx="1" type="subTitle"/>
          </p:nvPr>
        </p:nvSpPr>
        <p:spPr>
          <a:xfrm>
            <a:off x="535950" y="968500"/>
            <a:ext cx="2914800" cy="30372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CSS significa hojas de estilo en cascada, y esa primera palabra en cascada es increíblemente importante de entender: la forma en que se comporta la cascada es clave para comprender CSS.</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más sobre la cascada!</a:t>
            </a:r>
            <a:endParaRPr sz="1400"/>
          </a:p>
        </p:txBody>
      </p:sp>
      <p:grpSp>
        <p:nvGrpSpPr>
          <p:cNvPr id="188" name="Google Shape;188;p22"/>
          <p:cNvGrpSpPr/>
          <p:nvPr/>
        </p:nvGrpSpPr>
        <p:grpSpPr>
          <a:xfrm>
            <a:off x="3450750" y="3433525"/>
            <a:ext cx="1060450" cy="917100"/>
            <a:chOff x="783300" y="3611925"/>
            <a:chExt cx="1060450" cy="917100"/>
          </a:xfrm>
        </p:grpSpPr>
        <p:pic>
          <p:nvPicPr>
            <p:cNvPr id="189" name="Google Shape;189;p22"/>
            <p:cNvPicPr preferRelativeResize="0"/>
            <p:nvPr/>
          </p:nvPicPr>
          <p:blipFill rotWithShape="1">
            <a:blip r:embed="rId3">
              <a:alphaModFix/>
            </a:blip>
            <a:srcRect b="52312" l="18045" r="15465" t="0"/>
            <a:stretch/>
          </p:blipFill>
          <p:spPr>
            <a:xfrm>
              <a:off x="827650" y="3634975"/>
              <a:ext cx="1016100" cy="728725"/>
            </a:xfrm>
            <a:prstGeom prst="rect">
              <a:avLst/>
            </a:prstGeom>
            <a:noFill/>
            <a:ln>
              <a:noFill/>
            </a:ln>
          </p:spPr>
        </p:pic>
        <p:sp>
          <p:nvSpPr>
            <p:cNvPr id="190" name="Google Shape;190;p22"/>
            <p:cNvSpPr/>
            <p:nvPr/>
          </p:nvSpPr>
          <p:spPr>
            <a:xfrm>
              <a:off x="783300" y="3611925"/>
              <a:ext cx="953100" cy="917100"/>
            </a:xfrm>
            <a:prstGeom prst="ellipse">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1" name="Google Shape;191;p22"/>
          <p:cNvPicPr preferRelativeResize="0"/>
          <p:nvPr/>
        </p:nvPicPr>
        <p:blipFill rotWithShape="1">
          <a:blip r:embed="rId4">
            <a:alphaModFix/>
          </a:blip>
          <a:srcRect b="0" l="0" r="0" t="0"/>
          <a:stretch/>
        </p:blipFill>
        <p:spPr>
          <a:xfrm flipH="1">
            <a:off x="7823375" y="2710025"/>
            <a:ext cx="1194200" cy="1846350"/>
          </a:xfrm>
          <a:prstGeom prst="rect">
            <a:avLst/>
          </a:prstGeom>
          <a:noFill/>
          <a:ln>
            <a:noFill/>
          </a:ln>
        </p:spPr>
      </p:pic>
      <p:sp>
        <p:nvSpPr>
          <p:cNvPr id="192" name="Google Shape;192;p22"/>
          <p:cNvSpPr/>
          <p:nvPr/>
        </p:nvSpPr>
        <p:spPr>
          <a:xfrm>
            <a:off x="3892875" y="1579700"/>
            <a:ext cx="2110800" cy="1655100"/>
          </a:xfrm>
          <a:prstGeom prst="wedgeRoundRectCallout">
            <a:avLst>
              <a:gd fmla="val -36457" name="adj1"/>
              <a:gd fmla="val 65468" name="adj2"/>
              <a:gd fmla="val 0" name="adj3"/>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Google Shape;193;p22"/>
          <p:cNvPicPr preferRelativeResize="0"/>
          <p:nvPr/>
        </p:nvPicPr>
        <p:blipFill rotWithShape="1">
          <a:blip r:embed="rId5">
            <a:alphaModFix/>
          </a:blip>
          <a:srcRect b="0" l="0" r="0" t="0"/>
          <a:stretch/>
        </p:blipFill>
        <p:spPr>
          <a:xfrm>
            <a:off x="4036075" y="1757975"/>
            <a:ext cx="1810300" cy="1262550"/>
          </a:xfrm>
          <a:prstGeom prst="rect">
            <a:avLst/>
          </a:prstGeom>
          <a:noFill/>
          <a:ln>
            <a:noFill/>
          </a:ln>
        </p:spPr>
      </p:pic>
      <p:sp>
        <p:nvSpPr>
          <p:cNvPr id="194" name="Google Shape;194;p22"/>
          <p:cNvSpPr/>
          <p:nvPr/>
        </p:nvSpPr>
        <p:spPr>
          <a:xfrm>
            <a:off x="6206050" y="1532250"/>
            <a:ext cx="2110800" cy="1262400"/>
          </a:xfrm>
          <a:prstGeom prst="wedgeRoundRectCallout">
            <a:avLst>
              <a:gd fmla="val 45778" name="adj1"/>
              <a:gd fmla="val 69958" name="adj2"/>
              <a:gd fmla="val 0" name="adj3"/>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p22"/>
          <p:cNvPicPr preferRelativeResize="0"/>
          <p:nvPr/>
        </p:nvPicPr>
        <p:blipFill rotWithShape="1">
          <a:blip r:embed="rId6">
            <a:alphaModFix/>
          </a:blip>
          <a:srcRect b="0" l="0" r="0" t="0"/>
          <a:stretch/>
        </p:blipFill>
        <p:spPr>
          <a:xfrm>
            <a:off x="6431700" y="1579700"/>
            <a:ext cx="1724225" cy="494050"/>
          </a:xfrm>
          <a:prstGeom prst="rect">
            <a:avLst/>
          </a:prstGeom>
          <a:noFill/>
          <a:ln>
            <a:noFill/>
          </a:ln>
        </p:spPr>
      </p:pic>
      <p:sp>
        <p:nvSpPr>
          <p:cNvPr id="196" name="Google Shape;196;p22"/>
          <p:cNvSpPr txBox="1"/>
          <p:nvPr/>
        </p:nvSpPr>
        <p:spPr>
          <a:xfrm>
            <a:off x="6206050" y="1986800"/>
            <a:ext cx="2110800" cy="804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Arial"/>
                <a:ea typeface="Arial"/>
                <a:cs typeface="Arial"/>
                <a:sym typeface="Arial"/>
              </a:rPr>
              <a:t>Cuando se aplican dos reglas que tienen la misma especificidad, la que viene en último lugar en el CSS es la que se utilizará.</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s"/>
              <a:t>Cascada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a:t>
            </a:r>
            <a:r>
              <a:rPr b="1" i="0" lang="es" sz="2400" u="sng" cap="none" strike="noStrike">
                <a:solidFill>
                  <a:schemeClr val="hlink"/>
                </a:solidFill>
                <a:latin typeface="Arial"/>
                <a:ea typeface="Arial"/>
                <a:cs typeface="Arial"/>
                <a:sym typeface="Arial"/>
                <a:hlinkClick r:id="rId3"/>
              </a:rPr>
              <a:t>Cascada</a:t>
            </a:r>
            <a:endParaRPr b="1" i="0" sz="2400" u="none" cap="none" strike="noStrike">
              <a:solidFill>
                <a:srgbClr val="000000"/>
              </a:solidFill>
              <a:latin typeface="Arial"/>
              <a:ea typeface="Arial"/>
              <a:cs typeface="Arial"/>
              <a:sym typeface="Arial"/>
            </a:endParaRPr>
          </a:p>
        </p:txBody>
      </p:sp>
      <p:sp>
        <p:nvSpPr>
          <p:cNvPr id="207" name="Google Shape;207;p24"/>
          <p:cNvSpPr txBox="1"/>
          <p:nvPr/>
        </p:nvSpPr>
        <p:spPr>
          <a:xfrm>
            <a:off x="421050" y="1179350"/>
            <a:ext cx="81303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1" i="0" lang="es" sz="1400" u="none" cap="none" strike="noStrike">
                <a:solidFill>
                  <a:srgbClr val="333333"/>
                </a:solidFill>
                <a:highlight>
                  <a:srgbClr val="FFFFFF"/>
                </a:highlight>
                <a:latin typeface="Arial"/>
                <a:ea typeface="Arial"/>
                <a:cs typeface="Arial"/>
                <a:sym typeface="Arial"/>
              </a:rPr>
              <a:t>Cascada</a:t>
            </a:r>
            <a:r>
              <a:rPr b="0" i="0" lang="es" sz="1400" u="none" cap="none" strike="noStrike">
                <a:solidFill>
                  <a:srgbClr val="333333"/>
                </a:solidFill>
                <a:highlight>
                  <a:srgbClr val="FFFFFF"/>
                </a:highlight>
                <a:latin typeface="Arial"/>
                <a:ea typeface="Arial"/>
                <a:cs typeface="Arial"/>
                <a:sym typeface="Arial"/>
              </a:rPr>
              <a:t> es la manera mediante el motor de css decide qué declaración prevalecerá. Existen 3 factores que nos darán el orden de importancia, sobre la cual se tomará la decisión.</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317500" lvl="0" marL="457200" rtl="0" algn="just">
              <a:lnSpc>
                <a:spcPct val="115000"/>
              </a:lnSpc>
              <a:spcBef>
                <a:spcPts val="0"/>
              </a:spcBef>
              <a:spcAft>
                <a:spcPts val="0"/>
              </a:spcAft>
              <a:buClr>
                <a:srgbClr val="333333"/>
              </a:buClr>
              <a:buSzPts val="1400"/>
              <a:buAutoNum type="arabicPeriod"/>
            </a:pPr>
            <a:r>
              <a:rPr b="1" lang="es" u="sng">
                <a:solidFill>
                  <a:schemeClr val="accent5"/>
                </a:solidFill>
                <a:highlight>
                  <a:schemeClr val="lt1"/>
                </a:highlight>
                <a:hlinkClick r:id="rId4"/>
              </a:rPr>
              <a:t>Orden del código</a:t>
            </a:r>
            <a:r>
              <a:rPr b="1" lang="es">
                <a:solidFill>
                  <a:srgbClr val="333333"/>
                </a:solidFill>
                <a:highlight>
                  <a:schemeClr val="lt1"/>
                </a:highlight>
              </a:rPr>
              <a:t>: </a:t>
            </a:r>
            <a:r>
              <a:rPr lang="es">
                <a:solidFill>
                  <a:srgbClr val="333333"/>
                </a:solidFill>
                <a:highlight>
                  <a:schemeClr val="lt1"/>
                </a:highlight>
              </a:rPr>
              <a:t>Si varios selectores tiene la misma especificidad e importancia el punto determinante será el orden del código . Las últimas reglas prevalecerán sobre las primeras.</a:t>
            </a:r>
            <a:endParaRPr>
              <a:solidFill>
                <a:srgbClr val="333333"/>
              </a:solidFill>
              <a:highlight>
                <a:srgbClr val="FFFFFF"/>
              </a:highlight>
            </a:endParaRPr>
          </a:p>
          <a:p>
            <a:pPr indent="-317500" lvl="0" marL="457200" marR="0" rtl="0" algn="just">
              <a:lnSpc>
                <a:spcPct val="115000"/>
              </a:lnSpc>
              <a:spcBef>
                <a:spcPts val="0"/>
              </a:spcBef>
              <a:spcAft>
                <a:spcPts val="0"/>
              </a:spcAft>
              <a:buClr>
                <a:srgbClr val="333333"/>
              </a:buClr>
              <a:buSzPts val="1400"/>
              <a:buFont typeface="Arial"/>
              <a:buAutoNum type="arabicPeriod"/>
            </a:pPr>
            <a:r>
              <a:rPr b="1" i="0" lang="es" sz="1400" u="sng" cap="none" strike="noStrike">
                <a:solidFill>
                  <a:schemeClr val="hlink"/>
                </a:solidFill>
                <a:highlight>
                  <a:srgbClr val="FFFFFF"/>
                </a:highlight>
                <a:latin typeface="Arial"/>
                <a:ea typeface="Arial"/>
                <a:cs typeface="Arial"/>
                <a:sym typeface="Arial"/>
                <a:hlinkClick r:id="rId5"/>
              </a:rPr>
              <a:t>Importancia</a:t>
            </a:r>
            <a:r>
              <a:rPr b="1" i="0" lang="es" sz="1400" u="none" cap="none" strike="noStrike">
                <a:solidFill>
                  <a:srgbClr val="333333"/>
                </a:solidFill>
                <a:highlight>
                  <a:srgbClr val="FFFFFF"/>
                </a:highlight>
                <a:latin typeface="Arial"/>
                <a:ea typeface="Arial"/>
                <a:cs typeface="Arial"/>
                <a:sym typeface="Arial"/>
              </a:rPr>
              <a:t>: </a:t>
            </a:r>
            <a:r>
              <a:rPr b="0" i="0" lang="es" sz="1400" u="none" cap="none" strike="noStrike">
                <a:solidFill>
                  <a:srgbClr val="333333"/>
                </a:solidFill>
                <a:highlight>
                  <a:srgbClr val="FFFFFF"/>
                </a:highlight>
                <a:latin typeface="Arial"/>
                <a:ea typeface="Arial"/>
                <a:cs typeface="Arial"/>
                <a:sym typeface="Arial"/>
              </a:rPr>
              <a:t>Determina la importancia de una declaración de manera arbitraria, este tipo de declaración prevalecerá sobre cualquier otra.</a:t>
            </a:r>
            <a:endParaRPr b="0" i="0" sz="1400" u="none" cap="none" strike="noStrike">
              <a:solidFill>
                <a:srgbClr val="333333"/>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AutoNum type="arabicPeriod"/>
            </a:pPr>
            <a:r>
              <a:rPr b="1" i="0" lang="es" sz="1400" u="sng" cap="none" strike="noStrike">
                <a:solidFill>
                  <a:schemeClr val="hlink"/>
                </a:solidFill>
                <a:highlight>
                  <a:srgbClr val="FFFFFF"/>
                </a:highlight>
                <a:latin typeface="Arial"/>
                <a:ea typeface="Arial"/>
                <a:cs typeface="Arial"/>
                <a:sym typeface="Arial"/>
                <a:hlinkClick r:id="rId6"/>
              </a:rPr>
              <a:t>Especificidad</a:t>
            </a:r>
            <a:r>
              <a:rPr b="1" i="0" lang="es" sz="1400" u="none" cap="none" strike="noStrike">
                <a:solidFill>
                  <a:srgbClr val="333333"/>
                </a:solidFill>
                <a:highlight>
                  <a:srgbClr val="FFFFFF"/>
                </a:highlight>
                <a:latin typeface="Arial"/>
                <a:ea typeface="Arial"/>
                <a:cs typeface="Arial"/>
                <a:sym typeface="Arial"/>
              </a:rPr>
              <a:t>: </a:t>
            </a:r>
            <a:r>
              <a:rPr b="0" i="0" lang="es" sz="1400" u="none" cap="none" strike="noStrike">
                <a:solidFill>
                  <a:srgbClr val="333333"/>
                </a:solidFill>
                <a:highlight>
                  <a:srgbClr val="FFFFFF"/>
                </a:highlight>
                <a:latin typeface="Arial"/>
                <a:ea typeface="Arial"/>
                <a:cs typeface="Arial"/>
                <a:sym typeface="Arial"/>
              </a:rPr>
              <a:t>La especificidad es una medida de cuán específico es el selector. Mientras más específico prevalecerá sobre los demás.</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41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Cascada - Importancia</a:t>
            </a:r>
            <a:endParaRPr b="1" i="0" sz="2400" u="none" cap="none" strike="noStrike">
              <a:solidFill>
                <a:srgbClr val="000000"/>
              </a:solidFill>
              <a:latin typeface="Arial"/>
              <a:ea typeface="Arial"/>
              <a:cs typeface="Arial"/>
              <a:sym typeface="Arial"/>
            </a:endParaRPr>
          </a:p>
        </p:txBody>
      </p:sp>
      <p:sp>
        <p:nvSpPr>
          <p:cNvPr id="213" name="Google Shape;213;p25"/>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 selección que tiene el valor !important prevalecerá sobre cualquier otra selección.</a:t>
            </a:r>
            <a:endParaRPr b="0" i="0" sz="1400" u="none" cap="none" strike="noStrike">
              <a:solidFill>
                <a:srgbClr val="000000"/>
              </a:solidFill>
              <a:latin typeface="Arial"/>
              <a:ea typeface="Arial"/>
              <a:cs typeface="Arial"/>
              <a:sym typeface="Arial"/>
            </a:endParaRPr>
          </a:p>
        </p:txBody>
      </p:sp>
      <p:pic>
        <p:nvPicPr>
          <p:cNvPr id="214" name="Google Shape;214;p25"/>
          <p:cNvPicPr preferRelativeResize="0"/>
          <p:nvPr/>
        </p:nvPicPr>
        <p:blipFill rotWithShape="1">
          <a:blip r:embed="rId3">
            <a:alphaModFix/>
          </a:blip>
          <a:srcRect b="0" l="0" r="0" t="0"/>
          <a:stretch/>
        </p:blipFill>
        <p:spPr>
          <a:xfrm>
            <a:off x="421050" y="1954075"/>
            <a:ext cx="8037825" cy="188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Cascada - Especificidad</a:t>
            </a:r>
            <a:endParaRPr b="1" i="0" sz="2400" u="none" cap="none" strike="noStrike">
              <a:solidFill>
                <a:srgbClr val="000000"/>
              </a:solidFill>
              <a:latin typeface="Arial"/>
              <a:ea typeface="Arial"/>
              <a:cs typeface="Arial"/>
              <a:sym typeface="Arial"/>
            </a:endParaRPr>
          </a:p>
        </p:txBody>
      </p:sp>
      <p:sp>
        <p:nvSpPr>
          <p:cNvPr id="220" name="Google Shape;220;p26"/>
          <p:cNvSpPr txBox="1"/>
          <p:nvPr/>
        </p:nvSpPr>
        <p:spPr>
          <a:xfrm>
            <a:off x="421050" y="1179350"/>
            <a:ext cx="8160900" cy="131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s" sz="1400" u="none" cap="none" strike="noStrike">
                <a:solidFill>
                  <a:schemeClr val="dk1"/>
                </a:solidFill>
                <a:highlight>
                  <a:srgbClr val="FFFFFF"/>
                </a:highlight>
                <a:latin typeface="Arial"/>
                <a:ea typeface="Arial"/>
                <a:cs typeface="Arial"/>
                <a:sym typeface="Arial"/>
              </a:rPr>
              <a:t>La </a:t>
            </a:r>
            <a:r>
              <a:rPr b="1" i="0" lang="es" sz="1400" u="none" cap="none" strike="noStrike">
                <a:solidFill>
                  <a:schemeClr val="dk1"/>
                </a:solidFill>
                <a:highlight>
                  <a:srgbClr val="FFFFFF"/>
                </a:highlight>
                <a:latin typeface="Arial"/>
                <a:ea typeface="Arial"/>
                <a:cs typeface="Arial"/>
                <a:sym typeface="Arial"/>
              </a:rPr>
              <a:t>Especificidad</a:t>
            </a:r>
            <a:r>
              <a:rPr b="0" i="0" lang="es" sz="1400" u="none" cap="none" strike="noStrike">
                <a:solidFill>
                  <a:schemeClr val="dk1"/>
                </a:solidFill>
                <a:highlight>
                  <a:srgbClr val="FFFFFF"/>
                </a:highlight>
                <a:latin typeface="Arial"/>
                <a:ea typeface="Arial"/>
                <a:cs typeface="Arial"/>
                <a:sym typeface="Arial"/>
              </a:rPr>
              <a:t> es en sí una medida de cómo de específico es un selector. Los selectores de elementos son poco específicos. Mientras que los selectores de clase son más específicos, por lo que prevalecen sobre los selectores de elementos. Los selectores ID son todavía más específicos, por lo tanto ganan frente a los de clase. La única forma de vencer a los selectores ID es usando la declaración</a:t>
            </a:r>
            <a:r>
              <a:rPr b="0" i="0" lang="es" sz="1400" u="none" cap="none" strike="noStrike">
                <a:solidFill>
                  <a:schemeClr val="dk1"/>
                </a:solidFill>
                <a:latin typeface="Consolas"/>
                <a:ea typeface="Consolas"/>
                <a:cs typeface="Consolas"/>
                <a:sym typeface="Consolas"/>
              </a:rPr>
              <a:t> !important</a:t>
            </a:r>
            <a:r>
              <a:rPr b="0" i="0" lang="es" sz="1400" u="none" cap="none" strike="noStrike">
                <a:solidFill>
                  <a:schemeClr val="dk1"/>
                </a:solidFill>
                <a:highlight>
                  <a:srgbClr val="FFFFFF"/>
                </a:highlight>
                <a:latin typeface="Arial"/>
                <a:ea typeface="Arial"/>
                <a:cs typeface="Arial"/>
                <a:sym typeface="Arial"/>
              </a:rPr>
              <a:t>. Podemos medir la especificidad mediante 4 valores. </a:t>
            </a:r>
            <a:r>
              <a:rPr b="1" i="0" lang="es" sz="1400" u="none" cap="none" strike="noStrike">
                <a:solidFill>
                  <a:srgbClr val="333333"/>
                </a:solidFill>
                <a:highlight>
                  <a:schemeClr val="lt1"/>
                </a:highlight>
                <a:latin typeface="Arial"/>
                <a:ea typeface="Arial"/>
                <a:cs typeface="Arial"/>
                <a:sym typeface="Arial"/>
              </a:rPr>
              <a:t>Estos valores son: </a:t>
            </a:r>
            <a:endParaRPr b="1" i="0" sz="1400" u="none" cap="none" strike="noStrike">
              <a:solidFill>
                <a:srgbClr val="333333"/>
              </a:solidFill>
              <a:highlight>
                <a:schemeClr val="lt1"/>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chemeClr val="dk1"/>
              </a:buClr>
              <a:buSzPts val="11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graphicFrame>
        <p:nvGraphicFramePr>
          <p:cNvPr id="221" name="Google Shape;221;p26"/>
          <p:cNvGraphicFramePr/>
          <p:nvPr/>
        </p:nvGraphicFramePr>
        <p:xfrm>
          <a:off x="1263750" y="2639220"/>
          <a:ext cx="3000000" cy="3000000"/>
        </p:xfrm>
        <a:graphic>
          <a:graphicData uri="http://schemas.openxmlformats.org/drawingml/2006/table">
            <a:tbl>
              <a:tblPr>
                <a:noFill/>
                <a:tableStyleId>{395E40D8-94C2-4B82-8BDF-5970B4A4252F}</a:tableStyleId>
              </a:tblPr>
              <a:tblGrid>
                <a:gridCol w="1114875"/>
                <a:gridCol w="1114875"/>
                <a:gridCol w="1114875"/>
                <a:gridCol w="1114875"/>
                <a:gridCol w="1114875"/>
                <a:gridCol w="1114875"/>
              </a:tblGrid>
              <a:tr h="1072975">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t>Selector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t>Estilo dentro de etiqueta style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t>Selector ID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solidFill>
                            <a:srgbClr val="333333"/>
                          </a:solidFill>
                          <a:highlight>
                            <a:srgbClr val="FFFFFF"/>
                          </a:highlight>
                        </a:rPr>
                        <a:t>selector de clase, selector de atributo o depseudo-clase contenidos en el selector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solidFill>
                            <a:srgbClr val="333333"/>
                          </a:solidFill>
                          <a:highlight>
                            <a:srgbClr val="FFFFFF"/>
                          </a:highlight>
                        </a:rPr>
                        <a:t>selector de elemento o pseudo-elemento contenidos en el selector.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 sz="1000" u="none" cap="none" strike="noStrike"/>
                        <a:t>Especificación total</a:t>
                      </a:r>
                      <a:endParaRPr b="1" sz="1000" u="none" cap="none" strike="noStrike"/>
                    </a:p>
                  </a:txBody>
                  <a:tcPr marT="91425" marB="91425" marR="91425" marL="91425"/>
                </a:tc>
              </a:tr>
              <a:tr h="387475">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h1</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0</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0</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highlight>
                            <a:srgbClr val="FFFFFF"/>
                          </a:highlight>
                        </a:rPr>
                        <a:t>0</a:t>
                      </a:r>
                      <a:endParaRPr sz="1200" u="none" cap="none" strike="noStrike">
                        <a:solidFill>
                          <a:srgbClr val="333333"/>
                        </a:solidFill>
                        <a:highlight>
                          <a:srgbClr val="FFFFFF"/>
                        </a:highligh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0001</a:t>
                      </a:r>
                      <a:endParaRPr sz="1200" u="none" cap="none" strike="noStrike"/>
                    </a:p>
                  </a:txBody>
                  <a:tcPr marT="91425" marB="91425" marR="91425" marL="91425"/>
                </a:tc>
              </a:tr>
              <a:tr h="387475">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div.box</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0</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0</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highlight>
                            <a:srgbClr val="FFFFFF"/>
                          </a:highlight>
                        </a:rPr>
                        <a:t>1</a:t>
                      </a:r>
                      <a:endParaRPr sz="1200" u="none" cap="none" strike="noStrike">
                        <a:solidFill>
                          <a:srgbClr val="333333"/>
                        </a:solidFill>
                        <a:highlight>
                          <a:srgbClr val="FFFFFF"/>
                        </a:highligh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0011</a:t>
                      </a:r>
                      <a:endParaRPr sz="1200" u="none" cap="none" strike="noStrike"/>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Cascada - Especificidad</a:t>
            </a:r>
            <a:endParaRPr b="1" i="0" sz="2400" u="none" cap="none" strike="noStrike">
              <a:solidFill>
                <a:srgbClr val="000000"/>
              </a:solidFill>
              <a:latin typeface="Arial"/>
              <a:ea typeface="Arial"/>
              <a:cs typeface="Arial"/>
              <a:sym typeface="Arial"/>
            </a:endParaRPr>
          </a:p>
        </p:txBody>
      </p:sp>
      <p:sp>
        <p:nvSpPr>
          <p:cNvPr id="227" name="Google Shape;227;p27"/>
          <p:cNvSpPr txBox="1"/>
          <p:nvPr/>
        </p:nvSpPr>
        <p:spPr>
          <a:xfrm>
            <a:off x="421050" y="1179350"/>
            <a:ext cx="3066600" cy="84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1"/>
                </a:solidFill>
                <a:highlight>
                  <a:srgbClr val="FFFFFF"/>
                </a:highlight>
                <a:latin typeface="Arial"/>
                <a:ea typeface="Arial"/>
                <a:cs typeface="Arial"/>
                <a:sym typeface="Arial"/>
              </a:rPr>
              <a:t>Algunos ejemplos de especificidad.</a:t>
            </a:r>
            <a:endParaRPr b="0" i="0" sz="1400" u="none" cap="none" strike="noStrike">
              <a:solidFill>
                <a:schemeClr val="dk1"/>
              </a:solidFill>
              <a:highlight>
                <a:srgbClr val="FFFFFF"/>
              </a:highlight>
              <a:latin typeface="Arial"/>
              <a:ea typeface="Arial"/>
              <a:cs typeface="Arial"/>
              <a:sym typeface="Arial"/>
            </a:endParaRPr>
          </a:p>
        </p:txBody>
      </p:sp>
      <p:pic>
        <p:nvPicPr>
          <p:cNvPr id="228" name="Google Shape;228;p27"/>
          <p:cNvPicPr preferRelativeResize="0"/>
          <p:nvPr/>
        </p:nvPicPr>
        <p:blipFill rotWithShape="1">
          <a:blip r:embed="rId3">
            <a:alphaModFix/>
          </a:blip>
          <a:srcRect b="0" l="0" r="0" t="0"/>
          <a:stretch/>
        </p:blipFill>
        <p:spPr>
          <a:xfrm>
            <a:off x="3634325" y="747150"/>
            <a:ext cx="2413900" cy="36509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Cascada - Orden de código</a:t>
            </a:r>
            <a:endParaRPr b="1" i="0" sz="2400" u="none" cap="none" strike="noStrike">
              <a:solidFill>
                <a:srgbClr val="000000"/>
              </a:solidFill>
              <a:latin typeface="Arial"/>
              <a:ea typeface="Arial"/>
              <a:cs typeface="Arial"/>
              <a:sym typeface="Arial"/>
            </a:endParaRPr>
          </a:p>
        </p:txBody>
      </p:sp>
      <p:sp>
        <p:nvSpPr>
          <p:cNvPr id="234" name="Google Shape;234;p28"/>
          <p:cNvSpPr txBox="1"/>
          <p:nvPr/>
        </p:nvSpPr>
        <p:spPr>
          <a:xfrm>
            <a:off x="558775" y="1179350"/>
            <a:ext cx="3115200" cy="3405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s" sz="1400" u="none" cap="none" strike="noStrike">
                <a:solidFill>
                  <a:schemeClr val="dk1"/>
                </a:solidFill>
                <a:highlight>
                  <a:srgbClr val="FFFFFF"/>
                </a:highlight>
                <a:latin typeface="Arial"/>
                <a:ea typeface="Arial"/>
                <a:cs typeface="Arial"/>
                <a:sym typeface="Arial"/>
              </a:rPr>
              <a:t>Cuando las etiquetas tienen la misma especificidad y los mismos niveles de importancia.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 sz="1400" u="none" cap="none" strike="noStrike">
                <a:solidFill>
                  <a:schemeClr val="dk1"/>
                </a:solidFill>
                <a:highlight>
                  <a:srgbClr val="FFFFFF"/>
                </a:highlight>
                <a:latin typeface="Arial"/>
                <a:ea typeface="Arial"/>
                <a:cs typeface="Arial"/>
                <a:sym typeface="Arial"/>
              </a:rPr>
              <a:t>Marcará la diferencia el orden de la escritura de código.</a:t>
            </a:r>
            <a:endParaRPr b="0" i="0" sz="1400" u="none" cap="none" strike="noStrike">
              <a:solidFill>
                <a:schemeClr val="dk1"/>
              </a:solidFill>
              <a:highlight>
                <a:srgbClr val="FFFFFF"/>
              </a:highlight>
              <a:latin typeface="Arial"/>
              <a:ea typeface="Arial"/>
              <a:cs typeface="Arial"/>
              <a:sym typeface="Arial"/>
            </a:endParaRPr>
          </a:p>
        </p:txBody>
      </p:sp>
      <p:pic>
        <p:nvPicPr>
          <p:cNvPr id="235" name="Google Shape;235;p28"/>
          <p:cNvPicPr preferRelativeResize="0"/>
          <p:nvPr/>
        </p:nvPicPr>
        <p:blipFill rotWithShape="1">
          <a:blip r:embed="rId3">
            <a:alphaModFix/>
          </a:blip>
          <a:srcRect b="0" l="0" r="0" t="0"/>
          <a:stretch/>
        </p:blipFill>
        <p:spPr>
          <a:xfrm>
            <a:off x="4936975" y="1092750"/>
            <a:ext cx="2718100" cy="317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idx="1" type="subTitle"/>
          </p:nvPr>
        </p:nvSpPr>
        <p:spPr>
          <a:xfrm>
            <a:off x="730700" y="1082100"/>
            <a:ext cx="3440700" cy="2979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 una serie de parámetros para definir la altura, anchura y márgenes de los elementos.Todas estas se representar con un valor numérico decimal o entero. </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más sobre las Unidades de medida!</a:t>
            </a:r>
            <a:endParaRPr sz="1400"/>
          </a:p>
        </p:txBody>
      </p:sp>
      <p:pic>
        <p:nvPicPr>
          <p:cNvPr id="241" name="Google Shape;241;p29"/>
          <p:cNvPicPr preferRelativeResize="0"/>
          <p:nvPr/>
        </p:nvPicPr>
        <p:blipFill rotWithShape="1">
          <a:blip r:embed="rId3">
            <a:alphaModFix/>
          </a:blip>
          <a:srcRect b="0" l="0" r="0" t="0"/>
          <a:stretch/>
        </p:blipFill>
        <p:spPr>
          <a:xfrm>
            <a:off x="4380125" y="1685925"/>
            <a:ext cx="3571875" cy="177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3"/>
          <p:cNvSpPr txBox="1"/>
          <p:nvPr>
            <p:ph type="title"/>
          </p:nvPr>
        </p:nvSpPr>
        <p:spPr>
          <a:xfrm>
            <a:off x="1962425" y="1454550"/>
            <a:ext cx="2947200" cy="22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600">
                <a:solidFill>
                  <a:srgbClr val="1155CC"/>
                </a:solidFill>
              </a:rPr>
              <a:t>C </a:t>
            </a:r>
            <a:r>
              <a:rPr lang="es" sz="3000"/>
              <a:t>Cascading</a:t>
            </a:r>
            <a:endParaRPr sz="3000"/>
          </a:p>
          <a:p>
            <a:pPr indent="0" lvl="0" marL="0" rtl="0" algn="l">
              <a:lnSpc>
                <a:spcPct val="100000"/>
              </a:lnSpc>
              <a:spcBef>
                <a:spcPts val="0"/>
              </a:spcBef>
              <a:spcAft>
                <a:spcPts val="0"/>
              </a:spcAft>
              <a:buSzPts val="1400"/>
              <a:buNone/>
            </a:pPr>
            <a:r>
              <a:rPr lang="es" sz="3600">
                <a:solidFill>
                  <a:srgbClr val="1155CC"/>
                </a:solidFill>
              </a:rPr>
              <a:t>S </a:t>
            </a:r>
            <a:r>
              <a:rPr lang="es" sz="3000"/>
              <a:t>Style</a:t>
            </a:r>
            <a:endParaRPr sz="3000"/>
          </a:p>
          <a:p>
            <a:pPr indent="0" lvl="0" marL="0" rtl="0" algn="l">
              <a:lnSpc>
                <a:spcPct val="100000"/>
              </a:lnSpc>
              <a:spcBef>
                <a:spcPts val="0"/>
              </a:spcBef>
              <a:spcAft>
                <a:spcPts val="0"/>
              </a:spcAft>
              <a:buSzPts val="1400"/>
              <a:buNone/>
            </a:pPr>
            <a:r>
              <a:rPr lang="es" sz="3600">
                <a:solidFill>
                  <a:srgbClr val="1155CC"/>
                </a:solidFill>
              </a:rPr>
              <a:t>S </a:t>
            </a:r>
            <a:r>
              <a:rPr lang="es" sz="3000"/>
              <a:t>Sheets</a:t>
            </a:r>
            <a:endParaRPr sz="3000"/>
          </a:p>
        </p:txBody>
      </p:sp>
      <p:pic>
        <p:nvPicPr>
          <p:cNvPr id="74" name="Google Shape;74;p3"/>
          <p:cNvPicPr preferRelativeResize="0"/>
          <p:nvPr/>
        </p:nvPicPr>
        <p:blipFill rotWithShape="1">
          <a:blip r:embed="rId3">
            <a:alphaModFix/>
          </a:blip>
          <a:srcRect b="0" l="0" r="0" t="0"/>
          <a:stretch/>
        </p:blipFill>
        <p:spPr>
          <a:xfrm>
            <a:off x="4800325" y="1381125"/>
            <a:ext cx="2381250" cy="2381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7. Unidades de medida</a:t>
            </a:r>
            <a:endParaRPr b="1"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nvSpPr>
        <p:spPr>
          <a:xfrm>
            <a:off x="468900" y="1627450"/>
            <a:ext cx="2969700" cy="2756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1" i="0" lang="es" sz="1200" u="none" cap="none" strike="noStrike">
                <a:solidFill>
                  <a:srgbClr val="222222"/>
                </a:solidFill>
                <a:highlight>
                  <a:srgbClr val="FFFFFF"/>
                </a:highlight>
                <a:latin typeface="Arial"/>
                <a:ea typeface="Arial"/>
                <a:cs typeface="Arial"/>
                <a:sym typeface="Arial"/>
              </a:rPr>
              <a:t>Unidades absolutas</a:t>
            </a:r>
            <a:r>
              <a:rPr b="0" i="0" lang="es" sz="1200" u="none" cap="none" strike="noStrike">
                <a:solidFill>
                  <a:srgbClr val="222222"/>
                </a:solidFill>
                <a:highlight>
                  <a:srgbClr val="FFFFFF"/>
                </a:highlight>
                <a:latin typeface="Arial"/>
                <a:ea typeface="Arial"/>
                <a:cs typeface="Arial"/>
                <a:sym typeface="Arial"/>
              </a:rPr>
              <a:t> </a:t>
            </a:r>
            <a:endParaRPr b="0" i="0" sz="1200" u="none" cap="none" strike="noStrike">
              <a:solidFill>
                <a:srgbClr val="222222"/>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222222"/>
              </a:buClr>
              <a:buSzPts val="1200"/>
              <a:buFont typeface="Arial"/>
              <a:buChar char="●"/>
            </a:pPr>
            <a:r>
              <a:rPr b="0" i="0" lang="es" sz="1200" u="none" cap="none" strike="noStrike">
                <a:solidFill>
                  <a:srgbClr val="222222"/>
                </a:solidFill>
                <a:highlight>
                  <a:srgbClr val="FFFFFF"/>
                </a:highlight>
                <a:latin typeface="Arial"/>
                <a:ea typeface="Arial"/>
                <a:cs typeface="Arial"/>
                <a:sym typeface="Arial"/>
              </a:rPr>
              <a:t>Son un tipo de medida fija que no cambia, estas no dependen de ningún otro factor para cambiar. </a:t>
            </a:r>
            <a:endParaRPr b="0" i="0" sz="1200" u="none" cap="none" strike="noStrike">
              <a:solidFill>
                <a:srgbClr val="222222"/>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222222"/>
              </a:buClr>
              <a:buSzPts val="1200"/>
              <a:buFont typeface="Arial"/>
              <a:buChar char="●"/>
            </a:pPr>
            <a:r>
              <a:rPr b="0" i="0" lang="es" sz="1200" u="none" cap="none" strike="noStrike">
                <a:solidFill>
                  <a:srgbClr val="222222"/>
                </a:solidFill>
                <a:highlight>
                  <a:srgbClr val="FFFFFF"/>
                </a:highlight>
                <a:latin typeface="Arial"/>
                <a:ea typeface="Arial"/>
                <a:cs typeface="Arial"/>
                <a:sym typeface="Arial"/>
              </a:rPr>
              <a:t>Son usadas en impresos, o en productos donde son medidas fijas. </a:t>
            </a:r>
            <a:endParaRPr b="0" i="0" sz="1200" u="none" cap="none" strike="noStrike">
              <a:solidFill>
                <a:srgbClr val="222222"/>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222222"/>
              </a:buClr>
              <a:buSzPts val="1200"/>
              <a:buFont typeface="Arial"/>
              <a:buChar char="●"/>
            </a:pPr>
            <a:r>
              <a:rPr b="0" i="0" lang="es" sz="1200" u="none" cap="none" strike="noStrike">
                <a:solidFill>
                  <a:srgbClr val="222222"/>
                </a:solidFill>
                <a:highlight>
                  <a:srgbClr val="FFFFFF"/>
                </a:highlight>
                <a:latin typeface="Arial"/>
                <a:ea typeface="Arial"/>
                <a:cs typeface="Arial"/>
                <a:sym typeface="Arial"/>
              </a:rPr>
              <a:t>Actualmente para desarrollo web donde tenemos muchos dispositivos y las medidas tienen q ser adaptables, no es la mejor opción, pero la medida </a:t>
            </a:r>
            <a:r>
              <a:rPr b="1" i="0" lang="es" sz="1200" u="none" cap="none" strike="noStrike">
                <a:solidFill>
                  <a:srgbClr val="222222"/>
                </a:solidFill>
                <a:highlight>
                  <a:srgbClr val="FFFFFF"/>
                </a:highlight>
                <a:latin typeface="Arial"/>
                <a:ea typeface="Arial"/>
                <a:cs typeface="Arial"/>
                <a:sym typeface="Arial"/>
              </a:rPr>
              <a:t>px</a:t>
            </a:r>
            <a:r>
              <a:rPr b="0" i="0" lang="es" sz="1200" u="none" cap="none" strike="noStrike">
                <a:solidFill>
                  <a:srgbClr val="222222"/>
                </a:solidFill>
                <a:highlight>
                  <a:srgbClr val="FFFFFF"/>
                </a:highlight>
                <a:latin typeface="Arial"/>
                <a:ea typeface="Arial"/>
                <a:cs typeface="Arial"/>
                <a:sym typeface="Arial"/>
              </a:rPr>
              <a:t> aun es muy usada.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52" name="Google Shape;252;p31"/>
          <p:cNvPicPr preferRelativeResize="0"/>
          <p:nvPr/>
        </p:nvPicPr>
        <p:blipFill rotWithShape="1">
          <a:blip r:embed="rId3">
            <a:alphaModFix/>
          </a:blip>
          <a:srcRect b="0" l="0" r="8867" t="0"/>
          <a:stretch/>
        </p:blipFill>
        <p:spPr>
          <a:xfrm>
            <a:off x="3596200" y="1525863"/>
            <a:ext cx="5071826" cy="2959872"/>
          </a:xfrm>
          <a:prstGeom prst="rect">
            <a:avLst/>
          </a:prstGeom>
          <a:noFill/>
          <a:ln>
            <a:noFill/>
          </a:ln>
        </p:spPr>
      </p:pic>
      <p:sp>
        <p:nvSpPr>
          <p:cNvPr id="253" name="Google Shape;253;p31"/>
          <p:cNvSpPr txBox="1"/>
          <p:nvPr/>
        </p:nvSpPr>
        <p:spPr>
          <a:xfrm>
            <a:off x="779775" y="802325"/>
            <a:ext cx="7730700" cy="572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0" lang="es" sz="1200" u="none" cap="none" strike="noStrike">
                <a:solidFill>
                  <a:schemeClr val="dk1"/>
                </a:solidFill>
                <a:latin typeface="Arial"/>
                <a:ea typeface="Arial"/>
                <a:cs typeface="Arial"/>
                <a:sym typeface="Arial"/>
              </a:rPr>
              <a:t>Las unidades de medida nos ayudarán a definir dimensiones, como por ejemplo el ancho, el tamaño de fuente . En CSS existen las unidades relativas y las unidades absolutas.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nvSpPr>
        <p:spPr>
          <a:xfrm>
            <a:off x="421050" y="1179350"/>
            <a:ext cx="2984100" cy="330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9" name="Google Shape;259;p32"/>
          <p:cNvPicPr preferRelativeResize="0"/>
          <p:nvPr/>
        </p:nvPicPr>
        <p:blipFill rotWithShape="1">
          <a:blip r:embed="rId3">
            <a:alphaModFix/>
          </a:blip>
          <a:srcRect b="0" l="0" r="15311" t="0"/>
          <a:stretch/>
        </p:blipFill>
        <p:spPr>
          <a:xfrm>
            <a:off x="2846975" y="1474875"/>
            <a:ext cx="5735076" cy="2293199"/>
          </a:xfrm>
          <a:prstGeom prst="rect">
            <a:avLst/>
          </a:prstGeom>
          <a:noFill/>
          <a:ln>
            <a:noFill/>
          </a:ln>
        </p:spPr>
      </p:pic>
      <p:sp>
        <p:nvSpPr>
          <p:cNvPr id="260" name="Google Shape;260;p32"/>
          <p:cNvSpPr txBox="1"/>
          <p:nvPr/>
        </p:nvSpPr>
        <p:spPr>
          <a:xfrm>
            <a:off x="344850" y="1474875"/>
            <a:ext cx="2377200" cy="139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latin typeface="Arial"/>
                <a:ea typeface="Arial"/>
                <a:cs typeface="Arial"/>
                <a:sym typeface="Arial"/>
              </a:rPr>
              <a:t>Unidades relativas</a:t>
            </a:r>
            <a:endParaRPr b="1"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chemeClr val="lt1"/>
                </a:highlight>
                <a:latin typeface="Arial"/>
                <a:ea typeface="Arial"/>
                <a:cs typeface="Arial"/>
                <a:sym typeface="Arial"/>
              </a:rPr>
              <a:t>son medidas flexibles, estas dependen de otro factor para su tamaño (resolución, densidad, etc )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nvSpPr>
        <p:spPr>
          <a:xfrm>
            <a:off x="364625" y="1386125"/>
            <a:ext cx="3030900" cy="320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1" i="0" lang="es" sz="1300" u="none" cap="none" strike="noStrike">
                <a:solidFill>
                  <a:schemeClr val="dk1"/>
                </a:solidFill>
                <a:latin typeface="Arial"/>
                <a:ea typeface="Arial"/>
                <a:cs typeface="Arial"/>
                <a:sym typeface="Arial"/>
              </a:rPr>
              <a:t>Unidades relativas por viewport</a:t>
            </a:r>
            <a:endParaRPr b="1" i="0" sz="13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222222"/>
              </a:buClr>
              <a:buSzPts val="1200"/>
              <a:buFont typeface="Arial"/>
              <a:buChar char="●"/>
            </a:pPr>
            <a:r>
              <a:rPr b="0" i="0" lang="es" sz="1200" u="none" cap="none" strike="noStrike">
                <a:solidFill>
                  <a:srgbClr val="222222"/>
                </a:solidFill>
                <a:highlight>
                  <a:srgbClr val="FFFFFF"/>
                </a:highlight>
                <a:latin typeface="Arial"/>
                <a:ea typeface="Arial"/>
                <a:cs typeface="Arial"/>
                <a:sym typeface="Arial"/>
              </a:rPr>
              <a:t>Las </a:t>
            </a:r>
            <a:r>
              <a:rPr b="1" i="0" lang="es" sz="1200" u="none" cap="none" strike="noStrike">
                <a:solidFill>
                  <a:srgbClr val="222222"/>
                </a:solidFill>
                <a:highlight>
                  <a:srgbClr val="FFFFFF"/>
                </a:highlight>
                <a:latin typeface="Arial"/>
                <a:ea typeface="Arial"/>
                <a:cs typeface="Arial"/>
                <a:sym typeface="Arial"/>
              </a:rPr>
              <a:t>unidades por viewport</a:t>
            </a:r>
            <a:r>
              <a:rPr b="0" i="0" lang="es" sz="1200" u="none" cap="none" strike="noStrike">
                <a:solidFill>
                  <a:srgbClr val="222222"/>
                </a:solidFill>
                <a:highlight>
                  <a:srgbClr val="FFFFFF"/>
                </a:highlight>
                <a:latin typeface="Arial"/>
                <a:ea typeface="Arial"/>
                <a:cs typeface="Arial"/>
                <a:sym typeface="Arial"/>
              </a:rPr>
              <a:t> son medidas flexibles, estas dependen del viewport( región visible del navegador).</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66" name="Google Shape;266;p33"/>
          <p:cNvPicPr preferRelativeResize="0"/>
          <p:nvPr/>
        </p:nvPicPr>
        <p:blipFill rotWithShape="1">
          <a:blip r:embed="rId3">
            <a:alphaModFix/>
          </a:blip>
          <a:srcRect b="0" l="0" r="0" t="0"/>
          <a:stretch/>
        </p:blipFill>
        <p:spPr>
          <a:xfrm>
            <a:off x="3481525" y="1851700"/>
            <a:ext cx="5508101" cy="1813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idx="1" type="subTitle"/>
          </p:nvPr>
        </p:nvSpPr>
        <p:spPr>
          <a:xfrm>
            <a:off x="1266713" y="1164425"/>
            <a:ext cx="3223200" cy="3015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 un componente bastante significativo dentro del lenguaje del CSS, el cual se encarga de definir el tono de los elementos. CSS es un estándar muy flexible, lo que significa que algunas cosas se pueden hacer de muchas formas diferentes.</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las distintas formas de de definir un Color en CSS!</a:t>
            </a:r>
            <a:endParaRPr sz="1400"/>
          </a:p>
        </p:txBody>
      </p:sp>
      <p:pic>
        <p:nvPicPr>
          <p:cNvPr id="272" name="Google Shape;272;p34"/>
          <p:cNvPicPr preferRelativeResize="0"/>
          <p:nvPr/>
        </p:nvPicPr>
        <p:blipFill rotWithShape="1">
          <a:blip r:embed="rId3">
            <a:alphaModFix/>
          </a:blip>
          <a:srcRect b="0" l="0" r="0" t="0"/>
          <a:stretch/>
        </p:blipFill>
        <p:spPr>
          <a:xfrm>
            <a:off x="4654088" y="963486"/>
            <a:ext cx="3223200" cy="30253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8. Colores</a:t>
            </a:r>
            <a:endParaRPr b="1"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54250" y="8657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Colores</a:t>
            </a:r>
            <a:endParaRPr b="1" i="0" sz="2400" u="none" cap="none" strike="noStrike">
              <a:solidFill>
                <a:srgbClr val="000000"/>
              </a:solidFill>
              <a:latin typeface="Arial"/>
              <a:ea typeface="Arial"/>
              <a:cs typeface="Arial"/>
              <a:sym typeface="Arial"/>
            </a:endParaRPr>
          </a:p>
        </p:txBody>
      </p:sp>
      <p:sp>
        <p:nvSpPr>
          <p:cNvPr id="283" name="Google Shape;283;p36"/>
          <p:cNvSpPr txBox="1"/>
          <p:nvPr/>
        </p:nvSpPr>
        <p:spPr>
          <a:xfrm>
            <a:off x="354250" y="1483950"/>
            <a:ext cx="3368400" cy="1087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Podemos definir colores de distintas maneras en CSS, actualmente podemos representar </a:t>
            </a:r>
            <a:r>
              <a:rPr b="0" i="0" lang="es" sz="1200" u="none" cap="none" strike="noStrike">
                <a:solidFill>
                  <a:srgbClr val="333333"/>
                </a:solidFill>
                <a:highlight>
                  <a:srgbClr val="FFFFFF"/>
                </a:highlight>
                <a:latin typeface="Arial"/>
                <a:ea typeface="Arial"/>
                <a:cs typeface="Arial"/>
                <a:sym typeface="Arial"/>
              </a:rPr>
              <a:t>unos 16,7 millones de colores diferentes por canal (256 x 256 x 256 = 16.777.216).</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84" name="Google Shape;284;p36"/>
          <p:cNvPicPr preferRelativeResize="0"/>
          <p:nvPr/>
        </p:nvPicPr>
        <p:blipFill rotWithShape="1">
          <a:blip r:embed="rId3">
            <a:alphaModFix/>
          </a:blip>
          <a:srcRect b="0" l="0" r="0" t="0"/>
          <a:stretch/>
        </p:blipFill>
        <p:spPr>
          <a:xfrm>
            <a:off x="3866625" y="1036325"/>
            <a:ext cx="4376151" cy="2903600"/>
          </a:xfrm>
          <a:prstGeom prst="rect">
            <a:avLst/>
          </a:prstGeom>
          <a:noFill/>
          <a:ln>
            <a:noFill/>
          </a:ln>
        </p:spPr>
      </p:pic>
      <p:pic>
        <p:nvPicPr>
          <p:cNvPr id="285" name="Google Shape;285;p36"/>
          <p:cNvPicPr preferRelativeResize="0"/>
          <p:nvPr/>
        </p:nvPicPr>
        <p:blipFill rotWithShape="1">
          <a:blip r:embed="rId4">
            <a:alphaModFix/>
          </a:blip>
          <a:srcRect b="0" l="0" r="0" t="0"/>
          <a:stretch/>
        </p:blipFill>
        <p:spPr>
          <a:xfrm>
            <a:off x="526575" y="2738250"/>
            <a:ext cx="1316450" cy="1846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txBox="1"/>
          <p:nvPr>
            <p:ph idx="1" type="subTitle"/>
          </p:nvPr>
        </p:nvSpPr>
        <p:spPr>
          <a:xfrm>
            <a:off x="349325" y="944125"/>
            <a:ext cx="3318000" cy="15249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Char char="●"/>
            </a:pPr>
            <a:r>
              <a:rPr b="1" lang="es" sz="1200" u="sng">
                <a:solidFill>
                  <a:schemeClr val="accent5"/>
                </a:solidFill>
                <a:hlinkClick r:id="rId3"/>
              </a:rPr>
              <a:t>Claves</a:t>
            </a:r>
            <a:r>
              <a:rPr b="1" lang="es" sz="1200">
                <a:solidFill>
                  <a:schemeClr val="dk1"/>
                </a:solidFill>
              </a:rPr>
              <a:t>: </a:t>
            </a:r>
            <a:r>
              <a:rPr lang="es" sz="1200">
                <a:solidFill>
                  <a:schemeClr val="dk1"/>
                </a:solidFill>
              </a:rPr>
              <a:t>Las claves son cadenas de texto del color que se quiere definir. Ejm “blue”. </a:t>
            </a:r>
            <a:r>
              <a:rPr lang="es" sz="1200">
                <a:solidFill>
                  <a:srgbClr val="333333"/>
                </a:solidFill>
                <a:highlight>
                  <a:schemeClr val="lt1"/>
                </a:highlight>
              </a:rPr>
              <a:t>Existen alrededor de 165 claves diferentes para su uso en los distintos navegadores.</a:t>
            </a:r>
            <a:endParaRPr/>
          </a:p>
        </p:txBody>
      </p:sp>
      <p:pic>
        <p:nvPicPr>
          <p:cNvPr id="291" name="Google Shape;291;p37"/>
          <p:cNvPicPr preferRelativeResize="0"/>
          <p:nvPr/>
        </p:nvPicPr>
        <p:blipFill rotWithShape="1">
          <a:blip r:embed="rId4">
            <a:alphaModFix/>
          </a:blip>
          <a:srcRect b="0" l="0" r="0" t="0"/>
          <a:stretch/>
        </p:blipFill>
        <p:spPr>
          <a:xfrm>
            <a:off x="942375" y="2469025"/>
            <a:ext cx="1533525" cy="1838325"/>
          </a:xfrm>
          <a:prstGeom prst="rect">
            <a:avLst/>
          </a:prstGeom>
          <a:noFill/>
          <a:ln>
            <a:noFill/>
          </a:ln>
        </p:spPr>
      </p:pic>
      <p:sp>
        <p:nvSpPr>
          <p:cNvPr id="292" name="Google Shape;292;p37"/>
          <p:cNvSpPr/>
          <p:nvPr/>
        </p:nvSpPr>
        <p:spPr>
          <a:xfrm>
            <a:off x="4343225" y="1476150"/>
            <a:ext cx="3103200" cy="2191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93" name="Google Shape;293;p37"/>
          <p:cNvPicPr preferRelativeResize="0"/>
          <p:nvPr/>
        </p:nvPicPr>
        <p:blipFill rotWithShape="1">
          <a:blip r:embed="rId5">
            <a:alphaModFix/>
          </a:blip>
          <a:srcRect b="0" l="0" r="0" t="0"/>
          <a:stretch/>
        </p:blipFill>
        <p:spPr>
          <a:xfrm>
            <a:off x="4445725" y="1683113"/>
            <a:ext cx="2898212" cy="1777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idx="1" type="subTitle"/>
          </p:nvPr>
        </p:nvSpPr>
        <p:spPr>
          <a:xfrm>
            <a:off x="753650" y="1165375"/>
            <a:ext cx="2603400" cy="11202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333333"/>
              </a:buClr>
              <a:buSzPts val="1200"/>
              <a:buChar char="●"/>
            </a:pPr>
            <a:r>
              <a:rPr b="1" lang="es" sz="1200" u="sng">
                <a:solidFill>
                  <a:schemeClr val="accent5"/>
                </a:solidFill>
                <a:highlight>
                  <a:schemeClr val="lt1"/>
                </a:highlight>
                <a:hlinkClick r:id="rId3"/>
              </a:rPr>
              <a:t>RGB</a:t>
            </a:r>
            <a:r>
              <a:rPr b="1" lang="es" sz="1200">
                <a:solidFill>
                  <a:srgbClr val="333333"/>
                </a:solidFill>
                <a:highlight>
                  <a:schemeClr val="lt1"/>
                </a:highlight>
              </a:rPr>
              <a:t>: </a:t>
            </a:r>
            <a:r>
              <a:rPr lang="es" sz="1200">
                <a:solidFill>
                  <a:srgbClr val="333333"/>
                </a:solidFill>
                <a:highlight>
                  <a:schemeClr val="lt1"/>
                </a:highlight>
              </a:rPr>
              <a:t>Un valor RGB es una función — </a:t>
            </a:r>
            <a:r>
              <a:rPr lang="es" sz="1200">
                <a:solidFill>
                  <a:srgbClr val="333333"/>
                </a:solidFill>
                <a:latin typeface="Consolas"/>
                <a:ea typeface="Consolas"/>
                <a:cs typeface="Consolas"/>
                <a:sym typeface="Consolas"/>
              </a:rPr>
              <a:t>rgb()</a:t>
            </a:r>
            <a:r>
              <a:rPr lang="es" sz="1200">
                <a:solidFill>
                  <a:srgbClr val="333333"/>
                </a:solidFill>
                <a:highlight>
                  <a:schemeClr val="lt1"/>
                </a:highlight>
              </a:rPr>
              <a:t> — a la que pasamos tres parámetros que representan los colores primarios </a:t>
            </a:r>
            <a:r>
              <a:rPr b="1" lang="es" sz="1200">
                <a:solidFill>
                  <a:srgbClr val="333333"/>
                </a:solidFill>
                <a:highlight>
                  <a:schemeClr val="lt1"/>
                </a:highlight>
              </a:rPr>
              <a:t>rojo, verde y azul.</a:t>
            </a:r>
            <a:endParaRPr/>
          </a:p>
        </p:txBody>
      </p:sp>
      <p:pic>
        <p:nvPicPr>
          <p:cNvPr id="299" name="Google Shape;299;p38"/>
          <p:cNvPicPr preferRelativeResize="0"/>
          <p:nvPr/>
        </p:nvPicPr>
        <p:blipFill rotWithShape="1">
          <a:blip r:embed="rId4">
            <a:alphaModFix/>
          </a:blip>
          <a:srcRect b="0" l="0" r="0" t="0"/>
          <a:stretch/>
        </p:blipFill>
        <p:spPr>
          <a:xfrm>
            <a:off x="1598525" y="2285575"/>
            <a:ext cx="1354025" cy="2412500"/>
          </a:xfrm>
          <a:prstGeom prst="rect">
            <a:avLst/>
          </a:prstGeom>
          <a:noFill/>
          <a:ln>
            <a:noFill/>
          </a:ln>
        </p:spPr>
      </p:pic>
      <p:sp>
        <p:nvSpPr>
          <p:cNvPr id="300" name="Google Shape;300;p38"/>
          <p:cNvSpPr/>
          <p:nvPr/>
        </p:nvSpPr>
        <p:spPr>
          <a:xfrm>
            <a:off x="4423650" y="1159500"/>
            <a:ext cx="3930300" cy="282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1" name="Google Shape;301;p38"/>
          <p:cNvPicPr preferRelativeResize="0"/>
          <p:nvPr/>
        </p:nvPicPr>
        <p:blipFill rotWithShape="1">
          <a:blip r:embed="rId5">
            <a:alphaModFix/>
          </a:blip>
          <a:srcRect b="0" l="0" r="0" t="0"/>
          <a:stretch/>
        </p:blipFill>
        <p:spPr>
          <a:xfrm>
            <a:off x="4659988" y="1426275"/>
            <a:ext cx="3457575" cy="2209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9"/>
          <p:cNvSpPr txBox="1"/>
          <p:nvPr>
            <p:ph idx="1" type="subTitle"/>
          </p:nvPr>
        </p:nvSpPr>
        <p:spPr>
          <a:xfrm>
            <a:off x="763050" y="984150"/>
            <a:ext cx="2528100" cy="31752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333333"/>
              </a:buClr>
              <a:buSzPts val="1200"/>
              <a:buChar char="●"/>
            </a:pPr>
            <a:r>
              <a:rPr b="1" lang="es" sz="1200" u="sng">
                <a:solidFill>
                  <a:schemeClr val="accent5"/>
                </a:solidFill>
                <a:highlight>
                  <a:schemeClr val="lt1"/>
                </a:highlight>
                <a:hlinkClick r:id="rId3"/>
              </a:rPr>
              <a:t>Hexadecimal</a:t>
            </a:r>
            <a:r>
              <a:rPr b="1" lang="es" sz="1200">
                <a:solidFill>
                  <a:srgbClr val="333333"/>
                </a:solidFill>
                <a:highlight>
                  <a:schemeClr val="lt1"/>
                </a:highlight>
              </a:rPr>
              <a:t>: </a:t>
            </a:r>
            <a:r>
              <a:rPr lang="es" sz="1200">
                <a:solidFill>
                  <a:srgbClr val="333333"/>
                </a:solidFill>
                <a:highlight>
                  <a:schemeClr val="lt1"/>
                </a:highlight>
              </a:rPr>
              <a:t> Cada valor hex está compuesto por una almohadilla (#) seguida por seis números hexadecimales, cada uno de los cuales puede estar comprendido entre el 0 y la f (que representa el 15) — 0123456789abcdef (16 símbolos).   Aunque se trata del método más complicado de indicar los colores, es el que más se utiliza con mucha diferencia. </a:t>
            </a:r>
            <a:endParaRPr/>
          </a:p>
        </p:txBody>
      </p:sp>
      <p:pic>
        <p:nvPicPr>
          <p:cNvPr id="307" name="Google Shape;307;p39"/>
          <p:cNvPicPr preferRelativeResize="0"/>
          <p:nvPr/>
        </p:nvPicPr>
        <p:blipFill rotWithShape="1">
          <a:blip r:embed="rId4">
            <a:alphaModFix/>
          </a:blip>
          <a:srcRect b="0" l="0" r="0" t="0"/>
          <a:stretch/>
        </p:blipFill>
        <p:spPr>
          <a:xfrm>
            <a:off x="3573172" y="984147"/>
            <a:ext cx="4978424" cy="765375"/>
          </a:xfrm>
          <a:prstGeom prst="rect">
            <a:avLst/>
          </a:prstGeom>
          <a:noFill/>
          <a:ln>
            <a:noFill/>
          </a:ln>
        </p:spPr>
      </p:pic>
      <p:sp>
        <p:nvSpPr>
          <p:cNvPr id="308" name="Google Shape;308;p39"/>
          <p:cNvSpPr/>
          <p:nvPr/>
        </p:nvSpPr>
        <p:spPr>
          <a:xfrm>
            <a:off x="4303938" y="1974650"/>
            <a:ext cx="3516900" cy="24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9" name="Google Shape;309;p39"/>
          <p:cNvPicPr preferRelativeResize="0"/>
          <p:nvPr/>
        </p:nvPicPr>
        <p:blipFill rotWithShape="1">
          <a:blip r:embed="rId5">
            <a:alphaModFix/>
          </a:blip>
          <a:srcRect b="0" l="0" r="0" t="0"/>
          <a:stretch/>
        </p:blipFill>
        <p:spPr>
          <a:xfrm>
            <a:off x="4585288" y="2135150"/>
            <a:ext cx="2954200" cy="21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4"/>
          <p:cNvSpPr txBox="1"/>
          <p:nvPr>
            <p:ph idx="1" type="body"/>
          </p:nvPr>
        </p:nvSpPr>
        <p:spPr>
          <a:xfrm>
            <a:off x="2753250" y="2087575"/>
            <a:ext cx="3637500" cy="1325700"/>
          </a:xfrm>
          <a:prstGeom prst="rect">
            <a:avLst/>
          </a:prstGeom>
          <a:noFill/>
          <a:ln>
            <a:noFill/>
          </a:ln>
        </p:spPr>
        <p:txBody>
          <a:bodyPr anchorCtr="0" anchor="ctr" bIns="91425" lIns="91425" spcFirstLastPara="1" rIns="91425" wrap="square" tIns="91425">
            <a:noAutofit/>
          </a:bodyPr>
          <a:lstStyle/>
          <a:p>
            <a:pPr indent="-381000" lvl="0" marL="457200" rtl="0" algn="l">
              <a:lnSpc>
                <a:spcPct val="200000"/>
              </a:lnSpc>
              <a:spcBef>
                <a:spcPts val="1000"/>
              </a:spcBef>
              <a:spcAft>
                <a:spcPts val="0"/>
              </a:spcAft>
              <a:buClr>
                <a:schemeClr val="dk1"/>
              </a:buClr>
              <a:buSzPts val="2400"/>
              <a:buAutoNum type="arabicPeriod"/>
            </a:pPr>
            <a:r>
              <a:rPr b="1" lang="es" sz="2400">
                <a:solidFill>
                  <a:schemeClr val="dk1"/>
                </a:solidFill>
              </a:rPr>
              <a:t>¿Qué es CSS?</a:t>
            </a:r>
            <a:endParaRPr b="1" sz="2400">
              <a:solidFill>
                <a:schemeClr val="dk1"/>
              </a:solidFill>
            </a:endParaRPr>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idx="1" type="subTitle"/>
          </p:nvPr>
        </p:nvSpPr>
        <p:spPr>
          <a:xfrm>
            <a:off x="714625" y="1245025"/>
            <a:ext cx="2839800" cy="10305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b="1" lang="es" sz="1200" u="sng"/>
              <a:t>RGB porcentual</a:t>
            </a:r>
            <a:r>
              <a:rPr b="1" lang="es" sz="1200"/>
              <a:t>:</a:t>
            </a:r>
            <a:r>
              <a:rPr lang="es" sz="1200"/>
              <a:t> Otra forma de indicar las componentes RGB de un color es mediante un porcentaje. </a:t>
            </a:r>
            <a:endParaRPr sz="1200"/>
          </a:p>
        </p:txBody>
      </p:sp>
      <p:sp>
        <p:nvSpPr>
          <p:cNvPr id="315" name="Google Shape;315;p40"/>
          <p:cNvSpPr/>
          <p:nvPr/>
        </p:nvSpPr>
        <p:spPr>
          <a:xfrm>
            <a:off x="4353650" y="1482825"/>
            <a:ext cx="3576600" cy="2444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6" name="Google Shape;316;p40"/>
          <p:cNvPicPr preferRelativeResize="0"/>
          <p:nvPr/>
        </p:nvPicPr>
        <p:blipFill rotWithShape="1">
          <a:blip r:embed="rId3">
            <a:alphaModFix/>
          </a:blip>
          <a:srcRect b="0" l="0" r="0" t="0"/>
          <a:stretch/>
        </p:blipFill>
        <p:spPr>
          <a:xfrm>
            <a:off x="4536975" y="1624075"/>
            <a:ext cx="3209925" cy="2162175"/>
          </a:xfrm>
          <a:prstGeom prst="rect">
            <a:avLst/>
          </a:prstGeom>
          <a:noFill/>
          <a:ln>
            <a:noFill/>
          </a:ln>
        </p:spPr>
      </p:pic>
      <p:pic>
        <p:nvPicPr>
          <p:cNvPr id="317" name="Google Shape;317;p40"/>
          <p:cNvPicPr preferRelativeResize="0"/>
          <p:nvPr/>
        </p:nvPicPr>
        <p:blipFill rotWithShape="1">
          <a:blip r:embed="rId4">
            <a:alphaModFix/>
          </a:blip>
          <a:srcRect b="0" l="0" r="0" t="0"/>
          <a:stretch/>
        </p:blipFill>
        <p:spPr>
          <a:xfrm>
            <a:off x="1154188" y="2407175"/>
            <a:ext cx="2691725" cy="2273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idx="1" type="subTitle"/>
          </p:nvPr>
        </p:nvSpPr>
        <p:spPr>
          <a:xfrm>
            <a:off x="765738" y="1161875"/>
            <a:ext cx="2800800" cy="27282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333333"/>
              </a:buClr>
              <a:buSzPts val="1200"/>
              <a:buChar char="●"/>
            </a:pPr>
            <a:r>
              <a:rPr b="1" lang="es" sz="1200">
                <a:solidFill>
                  <a:srgbClr val="333333"/>
                </a:solidFill>
                <a:highlight>
                  <a:schemeClr val="lt1"/>
                </a:highlight>
              </a:rPr>
              <a:t>HSL: </a:t>
            </a:r>
            <a:r>
              <a:rPr lang="es" sz="1200">
                <a:solidFill>
                  <a:srgbClr val="333333"/>
                </a:solidFill>
                <a:highlight>
                  <a:schemeClr val="lt1"/>
                </a:highlight>
              </a:rPr>
              <a:t>Admite los valores </a:t>
            </a:r>
            <a:r>
              <a:rPr b="1" lang="es" sz="1200">
                <a:solidFill>
                  <a:srgbClr val="333333"/>
                </a:solidFill>
                <a:highlight>
                  <a:schemeClr val="lt1"/>
                </a:highlight>
              </a:rPr>
              <a:t>tono(hue)</a:t>
            </a:r>
            <a:r>
              <a:rPr lang="es" sz="1200">
                <a:solidFill>
                  <a:srgbClr val="333333"/>
                </a:solidFill>
                <a:highlight>
                  <a:schemeClr val="lt1"/>
                </a:highlight>
              </a:rPr>
              <a:t>, </a:t>
            </a:r>
            <a:r>
              <a:rPr b="1" lang="es" sz="1200">
                <a:solidFill>
                  <a:srgbClr val="333333"/>
                </a:solidFill>
                <a:highlight>
                  <a:schemeClr val="lt1"/>
                </a:highlight>
              </a:rPr>
              <a:t>saturación</a:t>
            </a:r>
            <a:r>
              <a:rPr lang="es" sz="1200">
                <a:solidFill>
                  <a:srgbClr val="333333"/>
                </a:solidFill>
                <a:highlight>
                  <a:schemeClr val="lt1"/>
                </a:highlight>
              </a:rPr>
              <a:t> y </a:t>
            </a:r>
            <a:r>
              <a:rPr b="1" lang="es" sz="1200">
                <a:solidFill>
                  <a:srgbClr val="333333"/>
                </a:solidFill>
                <a:highlight>
                  <a:schemeClr val="lt1"/>
                </a:highlight>
              </a:rPr>
              <a:t>brillo (lightness)</a:t>
            </a:r>
            <a:r>
              <a:rPr lang="es" sz="1200">
                <a:solidFill>
                  <a:srgbClr val="333333"/>
                </a:solidFill>
                <a:highlight>
                  <a:schemeClr val="lt1"/>
                </a:highlight>
              </a:rPr>
              <a:t>, para referenciar 16,7 millones de colores, pero de forma diferente.</a:t>
            </a:r>
            <a:endParaRPr sz="1200">
              <a:solidFill>
                <a:srgbClr val="333333"/>
              </a:solidFill>
              <a:highlight>
                <a:schemeClr val="lt1"/>
              </a:highlight>
            </a:endParaRPr>
          </a:p>
          <a:p>
            <a:pPr indent="0" lvl="0" marL="457200" rtl="0" algn="just">
              <a:lnSpc>
                <a:spcPct val="115000"/>
              </a:lnSpc>
              <a:spcBef>
                <a:spcPts val="0"/>
              </a:spcBef>
              <a:spcAft>
                <a:spcPts val="0"/>
              </a:spcAft>
              <a:buSzPts val="2800"/>
              <a:buNone/>
            </a:pPr>
            <a:r>
              <a:t/>
            </a:r>
            <a:endParaRPr sz="1200">
              <a:solidFill>
                <a:srgbClr val="333333"/>
              </a:solidFill>
              <a:highlight>
                <a:schemeClr val="lt1"/>
              </a:highlight>
            </a:endParaRPr>
          </a:p>
          <a:p>
            <a:pPr indent="-304800" lvl="0" marL="457200" rtl="0" algn="just">
              <a:lnSpc>
                <a:spcPct val="115000"/>
              </a:lnSpc>
              <a:spcBef>
                <a:spcPts val="0"/>
              </a:spcBef>
              <a:spcAft>
                <a:spcPts val="0"/>
              </a:spcAft>
              <a:buClr>
                <a:srgbClr val="333333"/>
              </a:buClr>
              <a:buSzPts val="1200"/>
              <a:buChar char="●"/>
            </a:pPr>
            <a:r>
              <a:rPr b="1" lang="es" sz="1200" u="sng">
                <a:solidFill>
                  <a:schemeClr val="accent5"/>
                </a:solidFill>
                <a:highlight>
                  <a:schemeClr val="lt1"/>
                </a:highlight>
                <a:hlinkClick r:id="rId3"/>
              </a:rPr>
              <a:t>RGBA Y HSLA</a:t>
            </a:r>
            <a:r>
              <a:rPr b="1" lang="es" sz="1200">
                <a:solidFill>
                  <a:srgbClr val="333333"/>
                </a:solidFill>
                <a:highlight>
                  <a:schemeClr val="lt1"/>
                </a:highlight>
              </a:rPr>
              <a:t>:</a:t>
            </a:r>
            <a:r>
              <a:rPr lang="es" sz="1200">
                <a:solidFill>
                  <a:srgbClr val="333333"/>
                </a:solidFill>
                <a:highlight>
                  <a:schemeClr val="lt1"/>
                </a:highlight>
              </a:rPr>
              <a:t> RGB y HSL tienen sus correspondientes modos — RGBA and HSLA — que nos permiten representar, no solo el color, sino también la </a:t>
            </a:r>
            <a:r>
              <a:rPr b="1" lang="es" sz="1200">
                <a:solidFill>
                  <a:srgbClr val="333333"/>
                </a:solidFill>
                <a:highlight>
                  <a:schemeClr val="lt1"/>
                </a:highlight>
              </a:rPr>
              <a:t>transparencia</a:t>
            </a:r>
            <a:r>
              <a:rPr lang="es" sz="1200">
                <a:solidFill>
                  <a:srgbClr val="333333"/>
                </a:solidFill>
                <a:highlight>
                  <a:schemeClr val="lt1"/>
                </a:highlight>
              </a:rPr>
              <a:t> a representar. </a:t>
            </a:r>
            <a:endParaRPr sz="1200">
              <a:solidFill>
                <a:srgbClr val="333333"/>
              </a:solidFill>
              <a:highlight>
                <a:schemeClr val="lt1"/>
              </a:highlight>
            </a:endParaRPr>
          </a:p>
        </p:txBody>
      </p:sp>
      <p:pic>
        <p:nvPicPr>
          <p:cNvPr id="323" name="Google Shape;323;p41"/>
          <p:cNvPicPr preferRelativeResize="0"/>
          <p:nvPr/>
        </p:nvPicPr>
        <p:blipFill rotWithShape="1">
          <a:blip r:embed="rId4">
            <a:alphaModFix/>
          </a:blip>
          <a:srcRect b="0" l="0" r="0" t="0"/>
          <a:stretch/>
        </p:blipFill>
        <p:spPr>
          <a:xfrm>
            <a:off x="1135154" y="3957800"/>
            <a:ext cx="2362875" cy="630925"/>
          </a:xfrm>
          <a:prstGeom prst="rect">
            <a:avLst/>
          </a:prstGeom>
          <a:noFill/>
          <a:ln>
            <a:noFill/>
          </a:ln>
        </p:spPr>
      </p:pic>
      <p:sp>
        <p:nvSpPr>
          <p:cNvPr id="324" name="Google Shape;324;p41"/>
          <p:cNvSpPr/>
          <p:nvPr/>
        </p:nvSpPr>
        <p:spPr>
          <a:xfrm>
            <a:off x="4325425" y="1316550"/>
            <a:ext cx="3657900" cy="25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5" name="Google Shape;325;p41"/>
          <p:cNvPicPr preferRelativeResize="0"/>
          <p:nvPr/>
        </p:nvPicPr>
        <p:blipFill rotWithShape="1">
          <a:blip r:embed="rId5">
            <a:alphaModFix/>
          </a:blip>
          <a:srcRect b="0" l="0" r="0" t="0"/>
          <a:stretch/>
        </p:blipFill>
        <p:spPr>
          <a:xfrm>
            <a:off x="4528838" y="1549465"/>
            <a:ext cx="3251075" cy="2044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idx="1" type="subTitle"/>
          </p:nvPr>
        </p:nvSpPr>
        <p:spPr>
          <a:xfrm>
            <a:off x="1173450" y="1598575"/>
            <a:ext cx="2763000" cy="17913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333333"/>
              </a:buClr>
              <a:buSzPts val="1200"/>
              <a:buChar char="●"/>
            </a:pPr>
            <a:r>
              <a:rPr b="1" lang="es" sz="1200">
                <a:solidFill>
                  <a:srgbClr val="333333"/>
                </a:solidFill>
                <a:highlight>
                  <a:schemeClr val="lt1"/>
                </a:highlight>
              </a:rPr>
              <a:t>Opacity:</a:t>
            </a:r>
            <a:r>
              <a:rPr lang="es" sz="1200">
                <a:solidFill>
                  <a:srgbClr val="333333"/>
                </a:solidFill>
                <a:highlight>
                  <a:schemeClr val="lt1"/>
                </a:highlight>
              </a:rPr>
              <a:t> En lugar de fijar la transparencia de un determinado color, con opacity fijamos la transparencia de todos los elementos seleccionados y sus hijos.</a:t>
            </a:r>
            <a:endParaRPr b="1" sz="1200">
              <a:solidFill>
                <a:srgbClr val="333333"/>
              </a:solidFill>
              <a:highlight>
                <a:schemeClr val="lt1"/>
              </a:highlight>
            </a:endParaRPr>
          </a:p>
          <a:p>
            <a:pPr indent="0" lvl="0" marL="0" rtl="0" algn="ctr">
              <a:lnSpc>
                <a:spcPct val="100000"/>
              </a:lnSpc>
              <a:spcBef>
                <a:spcPts val="0"/>
              </a:spcBef>
              <a:spcAft>
                <a:spcPts val="0"/>
              </a:spcAft>
              <a:buSzPts val="2800"/>
              <a:buNone/>
            </a:pPr>
            <a:r>
              <a:t/>
            </a:r>
            <a:endParaRPr/>
          </a:p>
        </p:txBody>
      </p:sp>
      <p:sp>
        <p:nvSpPr>
          <p:cNvPr id="331" name="Google Shape;331;p42"/>
          <p:cNvSpPr/>
          <p:nvPr/>
        </p:nvSpPr>
        <p:spPr>
          <a:xfrm>
            <a:off x="4500750" y="1528050"/>
            <a:ext cx="3469800" cy="208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2" name="Google Shape;332;p42"/>
          <p:cNvPicPr preferRelativeResize="0"/>
          <p:nvPr/>
        </p:nvPicPr>
        <p:blipFill rotWithShape="1">
          <a:blip r:embed="rId3">
            <a:alphaModFix/>
          </a:blip>
          <a:srcRect b="0" l="0" r="0" t="0"/>
          <a:stretch/>
        </p:blipFill>
        <p:spPr>
          <a:xfrm>
            <a:off x="4662550" y="1708550"/>
            <a:ext cx="3072875" cy="1681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Colores</a:t>
            </a:r>
            <a:endParaRPr b="1" i="0" sz="2400" u="none" cap="none" strike="noStrike">
              <a:solidFill>
                <a:srgbClr val="000000"/>
              </a:solidFill>
              <a:latin typeface="Arial"/>
              <a:ea typeface="Arial"/>
              <a:cs typeface="Arial"/>
              <a:sym typeface="Arial"/>
            </a:endParaRPr>
          </a:p>
        </p:txBody>
      </p:sp>
      <p:pic>
        <p:nvPicPr>
          <p:cNvPr id="338" name="Google Shape;338;p43"/>
          <p:cNvPicPr preferRelativeResize="0"/>
          <p:nvPr/>
        </p:nvPicPr>
        <p:blipFill rotWithShape="1">
          <a:blip r:embed="rId3">
            <a:alphaModFix/>
          </a:blip>
          <a:srcRect b="0" l="0" r="0" t="0"/>
          <a:stretch/>
        </p:blipFill>
        <p:spPr>
          <a:xfrm>
            <a:off x="2380679" y="854950"/>
            <a:ext cx="4448950" cy="3618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4"/>
          <p:cNvSpPr txBox="1"/>
          <p:nvPr>
            <p:ph idx="1" type="subTitle"/>
          </p:nvPr>
        </p:nvSpPr>
        <p:spPr>
          <a:xfrm>
            <a:off x="984713" y="906013"/>
            <a:ext cx="2838300" cy="307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2800"/>
              <a:buNone/>
            </a:pPr>
            <a:r>
              <a:rPr lang="es" sz="1400">
                <a:solidFill>
                  <a:srgbClr val="1B2432"/>
                </a:solidFill>
                <a:highlight>
                  <a:srgbClr val="FFFFFF"/>
                </a:highlight>
              </a:rPr>
              <a:t>Sabías que cada elemento que encontramos dentro de un documento HTML se encuentra contenido en una caja rectangular, la cual cuenta con una serie de propiedades que afectan la muestra de los elementos.</a:t>
            </a:r>
            <a:endParaRPr sz="1400">
              <a:solidFill>
                <a:srgbClr val="1B2432"/>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s" sz="1400">
                <a:solidFill>
                  <a:srgbClr val="1B2432"/>
                </a:solidFill>
                <a:highlight>
                  <a:srgbClr val="FFFFFF"/>
                </a:highlight>
              </a:rPr>
              <a:t>¡Conozcamos más sobre el modelo de caja!</a:t>
            </a:r>
            <a:endParaRPr sz="1400">
              <a:solidFill>
                <a:srgbClr val="1B2432"/>
              </a:solidFill>
              <a:highlight>
                <a:srgbClr val="FFFFFF"/>
              </a:highlight>
            </a:endParaRPr>
          </a:p>
          <a:p>
            <a:pPr indent="0" lvl="0" marL="0" rtl="0" algn="ctr">
              <a:lnSpc>
                <a:spcPct val="100000"/>
              </a:lnSpc>
              <a:spcBef>
                <a:spcPts val="1200"/>
              </a:spcBef>
              <a:spcAft>
                <a:spcPts val="0"/>
              </a:spcAft>
              <a:buSzPts val="2800"/>
              <a:buNone/>
            </a:pPr>
            <a:r>
              <a:t/>
            </a:r>
            <a:endParaRPr/>
          </a:p>
        </p:txBody>
      </p:sp>
      <p:pic>
        <p:nvPicPr>
          <p:cNvPr id="344" name="Google Shape;344;p44"/>
          <p:cNvPicPr preferRelativeResize="0"/>
          <p:nvPr/>
        </p:nvPicPr>
        <p:blipFill rotWithShape="1">
          <a:blip r:embed="rId3">
            <a:alphaModFix/>
          </a:blip>
          <a:srcRect b="0" l="0" r="0" t="0"/>
          <a:stretch/>
        </p:blipFill>
        <p:spPr>
          <a:xfrm>
            <a:off x="3966213" y="849612"/>
            <a:ext cx="2945975" cy="1926500"/>
          </a:xfrm>
          <a:prstGeom prst="rect">
            <a:avLst/>
          </a:prstGeom>
          <a:noFill/>
          <a:ln>
            <a:noFill/>
          </a:ln>
        </p:spPr>
      </p:pic>
      <p:pic>
        <p:nvPicPr>
          <p:cNvPr id="345" name="Google Shape;345;p44"/>
          <p:cNvPicPr preferRelativeResize="0"/>
          <p:nvPr/>
        </p:nvPicPr>
        <p:blipFill rotWithShape="1">
          <a:blip r:embed="rId4">
            <a:alphaModFix/>
          </a:blip>
          <a:srcRect b="0" l="0" r="0" t="0"/>
          <a:stretch/>
        </p:blipFill>
        <p:spPr>
          <a:xfrm>
            <a:off x="5253713" y="2394013"/>
            <a:ext cx="2905575" cy="1899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5"/>
          <p:cNvSpPr txBox="1"/>
          <p:nvPr>
            <p:ph idx="1" type="subTitle"/>
          </p:nvPr>
        </p:nvSpPr>
        <p:spPr>
          <a:xfrm>
            <a:off x="3030600" y="2175450"/>
            <a:ext cx="30828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2400">
                <a:solidFill>
                  <a:schemeClr val="dk1"/>
                </a:solidFill>
              </a:rPr>
              <a:t>  9. Modelo de caja</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Modelo de caja</a:t>
            </a:r>
            <a:endParaRPr b="1" i="0" sz="2400" u="none" cap="none" strike="noStrike">
              <a:solidFill>
                <a:srgbClr val="000000"/>
              </a:solidFill>
              <a:latin typeface="Arial"/>
              <a:ea typeface="Arial"/>
              <a:cs typeface="Arial"/>
              <a:sym typeface="Arial"/>
            </a:endParaRPr>
          </a:p>
        </p:txBody>
      </p:sp>
      <p:sp>
        <p:nvSpPr>
          <p:cNvPr id="356" name="Google Shape;356;p46"/>
          <p:cNvSpPr txBox="1"/>
          <p:nvPr/>
        </p:nvSpPr>
        <p:spPr>
          <a:xfrm>
            <a:off x="421050" y="1103150"/>
            <a:ext cx="82884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En diseño web todos los elementos son cajas, estas pequeñas cajas podemos manipularlas y darles ancho, alto , borders, etc. Los atributos para manipular el modelo de caja de son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width : </a:t>
            </a:r>
            <a:r>
              <a:rPr b="0" i="0" lang="es" sz="1100" u="none" cap="none" strike="noStrike">
                <a:solidFill>
                  <a:schemeClr val="dk1"/>
                </a:solidFill>
                <a:latin typeface="Arial"/>
                <a:ea typeface="Arial"/>
                <a:cs typeface="Arial"/>
                <a:sym typeface="Arial"/>
              </a:rPr>
              <a:t>Definición de anchos</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height: </a:t>
            </a:r>
            <a:r>
              <a:rPr b="0" i="0" lang="es" sz="1100" u="none" cap="none" strike="noStrike">
                <a:solidFill>
                  <a:schemeClr val="dk1"/>
                </a:solidFill>
                <a:latin typeface="Arial"/>
                <a:ea typeface="Arial"/>
                <a:cs typeface="Arial"/>
                <a:sym typeface="Arial"/>
              </a:rPr>
              <a:t>Definición de altura</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border : </a:t>
            </a:r>
            <a:r>
              <a:rPr b="0" i="0" lang="es" sz="1100" u="none" cap="none" strike="noStrike">
                <a:solidFill>
                  <a:schemeClr val="dk1"/>
                </a:solidFill>
                <a:latin typeface="Arial"/>
                <a:ea typeface="Arial"/>
                <a:cs typeface="Arial"/>
                <a:sym typeface="Arial"/>
              </a:rPr>
              <a:t>Bordes a las cajas</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padding : </a:t>
            </a:r>
            <a:r>
              <a:rPr b="0" i="0" lang="es" sz="1100" u="none" cap="none" strike="noStrike">
                <a:solidFill>
                  <a:schemeClr val="dk1"/>
                </a:solidFill>
                <a:latin typeface="Arial"/>
                <a:ea typeface="Arial"/>
                <a:cs typeface="Arial"/>
                <a:sym typeface="Arial"/>
              </a:rPr>
              <a:t>Espaciado interno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margin : </a:t>
            </a:r>
            <a:r>
              <a:rPr b="0" i="0" lang="es" sz="1100" u="none" cap="none" strike="noStrike">
                <a:solidFill>
                  <a:schemeClr val="dk1"/>
                </a:solidFill>
                <a:latin typeface="Arial"/>
                <a:ea typeface="Arial"/>
                <a:cs typeface="Arial"/>
                <a:sym typeface="Arial"/>
              </a:rPr>
              <a:t>Espaciado externo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overflow : </a:t>
            </a:r>
            <a:r>
              <a:rPr b="0" i="0" lang="es" sz="1100" u="none" cap="none" strike="noStrike">
                <a:solidFill>
                  <a:schemeClr val="dk1"/>
                </a:solidFill>
                <a:latin typeface="Arial"/>
                <a:ea typeface="Arial"/>
                <a:cs typeface="Arial"/>
                <a:sym typeface="Arial"/>
              </a:rPr>
              <a:t>Contención de desbordamiento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background : </a:t>
            </a:r>
            <a:r>
              <a:rPr b="0" i="0" lang="es" sz="1100" u="none" cap="none" strike="noStrike">
                <a:solidFill>
                  <a:schemeClr val="dk1"/>
                </a:solidFill>
                <a:latin typeface="Arial"/>
                <a:ea typeface="Arial"/>
                <a:cs typeface="Arial"/>
                <a:sym typeface="Arial"/>
              </a:rPr>
              <a:t>Fondo y desplazamiento de fondo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background-color : </a:t>
            </a:r>
            <a:r>
              <a:rPr b="0" i="0" lang="es" sz="1100" u="none" cap="none" strike="noStrike">
                <a:solidFill>
                  <a:schemeClr val="dk1"/>
                </a:solidFill>
                <a:latin typeface="Arial"/>
                <a:ea typeface="Arial"/>
                <a:cs typeface="Arial"/>
                <a:sym typeface="Arial"/>
              </a:rPr>
              <a:t>Color de fondo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background-image: </a:t>
            </a:r>
            <a:r>
              <a:rPr b="0" i="0" lang="es" sz="1100" u="none" cap="none" strike="noStrike">
                <a:solidFill>
                  <a:schemeClr val="dk1"/>
                </a:solidFill>
                <a:latin typeface="Arial"/>
                <a:ea typeface="Arial"/>
                <a:cs typeface="Arial"/>
                <a:sym typeface="Arial"/>
              </a:rPr>
              <a:t>Imagen de fondo</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outline: </a:t>
            </a:r>
            <a:r>
              <a:rPr b="0" i="0" lang="es" sz="1100" u="none" cap="none" strike="noStrike">
                <a:solidFill>
                  <a:schemeClr val="dk1"/>
                </a:solidFill>
                <a:latin typeface="Arial"/>
                <a:ea typeface="Arial"/>
                <a:cs typeface="Arial"/>
                <a:sym typeface="Arial"/>
              </a:rPr>
              <a:t>Border que no ocupa espacio, se sitúa encima de la caja</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57" name="Google Shape;357;p46"/>
          <p:cNvPicPr preferRelativeResize="0"/>
          <p:nvPr/>
        </p:nvPicPr>
        <p:blipFill rotWithShape="1">
          <a:blip r:embed="rId3">
            <a:alphaModFix/>
          </a:blip>
          <a:srcRect b="0" l="0" r="0" t="0"/>
          <a:stretch/>
        </p:blipFill>
        <p:spPr>
          <a:xfrm>
            <a:off x="5273125" y="1741005"/>
            <a:ext cx="3514223" cy="264084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Modelo de caja</a:t>
            </a:r>
            <a:endParaRPr b="1" i="0" sz="2400" u="none" cap="none" strike="noStrike">
              <a:solidFill>
                <a:srgbClr val="000000"/>
              </a:solidFill>
              <a:latin typeface="Arial"/>
              <a:ea typeface="Arial"/>
              <a:cs typeface="Arial"/>
              <a:sym typeface="Arial"/>
            </a:endParaRPr>
          </a:p>
        </p:txBody>
      </p:sp>
      <p:sp>
        <p:nvSpPr>
          <p:cNvPr id="363" name="Google Shape;363;p47"/>
          <p:cNvSpPr txBox="1"/>
          <p:nvPr/>
        </p:nvSpPr>
        <p:spPr>
          <a:xfrm>
            <a:off x="421050" y="1103150"/>
            <a:ext cx="3597600" cy="34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También tenemos que tener en consideración los tipos de cajas que existen: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inline : </a:t>
            </a:r>
            <a:r>
              <a:rPr b="0" i="0" lang="es" sz="1100" u="none" cap="none" strike="noStrike">
                <a:solidFill>
                  <a:schemeClr val="dk1"/>
                </a:solidFill>
                <a:latin typeface="Arial"/>
                <a:ea typeface="Arial"/>
                <a:cs typeface="Arial"/>
                <a:sym typeface="Arial"/>
              </a:rPr>
              <a:t>Tipo de caja, este tipo solo ocupa el ancho de su contenido</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block: </a:t>
            </a:r>
            <a:r>
              <a:rPr b="0" i="0" lang="es" sz="1100" u="none" cap="none" strike="noStrike">
                <a:solidFill>
                  <a:schemeClr val="dk1"/>
                </a:solidFill>
                <a:latin typeface="Arial"/>
                <a:ea typeface="Arial"/>
                <a:cs typeface="Arial"/>
                <a:sym typeface="Arial"/>
              </a:rPr>
              <a:t>Ocupa todo el ancho del contenedor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inline-block : </a:t>
            </a:r>
            <a:r>
              <a:rPr b="0" i="0" lang="es" sz="1100" u="none" cap="none" strike="noStrike">
                <a:solidFill>
                  <a:schemeClr val="dk1"/>
                </a:solidFill>
                <a:latin typeface="Arial"/>
                <a:ea typeface="Arial"/>
                <a:cs typeface="Arial"/>
                <a:sym typeface="Arial"/>
              </a:rPr>
              <a:t>Este tipo ocupa el ancho de su contenido y también interpreta la integridad del bloque</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64" name="Google Shape;364;p47"/>
          <p:cNvPicPr preferRelativeResize="0"/>
          <p:nvPr/>
        </p:nvPicPr>
        <p:blipFill rotWithShape="1">
          <a:blip r:embed="rId3">
            <a:alphaModFix/>
          </a:blip>
          <a:srcRect b="0" l="0" r="0" t="0"/>
          <a:stretch/>
        </p:blipFill>
        <p:spPr>
          <a:xfrm>
            <a:off x="4018750" y="1415400"/>
            <a:ext cx="4951876" cy="27004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idx="1" type="subTitle"/>
          </p:nvPr>
        </p:nvSpPr>
        <p:spPr>
          <a:xfrm>
            <a:off x="1458925" y="1322500"/>
            <a:ext cx="2922300" cy="2272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s" sz="1200">
                <a:solidFill>
                  <a:schemeClr val="dk1"/>
                </a:solidFill>
              </a:rPr>
              <a:t>Sabías que una de las grandes e históricas peticiones de los diseñadores web ha sido la posibilidad de poder colocar contenido en una posición concreta de la página, haciendo que los contenidos no se vayan mostrando en el orden en el que aparecen en el código, sino en el que decidamos libremente.</a:t>
            </a:r>
            <a:endParaRPr sz="1200">
              <a:solidFill>
                <a:schemeClr val="dk1"/>
              </a:solidFill>
            </a:endParaRPr>
          </a:p>
          <a:p>
            <a:pPr indent="0" lvl="0" marL="0" rtl="0" algn="ctr">
              <a:lnSpc>
                <a:spcPct val="100000"/>
              </a:lnSpc>
              <a:spcBef>
                <a:spcPts val="1200"/>
              </a:spcBef>
              <a:spcAft>
                <a:spcPts val="0"/>
              </a:spcAft>
              <a:buSzPts val="2800"/>
              <a:buNone/>
            </a:pPr>
            <a:r>
              <a:t/>
            </a:r>
            <a:endParaRPr/>
          </a:p>
        </p:txBody>
      </p:sp>
      <p:grpSp>
        <p:nvGrpSpPr>
          <p:cNvPr id="370" name="Google Shape;370;p48"/>
          <p:cNvGrpSpPr/>
          <p:nvPr/>
        </p:nvGrpSpPr>
        <p:grpSpPr>
          <a:xfrm>
            <a:off x="1605025" y="3555750"/>
            <a:ext cx="1060450" cy="917100"/>
            <a:chOff x="783300" y="3611925"/>
            <a:chExt cx="1060450" cy="917100"/>
          </a:xfrm>
        </p:grpSpPr>
        <p:pic>
          <p:nvPicPr>
            <p:cNvPr id="371" name="Google Shape;371;p48"/>
            <p:cNvPicPr preferRelativeResize="0"/>
            <p:nvPr/>
          </p:nvPicPr>
          <p:blipFill rotWithShape="1">
            <a:blip r:embed="rId3">
              <a:alphaModFix/>
            </a:blip>
            <a:srcRect b="52312" l="18045" r="15465" t="0"/>
            <a:stretch/>
          </p:blipFill>
          <p:spPr>
            <a:xfrm>
              <a:off x="827650" y="3634975"/>
              <a:ext cx="1016100" cy="728725"/>
            </a:xfrm>
            <a:prstGeom prst="rect">
              <a:avLst/>
            </a:prstGeom>
            <a:noFill/>
            <a:ln>
              <a:noFill/>
            </a:ln>
          </p:spPr>
        </p:pic>
        <p:sp>
          <p:nvSpPr>
            <p:cNvPr id="372" name="Google Shape;372;p48"/>
            <p:cNvSpPr/>
            <p:nvPr/>
          </p:nvSpPr>
          <p:spPr>
            <a:xfrm>
              <a:off x="783300" y="3611925"/>
              <a:ext cx="953100" cy="917100"/>
            </a:xfrm>
            <a:prstGeom prst="ellipse">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3" name="Google Shape;373;p48"/>
          <p:cNvPicPr preferRelativeResize="0"/>
          <p:nvPr/>
        </p:nvPicPr>
        <p:blipFill rotWithShape="1">
          <a:blip r:embed="rId4">
            <a:alphaModFix/>
          </a:blip>
          <a:srcRect b="0" l="0" r="0" t="0"/>
          <a:stretch/>
        </p:blipFill>
        <p:spPr>
          <a:xfrm>
            <a:off x="4637075" y="1111500"/>
            <a:ext cx="3048000" cy="2533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9"/>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10. </a:t>
            </a:r>
            <a:r>
              <a:rPr b="1" lang="es" sz="2400">
                <a:solidFill>
                  <a:schemeClr val="dk1"/>
                </a:solidFill>
              </a:rPr>
              <a:t>Posicionamiento</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5"/>
          <p:cNvSpPr txBox="1"/>
          <p:nvPr/>
        </p:nvSpPr>
        <p:spPr>
          <a:xfrm>
            <a:off x="465600" y="892800"/>
            <a:ext cx="8212800" cy="213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400" u="none" cap="none" strike="noStrike">
                <a:solidFill>
                  <a:srgbClr val="222222"/>
                </a:solidFill>
                <a:highlight>
                  <a:srgbClr val="FFFFFF"/>
                </a:highlight>
                <a:latin typeface="Arial"/>
                <a:ea typeface="Arial"/>
                <a:cs typeface="Arial"/>
                <a:sym typeface="Arial"/>
              </a:rPr>
              <a:t>CSS</a:t>
            </a:r>
            <a:r>
              <a:rPr b="0" i="0" lang="es" sz="1400" u="none" cap="none" strike="noStrike">
                <a:solidFill>
                  <a:srgbClr val="222222"/>
                </a:solidFill>
                <a:highlight>
                  <a:srgbClr val="FFFFFF"/>
                </a:highlight>
                <a:latin typeface="Arial"/>
                <a:ea typeface="Arial"/>
                <a:cs typeface="Arial"/>
                <a:sym typeface="Arial"/>
              </a:rPr>
              <a:t> o </a:t>
            </a:r>
            <a:r>
              <a:rPr b="1" i="0" lang="es" sz="1400" u="none" cap="none" strike="noStrike">
                <a:solidFill>
                  <a:srgbClr val="222222"/>
                </a:solidFill>
                <a:highlight>
                  <a:srgbClr val="FFFFFF"/>
                </a:highlight>
                <a:latin typeface="Arial"/>
                <a:ea typeface="Arial"/>
                <a:cs typeface="Arial"/>
                <a:sym typeface="Arial"/>
              </a:rPr>
              <a:t>hojas de estilo en cascada</a:t>
            </a:r>
            <a:r>
              <a:rPr b="0" i="0" lang="es" sz="1400" u="none" cap="none" strike="noStrike">
                <a:solidFill>
                  <a:srgbClr val="222222"/>
                </a:solidFill>
                <a:highlight>
                  <a:srgbClr val="FFFFFF"/>
                </a:highlight>
                <a:latin typeface="Arial"/>
                <a:ea typeface="Arial"/>
                <a:cs typeface="Arial"/>
                <a:sym typeface="Arial"/>
              </a:rPr>
              <a:t> nos permite: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rgbClr val="FFFFFF"/>
                </a:highlight>
                <a:latin typeface="Arial"/>
                <a:ea typeface="Arial"/>
                <a:cs typeface="Arial"/>
                <a:sym typeface="Arial"/>
              </a:rPr>
              <a:t>agregar estilos a nuestras aplicaciones web para modificar su presentación.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rgbClr val="FFFFFF"/>
                </a:highlight>
                <a:latin typeface="Arial"/>
                <a:ea typeface="Arial"/>
                <a:cs typeface="Arial"/>
                <a:sym typeface="Arial"/>
              </a:rPr>
              <a:t>manipular la forma de un elemento html, dándole color, espaciado, etc.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rgbClr val="FFFFFF"/>
                </a:highlight>
                <a:latin typeface="Arial"/>
                <a:ea typeface="Arial"/>
                <a:cs typeface="Arial"/>
                <a:sym typeface="Arial"/>
              </a:rPr>
              <a:t>compartir estilos entre diferentes elementos de html,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rgbClr val="FFFFFF"/>
                </a:highlight>
                <a:latin typeface="Arial"/>
                <a:ea typeface="Arial"/>
                <a:cs typeface="Arial"/>
                <a:sym typeface="Arial"/>
              </a:rPr>
              <a:t>heredar estilos del padre más cercano. </a:t>
            </a:r>
            <a:endParaRPr b="0" i="0" sz="1400" u="none" cap="none" strike="noStrike">
              <a:solidFill>
                <a:srgbClr val="22222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222222"/>
              </a:buClr>
              <a:buSzPts val="1400"/>
              <a:buFont typeface="Arial"/>
              <a:buChar char="-"/>
            </a:pPr>
            <a:r>
              <a:rPr b="0" i="0" lang="es" sz="1400" u="none" cap="none" strike="noStrike">
                <a:solidFill>
                  <a:srgbClr val="222222"/>
                </a:solidFill>
                <a:highlight>
                  <a:srgbClr val="FFFFFF"/>
                </a:highlight>
                <a:latin typeface="Arial"/>
                <a:ea typeface="Arial"/>
                <a:cs typeface="Arial"/>
                <a:sym typeface="Arial"/>
              </a:rPr>
              <a:t>crear animaciones, transiciones, y efectos que antes no se podían lograr solo con CSS.</a:t>
            </a:r>
            <a:endParaRPr b="0" i="0" sz="140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24292E"/>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5"/>
          <p:cNvPicPr preferRelativeResize="0"/>
          <p:nvPr/>
        </p:nvPicPr>
        <p:blipFill rotWithShape="1">
          <a:blip r:embed="rId3">
            <a:alphaModFix/>
          </a:blip>
          <a:srcRect b="0" l="0" r="0" t="0"/>
          <a:stretch/>
        </p:blipFill>
        <p:spPr>
          <a:xfrm>
            <a:off x="1098062" y="2874700"/>
            <a:ext cx="3473926" cy="1249300"/>
          </a:xfrm>
          <a:prstGeom prst="rect">
            <a:avLst/>
          </a:prstGeom>
          <a:noFill/>
          <a:ln>
            <a:noFill/>
          </a:ln>
        </p:spPr>
      </p:pic>
      <p:sp>
        <p:nvSpPr>
          <p:cNvPr id="86" name="Google Shape;86;p5"/>
          <p:cNvSpPr/>
          <p:nvPr/>
        </p:nvSpPr>
        <p:spPr>
          <a:xfrm>
            <a:off x="4742325" y="2874700"/>
            <a:ext cx="3939900" cy="13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0" lang="es" sz="1400" u="none" cap="none" strike="noStrike">
                <a:solidFill>
                  <a:srgbClr val="222222"/>
                </a:solidFill>
                <a:latin typeface="Arial"/>
                <a:ea typeface="Arial"/>
                <a:cs typeface="Arial"/>
                <a:sym typeface="Arial"/>
              </a:rPr>
              <a:t>La idea de </a:t>
            </a:r>
            <a:r>
              <a:rPr b="1" i="0" lang="es" sz="1400" u="none" cap="none" strike="noStrike">
                <a:solidFill>
                  <a:srgbClr val="222222"/>
                </a:solidFill>
                <a:latin typeface="Arial"/>
                <a:ea typeface="Arial"/>
                <a:cs typeface="Arial"/>
                <a:sym typeface="Arial"/>
              </a:rPr>
              <a:t>CSS</a:t>
            </a:r>
            <a:r>
              <a:rPr b="0" i="0" lang="es" sz="1400" u="none" cap="none" strike="noStrike">
                <a:solidFill>
                  <a:srgbClr val="222222"/>
                </a:solidFill>
                <a:latin typeface="Arial"/>
                <a:ea typeface="Arial"/>
                <a:cs typeface="Arial"/>
                <a:sym typeface="Arial"/>
              </a:rPr>
              <a:t> es separar la lógica de presentación con la lógica declarativa de HTML y de esta manera poder manejar todos los estilos en una hoja de estilos independiente de 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Posicionamiento</a:t>
            </a:r>
            <a:endParaRPr b="1" i="0" sz="2400" u="none" cap="none" strike="noStrike">
              <a:solidFill>
                <a:srgbClr val="000000"/>
              </a:solidFill>
              <a:latin typeface="Arial"/>
              <a:ea typeface="Arial"/>
              <a:cs typeface="Arial"/>
              <a:sym typeface="Arial"/>
            </a:endParaRPr>
          </a:p>
        </p:txBody>
      </p:sp>
      <p:sp>
        <p:nvSpPr>
          <p:cNvPr id="384" name="Google Shape;384;p50"/>
          <p:cNvSpPr txBox="1"/>
          <p:nvPr/>
        </p:nvSpPr>
        <p:spPr>
          <a:xfrm>
            <a:off x="421050" y="1179350"/>
            <a:ext cx="4884600" cy="34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Gracias al posicionamiento podemos posicionar las cajas de manera </a:t>
            </a:r>
            <a:r>
              <a:rPr b="1" i="0" lang="es" sz="1100" u="none" cap="none" strike="noStrike">
                <a:solidFill>
                  <a:schemeClr val="dk1"/>
                </a:solidFill>
                <a:latin typeface="Arial"/>
                <a:ea typeface="Arial"/>
                <a:cs typeface="Arial"/>
                <a:sym typeface="Arial"/>
              </a:rPr>
              <a:t>absoluta</a:t>
            </a:r>
            <a:r>
              <a:rPr b="0" i="0" lang="es" sz="1100" u="none" cap="none" strike="noStrike">
                <a:solidFill>
                  <a:schemeClr val="dk1"/>
                </a:solidFill>
                <a:latin typeface="Arial"/>
                <a:ea typeface="Arial"/>
                <a:cs typeface="Arial"/>
                <a:sym typeface="Arial"/>
              </a:rPr>
              <a:t>, </a:t>
            </a:r>
            <a:r>
              <a:rPr b="1" i="0" lang="es" sz="1100" u="none" cap="none" strike="noStrike">
                <a:solidFill>
                  <a:schemeClr val="dk1"/>
                </a:solidFill>
                <a:latin typeface="Arial"/>
                <a:ea typeface="Arial"/>
                <a:cs typeface="Arial"/>
                <a:sym typeface="Arial"/>
              </a:rPr>
              <a:t>relativa</a:t>
            </a:r>
            <a:r>
              <a:rPr b="0" i="0" lang="es" sz="1100" u="none" cap="none" strike="noStrike">
                <a:solidFill>
                  <a:schemeClr val="dk1"/>
                </a:solidFill>
                <a:latin typeface="Arial"/>
                <a:ea typeface="Arial"/>
                <a:cs typeface="Arial"/>
                <a:sym typeface="Arial"/>
              </a:rPr>
              <a:t>, </a:t>
            </a:r>
            <a:r>
              <a:rPr b="1" i="0" lang="es" sz="1100" u="none" cap="none" strike="noStrike">
                <a:solidFill>
                  <a:schemeClr val="dk1"/>
                </a:solidFill>
                <a:latin typeface="Arial"/>
                <a:ea typeface="Arial"/>
                <a:cs typeface="Arial"/>
                <a:sym typeface="Arial"/>
              </a:rPr>
              <a:t>static</a:t>
            </a:r>
            <a:r>
              <a:rPr b="0" i="0" lang="es" sz="1100" u="none" cap="none" strike="noStrike">
                <a:solidFill>
                  <a:schemeClr val="dk1"/>
                </a:solidFill>
                <a:latin typeface="Arial"/>
                <a:ea typeface="Arial"/>
                <a:cs typeface="Arial"/>
                <a:sym typeface="Arial"/>
              </a:rPr>
              <a:t>, o </a:t>
            </a:r>
            <a:r>
              <a:rPr b="1" i="0" lang="es" sz="1100" u="none" cap="none" strike="noStrike">
                <a:solidFill>
                  <a:schemeClr val="dk1"/>
                </a:solidFill>
                <a:latin typeface="Arial"/>
                <a:ea typeface="Arial"/>
                <a:cs typeface="Arial"/>
                <a:sym typeface="Arial"/>
              </a:rPr>
              <a:t>fixed.  A continuación una breve explicación.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Absolute : </a:t>
            </a:r>
            <a:r>
              <a:rPr b="0" i="0" lang="es" sz="1100" u="none" cap="none" strike="noStrike">
                <a:solidFill>
                  <a:schemeClr val="dk1"/>
                </a:solidFill>
                <a:latin typeface="Arial"/>
                <a:ea typeface="Arial"/>
                <a:cs typeface="Arial"/>
                <a:sym typeface="Arial"/>
              </a:rPr>
              <a:t>Con este valor podremos posicionar una caja en relación a su caja relativa y no ocupará un espacio posicionándose por encima de todas las demás</a:t>
            </a:r>
            <a:r>
              <a:rPr b="1" i="0" lang="es" sz="1100" u="none" cap="none" strike="noStrike">
                <a:solidFill>
                  <a:schemeClr val="dk1"/>
                </a:solidFill>
                <a:latin typeface="Arial"/>
                <a:ea typeface="Arial"/>
                <a:cs typeface="Arial"/>
                <a:sym typeface="Arial"/>
              </a:rPr>
              <a:t>.</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Relative:</a:t>
            </a:r>
            <a:r>
              <a:rPr b="0" i="0" lang="es" sz="1100" u="none" cap="none" strike="noStrike">
                <a:solidFill>
                  <a:schemeClr val="dk1"/>
                </a:solidFill>
                <a:latin typeface="Arial"/>
                <a:ea typeface="Arial"/>
                <a:cs typeface="Arial"/>
                <a:sym typeface="Arial"/>
              </a:rPr>
              <a:t> Los elementos hijos se desplazaran en relación a esta, y también este elemento se puede desplazar en relación a si mismo.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Fixed: </a:t>
            </a:r>
            <a:r>
              <a:rPr b="0" i="0" lang="es" sz="1100" u="none" cap="none" strike="noStrike">
                <a:solidFill>
                  <a:schemeClr val="dk1"/>
                </a:solidFill>
                <a:latin typeface="Arial"/>
                <a:ea typeface="Arial"/>
                <a:cs typeface="Arial"/>
                <a:sym typeface="Arial"/>
              </a:rPr>
              <a:t>Se comporta de la misma manera que una absoluta a diferencia que su relativo siempre será el viewport y los elementos siempre se mantendrán visibles.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Static: </a:t>
            </a:r>
            <a:r>
              <a:rPr b="0" i="0" lang="es" sz="1100" u="none" cap="none" strike="noStrike">
                <a:solidFill>
                  <a:schemeClr val="dk1"/>
                </a:solidFill>
                <a:latin typeface="Arial"/>
                <a:ea typeface="Arial"/>
                <a:cs typeface="Arial"/>
                <a:sym typeface="Arial"/>
              </a:rPr>
              <a:t>Este es el valor por defecto de una caja, este valor respeta el orden.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85" name="Google Shape;385;p50"/>
          <p:cNvPicPr preferRelativeResize="0"/>
          <p:nvPr/>
        </p:nvPicPr>
        <p:blipFill rotWithShape="1">
          <a:blip r:embed="rId3">
            <a:alphaModFix/>
          </a:blip>
          <a:srcRect b="0" l="0" r="0" t="0"/>
          <a:stretch/>
        </p:blipFill>
        <p:spPr>
          <a:xfrm>
            <a:off x="5744529" y="1058950"/>
            <a:ext cx="2740475" cy="33616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Posicionamiento</a:t>
            </a:r>
            <a:endParaRPr b="1" i="0" sz="2400" u="none" cap="none" strike="noStrike">
              <a:solidFill>
                <a:srgbClr val="000000"/>
              </a:solidFill>
              <a:latin typeface="Arial"/>
              <a:ea typeface="Arial"/>
              <a:cs typeface="Arial"/>
              <a:sym typeface="Arial"/>
            </a:endParaRPr>
          </a:p>
        </p:txBody>
      </p:sp>
      <p:sp>
        <p:nvSpPr>
          <p:cNvPr id="391" name="Google Shape;391;p51"/>
          <p:cNvSpPr txBox="1"/>
          <p:nvPr/>
        </p:nvSpPr>
        <p:spPr>
          <a:xfrm>
            <a:off x="421050" y="1179350"/>
            <a:ext cx="3588000" cy="34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La definición de posicionamiento necesitará de las siguientes declaraciones para poder darle órdenes de su posición, estos atributos son :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top: </a:t>
            </a:r>
            <a:r>
              <a:rPr b="0" i="0" lang="es" sz="1100" u="none" cap="none" strike="noStrike">
                <a:solidFill>
                  <a:schemeClr val="dk1"/>
                </a:solidFill>
                <a:latin typeface="Arial"/>
                <a:ea typeface="Arial"/>
                <a:cs typeface="Arial"/>
                <a:sym typeface="Arial"/>
              </a:rPr>
              <a:t>Moverá el elemento teniendo como base la parte de arriba.</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left:</a:t>
            </a:r>
            <a:r>
              <a:rPr b="0" i="0" lang="es" sz="1100" u="none" cap="none" strike="noStrike">
                <a:solidFill>
                  <a:schemeClr val="dk1"/>
                </a:solidFill>
                <a:latin typeface="Arial"/>
                <a:ea typeface="Arial"/>
                <a:cs typeface="Arial"/>
                <a:sym typeface="Arial"/>
              </a:rPr>
              <a:t> Moverá el elemento teniendo como base la parte de la izquierda.</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right: </a:t>
            </a:r>
            <a:r>
              <a:rPr b="0" i="0" lang="es" sz="1100" u="none" cap="none" strike="noStrike">
                <a:solidFill>
                  <a:schemeClr val="dk1"/>
                </a:solidFill>
                <a:latin typeface="Arial"/>
                <a:ea typeface="Arial"/>
                <a:cs typeface="Arial"/>
                <a:sym typeface="Arial"/>
              </a:rPr>
              <a:t>Moverá el elemento teniendo como base la parte de la derecha.</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bottom: </a:t>
            </a:r>
            <a:r>
              <a:rPr b="0" i="0" lang="es" sz="1100" u="none" cap="none" strike="noStrike">
                <a:solidFill>
                  <a:schemeClr val="dk1"/>
                </a:solidFill>
                <a:latin typeface="Arial"/>
                <a:ea typeface="Arial"/>
                <a:cs typeface="Arial"/>
                <a:sym typeface="Arial"/>
              </a:rPr>
              <a:t>Moverá el elemento teniendo como base la parte de abajo.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z-index: </a:t>
            </a:r>
            <a:r>
              <a:rPr b="0" i="0" lang="es" sz="1100" u="none" cap="none" strike="noStrike">
                <a:solidFill>
                  <a:schemeClr val="dk1"/>
                </a:solidFill>
                <a:latin typeface="Arial"/>
                <a:ea typeface="Arial"/>
                <a:cs typeface="Arial"/>
                <a:sym typeface="Arial"/>
              </a:rPr>
              <a:t>Esta declaración nos ayudará a sobreponer un elemento de otro, basándose en el valor numérico de 0 a n. Si el número es mayor que otras cajas este se sobrepondra sobre los demás.</a:t>
            </a:r>
            <a:endParaRPr b="0" i="0" sz="1200" u="none" cap="none" strike="noStrike">
              <a:solidFill>
                <a:srgbClr val="000000"/>
              </a:solidFill>
              <a:latin typeface="Arial"/>
              <a:ea typeface="Arial"/>
              <a:cs typeface="Arial"/>
              <a:sym typeface="Arial"/>
            </a:endParaRPr>
          </a:p>
        </p:txBody>
      </p:sp>
      <p:pic>
        <p:nvPicPr>
          <p:cNvPr id="392" name="Google Shape;392;p51"/>
          <p:cNvPicPr preferRelativeResize="0"/>
          <p:nvPr/>
        </p:nvPicPr>
        <p:blipFill rotWithShape="1">
          <a:blip r:embed="rId3">
            <a:alphaModFix/>
          </a:blip>
          <a:srcRect b="0" l="0" r="0" t="0"/>
          <a:stretch/>
        </p:blipFill>
        <p:spPr>
          <a:xfrm>
            <a:off x="4397150" y="1556026"/>
            <a:ext cx="4468299" cy="2413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2"/>
          <p:cNvSpPr txBox="1"/>
          <p:nvPr>
            <p:ph idx="1" type="subTitle"/>
          </p:nvPr>
        </p:nvSpPr>
        <p:spPr>
          <a:xfrm>
            <a:off x="1511250" y="865800"/>
            <a:ext cx="2426100" cy="2922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t/>
            </a:r>
            <a:endParaRPr sz="1800"/>
          </a:p>
          <a:p>
            <a:pPr indent="0" lvl="0" marL="0" rtl="0" algn="just">
              <a:lnSpc>
                <a:spcPct val="100000"/>
              </a:lnSpc>
              <a:spcBef>
                <a:spcPts val="0"/>
              </a:spcBef>
              <a:spcAft>
                <a:spcPts val="0"/>
              </a:spcAft>
              <a:buSzPts val="2800"/>
              <a:buNone/>
            </a:pPr>
            <a:r>
              <a:rPr lang="es" sz="1800"/>
              <a:t>Existe una propiedad que define la familia de fuentes, la negrita, el tamaño y el estilo de un texto.</a:t>
            </a:r>
            <a:endParaRPr sz="1800"/>
          </a:p>
          <a:p>
            <a:pPr indent="0" lvl="0" marL="0" rtl="0" algn="just">
              <a:lnSpc>
                <a:spcPct val="100000"/>
              </a:lnSpc>
              <a:spcBef>
                <a:spcPts val="0"/>
              </a:spcBef>
              <a:spcAft>
                <a:spcPts val="0"/>
              </a:spcAft>
              <a:buSzPts val="2800"/>
              <a:buNone/>
            </a:pPr>
            <a:r>
              <a:t/>
            </a:r>
            <a:endParaRPr sz="1800"/>
          </a:p>
          <a:p>
            <a:pPr indent="0" lvl="0" marL="0" rtl="0" algn="just">
              <a:lnSpc>
                <a:spcPct val="100000"/>
              </a:lnSpc>
              <a:spcBef>
                <a:spcPts val="0"/>
              </a:spcBef>
              <a:spcAft>
                <a:spcPts val="0"/>
              </a:spcAft>
              <a:buSzPts val="2800"/>
              <a:buNone/>
            </a:pPr>
            <a:r>
              <a:rPr lang="es" sz="1800"/>
              <a:t>¡Conozcamos más del font!</a:t>
            </a:r>
            <a:endParaRPr sz="1800"/>
          </a:p>
        </p:txBody>
      </p:sp>
      <p:pic>
        <p:nvPicPr>
          <p:cNvPr id="398" name="Google Shape;398;p52"/>
          <p:cNvPicPr preferRelativeResize="0"/>
          <p:nvPr/>
        </p:nvPicPr>
        <p:blipFill rotWithShape="1">
          <a:blip r:embed="rId3">
            <a:alphaModFix/>
          </a:blip>
          <a:srcRect b="0" l="0" r="0" t="0"/>
          <a:stretch/>
        </p:blipFill>
        <p:spPr>
          <a:xfrm>
            <a:off x="4146200" y="1534650"/>
            <a:ext cx="3486525" cy="1485900"/>
          </a:xfrm>
          <a:prstGeom prst="rect">
            <a:avLst/>
          </a:prstGeom>
          <a:noFill/>
          <a:ln>
            <a:noFill/>
          </a:ln>
        </p:spPr>
      </p:pic>
      <p:pic>
        <p:nvPicPr>
          <p:cNvPr id="399" name="Google Shape;399;p52"/>
          <p:cNvPicPr preferRelativeResize="0"/>
          <p:nvPr/>
        </p:nvPicPr>
        <p:blipFill rotWithShape="1">
          <a:blip r:embed="rId4">
            <a:alphaModFix/>
          </a:blip>
          <a:srcRect b="0" l="0" r="0" t="0"/>
          <a:stretch/>
        </p:blipFill>
        <p:spPr>
          <a:xfrm>
            <a:off x="241800" y="2700650"/>
            <a:ext cx="1316450" cy="18463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11. Font</a:t>
            </a:r>
            <a:endParaRPr b="1"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4"/>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Font</a:t>
            </a:r>
            <a:endParaRPr b="1" i="0" sz="2400" u="none" cap="none" strike="noStrike">
              <a:solidFill>
                <a:srgbClr val="000000"/>
              </a:solidFill>
              <a:latin typeface="Arial"/>
              <a:ea typeface="Arial"/>
              <a:cs typeface="Arial"/>
              <a:sym typeface="Arial"/>
            </a:endParaRPr>
          </a:p>
        </p:txBody>
      </p:sp>
      <p:sp>
        <p:nvSpPr>
          <p:cNvPr id="410" name="Google Shape;410;p54"/>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Podremos definir una familia tipográfica con la propiedad </a:t>
            </a:r>
            <a:r>
              <a:rPr b="1" i="0" lang="es" sz="1200" u="none" cap="none" strike="noStrike">
                <a:solidFill>
                  <a:schemeClr val="dk1"/>
                </a:solidFill>
                <a:latin typeface="Arial"/>
                <a:ea typeface="Arial"/>
                <a:cs typeface="Arial"/>
                <a:sym typeface="Arial"/>
              </a:rPr>
              <a:t>font-family</a:t>
            </a:r>
            <a:r>
              <a:rPr b="0" i="0" lang="es" sz="1200" u="none" cap="none" strike="noStrike">
                <a:solidFill>
                  <a:schemeClr val="dk1"/>
                </a:solidFill>
                <a:latin typeface="Arial"/>
                <a:ea typeface="Arial"/>
                <a:cs typeface="Arial"/>
                <a:sym typeface="Arial"/>
              </a:rPr>
              <a:t>, esta nos permitirá configurar una. Una alternativa de valores son las del sistema operativo, también podremos usar las de google font o fuentes web.</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Las fuentes de sistema operativo más usadas son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0"/>
              </a:spcBef>
              <a:spcAft>
                <a:spcPts val="0"/>
              </a:spcAft>
              <a:buClr>
                <a:schemeClr val="dk1"/>
              </a:buClr>
              <a:buSzPts val="1200"/>
              <a:buFont typeface="Arial"/>
              <a:buChar char="●"/>
            </a:pPr>
            <a:r>
              <a:rPr b="0" i="0" lang="es" sz="1150" u="none" cap="none" strike="noStrike">
                <a:solidFill>
                  <a:schemeClr val="dk1"/>
                </a:solidFill>
                <a:latin typeface="Verdana"/>
                <a:ea typeface="Verdana"/>
                <a:cs typeface="Verdana"/>
                <a:sym typeface="Verdana"/>
              </a:rPr>
              <a:t>Georgia, serif</a:t>
            </a:r>
            <a:endParaRPr b="0" i="0" sz="1150" u="none" cap="none" strike="noStrike">
              <a:solidFill>
                <a:schemeClr val="dk1"/>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"Palatino Linotype", "Book Antiqua", Palatino, 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"Times New Roman", Times, 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Arial, Helvetica,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"Arial Black", Gadget,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"Comic Sans MS", cursive,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Impact, Charcoal,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"Lucida Sans Unicode", "Lucida Grande",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Tahoma, Geneva,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"Trebuchet MS", Helvetica, sans-serif</a:t>
            </a:r>
            <a:endParaRPr b="0" i="0" sz="1150" u="none" cap="none" strike="noStrike">
              <a:solidFill>
                <a:srgbClr val="000000"/>
              </a:solidFill>
              <a:latin typeface="Verdana"/>
              <a:ea typeface="Verdana"/>
              <a:cs typeface="Verdana"/>
              <a:sym typeface="Verdana"/>
            </a:endParaRPr>
          </a:p>
          <a:p>
            <a:pPr indent="-301625" lvl="0" marL="457200" marR="0" rtl="0" algn="just">
              <a:lnSpc>
                <a:spcPct val="115000"/>
              </a:lnSpc>
              <a:spcBef>
                <a:spcPts val="0"/>
              </a:spcBef>
              <a:spcAft>
                <a:spcPts val="0"/>
              </a:spcAft>
              <a:buClr>
                <a:schemeClr val="dk1"/>
              </a:buClr>
              <a:buSzPts val="1150"/>
              <a:buFont typeface="Verdana"/>
              <a:buChar char="●"/>
            </a:pPr>
            <a:r>
              <a:rPr b="0" i="0" lang="es" sz="1150" u="none" cap="none" strike="noStrike">
                <a:solidFill>
                  <a:srgbClr val="000000"/>
                </a:solidFill>
                <a:latin typeface="Verdana"/>
                <a:ea typeface="Verdana"/>
                <a:cs typeface="Verdana"/>
                <a:sym typeface="Verdana"/>
              </a:rPr>
              <a:t>Verdana, Geneva, sans-serif</a:t>
            </a:r>
            <a:endParaRPr b="0" i="0" sz="1150" u="none" cap="none" strike="noStrike">
              <a:solidFill>
                <a:srgbClr val="000000"/>
              </a:solidFill>
              <a:latin typeface="Verdana"/>
              <a:ea typeface="Verdana"/>
              <a:cs typeface="Verdana"/>
              <a:sym typeface="Verdana"/>
            </a:endParaRPr>
          </a:p>
          <a:p>
            <a:pPr indent="0" lvl="0" marL="457200" marR="0" rtl="0" algn="l">
              <a:lnSpc>
                <a:spcPct val="115000"/>
              </a:lnSpc>
              <a:spcBef>
                <a:spcPts val="1500"/>
              </a:spcBef>
              <a:spcAft>
                <a:spcPts val="0"/>
              </a:spcAft>
              <a:buClr>
                <a:srgbClr val="000000"/>
              </a:buClr>
              <a:buSzPts val="1150"/>
              <a:buFont typeface="Arial"/>
              <a:buNone/>
            </a:pPr>
            <a:r>
              <a:t/>
            </a:r>
            <a:endParaRPr b="0" i="0" sz="1150" u="none" cap="none" strike="noStrike">
              <a:solidFill>
                <a:schemeClr val="dk1"/>
              </a:solidFill>
              <a:highlight>
                <a:srgbClr val="F1F1F1"/>
              </a:highlight>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411" name="Google Shape;411;p54"/>
          <p:cNvPicPr preferRelativeResize="0"/>
          <p:nvPr/>
        </p:nvPicPr>
        <p:blipFill rotWithShape="1">
          <a:blip r:embed="rId3">
            <a:alphaModFix/>
          </a:blip>
          <a:srcRect b="0" l="0" r="0" t="0"/>
          <a:stretch/>
        </p:blipFill>
        <p:spPr>
          <a:xfrm>
            <a:off x="4249825" y="2861800"/>
            <a:ext cx="4493101" cy="697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Font</a:t>
            </a:r>
            <a:endParaRPr b="1" i="0" sz="2400" u="none" cap="none" strike="noStrike">
              <a:solidFill>
                <a:srgbClr val="000000"/>
              </a:solidFill>
              <a:latin typeface="Arial"/>
              <a:ea typeface="Arial"/>
              <a:cs typeface="Arial"/>
              <a:sym typeface="Arial"/>
            </a:endParaRPr>
          </a:p>
        </p:txBody>
      </p:sp>
      <p:sp>
        <p:nvSpPr>
          <p:cNvPr id="417" name="Google Shape;417;p55"/>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Otra alternativa para declarar una familia de fuente es usando fuentes personalizadas , estas las podemos encontrar de manera gratuita en </a:t>
            </a:r>
            <a:r>
              <a:rPr b="0" i="0" lang="es" sz="1200" u="sng" cap="none" strike="noStrike">
                <a:solidFill>
                  <a:schemeClr val="hlink"/>
                </a:solidFill>
                <a:latin typeface="Arial"/>
                <a:ea typeface="Arial"/>
                <a:cs typeface="Arial"/>
                <a:sym typeface="Arial"/>
                <a:hlinkClick r:id="rId3"/>
              </a:rPr>
              <a:t>googlefont</a:t>
            </a:r>
            <a:r>
              <a:rPr b="0" i="0" lang="es" sz="1200" u="none" cap="none" strike="noStrike">
                <a:solidFill>
                  <a:schemeClr val="dk1"/>
                </a:solidFill>
                <a:latin typeface="Arial"/>
                <a:ea typeface="Arial"/>
                <a:cs typeface="Arial"/>
                <a:sym typeface="Arial"/>
              </a:rPr>
              <a:t>. Simplemente tendremos que elegir la fuente a nuestra elección y podremos optar por descargarla o simplemente enlazar la fuente directamente a nuestro html.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1500"/>
              </a:spcBef>
              <a:spcAft>
                <a:spcPts val="0"/>
              </a:spcAft>
              <a:buClr>
                <a:srgbClr val="000000"/>
              </a:buClr>
              <a:buSzPts val="1150"/>
              <a:buFont typeface="Arial"/>
              <a:buNone/>
            </a:pPr>
            <a:r>
              <a:t/>
            </a:r>
            <a:endParaRPr b="0" i="0" sz="1150" u="none" cap="none" strike="noStrike">
              <a:solidFill>
                <a:srgbClr val="000000"/>
              </a:solidFill>
              <a:latin typeface="Verdana"/>
              <a:ea typeface="Verdana"/>
              <a:cs typeface="Verdana"/>
              <a:sym typeface="Verdana"/>
            </a:endParaRPr>
          </a:p>
          <a:p>
            <a:pPr indent="0" lvl="0" marL="457200" marR="0" rtl="0" algn="l">
              <a:lnSpc>
                <a:spcPct val="115000"/>
              </a:lnSpc>
              <a:spcBef>
                <a:spcPts val="1500"/>
              </a:spcBef>
              <a:spcAft>
                <a:spcPts val="0"/>
              </a:spcAft>
              <a:buClr>
                <a:srgbClr val="000000"/>
              </a:buClr>
              <a:buSzPts val="1150"/>
              <a:buFont typeface="Arial"/>
              <a:buNone/>
            </a:pPr>
            <a:r>
              <a:t/>
            </a:r>
            <a:endParaRPr b="0" i="0" sz="1150" u="none" cap="none" strike="noStrike">
              <a:solidFill>
                <a:schemeClr val="dk1"/>
              </a:solidFill>
              <a:highlight>
                <a:srgbClr val="F1F1F1"/>
              </a:highlight>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418" name="Google Shape;418;p55"/>
          <p:cNvPicPr preferRelativeResize="0"/>
          <p:nvPr/>
        </p:nvPicPr>
        <p:blipFill rotWithShape="1">
          <a:blip r:embed="rId4">
            <a:alphaModFix/>
          </a:blip>
          <a:srcRect b="0" l="0" r="0" t="0"/>
          <a:stretch/>
        </p:blipFill>
        <p:spPr>
          <a:xfrm>
            <a:off x="1793626" y="2155150"/>
            <a:ext cx="5295324" cy="24552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Font</a:t>
            </a:r>
            <a:endParaRPr b="1" i="0" sz="2400" u="none" cap="none" strike="noStrike">
              <a:solidFill>
                <a:srgbClr val="000000"/>
              </a:solidFill>
              <a:latin typeface="Arial"/>
              <a:ea typeface="Arial"/>
              <a:cs typeface="Arial"/>
              <a:sym typeface="Arial"/>
            </a:endParaRPr>
          </a:p>
        </p:txBody>
      </p:sp>
      <p:sp>
        <p:nvSpPr>
          <p:cNvPr id="424" name="Google Shape;424;p56"/>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Para enlazar una fuente personalizada de manera local sería usando las propiedades de metadata de </a:t>
            </a:r>
            <a:r>
              <a:rPr b="1" i="0" lang="es" sz="1200" u="none" cap="none" strike="noStrike">
                <a:solidFill>
                  <a:schemeClr val="dk1"/>
                </a:solidFill>
                <a:latin typeface="Arial"/>
                <a:ea typeface="Arial"/>
                <a:cs typeface="Arial"/>
                <a:sym typeface="Arial"/>
              </a:rPr>
              <a:t>@font-face. </a:t>
            </a:r>
            <a:r>
              <a:rPr b="0" i="0" lang="es" sz="1200" u="none" cap="none" strike="noStrike">
                <a:solidFill>
                  <a:schemeClr val="dk1"/>
                </a:solidFill>
                <a:latin typeface="Arial"/>
                <a:ea typeface="Arial"/>
                <a:cs typeface="Arial"/>
                <a:sym typeface="Arial"/>
              </a:rPr>
              <a:t>Tendremos que referenciar las fuentes usando </a:t>
            </a:r>
            <a:r>
              <a:rPr b="1" i="0" lang="es" sz="1200" u="none" cap="none" strike="noStrike">
                <a:solidFill>
                  <a:schemeClr val="dk1"/>
                </a:solidFill>
                <a:latin typeface="Arial"/>
                <a:ea typeface="Arial"/>
                <a:cs typeface="Arial"/>
                <a:sym typeface="Arial"/>
              </a:rPr>
              <a:t>@font-face, </a:t>
            </a:r>
            <a:r>
              <a:rPr b="0" i="0" lang="es" sz="1200" u="none" cap="none" strike="noStrike">
                <a:solidFill>
                  <a:schemeClr val="dk1"/>
                </a:solidFill>
                <a:latin typeface="Arial"/>
                <a:ea typeface="Arial"/>
                <a:cs typeface="Arial"/>
                <a:sym typeface="Arial"/>
              </a:rPr>
              <a:t>para cada fuente existe un formato dependiendo del sistema operativo, entre estas tenemos.</a:t>
            </a:r>
            <a:endParaRPr b="0" i="0" sz="1200" u="none" cap="none" strike="noStrike">
              <a:solidFill>
                <a:schemeClr val="dk1"/>
              </a:solidFill>
              <a:latin typeface="Arial"/>
              <a:ea typeface="Arial"/>
              <a:cs typeface="Arial"/>
              <a:sym typeface="Arial"/>
            </a:endParaRPr>
          </a:p>
          <a:p>
            <a:pPr indent="-304800" lvl="0" marL="457200" marR="0" rtl="0" algn="just">
              <a:lnSpc>
                <a:spcPct val="100000"/>
              </a:lnSpc>
              <a:spcBef>
                <a:spcPts val="1100"/>
              </a:spcBef>
              <a:spcAft>
                <a:spcPts val="0"/>
              </a:spcAft>
              <a:buClr>
                <a:srgbClr val="000000"/>
              </a:buClr>
              <a:buSzPts val="1200"/>
              <a:buFont typeface="Arial"/>
              <a:buChar char="●"/>
            </a:pPr>
            <a:r>
              <a:rPr b="1" i="0" lang="es" sz="1200" u="none" cap="none" strike="noStrike">
                <a:solidFill>
                  <a:srgbClr val="000000"/>
                </a:solidFill>
                <a:highlight>
                  <a:srgbClr val="FFFFFF"/>
                </a:highlight>
                <a:latin typeface="Arial"/>
                <a:ea typeface="Arial"/>
                <a:cs typeface="Arial"/>
                <a:sym typeface="Arial"/>
              </a:rPr>
              <a:t>TrueType Fonts (TTF):</a:t>
            </a:r>
            <a:r>
              <a:rPr b="0" i="0" lang="es" sz="1200" u="none" cap="none" strike="noStrike">
                <a:solidFill>
                  <a:srgbClr val="000000"/>
                </a:solidFill>
                <a:highlight>
                  <a:srgbClr val="FFFFFF"/>
                </a:highlight>
                <a:latin typeface="Arial"/>
                <a:ea typeface="Arial"/>
                <a:cs typeface="Arial"/>
                <a:sym typeface="Arial"/>
              </a:rPr>
              <a:t> Es el estándar creado en los 80 por Apple y Microsoft. </a:t>
            </a:r>
            <a:endParaRPr b="0" i="0" sz="1200" u="none" cap="none" strike="noStrike">
              <a:solidFill>
                <a:srgbClr val="000000"/>
              </a:solidFill>
              <a:highlight>
                <a:srgbClr val="FFFFFF"/>
              </a:highlight>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1" i="0" lang="es" sz="1200" u="none" cap="none" strike="noStrike">
                <a:solidFill>
                  <a:srgbClr val="000000"/>
                </a:solidFill>
                <a:highlight>
                  <a:srgbClr val="FFFFFF"/>
                </a:highlight>
                <a:latin typeface="Arial"/>
                <a:ea typeface="Arial"/>
                <a:cs typeface="Arial"/>
                <a:sym typeface="Arial"/>
              </a:rPr>
              <a:t>OpenType Fonts (OTF): </a:t>
            </a:r>
            <a:r>
              <a:rPr b="0" i="0" lang="es" sz="1200" u="none" cap="none" strike="noStrike">
                <a:solidFill>
                  <a:srgbClr val="000000"/>
                </a:solidFill>
                <a:highlight>
                  <a:srgbClr val="FFFFFF"/>
                </a:highlight>
                <a:latin typeface="Arial"/>
                <a:ea typeface="Arial"/>
                <a:cs typeface="Arial"/>
                <a:sym typeface="Arial"/>
              </a:rPr>
              <a:t>Este formato está registrador por Microsoft y son usado en la mayoría de plataformas.</a:t>
            </a:r>
            <a:endParaRPr b="0" i="0" sz="1200" u="none" cap="none" strike="noStrike">
              <a:solidFill>
                <a:srgbClr val="000000"/>
              </a:solidFill>
              <a:highlight>
                <a:srgbClr val="FFFFFF"/>
              </a:highlight>
              <a:latin typeface="Arial"/>
              <a:ea typeface="Arial"/>
              <a:cs typeface="Arial"/>
              <a:sym typeface="Arial"/>
            </a:endParaRPr>
          </a:p>
          <a:p>
            <a:pPr indent="-304800" lvl="0" marL="457200" marR="0" rtl="0" algn="just">
              <a:lnSpc>
                <a:spcPct val="115000"/>
              </a:lnSpc>
              <a:spcBef>
                <a:spcPts val="0"/>
              </a:spcBef>
              <a:spcAft>
                <a:spcPts val="0"/>
              </a:spcAft>
              <a:buClr>
                <a:srgbClr val="000000"/>
              </a:buClr>
              <a:buSzPts val="1200"/>
              <a:buFont typeface="Arial"/>
              <a:buChar char="●"/>
            </a:pPr>
            <a:r>
              <a:rPr b="1" i="0" lang="es" sz="1200" u="none" cap="none" strike="noStrike">
                <a:solidFill>
                  <a:srgbClr val="000000"/>
                </a:solidFill>
                <a:highlight>
                  <a:srgbClr val="FFFFFF"/>
                </a:highlight>
                <a:latin typeface="Arial"/>
                <a:ea typeface="Arial"/>
                <a:cs typeface="Arial"/>
                <a:sym typeface="Arial"/>
              </a:rPr>
              <a:t>The Web Open Font Format (WOFF)</a:t>
            </a:r>
            <a:r>
              <a:rPr b="1" i="0" lang="es" sz="1200" u="none" cap="none" strike="noStrike">
                <a:solidFill>
                  <a:srgbClr val="000000"/>
                </a:solidFill>
                <a:latin typeface="Arial"/>
                <a:ea typeface="Arial"/>
                <a:cs typeface="Arial"/>
                <a:sym typeface="Arial"/>
              </a:rPr>
              <a:t>: </a:t>
            </a:r>
            <a:r>
              <a:rPr b="0" i="0" lang="es" sz="1200" u="none" cap="none" strike="noStrike">
                <a:solidFill>
                  <a:srgbClr val="000000"/>
                </a:solidFill>
                <a:highlight>
                  <a:srgbClr val="FFFFFF"/>
                </a:highlight>
                <a:latin typeface="Arial"/>
                <a:ea typeface="Arial"/>
                <a:cs typeface="Arial"/>
                <a:sym typeface="Arial"/>
              </a:rPr>
              <a:t>Es el formato de fuente usado en las páginas web desarrollado en 2009. Ahora mismo va por la versión 2.0. Este formato es básicamente OpentType y TrueType pero con mayor compresión y metadata adicional. Es el formato recomendado por W3C.</a:t>
            </a:r>
            <a:endParaRPr b="0" i="0" sz="1200" u="none" cap="none" strike="noStrike">
              <a:solidFill>
                <a:srgbClr val="000000"/>
              </a:solidFill>
              <a:highlight>
                <a:srgbClr val="FFFFFF"/>
              </a:highlight>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1" i="0" lang="es" sz="1200" u="none" cap="none" strike="noStrike">
                <a:solidFill>
                  <a:srgbClr val="000000"/>
                </a:solidFill>
                <a:highlight>
                  <a:srgbClr val="FFFFFF"/>
                </a:highlight>
                <a:latin typeface="Arial"/>
                <a:ea typeface="Arial"/>
                <a:cs typeface="Arial"/>
                <a:sym typeface="Arial"/>
              </a:rPr>
              <a:t>SVG Fonts/Shapes: </a:t>
            </a:r>
            <a:r>
              <a:rPr b="0" i="0" lang="es" sz="1200" u="none" cap="none" strike="noStrike">
                <a:solidFill>
                  <a:srgbClr val="000000"/>
                </a:solidFill>
                <a:highlight>
                  <a:srgbClr val="FFFFFF"/>
                </a:highlight>
                <a:latin typeface="Arial"/>
                <a:ea typeface="Arial"/>
                <a:cs typeface="Arial"/>
                <a:sym typeface="Arial"/>
              </a:rPr>
              <a:t>Es una fuente de tipo vectorial que se suele emplear para los iconos.</a:t>
            </a:r>
            <a:endParaRPr b="0" i="0" sz="1200" u="none" cap="none" strike="noStrike">
              <a:solidFill>
                <a:srgbClr val="000000"/>
              </a:solidFill>
              <a:highlight>
                <a:srgbClr val="FFFFFF"/>
              </a:highlight>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1" i="0" lang="es" sz="1200" u="none" cap="none" strike="noStrike">
                <a:solidFill>
                  <a:srgbClr val="000000"/>
                </a:solidFill>
                <a:highlight>
                  <a:srgbClr val="FFFFFF"/>
                </a:highlight>
                <a:latin typeface="Arial"/>
                <a:ea typeface="Arial"/>
                <a:cs typeface="Arial"/>
                <a:sym typeface="Arial"/>
              </a:rPr>
              <a:t>Embedded OpenType Fonts (EOT): </a:t>
            </a:r>
            <a:r>
              <a:rPr b="0" i="0" lang="es" sz="1200" u="none" cap="none" strike="noStrike">
                <a:solidFill>
                  <a:srgbClr val="000000"/>
                </a:solidFill>
                <a:highlight>
                  <a:srgbClr val="FFFFFF"/>
                </a:highlight>
                <a:latin typeface="Arial"/>
                <a:ea typeface="Arial"/>
                <a:cs typeface="Arial"/>
                <a:sym typeface="Arial"/>
              </a:rPr>
              <a:t>Es una forma más compacta de OpenType diseñador por Microsoft y usado fuentes embebidas a páginas web.</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1500"/>
              </a:spcBef>
              <a:spcAft>
                <a:spcPts val="0"/>
              </a:spcAft>
              <a:buClr>
                <a:srgbClr val="000000"/>
              </a:buClr>
              <a:buSzPts val="1150"/>
              <a:buFont typeface="Arial"/>
              <a:buNone/>
            </a:pPr>
            <a:r>
              <a:t/>
            </a:r>
            <a:endParaRPr b="0" i="0" sz="1150" u="none" cap="none" strike="noStrike">
              <a:solidFill>
                <a:srgbClr val="000000"/>
              </a:solidFill>
              <a:latin typeface="Verdana"/>
              <a:ea typeface="Verdana"/>
              <a:cs typeface="Verdana"/>
              <a:sym typeface="Verdana"/>
            </a:endParaRPr>
          </a:p>
          <a:p>
            <a:pPr indent="0" lvl="0" marL="457200" marR="0" rtl="0" algn="l">
              <a:lnSpc>
                <a:spcPct val="115000"/>
              </a:lnSpc>
              <a:spcBef>
                <a:spcPts val="1500"/>
              </a:spcBef>
              <a:spcAft>
                <a:spcPts val="0"/>
              </a:spcAft>
              <a:buClr>
                <a:srgbClr val="000000"/>
              </a:buClr>
              <a:buSzPts val="1150"/>
              <a:buFont typeface="Arial"/>
              <a:buNone/>
            </a:pPr>
            <a:r>
              <a:t/>
            </a:r>
            <a:endParaRPr b="0" i="0" sz="1150" u="none" cap="none" strike="noStrike">
              <a:solidFill>
                <a:schemeClr val="dk1"/>
              </a:solidFill>
              <a:highlight>
                <a:srgbClr val="F1F1F1"/>
              </a:highlight>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Font</a:t>
            </a:r>
            <a:endParaRPr b="1" i="0" sz="2400" u="none" cap="none" strike="noStrike">
              <a:solidFill>
                <a:srgbClr val="000000"/>
              </a:solidFill>
              <a:latin typeface="Arial"/>
              <a:ea typeface="Arial"/>
              <a:cs typeface="Arial"/>
              <a:sym typeface="Arial"/>
            </a:endParaRPr>
          </a:p>
        </p:txBody>
      </p:sp>
      <p:sp>
        <p:nvSpPr>
          <p:cNvPr id="430" name="Google Shape;430;p57"/>
          <p:cNvSpPr txBox="1"/>
          <p:nvPr/>
        </p:nvSpPr>
        <p:spPr>
          <a:xfrm>
            <a:off x="421050" y="3571150"/>
            <a:ext cx="7763100" cy="9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highlight>
                  <a:srgbClr val="FFFFFF"/>
                </a:highlight>
                <a:latin typeface="Arial"/>
                <a:ea typeface="Arial"/>
                <a:cs typeface="Arial"/>
                <a:sym typeface="Arial"/>
              </a:rPr>
              <a:t>También existen herramientas que nos entregan el css configurado con las fuentes estas son:</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s" sz="1100" u="sng" cap="none" strike="noStrike">
                <a:solidFill>
                  <a:schemeClr val="hlink"/>
                </a:solidFill>
                <a:latin typeface="Arial"/>
                <a:ea typeface="Arial"/>
                <a:cs typeface="Arial"/>
                <a:sym typeface="Arial"/>
                <a:hlinkClick r:id="rId3"/>
              </a:rPr>
              <a:t>https://www.fontsquirrel.com/</a:t>
            </a:r>
            <a:endParaRPr b="1" i="0" sz="1200" u="none" cap="none" strike="noStrike">
              <a:solidFill>
                <a:srgbClr val="000000"/>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s" sz="1100" u="sng" cap="none" strike="noStrike">
                <a:solidFill>
                  <a:schemeClr val="hlink"/>
                </a:solidFill>
                <a:latin typeface="Arial"/>
                <a:ea typeface="Arial"/>
                <a:cs typeface="Arial"/>
                <a:sym typeface="Arial"/>
                <a:hlinkClick r:id="rId4"/>
              </a:rPr>
              <a:t>https://transfonter.org/</a:t>
            </a:r>
            <a:endParaRPr b="1" i="0" sz="1200" u="none" cap="none" strike="noStrike">
              <a:solidFill>
                <a:srgbClr val="000000"/>
              </a:solidFill>
              <a:highlight>
                <a:srgbClr val="FFFFFF"/>
              </a:highlight>
              <a:latin typeface="Arial"/>
              <a:ea typeface="Arial"/>
              <a:cs typeface="Arial"/>
              <a:sym typeface="Arial"/>
            </a:endParaRPr>
          </a:p>
        </p:txBody>
      </p:sp>
      <p:pic>
        <p:nvPicPr>
          <p:cNvPr id="431" name="Google Shape;431;p57"/>
          <p:cNvPicPr preferRelativeResize="0"/>
          <p:nvPr/>
        </p:nvPicPr>
        <p:blipFill rotWithShape="1">
          <a:blip r:embed="rId5">
            <a:alphaModFix/>
          </a:blip>
          <a:srcRect b="0" l="0" r="0" t="0"/>
          <a:stretch/>
        </p:blipFill>
        <p:spPr>
          <a:xfrm>
            <a:off x="1681862" y="1156925"/>
            <a:ext cx="5780275" cy="22454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8"/>
          <p:cNvSpPr txBox="1"/>
          <p:nvPr>
            <p:ph idx="1" type="subTitle"/>
          </p:nvPr>
        </p:nvSpPr>
        <p:spPr>
          <a:xfrm>
            <a:off x="2270213" y="1106325"/>
            <a:ext cx="2049900" cy="20658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 una propiedad para poder enlistar la información y de esa forma organizarla.</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más sobre las listas y cómo definirlas en CSS! </a:t>
            </a:r>
            <a:endParaRPr sz="1400"/>
          </a:p>
        </p:txBody>
      </p:sp>
      <p:pic>
        <p:nvPicPr>
          <p:cNvPr id="437" name="Google Shape;437;p58"/>
          <p:cNvPicPr preferRelativeResize="0"/>
          <p:nvPr/>
        </p:nvPicPr>
        <p:blipFill rotWithShape="1">
          <a:blip r:embed="rId3">
            <a:alphaModFix/>
          </a:blip>
          <a:srcRect b="0" l="0" r="0" t="0"/>
          <a:stretch/>
        </p:blipFill>
        <p:spPr>
          <a:xfrm>
            <a:off x="800688" y="2399775"/>
            <a:ext cx="1316450" cy="1846350"/>
          </a:xfrm>
          <a:prstGeom prst="rect">
            <a:avLst/>
          </a:prstGeom>
          <a:noFill/>
          <a:ln>
            <a:noFill/>
          </a:ln>
        </p:spPr>
      </p:pic>
      <p:pic>
        <p:nvPicPr>
          <p:cNvPr id="438" name="Google Shape;438;p58"/>
          <p:cNvPicPr preferRelativeResize="0"/>
          <p:nvPr/>
        </p:nvPicPr>
        <p:blipFill rotWithShape="1">
          <a:blip r:embed="rId4">
            <a:alphaModFix/>
          </a:blip>
          <a:srcRect b="0" l="0" r="0" t="0"/>
          <a:stretch/>
        </p:blipFill>
        <p:spPr>
          <a:xfrm>
            <a:off x="4571988" y="1155300"/>
            <a:ext cx="3795550" cy="2333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9"/>
          <p:cNvSpPr txBox="1"/>
          <p:nvPr>
            <p:ph idx="1" type="subTitle"/>
          </p:nvPr>
        </p:nvSpPr>
        <p:spPr>
          <a:xfrm>
            <a:off x="3655950" y="2175450"/>
            <a:ext cx="1832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2400">
                <a:solidFill>
                  <a:schemeClr val="dk1"/>
                </a:solidFill>
              </a:rPr>
              <a:t>12.  Listas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6"/>
          <p:cNvSpPr txBox="1"/>
          <p:nvPr>
            <p:ph idx="1" type="subTitle"/>
          </p:nvPr>
        </p:nvSpPr>
        <p:spPr>
          <a:xfrm>
            <a:off x="616075" y="924750"/>
            <a:ext cx="3237300" cy="32940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Todo el código CSS se compone de reglas. Una regla es el conjunto de propiedades que se van a aplicar a un elemento determinado.</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Clr>
                <a:schemeClr val="dk1"/>
              </a:buClr>
              <a:buSzPts val="1100"/>
              <a:buFont typeface="Arial"/>
              <a:buNone/>
            </a:pPr>
            <a:r>
              <a:rPr lang="es" sz="1400"/>
              <a:t>¡Para ello conozcamos más acerca de su sintaxis!</a:t>
            </a:r>
            <a:endParaRPr sz="1400"/>
          </a:p>
          <a:p>
            <a:pPr indent="0" lvl="0" marL="0" rtl="0" algn="ctr">
              <a:lnSpc>
                <a:spcPct val="100000"/>
              </a:lnSpc>
              <a:spcBef>
                <a:spcPts val="0"/>
              </a:spcBef>
              <a:spcAft>
                <a:spcPts val="0"/>
              </a:spcAft>
              <a:buSzPts val="2800"/>
              <a:buNone/>
            </a:pPr>
            <a:r>
              <a:t/>
            </a:r>
            <a:endParaRPr sz="1400"/>
          </a:p>
        </p:txBody>
      </p:sp>
      <p:pic>
        <p:nvPicPr>
          <p:cNvPr id="92" name="Google Shape;92;p6"/>
          <p:cNvPicPr preferRelativeResize="0"/>
          <p:nvPr/>
        </p:nvPicPr>
        <p:blipFill rotWithShape="1">
          <a:blip r:embed="rId3">
            <a:alphaModFix/>
          </a:blip>
          <a:srcRect b="0" l="0" r="0" t="0"/>
          <a:stretch/>
        </p:blipFill>
        <p:spPr>
          <a:xfrm>
            <a:off x="3968450" y="1421825"/>
            <a:ext cx="4000500" cy="19145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Listas</a:t>
            </a:r>
            <a:endParaRPr b="1" i="0" sz="2400" u="none" cap="none" strike="noStrike">
              <a:solidFill>
                <a:srgbClr val="000000"/>
              </a:solidFill>
              <a:latin typeface="Arial"/>
              <a:ea typeface="Arial"/>
              <a:cs typeface="Arial"/>
              <a:sym typeface="Arial"/>
            </a:endParaRPr>
          </a:p>
        </p:txBody>
      </p:sp>
      <p:sp>
        <p:nvSpPr>
          <p:cNvPr id="449" name="Google Shape;449;p60"/>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Dentro de css existen 2 tipos de listas , las listas ordenadas </a:t>
            </a:r>
            <a:r>
              <a:rPr b="1" i="0" lang="es" sz="1200" u="none" cap="none" strike="noStrike">
                <a:solidFill>
                  <a:schemeClr val="dk1"/>
                </a:solidFill>
                <a:latin typeface="Arial"/>
                <a:ea typeface="Arial"/>
                <a:cs typeface="Arial"/>
                <a:sym typeface="Arial"/>
              </a:rPr>
              <a:t>&lt;ol&gt;</a:t>
            </a:r>
            <a:r>
              <a:rPr b="0" i="0" lang="es" sz="1200" u="none" cap="none" strike="noStrike">
                <a:solidFill>
                  <a:schemeClr val="dk1"/>
                </a:solidFill>
                <a:latin typeface="Arial"/>
                <a:ea typeface="Arial"/>
                <a:cs typeface="Arial"/>
                <a:sym typeface="Arial"/>
              </a:rPr>
              <a:t> y las listas desordenadas </a:t>
            </a:r>
            <a:r>
              <a:rPr b="1" i="0" lang="es" sz="1200" u="none" cap="none" strike="noStrike">
                <a:solidFill>
                  <a:schemeClr val="dk1"/>
                </a:solidFill>
                <a:latin typeface="Arial"/>
                <a:ea typeface="Arial"/>
                <a:cs typeface="Arial"/>
                <a:sym typeface="Arial"/>
              </a:rPr>
              <a:t>&lt;ul&gt;</a:t>
            </a:r>
            <a:r>
              <a:rPr b="0" i="0" lang="es" sz="1200" u="none" cap="none" strike="noStrike">
                <a:solidFill>
                  <a:schemeClr val="dk1"/>
                </a:solidFill>
                <a:latin typeface="Arial"/>
                <a:ea typeface="Arial"/>
                <a:cs typeface="Arial"/>
                <a:sym typeface="Arial"/>
              </a:rPr>
              <a:t>, estas etiquetas tienen sus propiedades que son las siguientes: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Podemos escribir de una manera cortas estos atributos de la siguiente manera: </a:t>
            </a:r>
            <a:endParaRPr b="0" i="0" sz="1200" u="none" cap="none" strike="noStrike">
              <a:solidFill>
                <a:schemeClr val="dk1"/>
              </a:solidFill>
              <a:latin typeface="Arial"/>
              <a:ea typeface="Arial"/>
              <a:cs typeface="Arial"/>
              <a:sym typeface="Arial"/>
            </a:endParaRPr>
          </a:p>
          <a:p>
            <a:pPr indent="0" lvl="0" marL="190500" marR="190500" rtl="0" algn="just">
              <a:lnSpc>
                <a:spcPct val="115000"/>
              </a:lnSpc>
              <a:spcBef>
                <a:spcPts val="600"/>
              </a:spcBef>
              <a:spcAft>
                <a:spcPts val="0"/>
              </a:spcAft>
              <a:buClr>
                <a:schemeClr val="dk1"/>
              </a:buClr>
              <a:buSzPts val="1100"/>
              <a:buFont typeface="Arial"/>
              <a:buNone/>
            </a:pPr>
            <a:r>
              <a:rPr b="1" i="0" lang="es" sz="1200" u="none" cap="none" strike="noStrike">
                <a:solidFill>
                  <a:srgbClr val="000000"/>
                </a:solidFill>
                <a:latin typeface="Arial"/>
                <a:ea typeface="Arial"/>
                <a:cs typeface="Arial"/>
                <a:sym typeface="Arial"/>
              </a:rPr>
              <a:t>list-style:</a:t>
            </a:r>
            <a:r>
              <a:rPr b="0" i="0" lang="es" sz="1200" u="none" cap="none" strike="noStrike">
                <a:solidFill>
                  <a:srgbClr val="000000"/>
                </a:solidFill>
                <a:latin typeface="Arial"/>
                <a:ea typeface="Arial"/>
                <a:cs typeface="Arial"/>
                <a:sym typeface="Arial"/>
              </a:rPr>
              <a:t> &lt;type&gt; &lt;position&gt; &lt;image&gt;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45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450" name="Google Shape;450;p60"/>
          <p:cNvPicPr preferRelativeResize="0"/>
          <p:nvPr/>
        </p:nvPicPr>
        <p:blipFill rotWithShape="1">
          <a:blip r:embed="rId3">
            <a:alphaModFix/>
          </a:blip>
          <a:srcRect b="0" l="0" r="0" t="0"/>
          <a:stretch/>
        </p:blipFill>
        <p:spPr>
          <a:xfrm>
            <a:off x="633025" y="1834049"/>
            <a:ext cx="7474923" cy="1844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pic>
        <p:nvPicPr>
          <p:cNvPr id="455" name="Google Shape;455;p61"/>
          <p:cNvPicPr preferRelativeResize="0"/>
          <p:nvPr/>
        </p:nvPicPr>
        <p:blipFill rotWithShape="1">
          <a:blip r:embed="rId3">
            <a:alphaModFix/>
          </a:blip>
          <a:srcRect b="0" l="0" r="0" t="0"/>
          <a:stretch/>
        </p:blipFill>
        <p:spPr>
          <a:xfrm>
            <a:off x="4618875" y="1074188"/>
            <a:ext cx="3933825" cy="1504950"/>
          </a:xfrm>
          <a:prstGeom prst="rect">
            <a:avLst/>
          </a:prstGeom>
          <a:noFill/>
          <a:ln>
            <a:noFill/>
          </a:ln>
        </p:spPr>
      </p:pic>
      <p:pic>
        <p:nvPicPr>
          <p:cNvPr id="456" name="Google Shape;456;p61"/>
          <p:cNvPicPr preferRelativeResize="0"/>
          <p:nvPr/>
        </p:nvPicPr>
        <p:blipFill rotWithShape="1">
          <a:blip r:embed="rId4">
            <a:alphaModFix/>
          </a:blip>
          <a:srcRect b="0" l="0" r="0" t="0"/>
          <a:stretch/>
        </p:blipFill>
        <p:spPr>
          <a:xfrm>
            <a:off x="4618875" y="2648738"/>
            <a:ext cx="3552425" cy="1420575"/>
          </a:xfrm>
          <a:prstGeom prst="rect">
            <a:avLst/>
          </a:prstGeom>
          <a:noFill/>
          <a:ln>
            <a:noFill/>
          </a:ln>
        </p:spPr>
      </p:pic>
      <p:pic>
        <p:nvPicPr>
          <p:cNvPr id="457" name="Google Shape;457;p61"/>
          <p:cNvPicPr preferRelativeResize="0"/>
          <p:nvPr/>
        </p:nvPicPr>
        <p:blipFill rotWithShape="1">
          <a:blip r:embed="rId5">
            <a:alphaModFix/>
          </a:blip>
          <a:srcRect b="0" l="0" r="0" t="0"/>
          <a:stretch/>
        </p:blipFill>
        <p:spPr>
          <a:xfrm>
            <a:off x="341174" y="1134900"/>
            <a:ext cx="3933825" cy="1552575"/>
          </a:xfrm>
          <a:prstGeom prst="rect">
            <a:avLst/>
          </a:prstGeom>
          <a:noFill/>
          <a:ln>
            <a:noFill/>
          </a:ln>
        </p:spPr>
      </p:pic>
      <p:pic>
        <p:nvPicPr>
          <p:cNvPr id="458" name="Google Shape;458;p61"/>
          <p:cNvPicPr preferRelativeResize="0"/>
          <p:nvPr/>
        </p:nvPicPr>
        <p:blipFill rotWithShape="1">
          <a:blip r:embed="rId6">
            <a:alphaModFix/>
          </a:blip>
          <a:srcRect b="0" l="0" r="0" t="0"/>
          <a:stretch/>
        </p:blipFill>
        <p:spPr>
          <a:xfrm>
            <a:off x="341175" y="2835875"/>
            <a:ext cx="3933825" cy="1552575"/>
          </a:xfrm>
          <a:prstGeom prst="rect">
            <a:avLst/>
          </a:prstGeom>
          <a:noFill/>
          <a:ln>
            <a:noFill/>
          </a:ln>
        </p:spPr>
      </p:pic>
      <p:sp>
        <p:nvSpPr>
          <p:cNvPr id="459" name="Google Shape;459;p61"/>
          <p:cNvSpPr txBox="1"/>
          <p:nvPr/>
        </p:nvSpPr>
        <p:spPr>
          <a:xfrm>
            <a:off x="341175" y="648800"/>
            <a:ext cx="5416200" cy="6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Algunos ejemplo de Listas: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2"/>
          <p:cNvSpPr txBox="1"/>
          <p:nvPr>
            <p:ph idx="1" type="subTitle"/>
          </p:nvPr>
        </p:nvSpPr>
        <p:spPr>
          <a:xfrm>
            <a:off x="1287600" y="2181600"/>
            <a:ext cx="6568800" cy="78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2400">
                <a:solidFill>
                  <a:schemeClr val="dk1"/>
                </a:solidFill>
              </a:rPr>
              <a:t>13.   Buenas prácticas y orden de escritura</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Buenas prácticas y orden de escritura</a:t>
            </a:r>
            <a:endParaRPr b="1" i="0" sz="2400" u="none" cap="none" strike="noStrike">
              <a:solidFill>
                <a:srgbClr val="000000"/>
              </a:solidFill>
              <a:latin typeface="Arial"/>
              <a:ea typeface="Arial"/>
              <a:cs typeface="Arial"/>
              <a:sym typeface="Arial"/>
            </a:endParaRPr>
          </a:p>
        </p:txBody>
      </p:sp>
      <p:sp>
        <p:nvSpPr>
          <p:cNvPr id="470" name="Google Shape;470;p63"/>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Dentro de las buenas prácticas lo recomendable siempre será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Definir valores globales</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Documentar </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Estructurar las declaraciones por bloques</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Agregar saltos de línea después de cada selector</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Definir un salto de línea por cada selector múltiple</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Seguir un orden de declaración</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s" sz="1100" u="none" cap="none" strike="noStrike">
                <a:solidFill>
                  <a:schemeClr val="dk1"/>
                </a:solidFill>
                <a:latin typeface="Arial"/>
                <a:ea typeface="Arial"/>
                <a:cs typeface="Arial"/>
                <a:sym typeface="Arial"/>
              </a:rPr>
              <a:t>Utilizar un reset</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471" name="Google Shape;471;p63"/>
          <p:cNvPicPr preferRelativeResize="0"/>
          <p:nvPr/>
        </p:nvPicPr>
        <p:blipFill rotWithShape="1">
          <a:blip r:embed="rId3">
            <a:alphaModFix/>
          </a:blip>
          <a:srcRect b="0" l="0" r="0" t="0"/>
          <a:stretch/>
        </p:blipFill>
        <p:spPr>
          <a:xfrm>
            <a:off x="4744404" y="1109750"/>
            <a:ext cx="4121049" cy="30720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Recursos</a:t>
            </a:r>
            <a:endParaRPr b="1" i="0" sz="2400" u="none" cap="none" strike="noStrike">
              <a:solidFill>
                <a:srgbClr val="000000"/>
              </a:solidFill>
              <a:latin typeface="Arial"/>
              <a:ea typeface="Arial"/>
              <a:cs typeface="Arial"/>
              <a:sym typeface="Arial"/>
            </a:endParaRPr>
          </a:p>
        </p:txBody>
      </p:sp>
      <p:sp>
        <p:nvSpPr>
          <p:cNvPr id="477" name="Google Shape;477;p64"/>
          <p:cNvSpPr txBox="1"/>
          <p:nvPr/>
        </p:nvSpPr>
        <p:spPr>
          <a:xfrm>
            <a:off x="421050" y="1179350"/>
            <a:ext cx="7763100" cy="34311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dk1"/>
              </a:buClr>
              <a:buSzPts val="1100"/>
              <a:buFont typeface="Arial"/>
              <a:buChar char="●"/>
            </a:pPr>
            <a:r>
              <a:rPr b="0" i="0" lang="es" sz="1100" u="sng" cap="none" strike="noStrike">
                <a:solidFill>
                  <a:schemeClr val="hlink"/>
                </a:solidFill>
                <a:latin typeface="Arial"/>
                <a:ea typeface="Arial"/>
                <a:cs typeface="Arial"/>
                <a:sym typeface="Arial"/>
                <a:hlinkClick r:id="rId3"/>
              </a:rPr>
              <a:t>https://developer.mozilla.org/es/docs/Learn/CSS/Introduction_to_CSS</a:t>
            </a:r>
            <a:endParaRPr b="0" i="0" sz="14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 sz="1100" u="sng" cap="none" strike="noStrike">
                <a:solidFill>
                  <a:schemeClr val="hlink"/>
                </a:solidFill>
                <a:latin typeface="Arial"/>
                <a:ea typeface="Arial"/>
                <a:cs typeface="Arial"/>
                <a:sym typeface="Arial"/>
                <a:hlinkClick r:id="rId4"/>
              </a:rPr>
              <a:t>https://codeguide.co/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 sz="1100" u="sng" cap="none" strike="noStrike">
                <a:solidFill>
                  <a:schemeClr val="hlink"/>
                </a:solidFill>
                <a:latin typeface="Arial"/>
                <a:ea typeface="Arial"/>
                <a:cs typeface="Arial"/>
                <a:sym typeface="Arial"/>
                <a:hlinkClick r:id="rId5"/>
              </a:rPr>
              <a:t>https://cssreference.io/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 sz="1100" u="sng" cap="none" strike="noStrike">
                <a:solidFill>
                  <a:schemeClr val="hlink"/>
                </a:solidFill>
                <a:latin typeface="Arial"/>
                <a:ea typeface="Arial"/>
                <a:cs typeface="Arial"/>
                <a:sym typeface="Arial"/>
                <a:hlinkClick r:id="rId6"/>
              </a:rPr>
              <a:t>https://fonts.google.com/</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7"/>
          <p:cNvSpPr txBox="1"/>
          <p:nvPr>
            <p:ph idx="1" type="subTitle"/>
          </p:nvPr>
        </p:nvSpPr>
        <p:spPr>
          <a:xfrm>
            <a:off x="311700" y="2175450"/>
            <a:ext cx="85206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s" sz="2400"/>
              <a:t>2. Sintaxis</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44850" y="6776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  Sintaxis</a:t>
            </a:r>
            <a:endParaRPr b="1" i="0" sz="2400" u="none" cap="none" strike="noStrike">
              <a:solidFill>
                <a:srgbClr val="000000"/>
              </a:solidFill>
              <a:latin typeface="Arial"/>
              <a:ea typeface="Arial"/>
              <a:cs typeface="Arial"/>
              <a:sym typeface="Arial"/>
            </a:endParaRPr>
          </a:p>
        </p:txBody>
      </p:sp>
      <p:sp>
        <p:nvSpPr>
          <p:cNvPr id="103" name="Google Shape;103;p8"/>
          <p:cNvSpPr txBox="1"/>
          <p:nvPr/>
        </p:nvSpPr>
        <p:spPr>
          <a:xfrm>
            <a:off x="421050" y="1179350"/>
            <a:ext cx="8047200" cy="226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04" name="Google Shape;104;p8"/>
          <p:cNvPicPr preferRelativeResize="0"/>
          <p:nvPr/>
        </p:nvPicPr>
        <p:blipFill rotWithShape="1">
          <a:blip r:embed="rId3">
            <a:alphaModFix/>
          </a:blip>
          <a:srcRect b="0" l="0" r="0" t="0"/>
          <a:stretch/>
        </p:blipFill>
        <p:spPr>
          <a:xfrm>
            <a:off x="2202563" y="1550624"/>
            <a:ext cx="4484175" cy="2501500"/>
          </a:xfrm>
          <a:prstGeom prst="rect">
            <a:avLst/>
          </a:prstGeom>
          <a:noFill/>
          <a:ln>
            <a:noFill/>
          </a:ln>
        </p:spPr>
      </p:pic>
      <p:sp>
        <p:nvSpPr>
          <p:cNvPr id="105" name="Google Shape;105;p8"/>
          <p:cNvSpPr txBox="1"/>
          <p:nvPr/>
        </p:nvSpPr>
        <p:spPr>
          <a:xfrm>
            <a:off x="2349675" y="873975"/>
            <a:ext cx="4183500" cy="37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¿Qué observas en esta imagen?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9"/>
          <p:cNvSpPr txBox="1"/>
          <p:nvPr>
            <p:ph idx="1" type="subTitle"/>
          </p:nvPr>
        </p:nvSpPr>
        <p:spPr>
          <a:xfrm>
            <a:off x="775825" y="1239600"/>
            <a:ext cx="2638800" cy="2664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s" sz="1400"/>
              <a:t>Existen patrones establecidos para seleccionar los elementos que deseas diseñar.</a:t>
            </a:r>
            <a:endParaRPr sz="1400"/>
          </a:p>
          <a:p>
            <a:pPr indent="0" lvl="0" marL="0" rtl="0" algn="just">
              <a:lnSpc>
                <a:spcPct val="100000"/>
              </a:lnSpc>
              <a:spcBef>
                <a:spcPts val="0"/>
              </a:spcBef>
              <a:spcAft>
                <a:spcPts val="0"/>
              </a:spcAft>
              <a:buSzPts val="2800"/>
              <a:buNone/>
            </a:pPr>
            <a:r>
              <a:t/>
            </a:r>
            <a:endParaRPr sz="1400"/>
          </a:p>
          <a:p>
            <a:pPr indent="0" lvl="0" marL="0" rtl="0" algn="just">
              <a:lnSpc>
                <a:spcPct val="100000"/>
              </a:lnSpc>
              <a:spcBef>
                <a:spcPts val="0"/>
              </a:spcBef>
              <a:spcAft>
                <a:spcPts val="0"/>
              </a:spcAft>
              <a:buSzPts val="2800"/>
              <a:buNone/>
            </a:pPr>
            <a:r>
              <a:rPr lang="es" sz="1400"/>
              <a:t>¡Conozcamos más de los Selectores!</a:t>
            </a:r>
            <a:endParaRPr sz="1400"/>
          </a:p>
        </p:txBody>
      </p:sp>
      <p:pic>
        <p:nvPicPr>
          <p:cNvPr id="111" name="Google Shape;111;p9"/>
          <p:cNvPicPr preferRelativeResize="0"/>
          <p:nvPr/>
        </p:nvPicPr>
        <p:blipFill rotWithShape="1">
          <a:blip r:embed="rId3">
            <a:alphaModFix/>
          </a:blip>
          <a:srcRect b="0" l="0" r="0" t="0"/>
          <a:stretch/>
        </p:blipFill>
        <p:spPr>
          <a:xfrm>
            <a:off x="3717650" y="1439211"/>
            <a:ext cx="4022575" cy="226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