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 autoCompressPictures="0" saveSubsetFonts="1">
  <p:sldMasterIdLst>
    <p:sldMasterId id="2147483660" r:id="rId1"/>
  </p:sldMasterIdLst>
  <p:notesMasterIdLst>
    <p:notesMasterId r:id="rId2"/>
  </p:notesMasterIdLst>
  <p:sldIdLst>
    <p:sldId id="264" r:id="rId3"/>
    <p:sldId id="265" r:id="rId4"/>
    <p:sldId id="266" r:id="rId5"/>
    <p:sldId id="267" r:id="rId6"/>
    <p:sldId id="268" r:id="rId7"/>
    <p:sldId id="269" r:id="rId8"/>
    <p:sldId id="270" r:id="rId9"/>
  </p:sldIdLst>
  <p:sldSz type="screen4x3" cy="6858000" cx="9144000"/>
  <p:notesSz cx="6858000" cy="9144000"/>
  <p:defaultTextStyle>
    <a:defPPr>
      <a:defRPr lang="en-US"/>
    </a:defPPr>
    <a:lvl1pPr algn="l" defTabSz="4572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tableStyles" Target="tableStyles.xml"/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2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4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1139" y="1"/>
            <a:ext cx="3076575" cy="512763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endParaRPr lang="en-US"/>
          </a:p>
        </p:txBody>
      </p:sp>
      <p:sp>
        <p:nvSpPr>
          <p:cNvPr id="1048655" name="Rectangle 4"/>
          <p:cNvSpPr>
            <a:spLocks noChangeAspect="1" noRot="1" noGrp="1" noChangeArrowheads="1" noTextEdit="1"/>
          </p:cNvSpPr>
          <p:nvPr>
            <p:ph type="sldImg" idx="2"/>
          </p:nvPr>
        </p:nvSpPr>
        <p:spPr bwMode="auto">
          <a:xfrm>
            <a:off x="990600" y="766763"/>
            <a:ext cx="5118100" cy="3838575"/>
          </a:xfrm>
          <a:prstGeom prst="rect"/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1048656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4" y="4862514"/>
            <a:ext cx="5680075" cy="4605337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t" anchorCtr="0" bIns="45745" compatLnSpc="1" lIns="91492" numCol="1" rIns="91492" tIns="45745" vert="horz" wrap="square">
            <a:prstTxWarp prst="textNoShape"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</a:p>
        </p:txBody>
      </p:sp>
      <p:sp>
        <p:nvSpPr>
          <p:cNvPr id="1048657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2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l">
              <a:defRPr sz="1100"/>
            </a:lvl1pPr>
          </a:lstStyle>
          <a:p>
            <a:endParaRPr lang="en-US"/>
          </a:p>
        </p:txBody>
      </p:sp>
      <p:sp>
        <p:nvSpPr>
          <p:cNvPr id="1048658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1139" y="9720264"/>
            <a:ext cx="3076575" cy="512762"/>
          </a:xfrm>
          <a:prstGeom prst="rect"/>
          <a:noFill/>
          <a:ln w="9525">
            <a:noFill/>
            <a:miter lim="800000"/>
            <a:headEnd/>
            <a:tailEnd/>
          </a:ln>
          <a:effectLst/>
        </p:spPr>
        <p:txBody>
          <a:bodyPr anchor="b" anchorCtr="0" bIns="45745" compatLnSpc="1" lIns="91492" numCol="1" rIns="91492" tIns="45745" vert="horz" wrap="square">
            <a:prstTxWarp prst="textNoShape"/>
          </a:bodyPr>
          <a:lstStyle>
            <a:lvl1pPr algn="r">
              <a:defRPr sz="1100"/>
            </a:lvl1pPr>
          </a:lstStyle>
          <a:p>
            <a:fld id="{A9A0EA98-5831-4853-B862-C702E6EB345C}" type="slidenum">
              <a:rPr lang="en-US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fontAlgn="base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algn="l" fontAlgn="base" marL="4572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algn="l" fontAlgn="base" marL="9144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algn="l" fontAlgn="base" marL="13716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algn="l" fontAlgn="base" marL="1828800" rtl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Title Slide">
    <p:spTree>
      <p:nvGrpSpPr>
        <p:cNvPr id="2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1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2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algn="ctr" indent="0" marL="0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algn="ctr" indent="0" marL="457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algn="ctr" indent="0" marL="914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algn="ctr" indent="0" marL="1371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algn="ctr" indent="0" marL="1828800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algn="ctr" indent="0" marL="2286000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algn="ctr" indent="0" marL="2743200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algn="ctr" indent="0" marL="3200400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algn="ctr" indent="0" marL="3657600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104858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8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8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Title and Vertical Text"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1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2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Vertical Title and Text"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9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0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8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89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9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9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59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Section Header"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5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26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indent="0" marL="45720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indent="0" marL="91440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indent="0" marL="1371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indent="0" marL="18288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indent="0" marL="22860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indent="0" marL="27432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indent="0" marL="32004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indent="0" marL="365760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2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2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2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Two Content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1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2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3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34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35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Comparison"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6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3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38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3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40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1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2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3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Title Only"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06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07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08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Blank"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4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4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4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Content with Caption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48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649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50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51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52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Picture with Caption"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4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615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lang="en-US"/>
          </a:p>
        </p:txBody>
      </p:sp>
      <p:sp>
        <p:nvSpPr>
          <p:cNvPr id="1048616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4861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618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1048619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/>
        </p:spPr>
        <p:txBody>
          <a:bodyPr anchor="ctr" bIns="45720" lIns="91440" rIns="91440" rtlCol="0" tIns="45720" vert="horz">
            <a:normAutofit/>
          </a:bodyPr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48577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/>
        </p:spPr>
        <p:txBody>
          <a:bodyPr bIns="45720" lIns="91440" rIns="91440" rtlCol="0" tIns="45720" vert="horz">
            <a:normAutofit/>
          </a:bodyPr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048578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104857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/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04858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/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eaLnBrk="1" hangingPunct="1" latinLnBrk="0" rtl="0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/>
      </p:grpSpPr>
      <p:sp>
        <p:nvSpPr>
          <p:cNvPr id="1048586" name="Title 1"/>
          <p:cNvSpPr>
            <a:spLocks noGrp="1"/>
          </p:cNvSpPr>
          <p:nvPr>
            <p:ph type="ctrTitle"/>
          </p:nvPr>
        </p:nvSpPr>
        <p:spPr/>
        <p:txBody>
          <a:bodyPr/>
          <a:p>
            <a:r>
              <a:t>HTML Frames &amp; Iframes</a:t>
            </a:r>
          </a:p>
        </p:txBody>
      </p:sp>
      <p:sp>
        <p:nvSpPr>
          <p:cNvPr id="1048587" name="Subtitle 2"/>
          <p:cNvSpPr>
            <a:spLocks noGrp="1"/>
          </p:cNvSpPr>
          <p:nvPr>
            <p:ph type="subTitle" idx="1"/>
          </p:nvPr>
        </p:nvSpPr>
        <p:spPr/>
        <p:txBody>
          <a:bodyPr/>
          <a:p>
            <a:r>
              <a:t>Concepts, Examples, and Code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3" name=""/>
        <p:cNvGrpSpPr/>
        <p:nvPr/>
      </p:nvGrpSpPr>
      <p:grpSpPr>
        <a:xfrm/>
      </p:grpSpPr>
      <p:sp>
        <p:nvSpPr>
          <p:cNvPr id="104859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What is HTML &lt;frame&gt;?</a:t>
            </a:r>
          </a:p>
        </p:txBody>
      </p:sp>
      <p:sp>
        <p:nvSpPr>
          <p:cNvPr id="104859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• The &lt;frame&gt; element was used to divide a webpage into multiple sections.</a:t>
            </a:r>
          </a:p>
          <a:p>
            <a:r>
              <a:t>• It allowed embedding multiple HTML documents in one page.</a:t>
            </a:r>
          </a:p>
          <a:p>
            <a:r>
              <a:t>• Now deprecated in HTML5 and replaced by &lt;iframe&gt;.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4" name=""/>
        <p:cNvGrpSpPr/>
        <p:nvPr/>
      </p:nvGrpSpPr>
      <p:grpSpPr>
        <a:xfrm/>
      </p:grpSpPr>
      <p:sp>
        <p:nvSpPr>
          <p:cNvPr id="1048595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Basic &lt;frameset&gt; Example</a:t>
            </a:r>
          </a:p>
        </p:txBody>
      </p:sp>
      <p:sp>
        <p:nvSpPr>
          <p:cNvPr id="1048596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Example:</a:t>
            </a:r>
          </a:p>
          <a:p/>
          <a:p>
            <a:r>
              <a:t>&lt;frameset cols="50%,50%"&gt;</a:t>
            </a:r>
          </a:p>
          <a:p>
            <a:r>
              <a:t>    &lt;frame src="page1.html"&gt;</a:t>
            </a:r>
          </a:p>
          <a:p>
            <a:r>
              <a:t>    &lt;frame src="page2.html"&gt;</a:t>
            </a:r>
          </a:p>
          <a:p>
            <a:r>
              <a:t>&lt;/frameset&gt;</a:t>
            </a:r>
          </a:p>
          <a:p/>
          <a:p>
            <a:r>
              <a:t>• Divides the page into two vertical sections.</a:t>
            </a:r>
          </a:p>
          <a:p>
            <a:r>
              <a:t>• Each section loads a different HTML file.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5" name=""/>
        <p:cNvGrpSpPr/>
        <p:nvPr/>
      </p:nvGrpSpPr>
      <p:grpSpPr>
        <a:xfrm/>
      </p:grpSpPr>
      <p:sp>
        <p:nvSpPr>
          <p:cNvPr id="1048597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Using &lt;frameset&gt; with Rows</a:t>
            </a:r>
          </a:p>
        </p:txBody>
      </p:sp>
      <p:sp>
        <p:nvSpPr>
          <p:cNvPr id="1048598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3750" lnSpcReduction="20000"/>
          </a:bodyPr>
          <a:p>
            <a:r>
              <a:t>Example:</a:t>
            </a:r>
          </a:p>
          <a:p/>
          <a:p>
            <a:r>
              <a:t>&lt;frameset rows="30%,70%"&gt;</a:t>
            </a:r>
          </a:p>
          <a:p>
            <a:r>
              <a:t>    &lt;frame src="header.html"&gt;</a:t>
            </a:r>
          </a:p>
          <a:p>
            <a:r>
              <a:t>    &lt;frame src="content.html"&gt;</a:t>
            </a:r>
          </a:p>
          <a:p>
            <a:r>
              <a:t>&lt;/frameset&gt;</a:t>
            </a:r>
          </a:p>
          <a:p/>
          <a:p>
            <a:r>
              <a:t>• Creates a header and content section.</a:t>
            </a:r>
          </a:p>
          <a:p>
            <a:r>
              <a:t>• Header takes 30% height, content takes 70%.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6" name=""/>
        <p:cNvGrpSpPr/>
        <p:nvPr/>
      </p:nvGrpSpPr>
      <p:grpSpPr>
        <a:xfrm/>
      </p:grpSpPr>
      <p:sp>
        <p:nvSpPr>
          <p:cNvPr id="1048599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&lt;noframes&gt; for Compatibility</a:t>
            </a:r>
          </a:p>
        </p:txBody>
      </p:sp>
      <p:sp>
        <p:nvSpPr>
          <p:cNvPr id="1048600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1250" lnSpcReduction="20000"/>
          </a:bodyPr>
          <a:p>
            <a:r>
              <a:t>Since &lt;frame&gt; is outdated, browsers may not support it.</a:t>
            </a:r>
          </a:p>
          <a:p>
            <a:r>
              <a:t>Use &lt;noframes&gt; as a fallback:</a:t>
            </a:r>
          </a:p>
          <a:p/>
          <a:p>
            <a:r>
              <a:t>&lt;noframes&gt;</a:t>
            </a:r>
          </a:p>
          <a:p>
            <a:r>
              <a:t>    &lt;body&gt;</a:t>
            </a:r>
          </a:p>
          <a:p>
            <a:r>
              <a:t>        &lt;p&gt;Your browser does not support frames.&lt;/p&gt;</a:t>
            </a:r>
          </a:p>
          <a:p>
            <a:r>
              <a:t>    &lt;/body&gt;</a:t>
            </a:r>
          </a:p>
          <a:p>
            <a:r>
              <a:t>&lt;/noframes&gt;</a:t>
            </a:r>
          </a:p>
          <a:p/>
          <a:p>
            <a:r>
              <a:t>• Provides alternative content if frames are unsupported.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7" name=""/>
        <p:cNvGrpSpPr/>
        <p:nvPr/>
      </p:nvGrpSpPr>
      <p:grpSpPr>
        <a:xfrm/>
      </p:grpSpPr>
      <p:sp>
        <p:nvSpPr>
          <p:cNvPr id="1048601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Modern Alternative: &lt;iframe&gt;</a:t>
            </a:r>
          </a:p>
        </p:txBody>
      </p:sp>
      <p:sp>
        <p:nvSpPr>
          <p:cNvPr id="1048602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Use &lt;iframe&gt; instead of &lt;frame&gt;:</a:t>
            </a:r>
          </a:p>
          <a:p/>
          <a:p>
            <a:r>
              <a:t>&lt;iframe src="https://www.example.com" width="600" height="400"&gt;&lt;/iframe&gt;</a:t>
            </a:r>
          </a:p>
          <a:p/>
          <a:p>
            <a:r>
              <a:t>• Embeds an external webpage inside another.</a:t>
            </a:r>
          </a:p>
          <a:p>
            <a:r>
              <a:t>• Recommended for embedding maps, videos, etc.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8" name=""/>
        <p:cNvGrpSpPr/>
        <p:nvPr/>
      </p:nvGrpSpPr>
      <p:grpSpPr>
        <a:xfrm/>
      </p:grpSpPr>
      <p:sp>
        <p:nvSpPr>
          <p:cNvPr id="1048603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t>Conclusion</a:t>
            </a:r>
          </a:p>
        </p:txBody>
      </p:sp>
      <p:sp>
        <p:nvSpPr>
          <p:cNvPr id="1048604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t>• &lt;frame&gt; and &lt;frameset&gt; are obsolete in HTML5.</a:t>
            </a:r>
          </a:p>
          <a:p>
            <a:r>
              <a:t>• Use &lt;iframe&gt; for embedding external content.</a:t>
            </a:r>
          </a:p>
          <a:p>
            <a:r>
              <a:t>• Framesets caused usability issues, leading to their removal.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</a:theme>
</file>

<file path=ppt/theme/theme2.xml><?xml version="1.0" encoding="utf-8"?>
<a:theme xmlns:a="http://schemas.openxmlformats.org/drawingml/2006/main" name="Office 主题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TH Sarabun PSK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TH Sarabun PSK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Macintosh PowerPoint</Application>
  <ScaleCrop>0</ScaleCrop>
  <LinksUpToDate>0</LinksUpToDate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creator>SM-G950F</dc:creator>
  <cp:lastModifiedBy>Steve Canny</cp:lastModifiedBy>
  <dcterms:created xsi:type="dcterms:W3CDTF">2013-01-27T03:14:16Z</dcterms:created>
  <dcterms:modified xsi:type="dcterms:W3CDTF">2025-05-22T08:58:19Z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1159acd68fbe4f44a42f3d108a6c1d03</vt:lpwstr>
  </property>
</Properties>
</file>