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6A14E7-E63F-4D3B-B8EB-86D91DFD7F40}">
  <a:tblStyle styleId="{BC6A14E7-E63F-4D3B-B8EB-86D91DFD7F40}"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These are a few of the method designs that we used. </a:t>
            </a:r>
            <a:endParaRPr/>
          </a:p>
          <a:p>
            <a:pPr indent="0" lvl="0" marL="0">
              <a:spcBef>
                <a:spcPts val="0"/>
              </a:spcBef>
              <a:spcAft>
                <a:spcPts val="0"/>
              </a:spcAft>
              <a:buNone/>
            </a:pPr>
            <a:r>
              <a:rPr lang="en"/>
              <a:t>So, for example, if the student has a pay as you go RFID tag, the vehicle would be already in the database and would in turn charge </a:t>
            </a:r>
            <a:r>
              <a:rPr lang="en"/>
              <a:t>the credit card when the student leaves the lot or structure.</a:t>
            </a:r>
            <a:endParaRPr/>
          </a:p>
          <a:p>
            <a:pPr indent="0" lvl="0" marL="0" rtl="0">
              <a:spcBef>
                <a:spcPts val="0"/>
              </a:spcBef>
              <a:spcAft>
                <a:spcPts val="0"/>
              </a:spcAft>
              <a:buNone/>
            </a:pPr>
            <a:r>
              <a:rPr lang="en"/>
              <a:t>If the student’s vehicle is not in the database, campus police will be notified via the new camera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 is a sample test plan for the System Design.</a:t>
            </a:r>
            <a:endParaRPr/>
          </a:p>
          <a:p>
            <a:pPr indent="0" lvl="0" marL="0">
              <a:spcBef>
                <a:spcPts val="0"/>
              </a:spcBef>
              <a:spcAft>
                <a:spcPts val="0"/>
              </a:spcAft>
              <a:buNone/>
            </a:pPr>
            <a:r>
              <a:rPr lang="en"/>
              <a:t>We can test a sample car to see if the camera system and check if it alerts campus police.</a:t>
            </a:r>
            <a:endParaRPr/>
          </a:p>
          <a:p>
            <a:pPr indent="0" lvl="0" marL="0">
              <a:spcBef>
                <a:spcPts val="0"/>
              </a:spcBef>
              <a:spcAft>
                <a:spcPts val="0"/>
              </a:spcAft>
              <a:buNone/>
            </a:pPr>
            <a:r>
              <a:rPr lang="en"/>
              <a:t>We will also test the parking structure and lot to make sure it is incrementing and decrementing the display counter correctly and that the mobile app is refreshing accordingly. </a:t>
            </a:r>
            <a:endParaRPr/>
          </a:p>
          <a:p>
            <a:pPr indent="0" lvl="0" marL="0" rtl="0">
              <a:spcBef>
                <a:spcPts val="0"/>
              </a:spcBef>
              <a:spcAft>
                <a:spcPts val="0"/>
              </a:spcAft>
              <a:buNone/>
            </a:pPr>
            <a:r>
              <a:rPr lang="en"/>
              <a:t>Lastly, test Amazon Web Services to make sure all data is correctly uploading.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So </a:t>
            </a:r>
            <a:r>
              <a:rPr lang="en"/>
              <a:t>essentially</a:t>
            </a:r>
            <a:r>
              <a:rPr lang="en"/>
              <a:t> the current system is outdated and in reponse this, the new director of parking services is requesting an improved system that will integrate with the existing system.</a:t>
            </a:r>
            <a:endParaRPr/>
          </a:p>
          <a:p>
            <a:pPr indent="0" lvl="0" marL="0">
              <a:spcBef>
                <a:spcPts val="0"/>
              </a:spcBef>
              <a:spcAft>
                <a:spcPts val="0"/>
              </a:spcAft>
              <a:buNone/>
            </a:pPr>
            <a:r>
              <a:t/>
            </a:r>
            <a:endParaRPr/>
          </a:p>
          <a:p>
            <a:pPr indent="0" lvl="0" marL="0">
              <a:spcBef>
                <a:spcPts val="0"/>
              </a:spcBef>
              <a:spcAft>
                <a:spcPts val="0"/>
              </a:spcAft>
              <a:buNone/>
            </a:pPr>
            <a:r>
              <a:rPr lang="en"/>
              <a:t>So here is an overview of our current:</a:t>
            </a:r>
            <a:endParaRPr/>
          </a:p>
          <a:p>
            <a:pPr indent="0" lvl="0" marL="0">
              <a:spcBef>
                <a:spcPts val="0"/>
              </a:spcBef>
              <a:spcAft>
                <a:spcPts val="0"/>
              </a:spcAft>
              <a:buNone/>
            </a:pPr>
            <a:r>
              <a:rPr lang="en"/>
              <a:t>Firstly, it is being hosted on a cloud vendor that is not taking advantage of innovative solutions.</a:t>
            </a:r>
            <a:endParaRPr/>
          </a:p>
          <a:p>
            <a:pPr indent="0" lvl="0" marL="0">
              <a:spcBef>
                <a:spcPts val="0"/>
              </a:spcBef>
              <a:spcAft>
                <a:spcPts val="0"/>
              </a:spcAft>
              <a:buNone/>
            </a:pPr>
            <a:r>
              <a:rPr lang="en"/>
              <a:t>Secondly, it does not provide an option to pay for parking automatically.</a:t>
            </a:r>
            <a:endParaRPr/>
          </a:p>
          <a:p>
            <a:pPr indent="0" lvl="0" marL="0">
              <a:spcBef>
                <a:spcPts val="0"/>
              </a:spcBef>
              <a:spcAft>
                <a:spcPts val="0"/>
              </a:spcAft>
              <a:buNone/>
            </a:pPr>
            <a:r>
              <a:rPr lang="en"/>
              <a:t>Thirdly, it does not provide a way for parking enforcement to automatically recognize license plates</a:t>
            </a:r>
            <a:endParaRPr/>
          </a:p>
          <a:p>
            <a:pPr indent="0" lvl="0" marL="0">
              <a:spcBef>
                <a:spcPts val="0"/>
              </a:spcBef>
              <a:spcAft>
                <a:spcPts val="0"/>
              </a:spcAft>
              <a:buNone/>
            </a:pPr>
            <a:r>
              <a:rPr lang="en"/>
              <a:t>And lastly, it does not provide a way for students to view available parking around campus.</a:t>
            </a:r>
            <a:endParaRPr/>
          </a:p>
          <a:p>
            <a:pPr indent="0" lvl="0" marL="0">
              <a:spcBef>
                <a:spcPts val="0"/>
              </a:spcBef>
              <a:spcAft>
                <a:spcPts val="0"/>
              </a:spcAft>
              <a:buNone/>
            </a:pPr>
            <a:r>
              <a:t/>
            </a:r>
            <a:endParaRPr/>
          </a:p>
          <a:p>
            <a:pPr indent="0" lvl="0" marL="0">
              <a:spcBef>
                <a:spcPts val="0"/>
              </a:spcBef>
              <a:spcAft>
                <a:spcPts val="0"/>
              </a:spcAft>
              <a:buNone/>
            </a:pPr>
            <a:r>
              <a:rPr lang="en"/>
              <a:t>By identifying the issues in the current system, we have established a set of new features that will be of great benefit.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Our proposed system will include the following:</a:t>
            </a:r>
            <a:endParaRPr/>
          </a:p>
          <a:p>
            <a:pPr indent="-317500" lvl="0" marL="457200">
              <a:spcBef>
                <a:spcPts val="0"/>
              </a:spcBef>
              <a:spcAft>
                <a:spcPts val="0"/>
              </a:spcAft>
              <a:buSzPts val="1400"/>
              <a:buAutoNum type="arabicParenR"/>
            </a:pPr>
            <a:r>
              <a:rPr lang="en"/>
              <a:t>The use of amazon web services as they provide the </a:t>
            </a:r>
            <a:r>
              <a:rPr lang="en"/>
              <a:t>necessary</a:t>
            </a:r>
            <a:r>
              <a:rPr lang="en"/>
              <a:t> computing power, database storage, and innovative f</a:t>
            </a:r>
            <a:r>
              <a:rPr lang="en"/>
              <a:t>unctionalities.</a:t>
            </a:r>
            <a:endParaRPr/>
          </a:p>
          <a:p>
            <a:pPr indent="-317500" lvl="0" marL="457200" rtl="0">
              <a:spcBef>
                <a:spcPts val="0"/>
              </a:spcBef>
              <a:spcAft>
                <a:spcPts val="0"/>
              </a:spcAft>
              <a:buSzPts val="1400"/>
              <a:buAutoNum type="arabicParenR"/>
            </a:pPr>
            <a:r>
              <a:rPr lang="en"/>
              <a:t>An automated parking payment solution </a:t>
            </a:r>
            <a:r>
              <a:rPr lang="en"/>
              <a:t>through</a:t>
            </a:r>
            <a:r>
              <a:rPr lang="en"/>
              <a:t> the use of RFID tags. In this, the student can either pay as they go, or prepaid.</a:t>
            </a:r>
            <a:endParaRPr/>
          </a:p>
          <a:p>
            <a:pPr indent="-317500" lvl="0" marL="457200" rtl="0">
              <a:spcBef>
                <a:spcPts val="0"/>
              </a:spcBef>
              <a:spcAft>
                <a:spcPts val="0"/>
              </a:spcAft>
              <a:buSzPts val="1400"/>
              <a:buAutoNum type="arabicParenR"/>
            </a:pPr>
            <a:r>
              <a:rPr lang="en"/>
              <a:t>An availsble parking system which will help students find </a:t>
            </a:r>
            <a:r>
              <a:rPr lang="en"/>
              <a:t>available</a:t>
            </a:r>
            <a:r>
              <a:rPr lang="en"/>
              <a:t> parking </a:t>
            </a:r>
            <a:r>
              <a:rPr lang="en"/>
              <a:t>through</a:t>
            </a:r>
            <a:r>
              <a:rPr lang="en"/>
              <a:t> live displays and through a mobile interface.</a:t>
            </a:r>
            <a:endParaRPr/>
          </a:p>
          <a:p>
            <a:pPr indent="-317500" lvl="0" marL="457200" rtl="0">
              <a:spcBef>
                <a:spcPts val="0"/>
              </a:spcBef>
              <a:spcAft>
                <a:spcPts val="0"/>
              </a:spcAft>
              <a:buSzPts val="1400"/>
              <a:buAutoNum type="arabicParenR"/>
            </a:pPr>
            <a:r>
              <a:rPr lang="en"/>
              <a:t>T</a:t>
            </a:r>
            <a:r>
              <a:rPr lang="en"/>
              <a:t>he use of </a:t>
            </a:r>
            <a:r>
              <a:rPr lang="en"/>
              <a:t>License plate </a:t>
            </a:r>
            <a:r>
              <a:rPr lang="en"/>
              <a:t>recognition</a:t>
            </a:r>
            <a:r>
              <a:rPr lang="en"/>
              <a:t> technology to assist in security and issuance of parking citations automatically.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 are three examples of processes that are </a:t>
            </a:r>
            <a:r>
              <a:rPr lang="en"/>
              <a:t>crucial</a:t>
            </a:r>
            <a:r>
              <a:rPr lang="en"/>
              <a:t> to run the system.</a:t>
            </a:r>
            <a:endParaRPr/>
          </a:p>
          <a:p>
            <a:pPr indent="-317500" lvl="0" marL="457200" rtl="0">
              <a:spcBef>
                <a:spcPts val="0"/>
              </a:spcBef>
              <a:spcAft>
                <a:spcPts val="0"/>
              </a:spcAft>
              <a:buSzPts val="1400"/>
              <a:buChar char="-"/>
            </a:pPr>
            <a:r>
              <a:rPr lang="en"/>
              <a:t>So we have vehicle </a:t>
            </a:r>
            <a:r>
              <a:rPr lang="en"/>
              <a:t>management</a:t>
            </a:r>
            <a:r>
              <a:rPr lang="en"/>
              <a:t> process where the objective is to maintain a database of all students parking on campus</a:t>
            </a:r>
            <a:endParaRPr/>
          </a:p>
          <a:p>
            <a:pPr indent="-317500" lvl="0" marL="457200" rtl="0">
              <a:spcBef>
                <a:spcPts val="0"/>
              </a:spcBef>
              <a:spcAft>
                <a:spcPts val="0"/>
              </a:spcAft>
              <a:buSzPts val="1400"/>
              <a:buChar char="-"/>
            </a:pPr>
            <a:r>
              <a:rPr lang="en"/>
              <a:t>The next process relates to the automated parking payment where the objective is to process credit card information</a:t>
            </a:r>
            <a:endParaRPr/>
          </a:p>
          <a:p>
            <a:pPr indent="-317500" lvl="0" marL="457200" rtl="0">
              <a:spcBef>
                <a:spcPts val="0"/>
              </a:spcBef>
              <a:spcAft>
                <a:spcPts val="0"/>
              </a:spcAft>
              <a:buSzPts val="1400"/>
              <a:buChar char="-"/>
            </a:pPr>
            <a:r>
              <a:rPr lang="en"/>
              <a:t>The last process on the list is the migration process of switching to amazon webservices.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 is one of our use cases which expains the validation process for parking when  </a:t>
            </a:r>
            <a:r>
              <a:rPr lang="en"/>
              <a:t>a student</a:t>
            </a:r>
            <a:r>
              <a:rPr lang="en"/>
              <a:t> has preloaded their rfid tag with money.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 is our project plan.</a:t>
            </a:r>
            <a:endParaRPr/>
          </a:p>
          <a:p>
            <a:pPr indent="0" lvl="0" marL="0">
              <a:spcBef>
                <a:spcPts val="0"/>
              </a:spcBef>
              <a:spcAft>
                <a:spcPts val="0"/>
              </a:spcAft>
              <a:buNone/>
            </a:pPr>
            <a:r>
              <a:t/>
            </a:r>
            <a:endParaRPr/>
          </a:p>
          <a:p>
            <a:pPr indent="0" lvl="0" marL="0">
              <a:spcBef>
                <a:spcPts val="0"/>
              </a:spcBef>
              <a:spcAft>
                <a:spcPts val="0"/>
              </a:spcAft>
              <a:buNone/>
            </a:pPr>
            <a:r>
              <a:rPr lang="en"/>
              <a:t>We propose that the project should start during the summer when students are not on campus.</a:t>
            </a:r>
            <a:endParaRPr/>
          </a:p>
          <a:p>
            <a:pPr indent="0" lvl="0" marL="0">
              <a:spcBef>
                <a:spcPts val="0"/>
              </a:spcBef>
              <a:spcAft>
                <a:spcPts val="0"/>
              </a:spcAft>
              <a:buNone/>
            </a:pPr>
            <a:r>
              <a:rPr lang="en"/>
              <a:t>Its estimated that it will take 7 weeks to implement the improved parking management system.</a:t>
            </a:r>
            <a:endParaRPr/>
          </a:p>
          <a:p>
            <a:pPr indent="0" lvl="0" marL="0">
              <a:spcBef>
                <a:spcPts val="0"/>
              </a:spcBef>
              <a:spcAft>
                <a:spcPts val="0"/>
              </a:spcAft>
              <a:buNone/>
            </a:pPr>
            <a:r>
              <a:t/>
            </a:r>
            <a:endParaRPr/>
          </a:p>
          <a:p>
            <a:pPr indent="0" lvl="0" marL="0">
              <a:spcBef>
                <a:spcPts val="0"/>
              </a:spcBef>
              <a:spcAft>
                <a:spcPts val="0"/>
              </a:spcAft>
              <a:buNone/>
            </a:pPr>
            <a:r>
              <a:rPr lang="en"/>
              <a:t>First task is to retrieve vehicle info of each student. This is done by emailing all returning students.</a:t>
            </a:r>
            <a:endParaRPr/>
          </a:p>
          <a:p>
            <a:pPr indent="0" lvl="0" marL="0">
              <a:spcBef>
                <a:spcPts val="0"/>
              </a:spcBef>
              <a:spcAft>
                <a:spcPts val="0"/>
              </a:spcAft>
              <a:buNone/>
            </a:pPr>
            <a:r>
              <a:rPr lang="en"/>
              <a:t>Second task is to create the new database and will be using an relational database hosted on amazon web services.</a:t>
            </a:r>
            <a:endParaRPr/>
          </a:p>
          <a:p>
            <a:pPr indent="0" lvl="0" marL="0">
              <a:spcBef>
                <a:spcPts val="0"/>
              </a:spcBef>
              <a:spcAft>
                <a:spcPts val="0"/>
              </a:spcAft>
              <a:buNone/>
            </a:pPr>
            <a:r>
              <a:rPr lang="en"/>
              <a:t>Third task is the create the mobile app so students can view available parking around campus and manage parking payments.</a:t>
            </a:r>
            <a:endParaRPr/>
          </a:p>
          <a:p>
            <a:pPr indent="0" lvl="0" marL="0">
              <a:spcBef>
                <a:spcPts val="0"/>
              </a:spcBef>
              <a:spcAft>
                <a:spcPts val="0"/>
              </a:spcAft>
              <a:buNone/>
            </a:pPr>
            <a:r>
              <a:rPr lang="en"/>
              <a:t>Fourth task is to start construction of the new improved parking system.</a:t>
            </a:r>
            <a:endParaRPr/>
          </a:p>
          <a:p>
            <a:pPr indent="0" lvl="0" marL="0">
              <a:spcBef>
                <a:spcPts val="0"/>
              </a:spcBef>
              <a:spcAft>
                <a:spcPts val="0"/>
              </a:spcAft>
              <a:buNone/>
            </a:pPr>
            <a:r>
              <a:rPr lang="en"/>
              <a:t>And last task is to </a:t>
            </a:r>
            <a:r>
              <a:rPr lang="en"/>
              <a:t>continually</a:t>
            </a:r>
            <a:r>
              <a:rPr lang="en"/>
              <a:t> test it until everything is working as it should.</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 are our system requirements:</a:t>
            </a:r>
            <a:endParaRPr/>
          </a:p>
          <a:p>
            <a:pPr indent="0" lvl="0" marL="0">
              <a:spcBef>
                <a:spcPts val="0"/>
              </a:spcBef>
              <a:spcAft>
                <a:spcPts val="0"/>
              </a:spcAft>
              <a:buNone/>
            </a:pPr>
            <a:r>
              <a:t/>
            </a:r>
            <a:endParaRPr/>
          </a:p>
          <a:p>
            <a:pPr indent="0" lvl="0" marL="0">
              <a:spcBef>
                <a:spcPts val="0"/>
              </a:spcBef>
              <a:spcAft>
                <a:spcPts val="0"/>
              </a:spcAft>
              <a:buNone/>
            </a:pPr>
            <a:r>
              <a:rPr lang="en"/>
              <a:t>So we have the Camera system, Backup Tags for visitors and other circumstances, displays at the entrances for available parking as well as on the phone application, the ability to automate parking payments and migration to Amazon Web Services.</a:t>
            </a:r>
            <a:endParaRPr/>
          </a:p>
          <a:p>
            <a:pPr indent="0" lvl="0" marL="0">
              <a:spcBef>
                <a:spcPts val="0"/>
              </a:spcBef>
              <a:spcAft>
                <a:spcPts val="0"/>
              </a:spcAft>
              <a:buNone/>
            </a:pPr>
            <a:r>
              <a:t/>
            </a:r>
            <a:endParaRPr/>
          </a:p>
          <a:p>
            <a:pPr indent="0" lvl="0" marL="0">
              <a:spcBef>
                <a:spcPts val="0"/>
              </a:spcBef>
              <a:spcAft>
                <a:spcPts val="0"/>
              </a:spcAft>
              <a:buNone/>
            </a:pPr>
            <a:r>
              <a:rPr lang="en"/>
              <a:t>The goal is to have all of these features implemented before the fall session begins, but most importantly we would need to have the camera system, automated parking payments and the vendor migration done before then.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This is our data flow diagram, in the diagram</a:t>
            </a:r>
            <a:endParaRPr/>
          </a:p>
          <a:p>
            <a:pPr indent="0" lvl="0" marL="0">
              <a:spcBef>
                <a:spcPts val="0"/>
              </a:spcBef>
              <a:spcAft>
                <a:spcPts val="0"/>
              </a:spcAft>
              <a:buNone/>
            </a:pPr>
            <a:r>
              <a:t/>
            </a:r>
            <a:endParaRPr/>
          </a:p>
          <a:p>
            <a:pPr indent="0" lvl="0" marL="0">
              <a:spcBef>
                <a:spcPts val="0"/>
              </a:spcBef>
              <a:spcAft>
                <a:spcPts val="0"/>
              </a:spcAft>
              <a:buNone/>
            </a:pPr>
            <a:r>
              <a:rPr lang="en"/>
              <a:t>The student will submit their primary and alternate vehicle to CSUSM to be entered into the database</a:t>
            </a:r>
            <a:endParaRPr/>
          </a:p>
          <a:p>
            <a:pPr indent="0" lvl="0" marL="0">
              <a:spcBef>
                <a:spcPts val="0"/>
              </a:spcBef>
              <a:spcAft>
                <a:spcPts val="0"/>
              </a:spcAft>
              <a:buNone/>
            </a:pPr>
            <a:r>
              <a:rPr lang="en"/>
              <a:t>The License will be entered into the datasebe and a third party will create and ship the RFID badge to the student</a:t>
            </a:r>
            <a:endParaRPr/>
          </a:p>
          <a:p>
            <a:pPr indent="0" lvl="0" marL="0">
              <a:spcBef>
                <a:spcPts val="0"/>
              </a:spcBef>
              <a:spcAft>
                <a:spcPts val="0"/>
              </a:spcAft>
              <a:buNone/>
            </a:pPr>
            <a:r>
              <a:rPr lang="en"/>
              <a:t>The student may then choose to preload, pay as you go, or pay for the full semester outright with their credit card</a:t>
            </a:r>
            <a:endParaRPr/>
          </a:p>
          <a:p>
            <a:pPr indent="0" lvl="0" marL="0">
              <a:spcBef>
                <a:spcPts val="0"/>
              </a:spcBef>
              <a:spcAft>
                <a:spcPts val="0"/>
              </a:spcAft>
              <a:buNone/>
            </a:pPr>
            <a:r>
              <a:rPr lang="en"/>
              <a:t>Now, once the student enters the parking lot, the RFID will check them in, if they have no RFID, the camera system will detect the licence plate, take a picture, and alert campus police.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For project management, we will be using the agile process. We believe that using this team based approach will help us complete the project on time and efficiently. Using the agile process, we can make sure that there is a working model by the time students return for the fall semester, even with setbacks. With this process, the focus is based on the student, or our customer, meaning we will create a better product for our users.</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We will manage a team of developers with daily scrum meetings. These meetings will help our team stay in sync, build trust, maintain visibility of the project for all members of the group and help make corrections for the sprint. These meetings will help our team stay focused and understand each other’s work as well as help clear roadblocks that are looming ahead for each team member.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561375"/>
            <a:ext cx="8222100" cy="17217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Campus Parking Management System</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Proposal by:</a:t>
            </a:r>
            <a:endParaRPr/>
          </a:p>
        </p:txBody>
      </p:sp>
      <p:sp>
        <p:nvSpPr>
          <p:cNvPr id="87" name="Shape 87"/>
          <p:cNvSpPr txBox="1"/>
          <p:nvPr/>
        </p:nvSpPr>
        <p:spPr>
          <a:xfrm>
            <a:off x="1338350" y="3148825"/>
            <a:ext cx="4461000" cy="1351500"/>
          </a:xfrm>
          <a:prstGeom prst="rect">
            <a:avLst/>
          </a:prstGeom>
          <a:noFill/>
          <a:ln>
            <a:noFill/>
          </a:ln>
        </p:spPr>
        <p:txBody>
          <a:bodyPr anchorCtr="0" anchor="t" bIns="91425" lIns="91425" rIns="91425" wrap="square" tIns="91425">
            <a:noAutofit/>
          </a:bodyPr>
          <a:lstStyle/>
          <a:p>
            <a:pPr indent="0" lvl="0" marL="0">
              <a:spcBef>
                <a:spcPts val="0"/>
              </a:spcBef>
              <a:spcAft>
                <a:spcPts val="0"/>
              </a:spcAft>
              <a:buNone/>
            </a:pPr>
            <a:r>
              <a:rPr lang="en" sz="1800">
                <a:solidFill>
                  <a:srgbClr val="FFFFFF"/>
                </a:solidFill>
              </a:rPr>
              <a:t>Kevin Truebe</a:t>
            </a:r>
            <a:endParaRPr sz="1800">
              <a:solidFill>
                <a:srgbClr val="FFFFFF"/>
              </a:solidFill>
            </a:endParaRPr>
          </a:p>
          <a:p>
            <a:pPr indent="0" lvl="0" marL="0">
              <a:spcBef>
                <a:spcPts val="0"/>
              </a:spcBef>
              <a:spcAft>
                <a:spcPts val="0"/>
              </a:spcAft>
              <a:buNone/>
            </a:pPr>
            <a:r>
              <a:rPr lang="en" sz="1800">
                <a:solidFill>
                  <a:srgbClr val="FFFFFF"/>
                </a:solidFill>
              </a:rPr>
              <a:t>Chris Banci</a:t>
            </a:r>
            <a:endParaRPr sz="1800">
              <a:solidFill>
                <a:srgbClr val="FFFFFF"/>
              </a:solidFill>
            </a:endParaRPr>
          </a:p>
        </p:txBody>
      </p:sp>
      <p:pic>
        <p:nvPicPr>
          <p:cNvPr id="88" name="Shape 88"/>
          <p:cNvPicPr preferRelativeResize="0"/>
          <p:nvPr/>
        </p:nvPicPr>
        <p:blipFill>
          <a:blip r:embed="rId3">
            <a:alphaModFix/>
          </a:blip>
          <a:stretch>
            <a:fillRect/>
          </a:stretch>
        </p:blipFill>
        <p:spPr>
          <a:xfrm>
            <a:off x="3568950" y="2064950"/>
            <a:ext cx="5251251" cy="2792450"/>
          </a:xfrm>
          <a:prstGeom prst="rect">
            <a:avLst/>
          </a:prstGeom>
          <a:noFill/>
          <a:ln>
            <a:noFill/>
          </a:ln>
        </p:spPr>
      </p:pic>
      <p:sp>
        <p:nvSpPr>
          <p:cNvPr id="89" name="Shape 89"/>
          <p:cNvSpPr txBox="1"/>
          <p:nvPr/>
        </p:nvSpPr>
        <p:spPr>
          <a:xfrm>
            <a:off x="689950" y="4271550"/>
            <a:ext cx="2314800" cy="708300"/>
          </a:xfrm>
          <a:prstGeom prst="rect">
            <a:avLst/>
          </a:prstGeom>
          <a:noFill/>
          <a:ln>
            <a:noFill/>
          </a:ln>
        </p:spPr>
        <p:txBody>
          <a:bodyPr anchorCtr="0" anchor="t" bIns="91425" lIns="91425" rIns="91425" wrap="square" tIns="91425">
            <a:noAutofit/>
          </a:bodyPr>
          <a:lstStyle/>
          <a:p>
            <a:pPr indent="0" lvl="0" marL="0">
              <a:spcBef>
                <a:spcPts val="0"/>
              </a:spcBef>
              <a:spcAft>
                <a:spcPts val="0"/>
              </a:spcAft>
              <a:buNone/>
            </a:pPr>
            <a:r>
              <a:rPr lang="en">
                <a:solidFill>
                  <a:srgbClr val="FFFFFF"/>
                </a:solidFill>
              </a:rPr>
              <a:t>CIS 341</a:t>
            </a:r>
            <a:endParaRPr>
              <a:solidFill>
                <a:srgbClr val="FFFFFF"/>
              </a:solidFill>
            </a:endParaRPr>
          </a:p>
          <a:p>
            <a:pPr indent="0" lvl="0" marL="0">
              <a:spcBef>
                <a:spcPts val="0"/>
              </a:spcBef>
              <a:spcAft>
                <a:spcPts val="0"/>
              </a:spcAft>
              <a:buNone/>
            </a:pPr>
            <a:r>
              <a:rPr lang="en">
                <a:solidFill>
                  <a:srgbClr val="FFFFFF"/>
                </a:solidFill>
              </a:rPr>
              <a:t>May 15, 2017</a:t>
            </a:r>
            <a:endParaRPr>
              <a:solidFill>
                <a:srgbClr val="FFFFFF"/>
              </a:solidFill>
            </a:endParaRPr>
          </a:p>
        </p:txBody>
      </p:sp>
      <p:pic>
        <p:nvPicPr>
          <p:cNvPr id="90" name="Shape 90"/>
          <p:cNvPicPr preferRelativeResize="0"/>
          <p:nvPr/>
        </p:nvPicPr>
        <p:blipFill>
          <a:blip r:embed="rId4">
            <a:alphaModFix/>
          </a:blip>
          <a:stretch>
            <a:fillRect/>
          </a:stretch>
        </p:blipFill>
        <p:spPr>
          <a:xfrm>
            <a:off x="3761438" y="3743900"/>
            <a:ext cx="1084575" cy="99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System Design: </a:t>
            </a:r>
            <a:r>
              <a:rPr lang="en" sz="1800">
                <a:solidFill>
                  <a:schemeClr val="dk2"/>
                </a:solidFill>
              </a:rPr>
              <a:t>Method Design</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a:p>
        </p:txBody>
      </p:sp>
      <p:graphicFrame>
        <p:nvGraphicFramePr>
          <p:cNvPr id="151" name="Shape 151"/>
          <p:cNvGraphicFramePr/>
          <p:nvPr/>
        </p:nvGraphicFramePr>
        <p:xfrm>
          <a:off x="660025" y="1167675"/>
          <a:ext cx="3000000" cy="3000000"/>
        </p:xfrm>
        <a:graphic>
          <a:graphicData uri="http://schemas.openxmlformats.org/drawingml/2006/table">
            <a:tbl>
              <a:tblPr>
                <a:noFill/>
                <a:tableStyleId>{BC6A14E7-E63F-4D3B-B8EB-86D91DFD7F40}</a:tableStyleId>
              </a:tblPr>
              <a:tblGrid>
                <a:gridCol w="5943600"/>
              </a:tblGrid>
              <a:tr h="12700">
                <a:tc>
                  <a:txBody>
                    <a:bodyPr>
                      <a:noAutofit/>
                    </a:bodyPr>
                    <a:lstStyle/>
                    <a:p>
                      <a:pPr indent="0" lvl="0" marL="0">
                        <a:spcBef>
                          <a:spcPts val="0"/>
                        </a:spcBef>
                        <a:spcAft>
                          <a:spcPts val="0"/>
                        </a:spcAft>
                        <a:buNone/>
                      </a:pPr>
                      <a:r>
                        <a:rPr b="1" lang="en" sz="1200" u="sng">
                          <a:latin typeface="Times New Roman"/>
                          <a:ea typeface="Times New Roman"/>
                          <a:cs typeface="Times New Roman"/>
                          <a:sym typeface="Times New Roman"/>
                        </a:rPr>
                        <a:t>Pre-paid Method()</a:t>
                      </a:r>
                      <a:endParaRPr b="1" sz="1200" u="sng">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If Student has pre-paid account and</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Their vehicle is already in the database</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Access is granted</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Else</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Charge Credit Card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a:spcBef>
                          <a:spcPts val="0"/>
                        </a:spcBef>
                        <a:spcAft>
                          <a:spcPts val="0"/>
                        </a:spcAft>
                        <a:buNone/>
                      </a:pPr>
                      <a:r>
                        <a:rPr b="1" lang="en" sz="1200" u="sng">
                          <a:latin typeface="Times New Roman"/>
                          <a:ea typeface="Times New Roman"/>
                          <a:cs typeface="Times New Roman"/>
                          <a:sym typeface="Times New Roman"/>
                        </a:rPr>
                        <a:t>Pay as you go Method()</a:t>
                      </a:r>
                      <a:endParaRPr b="1" sz="1200" u="sng">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If Student has pay as you go account and</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Their vehicle is already in the database</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Charge credit card</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Else</a:t>
                      </a:r>
                      <a:endParaRPr sz="1200">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       Notify Campus Police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a:spcBef>
                          <a:spcPts val="0"/>
                        </a:spcBef>
                        <a:spcAft>
                          <a:spcPts val="0"/>
                        </a:spcAft>
                        <a:buNone/>
                      </a:pPr>
                      <a:r>
                        <a:rPr b="1" lang="en" sz="1200" u="sng">
                          <a:latin typeface="Times New Roman"/>
                          <a:ea typeface="Times New Roman"/>
                          <a:cs typeface="Times New Roman"/>
                          <a:sym typeface="Times New Roman"/>
                        </a:rPr>
                        <a:t>Display Update Method()</a:t>
                      </a:r>
                      <a:endParaRPr b="1" sz="1200" u="sng">
                        <a:latin typeface="Times New Roman"/>
                        <a:ea typeface="Times New Roman"/>
                        <a:cs typeface="Times New Roman"/>
                        <a:sym typeface="Times New Roman"/>
                      </a:endParaRPr>
                    </a:p>
                    <a:p>
                      <a:pPr indent="0" lvl="0" marL="0" rtl="0">
                        <a:spcBef>
                          <a:spcPts val="0"/>
                        </a:spcBef>
                        <a:spcAft>
                          <a:spcPts val="0"/>
                        </a:spcAft>
                        <a:buNone/>
                      </a:pPr>
                      <a:r>
                        <a:rPr lang="en" sz="1200">
                          <a:latin typeface="Times New Roman"/>
                          <a:ea typeface="Times New Roman"/>
                          <a:cs typeface="Times New Roman"/>
                          <a:sym typeface="Times New Roman"/>
                        </a:rPr>
                        <a:t>If vehicle goes over parking sensor</a:t>
                      </a:r>
                      <a:endParaRPr sz="1200">
                        <a:latin typeface="Times New Roman"/>
                        <a:ea typeface="Times New Roman"/>
                        <a:cs typeface="Times New Roman"/>
                        <a:sym typeface="Times New Roman"/>
                      </a:endParaRPr>
                    </a:p>
                    <a:p>
                      <a:pPr indent="0" lvl="0" marL="457200" rtl="0">
                        <a:spcBef>
                          <a:spcPts val="0"/>
                        </a:spcBef>
                        <a:spcAft>
                          <a:spcPts val="0"/>
                        </a:spcAft>
                        <a:buNone/>
                      </a:pPr>
                      <a:r>
                        <a:rPr lang="en" sz="1200">
                          <a:latin typeface="Times New Roman"/>
                          <a:ea typeface="Times New Roman"/>
                          <a:cs typeface="Times New Roman"/>
                          <a:sym typeface="Times New Roman"/>
                        </a:rPr>
                        <a:t>Decrement available parking count</a:t>
                      </a:r>
                      <a:endParaRPr sz="1200">
                        <a:latin typeface="Times New Roman"/>
                        <a:ea typeface="Times New Roman"/>
                        <a:cs typeface="Times New Roman"/>
                        <a:sym typeface="Times New Roman"/>
                      </a:endParaRPr>
                    </a:p>
                    <a:p>
                      <a:pPr indent="0" lvl="0" marL="457200" rtl="0">
                        <a:spcBef>
                          <a:spcPts val="0"/>
                        </a:spcBef>
                        <a:spcAft>
                          <a:spcPts val="0"/>
                        </a:spcAft>
                        <a:buNone/>
                      </a:pPr>
                      <a:r>
                        <a:rPr lang="en" sz="1200">
                          <a:latin typeface="Times New Roman"/>
                          <a:ea typeface="Times New Roman"/>
                          <a:cs typeface="Times New Roman"/>
                          <a:sym typeface="Times New Roman"/>
                        </a:rPr>
                        <a:t>Update display</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System Design: </a:t>
            </a:r>
            <a:r>
              <a:rPr lang="en" sz="1800">
                <a:solidFill>
                  <a:schemeClr val="dk2"/>
                </a:solidFill>
              </a:rPr>
              <a:t>Test Plan</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a:p>
        </p:txBody>
      </p:sp>
      <p:sp>
        <p:nvSpPr>
          <p:cNvPr id="157" name="Shape 157"/>
          <p:cNvSpPr txBox="1"/>
          <p:nvPr>
            <p:ph idx="1" type="body"/>
          </p:nvPr>
        </p:nvSpPr>
        <p:spPr>
          <a:xfrm>
            <a:off x="311700" y="1207500"/>
            <a:ext cx="8520600" cy="33390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a:p>
            <a:pPr indent="0" lvl="0" marL="0" rtl="0">
              <a:spcBef>
                <a:spcPts val="1600"/>
              </a:spcBef>
              <a:spcAft>
                <a:spcPts val="1600"/>
              </a:spcAft>
              <a:buNone/>
            </a:pPr>
            <a:r>
              <a:t/>
            </a:r>
            <a:endParaRPr/>
          </a:p>
        </p:txBody>
      </p:sp>
      <p:graphicFrame>
        <p:nvGraphicFramePr>
          <p:cNvPr id="158" name="Shape 158"/>
          <p:cNvGraphicFramePr/>
          <p:nvPr/>
        </p:nvGraphicFramePr>
        <p:xfrm>
          <a:off x="256900" y="1100475"/>
          <a:ext cx="3000000" cy="3000000"/>
        </p:xfrm>
        <a:graphic>
          <a:graphicData uri="http://schemas.openxmlformats.org/drawingml/2006/table">
            <a:tbl>
              <a:tblPr>
                <a:noFill/>
                <a:tableStyleId>{BC6A14E7-E63F-4D3B-B8EB-86D91DFD7F40}</a:tableStyleId>
              </a:tblPr>
              <a:tblGrid>
                <a:gridCol w="1065300"/>
                <a:gridCol w="1948400"/>
                <a:gridCol w="1051300"/>
                <a:gridCol w="2481050"/>
                <a:gridCol w="2200700"/>
              </a:tblGrid>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Step</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Navigation</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Passed</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If Test didn’t pass, why?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Description</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Camera system</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a car to see if the camera system alerts campus police</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Parking Structure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if the structure detects correct amount of cars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Parking Lot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if the Parking Lot is detecting the  correct amount of cars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Mobile App</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if the app is refreshing the correct available parking spots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Amazon Web Services</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Test to make sure all data is uploading to Amazon</a:t>
                      </a:r>
                      <a:endParaRPr sz="12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ctrTitle"/>
          </p:nvPr>
        </p:nvSpPr>
        <p:spPr>
          <a:xfrm>
            <a:off x="598100" y="561375"/>
            <a:ext cx="8222100" cy="7923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
              <a:t>Summary</a:t>
            </a:r>
            <a:endParaRPr/>
          </a:p>
        </p:txBody>
      </p:sp>
      <p:sp>
        <p:nvSpPr>
          <p:cNvPr id="164" name="Shape 164"/>
          <p:cNvSpPr txBox="1"/>
          <p:nvPr/>
        </p:nvSpPr>
        <p:spPr>
          <a:xfrm>
            <a:off x="711450" y="1353675"/>
            <a:ext cx="7674300" cy="33699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In short, we are trying to create a more efficient system for parking on campus. </a:t>
            </a:r>
            <a:endParaRPr sz="1800">
              <a:solidFill>
                <a:srgbClr val="FFFFFF"/>
              </a:solidFill>
              <a:latin typeface="Roboto"/>
              <a:ea typeface="Roboto"/>
              <a:cs typeface="Roboto"/>
              <a:sym typeface="Roboto"/>
            </a:endParaRPr>
          </a:p>
          <a:p>
            <a:pPr indent="-342900" lvl="0" marL="457200"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This system will give more control and information to students and staff. </a:t>
            </a:r>
            <a:endParaRPr sz="1800">
              <a:solidFill>
                <a:srgbClr val="FFFFFF"/>
              </a:solidFill>
              <a:latin typeface="Roboto"/>
              <a:ea typeface="Roboto"/>
              <a:cs typeface="Roboto"/>
              <a:sym typeface="Roboto"/>
            </a:endParaRPr>
          </a:p>
          <a:p>
            <a:pPr indent="-342900" lvl="0" marL="457200"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students who do not wish to pay prematurely for a pass, they have a much better option for parking. While students who already benefit from a prepaid pass, they now have the ability to enjoy a mobile app that can help them find a parking space. </a:t>
            </a:r>
            <a:endParaRPr sz="1800">
              <a:solidFill>
                <a:srgbClr val="FFFFFF"/>
              </a:solidFill>
              <a:latin typeface="Roboto"/>
              <a:ea typeface="Roboto"/>
              <a:cs typeface="Roboto"/>
              <a:sym typeface="Roboto"/>
            </a:endParaRPr>
          </a:p>
          <a:p>
            <a:pPr indent="-342900" lvl="0" marL="457200"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new camera system will help make the campus a safer place.</a:t>
            </a:r>
            <a:endParaRPr sz="1800">
              <a:solidFill>
                <a:srgbClr val="FFFFFF"/>
              </a:solidFill>
              <a:latin typeface="Roboto"/>
              <a:ea typeface="Roboto"/>
              <a:cs typeface="Roboto"/>
              <a:sym typeface="Roboto"/>
            </a:endParaRPr>
          </a:p>
          <a:p>
            <a:pPr indent="-342900" lvl="0" marL="457200"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Lastly, for campus parking police, they now have a easier way to track and process violations. </a:t>
            </a:r>
            <a:endParaRPr sz="18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Overview: </a:t>
            </a:r>
            <a:r>
              <a:rPr lang="en" sz="1800">
                <a:solidFill>
                  <a:schemeClr val="dk2"/>
                </a:solidFill>
              </a:rPr>
              <a:t>Current System</a:t>
            </a:r>
            <a:r>
              <a:rPr lang="en"/>
              <a:t> </a:t>
            </a:r>
            <a:endParaRPr/>
          </a:p>
        </p:txBody>
      </p:sp>
      <p:sp>
        <p:nvSpPr>
          <p:cNvPr id="96" name="Shape 9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AutoNum type="arabicParenR"/>
            </a:pPr>
            <a:r>
              <a:rPr lang="en"/>
              <a:t>Hosted on an outdated cloud vendor.</a:t>
            </a:r>
            <a:endParaRPr/>
          </a:p>
          <a:p>
            <a:pPr indent="-342900" lvl="0" marL="457200" rtl="0">
              <a:lnSpc>
                <a:spcPct val="200000"/>
              </a:lnSpc>
              <a:spcBef>
                <a:spcPts val="0"/>
              </a:spcBef>
              <a:spcAft>
                <a:spcPts val="0"/>
              </a:spcAft>
              <a:buSzPts val="1800"/>
              <a:buAutoNum type="arabicParenR"/>
            </a:pPr>
            <a:r>
              <a:rPr lang="en"/>
              <a:t>No option to pay for parking automatically.</a:t>
            </a:r>
            <a:endParaRPr/>
          </a:p>
          <a:p>
            <a:pPr indent="-342900" lvl="0" marL="457200" rtl="0">
              <a:lnSpc>
                <a:spcPct val="200000"/>
              </a:lnSpc>
              <a:spcBef>
                <a:spcPts val="0"/>
              </a:spcBef>
              <a:spcAft>
                <a:spcPts val="0"/>
              </a:spcAft>
              <a:buSzPts val="1800"/>
              <a:buAutoNum type="arabicParenR"/>
            </a:pPr>
            <a:r>
              <a:rPr lang="en"/>
              <a:t>No way to view available parking around campus.</a:t>
            </a:r>
            <a:endParaRPr/>
          </a:p>
          <a:p>
            <a:pPr indent="-342900" lvl="0" marL="457200" rtl="0">
              <a:lnSpc>
                <a:spcPct val="200000"/>
              </a:lnSpc>
              <a:spcBef>
                <a:spcPts val="0"/>
              </a:spcBef>
              <a:spcAft>
                <a:spcPts val="0"/>
              </a:spcAft>
              <a:buSzPts val="1800"/>
              <a:buAutoNum type="arabicParenR"/>
            </a:pPr>
            <a:r>
              <a:rPr lang="en"/>
              <a:t>No way to enforce parking automatically</a:t>
            </a:r>
            <a:endParaRPr/>
          </a:p>
        </p:txBody>
      </p:sp>
      <p:pic>
        <p:nvPicPr>
          <p:cNvPr id="97" name="Shape 97"/>
          <p:cNvPicPr preferRelativeResize="0"/>
          <p:nvPr/>
        </p:nvPicPr>
        <p:blipFill>
          <a:blip r:embed="rId3">
            <a:alphaModFix/>
          </a:blip>
          <a:stretch>
            <a:fillRect/>
          </a:stretch>
        </p:blipFill>
        <p:spPr>
          <a:xfrm>
            <a:off x="6171825" y="480150"/>
            <a:ext cx="2660475" cy="1980526"/>
          </a:xfrm>
          <a:prstGeom prst="rect">
            <a:avLst/>
          </a:prstGeom>
          <a:noFill/>
          <a:ln>
            <a:noFill/>
          </a:ln>
        </p:spPr>
      </p:pic>
      <p:pic>
        <p:nvPicPr>
          <p:cNvPr descr="Image result for parking enforcement" id="98" name="Shape 98"/>
          <p:cNvPicPr preferRelativeResize="0"/>
          <p:nvPr/>
        </p:nvPicPr>
        <p:blipFill>
          <a:blip r:embed="rId4">
            <a:alphaModFix/>
          </a:blip>
          <a:stretch>
            <a:fillRect/>
          </a:stretch>
        </p:blipFill>
        <p:spPr>
          <a:xfrm>
            <a:off x="6171825" y="2668575"/>
            <a:ext cx="2660475" cy="17717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Overview: </a:t>
            </a:r>
            <a:r>
              <a:rPr lang="en" sz="1800">
                <a:solidFill>
                  <a:schemeClr val="dk2"/>
                </a:solidFill>
              </a:rPr>
              <a:t>Proposed System</a:t>
            </a:r>
            <a:endParaRP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AutoNum type="arabicParenR"/>
            </a:pPr>
            <a:r>
              <a:rPr lang="en"/>
              <a:t>Amazon Web Services (AWS)</a:t>
            </a:r>
            <a:endParaRPr/>
          </a:p>
          <a:p>
            <a:pPr indent="-342900" lvl="0" marL="457200" rtl="0">
              <a:lnSpc>
                <a:spcPct val="200000"/>
              </a:lnSpc>
              <a:spcBef>
                <a:spcPts val="0"/>
              </a:spcBef>
              <a:spcAft>
                <a:spcPts val="0"/>
              </a:spcAft>
              <a:buSzPts val="1800"/>
              <a:buAutoNum type="arabicParenR"/>
            </a:pPr>
            <a:r>
              <a:rPr lang="en"/>
              <a:t>Automated Parking Payment Solution with RFID</a:t>
            </a:r>
            <a:endParaRPr/>
          </a:p>
          <a:p>
            <a:pPr indent="-342900" lvl="0" marL="457200" rtl="0">
              <a:lnSpc>
                <a:spcPct val="200000"/>
              </a:lnSpc>
              <a:spcBef>
                <a:spcPts val="0"/>
              </a:spcBef>
              <a:spcAft>
                <a:spcPts val="0"/>
              </a:spcAft>
              <a:buSzPts val="1800"/>
              <a:buAutoNum type="arabicParenR"/>
            </a:pPr>
            <a:r>
              <a:rPr lang="en"/>
              <a:t>Available Parking Solution</a:t>
            </a:r>
            <a:endParaRPr/>
          </a:p>
          <a:p>
            <a:pPr indent="-342900" lvl="0" marL="457200" rtl="0">
              <a:lnSpc>
                <a:spcPct val="200000"/>
              </a:lnSpc>
              <a:spcBef>
                <a:spcPts val="0"/>
              </a:spcBef>
              <a:spcAft>
                <a:spcPts val="0"/>
              </a:spcAft>
              <a:buSzPts val="1800"/>
              <a:buAutoNum type="arabicParenR"/>
            </a:pPr>
            <a:r>
              <a:rPr lang="en"/>
              <a:t>License Plate Recognition (LPR) Technology</a:t>
            </a:r>
            <a:endParaRPr/>
          </a:p>
          <a:p>
            <a:pPr indent="0" lvl="0" marL="0" rtl="0">
              <a:spcBef>
                <a:spcPts val="1600"/>
              </a:spcBef>
              <a:spcAft>
                <a:spcPts val="1600"/>
              </a:spcAft>
              <a:buNone/>
            </a:pPr>
            <a:r>
              <a:t/>
            </a:r>
            <a:endParaRPr/>
          </a:p>
        </p:txBody>
      </p:sp>
      <p:pic>
        <p:nvPicPr>
          <p:cNvPr id="105" name="Shape 105"/>
          <p:cNvPicPr preferRelativeResize="0"/>
          <p:nvPr/>
        </p:nvPicPr>
        <p:blipFill>
          <a:blip r:embed="rId3">
            <a:alphaModFix/>
          </a:blip>
          <a:stretch>
            <a:fillRect/>
          </a:stretch>
        </p:blipFill>
        <p:spPr>
          <a:xfrm>
            <a:off x="694400" y="3497951"/>
            <a:ext cx="1987858" cy="1236925"/>
          </a:xfrm>
          <a:prstGeom prst="rect">
            <a:avLst/>
          </a:prstGeom>
          <a:noFill/>
          <a:ln>
            <a:noFill/>
          </a:ln>
        </p:spPr>
      </p:pic>
      <p:pic>
        <p:nvPicPr>
          <p:cNvPr id="106" name="Shape 106"/>
          <p:cNvPicPr preferRelativeResize="0"/>
          <p:nvPr/>
        </p:nvPicPr>
        <p:blipFill>
          <a:blip r:embed="rId4">
            <a:alphaModFix/>
          </a:blip>
          <a:stretch>
            <a:fillRect/>
          </a:stretch>
        </p:blipFill>
        <p:spPr>
          <a:xfrm>
            <a:off x="6118938" y="297150"/>
            <a:ext cx="2548750" cy="1691725"/>
          </a:xfrm>
          <a:prstGeom prst="rect">
            <a:avLst/>
          </a:prstGeom>
          <a:noFill/>
          <a:ln>
            <a:noFill/>
          </a:ln>
        </p:spPr>
      </p:pic>
      <p:pic>
        <p:nvPicPr>
          <p:cNvPr descr="Image result for rfid" id="107" name="Shape 107"/>
          <p:cNvPicPr preferRelativeResize="0"/>
          <p:nvPr/>
        </p:nvPicPr>
        <p:blipFill>
          <a:blip r:embed="rId5">
            <a:alphaModFix/>
          </a:blip>
          <a:stretch>
            <a:fillRect/>
          </a:stretch>
        </p:blipFill>
        <p:spPr>
          <a:xfrm>
            <a:off x="3920986" y="3497950"/>
            <a:ext cx="1302027" cy="1236925"/>
          </a:xfrm>
          <a:prstGeom prst="rect">
            <a:avLst/>
          </a:prstGeom>
          <a:noFill/>
          <a:ln>
            <a:noFill/>
          </a:ln>
        </p:spPr>
      </p:pic>
      <p:pic>
        <p:nvPicPr>
          <p:cNvPr id="108" name="Shape 108"/>
          <p:cNvPicPr preferRelativeResize="0"/>
          <p:nvPr/>
        </p:nvPicPr>
        <p:blipFill>
          <a:blip r:embed="rId6">
            <a:alphaModFix/>
          </a:blip>
          <a:stretch>
            <a:fillRect/>
          </a:stretch>
        </p:blipFill>
        <p:spPr>
          <a:xfrm>
            <a:off x="6403275" y="3190050"/>
            <a:ext cx="2264425" cy="185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System Planning: </a:t>
            </a:r>
            <a:r>
              <a:rPr lang="en" sz="1800">
                <a:solidFill>
                  <a:schemeClr val="dk2"/>
                </a:solidFill>
              </a:rPr>
              <a:t>Business Process</a:t>
            </a:r>
            <a:r>
              <a:rPr lang="en"/>
              <a:t> </a:t>
            </a:r>
            <a:endParaRPr/>
          </a:p>
        </p:txBody>
      </p:sp>
      <p:graphicFrame>
        <p:nvGraphicFramePr>
          <p:cNvPr id="114" name="Shape 114"/>
          <p:cNvGraphicFramePr/>
          <p:nvPr/>
        </p:nvGraphicFramePr>
        <p:xfrm>
          <a:off x="216600" y="1289600"/>
          <a:ext cx="3000000" cy="3000000"/>
        </p:xfrm>
        <a:graphic>
          <a:graphicData uri="http://schemas.openxmlformats.org/drawingml/2006/table">
            <a:tbl>
              <a:tblPr>
                <a:noFill/>
                <a:tableStyleId>{BC6A14E7-E63F-4D3B-B8EB-86D91DFD7F40}</a:tableStyleId>
              </a:tblPr>
              <a:tblGrid>
                <a:gridCol w="1690350"/>
                <a:gridCol w="1813725"/>
                <a:gridCol w="1233825"/>
                <a:gridCol w="1196800"/>
                <a:gridCol w="1431225"/>
                <a:gridCol w="1344875"/>
              </a:tblGrid>
              <a:tr h="326350">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Process</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Objective</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Input</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Output</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Tasks</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Outcomes</a:t>
                      </a:r>
                      <a:endParaRPr b="1" sz="1200">
                        <a:latin typeface="Times New Roman"/>
                        <a:ea typeface="Times New Roman"/>
                        <a:cs typeface="Times New Roman"/>
                        <a:sym typeface="Times New Roman"/>
                      </a:endParaRPr>
                    </a:p>
                  </a:txBody>
                  <a:tcPr marT="63500" marB="63500" marR="63500" marL="63500">
                    <a:solidFill>
                      <a:srgbClr val="FFFFFF"/>
                    </a:solidFill>
                  </a:tcPr>
                </a:tc>
              </a:tr>
              <a:tr h="1009775">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Vehicle management process</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To maintain a database of all students that park on campus</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Vehicle information of student</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Ability to access vehicle information within the system.</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Add vehicle information to database</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Complete and accurate information of all vehicles parked on campus used for parking enforcement.</a:t>
                      </a:r>
                      <a:endParaRPr sz="1100">
                        <a:latin typeface="Times New Roman"/>
                        <a:ea typeface="Times New Roman"/>
                        <a:cs typeface="Times New Roman"/>
                        <a:sym typeface="Times New Roman"/>
                      </a:endParaRPr>
                    </a:p>
                  </a:txBody>
                  <a:tcPr marT="63500" marB="63500" marR="63500" marL="63500">
                    <a:solidFill>
                      <a:srgbClr val="FFFFFF"/>
                    </a:solidFill>
                  </a:tcPr>
                </a:tc>
              </a:tr>
              <a:tr h="1046775">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Automated Parking </a:t>
                      </a:r>
                      <a:r>
                        <a:rPr lang="en" sz="1100">
                          <a:latin typeface="Times New Roman"/>
                          <a:ea typeface="Times New Roman"/>
                          <a:cs typeface="Times New Roman"/>
                          <a:sym typeface="Times New Roman"/>
                        </a:rPr>
                        <a:t>Payment Process</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To process credit card information for automated parking payment</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Request for parking.</a:t>
                      </a:r>
                      <a:endParaRPr sz="11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Credit card information.</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Parking time  is received</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Issue RFID tags to students.</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Time and convenience is saved when paying for parking.</a:t>
                      </a:r>
                      <a:endParaRPr sz="1100">
                        <a:latin typeface="Times New Roman"/>
                        <a:ea typeface="Times New Roman"/>
                        <a:cs typeface="Times New Roman"/>
                        <a:sym typeface="Times New Roman"/>
                      </a:endParaRPr>
                    </a:p>
                  </a:txBody>
                  <a:tcPr marT="63500" marB="63500" marR="63500" marL="63500">
                    <a:solidFill>
                      <a:srgbClr val="FFFFFF"/>
                    </a:solidFill>
                  </a:tcPr>
                </a:tc>
              </a:tr>
              <a:tr h="677325">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Vendor Migration Process</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To migrate to a vendor that is up to date with technology</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Data from current system</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System has new data</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Migrate old data to new vendor</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100">
                          <a:latin typeface="Times New Roman"/>
                          <a:ea typeface="Times New Roman"/>
                          <a:cs typeface="Times New Roman"/>
                          <a:sym typeface="Times New Roman"/>
                        </a:rPr>
                        <a:t>Campus parking uses innovative technology</a:t>
                      </a:r>
                      <a:endParaRPr sz="11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607800"/>
          </a:xfrm>
          <a:prstGeom prst="rect">
            <a:avLst/>
          </a:prstGeom>
          <a:solidFill>
            <a:srgbClr val="FFFFFF"/>
          </a:solidFill>
        </p:spPr>
        <p:txBody>
          <a:bodyPr anchorCtr="0" anchor="t" bIns="91425" lIns="91425" rIns="91425" wrap="square" tIns="91425">
            <a:noAutofit/>
          </a:bodyPr>
          <a:lstStyle/>
          <a:p>
            <a:pPr indent="0" lvl="0" marL="0">
              <a:spcBef>
                <a:spcPts val="0"/>
              </a:spcBef>
              <a:spcAft>
                <a:spcPts val="0"/>
              </a:spcAft>
              <a:buNone/>
            </a:pPr>
            <a:r>
              <a:rPr lang="en"/>
              <a:t>System Planning: </a:t>
            </a:r>
            <a:r>
              <a:rPr lang="en" sz="1800">
                <a:solidFill>
                  <a:schemeClr val="dk2"/>
                </a:solidFill>
              </a:rPr>
              <a:t>Use case</a:t>
            </a:r>
            <a:r>
              <a:rPr lang="en"/>
              <a:t> </a:t>
            </a:r>
            <a:endParaRPr/>
          </a:p>
          <a:p>
            <a:pPr indent="0" lvl="0" marL="0">
              <a:spcBef>
                <a:spcPts val="0"/>
              </a:spcBef>
              <a:spcAft>
                <a:spcPts val="0"/>
              </a:spcAft>
              <a:buNone/>
            </a:pPr>
            <a:r>
              <a:t/>
            </a:r>
            <a:endParaRPr/>
          </a:p>
          <a:p>
            <a:pPr indent="0" lvl="0" marL="0">
              <a:spcBef>
                <a:spcPts val="0"/>
              </a:spcBef>
              <a:spcAft>
                <a:spcPts val="0"/>
              </a:spcAft>
              <a:buNone/>
            </a:pPr>
            <a:r>
              <a:t/>
            </a:r>
            <a:endParaRPr/>
          </a:p>
        </p:txBody>
      </p:sp>
      <p:graphicFrame>
        <p:nvGraphicFramePr>
          <p:cNvPr id="120" name="Shape 120"/>
          <p:cNvGraphicFramePr/>
          <p:nvPr/>
        </p:nvGraphicFramePr>
        <p:xfrm>
          <a:off x="979725" y="1168625"/>
          <a:ext cx="3000000" cy="3000000"/>
        </p:xfrm>
        <a:graphic>
          <a:graphicData uri="http://schemas.openxmlformats.org/drawingml/2006/table">
            <a:tbl>
              <a:tblPr>
                <a:noFill/>
                <a:tableStyleId>{BC6A14E7-E63F-4D3B-B8EB-86D91DFD7F40}</a:tableStyleId>
              </a:tblPr>
              <a:tblGrid>
                <a:gridCol w="1614000"/>
                <a:gridCol w="4829175"/>
              </a:tblGrid>
              <a:tr h="1000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Name of Use Case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b="1" lang="en" sz="1200">
                          <a:latin typeface="Times New Roman"/>
                          <a:ea typeface="Times New Roman"/>
                          <a:cs typeface="Times New Roman"/>
                          <a:sym typeface="Times New Roman"/>
                        </a:rPr>
                        <a:t>Parking Validation Process for Pre-loaded tags</a:t>
                      </a:r>
                      <a:endParaRPr b="1"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Actor</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Successful Completion</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 has already preloaded their tag.</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 passes through RFID sensor</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System verifies the tags on the car.</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System does not need to track this car after check-in.</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Alternative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 does not have preloaded tags</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System notifies Parking Enforcement</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Precondition</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 has agreed online to pay via tags and has received tags in mail.</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Student has already pre-loaded their parking account with funds.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Post condition</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Amount is deducted from preloaded account upon leaving campus.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Assumptions</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System Planning: </a:t>
            </a:r>
            <a:r>
              <a:rPr lang="en" sz="1800">
                <a:solidFill>
                  <a:schemeClr val="dk2"/>
                </a:solidFill>
              </a:rPr>
              <a:t>Project Plan</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26" name="Shape 126"/>
          <p:cNvPicPr preferRelativeResize="0"/>
          <p:nvPr/>
        </p:nvPicPr>
        <p:blipFill>
          <a:blip r:embed="rId3">
            <a:alphaModFix/>
          </a:blip>
          <a:stretch>
            <a:fillRect/>
          </a:stretch>
        </p:blipFill>
        <p:spPr>
          <a:xfrm>
            <a:off x="693500" y="1085425"/>
            <a:ext cx="7339600" cy="375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System Analysis: </a:t>
            </a:r>
            <a:r>
              <a:rPr lang="en" sz="1800">
                <a:solidFill>
                  <a:schemeClr val="dk2"/>
                </a:solidFill>
              </a:rPr>
              <a:t>System Requirements</a:t>
            </a:r>
            <a:endParaRPr sz="1800">
              <a:solidFill>
                <a:schemeClr val="dk2"/>
              </a:solidFill>
            </a:endParaRPr>
          </a:p>
          <a:p>
            <a:pPr indent="0" lvl="0" marL="0">
              <a:spcBef>
                <a:spcPts val="0"/>
              </a:spcBef>
              <a:spcAft>
                <a:spcPts val="0"/>
              </a:spcAft>
              <a:buNone/>
            </a:pPr>
            <a:r>
              <a:t/>
            </a:r>
            <a:endParaRPr/>
          </a:p>
        </p:txBody>
      </p:sp>
      <p:graphicFrame>
        <p:nvGraphicFramePr>
          <p:cNvPr id="132" name="Shape 132"/>
          <p:cNvGraphicFramePr/>
          <p:nvPr/>
        </p:nvGraphicFramePr>
        <p:xfrm>
          <a:off x="311688" y="1134075"/>
          <a:ext cx="3000000" cy="3000000"/>
        </p:xfrm>
        <a:graphic>
          <a:graphicData uri="http://schemas.openxmlformats.org/drawingml/2006/table">
            <a:tbl>
              <a:tblPr>
                <a:noFill/>
                <a:tableStyleId>{BC6A14E7-E63F-4D3B-B8EB-86D91DFD7F40}</a:tableStyleId>
              </a:tblPr>
              <a:tblGrid>
                <a:gridCol w="1952875"/>
                <a:gridCol w="1530075"/>
                <a:gridCol w="1318975"/>
                <a:gridCol w="3862350"/>
              </a:tblGrid>
              <a:tr h="540650">
                <a:tc>
                  <a:txBody>
                    <a:bodyPr>
                      <a:noAutofit/>
                    </a:bodyPr>
                    <a:lstStyle/>
                    <a:p>
                      <a:pPr indent="0" lvl="0" marL="0" rtl="0">
                        <a:lnSpc>
                          <a:spcPct val="115000"/>
                        </a:lnSpc>
                        <a:spcBef>
                          <a:spcPts val="0"/>
                        </a:spcBef>
                        <a:spcAft>
                          <a:spcPts val="0"/>
                        </a:spcAft>
                        <a:buNone/>
                      </a:pPr>
                      <a:r>
                        <a:rPr b="1" lang="en" sz="1200">
                          <a:latin typeface="Times New Roman"/>
                          <a:ea typeface="Times New Roman"/>
                          <a:cs typeface="Times New Roman"/>
                          <a:sym typeface="Times New Roman"/>
                        </a:rPr>
                        <a:t>System Features</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b="1" lang="en" sz="1200">
                          <a:latin typeface="Times New Roman"/>
                          <a:ea typeface="Times New Roman"/>
                          <a:cs typeface="Times New Roman"/>
                          <a:sym typeface="Times New Roman"/>
                        </a:rPr>
                        <a:t>Priority</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b="1" lang="en" sz="1200">
                          <a:latin typeface="Times New Roman"/>
                          <a:ea typeface="Times New Roman"/>
                          <a:cs typeface="Times New Roman"/>
                          <a:sym typeface="Times New Roman"/>
                        </a:rPr>
                        <a:t>Current Custom Solution</a:t>
                      </a:r>
                      <a:endParaRPr b="1"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b="1" lang="en" sz="1200">
                          <a:latin typeface="Times New Roman"/>
                          <a:ea typeface="Times New Roman"/>
                          <a:cs typeface="Times New Roman"/>
                          <a:sym typeface="Times New Roman"/>
                        </a:rPr>
                        <a:t>Requirements</a:t>
                      </a:r>
                      <a:endParaRPr b="1" sz="1200">
                        <a:latin typeface="Times New Roman"/>
                        <a:ea typeface="Times New Roman"/>
                        <a:cs typeface="Times New Roman"/>
                        <a:sym typeface="Times New Roman"/>
                      </a:endParaRPr>
                    </a:p>
                  </a:txBody>
                  <a:tcPr marT="63500" marB="63500" marR="63500" marL="63500">
                    <a:solidFill>
                      <a:srgbClr val="FFFFFF"/>
                    </a:solidFill>
                  </a:tcPr>
                </a:tc>
              </a:tr>
              <a:tr h="5551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Camera System</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High</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The camera should identify license plates of vehicles.</a:t>
                      </a:r>
                      <a:endParaRPr sz="1000">
                        <a:latin typeface="Times New Roman"/>
                        <a:ea typeface="Times New Roman"/>
                        <a:cs typeface="Times New Roman"/>
                        <a:sym typeface="Times New Roman"/>
                      </a:endParaRPr>
                    </a:p>
                  </a:txBody>
                  <a:tcPr marT="63500" marB="63500" marR="63500" marL="63500">
                    <a:solidFill>
                      <a:srgbClr val="FFFFFF"/>
                    </a:solidFill>
                  </a:tcPr>
                </a:tc>
              </a:tr>
              <a:tr h="4719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Backup Tag system</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Normal</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The backup tag system should provide students with a temporary pass.</a:t>
                      </a:r>
                      <a:endParaRPr sz="1000">
                        <a:latin typeface="Times New Roman"/>
                        <a:ea typeface="Times New Roman"/>
                        <a:cs typeface="Times New Roman"/>
                        <a:sym typeface="Times New Roman"/>
                      </a:endParaRPr>
                    </a:p>
                  </a:txBody>
                  <a:tcPr marT="63500" marB="63500" marR="63500" marL="63500">
                    <a:solidFill>
                      <a:srgbClr val="FFFFFF"/>
                    </a:solidFill>
                  </a:tcPr>
                </a:tc>
              </a:tr>
              <a:tr h="5114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Available parking display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Medium</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Displays across campus should display available parking in a specific parking lot.</a:t>
                      </a:r>
                      <a:endParaRPr sz="1000">
                        <a:latin typeface="Times New Roman"/>
                        <a:ea typeface="Times New Roman"/>
                        <a:cs typeface="Times New Roman"/>
                        <a:sym typeface="Times New Roman"/>
                      </a:endParaRPr>
                    </a:p>
                  </a:txBody>
                  <a:tcPr marT="63500" marB="63500" marR="63500" marL="63500">
                    <a:solidFill>
                      <a:srgbClr val="FFFFFF"/>
                    </a:solidFill>
                  </a:tcPr>
                </a:tc>
              </a:tr>
              <a:tr h="616475">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Phone Interface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Normal</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The phone interface should incorporate a way to manage parking payments and view available parking across campus.</a:t>
                      </a:r>
                      <a:endParaRPr sz="1000">
                        <a:latin typeface="Times New Roman"/>
                        <a:ea typeface="Times New Roman"/>
                        <a:cs typeface="Times New Roman"/>
                        <a:sym typeface="Times New Roman"/>
                      </a:endParaRPr>
                    </a:p>
                  </a:txBody>
                  <a:tcPr marT="63500" marB="63500" marR="63500" marL="63500">
                    <a:solidFill>
                      <a:srgbClr val="FFFFFF"/>
                    </a:solidFill>
                  </a:tcPr>
                </a:tc>
              </a:tr>
              <a:tr h="44055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Automated parking payments</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High</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The RFID tag should provide automatically purchase parking time.</a:t>
                      </a:r>
                      <a:endParaRPr sz="1000">
                        <a:latin typeface="Times New Roman"/>
                        <a:ea typeface="Times New Roman"/>
                        <a:cs typeface="Times New Roman"/>
                        <a:sym typeface="Times New Roman"/>
                      </a:endParaRPr>
                    </a:p>
                  </a:txBody>
                  <a:tcPr marT="63500" marB="63500" marR="63500" marL="63500">
                    <a:solidFill>
                      <a:srgbClr val="FFFFFF"/>
                    </a:solidFill>
                  </a:tcPr>
                </a:tc>
              </a:tr>
              <a:tr h="509200">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Vendor Migration</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High</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Outdated</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The new vendor should be keeping with new innovations.</a:t>
                      </a:r>
                      <a:endParaRPr sz="10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System Analysis: </a:t>
            </a:r>
            <a:r>
              <a:rPr lang="en" sz="1800">
                <a:solidFill>
                  <a:schemeClr val="dk2"/>
                </a:solidFill>
              </a:rPr>
              <a:t>Data Flow</a:t>
            </a:r>
            <a:endParaRPr/>
          </a:p>
        </p:txBody>
      </p:sp>
      <p:pic>
        <p:nvPicPr>
          <p:cNvPr descr="data flow.PNG" id="138" name="Shape 138"/>
          <p:cNvPicPr preferRelativeResize="0"/>
          <p:nvPr/>
        </p:nvPicPr>
        <p:blipFill>
          <a:blip r:embed="rId3">
            <a:alphaModFix/>
          </a:blip>
          <a:stretch>
            <a:fillRect/>
          </a:stretch>
        </p:blipFill>
        <p:spPr>
          <a:xfrm>
            <a:off x="828625" y="1017800"/>
            <a:ext cx="5068849"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System Design: </a:t>
            </a:r>
            <a:r>
              <a:rPr lang="en" sz="1800">
                <a:solidFill>
                  <a:schemeClr val="dk2"/>
                </a:solidFill>
              </a:rPr>
              <a:t>Development process</a:t>
            </a:r>
            <a:endParaRPr sz="1800">
              <a:solidFill>
                <a:schemeClr val="dk2"/>
              </a:solidFill>
            </a:endParaRPr>
          </a:p>
          <a:p>
            <a:pPr indent="0" lvl="0" marL="0" rtl="0">
              <a:spcBef>
                <a:spcPts val="0"/>
              </a:spcBef>
              <a:spcAft>
                <a:spcPts val="0"/>
              </a:spcAft>
              <a:buNone/>
            </a:pPr>
            <a:r>
              <a:t/>
            </a:r>
            <a:endParaRPr/>
          </a:p>
        </p:txBody>
      </p:sp>
      <p:sp>
        <p:nvSpPr>
          <p:cNvPr id="144" name="Shape 14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Agile Process</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Focus on the student</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Using a team-based approach with time and efficiency in mind</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Manage the team with scrums</a:t>
            </a:r>
            <a:endParaRPr sz="2000">
              <a:solidFill>
                <a:srgbClr val="000000"/>
              </a:solidFill>
            </a:endParaRPr>
          </a:p>
          <a:p>
            <a:pPr indent="0" lvl="0" marL="0" rtl="0">
              <a:spcBef>
                <a:spcPts val="0"/>
              </a:spcBef>
              <a:spcAft>
                <a:spcPts val="0"/>
              </a:spcAft>
              <a:buNone/>
            </a:pPr>
            <a:r>
              <a:t/>
            </a:r>
            <a:endParaRPr/>
          </a:p>
        </p:txBody>
      </p:sp>
      <p:pic>
        <p:nvPicPr>
          <p:cNvPr id="145" name="Shape 145"/>
          <p:cNvPicPr preferRelativeResize="0"/>
          <p:nvPr/>
        </p:nvPicPr>
        <p:blipFill>
          <a:blip r:embed="rId3">
            <a:alphaModFix/>
          </a:blip>
          <a:stretch>
            <a:fillRect/>
          </a:stretch>
        </p:blipFill>
        <p:spPr>
          <a:xfrm>
            <a:off x="514175" y="3011375"/>
            <a:ext cx="4449750" cy="166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