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F6313-465B-4D7B-A593-C34985B46A6E}"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215702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F6313-465B-4D7B-A593-C34985B46A6E}"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86686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F6313-465B-4D7B-A593-C34985B46A6E}"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383469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F6313-465B-4D7B-A593-C34985B46A6E}"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21480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F6313-465B-4D7B-A593-C34985B46A6E}"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87484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F6313-465B-4D7B-A593-C34985B46A6E}"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424154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EF6313-465B-4D7B-A593-C34985B46A6E}"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37540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EF6313-465B-4D7B-A593-C34985B46A6E}"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140695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F6313-465B-4D7B-A593-C34985B46A6E}"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28066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F6313-465B-4D7B-A593-C34985B46A6E}"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27491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F6313-465B-4D7B-A593-C34985B46A6E}"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5A565-5B4B-4EAA-AE8C-31B770B71D1D}" type="slidenum">
              <a:rPr lang="en-US" smtClean="0"/>
              <a:t>‹#›</a:t>
            </a:fld>
            <a:endParaRPr lang="en-US"/>
          </a:p>
        </p:txBody>
      </p:sp>
    </p:spTree>
    <p:extLst>
      <p:ext uri="{BB962C8B-B14F-4D97-AF65-F5344CB8AC3E}">
        <p14:creationId xmlns:p14="http://schemas.microsoft.com/office/powerpoint/2010/main" val="245295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F6313-465B-4D7B-A593-C34985B46A6E}"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5A565-5B4B-4EAA-AE8C-31B770B71D1D}" type="slidenum">
              <a:rPr lang="en-US" smtClean="0"/>
              <a:t>‹#›</a:t>
            </a:fld>
            <a:endParaRPr lang="en-US"/>
          </a:p>
        </p:txBody>
      </p:sp>
    </p:spTree>
    <p:extLst>
      <p:ext uri="{BB962C8B-B14F-4D97-AF65-F5344CB8AC3E}">
        <p14:creationId xmlns:p14="http://schemas.microsoft.com/office/powerpoint/2010/main" val="105028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03715" y="434130"/>
            <a:ext cx="5594888" cy="451321"/>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7183" y="530082"/>
            <a:ext cx="1679370" cy="276999"/>
          </a:xfrm>
          <a:prstGeom prst="rect">
            <a:avLst/>
          </a:prstGeom>
          <a:noFill/>
        </p:spPr>
        <p:txBody>
          <a:bodyPr wrap="none" rtlCol="0">
            <a:spAutoFit/>
          </a:bodyPr>
          <a:lstStyle/>
          <a:p>
            <a:r>
              <a:rPr lang="en-US" sz="1200" dirty="0"/>
              <a:t>91 drugs * 385 Features</a:t>
            </a:r>
          </a:p>
        </p:txBody>
      </p:sp>
      <p:sp>
        <p:nvSpPr>
          <p:cNvPr id="6" name="Rectangle: Rounded Corners 5"/>
          <p:cNvSpPr/>
          <p:nvPr/>
        </p:nvSpPr>
        <p:spPr>
          <a:xfrm>
            <a:off x="2738004" y="1067126"/>
            <a:ext cx="5337444" cy="47928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06729" y="1084744"/>
            <a:ext cx="4895957" cy="461665"/>
          </a:xfrm>
          <a:prstGeom prst="rect">
            <a:avLst/>
          </a:prstGeom>
          <a:noFill/>
        </p:spPr>
        <p:txBody>
          <a:bodyPr wrap="none" rtlCol="0">
            <a:spAutoFit/>
          </a:bodyPr>
          <a:lstStyle/>
          <a:p>
            <a:pPr algn="ctr"/>
            <a:r>
              <a:rPr lang="en-US" sz="1200" dirty="0"/>
              <a:t>Make initial population (50 * 385)</a:t>
            </a:r>
          </a:p>
          <a:p>
            <a:pPr algn="ctr"/>
            <a:r>
              <a:rPr lang="en-US" sz="1200" dirty="0"/>
              <a:t>Each row is one model – Use random number to select 1.5% of the features</a:t>
            </a:r>
          </a:p>
        </p:txBody>
      </p:sp>
      <p:cxnSp>
        <p:nvCxnSpPr>
          <p:cNvPr id="9" name="Straight Arrow Connector 8"/>
          <p:cNvCxnSpPr>
            <a:cxnSpLocks/>
            <a:stCxn id="4" idx="4"/>
            <a:endCxn id="6" idx="0"/>
          </p:cNvCxnSpPr>
          <p:nvPr/>
        </p:nvCxnSpPr>
        <p:spPr>
          <a:xfrm>
            <a:off x="5401159" y="885451"/>
            <a:ext cx="5567" cy="18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2"/>
            <a:endCxn id="19" idx="0"/>
          </p:cNvCxnSpPr>
          <p:nvPr/>
        </p:nvCxnSpPr>
        <p:spPr>
          <a:xfrm>
            <a:off x="5406726" y="1546409"/>
            <a:ext cx="36154" cy="25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74158" y="1806218"/>
            <a:ext cx="5337444" cy="479283"/>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0352" y="1932615"/>
            <a:ext cx="4293031" cy="276999"/>
          </a:xfrm>
          <a:prstGeom prst="rect">
            <a:avLst/>
          </a:prstGeom>
          <a:noFill/>
        </p:spPr>
        <p:txBody>
          <a:bodyPr wrap="square" rtlCol="0">
            <a:spAutoFit/>
          </a:bodyPr>
          <a:lstStyle/>
          <a:p>
            <a:pPr algn="ctr"/>
            <a:r>
              <a:rPr lang="en-US" sz="1200" dirty="0"/>
              <a:t>Population of 50 rows (models) with 385 features</a:t>
            </a:r>
          </a:p>
        </p:txBody>
      </p:sp>
      <p:sp>
        <p:nvSpPr>
          <p:cNvPr id="21" name="Rectangle: Rounded Corners 20"/>
          <p:cNvSpPr/>
          <p:nvPr/>
        </p:nvSpPr>
        <p:spPr>
          <a:xfrm>
            <a:off x="2738006" y="2530859"/>
            <a:ext cx="5337444" cy="34904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cxnSpLocks/>
            <a:stCxn id="19" idx="4"/>
            <a:endCxn id="21" idx="0"/>
          </p:cNvCxnSpPr>
          <p:nvPr/>
        </p:nvCxnSpPr>
        <p:spPr>
          <a:xfrm flipH="1">
            <a:off x="5406728" y="2285501"/>
            <a:ext cx="36152" cy="24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13017" y="2602904"/>
            <a:ext cx="2423572" cy="276999"/>
          </a:xfrm>
          <a:prstGeom prst="rect">
            <a:avLst/>
          </a:prstGeom>
          <a:noFill/>
        </p:spPr>
        <p:txBody>
          <a:bodyPr wrap="none" rtlCol="0">
            <a:spAutoFit/>
          </a:bodyPr>
          <a:lstStyle/>
          <a:p>
            <a:pPr algn="ctr"/>
            <a:r>
              <a:rPr lang="en-US" sz="1200" dirty="0"/>
              <a:t>Find the fitness of each row (model)</a:t>
            </a:r>
          </a:p>
        </p:txBody>
      </p:sp>
      <p:sp>
        <p:nvSpPr>
          <p:cNvPr id="29" name="Oval 28"/>
          <p:cNvSpPr/>
          <p:nvPr/>
        </p:nvSpPr>
        <p:spPr>
          <a:xfrm>
            <a:off x="2774158" y="3104840"/>
            <a:ext cx="5301290" cy="461665"/>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cxnSpLocks/>
            <a:stCxn id="21" idx="2"/>
            <a:endCxn id="29" idx="0"/>
          </p:cNvCxnSpPr>
          <p:nvPr/>
        </p:nvCxnSpPr>
        <p:spPr>
          <a:xfrm>
            <a:off x="5406728" y="2879903"/>
            <a:ext cx="18075" cy="224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090897" y="3206268"/>
            <a:ext cx="4649735" cy="276999"/>
          </a:xfrm>
          <a:prstGeom prst="rect">
            <a:avLst/>
          </a:prstGeom>
          <a:noFill/>
        </p:spPr>
        <p:txBody>
          <a:bodyPr wrap="none" rtlCol="0">
            <a:spAutoFit/>
          </a:bodyPr>
          <a:lstStyle/>
          <a:p>
            <a:pPr algn="ctr"/>
            <a:r>
              <a:rPr lang="en-US" sz="1200" dirty="0"/>
              <a:t>One dimensional array of 50 fitness one for each row of the population </a:t>
            </a:r>
          </a:p>
        </p:txBody>
      </p:sp>
      <p:sp>
        <p:nvSpPr>
          <p:cNvPr id="34" name="Rectangle: Rounded Corners 33"/>
          <p:cNvSpPr/>
          <p:nvPr/>
        </p:nvSpPr>
        <p:spPr>
          <a:xfrm>
            <a:off x="1812175" y="4600769"/>
            <a:ext cx="7261410" cy="96872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cxnSpLocks/>
            <a:stCxn id="29" idx="4"/>
            <a:endCxn id="34" idx="0"/>
          </p:cNvCxnSpPr>
          <p:nvPr/>
        </p:nvCxnSpPr>
        <p:spPr>
          <a:xfrm>
            <a:off x="5424803" y="3566505"/>
            <a:ext cx="18077" cy="103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87651" y="4628955"/>
            <a:ext cx="7085934" cy="1015663"/>
          </a:xfrm>
          <a:prstGeom prst="rect">
            <a:avLst/>
          </a:prstGeom>
          <a:noFill/>
        </p:spPr>
        <p:txBody>
          <a:bodyPr wrap="square" rtlCol="0">
            <a:spAutoFit/>
          </a:bodyPr>
          <a:lstStyle/>
          <a:p>
            <a:pPr algn="ctr"/>
            <a:r>
              <a:rPr lang="en-US" sz="1200" dirty="0"/>
              <a:t>Make a new population and move the rows associated with the best two finesses from the old population to the new population Make couple of child based on these two rows using one point crossover, or two points crossover or n-points crossover. Next do the mutation of the children. Each bit has less than a 0.05% chance of getting mutated and move them as the third and fourth rows in the new population You can make more babies if you want or make the rest of the rows to be randomly selected </a:t>
            </a:r>
          </a:p>
        </p:txBody>
      </p:sp>
      <p:sp>
        <p:nvSpPr>
          <p:cNvPr id="52" name="Oval 51"/>
          <p:cNvSpPr/>
          <p:nvPr/>
        </p:nvSpPr>
        <p:spPr>
          <a:xfrm>
            <a:off x="3722151" y="5767874"/>
            <a:ext cx="3441457" cy="625642"/>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34" idx="2"/>
            <a:endCxn id="52" idx="0"/>
          </p:cNvCxnSpPr>
          <p:nvPr/>
        </p:nvCxnSpPr>
        <p:spPr>
          <a:xfrm>
            <a:off x="5442880" y="5569489"/>
            <a:ext cx="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450686" y="5918132"/>
            <a:ext cx="2116304" cy="276999"/>
          </a:xfrm>
          <a:prstGeom prst="rect">
            <a:avLst/>
          </a:prstGeom>
          <a:noFill/>
        </p:spPr>
        <p:txBody>
          <a:bodyPr wrap="none" rtlCol="0">
            <a:spAutoFit/>
          </a:bodyPr>
          <a:lstStyle/>
          <a:p>
            <a:pPr algn="ctr"/>
            <a:r>
              <a:rPr lang="en-US" sz="1200" dirty="0"/>
              <a:t>New population is now created</a:t>
            </a:r>
          </a:p>
        </p:txBody>
      </p:sp>
      <p:cxnSp>
        <p:nvCxnSpPr>
          <p:cNvPr id="70" name="Connector: Elbow 69"/>
          <p:cNvCxnSpPr>
            <a:cxnSpLocks/>
            <a:stCxn id="52" idx="4"/>
            <a:endCxn id="21" idx="1"/>
          </p:cNvCxnSpPr>
          <p:nvPr/>
        </p:nvCxnSpPr>
        <p:spPr>
          <a:xfrm rot="5400000" flipH="1">
            <a:off x="2246375" y="3197012"/>
            <a:ext cx="3688135" cy="2704874"/>
          </a:xfrm>
          <a:prstGeom prst="bentConnector4">
            <a:avLst>
              <a:gd name="adj1" fmla="val -6198"/>
              <a:gd name="adj2" fmla="val 10845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19120" y="552485"/>
            <a:ext cx="2917620" cy="34163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b="100000"/>
            </a:path>
            <a:tileRect t="-100000" r="-100000"/>
          </a:gradFill>
        </p:spPr>
        <p:txBody>
          <a:bodyPr wrap="square" rtlCol="0">
            <a:spAutoFit/>
          </a:bodyPr>
          <a:lstStyle/>
          <a:p>
            <a:r>
              <a:rPr lang="en-US" sz="2400" b="1" i="1" dirty="0">
                <a:solidFill>
                  <a:srgbClr val="FF0000"/>
                </a:solidFill>
              </a:rPr>
              <a:t>The best model will be the model that has the lowest fitness and its R</a:t>
            </a:r>
            <a:r>
              <a:rPr lang="en-US" sz="2400" b="1" i="1" baseline="30000" dirty="0">
                <a:solidFill>
                  <a:srgbClr val="FF0000"/>
                </a:solidFill>
              </a:rPr>
              <a:t>2</a:t>
            </a:r>
            <a:r>
              <a:rPr lang="en-US" sz="2400" b="1" i="1" dirty="0">
                <a:solidFill>
                  <a:srgbClr val="FF0000"/>
                </a:solidFill>
              </a:rPr>
              <a:t> of training, Q</a:t>
            </a:r>
            <a:r>
              <a:rPr lang="en-US" sz="2400" b="1" i="1" baseline="30000" dirty="0">
                <a:solidFill>
                  <a:srgbClr val="FF0000"/>
                </a:solidFill>
              </a:rPr>
              <a:t>2</a:t>
            </a:r>
            <a:r>
              <a:rPr lang="en-US" sz="2400" b="1" i="1" dirty="0">
                <a:solidFill>
                  <a:srgbClr val="FF0000"/>
                </a:solidFill>
              </a:rPr>
              <a:t> of training, R</a:t>
            </a:r>
            <a:r>
              <a:rPr lang="en-US" sz="2400" b="1" i="1" baseline="30000" dirty="0">
                <a:solidFill>
                  <a:srgbClr val="FF0000"/>
                </a:solidFill>
              </a:rPr>
              <a:t>2</a:t>
            </a:r>
            <a:r>
              <a:rPr lang="en-US" sz="2400" b="1" i="1" dirty="0">
                <a:solidFill>
                  <a:srgbClr val="FF0000"/>
                </a:solidFill>
              </a:rPr>
              <a:t> of validation and R</a:t>
            </a:r>
            <a:r>
              <a:rPr lang="en-US" sz="2400" b="1" i="1" baseline="30000" dirty="0">
                <a:solidFill>
                  <a:srgbClr val="FF0000"/>
                </a:solidFill>
              </a:rPr>
              <a:t>2</a:t>
            </a:r>
            <a:r>
              <a:rPr lang="en-US" sz="2400" b="1" i="1" dirty="0">
                <a:solidFill>
                  <a:srgbClr val="FF0000"/>
                </a:solidFill>
              </a:rPr>
              <a:t> of test are all greater than or equal to 0.5 and less than 1.</a:t>
            </a:r>
          </a:p>
        </p:txBody>
      </p:sp>
    </p:spTree>
    <p:extLst>
      <p:ext uri="{BB962C8B-B14F-4D97-AF65-F5344CB8AC3E}">
        <p14:creationId xmlns:p14="http://schemas.microsoft.com/office/powerpoint/2010/main" val="234095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35053-D816-49DC-BF20-24563D0A20A1}"/>
              </a:ext>
            </a:extLst>
          </p:cNvPr>
          <p:cNvSpPr txBox="1"/>
          <p:nvPr/>
        </p:nvSpPr>
        <p:spPr>
          <a:xfrm>
            <a:off x="268637" y="262709"/>
            <a:ext cx="11389963" cy="5355312"/>
          </a:xfrm>
          <a:prstGeom prst="rect">
            <a:avLst/>
          </a:prstGeom>
          <a:noFill/>
        </p:spPr>
        <p:txBody>
          <a:bodyPr wrap="square" rtlCol="0">
            <a:spAutoFit/>
          </a:bodyPr>
          <a:lstStyle/>
          <a:p>
            <a:endParaRPr lang="en-US" dirty="0"/>
          </a:p>
          <a:p>
            <a:endParaRPr lang="en-US" dirty="0"/>
          </a:p>
          <a:p>
            <a:r>
              <a:rPr lang="en-US" dirty="0"/>
              <a:t>Class GA has the following attributes:</a:t>
            </a:r>
          </a:p>
          <a:p>
            <a:pPr marL="285750" indent="-285750">
              <a:buFontTx/>
              <a:buChar char="-"/>
            </a:pPr>
            <a:endParaRPr lang="en-US" dirty="0"/>
          </a:p>
          <a:p>
            <a:pPr marL="285750" indent="-285750">
              <a:buFontTx/>
              <a:buChar char="-"/>
            </a:pPr>
            <a:r>
              <a:rPr lang="en-US" dirty="0" err="1"/>
              <a:t>AllDataX_Matrix</a:t>
            </a:r>
            <a:r>
              <a:rPr lang="en-US" dirty="0"/>
              <a:t>    	(91 rows (drugs) by 385 features (properties)) – “independent variables X1 – X385”</a:t>
            </a:r>
          </a:p>
          <a:p>
            <a:pPr marL="285750" indent="-285750">
              <a:buFontTx/>
              <a:buChar char="-"/>
            </a:pPr>
            <a:r>
              <a:rPr lang="en-US" dirty="0" err="1"/>
              <a:t>AllDataY_Matrix</a:t>
            </a:r>
            <a:r>
              <a:rPr lang="en-US" dirty="0"/>
              <a:t>		(91 rows (drugs) by 1 column – Dependent variable y – PCI50</a:t>
            </a:r>
          </a:p>
          <a:p>
            <a:pPr marL="285750" indent="-285750">
              <a:buFontTx/>
              <a:buChar char="-"/>
            </a:pPr>
            <a:endParaRPr lang="en-US" dirty="0"/>
          </a:p>
          <a:p>
            <a:pPr marL="285750" indent="-285750">
              <a:buFontTx/>
              <a:buChar char="-"/>
            </a:pPr>
            <a:endParaRPr lang="en-US" dirty="0"/>
          </a:p>
          <a:p>
            <a:pPr marL="285750" indent="-285750">
              <a:buFontTx/>
              <a:buChar char="-"/>
            </a:pPr>
            <a:r>
              <a:rPr lang="en-US" dirty="0" err="1"/>
              <a:t>TrainingX_Matrix</a:t>
            </a:r>
            <a:r>
              <a:rPr lang="en-US" dirty="0"/>
              <a:t>	(55 rows (drugs) by 385 features (properties)) – “independent variables X1 – X385”</a:t>
            </a:r>
          </a:p>
          <a:p>
            <a:pPr marL="285750" indent="-285750">
              <a:buFontTx/>
              <a:buChar char="-"/>
            </a:pPr>
            <a:r>
              <a:rPr lang="en-US" dirty="0" err="1"/>
              <a:t>TrainingY_Matrix</a:t>
            </a:r>
            <a:r>
              <a:rPr lang="en-US" dirty="0"/>
              <a:t> 	(55 rows (drugs) by 1 column – Dependent variable y – PCI50</a:t>
            </a:r>
          </a:p>
          <a:p>
            <a:pPr marL="285750" indent="-285750">
              <a:buFontTx/>
              <a:buChar char="-"/>
            </a:pPr>
            <a:endParaRPr lang="en-US" dirty="0"/>
          </a:p>
          <a:p>
            <a:pPr marL="285750" indent="-285750">
              <a:buFontTx/>
              <a:buChar char="-"/>
            </a:pPr>
            <a:r>
              <a:rPr lang="en-US" dirty="0" err="1"/>
              <a:t>ValidationX_Matrix</a:t>
            </a:r>
            <a:r>
              <a:rPr lang="en-US" dirty="0"/>
              <a:t>	(18 rows (drugs) by 385 features (properties)) – “independent variables X1 – X385”</a:t>
            </a:r>
          </a:p>
          <a:p>
            <a:pPr marL="285750" indent="-285750">
              <a:buFontTx/>
              <a:buChar char="-"/>
            </a:pPr>
            <a:r>
              <a:rPr lang="en-US" dirty="0" err="1"/>
              <a:t>ValidationY_Matrix</a:t>
            </a:r>
            <a:r>
              <a:rPr lang="en-US" dirty="0"/>
              <a:t>	(18 rows (drugs) by 1 column – Dependent variable y – PCI50)</a:t>
            </a:r>
          </a:p>
          <a:p>
            <a:pPr marL="285750" indent="-285750">
              <a:buFontTx/>
              <a:buChar char="-"/>
            </a:pPr>
            <a:endParaRPr lang="en-US" dirty="0"/>
          </a:p>
          <a:p>
            <a:pPr marL="285750" indent="-285750">
              <a:buFontTx/>
              <a:buChar char="-"/>
            </a:pPr>
            <a:endParaRPr lang="en-US" dirty="0"/>
          </a:p>
          <a:p>
            <a:pPr marL="285750" indent="-285750">
              <a:buFontTx/>
              <a:buChar char="-"/>
            </a:pPr>
            <a:r>
              <a:rPr lang="en-US" dirty="0" err="1"/>
              <a:t>TestingX_Matrix</a:t>
            </a:r>
            <a:r>
              <a:rPr lang="en-US" dirty="0"/>
              <a:t>		(18 rows (drugs) by 385 features (properties)) – “independent variables X1 – X385”</a:t>
            </a:r>
          </a:p>
          <a:p>
            <a:pPr marL="285750" indent="-285750">
              <a:buFontTx/>
              <a:buChar char="-"/>
            </a:pPr>
            <a:r>
              <a:rPr lang="en-US" dirty="0" err="1"/>
              <a:t>TestingY_Matrix</a:t>
            </a:r>
            <a:r>
              <a:rPr lang="en-US" dirty="0"/>
              <a:t>	(PCI50)	(18 rows (drugs) by 1 column – Dependent variable y – PCI50)</a:t>
            </a:r>
          </a:p>
          <a:p>
            <a:endParaRPr lang="en-US" dirty="0"/>
          </a:p>
          <a:p>
            <a:r>
              <a:rPr lang="en-US" dirty="0"/>
              <a:t>=================================================================================================</a:t>
            </a:r>
          </a:p>
        </p:txBody>
      </p:sp>
    </p:spTree>
    <p:extLst>
      <p:ext uri="{BB962C8B-B14F-4D97-AF65-F5344CB8AC3E}">
        <p14:creationId xmlns:p14="http://schemas.microsoft.com/office/powerpoint/2010/main" val="23319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35053-D816-49DC-BF20-24563D0A20A1}"/>
              </a:ext>
            </a:extLst>
          </p:cNvPr>
          <p:cNvSpPr txBox="1"/>
          <p:nvPr/>
        </p:nvSpPr>
        <p:spPr>
          <a:xfrm>
            <a:off x="268637" y="1013823"/>
            <a:ext cx="11923363" cy="2862322"/>
          </a:xfrm>
          <a:prstGeom prst="rect">
            <a:avLst/>
          </a:prstGeom>
          <a:noFill/>
        </p:spPr>
        <p:txBody>
          <a:bodyPr wrap="square" rtlCol="0">
            <a:spAutoFit/>
          </a:bodyPr>
          <a:lstStyle/>
          <a:p>
            <a:pPr marL="285750" indent="-285750">
              <a:buFontTx/>
              <a:buChar char="-"/>
            </a:pPr>
            <a:r>
              <a:rPr lang="en-US" dirty="0"/>
              <a:t>Population 		(Matrix of 50 rows and 385 column – each row represents one model to be created</a:t>
            </a:r>
          </a:p>
          <a:p>
            <a:pPr marL="285750" indent="-285750">
              <a:buFontTx/>
              <a:buChar char="-"/>
            </a:pPr>
            <a:endParaRPr lang="en-US" dirty="0"/>
          </a:p>
          <a:p>
            <a:pPr marL="285750" indent="-285750">
              <a:buFontTx/>
              <a:buChar char="-"/>
            </a:pPr>
            <a:r>
              <a:rPr lang="en-US" dirty="0"/>
              <a:t>Fitness		(Matrix of 50 rows and 1 column – referring to fitness value of each model 					used to evaluate the goodness of each model – the smaller is the fitness, the better it is </a:t>
            </a:r>
          </a:p>
          <a:p>
            <a:endParaRPr lang="en-US" dirty="0"/>
          </a:p>
          <a:p>
            <a:pPr marL="285750" indent="-285750">
              <a:buFontTx/>
              <a:buChar char="-"/>
            </a:pPr>
            <a:r>
              <a:rPr lang="en-US" dirty="0"/>
              <a:t>R-Square		(Matrix of 50 rows and 1 column – used to evaluate the goodness of each model – the closer			the R-Square is to 1, the better it is. R-Square greater than 1 or less than zero are no good</a:t>
            </a:r>
          </a:p>
          <a:p>
            <a:pPr marL="285750" indent="-285750">
              <a:buFontTx/>
              <a:buChar char="-"/>
            </a:pPr>
            <a:endParaRPr lang="en-US" dirty="0"/>
          </a:p>
          <a:p>
            <a:pPr marL="285750" indent="-285750">
              <a:buFontTx/>
              <a:buChar char="-"/>
            </a:pPr>
            <a:r>
              <a:rPr lang="en-US" dirty="0"/>
              <a:t>Q-Square		(Matrix of 50 rows and 1 column – used to evaluate the goodness of each model – the closer			the Q-Square is to 1, the better it is. Q-Square greater than 1 or less than zero are no good</a:t>
            </a:r>
          </a:p>
        </p:txBody>
      </p:sp>
    </p:spTree>
    <p:extLst>
      <p:ext uri="{BB962C8B-B14F-4D97-AF65-F5344CB8AC3E}">
        <p14:creationId xmlns:p14="http://schemas.microsoft.com/office/powerpoint/2010/main" val="90013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1EDFE-B011-4397-B2AA-12AB778BEE1A}"/>
              </a:ext>
            </a:extLst>
          </p:cNvPr>
          <p:cNvSpPr txBox="1"/>
          <p:nvPr/>
        </p:nvSpPr>
        <p:spPr>
          <a:xfrm>
            <a:off x="493660" y="170998"/>
            <a:ext cx="11285052"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Main Program:</a:t>
            </a:r>
            <a:endParaRPr lang="en-US" sz="2000" b="1" dirty="0">
              <a:solidFill>
                <a:srgbClr val="008000"/>
              </a:solidFill>
            </a:endParaRPr>
          </a:p>
          <a:p>
            <a:r>
              <a:rPr lang="en-US" sz="2000" b="1" dirty="0">
                <a:solidFill>
                  <a:srgbClr val="008000"/>
                </a:solidFill>
              </a:rPr>
              <a:t>        // Create an object of a class called GA (Stands for Genetic Algorithm)</a:t>
            </a:r>
          </a:p>
          <a:p>
            <a:pPr lvl="1"/>
            <a:r>
              <a:rPr lang="en-US" sz="2000" dirty="0" err="1"/>
              <a:t>GeneticAlgorithm</a:t>
            </a:r>
            <a:r>
              <a:rPr lang="en-US" sz="2000" dirty="0"/>
              <a:t>  GA;</a:t>
            </a:r>
          </a:p>
          <a:p>
            <a:pPr lvl="1"/>
            <a:endParaRPr lang="en-US" sz="2000" b="1" dirty="0">
              <a:solidFill>
                <a:srgbClr val="008000"/>
              </a:solidFill>
            </a:endParaRPr>
          </a:p>
          <a:p>
            <a:pPr lvl="1"/>
            <a:r>
              <a:rPr lang="en-US" sz="2000" b="1" dirty="0">
                <a:solidFill>
                  <a:srgbClr val="008000"/>
                </a:solidFill>
              </a:rPr>
              <a:t>// The following calls the </a:t>
            </a:r>
            <a:r>
              <a:rPr lang="en-US" sz="2000" b="1" dirty="0" err="1">
                <a:solidFill>
                  <a:srgbClr val="008000"/>
                </a:solidFill>
              </a:rPr>
              <a:t>FillData</a:t>
            </a:r>
            <a:r>
              <a:rPr lang="en-US" sz="2000" b="1" dirty="0">
                <a:solidFill>
                  <a:srgbClr val="008000"/>
                </a:solidFill>
              </a:rPr>
              <a:t> X and Y matrix to place all 91 rows with </a:t>
            </a:r>
          </a:p>
          <a:p>
            <a:pPr lvl="1"/>
            <a:r>
              <a:rPr lang="en-US" sz="2000" b="1" dirty="0">
                <a:solidFill>
                  <a:srgbClr val="008000"/>
                </a:solidFill>
              </a:rPr>
              <a:t>// 385 column original data into the matrix</a:t>
            </a:r>
          </a:p>
          <a:p>
            <a:pPr lvl="1"/>
            <a:r>
              <a:rPr lang="en-US" sz="2000" dirty="0"/>
              <a:t>GA.FillDataX-Matrix ( );</a:t>
            </a:r>
          </a:p>
          <a:p>
            <a:pPr lvl="1"/>
            <a:r>
              <a:rPr lang="en-US" sz="2000" dirty="0"/>
              <a:t>GA.FillDataY-Matrix ( ); </a:t>
            </a:r>
          </a:p>
          <a:p>
            <a:pPr lvl="1"/>
            <a:endParaRPr lang="en-US" sz="2000" dirty="0"/>
          </a:p>
          <a:p>
            <a:pPr lvl="1"/>
            <a:r>
              <a:rPr lang="en-US" sz="2000" b="1" dirty="0">
                <a:solidFill>
                  <a:srgbClr val="008000"/>
                </a:solidFill>
              </a:rPr>
              <a:t>// The following calls the </a:t>
            </a:r>
            <a:r>
              <a:rPr lang="en-US" sz="2000" b="1" dirty="0" err="1">
                <a:solidFill>
                  <a:srgbClr val="008000"/>
                </a:solidFill>
              </a:rPr>
              <a:t>FillTraining</a:t>
            </a:r>
            <a:r>
              <a:rPr lang="en-US" sz="2000" b="1" dirty="0">
                <a:solidFill>
                  <a:srgbClr val="008000"/>
                </a:solidFill>
              </a:rPr>
              <a:t> X and Y matrices to place the first 61 data rows of </a:t>
            </a:r>
          </a:p>
          <a:p>
            <a:pPr lvl="1"/>
            <a:r>
              <a:rPr lang="en-US" sz="2000" b="1" dirty="0">
                <a:solidFill>
                  <a:srgbClr val="008000"/>
                </a:solidFill>
              </a:rPr>
              <a:t>// the original data into the </a:t>
            </a:r>
            <a:r>
              <a:rPr lang="en-US" sz="2000" b="1" dirty="0" err="1">
                <a:solidFill>
                  <a:srgbClr val="008000"/>
                </a:solidFill>
              </a:rPr>
              <a:t>TrainingX_Matrix</a:t>
            </a:r>
            <a:r>
              <a:rPr lang="en-US" sz="2000" b="1" dirty="0">
                <a:solidFill>
                  <a:srgbClr val="008000"/>
                </a:solidFill>
              </a:rPr>
              <a:t> and </a:t>
            </a:r>
            <a:r>
              <a:rPr lang="en-US" sz="2000" b="1" dirty="0" err="1">
                <a:solidFill>
                  <a:srgbClr val="008000"/>
                </a:solidFill>
              </a:rPr>
              <a:t>TrainingY_Matrix</a:t>
            </a:r>
            <a:endParaRPr lang="en-US" sz="2000" b="1" dirty="0">
              <a:solidFill>
                <a:srgbClr val="008000"/>
              </a:solidFill>
            </a:endParaRPr>
          </a:p>
          <a:p>
            <a:pPr lvl="1"/>
            <a:r>
              <a:rPr lang="en-US" sz="2000" dirty="0"/>
              <a:t> </a:t>
            </a:r>
            <a:r>
              <a:rPr lang="en-US" sz="2000" dirty="0" err="1"/>
              <a:t>GA.FillTrainingX_Matrix</a:t>
            </a:r>
            <a:r>
              <a:rPr lang="en-US" sz="2000" dirty="0"/>
              <a:t> ( );</a:t>
            </a:r>
          </a:p>
          <a:p>
            <a:pPr lvl="1"/>
            <a:r>
              <a:rPr lang="en-US" sz="2000" dirty="0"/>
              <a:t> </a:t>
            </a:r>
            <a:r>
              <a:rPr lang="en-US" sz="2000" dirty="0" err="1"/>
              <a:t>GA.FillTrainingY_Matrix</a:t>
            </a:r>
            <a:r>
              <a:rPr lang="en-US" sz="2000" dirty="0"/>
              <a:t> ( );</a:t>
            </a:r>
          </a:p>
          <a:p>
            <a:pPr lvl="1"/>
            <a:endParaRPr lang="en-US" sz="2000" dirty="0"/>
          </a:p>
          <a:p>
            <a:pPr lvl="1"/>
            <a:r>
              <a:rPr lang="en-US" sz="2000" b="1" dirty="0">
                <a:solidFill>
                  <a:srgbClr val="008000"/>
                </a:solidFill>
              </a:rPr>
              <a:t>// The following calls the </a:t>
            </a:r>
            <a:r>
              <a:rPr lang="en-US" sz="2000" b="1" dirty="0" err="1">
                <a:solidFill>
                  <a:srgbClr val="008000"/>
                </a:solidFill>
              </a:rPr>
              <a:t>FillTesting</a:t>
            </a:r>
            <a:r>
              <a:rPr lang="en-US" sz="2000" b="1" dirty="0">
                <a:solidFill>
                  <a:srgbClr val="008000"/>
                </a:solidFill>
              </a:rPr>
              <a:t> X and Y matrices to place the last 30 data rows of </a:t>
            </a:r>
          </a:p>
          <a:p>
            <a:pPr lvl="1"/>
            <a:r>
              <a:rPr lang="en-US" sz="2000" b="1" dirty="0">
                <a:solidFill>
                  <a:srgbClr val="008000"/>
                </a:solidFill>
              </a:rPr>
              <a:t>// the original data into the </a:t>
            </a:r>
            <a:r>
              <a:rPr lang="en-US" sz="2000" b="1" dirty="0" err="1">
                <a:solidFill>
                  <a:srgbClr val="008000"/>
                </a:solidFill>
              </a:rPr>
              <a:t>TestingX_Matrix</a:t>
            </a:r>
            <a:r>
              <a:rPr lang="en-US" sz="2000" b="1" dirty="0">
                <a:solidFill>
                  <a:srgbClr val="008000"/>
                </a:solidFill>
              </a:rPr>
              <a:t> and </a:t>
            </a:r>
            <a:r>
              <a:rPr lang="en-US" sz="2000" b="1" dirty="0" err="1">
                <a:solidFill>
                  <a:srgbClr val="008000"/>
                </a:solidFill>
              </a:rPr>
              <a:t>TestingY_Matrix</a:t>
            </a:r>
            <a:endParaRPr lang="en-US" sz="2000" b="1" dirty="0">
              <a:solidFill>
                <a:srgbClr val="008000"/>
              </a:solidFill>
            </a:endParaRPr>
          </a:p>
          <a:p>
            <a:pPr lvl="1"/>
            <a:r>
              <a:rPr lang="en-US" sz="2000" dirty="0"/>
              <a:t> </a:t>
            </a:r>
            <a:r>
              <a:rPr lang="en-US" sz="2000" dirty="0" err="1"/>
              <a:t>GA.FillTestingX_Matrix</a:t>
            </a:r>
            <a:r>
              <a:rPr lang="en-US" sz="2000" dirty="0"/>
              <a:t> ( );</a:t>
            </a:r>
          </a:p>
          <a:p>
            <a:pPr lvl="1"/>
            <a:r>
              <a:rPr lang="en-US" sz="2000" dirty="0"/>
              <a:t> </a:t>
            </a:r>
            <a:r>
              <a:rPr lang="en-US" sz="2000" dirty="0" err="1"/>
              <a:t>GA.FillTestingY_Matrix</a:t>
            </a:r>
            <a:r>
              <a:rPr lang="en-US" sz="2000" dirty="0"/>
              <a:t> ( );</a:t>
            </a:r>
          </a:p>
        </p:txBody>
      </p:sp>
    </p:spTree>
    <p:extLst>
      <p:ext uri="{BB962C8B-B14F-4D97-AF65-F5344CB8AC3E}">
        <p14:creationId xmlns:p14="http://schemas.microsoft.com/office/powerpoint/2010/main" val="371354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1EDFE-B011-4397-B2AA-12AB778BEE1A}"/>
              </a:ext>
            </a:extLst>
          </p:cNvPr>
          <p:cNvSpPr txBox="1"/>
          <p:nvPr/>
        </p:nvSpPr>
        <p:spPr>
          <a:xfrm>
            <a:off x="453474" y="170998"/>
            <a:ext cx="11285052"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Main Program – Continue:</a:t>
            </a:r>
            <a:endParaRPr lang="en-US" sz="2000" b="1" dirty="0">
              <a:solidFill>
                <a:srgbClr val="008000"/>
              </a:solidFill>
            </a:endParaRPr>
          </a:p>
          <a:p>
            <a:r>
              <a:rPr lang="en-US" sz="2000" b="1" dirty="0">
                <a:solidFill>
                  <a:srgbClr val="008000"/>
                </a:solidFill>
              </a:rPr>
              <a:t>        </a:t>
            </a:r>
          </a:p>
          <a:p>
            <a:r>
              <a:rPr lang="en-US" sz="2000" b="1" dirty="0">
                <a:solidFill>
                  <a:srgbClr val="008000"/>
                </a:solidFill>
              </a:rPr>
              <a:t>        // Step 1: Create a population of 50 rows and 385 columns (features), where </a:t>
            </a:r>
          </a:p>
          <a:p>
            <a:r>
              <a:rPr lang="en-US" sz="2000" b="1" dirty="0">
                <a:solidFill>
                  <a:srgbClr val="008000"/>
                </a:solidFill>
              </a:rPr>
              <a:t>        // each row will represents a model – Set the entire 50 * 385 to zero to start with</a:t>
            </a:r>
          </a:p>
          <a:p>
            <a:pPr lvl="1"/>
            <a:r>
              <a:rPr lang="en-US" sz="2000" dirty="0"/>
              <a:t>GA.CreateInitialPopulation( );</a:t>
            </a:r>
          </a:p>
          <a:p>
            <a:pPr lvl="1"/>
            <a:endParaRPr lang="en-US" sz="2000" dirty="0"/>
          </a:p>
          <a:p>
            <a:r>
              <a:rPr lang="en-US" sz="2000" b="1" dirty="0">
                <a:solidFill>
                  <a:srgbClr val="008000"/>
                </a:solidFill>
              </a:rPr>
              <a:t>        // Step 2: For each row, randomly select 1.5% of the columns and set them equal to 1.</a:t>
            </a:r>
          </a:p>
          <a:p>
            <a:r>
              <a:rPr lang="en-US" sz="2000" b="1" dirty="0">
                <a:solidFill>
                  <a:srgbClr val="008000"/>
                </a:solidFill>
              </a:rPr>
              <a:t>        // This means each bit has a 1.5% chance of being selected</a:t>
            </a:r>
          </a:p>
          <a:p>
            <a:r>
              <a:rPr lang="en-US" sz="2000" b="1" dirty="0">
                <a:solidFill>
                  <a:srgbClr val="008000"/>
                </a:solidFill>
              </a:rPr>
              <a:t>        // If less than 3 features are selected redo the selection process of that row</a:t>
            </a:r>
          </a:p>
          <a:p>
            <a:pPr lvl="1"/>
            <a:r>
              <a:rPr lang="en-US" sz="2000" dirty="0"/>
              <a:t>GA.RandSelSomeFeatOfEachRowInThePop( );</a:t>
            </a:r>
          </a:p>
          <a:p>
            <a:pPr lvl="1"/>
            <a:endParaRPr lang="en-US" sz="2000" dirty="0"/>
          </a:p>
          <a:p>
            <a:r>
              <a:rPr lang="en-US" sz="2000" b="1" dirty="0">
                <a:solidFill>
                  <a:srgbClr val="008000"/>
                </a:solidFill>
              </a:rPr>
              <a:t>        // Step 3: Process Each Row: Create a Training Matrix From the selected features, use specific model</a:t>
            </a:r>
          </a:p>
          <a:p>
            <a:r>
              <a:rPr lang="en-US" sz="2000" b="1" dirty="0">
                <a:solidFill>
                  <a:srgbClr val="008000"/>
                </a:solidFill>
              </a:rPr>
              <a:t>       //  like multiple linear regression to solve it, get the fitness value, get the R_square, and get the </a:t>
            </a:r>
          </a:p>
          <a:p>
            <a:r>
              <a:rPr lang="en-US" sz="2000" b="1" dirty="0">
                <a:solidFill>
                  <a:srgbClr val="008000"/>
                </a:solidFill>
              </a:rPr>
              <a:t>       // Q-Square and assign the values to appropriate locations in their associated arrays.</a:t>
            </a:r>
          </a:p>
          <a:p>
            <a:r>
              <a:rPr lang="en-US" sz="2000" b="1" dirty="0">
                <a:solidFill>
                  <a:srgbClr val="008000"/>
                </a:solidFill>
              </a:rPr>
              <a:t>        </a:t>
            </a:r>
            <a:r>
              <a:rPr lang="en-US" sz="2000" dirty="0" err="1"/>
              <a:t>GA.ProcessThePopulation</a:t>
            </a:r>
            <a:r>
              <a:rPr lang="en-US" sz="2000" dirty="0"/>
              <a:t>( );</a:t>
            </a:r>
          </a:p>
          <a:p>
            <a:endParaRPr lang="en-US" sz="2000" dirty="0"/>
          </a:p>
          <a:p>
            <a:endParaRPr lang="en-US" sz="2000" dirty="0"/>
          </a:p>
        </p:txBody>
      </p:sp>
    </p:spTree>
    <p:extLst>
      <p:ext uri="{BB962C8B-B14F-4D97-AF65-F5344CB8AC3E}">
        <p14:creationId xmlns:p14="http://schemas.microsoft.com/office/powerpoint/2010/main" val="226556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1EDFE-B011-4397-B2AA-12AB778BEE1A}"/>
              </a:ext>
            </a:extLst>
          </p:cNvPr>
          <p:cNvSpPr txBox="1"/>
          <p:nvPr/>
        </p:nvSpPr>
        <p:spPr>
          <a:xfrm>
            <a:off x="394635" y="372475"/>
            <a:ext cx="11402729"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Main Program – Continue:</a:t>
            </a:r>
            <a:endParaRPr lang="en-US" sz="2000" b="1" dirty="0">
              <a:solidFill>
                <a:srgbClr val="008000"/>
              </a:solidFill>
            </a:endParaRPr>
          </a:p>
          <a:p>
            <a:r>
              <a:rPr lang="en-US" sz="2000" b="1" dirty="0">
                <a:solidFill>
                  <a:srgbClr val="008000"/>
                </a:solidFill>
              </a:rPr>
              <a:t>        </a:t>
            </a:r>
          </a:p>
          <a:p>
            <a:r>
              <a:rPr lang="en-US" sz="2000" b="1" dirty="0">
                <a:solidFill>
                  <a:srgbClr val="008000"/>
                </a:solidFill>
              </a:rPr>
              <a:t>// Step 4: </a:t>
            </a:r>
          </a:p>
          <a:p>
            <a:r>
              <a:rPr lang="en-US" sz="2000" b="1" dirty="0">
                <a:solidFill>
                  <a:srgbClr val="008000"/>
                </a:solidFill>
              </a:rPr>
              <a:t>     - Move the current population into “Old Population”, </a:t>
            </a:r>
          </a:p>
          <a:p>
            <a:r>
              <a:rPr lang="en-US" sz="2000" b="1" dirty="0">
                <a:solidFill>
                  <a:srgbClr val="008000"/>
                </a:solidFill>
              </a:rPr>
              <a:t>     - Based on the fitness values, move the two best rows (models) of the old population into the new pop. </a:t>
            </a:r>
          </a:p>
          <a:p>
            <a:r>
              <a:rPr lang="en-US" sz="2000" b="1" dirty="0">
                <a:solidFill>
                  <a:srgbClr val="008000"/>
                </a:solidFill>
              </a:rPr>
              <a:t>     - Use 1 point or (n points ) cross over to create at least 2 children from the 2 best rows, </a:t>
            </a:r>
          </a:p>
          <a:p>
            <a:r>
              <a:rPr lang="en-US" sz="2000" b="1" dirty="0">
                <a:solidFill>
                  <a:srgbClr val="008000"/>
                </a:solidFill>
              </a:rPr>
              <a:t>     - Place the children in rows 3 and 4 of new pop</a:t>
            </a:r>
          </a:p>
          <a:p>
            <a:r>
              <a:rPr lang="en-US" sz="2000" b="1" dirty="0">
                <a:solidFill>
                  <a:srgbClr val="008000"/>
                </a:solidFill>
              </a:rPr>
              <a:t>     - For the other 46 rows randomly select 1.5% of the columns and set them equal to 1.</a:t>
            </a:r>
          </a:p>
          <a:p>
            <a:r>
              <a:rPr lang="en-US" sz="2000" b="1" dirty="0">
                <a:solidFill>
                  <a:srgbClr val="008000"/>
                </a:solidFill>
              </a:rPr>
              <a:t>                - If less than 3 features are selected redo the selection process of that row</a:t>
            </a:r>
          </a:p>
          <a:p>
            <a:r>
              <a:rPr lang="en-US" sz="2000" b="1" dirty="0">
                <a:solidFill>
                  <a:srgbClr val="008000"/>
                </a:solidFill>
              </a:rPr>
              <a:t>     - Go to step 3 to do the same process again</a:t>
            </a:r>
          </a:p>
          <a:p>
            <a:endParaRPr lang="en-US" sz="2000" dirty="0"/>
          </a:p>
          <a:p>
            <a:r>
              <a:rPr lang="en-US" sz="2000" dirty="0"/>
              <a:t>      GA.CreateNewPopulation ( );</a:t>
            </a:r>
          </a:p>
        </p:txBody>
      </p:sp>
    </p:spTree>
    <p:extLst>
      <p:ext uri="{BB962C8B-B14F-4D97-AF65-F5344CB8AC3E}">
        <p14:creationId xmlns:p14="http://schemas.microsoft.com/office/powerpoint/2010/main" val="279223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676</Words>
  <Application>Microsoft Office PowerPoint</Application>
  <PresentationFormat>Widescreen</PresentationFormat>
  <Paragraphs>80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Reza Hadaegh</dc:creator>
  <cp:lastModifiedBy>Ahmad Hadaegh</cp:lastModifiedBy>
  <cp:revision>30</cp:revision>
  <dcterms:created xsi:type="dcterms:W3CDTF">2016-10-16T02:12:56Z</dcterms:created>
  <dcterms:modified xsi:type="dcterms:W3CDTF">2018-02-19T23:20:30Z</dcterms:modified>
</cp:coreProperties>
</file>