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4660"/>
  </p:normalViewPr>
  <p:slideViewPr>
    <p:cSldViewPr snapToGrid="0">
      <p:cViewPr>
        <p:scale>
          <a:sx n="50" d="100"/>
          <a:sy n="50" d="100"/>
        </p:scale>
        <p:origin x="19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6313-465B-4D7B-A593-C34985B46A6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A565-5B4B-4EAA-AE8C-31B770B7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39165" y="179395"/>
            <a:ext cx="10432236" cy="6412732"/>
            <a:chOff x="239165" y="179395"/>
            <a:chExt cx="10432236" cy="6412732"/>
          </a:xfrm>
        </p:grpSpPr>
        <p:sp>
          <p:nvSpPr>
            <p:cNvPr id="25" name="TextBox 24"/>
            <p:cNvSpPr txBox="1"/>
            <p:nvPr/>
          </p:nvSpPr>
          <p:spPr>
            <a:xfrm>
              <a:off x="4543309" y="3976578"/>
              <a:ext cx="6128092" cy="156966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</a:rPr>
                <a:t>The best model will be the model that has the lowest fitness and its R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training, Q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training, R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validation and R</a:t>
              </a:r>
              <a:r>
                <a:rPr lang="en-US" sz="24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b="1" i="1" dirty="0">
                  <a:solidFill>
                    <a:srgbClr val="FF0000"/>
                  </a:solidFill>
                </a:rPr>
                <a:t> of test are all greater than or equal to 0.5 and less than 1.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660880" y="995920"/>
              <a:ext cx="5337444" cy="9786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5640" y="971948"/>
              <a:ext cx="50794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Make initial population (50 * 385) randomly  Each row is one model</a:t>
              </a:r>
            </a:p>
            <a:p>
              <a:r>
                <a:rPr lang="en-US" sz="1200" dirty="0"/>
                <a:t>Create Initial Velocity</a:t>
              </a:r>
            </a:p>
            <a:p>
              <a:r>
                <a:rPr lang="en-US" sz="1200" dirty="0"/>
                <a:t>Create initial local best matrix</a:t>
              </a:r>
            </a:p>
            <a:p>
              <a:r>
                <a:rPr lang="en-US" sz="1200" dirty="0"/>
                <a:t>Create initial Global best row</a:t>
              </a:r>
            </a:p>
            <a:p>
              <a:r>
                <a:rPr lang="en-US" sz="1200" dirty="0"/>
                <a:t>Set </a:t>
              </a:r>
              <a:r>
                <a:rPr lang="en-US" sz="1600" dirty="0">
                  <a:latin typeface="Symbol" panose="05050102010706020507" pitchFamily="18" charset="2"/>
                </a:rPr>
                <a:t>a</a:t>
              </a:r>
              <a:r>
                <a:rPr lang="en-US" sz="1200" dirty="0"/>
                <a:t> = 0.5 to start with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3600909" y="179395"/>
              <a:ext cx="3441457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35785" y="353717"/>
              <a:ext cx="2175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91 drugs * 385 Features</a:t>
              </a:r>
            </a:p>
          </p:txBody>
        </p:sp>
        <p:cxnSp>
          <p:nvCxnSpPr>
            <p:cNvPr id="9" name="Straight Arrow Connector 8"/>
            <p:cNvCxnSpPr>
              <a:stCxn id="4" idx="4"/>
              <a:endCxn id="6" idx="0"/>
            </p:cNvCxnSpPr>
            <p:nvPr/>
          </p:nvCxnSpPr>
          <p:spPr>
            <a:xfrm>
              <a:off x="5321638" y="805037"/>
              <a:ext cx="7964" cy="190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502110" y="2287544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1439" y="2345615"/>
              <a:ext cx="1819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Initial Population</a:t>
              </a:r>
            </a:p>
            <a:p>
              <a:pPr algn="ctr"/>
              <a:r>
                <a:rPr lang="en-US" sz="1200" dirty="0"/>
                <a:t>Created randomly</a:t>
              </a:r>
            </a:p>
            <a:p>
              <a:pPr algn="ctr"/>
              <a:r>
                <a:rPr lang="en-US" sz="1200" dirty="0"/>
                <a:t>50 * 385</a:t>
              </a:r>
            </a:p>
          </p:txBody>
        </p:sp>
        <p:cxnSp>
          <p:nvCxnSpPr>
            <p:cNvPr id="62" name="Straight Arrow Connector 61"/>
            <p:cNvCxnSpPr>
              <a:stCxn id="60" idx="4"/>
              <a:endCxn id="90" idx="0"/>
            </p:cNvCxnSpPr>
            <p:nvPr/>
          </p:nvCxnSpPr>
          <p:spPr>
            <a:xfrm>
              <a:off x="1710487" y="2913186"/>
              <a:ext cx="6307" cy="2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049367" y="2287544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81570" y="2287544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7471" y="2358167"/>
              <a:ext cx="1877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Initial Local best matrix</a:t>
              </a:r>
            </a:p>
            <a:p>
              <a:r>
                <a:rPr lang="en-US" sz="1200" dirty="0"/>
                <a:t>(same as initial population)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13773" y="2234141"/>
              <a:ext cx="2416754" cy="625642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07363" y="2287544"/>
              <a:ext cx="1954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Global best row – that is the row with the best fitness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1064" y="2300017"/>
              <a:ext cx="1301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Initial Velocity</a:t>
              </a:r>
            </a:p>
            <a:p>
              <a:pPr algn="ctr"/>
              <a:r>
                <a:rPr lang="en-US" sz="1200" dirty="0"/>
                <a:t>Created randomly</a:t>
              </a:r>
            </a:p>
            <a:p>
              <a:pPr algn="ctr"/>
              <a:r>
                <a:rPr lang="en-US" sz="1200" dirty="0"/>
                <a:t>50 * 385</a:t>
              </a:r>
            </a:p>
          </p:txBody>
        </p:sp>
        <p:cxnSp>
          <p:nvCxnSpPr>
            <p:cNvPr id="79" name="Straight Arrow Connector 78"/>
            <p:cNvCxnSpPr>
              <a:stCxn id="7" idx="2"/>
              <a:endCxn id="60" idx="0"/>
            </p:cNvCxnSpPr>
            <p:nvPr/>
          </p:nvCxnSpPr>
          <p:spPr>
            <a:xfrm flipH="1">
              <a:off x="1710487" y="2049166"/>
              <a:ext cx="3574884" cy="238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" idx="2"/>
              <a:endCxn id="78" idx="0"/>
            </p:cNvCxnSpPr>
            <p:nvPr/>
          </p:nvCxnSpPr>
          <p:spPr>
            <a:xfrm flipH="1">
              <a:off x="4351916" y="2049166"/>
              <a:ext cx="933455" cy="25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" idx="2"/>
              <a:endCxn id="71" idx="0"/>
            </p:cNvCxnSpPr>
            <p:nvPr/>
          </p:nvCxnSpPr>
          <p:spPr>
            <a:xfrm>
              <a:off x="5285371" y="2049166"/>
              <a:ext cx="1504576" cy="238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" idx="2"/>
              <a:endCxn id="75" idx="0"/>
            </p:cNvCxnSpPr>
            <p:nvPr/>
          </p:nvCxnSpPr>
          <p:spPr>
            <a:xfrm>
              <a:off x="5285371" y="2049166"/>
              <a:ext cx="4036779" cy="184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/>
            <p:cNvSpPr/>
            <p:nvPr/>
          </p:nvSpPr>
          <p:spPr>
            <a:xfrm>
              <a:off x="268570" y="3193933"/>
              <a:ext cx="2896448" cy="31245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Find the fitness of each row</a:t>
              </a:r>
            </a:p>
          </p:txBody>
        </p:sp>
        <p:sp>
          <p:nvSpPr>
            <p:cNvPr id="96" name="Rectangle: Rounded Corners 95"/>
            <p:cNvSpPr/>
            <p:nvPr/>
          </p:nvSpPr>
          <p:spPr>
            <a:xfrm>
              <a:off x="253617" y="3766157"/>
              <a:ext cx="2964983" cy="35221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Find new population</a:t>
              </a:r>
            </a:p>
          </p:txBody>
        </p:sp>
        <p:cxnSp>
          <p:nvCxnSpPr>
            <p:cNvPr id="105" name="Straight Arrow Connector 104"/>
            <p:cNvCxnSpPr>
              <a:stCxn id="90" idx="2"/>
              <a:endCxn id="96" idx="0"/>
            </p:cNvCxnSpPr>
            <p:nvPr/>
          </p:nvCxnSpPr>
          <p:spPr>
            <a:xfrm>
              <a:off x="1716794" y="3506392"/>
              <a:ext cx="19315" cy="259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96" idx="2"/>
              <a:endCxn id="120" idx="0"/>
            </p:cNvCxnSpPr>
            <p:nvPr/>
          </p:nvCxnSpPr>
          <p:spPr>
            <a:xfrm flipH="1">
              <a:off x="1730988" y="4118367"/>
              <a:ext cx="5121" cy="257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/>
            <p:cNvSpPr/>
            <p:nvPr/>
          </p:nvSpPr>
          <p:spPr>
            <a:xfrm>
              <a:off x="243375" y="4376263"/>
              <a:ext cx="2975225" cy="40478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Update the local fitness</a:t>
              </a:r>
            </a:p>
          </p:txBody>
        </p:sp>
        <p:sp>
          <p:nvSpPr>
            <p:cNvPr id="124" name="Rectangle: Rounded Corners 123"/>
            <p:cNvSpPr/>
            <p:nvPr/>
          </p:nvSpPr>
          <p:spPr>
            <a:xfrm>
              <a:off x="261857" y="5026934"/>
              <a:ext cx="2974571" cy="36160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Update the global best row</a:t>
              </a:r>
            </a:p>
          </p:txBody>
        </p:sp>
        <p:cxnSp>
          <p:nvCxnSpPr>
            <p:cNvPr id="160" name="Straight Arrow Connector 159"/>
            <p:cNvCxnSpPr>
              <a:stCxn id="120" idx="2"/>
            </p:cNvCxnSpPr>
            <p:nvPr/>
          </p:nvCxnSpPr>
          <p:spPr>
            <a:xfrm flipH="1">
              <a:off x="1728427" y="4781048"/>
              <a:ext cx="2561" cy="22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/>
            <p:cNvSpPr/>
            <p:nvPr/>
          </p:nvSpPr>
          <p:spPr>
            <a:xfrm>
              <a:off x="239165" y="5569555"/>
              <a:ext cx="2974571" cy="36160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Update the velocity matrix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1710487" y="5457328"/>
              <a:ext cx="2561" cy="22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/>
            <p:cNvCxnSpPr>
              <a:stCxn id="55" idx="2"/>
              <a:endCxn id="96" idx="1"/>
            </p:cNvCxnSpPr>
            <p:nvPr/>
          </p:nvCxnSpPr>
          <p:spPr>
            <a:xfrm rot="5400000" flipH="1">
              <a:off x="-323553" y="4519432"/>
              <a:ext cx="2649865" cy="1495526"/>
            </a:xfrm>
            <a:prstGeom prst="bentConnector4">
              <a:avLst>
                <a:gd name="adj1" fmla="val -8627"/>
                <a:gd name="adj2" fmla="val 11528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/>
            <p:cNvSpPr/>
            <p:nvPr/>
          </p:nvSpPr>
          <p:spPr>
            <a:xfrm>
              <a:off x="261857" y="6112176"/>
              <a:ext cx="2974571" cy="47995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Update the value </a:t>
              </a:r>
              <a:r>
                <a:rPr lang="en-US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 = </a:t>
              </a:r>
              <a:r>
                <a:rPr lang="en-US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 - 0.00017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9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35053-D816-49DC-BF20-24563D0A20A1}"/>
              </a:ext>
            </a:extLst>
          </p:cNvPr>
          <p:cNvSpPr txBox="1"/>
          <p:nvPr/>
        </p:nvSpPr>
        <p:spPr>
          <a:xfrm>
            <a:off x="268637" y="262709"/>
            <a:ext cx="113899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Class BPSO (Binary Particle Swarm </a:t>
            </a:r>
            <a:r>
              <a:rPr lang="en-US" dirty="0" err="1"/>
              <a:t>Optomization</a:t>
            </a:r>
            <a:r>
              <a:rPr lang="en-US" dirty="0"/>
              <a:t>) has the following attributes: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AllDataX_Matrix</a:t>
            </a:r>
            <a:r>
              <a:rPr lang="en-US" dirty="0"/>
              <a:t>    	(91 rows (drugs) by 385 features (properties)) – “independent variables X1 – X385”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AllDataY_Matrix</a:t>
            </a:r>
            <a:r>
              <a:rPr lang="en-US" dirty="0"/>
              <a:t>		(91 rows (drugs) by 1 column – Dependent variable y – PCI50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TrainingX_Matrix</a:t>
            </a:r>
            <a:r>
              <a:rPr lang="en-US" dirty="0"/>
              <a:t>	(55 rows (drugs) by 385 features (properties)) – “independent variables X1 – X385”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TrainingY_Matrix</a:t>
            </a:r>
            <a:r>
              <a:rPr lang="en-US" dirty="0"/>
              <a:t> 	(55 rows (drugs) by 1 column – Dependent variable y – PCI50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ValidationX_Matrix</a:t>
            </a:r>
            <a:r>
              <a:rPr lang="en-US" dirty="0"/>
              <a:t>	(18 rows (drugs) by 385 features (properties)) – “independent variables X1 – X385”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ValidationY_Matrix</a:t>
            </a:r>
            <a:r>
              <a:rPr lang="en-US" dirty="0"/>
              <a:t>	(18 rows (drugs) by 1 column – Dependent variable y – PCI50)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TestingX_Matrix</a:t>
            </a:r>
            <a:r>
              <a:rPr lang="en-US" dirty="0"/>
              <a:t>		(18 rows (drugs) by 385 features (properties)) – “independent variables X1 – X385”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TestingY_Matrix</a:t>
            </a:r>
            <a:r>
              <a:rPr lang="en-US" dirty="0"/>
              <a:t>	(PCI50)	(18 rows (drugs) by 1 column – Dependent variable y – PCI50)</a:t>
            </a:r>
          </a:p>
          <a:p>
            <a:endParaRPr lang="en-US" dirty="0"/>
          </a:p>
          <a:p>
            <a:r>
              <a:rPr lang="en-US" dirty="0"/>
              <a:t>=================================================================================================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3319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35053-D816-49DC-BF20-24563D0A20A1}"/>
              </a:ext>
            </a:extLst>
          </p:cNvPr>
          <p:cNvSpPr txBox="1"/>
          <p:nvPr/>
        </p:nvSpPr>
        <p:spPr>
          <a:xfrm>
            <a:off x="318468" y="426978"/>
            <a:ext cx="115550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	Matrix of 50 rows and 385 column. Each row represents one model </a:t>
            </a:r>
          </a:p>
          <a:p>
            <a:pPr marL="114300" indent="-114300"/>
            <a:endParaRPr lang="en-US" dirty="0"/>
          </a:p>
          <a:p>
            <a:pPr marL="114300" indent="-11430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Fitness:</a:t>
            </a:r>
            <a:r>
              <a:rPr lang="en-US" b="1" dirty="0"/>
              <a:t>	</a:t>
            </a:r>
            <a:r>
              <a:rPr lang="en-US" dirty="0"/>
              <a:t>	Matrix of 50 rows and 1 column referring to fitness value of each model used to evaluate the 			goodness of each model. The closer the fitness is to zero, the better it is </a:t>
            </a:r>
          </a:p>
          <a:p>
            <a:pPr marL="114300" indent="-114300"/>
            <a:endParaRPr lang="en-US" dirty="0"/>
          </a:p>
          <a:p>
            <a:pPr marL="114300" indent="-11430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R_SqrOfTrain:</a:t>
            </a:r>
            <a:r>
              <a:rPr lang="en-US" dirty="0"/>
              <a:t>	Matrix of 50 rows and 1 column used to evaluate the goodness of each model. The closer the 			R_SqrOfTrain is to 1, the better it is. R_SqrOfTrain greater than 1 or less than zero are no good</a:t>
            </a:r>
          </a:p>
          <a:p>
            <a:pPr marL="114300" indent="-114300">
              <a:buFontTx/>
              <a:buChar char="-"/>
            </a:pPr>
            <a:endParaRPr lang="en-US" dirty="0"/>
          </a:p>
          <a:p>
            <a:pPr marL="114300" indent="-11430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Q_SqrOfTrain:</a:t>
            </a:r>
            <a:r>
              <a:rPr lang="en-US" dirty="0"/>
              <a:t>	Matrix of 50 rows and 1 column used to evaluate the goodness of each model. The closer the closer 		Q_SqrOfTrain is to 1, the better it is. Q_SqrOfTrain greater than 1 or less than zero are no good</a:t>
            </a:r>
          </a:p>
          <a:p>
            <a:pPr marL="114300" indent="-114300">
              <a:buFontTx/>
              <a:buChar char="-"/>
            </a:pPr>
            <a:endParaRPr lang="en-US" dirty="0"/>
          </a:p>
          <a:p>
            <a:pPr marL="114300" indent="-11430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R_SqrOfValidate: </a:t>
            </a:r>
            <a:r>
              <a:rPr lang="en-US" dirty="0"/>
              <a:t>Matrix of 50 rows and 1 column used to evaluate the goodness of each model – the closer the 			R_SqrOfValidate is to 1, the better it is. R_SqrOfValidate less than zero and greater than 1 are no good</a:t>
            </a:r>
          </a:p>
          <a:p>
            <a:pPr marL="114300" indent="-114300">
              <a:buFontTx/>
              <a:buChar char="-"/>
            </a:pPr>
            <a:endParaRPr lang="en-US" dirty="0"/>
          </a:p>
          <a:p>
            <a:pPr marL="114300" indent="-11430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R_SqrOfTest:</a:t>
            </a:r>
            <a:r>
              <a:rPr lang="en-US" dirty="0"/>
              <a:t>	Matrix of 50 rows and 1 column used to evaluate the goodness of each model – the closer the 			R_SqrOfTest is to 1, the better it is. R_SqrOfTest less than zero and greater than 1 are no good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493660" y="170998"/>
            <a:ext cx="11285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// Create an object of a class called BPSO (Binary Particle Swarm Optimization (BPSO)</a:t>
            </a:r>
          </a:p>
          <a:p>
            <a:pPr lvl="1"/>
            <a:r>
              <a:rPr lang="en-US" sz="2000" dirty="0"/>
              <a:t>BinaryParticleSwarmOptimization BPSO;</a:t>
            </a:r>
          </a:p>
          <a:p>
            <a:pPr lvl="1"/>
            <a:endParaRPr lang="en-US" sz="2000" b="1" dirty="0">
              <a:solidFill>
                <a:srgbClr val="008000"/>
              </a:solidFill>
            </a:endParaRP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// The following calls the </a:t>
            </a:r>
            <a:r>
              <a:rPr lang="en-US" sz="2000" b="1" dirty="0" err="1">
                <a:solidFill>
                  <a:srgbClr val="008000"/>
                </a:solidFill>
              </a:rPr>
              <a:t>FillData</a:t>
            </a:r>
            <a:r>
              <a:rPr lang="en-US" sz="2000" b="1" dirty="0">
                <a:solidFill>
                  <a:srgbClr val="008000"/>
                </a:solidFill>
              </a:rPr>
              <a:t> X and Y matrix to place all 91 rows with 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// 385 column original data into the matrix</a:t>
            </a:r>
          </a:p>
          <a:p>
            <a:pPr lvl="1"/>
            <a:r>
              <a:rPr lang="en-US" sz="2000" dirty="0"/>
              <a:t>BPSO.FillDataX-Matrix ( );</a:t>
            </a:r>
          </a:p>
          <a:p>
            <a:pPr lvl="1"/>
            <a:r>
              <a:rPr lang="en-US" sz="2000" dirty="0"/>
              <a:t>BPSO.FillDataY-Matrix ( ); 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// The following calls the </a:t>
            </a:r>
            <a:r>
              <a:rPr lang="en-US" sz="2000" b="1" dirty="0" err="1">
                <a:solidFill>
                  <a:srgbClr val="008000"/>
                </a:solidFill>
              </a:rPr>
              <a:t>FillTraining</a:t>
            </a:r>
            <a:r>
              <a:rPr lang="en-US" sz="2000" b="1" dirty="0">
                <a:solidFill>
                  <a:srgbClr val="008000"/>
                </a:solidFill>
              </a:rPr>
              <a:t> X and Y matrices to place the first 61 data rows of 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// the original data into the </a:t>
            </a:r>
            <a:r>
              <a:rPr lang="en-US" sz="2000" b="1" dirty="0" err="1">
                <a:solidFill>
                  <a:srgbClr val="008000"/>
                </a:solidFill>
              </a:rPr>
              <a:t>TrainingX_Matrix</a:t>
            </a:r>
            <a:r>
              <a:rPr lang="en-US" sz="2000" b="1" dirty="0">
                <a:solidFill>
                  <a:srgbClr val="008000"/>
                </a:solidFill>
              </a:rPr>
              <a:t> and </a:t>
            </a:r>
            <a:r>
              <a:rPr lang="en-US" sz="2000" b="1" dirty="0" err="1">
                <a:solidFill>
                  <a:srgbClr val="008000"/>
                </a:solidFill>
              </a:rPr>
              <a:t>TrainingY_Matrix</a:t>
            </a:r>
            <a:endParaRPr lang="en-US" sz="2000" b="1" dirty="0">
              <a:solidFill>
                <a:srgbClr val="008000"/>
              </a:solidFill>
            </a:endParaRP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BPSO.FillTrainingX_Matrix</a:t>
            </a:r>
            <a:r>
              <a:rPr lang="en-US" sz="2000" dirty="0"/>
              <a:t> ( );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BPSO.FillTrainingY_Matrix</a:t>
            </a:r>
            <a:r>
              <a:rPr lang="en-US" sz="2000" dirty="0"/>
              <a:t> ( );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// The following calls the </a:t>
            </a:r>
            <a:r>
              <a:rPr lang="en-US" sz="2000" b="1" dirty="0" err="1">
                <a:solidFill>
                  <a:srgbClr val="008000"/>
                </a:solidFill>
              </a:rPr>
              <a:t>FillTesting</a:t>
            </a:r>
            <a:r>
              <a:rPr lang="en-US" sz="2000" b="1" dirty="0">
                <a:solidFill>
                  <a:srgbClr val="008000"/>
                </a:solidFill>
              </a:rPr>
              <a:t> X and Y matrices to place the last 30 data rows of 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// the original data into the </a:t>
            </a:r>
            <a:r>
              <a:rPr lang="en-US" sz="2000" b="1" dirty="0" err="1">
                <a:solidFill>
                  <a:srgbClr val="008000"/>
                </a:solidFill>
              </a:rPr>
              <a:t>TestingX_Matrix</a:t>
            </a:r>
            <a:r>
              <a:rPr lang="en-US" sz="2000" b="1" dirty="0">
                <a:solidFill>
                  <a:srgbClr val="008000"/>
                </a:solidFill>
              </a:rPr>
              <a:t> and </a:t>
            </a:r>
            <a:r>
              <a:rPr lang="en-US" sz="2000" b="1" dirty="0" err="1">
                <a:solidFill>
                  <a:srgbClr val="008000"/>
                </a:solidFill>
              </a:rPr>
              <a:t>TestingY_Matrix</a:t>
            </a:r>
            <a:endParaRPr lang="en-US" sz="2000" b="1" dirty="0">
              <a:solidFill>
                <a:srgbClr val="008000"/>
              </a:solidFill>
            </a:endParaRP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BPSO.FillTestingX_Matrix</a:t>
            </a:r>
            <a:r>
              <a:rPr lang="en-US" sz="2000" dirty="0"/>
              <a:t> ( );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BPSO.FillTestingY_Matrix</a:t>
            </a:r>
            <a:r>
              <a:rPr lang="en-US" sz="2000" dirty="0"/>
              <a:t> ( );</a:t>
            </a:r>
          </a:p>
        </p:txBody>
      </p:sp>
    </p:spTree>
    <p:extLst>
      <p:ext uri="{BB962C8B-B14F-4D97-AF65-F5344CB8AC3E}">
        <p14:creationId xmlns:p14="http://schemas.microsoft.com/office/powerpoint/2010/main" val="37135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453474" y="170998"/>
            <a:ext cx="112850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Step 1: Create a population of 50 rows and 385 columns (features), where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each row will represents a model – Set the entire 50 * 385 to zero to start with</a:t>
            </a:r>
          </a:p>
          <a:p>
            <a:pPr lvl="1"/>
            <a:r>
              <a:rPr lang="en-US" sz="2000" dirty="0" err="1"/>
              <a:t>BPSO.CreateInitialPopulation</a:t>
            </a:r>
            <a:r>
              <a:rPr lang="en-US" sz="2000" dirty="0"/>
              <a:t>( );</a:t>
            </a:r>
          </a:p>
          <a:p>
            <a:pPr lvl="1"/>
            <a:endParaRPr lang="en-US" sz="2000" dirty="0"/>
          </a:p>
          <a:p>
            <a:r>
              <a:rPr lang="en-US" sz="2000" b="1" dirty="0">
                <a:solidFill>
                  <a:srgbClr val="008000"/>
                </a:solidFill>
              </a:rPr>
              <a:t>        // Step 2: For each row, randomly select 1.5% of the columns and set them equal to 1.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This means each bit has a 1.5% chance of being selected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If less than 3 features are selected redo the selection process of that row</a:t>
            </a:r>
          </a:p>
          <a:p>
            <a:pPr lvl="1"/>
            <a:r>
              <a:rPr lang="en-US" sz="2000" dirty="0"/>
              <a:t>BPSO.RandSelSomeFeatOfEachRowInThePop( );</a:t>
            </a:r>
          </a:p>
          <a:p>
            <a:pPr lvl="1"/>
            <a:endParaRPr lang="en-US" sz="2000" dirty="0"/>
          </a:p>
          <a:p>
            <a:r>
              <a:rPr lang="en-US" sz="2000" b="1" dirty="0">
                <a:solidFill>
                  <a:srgbClr val="008000"/>
                </a:solidFill>
              </a:rPr>
              <a:t>        // Step 3: Process Each Row: Create a Training Matrix From the selected features, use specific model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like multiple linear regression to solve it, get the fitness value, get the </a:t>
            </a:r>
            <a:r>
              <a:rPr lang="en-US" sz="2000" b="1" dirty="0" err="1">
                <a:solidFill>
                  <a:srgbClr val="008000"/>
                </a:solidFill>
              </a:rPr>
              <a:t>R_square</a:t>
            </a:r>
            <a:r>
              <a:rPr lang="en-US" sz="2000" b="1" dirty="0">
                <a:solidFill>
                  <a:srgbClr val="008000"/>
                </a:solidFill>
              </a:rPr>
              <a:t> of train set,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</a:t>
            </a:r>
            <a:r>
              <a:rPr lang="en-US" sz="2000" b="1" dirty="0" err="1">
                <a:solidFill>
                  <a:srgbClr val="008000"/>
                </a:solidFill>
              </a:rPr>
              <a:t>R_square</a:t>
            </a:r>
            <a:r>
              <a:rPr lang="en-US" sz="2000" b="1" dirty="0">
                <a:solidFill>
                  <a:srgbClr val="008000"/>
                </a:solidFill>
              </a:rPr>
              <a:t> of validation set, </a:t>
            </a:r>
            <a:r>
              <a:rPr lang="en-US" sz="2000" b="1" dirty="0" err="1">
                <a:solidFill>
                  <a:srgbClr val="008000"/>
                </a:solidFill>
              </a:rPr>
              <a:t>R_square</a:t>
            </a:r>
            <a:r>
              <a:rPr lang="en-US" sz="2000" b="1" dirty="0">
                <a:solidFill>
                  <a:srgbClr val="008000"/>
                </a:solidFill>
              </a:rPr>
              <a:t> of test set and </a:t>
            </a:r>
            <a:r>
              <a:rPr lang="en-US" sz="2000" b="1" dirty="0" err="1">
                <a:solidFill>
                  <a:srgbClr val="008000"/>
                </a:solidFill>
              </a:rPr>
              <a:t>Q_square</a:t>
            </a:r>
            <a:r>
              <a:rPr lang="en-US" sz="2000" b="1" dirty="0">
                <a:solidFill>
                  <a:srgbClr val="008000"/>
                </a:solidFill>
              </a:rPr>
              <a:t> of train set, and place them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// all in a file get the for each model and write their values into an output file.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 // Q-Square and assign the values to appropriate locations in their associated arrays.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        </a:t>
            </a:r>
            <a:r>
              <a:rPr lang="en-US" sz="2000" dirty="0"/>
              <a:t>BPSO. </a:t>
            </a:r>
            <a:r>
              <a:rPr lang="en-US" sz="2000" dirty="0" err="1"/>
              <a:t>ProcessInitialPopulation</a:t>
            </a:r>
            <a:r>
              <a:rPr lang="en-US" sz="2000" dirty="0"/>
              <a:t>( );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556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503756" y="397401"/>
            <a:ext cx="1139096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4: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/>
              <a:t>BPSO.CreateInitial </a:t>
            </a:r>
            <a:r>
              <a:rPr lang="en-US" sz="2000" dirty="0" err="1"/>
              <a:t>Vecocity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How to find the initial velocity:</a:t>
            </a:r>
            <a:endParaRPr lang="en-US" dirty="0"/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for (j=0; j&lt;385;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	</a:t>
            </a:r>
          </a:p>
          <a:p>
            <a:r>
              <a:rPr lang="en-US" dirty="0"/>
              <a:t>		       V[</a:t>
            </a:r>
            <a:r>
              <a:rPr lang="en-US" dirty="0" err="1"/>
              <a:t>i</a:t>
            </a:r>
            <a:r>
              <a:rPr lang="en-US" dirty="0"/>
              <a:t>, j] = random number between 0 and 1; // this is not binary. It is between 0 and 1</a:t>
            </a:r>
          </a:p>
          <a:p>
            <a:r>
              <a:rPr lang="en-US" dirty="0"/>
              <a:t>		}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5: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BPSO.CreateInitialLocalBest</a:t>
            </a:r>
            <a:r>
              <a:rPr lang="en-US" sz="2000" dirty="0"/>
              <a:t> Matrix()</a:t>
            </a:r>
          </a:p>
          <a:p>
            <a:r>
              <a:rPr lang="en-US" b="1" dirty="0"/>
              <a:t>      </a:t>
            </a:r>
            <a:r>
              <a:rPr lang="en-US" sz="2000" b="1" dirty="0">
                <a:solidFill>
                  <a:srgbClr val="008000"/>
                </a:solidFill>
              </a:rPr>
              <a:t>// The initial local best matrix is the same as the initial population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// Step 6: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BPSO.GlobalBestRow</a:t>
            </a:r>
            <a:r>
              <a:rPr lang="en-US" sz="2000" dirty="0"/>
              <a:t> = </a:t>
            </a:r>
            <a:r>
              <a:rPr lang="en-US" sz="2000" dirty="0" err="1"/>
              <a:t>BPSO.FindBestGlobalRow</a:t>
            </a:r>
            <a:r>
              <a:rPr lang="en-US" sz="2000" dirty="0"/>
              <a:t>()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rgbClr val="008000"/>
                </a:solidFill>
              </a:rPr>
              <a:t>// The initial global best row is the one the row in the initial population with the best fitness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792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394635" y="372475"/>
            <a:ext cx="113909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// Step 7: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BPSO.NewPopulation</a:t>
            </a:r>
            <a:r>
              <a:rPr lang="en-US" sz="2000" dirty="0"/>
              <a:t> = </a:t>
            </a:r>
            <a:r>
              <a:rPr lang="en-US" sz="2000" dirty="0" err="1"/>
              <a:t>BPSO.FindingNewPopulation</a:t>
            </a:r>
            <a:r>
              <a:rPr lang="en-US" sz="2000" dirty="0"/>
              <a:t>(….) </a:t>
            </a:r>
          </a:p>
          <a:p>
            <a:pPr lvl="1"/>
            <a:r>
              <a:rPr lang="en-US" dirty="0"/>
              <a:t>- If (velocity[</a:t>
            </a:r>
            <a:r>
              <a:rPr lang="en-US" dirty="0" err="1"/>
              <a:t>i</a:t>
            </a:r>
            <a:r>
              <a:rPr lang="en-US" dirty="0"/>
              <a:t>][j] &lt;= </a:t>
            </a:r>
            <a:r>
              <a:rPr lang="en-US" b="1" dirty="0">
                <a:latin typeface="Symbol" panose="05050102010706020507" pitchFamily="18" charset="2"/>
              </a:rPr>
              <a:t>a</a:t>
            </a:r>
            <a:r>
              <a:rPr lang="en-US" dirty="0"/>
              <a:t>) then new-population [</a:t>
            </a:r>
            <a:r>
              <a:rPr lang="en-US" dirty="0" err="1"/>
              <a:t>i</a:t>
            </a:r>
            <a:r>
              <a:rPr lang="en-US" dirty="0"/>
              <a:t>][j] = old-population[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  <a:p>
            <a:pPr lvl="1"/>
            <a:r>
              <a:rPr lang="en-US" dirty="0"/>
              <a:t>- else if (velocity[</a:t>
            </a:r>
            <a:r>
              <a:rPr lang="en-US" dirty="0" err="1"/>
              <a:t>i</a:t>
            </a:r>
            <a:r>
              <a:rPr lang="en-US" dirty="0"/>
              <a:t>][j] &gt; </a:t>
            </a:r>
            <a:r>
              <a:rPr lang="en-US" b="1" dirty="0">
                <a:latin typeface="Symbol" panose="05050102010706020507" pitchFamily="18" charset="2"/>
              </a:rPr>
              <a:t>a </a:t>
            </a:r>
            <a:r>
              <a:rPr lang="en-US" dirty="0"/>
              <a:t>and velocity[</a:t>
            </a:r>
            <a:r>
              <a:rPr lang="en-US" dirty="0" err="1"/>
              <a:t>i</a:t>
            </a:r>
            <a:r>
              <a:rPr lang="en-US" dirty="0"/>
              <a:t>][j] &lt;=p ) then new-population [</a:t>
            </a:r>
            <a:r>
              <a:rPr lang="en-US" dirty="0" err="1"/>
              <a:t>i</a:t>
            </a:r>
            <a:r>
              <a:rPr lang="en-US" dirty="0"/>
              <a:t>][j] = local-best matrix[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  <a:p>
            <a:pPr lvl="1"/>
            <a:r>
              <a:rPr lang="en-US" dirty="0"/>
              <a:t>- else if (velocity [</a:t>
            </a:r>
            <a:r>
              <a:rPr lang="en-US" dirty="0" err="1"/>
              <a:t>i</a:t>
            </a:r>
            <a:r>
              <a:rPr lang="en-US" dirty="0"/>
              <a:t>][j] &gt; p and velocity[</a:t>
            </a:r>
            <a:r>
              <a:rPr lang="en-US" dirty="0" err="1"/>
              <a:t>i</a:t>
            </a:r>
            <a:r>
              <a:rPr lang="en-US" dirty="0"/>
              <a:t>][j] &lt;=1) new-population[</a:t>
            </a:r>
            <a:r>
              <a:rPr lang="en-US" dirty="0" err="1"/>
              <a:t>i</a:t>
            </a:r>
            <a:r>
              <a:rPr lang="en-US" dirty="0"/>
              <a:t>][j] = global-best[j]</a:t>
            </a:r>
          </a:p>
          <a:p>
            <a:pPr lvl="1"/>
            <a:r>
              <a:rPr lang="en-US" dirty="0"/>
              <a:t>- else new-population[</a:t>
            </a:r>
            <a:r>
              <a:rPr lang="en-US" dirty="0" err="1"/>
              <a:t>i</a:t>
            </a:r>
            <a:r>
              <a:rPr lang="en-US" dirty="0"/>
              <a:t>][j] = old-population[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==========================================================================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// Step 8: Updating the new local best Matrix: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BPSO.UpdateNewLocalBestMatrix</a:t>
            </a:r>
            <a:r>
              <a:rPr lang="en-US" dirty="0"/>
              <a:t>(……)</a:t>
            </a:r>
          </a:p>
          <a:p>
            <a:r>
              <a:rPr lang="en-US" dirty="0"/>
              <a:t>         // How to do that?</a:t>
            </a:r>
          </a:p>
          <a:p>
            <a:r>
              <a:rPr lang="en-US" dirty="0"/>
              <a:t>	For each row “</a:t>
            </a:r>
            <a:r>
              <a:rPr lang="en-US" dirty="0" err="1"/>
              <a:t>i</a:t>
            </a:r>
            <a:r>
              <a:rPr lang="en-US" dirty="0"/>
              <a:t>” of the current population</a:t>
            </a:r>
          </a:p>
          <a:p>
            <a:r>
              <a:rPr lang="en-US" dirty="0"/>
              <a:t>	      If the fitness of the population[</a:t>
            </a:r>
            <a:r>
              <a:rPr lang="en-US" dirty="0" err="1"/>
              <a:t>i</a:t>
            </a:r>
            <a:r>
              <a:rPr lang="en-US" dirty="0"/>
              <a:t>] &lt; fitness of local-best[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		Local-best[</a:t>
            </a:r>
            <a:r>
              <a:rPr lang="en-US" dirty="0" err="1"/>
              <a:t>i</a:t>
            </a:r>
            <a:r>
              <a:rPr lang="en-US" dirty="0"/>
              <a:t>] = population[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8000"/>
                </a:solidFill>
              </a:rPr>
              <a:t>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1208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1EDFE-B011-4397-B2AA-12AB778BEE1A}"/>
              </a:ext>
            </a:extLst>
          </p:cNvPr>
          <p:cNvSpPr txBox="1"/>
          <p:nvPr/>
        </p:nvSpPr>
        <p:spPr>
          <a:xfrm>
            <a:off x="379887" y="305068"/>
            <a:ext cx="1104876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 Program – Continue: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>
                <a:solidFill>
                  <a:srgbClr val="008000"/>
                </a:solidFill>
              </a:rPr>
              <a:t>        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// Step 9: Updating the global row.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BPSO.UpdateGlobalRow</a:t>
            </a:r>
            <a:r>
              <a:rPr lang="en-US" sz="2000" dirty="0"/>
              <a:t>(……)</a:t>
            </a:r>
          </a:p>
          <a:p>
            <a:r>
              <a:rPr lang="en-US" sz="2000" b="1" dirty="0"/>
              <a:t>         // How to do that?</a:t>
            </a:r>
          </a:p>
          <a:p>
            <a:r>
              <a:rPr lang="en-US" sz="2000" b="1" dirty="0"/>
              <a:t>	The global row is the row of the local best matrix with the best fitness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8000"/>
                </a:solidFill>
              </a:rPr>
              <a:t>======================================================================</a:t>
            </a:r>
          </a:p>
          <a:p>
            <a:r>
              <a:rPr lang="en-US" sz="2800" b="1" dirty="0">
                <a:solidFill>
                  <a:srgbClr val="008000"/>
                </a:solidFill>
              </a:rPr>
              <a:t>// Step 10: Update the velocity</a:t>
            </a:r>
            <a:endParaRPr lang="en-US" sz="2400" dirty="0"/>
          </a:p>
          <a:p>
            <a:r>
              <a:rPr lang="en-US" sz="2000" dirty="0"/>
              <a:t>         </a:t>
            </a:r>
            <a:r>
              <a:rPr lang="en-US" sz="2000" dirty="0" err="1"/>
              <a:t>BPSO.UpdateVelocityMatrix</a:t>
            </a:r>
            <a:r>
              <a:rPr lang="en-US" sz="2000" dirty="0"/>
              <a:t>(……)</a:t>
            </a:r>
          </a:p>
          <a:p>
            <a:r>
              <a:rPr lang="en-US" sz="2400" b="1" dirty="0"/>
              <a:t>     </a:t>
            </a:r>
            <a:r>
              <a:rPr lang="en-US" sz="2000" b="1" dirty="0"/>
              <a:t>    // How to do that?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======================================================================</a:t>
            </a: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800" b="1" dirty="0">
                <a:solidFill>
                  <a:srgbClr val="008000"/>
                </a:solidFill>
              </a:rPr>
              <a:t>// Go back to step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9C62C-6993-4EB9-87EC-96FD56CA3663}"/>
              </a:ext>
            </a:extLst>
          </p:cNvPr>
          <p:cNvPicPr/>
          <p:nvPr/>
        </p:nvPicPr>
        <p:blipFill rotWithShape="1">
          <a:blip r:embed="rId2"/>
          <a:srcRect l="29441" t="47833" r="37105" b="41689"/>
          <a:stretch/>
        </p:blipFill>
        <p:spPr bwMode="auto">
          <a:xfrm>
            <a:off x="571616" y="4320955"/>
            <a:ext cx="9493086" cy="1910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34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740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Reza Hadaegh</dc:creator>
  <cp:lastModifiedBy>Ahmad Reza Hadaegh</cp:lastModifiedBy>
  <cp:revision>32</cp:revision>
  <dcterms:created xsi:type="dcterms:W3CDTF">2016-10-16T02:12:56Z</dcterms:created>
  <dcterms:modified xsi:type="dcterms:W3CDTF">2018-04-07T19:37:53Z</dcterms:modified>
</cp:coreProperties>
</file>