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60" r:id="rId3"/>
    <p:sldId id="261" r:id="rId4"/>
    <p:sldId id="274" r:id="rId5"/>
    <p:sldId id="269" r:id="rId6"/>
    <p:sldId id="270" r:id="rId7"/>
    <p:sldId id="258" r:id="rId8"/>
    <p:sldId id="273" r:id="rId9"/>
    <p:sldId id="259" r:id="rId10"/>
    <p:sldId id="264" r:id="rId11"/>
    <p:sldId id="265" r:id="rId12"/>
    <p:sldId id="266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&#1042;%20&#1089;&#1091;&#1076;%20-%20&#1052;&#1080;&#1085;&#1091;&#1089;%20&#1088;&#1072;&#1089;&#1089;&#1088;&#1086;&#1095;&#1082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__&#1057;&#1072;&#1084;&#1099;&#1077;%20&#1087;&#1086;&#1089;&#1083;&#1077;&#1076;&#1085;&#1080;&#1077;%20&#1076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__&#1057;&#1072;&#1084;&#1099;&#1077;%20&#1087;&#1086;&#1089;&#1083;&#1077;&#1076;&#1085;&#1080;&#1077;%20&#1076;&#1072;&#1085;&#1085;&#1099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__&#1057;&#1072;&#1084;&#1099;&#1077;%20&#1087;&#1086;&#1089;&#1083;&#1077;&#1076;&#1085;&#1080;&#1077;%20&#1076;&#1072;&#1085;&#1085;&#1099;&#107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__&#1057;&#1072;&#1084;&#1099;&#1077;%20&#1087;&#1086;&#1089;&#1083;&#1077;&#1076;&#1085;&#1080;&#1077;%20&#1076;&#1072;&#1085;&#1085;&#1099;&#107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kusik\&#1042;&#1085;&#1091;&#1090;&#1088;&#1100;\Dropbox\&#1054;&#1073;&#1091;&#1095;&#1077;&#1085;&#1080;&#1077;\&#1050;&#1077;&#1081;&#1089;%201\__&#1057;&#1072;&#1084;&#1099;&#1077;%20&#1087;&#1086;&#1089;&#1083;&#1077;&#1076;&#1085;&#1080;&#1077;%20&#1076;&#1072;&#1085;&#1085;&#1099;&#107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'Вся рассрочка'!$E$2</c:f>
              <c:strCache>
                <c:ptCount val="1"/>
                <c:pt idx="0">
                  <c:v>Рассрочка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'Вся рассрочка'!$C$3:$D$40</c:f>
              <c:multiLvlStrCache>
                <c:ptCount val="38"/>
                <c:lvl>
                  <c:pt idx="0">
                    <c:v>Июль</c:v>
                  </c:pt>
                  <c:pt idx="1">
                    <c:v>Август</c:v>
                  </c:pt>
                  <c:pt idx="2">
                    <c:v>Сентябрь</c:v>
                  </c:pt>
                  <c:pt idx="3">
                    <c:v>Октябрь</c:v>
                  </c:pt>
                  <c:pt idx="4">
                    <c:v>Ноябрь</c:v>
                  </c:pt>
                  <c:pt idx="5">
                    <c:v>Декабрь</c:v>
                  </c:pt>
                  <c:pt idx="6">
                    <c:v>Январь</c:v>
                  </c:pt>
                  <c:pt idx="7">
                    <c:v>Февраль</c:v>
                  </c:pt>
                  <c:pt idx="8">
                    <c:v>Март</c:v>
                  </c:pt>
                  <c:pt idx="9">
                    <c:v>Апрель</c:v>
                  </c:pt>
                  <c:pt idx="10">
                    <c:v>Май</c:v>
                  </c:pt>
                  <c:pt idx="11">
                    <c:v>Июнь</c:v>
                  </c:pt>
                  <c:pt idx="12">
                    <c:v>Июль</c:v>
                  </c:pt>
                  <c:pt idx="13">
                    <c:v>Август</c:v>
                  </c:pt>
                  <c:pt idx="14">
                    <c:v>Сентябрь</c:v>
                  </c:pt>
                  <c:pt idx="15">
                    <c:v>Октябрь</c:v>
                  </c:pt>
                  <c:pt idx="16">
                    <c:v>Ноябрь</c:v>
                  </c:pt>
                  <c:pt idx="17">
                    <c:v>Декабрь</c:v>
                  </c:pt>
                  <c:pt idx="18">
                    <c:v>Январь</c:v>
                  </c:pt>
                  <c:pt idx="19">
                    <c:v>Февраль</c:v>
                  </c:pt>
                  <c:pt idx="20">
                    <c:v>Март</c:v>
                  </c:pt>
                  <c:pt idx="21">
                    <c:v>Апрель</c:v>
                  </c:pt>
                  <c:pt idx="22">
                    <c:v>Май</c:v>
                  </c:pt>
                  <c:pt idx="23">
                    <c:v>Июнь</c:v>
                  </c:pt>
                  <c:pt idx="24">
                    <c:v>Июль</c:v>
                  </c:pt>
                  <c:pt idx="25">
                    <c:v>Август</c:v>
                  </c:pt>
                  <c:pt idx="26">
                    <c:v>Сентябрь</c:v>
                  </c:pt>
                  <c:pt idx="27">
                    <c:v>Октябрь</c:v>
                  </c:pt>
                  <c:pt idx="28">
                    <c:v>Ноябрь</c:v>
                  </c:pt>
                  <c:pt idx="29">
                    <c:v>Декабрь</c:v>
                  </c:pt>
                  <c:pt idx="30">
                    <c:v>Январь</c:v>
                  </c:pt>
                  <c:pt idx="31">
                    <c:v>Февраль</c:v>
                  </c:pt>
                  <c:pt idx="32">
                    <c:v>Март</c:v>
                  </c:pt>
                  <c:pt idx="33">
                    <c:v>Апрель</c:v>
                  </c:pt>
                  <c:pt idx="34">
                    <c:v>Май</c:v>
                  </c:pt>
                  <c:pt idx="35">
                    <c:v>Июнь</c:v>
                  </c:pt>
                  <c:pt idx="36">
                    <c:v>Июль</c:v>
                  </c:pt>
                  <c:pt idx="37">
                    <c:v>Август</c:v>
                  </c:pt>
                </c:lvl>
                <c:lvl>
                  <c:pt idx="0">
                    <c:v>2018</c:v>
                  </c:pt>
                  <c:pt idx="6">
                    <c:v>2019</c:v>
                  </c:pt>
                  <c:pt idx="18">
                    <c:v>2020</c:v>
                  </c:pt>
                  <c:pt idx="30">
                    <c:v>2021</c:v>
                  </c:pt>
                </c:lvl>
              </c:multiLvlStrCache>
            </c:multiLvlStrRef>
          </c:cat>
          <c:val>
            <c:numRef>
              <c:f>'Вся рассрочка'!$E$3:$E$40</c:f>
              <c:numCache>
                <c:formatCode>General</c:formatCode>
                <c:ptCount val="38"/>
                <c:pt idx="0">
                  <c:v>11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23</c:v>
                </c:pt>
                <c:pt idx="5">
                  <c:v>23</c:v>
                </c:pt>
                <c:pt idx="6">
                  <c:v>15</c:v>
                </c:pt>
                <c:pt idx="7">
                  <c:v>31</c:v>
                </c:pt>
                <c:pt idx="8">
                  <c:v>27</c:v>
                </c:pt>
                <c:pt idx="9">
                  <c:v>24</c:v>
                </c:pt>
                <c:pt idx="10">
                  <c:v>28</c:v>
                </c:pt>
                <c:pt idx="11">
                  <c:v>28</c:v>
                </c:pt>
                <c:pt idx="12">
                  <c:v>33</c:v>
                </c:pt>
                <c:pt idx="13">
                  <c:v>31</c:v>
                </c:pt>
                <c:pt idx="14">
                  <c:v>20</c:v>
                </c:pt>
                <c:pt idx="15">
                  <c:v>28</c:v>
                </c:pt>
                <c:pt idx="16">
                  <c:v>19</c:v>
                </c:pt>
                <c:pt idx="17">
                  <c:v>34</c:v>
                </c:pt>
                <c:pt idx="18">
                  <c:v>19</c:v>
                </c:pt>
                <c:pt idx="19">
                  <c:v>41</c:v>
                </c:pt>
                <c:pt idx="20">
                  <c:v>25</c:v>
                </c:pt>
                <c:pt idx="21">
                  <c:v>30</c:v>
                </c:pt>
                <c:pt idx="22">
                  <c:v>29</c:v>
                </c:pt>
                <c:pt idx="23">
                  <c:v>26</c:v>
                </c:pt>
                <c:pt idx="24">
                  <c:v>29</c:v>
                </c:pt>
                <c:pt idx="25">
                  <c:v>28</c:v>
                </c:pt>
                <c:pt idx="26">
                  <c:v>31</c:v>
                </c:pt>
                <c:pt idx="27">
                  <c:v>34</c:v>
                </c:pt>
                <c:pt idx="28">
                  <c:v>23</c:v>
                </c:pt>
                <c:pt idx="29">
                  <c:v>29</c:v>
                </c:pt>
                <c:pt idx="30">
                  <c:v>79</c:v>
                </c:pt>
                <c:pt idx="31">
                  <c:v>76</c:v>
                </c:pt>
                <c:pt idx="32">
                  <c:v>67</c:v>
                </c:pt>
                <c:pt idx="33">
                  <c:v>142</c:v>
                </c:pt>
                <c:pt idx="34">
                  <c:v>129</c:v>
                </c:pt>
                <c:pt idx="35">
                  <c:v>112</c:v>
                </c:pt>
                <c:pt idx="36">
                  <c:v>61</c:v>
                </c:pt>
                <c:pt idx="3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9-44AE-9094-ADD8CD191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274943"/>
        <c:axId val="170275775"/>
      </c:lineChart>
      <c:catAx>
        <c:axId val="17027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275775"/>
        <c:crosses val="autoZero"/>
        <c:auto val="1"/>
        <c:lblAlgn val="ctr"/>
        <c:lblOffset val="100"/>
        <c:noMultiLvlLbl val="0"/>
      </c:catAx>
      <c:valAx>
        <c:axId val="1702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2749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'Месяц выдачи'!$G$4</c:f>
              <c:strCache>
                <c:ptCount val="1"/>
                <c:pt idx="0">
                  <c:v>Подсетка</c:v>
                </c:pt>
              </c:strCache>
            </c:strRef>
          </c:tx>
          <c:spPr>
            <a:solidFill>
              <a:srgbClr val="FC9E9E">
                <a:alpha val="0"/>
              </a:srgbClr>
            </a:solidFill>
            <a:ln w="165100" cap="flat" cmpd="sng" algn="ctr">
              <a:solidFill>
                <a:srgbClr val="FC9E9E">
                  <a:alpha val="69000"/>
                </a:srgbClr>
              </a:solidFill>
              <a:miter lim="800000"/>
            </a:ln>
            <a:effectLst/>
          </c:spPr>
          <c:invertIfNegative val="0"/>
          <c:cat>
            <c:multiLvlStrRef>
              <c:f>'Месяц выдачи'!$D$5:$E$45</c:f>
              <c:multiLvlStrCache>
                <c:ptCount val="41"/>
                <c:lvl>
                  <c:pt idx="0">
                    <c:v>Апрель</c:v>
                  </c:pt>
                  <c:pt idx="1">
                    <c:v>Май</c:v>
                  </c:pt>
                  <c:pt idx="2">
                    <c:v>Июнь</c:v>
                  </c:pt>
                  <c:pt idx="3">
                    <c:v>Июль</c:v>
                  </c:pt>
                  <c:pt idx="4">
                    <c:v>Август</c:v>
                  </c:pt>
                  <c:pt idx="5">
                    <c:v>Сентябрь</c:v>
                  </c:pt>
                  <c:pt idx="6">
                    <c:v>Октябрь</c:v>
                  </c:pt>
                  <c:pt idx="7">
                    <c:v>Ноябрь</c:v>
                  </c:pt>
                  <c:pt idx="8">
                    <c:v>Декабрь</c:v>
                  </c:pt>
                  <c:pt idx="9">
                    <c:v>Январь</c:v>
                  </c:pt>
                  <c:pt idx="10">
                    <c:v>Февраль</c:v>
                  </c:pt>
                  <c:pt idx="11">
                    <c:v>Март</c:v>
                  </c:pt>
                  <c:pt idx="12">
                    <c:v>Апрель</c:v>
                  </c:pt>
                  <c:pt idx="13">
                    <c:v>Май</c:v>
                  </c:pt>
                  <c:pt idx="14">
                    <c:v>Июнь</c:v>
                  </c:pt>
                  <c:pt idx="15">
                    <c:v>Июль</c:v>
                  </c:pt>
                  <c:pt idx="16">
                    <c:v>Август</c:v>
                  </c:pt>
                  <c:pt idx="17">
                    <c:v>Сентябрь</c:v>
                  </c:pt>
                  <c:pt idx="18">
                    <c:v>Октябрь</c:v>
                  </c:pt>
                  <c:pt idx="19">
                    <c:v>Ноябрь</c:v>
                  </c:pt>
                  <c:pt idx="20">
                    <c:v>Декабрь</c:v>
                  </c:pt>
                  <c:pt idx="21">
                    <c:v>Январь</c:v>
                  </c:pt>
                  <c:pt idx="22">
                    <c:v>Февраль</c:v>
                  </c:pt>
                  <c:pt idx="23">
                    <c:v>Март</c:v>
                  </c:pt>
                  <c:pt idx="24">
                    <c:v>Апрель</c:v>
                  </c:pt>
                  <c:pt idx="25">
                    <c:v>Май</c:v>
                  </c:pt>
                  <c:pt idx="26">
                    <c:v>Июнь</c:v>
                  </c:pt>
                  <c:pt idx="27">
                    <c:v>Июль</c:v>
                  </c:pt>
                  <c:pt idx="28">
                    <c:v>Август</c:v>
                  </c:pt>
                  <c:pt idx="29">
                    <c:v>Сентябрь</c:v>
                  </c:pt>
                  <c:pt idx="30">
                    <c:v>Октябрь</c:v>
                  </c:pt>
                  <c:pt idx="31">
                    <c:v>Ноябрь</c:v>
                  </c:pt>
                  <c:pt idx="32">
                    <c:v>Декабрь</c:v>
                  </c:pt>
                  <c:pt idx="33">
                    <c:v>Январь</c:v>
                  </c:pt>
                  <c:pt idx="34">
                    <c:v>Февраль</c:v>
                  </c:pt>
                  <c:pt idx="35">
                    <c:v>Март</c:v>
                  </c:pt>
                  <c:pt idx="36">
                    <c:v>Апрель</c:v>
                  </c:pt>
                  <c:pt idx="37">
                    <c:v>Май</c:v>
                  </c:pt>
                  <c:pt idx="38">
                    <c:v>Июнь</c:v>
                  </c:pt>
                  <c:pt idx="39">
                    <c:v>Июль</c:v>
                  </c:pt>
                  <c:pt idx="40">
                    <c:v>Август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21">
                    <c:v>2020</c:v>
                  </c:pt>
                  <c:pt idx="33">
                    <c:v>2021</c:v>
                  </c:pt>
                </c:lvl>
              </c:multiLvlStrCache>
            </c:multiLvlStrRef>
          </c:cat>
          <c:val>
            <c:numRef>
              <c:f>'Месяц выдачи'!$G$5:$G$45</c:f>
              <c:numCache>
                <c:formatCode>General</c:formatCode>
                <c:ptCount val="41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D-489C-9DA6-E5C77AE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9999871"/>
        <c:axId val="1790001951"/>
      </c:barChart>
      <c:lineChart>
        <c:grouping val="standard"/>
        <c:varyColors val="0"/>
        <c:ser>
          <c:idx val="0"/>
          <c:order val="0"/>
          <c:tx>
            <c:strRef>
              <c:f>'Месяц выдачи'!$F$4</c:f>
              <c:strCache>
                <c:ptCount val="1"/>
                <c:pt idx="0">
                  <c:v>Норм</c:v>
                </c:pt>
              </c:strCache>
            </c:strRef>
          </c:tx>
          <c:spPr>
            <a:ln w="22225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'Месяц выдачи'!$D$5:$E$45</c:f>
              <c:multiLvlStrCache>
                <c:ptCount val="41"/>
                <c:lvl>
                  <c:pt idx="0">
                    <c:v>Апрель</c:v>
                  </c:pt>
                  <c:pt idx="1">
                    <c:v>Май</c:v>
                  </c:pt>
                  <c:pt idx="2">
                    <c:v>Июнь</c:v>
                  </c:pt>
                  <c:pt idx="3">
                    <c:v>Июль</c:v>
                  </c:pt>
                  <c:pt idx="4">
                    <c:v>Август</c:v>
                  </c:pt>
                  <c:pt idx="5">
                    <c:v>Сентябрь</c:v>
                  </c:pt>
                  <c:pt idx="6">
                    <c:v>Октябрь</c:v>
                  </c:pt>
                  <c:pt idx="7">
                    <c:v>Ноябрь</c:v>
                  </c:pt>
                  <c:pt idx="8">
                    <c:v>Декабрь</c:v>
                  </c:pt>
                  <c:pt idx="9">
                    <c:v>Январь</c:v>
                  </c:pt>
                  <c:pt idx="10">
                    <c:v>Февраль</c:v>
                  </c:pt>
                  <c:pt idx="11">
                    <c:v>Март</c:v>
                  </c:pt>
                  <c:pt idx="12">
                    <c:v>Апрель</c:v>
                  </c:pt>
                  <c:pt idx="13">
                    <c:v>Май</c:v>
                  </c:pt>
                  <c:pt idx="14">
                    <c:v>Июнь</c:v>
                  </c:pt>
                  <c:pt idx="15">
                    <c:v>Июль</c:v>
                  </c:pt>
                  <c:pt idx="16">
                    <c:v>Август</c:v>
                  </c:pt>
                  <c:pt idx="17">
                    <c:v>Сентябрь</c:v>
                  </c:pt>
                  <c:pt idx="18">
                    <c:v>Октябрь</c:v>
                  </c:pt>
                  <c:pt idx="19">
                    <c:v>Ноябрь</c:v>
                  </c:pt>
                  <c:pt idx="20">
                    <c:v>Декабрь</c:v>
                  </c:pt>
                  <c:pt idx="21">
                    <c:v>Январь</c:v>
                  </c:pt>
                  <c:pt idx="22">
                    <c:v>Февраль</c:v>
                  </c:pt>
                  <c:pt idx="23">
                    <c:v>Март</c:v>
                  </c:pt>
                  <c:pt idx="24">
                    <c:v>Апрель</c:v>
                  </c:pt>
                  <c:pt idx="25">
                    <c:v>Май</c:v>
                  </c:pt>
                  <c:pt idx="26">
                    <c:v>Июнь</c:v>
                  </c:pt>
                  <c:pt idx="27">
                    <c:v>Июль</c:v>
                  </c:pt>
                  <c:pt idx="28">
                    <c:v>Август</c:v>
                  </c:pt>
                  <c:pt idx="29">
                    <c:v>Сентябрь</c:v>
                  </c:pt>
                  <c:pt idx="30">
                    <c:v>Октябрь</c:v>
                  </c:pt>
                  <c:pt idx="31">
                    <c:v>Ноябрь</c:v>
                  </c:pt>
                  <c:pt idx="32">
                    <c:v>Декабрь</c:v>
                  </c:pt>
                  <c:pt idx="33">
                    <c:v>Январь</c:v>
                  </c:pt>
                  <c:pt idx="34">
                    <c:v>Февраль</c:v>
                  </c:pt>
                  <c:pt idx="35">
                    <c:v>Март</c:v>
                  </c:pt>
                  <c:pt idx="36">
                    <c:v>Апрель</c:v>
                  </c:pt>
                  <c:pt idx="37">
                    <c:v>Май</c:v>
                  </c:pt>
                  <c:pt idx="38">
                    <c:v>Июнь</c:v>
                  </c:pt>
                  <c:pt idx="39">
                    <c:v>Июль</c:v>
                  </c:pt>
                  <c:pt idx="40">
                    <c:v>Август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21">
                    <c:v>2020</c:v>
                  </c:pt>
                  <c:pt idx="33">
                    <c:v>2021</c:v>
                  </c:pt>
                </c:lvl>
              </c:multiLvlStrCache>
            </c:multiLvlStrRef>
          </c:cat>
          <c:val>
            <c:numRef>
              <c:f>'Месяц выдачи'!$F$5:$F$45</c:f>
              <c:numCache>
                <c:formatCode>General</c:formatCode>
                <c:ptCount val="41"/>
                <c:pt idx="0">
                  <c:v>22</c:v>
                </c:pt>
                <c:pt idx="1">
                  <c:v>19</c:v>
                </c:pt>
                <c:pt idx="2">
                  <c:v>30</c:v>
                </c:pt>
                <c:pt idx="3">
                  <c:v>18</c:v>
                </c:pt>
                <c:pt idx="4">
                  <c:v>33</c:v>
                </c:pt>
                <c:pt idx="5">
                  <c:v>17</c:v>
                </c:pt>
                <c:pt idx="6">
                  <c:v>20</c:v>
                </c:pt>
                <c:pt idx="7">
                  <c:v>35</c:v>
                </c:pt>
                <c:pt idx="8">
                  <c:v>15</c:v>
                </c:pt>
                <c:pt idx="9">
                  <c:v>36</c:v>
                </c:pt>
                <c:pt idx="10">
                  <c:v>26</c:v>
                </c:pt>
                <c:pt idx="11">
                  <c:v>29</c:v>
                </c:pt>
                <c:pt idx="12">
                  <c:v>33</c:v>
                </c:pt>
                <c:pt idx="13">
                  <c:v>24</c:v>
                </c:pt>
                <c:pt idx="14">
                  <c:v>22</c:v>
                </c:pt>
                <c:pt idx="15">
                  <c:v>28</c:v>
                </c:pt>
                <c:pt idx="16">
                  <c:v>31</c:v>
                </c:pt>
                <c:pt idx="17">
                  <c:v>32</c:v>
                </c:pt>
                <c:pt idx="18">
                  <c:v>26</c:v>
                </c:pt>
                <c:pt idx="19">
                  <c:v>27</c:v>
                </c:pt>
                <c:pt idx="20">
                  <c:v>25</c:v>
                </c:pt>
                <c:pt idx="21">
                  <c:v>31</c:v>
                </c:pt>
                <c:pt idx="22">
                  <c:v>33</c:v>
                </c:pt>
                <c:pt idx="23">
                  <c:v>26</c:v>
                </c:pt>
                <c:pt idx="24">
                  <c:v>36</c:v>
                </c:pt>
                <c:pt idx="25">
                  <c:v>47</c:v>
                </c:pt>
                <c:pt idx="26">
                  <c:v>32</c:v>
                </c:pt>
                <c:pt idx="27">
                  <c:v>35</c:v>
                </c:pt>
                <c:pt idx="28">
                  <c:v>38</c:v>
                </c:pt>
                <c:pt idx="29">
                  <c:v>37</c:v>
                </c:pt>
                <c:pt idx="30">
                  <c:v>28</c:v>
                </c:pt>
                <c:pt idx="31">
                  <c:v>30</c:v>
                </c:pt>
                <c:pt idx="32">
                  <c:v>29</c:v>
                </c:pt>
                <c:pt idx="33">
                  <c:v>23</c:v>
                </c:pt>
                <c:pt idx="34">
                  <c:v>10</c:v>
                </c:pt>
                <c:pt idx="35">
                  <c:v>29</c:v>
                </c:pt>
                <c:pt idx="36">
                  <c:v>31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D-489C-9DA6-E5C77AE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999871"/>
        <c:axId val="1790001951"/>
      </c:lineChart>
      <c:catAx>
        <c:axId val="178999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0001951"/>
        <c:crosses val="autoZero"/>
        <c:auto val="1"/>
        <c:lblAlgn val="ctr"/>
        <c:lblOffset val="100"/>
        <c:noMultiLvlLbl val="0"/>
      </c:catAx>
      <c:valAx>
        <c:axId val="1790001951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999987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Тип продукта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'Графики, исправленные'!$C$27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70-4CB8-B648-8CB0206737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70-4CB8-B648-8CB0206737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'Графики, исправленные'!$B$28:$B$29</c:f>
              <c:strCache>
                <c:ptCount val="2"/>
                <c:pt idx="0">
                  <c:v>POS-1</c:v>
                </c:pt>
                <c:pt idx="1">
                  <c:v>RC</c:v>
                </c:pt>
              </c:strCache>
            </c:strRef>
          </c:cat>
          <c:val>
            <c:numRef>
              <c:f>'Графики, исправленные'!$C$28:$C$29</c:f>
              <c:numCache>
                <c:formatCode>General</c:formatCode>
                <c:ptCount val="2"/>
                <c:pt idx="0">
                  <c:v>797</c:v>
                </c:pt>
                <c:pt idx="1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0-4CB8-B648-8CB0206737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Высшее образование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'Графики, исправленные'!$C$45</c:f>
              <c:strCache>
                <c:ptCount val="1"/>
                <c:pt idx="0">
                  <c:v>Образование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93-4D17-8A43-36EF40D940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93-4D17-8A43-36EF40D940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'Графики, исправленные'!$B$46:$B$47</c:f>
              <c:strCache>
                <c:ptCount val="2"/>
                <c:pt idx="0">
                  <c:v>Есть</c:v>
                </c:pt>
                <c:pt idx="1">
                  <c:v>Нет</c:v>
                </c:pt>
              </c:strCache>
            </c:strRef>
          </c:cat>
          <c:val>
            <c:numRef>
              <c:f>'Графики, исправленные'!$C$46:$C$47</c:f>
              <c:numCache>
                <c:formatCode>General</c:formatCode>
                <c:ptCount val="2"/>
                <c:pt idx="0">
                  <c:v>604</c:v>
                </c:pt>
                <c:pt idx="1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93-4D17-8A43-36EF40D940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299-4256-8D3A-488703985A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299-4256-8D3A-488703985A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'Графики, исправленные'!$B$16:$B$17</c:f>
              <c:strCache>
                <c:ptCount val="2"/>
                <c:pt idx="0">
                  <c:v>Жен</c:v>
                </c:pt>
                <c:pt idx="1">
                  <c:v>Муж</c:v>
                </c:pt>
              </c:strCache>
              <c:extLst/>
            </c:strRef>
          </c:cat>
          <c:val>
            <c:numRef>
              <c:f>'Графики, исправленные'!$C$16:$C$17</c:f>
              <c:numCache>
                <c:formatCode>General</c:formatCode>
                <c:ptCount val="2"/>
                <c:pt idx="0">
                  <c:v>650</c:v>
                </c:pt>
                <c:pt idx="1">
                  <c:v>393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1299-4256-8D3A-488703985A3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Лист1!$E$2</c:f>
              <c:strCache>
                <c:ptCount val="1"/>
                <c:pt idx="0">
                  <c:v>POS-1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Лист1!$C$3:$D$39</c:f>
              <c:multiLvlStrCache>
                <c:ptCount val="37"/>
                <c:lvl>
                  <c:pt idx="0">
                    <c:v>Апрель</c:v>
                  </c:pt>
                  <c:pt idx="1">
                    <c:v>Май</c:v>
                  </c:pt>
                  <c:pt idx="2">
                    <c:v>Июнь</c:v>
                  </c:pt>
                  <c:pt idx="3">
                    <c:v>Июль</c:v>
                  </c:pt>
                  <c:pt idx="4">
                    <c:v>Август</c:v>
                  </c:pt>
                  <c:pt idx="5">
                    <c:v>Сентябрь</c:v>
                  </c:pt>
                  <c:pt idx="6">
                    <c:v>Октябрь</c:v>
                  </c:pt>
                  <c:pt idx="7">
                    <c:v>Ноябрь</c:v>
                  </c:pt>
                  <c:pt idx="8">
                    <c:v>Декабрь</c:v>
                  </c:pt>
                  <c:pt idx="9">
                    <c:v>Январь</c:v>
                  </c:pt>
                  <c:pt idx="10">
                    <c:v>Февраль</c:v>
                  </c:pt>
                  <c:pt idx="11">
                    <c:v>Март</c:v>
                  </c:pt>
                  <c:pt idx="12">
                    <c:v>Апрель</c:v>
                  </c:pt>
                  <c:pt idx="13">
                    <c:v>Май</c:v>
                  </c:pt>
                  <c:pt idx="14">
                    <c:v>Июнь</c:v>
                  </c:pt>
                  <c:pt idx="15">
                    <c:v>Июль</c:v>
                  </c:pt>
                  <c:pt idx="16">
                    <c:v>Август</c:v>
                  </c:pt>
                  <c:pt idx="17">
                    <c:v>Сентябрь</c:v>
                  </c:pt>
                  <c:pt idx="18">
                    <c:v>Октябрь</c:v>
                  </c:pt>
                  <c:pt idx="19">
                    <c:v>Ноябрь</c:v>
                  </c:pt>
                  <c:pt idx="20">
                    <c:v>Декабрь</c:v>
                  </c:pt>
                  <c:pt idx="21">
                    <c:v>Январь</c:v>
                  </c:pt>
                  <c:pt idx="22">
                    <c:v>Февраль</c:v>
                  </c:pt>
                  <c:pt idx="23">
                    <c:v>Март</c:v>
                  </c:pt>
                  <c:pt idx="24">
                    <c:v>Апрель</c:v>
                  </c:pt>
                  <c:pt idx="25">
                    <c:v>Май</c:v>
                  </c:pt>
                  <c:pt idx="26">
                    <c:v>Июнь</c:v>
                  </c:pt>
                  <c:pt idx="27">
                    <c:v>Июль</c:v>
                  </c:pt>
                  <c:pt idx="28">
                    <c:v>Август</c:v>
                  </c:pt>
                  <c:pt idx="29">
                    <c:v>Сентябрь</c:v>
                  </c:pt>
                  <c:pt idx="30">
                    <c:v>Октябрь</c:v>
                  </c:pt>
                  <c:pt idx="31">
                    <c:v>Ноябрь</c:v>
                  </c:pt>
                  <c:pt idx="32">
                    <c:v>Декабрь</c:v>
                  </c:pt>
                  <c:pt idx="33">
                    <c:v>Январь</c:v>
                  </c:pt>
                  <c:pt idx="34">
                    <c:v>Февраль</c:v>
                  </c:pt>
                  <c:pt idx="35">
                    <c:v>Март</c:v>
                  </c:pt>
                  <c:pt idx="36">
                    <c:v>Апрель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21">
                    <c:v>2020</c:v>
                  </c:pt>
                  <c:pt idx="33">
                    <c:v>2021</c:v>
                  </c:pt>
                </c:lvl>
              </c:multiLvlStrCache>
            </c:multiLvlStrRef>
          </c:cat>
          <c:val>
            <c:numRef>
              <c:f>Лист1!$E$3:$E$39</c:f>
              <c:numCache>
                <c:formatCode>General</c:formatCode>
                <c:ptCount val="37"/>
                <c:pt idx="0">
                  <c:v>15</c:v>
                </c:pt>
                <c:pt idx="1">
                  <c:v>17</c:v>
                </c:pt>
                <c:pt idx="2">
                  <c:v>25</c:v>
                </c:pt>
                <c:pt idx="3">
                  <c:v>13</c:v>
                </c:pt>
                <c:pt idx="4">
                  <c:v>24</c:v>
                </c:pt>
                <c:pt idx="5">
                  <c:v>11</c:v>
                </c:pt>
                <c:pt idx="6">
                  <c:v>17</c:v>
                </c:pt>
                <c:pt idx="7">
                  <c:v>28</c:v>
                </c:pt>
                <c:pt idx="8">
                  <c:v>14</c:v>
                </c:pt>
                <c:pt idx="9">
                  <c:v>29</c:v>
                </c:pt>
                <c:pt idx="10">
                  <c:v>22</c:v>
                </c:pt>
                <c:pt idx="11">
                  <c:v>19</c:v>
                </c:pt>
                <c:pt idx="12">
                  <c:v>30</c:v>
                </c:pt>
                <c:pt idx="13">
                  <c:v>20</c:v>
                </c:pt>
                <c:pt idx="14">
                  <c:v>20</c:v>
                </c:pt>
                <c:pt idx="15">
                  <c:v>19</c:v>
                </c:pt>
                <c:pt idx="16">
                  <c:v>24</c:v>
                </c:pt>
                <c:pt idx="17">
                  <c:v>25</c:v>
                </c:pt>
                <c:pt idx="18">
                  <c:v>22</c:v>
                </c:pt>
                <c:pt idx="19">
                  <c:v>17</c:v>
                </c:pt>
                <c:pt idx="20">
                  <c:v>17</c:v>
                </c:pt>
                <c:pt idx="21">
                  <c:v>22</c:v>
                </c:pt>
                <c:pt idx="22">
                  <c:v>30</c:v>
                </c:pt>
                <c:pt idx="23">
                  <c:v>18</c:v>
                </c:pt>
                <c:pt idx="24">
                  <c:v>30</c:v>
                </c:pt>
                <c:pt idx="25">
                  <c:v>37</c:v>
                </c:pt>
                <c:pt idx="26">
                  <c:v>25</c:v>
                </c:pt>
                <c:pt idx="27">
                  <c:v>25</c:v>
                </c:pt>
                <c:pt idx="28">
                  <c:v>27</c:v>
                </c:pt>
                <c:pt idx="29">
                  <c:v>28</c:v>
                </c:pt>
                <c:pt idx="30">
                  <c:v>14</c:v>
                </c:pt>
                <c:pt idx="31">
                  <c:v>23</c:v>
                </c:pt>
                <c:pt idx="32">
                  <c:v>21</c:v>
                </c:pt>
                <c:pt idx="33">
                  <c:v>16</c:v>
                </c:pt>
                <c:pt idx="34">
                  <c:v>9</c:v>
                </c:pt>
                <c:pt idx="35">
                  <c:v>20</c:v>
                </c:pt>
                <c:pt idx="3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7-4B30-8A5C-004DD4B44062}"/>
            </c:ext>
          </c:extLst>
        </c:ser>
        <c:ser>
          <c:idx val="3"/>
          <c:order val="1"/>
          <c:tx>
            <c:strRef>
              <c:f>Лист1!$F$2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Лист1!$C$3:$D$39</c:f>
              <c:multiLvlStrCache>
                <c:ptCount val="37"/>
                <c:lvl>
                  <c:pt idx="0">
                    <c:v>Апрель</c:v>
                  </c:pt>
                  <c:pt idx="1">
                    <c:v>Май</c:v>
                  </c:pt>
                  <c:pt idx="2">
                    <c:v>Июнь</c:v>
                  </c:pt>
                  <c:pt idx="3">
                    <c:v>Июль</c:v>
                  </c:pt>
                  <c:pt idx="4">
                    <c:v>Август</c:v>
                  </c:pt>
                  <c:pt idx="5">
                    <c:v>Сентябрь</c:v>
                  </c:pt>
                  <c:pt idx="6">
                    <c:v>Октябрь</c:v>
                  </c:pt>
                  <c:pt idx="7">
                    <c:v>Ноябрь</c:v>
                  </c:pt>
                  <c:pt idx="8">
                    <c:v>Декабрь</c:v>
                  </c:pt>
                  <c:pt idx="9">
                    <c:v>Январь</c:v>
                  </c:pt>
                  <c:pt idx="10">
                    <c:v>Февраль</c:v>
                  </c:pt>
                  <c:pt idx="11">
                    <c:v>Март</c:v>
                  </c:pt>
                  <c:pt idx="12">
                    <c:v>Апрель</c:v>
                  </c:pt>
                  <c:pt idx="13">
                    <c:v>Май</c:v>
                  </c:pt>
                  <c:pt idx="14">
                    <c:v>Июнь</c:v>
                  </c:pt>
                  <c:pt idx="15">
                    <c:v>Июль</c:v>
                  </c:pt>
                  <c:pt idx="16">
                    <c:v>Август</c:v>
                  </c:pt>
                  <c:pt idx="17">
                    <c:v>Сентябрь</c:v>
                  </c:pt>
                  <c:pt idx="18">
                    <c:v>Октябрь</c:v>
                  </c:pt>
                  <c:pt idx="19">
                    <c:v>Ноябрь</c:v>
                  </c:pt>
                  <c:pt idx="20">
                    <c:v>Декабрь</c:v>
                  </c:pt>
                  <c:pt idx="21">
                    <c:v>Январь</c:v>
                  </c:pt>
                  <c:pt idx="22">
                    <c:v>Февраль</c:v>
                  </c:pt>
                  <c:pt idx="23">
                    <c:v>Март</c:v>
                  </c:pt>
                  <c:pt idx="24">
                    <c:v>Апрель</c:v>
                  </c:pt>
                  <c:pt idx="25">
                    <c:v>Май</c:v>
                  </c:pt>
                  <c:pt idx="26">
                    <c:v>Июнь</c:v>
                  </c:pt>
                  <c:pt idx="27">
                    <c:v>Июль</c:v>
                  </c:pt>
                  <c:pt idx="28">
                    <c:v>Август</c:v>
                  </c:pt>
                  <c:pt idx="29">
                    <c:v>Сентябрь</c:v>
                  </c:pt>
                  <c:pt idx="30">
                    <c:v>Октябрь</c:v>
                  </c:pt>
                  <c:pt idx="31">
                    <c:v>Ноябрь</c:v>
                  </c:pt>
                  <c:pt idx="32">
                    <c:v>Декабрь</c:v>
                  </c:pt>
                  <c:pt idx="33">
                    <c:v>Январь</c:v>
                  </c:pt>
                  <c:pt idx="34">
                    <c:v>Февраль</c:v>
                  </c:pt>
                  <c:pt idx="35">
                    <c:v>Март</c:v>
                  </c:pt>
                  <c:pt idx="36">
                    <c:v>Апрель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21">
                    <c:v>2020</c:v>
                  </c:pt>
                  <c:pt idx="33">
                    <c:v>2021</c:v>
                  </c:pt>
                </c:lvl>
              </c:multiLvlStrCache>
            </c:multiLvlStrRef>
          </c:cat>
          <c:val>
            <c:numRef>
              <c:f>Лист1!$F$3:$F$39</c:f>
              <c:numCache>
                <c:formatCode>General</c:formatCode>
                <c:ptCount val="37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6</c:v>
                </c:pt>
                <c:pt idx="6">
                  <c:v>3</c:v>
                </c:pt>
                <c:pt idx="7">
                  <c:v>7</c:v>
                </c:pt>
                <c:pt idx="8">
                  <c:v>1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3</c:v>
                </c:pt>
                <c:pt idx="13">
                  <c:v>4</c:v>
                </c:pt>
                <c:pt idx="14">
                  <c:v>2</c:v>
                </c:pt>
                <c:pt idx="15">
                  <c:v>9</c:v>
                </c:pt>
                <c:pt idx="16">
                  <c:v>7</c:v>
                </c:pt>
                <c:pt idx="17">
                  <c:v>7</c:v>
                </c:pt>
                <c:pt idx="18">
                  <c:v>4</c:v>
                </c:pt>
                <c:pt idx="19">
                  <c:v>10</c:v>
                </c:pt>
                <c:pt idx="20">
                  <c:v>8</c:v>
                </c:pt>
                <c:pt idx="21">
                  <c:v>9</c:v>
                </c:pt>
                <c:pt idx="22">
                  <c:v>3</c:v>
                </c:pt>
                <c:pt idx="23">
                  <c:v>8</c:v>
                </c:pt>
                <c:pt idx="24">
                  <c:v>6</c:v>
                </c:pt>
                <c:pt idx="25">
                  <c:v>10</c:v>
                </c:pt>
                <c:pt idx="26">
                  <c:v>7</c:v>
                </c:pt>
                <c:pt idx="27">
                  <c:v>10</c:v>
                </c:pt>
                <c:pt idx="28">
                  <c:v>11</c:v>
                </c:pt>
                <c:pt idx="29">
                  <c:v>9</c:v>
                </c:pt>
                <c:pt idx="30">
                  <c:v>14</c:v>
                </c:pt>
                <c:pt idx="31">
                  <c:v>7</c:v>
                </c:pt>
                <c:pt idx="32">
                  <c:v>8</c:v>
                </c:pt>
                <c:pt idx="33">
                  <c:v>7</c:v>
                </c:pt>
                <c:pt idx="34">
                  <c:v>1</c:v>
                </c:pt>
                <c:pt idx="35">
                  <c:v>9</c:v>
                </c:pt>
                <c:pt idx="3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7-4B30-8A5C-004DD4B44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0735088"/>
        <c:axId val="1924106400"/>
      </c:barChart>
      <c:catAx>
        <c:axId val="1870735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24106400"/>
        <c:crosses val="autoZero"/>
        <c:auto val="1"/>
        <c:lblAlgn val="ctr"/>
        <c:lblOffset val="100"/>
        <c:noMultiLvlLbl val="0"/>
      </c:catAx>
      <c:valAx>
        <c:axId val="19241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073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6F6C7-4E80-4410-8F94-2E7ACBE1624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893E8-6D17-414C-9C4C-848BAC9B1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2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33FA9-130B-4C78-AB6B-7224D143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0F113-FAAE-4728-B898-EC57E132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EF2F7-AA21-4161-98B8-EC15B602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C9726-A291-4F77-A528-C3CF3AE9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0EC1D-9DA3-48D4-B005-012604AA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A3B9E-B6B1-4FA9-8B94-10F42E1F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459ACC-7257-4D59-81AD-AC1F1669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A27780-830F-42AD-9AA3-0BD6C7DE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DCA98-C83B-4D46-A1F0-59EA580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7EC09-FEAA-47D7-B922-CA7830B4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3624FE-BFD3-43F4-9101-F17F7E69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CAFC47-6CCB-4007-925B-A7E649AF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14668-D688-490B-9D3B-E6EDAB2F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27056-41F8-4767-B900-94BA3266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D2521-F04C-4DF3-B2FA-0EC35C63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4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B4B90-3A26-44E5-B650-EB304D88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F0B29-A937-4BB0-AFB3-E7B17DE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6775C-F549-4756-BAD5-193D7640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2EA32-C59B-4EFB-BC4E-27C3A21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30C27-022F-4F17-BFF3-813FD71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80798-9422-4D62-A8D7-0105E045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E6791-3988-4EA3-928B-1C76E8FB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011C2-F1ED-4404-8086-A9B20E2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851B4-3E11-4ACC-B1F9-BFD338F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AB52A-76A4-4625-A643-A7ECFE84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C525E-5059-4654-8B4D-78E1DF31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B4C9A-B9BF-49F6-9A9D-13554FEEF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A2646-EB03-4111-AD13-AB757EDC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F2069-EA85-4043-B976-BC61D8EB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6D370-9C43-4212-884A-8B49FB5E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215F6-EFF5-4C23-80D4-85688879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A611-0027-4B3C-B452-FA8DB5C1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64F9E3-441F-414D-BD63-71080C5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06CECB-896B-4B55-ACF9-D6093DAA3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C03241-F738-464C-83A8-1B85B38C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1C0B67-4696-4ACC-8C09-FAE9D1D0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B6027D-D94D-4BA0-A152-24CBD76E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33F6EF-1E2F-4815-8995-E582603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6D6AED-42A7-49D9-AA4B-0630DEE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CF4E6-0882-44EA-B899-57287347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6CFA34-6121-48BE-84A8-51A7C9E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1D9310-AA1E-47DC-9EBF-FB5E35E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89922B-7CF9-4788-B13C-4CD6949D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37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2F94A5-F1BD-430E-85D8-31F369A7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695D85-387D-416A-AAE0-FB9B8105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B4E349-D8E0-423D-A0C0-C62E7BE3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7243A-FD77-4B22-9078-86E147C3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82365-533A-44FA-B954-8D479487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3A82CE-7368-4F26-9BEE-20B0A2892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2BC26-2EDD-482E-BB62-A584F8F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A79DA-CD2A-44B3-B825-9BA25330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93A44-300C-4545-B327-0794DC9F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0B158-CB34-43E2-8247-15FEAF0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1D0341-553F-494F-BBFD-1D5ED4C3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181CFC-17D7-4407-8FDA-F32239E5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3959BA-C1ED-474A-A829-37C8F1C0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E4393-E0E1-4F06-936D-A379C70D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5B3DC-3AA5-4771-8556-E283062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2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10A5-5C61-4CD7-BE5A-66A125F5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1C66E-EB21-487F-898A-88563E18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A13DB-D5FD-4632-9308-6B05378B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6709-2CC5-429C-A971-82DDEAC8121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88248-98C6-49EB-A608-FA9BD6429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338AB-3595-4B09-A6CB-9AC9E1EB6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D25E-DCE4-46AC-9508-D84CF92732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68B66-6EA1-48E2-9868-11699116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205"/>
            <a:ext cx="9144000" cy="2018271"/>
          </a:xfrm>
        </p:spPr>
        <p:txBody>
          <a:bodyPr>
            <a:normAutofit/>
          </a:bodyPr>
          <a:lstStyle/>
          <a:p>
            <a:r>
              <a:rPr lang="ru-RU" dirty="0"/>
              <a:t>Мониторинг процессов судебного взыскания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EBCBDC-A7FB-481F-8E17-E9F7086A2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968"/>
            <a:ext cx="9572368" cy="185351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						   	  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Команда №4</a:t>
            </a:r>
            <a:r>
              <a:rPr lang="ru-RU" i="1" dirty="0"/>
              <a:t> 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							Анатолий Артамонов</a:t>
            </a:r>
            <a:br>
              <a:rPr lang="ru-RU" dirty="0"/>
            </a:br>
            <a:r>
              <a:rPr lang="ru-RU" dirty="0"/>
              <a:t>							Элина Зеленцова</a:t>
            </a:r>
            <a:br>
              <a:rPr lang="ru-RU" dirty="0"/>
            </a:br>
            <a:r>
              <a:rPr lang="ru-RU" dirty="0"/>
              <a:t>							Пабло </a:t>
            </a:r>
            <a:r>
              <a:rPr lang="ru-RU" dirty="0" err="1"/>
              <a:t>Маркаров</a:t>
            </a:r>
            <a:br>
              <a:rPr lang="ru-RU" dirty="0"/>
            </a:br>
            <a:r>
              <a:rPr lang="ru-RU" dirty="0"/>
              <a:t>							Эдуард Сгибнев</a:t>
            </a:r>
          </a:p>
        </p:txBody>
      </p:sp>
    </p:spTree>
    <p:extLst>
      <p:ext uri="{BB962C8B-B14F-4D97-AF65-F5344CB8AC3E}">
        <p14:creationId xmlns:p14="http://schemas.microsoft.com/office/powerpoint/2010/main" val="142047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B9295-BD60-423C-8C22-72697EC5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AED62-25D3-48ED-82A0-7E27CE6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Увеличилось количество выданных рассрочек</a:t>
            </a:r>
          </a:p>
          <a:p>
            <a:r>
              <a:rPr lang="ru-RU" dirty="0"/>
              <a:t>Сегментировали должников</a:t>
            </a:r>
          </a:p>
          <a:p>
            <a:r>
              <a:rPr lang="ru-RU" dirty="0"/>
              <a:t>Количественно выразили уменьшение передаваемых дел в суд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9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E3817-A288-45EB-B983-B3CA26C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AF21F6-46F2-420C-9A5D-8BB3ECB1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количества рассрочек</a:t>
            </a:r>
          </a:p>
          <a:p>
            <a:r>
              <a:rPr lang="ru-RU" dirty="0"/>
              <a:t>Построить </a:t>
            </a:r>
            <a:r>
              <a:rPr lang="ru-RU" dirty="0" err="1"/>
              <a:t>борд</a:t>
            </a:r>
            <a:r>
              <a:rPr lang="ru-RU" dirty="0"/>
              <a:t> связи передаваемых в суд и выданных рассрочек</a:t>
            </a:r>
            <a:endParaRPr lang="en-US" dirty="0"/>
          </a:p>
          <a:p>
            <a:r>
              <a:rPr lang="ru-RU" dirty="0"/>
              <a:t>Провести моделирование успешности передачи дел в суд</a:t>
            </a:r>
          </a:p>
          <a:p>
            <a:r>
              <a:rPr lang="ru-RU" dirty="0"/>
              <a:t>Изменение скоринга для передачи клиентов в суд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13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1A6D5-7B15-4EA3-B48D-47A9C43F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Прогнозы***</a:t>
            </a:r>
            <a:br>
              <a:rPr lang="ru-RU" sz="1200" dirty="0"/>
            </a:br>
            <a:r>
              <a:rPr lang="ru-RU" sz="1200" dirty="0"/>
              <a:t>объёмов и прибыли в случае если к рекомендации прислушаются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5C8FC-6AD9-4E98-93EC-879B40BF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«давления» на должников</a:t>
            </a:r>
          </a:p>
          <a:p>
            <a:r>
              <a:rPr lang="ru-RU" dirty="0"/>
              <a:t>Увеличение возврата кредитов с просроченной </a:t>
            </a:r>
            <a:r>
              <a:rPr lang="ru-RU" dirty="0" err="1"/>
              <a:t>задоженностью</a:t>
            </a:r>
            <a:endParaRPr lang="ru-RU" dirty="0"/>
          </a:p>
          <a:p>
            <a:r>
              <a:rPr lang="ru-RU" dirty="0"/>
              <a:t>Лучшее понимание должников</a:t>
            </a:r>
          </a:p>
          <a:p>
            <a:r>
              <a:rPr lang="ru-RU" dirty="0"/>
              <a:t>Улучшение взаимодействия отделов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D4EAE-CBA0-42C6-977D-4E72F33C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Файл «Артефакт 1»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E0A0A-B216-4CA2-948F-2A428854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altLang="ja-JP" sz="4800" dirty="0"/>
          </a:p>
          <a:p>
            <a:pPr marL="0" indent="0" algn="ctr">
              <a:buNone/>
            </a:pPr>
            <a:endParaRPr lang="ru-RU" altLang="ja-JP" sz="4800" dirty="0"/>
          </a:p>
          <a:p>
            <a:pPr marL="0" indent="0" algn="ctr">
              <a:buNone/>
            </a:pPr>
            <a:r>
              <a:rPr lang="en-US" altLang="ja-JP" sz="7200" dirty="0"/>
              <a:t>¯\_(</a:t>
            </a:r>
            <a:r>
              <a:rPr lang="ja-JP" altLang="en-US" sz="7200" dirty="0"/>
              <a:t>ツ</a:t>
            </a:r>
            <a:r>
              <a:rPr lang="en-US" altLang="ja-JP" sz="7200" dirty="0"/>
              <a:t>)_/¯</a:t>
            </a:r>
            <a:r>
              <a:rPr lang="ru-RU" altLang="ja-JP" sz="7200" dirty="0"/>
              <a:t> </a:t>
            </a:r>
            <a:endParaRPr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396963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5F250-23EB-481F-B15D-8AA2F5E7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1. </a:t>
            </a:r>
            <a:r>
              <a:rPr lang="en-US" dirty="0"/>
              <a:t>SQL</a:t>
            </a:r>
            <a:r>
              <a:rPr lang="ru-RU" dirty="0"/>
              <a:t> запрос</a:t>
            </a:r>
            <a:br>
              <a:rPr lang="ru-RU" dirty="0"/>
            </a:br>
            <a:r>
              <a:rPr lang="ru-RU" dirty="0"/>
              <a:t>Кредиты для передачи в суд по месяцам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16E7B-2FB4-4BFB-A091-70CACDA5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select   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 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date_trunc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('month',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date_loan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::date) mm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, count(*)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cnt</a:t>
            </a:r>
            <a:endParaRPr lang="en-US" sz="14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from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skybank.late_collection_clients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as b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left join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skybank.rassrochka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as r on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b.id_client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r.id_client</a:t>
            </a:r>
            <a:endParaRPr lang="en-US" sz="14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endParaRPr lang="en-US" sz="14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where 1=1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and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credit_type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in ('POS-1','RC')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and cellphone is not null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and (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date_rassrochka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is null OR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date_rassrochka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&lt; '2021-03-01’)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group by mm</a:t>
            </a:r>
          </a:p>
          <a:p>
            <a:pPr marL="0" indent="0">
              <a:buNone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order by mm</a:t>
            </a:r>
          </a:p>
          <a:p>
            <a:endParaRPr lang="ru-RU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7056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FA8F2-EB4D-43AB-8559-2576B9DE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2. </a:t>
            </a:r>
            <a:r>
              <a:rPr lang="en-US" dirty="0"/>
              <a:t>SQL</a:t>
            </a:r>
            <a:r>
              <a:rPr lang="ru-RU" dirty="0"/>
              <a:t> запрос</a:t>
            </a:r>
            <a:br>
              <a:rPr lang="ru-RU" dirty="0"/>
            </a:br>
            <a:r>
              <a:rPr lang="ru-RU" dirty="0"/>
              <a:t>Все выданные рассрочки по месяцам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94731-3012-4CFB-9B5C-B9E319E7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select 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date_trunc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('month',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date_rassrochka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::date) mm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 , count(*)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cnt</a:t>
            </a:r>
            <a:endParaRPr lang="en-US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from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skybank.late_collection_clients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as b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left join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skybank.rassrochka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as r on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b.id_client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r.id_client</a:t>
            </a:r>
            <a:endParaRPr lang="en-US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endParaRPr lang="en-US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where 1=1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 and </a:t>
            </a:r>
            <a:r>
              <a:rPr lang="en-US" sz="2000" dirty="0" err="1">
                <a:latin typeface="PT Mono" panose="02060509020205020204" pitchFamily="49" charset="-52"/>
                <a:ea typeface="PT Mono" panose="02060509020205020204" pitchFamily="49" charset="-52"/>
              </a:rPr>
              <a:t>date_rassrochka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is not null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group by mm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order by mm</a:t>
            </a:r>
            <a:endParaRPr lang="ru-RU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76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67424-EB13-4CCE-A190-70387C01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ситуация. Бизнес-проблемы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9182B-288A-4474-B778-C3AFCBBE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уменьшилось количество передаваемых клиентов в суд по сравнению с прошлым годом</a:t>
            </a:r>
          </a:p>
          <a:p>
            <a:r>
              <a:rPr lang="ru-RU" dirty="0"/>
              <a:t>Недостаток информации о должниках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4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54278-645D-4679-ADD1-02E0572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F6D78-FA4D-4334-B37F-E60A78AA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причину уменьшения передаваемых дел в суд</a:t>
            </a:r>
          </a:p>
          <a:p>
            <a:r>
              <a:rPr lang="ru-RU" dirty="0"/>
              <a:t>Определить корреляцию между категориями должников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4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A9CA26-1D74-482C-A6A7-C96A472A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9" y="0"/>
            <a:ext cx="909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CE615-6702-45C2-BF19-37BED39D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Кредиты для передачи в суд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AB62A6-6595-40E6-89BE-319A781B9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1 сентября 2020 года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DE1C0-D599-4A00-BA7B-98C06E43AC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ru-RU" sz="5400" dirty="0"/>
            </a:br>
            <a:r>
              <a:rPr lang="ru-RU" sz="5400" dirty="0"/>
              <a:t>  </a:t>
            </a:r>
            <a:r>
              <a:rPr lang="ru-RU" sz="15000" dirty="0"/>
              <a:t>1227</a:t>
            </a:r>
            <a:r>
              <a:rPr lang="ru-RU" sz="3800" dirty="0"/>
              <a:t> шт.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70EB48-50CE-48AF-BE63-108B287E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Сегодня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18974-0024-4A5E-959F-76CE717D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ru-RU" sz="5400" dirty="0"/>
            </a:br>
            <a:r>
              <a:rPr lang="ru-RU" sz="5400" dirty="0"/>
              <a:t>  </a:t>
            </a:r>
            <a:r>
              <a:rPr lang="ru-RU" sz="15000" dirty="0"/>
              <a:t>1037</a:t>
            </a:r>
            <a:r>
              <a:rPr lang="ru-RU" sz="3800" dirty="0"/>
              <a:t> шт.</a:t>
            </a:r>
          </a:p>
        </p:txBody>
      </p:sp>
    </p:spTree>
    <p:extLst>
      <p:ext uri="{BB962C8B-B14F-4D97-AF65-F5344CB8AC3E}">
        <p14:creationId xmlns:p14="http://schemas.microsoft.com/office/powerpoint/2010/main" val="372664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940FB-DAF8-47D3-B26C-239C2AA3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Выданные</a:t>
            </a:r>
            <a:r>
              <a:rPr lang="ru-RU" sz="3800" baseline="0" dirty="0"/>
              <a:t> рассрочки по всем типам кредитов, шт.</a:t>
            </a:r>
            <a:br>
              <a:rPr lang="ru-RU" sz="3800" dirty="0"/>
            </a:br>
            <a:endParaRPr lang="ru-RU" sz="3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377C96-957D-487F-8EF7-1D9543B2A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2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29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C3B46-713F-4CF1-B6ED-6C493C4C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Кредиты для передачи в суд</a:t>
            </a:r>
            <a:br>
              <a:rPr lang="ru-RU" dirty="0"/>
            </a:br>
            <a:r>
              <a:rPr lang="ru-RU" dirty="0"/>
              <a:t>по дате выдачи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A6F404-BF29-432C-A4BE-234803A68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16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0BC1-6B39-4017-BCC7-FD1B2261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Кредиты для передачи в суд,</a:t>
            </a:r>
            <a:br>
              <a:rPr lang="ru-RU" dirty="0"/>
            </a:br>
            <a:r>
              <a:rPr lang="ru-RU" dirty="0"/>
              <a:t>всего 1 043 клиента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8E66F7C-7974-4049-8918-A1CDC6B01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654475"/>
              </p:ext>
            </p:extLst>
          </p:nvPr>
        </p:nvGraphicFramePr>
        <p:xfrm>
          <a:off x="838201" y="1825625"/>
          <a:ext cx="3380196" cy="420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EB53283-349C-49BE-9E50-3045B5512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263074"/>
              </p:ext>
            </p:extLst>
          </p:nvPr>
        </p:nvGraphicFramePr>
        <p:xfrm>
          <a:off x="7973601" y="1825624"/>
          <a:ext cx="3380197" cy="4278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0F093E7-8BEA-47A1-B7BE-BF9D7D42B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960149"/>
              </p:ext>
            </p:extLst>
          </p:nvPr>
        </p:nvGraphicFramePr>
        <p:xfrm>
          <a:off x="4218396" y="1825625"/>
          <a:ext cx="338019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956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D6B7C-3B94-4D31-A055-9B3FD4AE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Кредиты для передачи в суд</a:t>
            </a:r>
            <a:br>
              <a:rPr lang="ru-RU" dirty="0"/>
            </a:br>
            <a:r>
              <a:rPr lang="ru-RU" dirty="0"/>
              <a:t>по месяцу выдачи и типам кредитов, шт.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F00B1E0-C865-41D0-8410-67546365D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45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705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426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PT Mono</vt:lpstr>
      <vt:lpstr>Тема Office</vt:lpstr>
      <vt:lpstr>Мониторинг процессов судебного взыскания</vt:lpstr>
      <vt:lpstr>Текущая ситуация. Бизнес-проблемы</vt:lpstr>
      <vt:lpstr>Цели исследования</vt:lpstr>
      <vt:lpstr>Презентация PowerPoint</vt:lpstr>
      <vt:lpstr>Кредиты для передачи в суд</vt:lpstr>
      <vt:lpstr>Выданные рассрочки по всем типам кредитов, шт. </vt:lpstr>
      <vt:lpstr>Кредиты для передачи в суд по дате выдачи</vt:lpstr>
      <vt:lpstr>Кредиты для передачи в суд, всего 1 043 клиента</vt:lpstr>
      <vt:lpstr>Кредиты для передачи в суд по месяцу выдачи и типам кредитов, шт.</vt:lpstr>
      <vt:lpstr>Результаты и выводы</vt:lpstr>
      <vt:lpstr>Предложения</vt:lpstr>
      <vt:lpstr>Прогнозы*** объёмов и прибыли в случае если к рекомендации прислушаются</vt:lpstr>
      <vt:lpstr>Файл «Артефакт 1»</vt:lpstr>
      <vt:lpstr>Приложение 1. SQL запрос Кредиты для передачи в суд по месяцам</vt:lpstr>
      <vt:lpstr>Приложение 2. SQL запрос Все выданные рассрочки по месяцам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Эдуард Сгибнев</dc:creator>
  <cp:lastModifiedBy>Эдуард Сгибнев</cp:lastModifiedBy>
  <cp:revision>18</cp:revision>
  <dcterms:created xsi:type="dcterms:W3CDTF">2021-08-31T18:44:20Z</dcterms:created>
  <dcterms:modified xsi:type="dcterms:W3CDTF">2021-10-26T17:14:34Z</dcterms:modified>
</cp:coreProperties>
</file>