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7010400" cy="9296400"/>
  <p:embeddedFontLst>
    <p:embeddedFont>
      <p:font typeface="Lexen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hRwtrXSx1+hmrCTKb621oKynWh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3"/>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13"/>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13"/>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4"/>
          <p:cNvSpPr txBox="1"/>
          <p:nvPr>
            <p:ph type="ctrTitle"/>
          </p:nvPr>
        </p:nvSpPr>
        <p:spPr>
          <a:xfrm>
            <a:off x="685800" y="2130426"/>
            <a:ext cx="7772400" cy="14700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4"/>
          <p:cNvSpPr txBox="1"/>
          <p:nvPr>
            <p:ph idx="1" type="subTitle"/>
          </p:nvPr>
        </p:nvSpPr>
        <p:spPr>
          <a:xfrm>
            <a:off x="1371600" y="3886200"/>
            <a:ext cx="6400800" cy="1752600"/>
          </a:xfrm>
          <a:prstGeom prst="rect">
            <a:avLst/>
          </a:prstGeom>
          <a:noFill/>
          <a:ln>
            <a:noFill/>
          </a:ln>
        </p:spPr>
        <p:txBody>
          <a:bodyPr anchorCtr="0" anchor="t" bIns="45675" lIns="91375" spcFirstLastPara="1" rIns="91375" wrap="square" tIns="45675">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0" name="Google Shape;20;p14"/>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4406900"/>
            <a:ext cx="7772400" cy="1362075"/>
          </a:xfrm>
          <a:prstGeom prst="rect">
            <a:avLst/>
          </a:prstGeom>
          <a:noFill/>
          <a:ln>
            <a:noFill/>
          </a:ln>
        </p:spPr>
        <p:txBody>
          <a:bodyPr anchorCtr="0" anchor="t" bIns="45675" lIns="91375" spcFirstLastPara="1" rIns="91375" wrap="square" tIns="4567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5"/>
          <p:cNvSpPr txBox="1"/>
          <p:nvPr>
            <p:ph idx="1" type="body"/>
          </p:nvPr>
        </p:nvSpPr>
        <p:spPr>
          <a:xfrm>
            <a:off x="722313" y="2906713"/>
            <a:ext cx="7772400" cy="1500187"/>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5"/>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16"/>
          <p:cNvSpPr txBox="1"/>
          <p:nvPr>
            <p:ph idx="1" type="body"/>
          </p:nvPr>
        </p:nvSpPr>
        <p:spPr>
          <a:xfrm>
            <a:off x="457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6"/>
          <p:cNvSpPr txBox="1"/>
          <p:nvPr>
            <p:ph idx="2" type="body"/>
          </p:nvPr>
        </p:nvSpPr>
        <p:spPr>
          <a:xfrm>
            <a:off x="4648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16"/>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7"/>
          <p:cNvSpPr txBox="1"/>
          <p:nvPr>
            <p:ph idx="1" type="body"/>
          </p:nvPr>
        </p:nvSpPr>
        <p:spPr>
          <a:xfrm>
            <a:off x="457200" y="1535113"/>
            <a:ext cx="4040188" cy="639762"/>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7"/>
          <p:cNvSpPr txBox="1"/>
          <p:nvPr>
            <p:ph idx="2" type="body"/>
          </p:nvPr>
        </p:nvSpPr>
        <p:spPr>
          <a:xfrm>
            <a:off x="457200" y="2174876"/>
            <a:ext cx="4040188" cy="3951288"/>
          </a:xfrm>
          <a:prstGeom prst="rect">
            <a:avLst/>
          </a:prstGeom>
          <a:noFill/>
          <a:ln>
            <a:noFill/>
          </a:ln>
        </p:spPr>
        <p:txBody>
          <a:bodyPr anchorCtr="0" anchor="t" bIns="45675" lIns="91375" spcFirstLastPara="1" rIns="91375" wrap="square" tIns="45675">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7"/>
          <p:cNvSpPr txBox="1"/>
          <p:nvPr>
            <p:ph idx="3" type="body"/>
          </p:nvPr>
        </p:nvSpPr>
        <p:spPr>
          <a:xfrm>
            <a:off x="4645030" y="1535113"/>
            <a:ext cx="4041775" cy="639762"/>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7"/>
          <p:cNvSpPr txBox="1"/>
          <p:nvPr>
            <p:ph idx="4" type="body"/>
          </p:nvPr>
        </p:nvSpPr>
        <p:spPr>
          <a:xfrm>
            <a:off x="4645030" y="2174876"/>
            <a:ext cx="4041775" cy="3951288"/>
          </a:xfrm>
          <a:prstGeom prst="rect">
            <a:avLst/>
          </a:prstGeom>
          <a:noFill/>
          <a:ln>
            <a:noFill/>
          </a:ln>
        </p:spPr>
        <p:txBody>
          <a:bodyPr anchorCtr="0" anchor="t" bIns="45675" lIns="91375" spcFirstLastPara="1" rIns="91375" wrap="square" tIns="45675">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7"/>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18"/>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2" y="273051"/>
            <a:ext cx="3008313" cy="1162050"/>
          </a:xfrm>
          <a:prstGeom prst="rect">
            <a:avLst/>
          </a:prstGeom>
          <a:noFill/>
          <a:ln>
            <a:noFill/>
          </a:ln>
        </p:spPr>
        <p:txBody>
          <a:bodyPr anchorCtr="0" anchor="b" bIns="45675" lIns="91375" spcFirstLastPara="1" rIns="91375" wrap="square" tIns="4567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675" lIns="91375" spcFirstLastPara="1" rIns="91375" wrap="square" tIns="45675">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2" y="1435105"/>
            <a:ext cx="3008313" cy="4691063"/>
          </a:xfrm>
          <a:prstGeom prst="rect">
            <a:avLst/>
          </a:prstGeom>
          <a:noFill/>
          <a:ln>
            <a:noFill/>
          </a:ln>
        </p:spPr>
        <p:txBody>
          <a:bodyPr anchorCtr="0" anchor="t" bIns="45675" lIns="91375" spcFirstLastPara="1" rIns="91375" wrap="square" tIns="45675">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675" lIns="91375" spcFirstLastPara="1" rIns="91375" wrap="square" tIns="4567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675" lIns="91375" spcFirstLastPara="1" rIns="91375" wrap="square" tIns="45675">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flipH="1" rot="10800000">
            <a:off x="0" y="6858000"/>
            <a:ext cx="9144000" cy="46038"/>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5" name="Google Shape;85;p1"/>
          <p:cNvPicPr preferRelativeResize="0"/>
          <p:nvPr/>
        </p:nvPicPr>
        <p:blipFill rotWithShape="1">
          <a:blip r:embed="rId3">
            <a:alphaModFix/>
          </a:blip>
          <a:srcRect b="0" l="0" r="0" t="0"/>
          <a:stretch/>
        </p:blipFill>
        <p:spPr>
          <a:xfrm>
            <a:off x="6934200" y="71438"/>
            <a:ext cx="2209800" cy="895350"/>
          </a:xfrm>
          <a:prstGeom prst="rect">
            <a:avLst/>
          </a:prstGeom>
          <a:noFill/>
          <a:ln>
            <a:noFill/>
          </a:ln>
        </p:spPr>
      </p:pic>
      <p:sp>
        <p:nvSpPr>
          <p:cNvPr id="86" name="Google Shape;86;p1"/>
          <p:cNvSpPr txBox="1"/>
          <p:nvPr>
            <p:ph idx="1" type="body"/>
          </p:nvPr>
        </p:nvSpPr>
        <p:spPr>
          <a:xfrm>
            <a:off x="457200" y="1883000"/>
            <a:ext cx="8229600" cy="36879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400"/>
              </a:spcBef>
              <a:spcAft>
                <a:spcPts val="0"/>
              </a:spcAft>
              <a:buClr>
                <a:schemeClr val="dk1"/>
              </a:buClr>
              <a:buSzPts val="2000"/>
              <a:buFont typeface="Arial"/>
              <a:buNone/>
            </a:pPr>
            <a:r>
              <a:rPr lang="en-US" sz="2800">
                <a:latin typeface="Times New Roman"/>
                <a:ea typeface="Times New Roman"/>
                <a:cs typeface="Times New Roman"/>
                <a:sym typeface="Times New Roman"/>
              </a:rPr>
              <a:t>Product Owner: Ishaan Das</a:t>
            </a:r>
            <a:endParaRPr sz="2800">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Font typeface="Arial"/>
              <a:buNone/>
            </a:pPr>
            <a:r>
              <a:rPr lang="en-US" sz="2800">
                <a:latin typeface="Times New Roman"/>
                <a:ea typeface="Times New Roman"/>
                <a:cs typeface="Times New Roman"/>
                <a:sym typeface="Times New Roman"/>
              </a:rPr>
              <a:t>Scrum Master: Hemal Reddy (Sprint 1)</a:t>
            </a:r>
            <a:endParaRPr sz="2800">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Font typeface="Arial"/>
              <a:buNone/>
            </a:pPr>
            <a:r>
              <a:rPr lang="en-US" sz="2800">
                <a:latin typeface="Times New Roman"/>
                <a:ea typeface="Times New Roman"/>
                <a:cs typeface="Times New Roman"/>
                <a:sym typeface="Times New Roman"/>
              </a:rPr>
              <a:t>Frank Nguyen (Sprint 2)</a:t>
            </a:r>
            <a:endParaRPr sz="2800">
              <a:latin typeface="Times New Roman"/>
              <a:ea typeface="Times New Roman"/>
              <a:cs typeface="Times New Roman"/>
              <a:sym typeface="Times New Roman"/>
            </a:endParaRPr>
          </a:p>
          <a:p>
            <a:pPr indent="0" lvl="0" marL="0" rtl="0" algn="l">
              <a:lnSpc>
                <a:spcPct val="100000"/>
              </a:lnSpc>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Preethika Rangamgari (Sprint 3)</a:t>
            </a:r>
            <a:endParaRPr sz="2800">
              <a:latin typeface="Times New Roman"/>
              <a:ea typeface="Times New Roman"/>
              <a:cs typeface="Times New Roman"/>
              <a:sym typeface="Times New Roman"/>
            </a:endParaRPr>
          </a:p>
          <a:p>
            <a:pPr indent="0" lvl="0" marL="0" rtl="0" algn="l">
              <a:lnSpc>
                <a:spcPct val="100000"/>
              </a:lnSpc>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Justin Lu (Sprint 4)</a:t>
            </a:r>
            <a:endParaRPr sz="2800">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87" name="Google Shape;87;p1"/>
          <p:cNvSpPr txBox="1"/>
          <p:nvPr>
            <p:ph type="title"/>
          </p:nvPr>
        </p:nvSpPr>
        <p:spPr>
          <a:xfrm>
            <a:off x="306025" y="966788"/>
            <a:ext cx="8229600" cy="708000"/>
          </a:xfrm>
          <a:prstGeom prst="rect">
            <a:avLst/>
          </a:prstGeom>
          <a:noFill/>
          <a:ln>
            <a:noFill/>
          </a:ln>
        </p:spPr>
        <p:txBody>
          <a:bodyPr anchorCtr="0" anchor="ctr" bIns="45675" lIns="91375" spcFirstLastPara="1" rIns="91375" wrap="square" tIns="45675">
            <a:spAutoFit/>
          </a:bodyPr>
          <a:lstStyle/>
          <a:p>
            <a:pPr indent="0" lvl="0" marL="0" rtl="0" algn="ctr">
              <a:lnSpc>
                <a:spcPct val="100000"/>
              </a:lnSpc>
              <a:spcBef>
                <a:spcPts val="0"/>
              </a:spcBef>
              <a:spcAft>
                <a:spcPts val="0"/>
              </a:spcAft>
              <a:buSzPts val="1400"/>
              <a:buNone/>
            </a:pPr>
            <a:r>
              <a:rPr lang="en-US" sz="4000">
                <a:latin typeface="Times New Roman"/>
                <a:ea typeface="Times New Roman"/>
                <a:cs typeface="Times New Roman"/>
                <a:sym typeface="Times New Roman"/>
              </a:rPr>
              <a:t>Swap Wear Apparel Platform (SWAP)</a:t>
            </a:r>
            <a:endParaRPr sz="4000">
              <a:latin typeface="Times New Roman"/>
              <a:ea typeface="Times New Roman"/>
              <a:cs typeface="Times New Roman"/>
              <a:sym typeface="Times New Roman"/>
            </a:endParaRPr>
          </a:p>
        </p:txBody>
      </p:sp>
      <p:sp>
        <p:nvSpPr>
          <p:cNvPr id="88" name="Google Shape;88;p1"/>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9" name="Google Shape;89;p1"/>
          <p:cNvPicPr preferRelativeResize="0"/>
          <p:nvPr/>
        </p:nvPicPr>
        <p:blipFill rotWithShape="1">
          <a:blip r:embed="rId4">
            <a:alphaModFix/>
          </a:blip>
          <a:srcRect b="0" l="0" r="0" t="0"/>
          <a:stretch/>
        </p:blipFill>
        <p:spPr>
          <a:xfrm flipH="1">
            <a:off x="6477000" y="1922869"/>
            <a:ext cx="2209800" cy="36081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2" name="Google Shape;162;p10"/>
          <p:cNvSpPr txBox="1"/>
          <p:nvPr>
            <p:ph type="title"/>
          </p:nvPr>
        </p:nvSpPr>
        <p:spPr>
          <a:xfrm>
            <a:off x="609600" y="103833"/>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solidFill>
                  <a:srgbClr val="17365D"/>
                </a:solidFill>
                <a:latin typeface="Times New Roman"/>
                <a:ea typeface="Times New Roman"/>
                <a:cs typeface="Times New Roman"/>
                <a:sym typeface="Times New Roman"/>
              </a:rPr>
              <a:t>Challenges/Risks</a:t>
            </a:r>
            <a:endParaRPr/>
          </a:p>
        </p:txBody>
      </p:sp>
      <p:sp>
        <p:nvSpPr>
          <p:cNvPr id="163" name="Google Shape;163;p10"/>
          <p:cNvSpPr txBox="1"/>
          <p:nvPr>
            <p:ph idx="1" type="body"/>
          </p:nvPr>
        </p:nvSpPr>
        <p:spPr>
          <a:xfrm>
            <a:off x="457200" y="1371600"/>
            <a:ext cx="8229600" cy="4754563"/>
          </a:xfrm>
          <a:prstGeom prst="rect">
            <a:avLst/>
          </a:prstGeom>
          <a:noFill/>
          <a:ln>
            <a:noFill/>
          </a:ln>
        </p:spPr>
        <p:txBody>
          <a:bodyPr anchorCtr="0" anchor="t" bIns="45675" lIns="91375" spcFirstLastPara="1" rIns="91375" wrap="square" tIns="45675">
            <a:noAutofit/>
          </a:bodyPr>
          <a:lstStyle/>
          <a:p>
            <a:pPr indent="-381000" lvl="0" marL="457200" rtl="0" algn="l">
              <a:lnSpc>
                <a:spcPct val="100000"/>
              </a:lnSpc>
              <a:spcBef>
                <a:spcPts val="640"/>
              </a:spcBef>
              <a:spcAft>
                <a:spcPts val="0"/>
              </a:spcAft>
              <a:buSzPts val="2400"/>
              <a:buAutoNum type="arabicPeriod"/>
            </a:pPr>
            <a:r>
              <a:rPr lang="en-US" sz="2600">
                <a:latin typeface="Times New Roman"/>
                <a:ea typeface="Times New Roman"/>
                <a:cs typeface="Times New Roman"/>
                <a:sym typeface="Times New Roman"/>
              </a:rPr>
              <a:t>Setting up MongoDB clusters</a:t>
            </a:r>
            <a:endParaRPr sz="2600">
              <a:latin typeface="Times New Roman"/>
              <a:ea typeface="Times New Roman"/>
              <a:cs typeface="Times New Roman"/>
              <a:sym typeface="Times New Roman"/>
            </a:endParaRPr>
          </a:p>
          <a:p>
            <a:pPr indent="-393700" lvl="0" marL="457200" rtl="0" algn="l">
              <a:lnSpc>
                <a:spcPct val="100000"/>
              </a:lnSpc>
              <a:spcBef>
                <a:spcPts val="640"/>
              </a:spcBef>
              <a:spcAft>
                <a:spcPts val="0"/>
              </a:spcAft>
              <a:buSzPts val="2600"/>
              <a:buFont typeface="Times New Roman"/>
              <a:buAutoNum type="arabicPeriod"/>
            </a:pPr>
            <a:r>
              <a:rPr lang="en-US" sz="2600">
                <a:latin typeface="Times New Roman"/>
                <a:ea typeface="Times New Roman"/>
                <a:cs typeface="Times New Roman"/>
                <a:sym typeface="Times New Roman"/>
              </a:rPr>
              <a:t>Enough storage for images in Mongo Documents</a:t>
            </a:r>
            <a:endParaRPr sz="2600">
              <a:latin typeface="Times New Roman"/>
              <a:ea typeface="Times New Roman"/>
              <a:cs typeface="Times New Roman"/>
              <a:sym typeface="Times New Roman"/>
            </a:endParaRPr>
          </a:p>
          <a:p>
            <a:pPr indent="-393700" lvl="0" marL="457200" rtl="0" algn="l">
              <a:lnSpc>
                <a:spcPct val="100000"/>
              </a:lnSpc>
              <a:spcBef>
                <a:spcPts val="640"/>
              </a:spcBef>
              <a:spcAft>
                <a:spcPts val="0"/>
              </a:spcAft>
              <a:buSzPts val="2600"/>
              <a:buFont typeface="Times New Roman"/>
              <a:buAutoNum type="arabicPeriod"/>
            </a:pPr>
            <a:r>
              <a:rPr lang="en-US" sz="2600">
                <a:latin typeface="Times New Roman"/>
                <a:ea typeface="Times New Roman"/>
                <a:cs typeface="Times New Roman"/>
                <a:sym typeface="Times New Roman"/>
              </a:rPr>
              <a:t>Unfamiliar technology for loading posts in UI</a:t>
            </a:r>
            <a:endParaRPr sz="2600">
              <a:latin typeface="Times New Roman"/>
              <a:ea typeface="Times New Roman"/>
              <a:cs typeface="Times New Roman"/>
              <a:sym typeface="Times New Roman"/>
            </a:endParaRPr>
          </a:p>
          <a:p>
            <a:pPr indent="-393700" lvl="0" marL="457200" rtl="0" algn="l">
              <a:lnSpc>
                <a:spcPct val="100000"/>
              </a:lnSpc>
              <a:spcBef>
                <a:spcPts val="640"/>
              </a:spcBef>
              <a:spcAft>
                <a:spcPts val="0"/>
              </a:spcAft>
              <a:buSzPts val="2600"/>
              <a:buFont typeface="Times New Roman"/>
              <a:buAutoNum type="arabicPeriod"/>
            </a:pPr>
            <a:r>
              <a:rPr lang="en-US" sz="2600">
                <a:latin typeface="Times New Roman"/>
                <a:ea typeface="Times New Roman"/>
                <a:cs typeface="Times New Roman"/>
                <a:sym typeface="Times New Roman"/>
              </a:rPr>
              <a:t>Unfamiliar technology for notifications</a:t>
            </a:r>
            <a:endParaRPr sz="2600">
              <a:latin typeface="Times New Roman"/>
              <a:ea typeface="Times New Roman"/>
              <a:cs typeface="Times New Roman"/>
              <a:sym typeface="Times New Roman"/>
            </a:endParaRPr>
          </a:p>
          <a:p>
            <a:pPr indent="-393700" lvl="0" marL="457200" rtl="0" algn="l">
              <a:lnSpc>
                <a:spcPct val="100000"/>
              </a:lnSpc>
              <a:spcBef>
                <a:spcPts val="640"/>
              </a:spcBef>
              <a:spcAft>
                <a:spcPts val="0"/>
              </a:spcAft>
              <a:buSzPts val="2600"/>
              <a:buFont typeface="Times New Roman"/>
              <a:buAutoNum type="arabicPeriod"/>
            </a:pPr>
            <a:r>
              <a:rPr lang="en-US" sz="2600">
                <a:latin typeface="Times New Roman"/>
                <a:ea typeface="Times New Roman"/>
                <a:cs typeface="Times New Roman"/>
                <a:sym typeface="Times New Roman"/>
              </a:rPr>
              <a:t>Jira is unfamiliar technology </a:t>
            </a:r>
            <a:endParaRPr sz="2600">
              <a:latin typeface="Times New Roman"/>
              <a:ea typeface="Times New Roman"/>
              <a:cs typeface="Times New Roman"/>
              <a:sym typeface="Times New Roman"/>
            </a:endParaRPr>
          </a:p>
          <a:p>
            <a:pPr indent="-393700" lvl="0" marL="457200" rtl="0" algn="l">
              <a:lnSpc>
                <a:spcPct val="100000"/>
              </a:lnSpc>
              <a:spcBef>
                <a:spcPts val="640"/>
              </a:spcBef>
              <a:spcAft>
                <a:spcPts val="0"/>
              </a:spcAft>
              <a:buSzPts val="2600"/>
              <a:buFont typeface="Times New Roman"/>
              <a:buAutoNum type="arabicPeriod"/>
            </a:pPr>
            <a:r>
              <a:rPr lang="en-US" sz="2600">
                <a:latin typeface="Times New Roman"/>
                <a:ea typeface="Times New Roman"/>
                <a:cs typeface="Times New Roman"/>
                <a:sym typeface="Times New Roman"/>
              </a:rPr>
              <a:t>Learning to work with AWS Lambda interface</a:t>
            </a:r>
            <a:endParaRPr sz="2600">
              <a:latin typeface="Times New Roman"/>
              <a:ea typeface="Times New Roman"/>
              <a:cs typeface="Times New Roman"/>
              <a:sym typeface="Times New Roman"/>
            </a:endParaRPr>
          </a:p>
        </p:txBody>
      </p:sp>
      <p:sp>
        <p:nvSpPr>
          <p:cNvPr id="164" name="Google Shape;164;p1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70" name="Google Shape;170;p11"/>
          <p:cNvPicPr preferRelativeResize="0"/>
          <p:nvPr/>
        </p:nvPicPr>
        <p:blipFill rotWithShape="1">
          <a:blip r:embed="rId3">
            <a:alphaModFix/>
          </a:blip>
          <a:srcRect b="0" l="0" r="0" t="0"/>
          <a:stretch/>
        </p:blipFill>
        <p:spPr>
          <a:xfrm>
            <a:off x="6934200" y="5962650"/>
            <a:ext cx="2209800" cy="895350"/>
          </a:xfrm>
          <a:prstGeom prst="rect">
            <a:avLst/>
          </a:prstGeom>
          <a:noFill/>
          <a:ln>
            <a:noFill/>
          </a:ln>
        </p:spPr>
      </p:pic>
      <p:sp>
        <p:nvSpPr>
          <p:cNvPr id="171" name="Google Shape;171;p11"/>
          <p:cNvSpPr txBox="1"/>
          <p:nvPr>
            <p:ph type="title"/>
          </p:nvPr>
        </p:nvSpPr>
        <p:spPr>
          <a:xfrm>
            <a:off x="457200" y="212850"/>
            <a:ext cx="7637100" cy="1029300"/>
          </a:xfrm>
          <a:prstGeom prst="rect">
            <a:avLst/>
          </a:prstGeom>
          <a:noFill/>
          <a:ln>
            <a:noFill/>
          </a:ln>
        </p:spPr>
        <p:txBody>
          <a:bodyPr anchorCtr="0" anchor="ctr" bIns="45675" lIns="91375" spcFirstLastPara="1" rIns="91375" wrap="square" tIns="45675">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Minimum Viable Product (MVP)</a:t>
            </a:r>
            <a:endParaRPr/>
          </a:p>
        </p:txBody>
      </p:sp>
      <p:sp>
        <p:nvSpPr>
          <p:cNvPr id="172" name="Google Shape;172;p11"/>
          <p:cNvSpPr txBox="1"/>
          <p:nvPr>
            <p:ph idx="1" type="body"/>
          </p:nvPr>
        </p:nvSpPr>
        <p:spPr>
          <a:xfrm>
            <a:off x="457200" y="1242150"/>
            <a:ext cx="8229600" cy="49071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Users should be able to:</a:t>
            </a:r>
            <a:endParaRPr>
              <a:latin typeface="Times New Roman"/>
              <a:ea typeface="Times New Roman"/>
              <a:cs typeface="Times New Roman"/>
              <a:sym typeface="Times New Roman"/>
            </a:endParaRPr>
          </a:p>
          <a:p>
            <a:pPr indent="-342900" lvl="0" marL="457200" rtl="0" algn="l">
              <a:lnSpc>
                <a:spcPct val="100000"/>
              </a:lnSpc>
              <a:spcBef>
                <a:spcPts val="640"/>
              </a:spcBef>
              <a:spcAft>
                <a:spcPts val="0"/>
              </a:spcAft>
              <a:buSzPts val="1800"/>
              <a:buFont typeface="Times New Roman"/>
              <a:buChar char="●"/>
            </a:pPr>
            <a:r>
              <a:rPr lang="en-US">
                <a:latin typeface="Times New Roman"/>
                <a:ea typeface="Times New Roman"/>
                <a:cs typeface="Times New Roman"/>
                <a:sym typeface="Times New Roman"/>
              </a:rPr>
              <a:t>Create an account</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Post pictures of their clothes</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See other people’s posts</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Offer/Accept/Decline swaps</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SzPts val="1800"/>
              <a:buNone/>
            </a:pPr>
            <a:r>
              <a:rPr lang="en-US">
                <a:latin typeface="Times New Roman"/>
                <a:ea typeface="Times New Roman"/>
                <a:cs typeface="Times New Roman"/>
                <a:sym typeface="Times New Roman"/>
              </a:rPr>
              <a:t>Stretch:</a:t>
            </a:r>
            <a:endParaRPr>
              <a:latin typeface="Times New Roman"/>
              <a:ea typeface="Times New Roman"/>
              <a:cs typeface="Times New Roman"/>
              <a:sym typeface="Times New Roman"/>
            </a:endParaRPr>
          </a:p>
          <a:p>
            <a:pPr indent="-342900" lvl="0" marL="457200" rtl="0" algn="l">
              <a:lnSpc>
                <a:spcPct val="100000"/>
              </a:lnSpc>
              <a:spcBef>
                <a:spcPts val="640"/>
              </a:spcBef>
              <a:spcAft>
                <a:spcPts val="0"/>
              </a:spcAft>
              <a:buSzPts val="1800"/>
              <a:buFont typeface="Times New Roman"/>
              <a:buChar char="-"/>
            </a:pPr>
            <a:r>
              <a:rPr lang="en-US">
                <a:latin typeface="Times New Roman"/>
                <a:ea typeface="Times New Roman"/>
                <a:cs typeface="Times New Roman"/>
                <a:sym typeface="Times New Roman"/>
              </a:rPr>
              <a:t>Notifications for new messages, and offers.</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SzPts val="1800"/>
              <a:buNone/>
            </a:pPr>
            <a:r>
              <a:t/>
            </a:r>
            <a:endParaRPr>
              <a:latin typeface="Lexend"/>
              <a:ea typeface="Lexend"/>
              <a:cs typeface="Lexend"/>
              <a:sym typeface="Lexend"/>
            </a:endParaRPr>
          </a:p>
          <a:p>
            <a:pPr indent="0" lvl="0" marL="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95" name="Google Shape;95;p2"/>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Google Shape;96;p2"/>
          <p:cNvSpPr txBox="1"/>
          <p:nvPr>
            <p:ph type="title"/>
          </p:nvPr>
        </p:nvSpPr>
        <p:spPr>
          <a:xfrm>
            <a:off x="0" y="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SWAP</a:t>
            </a:r>
            <a:endParaRPr/>
          </a:p>
        </p:txBody>
      </p:sp>
      <p:sp>
        <p:nvSpPr>
          <p:cNvPr id="97" name="Google Shape;97;p2"/>
          <p:cNvSpPr txBox="1"/>
          <p:nvPr>
            <p:ph idx="1" type="body"/>
          </p:nvPr>
        </p:nvSpPr>
        <p:spPr>
          <a:xfrm>
            <a:off x="457200" y="1404550"/>
            <a:ext cx="8229600" cy="3840300"/>
          </a:xfrm>
          <a:prstGeom prst="rect">
            <a:avLst/>
          </a:prstGeom>
          <a:noFill/>
          <a:ln>
            <a:noFill/>
          </a:ln>
        </p:spPr>
        <p:txBody>
          <a:bodyPr anchorCtr="0" anchor="t" bIns="45675" lIns="91375" spcFirstLastPara="1" rIns="91375" wrap="square" tIns="45675">
            <a:noAutofit/>
          </a:bodyPr>
          <a:lstStyle/>
          <a:p>
            <a:pPr indent="-361950" lvl="0" marL="457200" rtl="0" algn="l">
              <a:lnSpc>
                <a:spcPct val="100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The problem currently is the escalating environmental harm caused by the fast fashion industry. The overconsumption of clothing and lack of efficient recycling options lead to significant textile waste, contributing to environmental degradation. Addressing this issue is crucial for minimizing the ecological footprint of the fashion industry</a:t>
            </a:r>
            <a:endParaRPr sz="2100">
              <a:latin typeface="Times New Roman"/>
              <a:ea typeface="Times New Roman"/>
              <a:cs typeface="Times New Roman"/>
              <a:sym typeface="Times New Roman"/>
            </a:endParaRPr>
          </a:p>
          <a:p>
            <a:pPr indent="0" lvl="0" marL="341312" rtl="0" algn="l">
              <a:lnSpc>
                <a:spcPct val="100000"/>
              </a:lnSpc>
              <a:spcBef>
                <a:spcPts val="0"/>
              </a:spcBef>
              <a:spcAft>
                <a:spcPts val="0"/>
              </a:spcAft>
              <a:buSzPts val="1800"/>
              <a:buNone/>
            </a:pPr>
            <a:r>
              <a:t/>
            </a:r>
            <a:endParaRPr sz="2400">
              <a:latin typeface="Times New Roman"/>
              <a:ea typeface="Times New Roman"/>
              <a:cs typeface="Times New Roman"/>
              <a:sym typeface="Times New Roman"/>
            </a:endParaRPr>
          </a:p>
          <a:p>
            <a:pPr indent="-361950" lvl="0" marL="457200" rtl="0" algn="l">
              <a:lnSpc>
                <a:spcPct val="100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SWAP aims to be a sustainable solution to combat the environmental damage caused by the fashion industry while also providing a platform for acquiring a fresh wardrobe. It’s targeted for people that are into thrifting new clothes and offering some of their old pieces as well</a:t>
            </a:r>
            <a:endParaRPr sz="2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03" name="Google Shape;103;p3"/>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04" name="Google Shape;104;p3"/>
          <p:cNvSpPr txBox="1"/>
          <p:nvPr>
            <p:ph type="title"/>
          </p:nvPr>
        </p:nvSpPr>
        <p:spPr>
          <a:xfrm>
            <a:off x="0" y="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Project Scope</a:t>
            </a:r>
            <a:endParaRPr/>
          </a:p>
        </p:txBody>
      </p:sp>
      <p:sp>
        <p:nvSpPr>
          <p:cNvPr id="105" name="Google Shape;105;p3"/>
          <p:cNvSpPr txBox="1"/>
          <p:nvPr>
            <p:ph idx="1" type="body"/>
          </p:nvPr>
        </p:nvSpPr>
        <p:spPr>
          <a:xfrm>
            <a:off x="457200" y="1254675"/>
            <a:ext cx="8229600" cy="4634400"/>
          </a:xfrm>
          <a:prstGeom prst="rect">
            <a:avLst/>
          </a:prstGeom>
          <a:noFill/>
          <a:ln>
            <a:noFill/>
          </a:ln>
        </p:spPr>
        <p:txBody>
          <a:bodyPr anchorCtr="0" anchor="t" bIns="45675" lIns="91375" spcFirstLastPara="1" rIns="91375" wrap="square" tIns="45675">
            <a:noAutofit/>
          </a:bodyPr>
          <a:lstStyle/>
          <a:p>
            <a:pPr indent="-315912" lvl="0" marL="341312" rtl="0" algn="l">
              <a:lnSpc>
                <a:spcPct val="100000"/>
              </a:lnSpc>
              <a:spcBef>
                <a:spcPts val="0"/>
              </a:spcBef>
              <a:spcAft>
                <a:spcPts val="0"/>
              </a:spcAft>
              <a:buSzPts val="1400"/>
              <a:buFont typeface="Times New Roman"/>
              <a:buChar char="•"/>
            </a:pPr>
            <a:r>
              <a:rPr lang="en-US" sz="2800">
                <a:latin typeface="Times New Roman"/>
                <a:ea typeface="Times New Roman"/>
                <a:cs typeface="Times New Roman"/>
                <a:sym typeface="Times New Roman"/>
              </a:rPr>
              <a:t>Login</a:t>
            </a:r>
            <a:endParaRPr sz="2800">
              <a:latin typeface="Times New Roman"/>
              <a:ea typeface="Times New Roman"/>
              <a:cs typeface="Times New Roman"/>
              <a:sym typeface="Times New Roman"/>
            </a:endParaRPr>
          </a:p>
          <a:p>
            <a:pPr indent="-227011" lvl="0" marL="341312" rtl="0" algn="l">
              <a:lnSpc>
                <a:spcPct val="100000"/>
              </a:lnSpc>
              <a:spcBef>
                <a:spcPts val="0"/>
              </a:spcBef>
              <a:spcAft>
                <a:spcPts val="0"/>
              </a:spcAft>
              <a:buSzPts val="1400"/>
              <a:buFont typeface="Times New Roman"/>
              <a:buChar char="•"/>
            </a:pPr>
            <a:r>
              <a:rPr lang="en-US" sz="2800">
                <a:latin typeface="Times New Roman"/>
                <a:ea typeface="Times New Roman"/>
                <a:cs typeface="Times New Roman"/>
                <a:sym typeface="Times New Roman"/>
              </a:rPr>
              <a:t>Following/Followers</a:t>
            </a:r>
            <a:endParaRPr sz="2800">
              <a:latin typeface="Times New Roman"/>
              <a:ea typeface="Times New Roman"/>
              <a:cs typeface="Times New Roman"/>
              <a:sym typeface="Times New Roman"/>
            </a:endParaRPr>
          </a:p>
          <a:p>
            <a:pPr indent="-227011" lvl="0" marL="341312" rtl="0" algn="l">
              <a:lnSpc>
                <a:spcPct val="100000"/>
              </a:lnSpc>
              <a:spcBef>
                <a:spcPts val="0"/>
              </a:spcBef>
              <a:spcAft>
                <a:spcPts val="0"/>
              </a:spcAft>
              <a:buSzPts val="1400"/>
              <a:buFont typeface="Times New Roman"/>
              <a:buChar char="•"/>
            </a:pPr>
            <a:r>
              <a:rPr lang="en-US" sz="2800">
                <a:latin typeface="Times New Roman"/>
                <a:ea typeface="Times New Roman"/>
                <a:cs typeface="Times New Roman"/>
                <a:sym typeface="Times New Roman"/>
              </a:rPr>
              <a:t>Be able to post your products by uploading pictures and a description</a:t>
            </a:r>
            <a:endParaRPr sz="2800">
              <a:latin typeface="Times New Roman"/>
              <a:ea typeface="Times New Roman"/>
              <a:cs typeface="Times New Roman"/>
              <a:sym typeface="Times New Roman"/>
            </a:endParaRPr>
          </a:p>
          <a:p>
            <a:pPr indent="-227011" lvl="0" marL="341312" rtl="0" algn="l">
              <a:lnSpc>
                <a:spcPct val="100000"/>
              </a:lnSpc>
              <a:spcBef>
                <a:spcPts val="0"/>
              </a:spcBef>
              <a:spcAft>
                <a:spcPts val="0"/>
              </a:spcAft>
              <a:buSzPts val="1400"/>
              <a:buFont typeface="Times New Roman"/>
              <a:buChar char="•"/>
            </a:pPr>
            <a:r>
              <a:rPr lang="en-US" sz="2800">
                <a:latin typeface="Times New Roman"/>
                <a:ea typeface="Times New Roman"/>
                <a:cs typeface="Times New Roman"/>
                <a:sym typeface="Times New Roman"/>
              </a:rPr>
              <a:t>Be able to view your curated post feed based on your interests</a:t>
            </a:r>
            <a:endParaRPr sz="2800">
              <a:latin typeface="Times New Roman"/>
              <a:ea typeface="Times New Roman"/>
              <a:cs typeface="Times New Roman"/>
              <a:sym typeface="Times New Roman"/>
            </a:endParaRPr>
          </a:p>
          <a:p>
            <a:pPr indent="-227011" lvl="0" marL="341312" rtl="0" algn="l">
              <a:lnSpc>
                <a:spcPct val="100000"/>
              </a:lnSpc>
              <a:spcBef>
                <a:spcPts val="0"/>
              </a:spcBef>
              <a:spcAft>
                <a:spcPts val="0"/>
              </a:spcAft>
              <a:buSzPts val="1400"/>
              <a:buFont typeface="Times New Roman"/>
              <a:buChar char="•"/>
            </a:pPr>
            <a:r>
              <a:rPr lang="en-US" sz="2800">
                <a:latin typeface="Times New Roman"/>
                <a:ea typeface="Times New Roman"/>
                <a:cs typeface="Times New Roman"/>
                <a:sym typeface="Times New Roman"/>
              </a:rPr>
              <a:t>Be able to view recommendations of people to follow based on your interests</a:t>
            </a:r>
            <a:endParaRPr sz="2800">
              <a:latin typeface="Times New Roman"/>
              <a:ea typeface="Times New Roman"/>
              <a:cs typeface="Times New Roman"/>
              <a:sym typeface="Times New Roman"/>
            </a:endParaRPr>
          </a:p>
          <a:p>
            <a:pPr indent="-227011" lvl="0" marL="341312" rtl="0" algn="l">
              <a:lnSpc>
                <a:spcPct val="100000"/>
              </a:lnSpc>
              <a:spcBef>
                <a:spcPts val="0"/>
              </a:spcBef>
              <a:spcAft>
                <a:spcPts val="0"/>
              </a:spcAft>
              <a:buSzPts val="1400"/>
              <a:buFont typeface="Times New Roman"/>
              <a:buChar char="•"/>
            </a:pPr>
            <a:r>
              <a:rPr lang="en-US" sz="2800">
                <a:latin typeface="Times New Roman"/>
                <a:ea typeface="Times New Roman"/>
                <a:cs typeface="Times New Roman"/>
                <a:sym typeface="Times New Roman"/>
              </a:rPr>
              <a:t>Be able to send/decline swap offers</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1" name="Google Shape;111;p4"/>
          <p:cNvSpPr txBox="1"/>
          <p:nvPr>
            <p:ph type="title"/>
          </p:nvPr>
        </p:nvSpPr>
        <p:spPr>
          <a:xfrm>
            <a:off x="533400" y="20097"/>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Sprint 1</a:t>
            </a:r>
            <a:endParaRPr/>
          </a:p>
        </p:txBody>
      </p:sp>
      <p:sp>
        <p:nvSpPr>
          <p:cNvPr id="112" name="Google Shape;112;p4"/>
          <p:cNvSpPr txBox="1"/>
          <p:nvPr>
            <p:ph idx="1" type="body"/>
          </p:nvPr>
        </p:nvSpPr>
        <p:spPr>
          <a:xfrm>
            <a:off x="457200" y="1101675"/>
            <a:ext cx="8229600" cy="48309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640"/>
              </a:spcBef>
              <a:spcAft>
                <a:spcPts val="0"/>
              </a:spcAft>
              <a:buClr>
                <a:schemeClr val="dk1"/>
              </a:buClr>
              <a:buSzPts val="3200"/>
              <a:buFont typeface="Arial"/>
              <a:buNone/>
            </a:pPr>
            <a:r>
              <a:rPr lang="en-US" sz="2200" u="sng">
                <a:latin typeface="Times New Roman"/>
                <a:ea typeface="Times New Roman"/>
                <a:cs typeface="Times New Roman"/>
                <a:sym typeface="Times New Roman"/>
              </a:rPr>
              <a:t>User stories:</a:t>
            </a:r>
            <a:endParaRPr sz="2200" u="sng">
              <a:latin typeface="Times New Roman"/>
              <a:ea typeface="Times New Roman"/>
              <a:cs typeface="Times New Roman"/>
              <a:sym typeface="Times New Roman"/>
            </a:endParaRPr>
          </a:p>
          <a:p>
            <a:pPr indent="-292100" lvl="0" marL="457200" rtl="0" algn="l">
              <a:lnSpc>
                <a:spcPct val="100000"/>
              </a:lnSpc>
              <a:spcBef>
                <a:spcPts val="640"/>
              </a:spcBef>
              <a:spcAft>
                <a:spcPts val="0"/>
              </a:spcAft>
              <a:buSzPts val="1000"/>
              <a:buFont typeface="Times New Roman"/>
              <a:buChar char="●"/>
            </a:pPr>
            <a:r>
              <a:rPr lang="en-US" sz="2000">
                <a:latin typeface="Times New Roman"/>
                <a:ea typeface="Times New Roman"/>
                <a:cs typeface="Times New Roman"/>
                <a:sym typeface="Times New Roman"/>
              </a:rPr>
              <a:t>As a user, I want to login/sign-up for the web-app so that I have a personalized account </a:t>
            </a:r>
            <a:endParaRPr sz="2000">
              <a:latin typeface="Times New Roman"/>
              <a:ea typeface="Times New Roman"/>
              <a:cs typeface="Times New Roman"/>
              <a:sym typeface="Times New Roman"/>
            </a:endParaRPr>
          </a:p>
          <a:p>
            <a:pPr indent="-292100" lvl="0" marL="457200" rtl="0" algn="l">
              <a:lnSpc>
                <a:spcPct val="100000"/>
              </a:lnSpc>
              <a:spcBef>
                <a:spcPts val="0"/>
              </a:spcBef>
              <a:spcAft>
                <a:spcPts val="0"/>
              </a:spcAft>
              <a:buSzPts val="1000"/>
              <a:buFont typeface="Times New Roman"/>
              <a:buChar char="●"/>
            </a:pPr>
            <a:r>
              <a:rPr lang="en-US" sz="2000">
                <a:latin typeface="Times New Roman"/>
                <a:ea typeface="Times New Roman"/>
                <a:cs typeface="Times New Roman"/>
                <a:sym typeface="Times New Roman"/>
              </a:rPr>
              <a:t>As a user, I want to post my products so that people can see what I have to offer</a:t>
            </a:r>
            <a:endParaRPr/>
          </a:p>
          <a:p>
            <a:pPr indent="0" lvl="0" marL="0" rtl="0" algn="l">
              <a:lnSpc>
                <a:spcPct val="100000"/>
              </a:lnSpc>
              <a:spcBef>
                <a:spcPts val="640"/>
              </a:spcBef>
              <a:spcAft>
                <a:spcPts val="0"/>
              </a:spcAft>
              <a:buSzPts val="1800"/>
              <a:buNone/>
            </a:pPr>
            <a:r>
              <a:rPr lang="en-US" sz="2200" u="sng">
                <a:latin typeface="Times New Roman"/>
                <a:ea typeface="Times New Roman"/>
                <a:cs typeface="Times New Roman"/>
                <a:sym typeface="Times New Roman"/>
              </a:rPr>
              <a:t>Spikes:</a:t>
            </a:r>
            <a:r>
              <a:rPr lang="en-US">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292100" lvl="0" marL="457200" rtl="0" algn="l">
              <a:lnSpc>
                <a:spcPct val="100000"/>
              </a:lnSpc>
              <a:spcBef>
                <a:spcPts val="640"/>
              </a:spcBef>
              <a:spcAft>
                <a:spcPts val="0"/>
              </a:spcAft>
              <a:buSzPts val="1000"/>
              <a:buFont typeface="Times New Roman"/>
              <a:buChar char="●"/>
            </a:pPr>
            <a:r>
              <a:rPr lang="en-US" sz="2000">
                <a:latin typeface="Times New Roman"/>
                <a:ea typeface="Times New Roman"/>
                <a:cs typeface="Times New Roman"/>
                <a:sym typeface="Times New Roman"/>
              </a:rPr>
              <a:t>Learning MongoDB data modeling, transactions, and interface, design patterns, REST endpoints from client to server, Jira</a:t>
            </a:r>
            <a:endParaRPr sz="1600">
              <a:latin typeface="Times New Roman"/>
              <a:ea typeface="Times New Roman"/>
              <a:cs typeface="Times New Roman"/>
              <a:sym typeface="Times New Roman"/>
            </a:endParaRPr>
          </a:p>
          <a:p>
            <a:pPr indent="0" lvl="0" marL="0" rtl="0" algn="l">
              <a:lnSpc>
                <a:spcPct val="100000"/>
              </a:lnSpc>
              <a:spcBef>
                <a:spcPts val="640"/>
              </a:spcBef>
              <a:spcAft>
                <a:spcPts val="0"/>
              </a:spcAft>
              <a:buSzPts val="1800"/>
              <a:buNone/>
            </a:pPr>
            <a:r>
              <a:t/>
            </a:r>
            <a:endParaRPr sz="2200" u="sng">
              <a:latin typeface="Times New Roman"/>
              <a:ea typeface="Times New Roman"/>
              <a:cs typeface="Times New Roman"/>
              <a:sym typeface="Times New Roman"/>
            </a:endParaRPr>
          </a:p>
          <a:p>
            <a:pPr indent="0" lvl="0" marL="0" rtl="0" algn="l">
              <a:lnSpc>
                <a:spcPct val="100000"/>
              </a:lnSpc>
              <a:spcBef>
                <a:spcPts val="640"/>
              </a:spcBef>
              <a:spcAft>
                <a:spcPts val="0"/>
              </a:spcAft>
              <a:buSzPts val="1800"/>
              <a:buNone/>
            </a:pPr>
            <a:r>
              <a:rPr lang="en-US" sz="2200" u="sng">
                <a:latin typeface="Times New Roman"/>
                <a:ea typeface="Times New Roman"/>
                <a:cs typeface="Times New Roman"/>
                <a:sym typeface="Times New Roman"/>
              </a:rPr>
              <a:t>Infrastructure tasks: </a:t>
            </a:r>
            <a:endParaRPr sz="2200" u="sng">
              <a:latin typeface="Times New Roman"/>
              <a:ea typeface="Times New Roman"/>
              <a:cs typeface="Times New Roman"/>
              <a:sym typeface="Times New Roman"/>
            </a:endParaRPr>
          </a:p>
          <a:p>
            <a:pPr indent="-292100" lvl="0" marL="457200" rtl="0" algn="l">
              <a:lnSpc>
                <a:spcPct val="100000"/>
              </a:lnSpc>
              <a:spcBef>
                <a:spcPts val="640"/>
              </a:spcBef>
              <a:spcAft>
                <a:spcPts val="0"/>
              </a:spcAft>
              <a:buSzPts val="1000"/>
              <a:buFont typeface="Times New Roman"/>
              <a:buChar char="●"/>
            </a:pPr>
            <a:r>
              <a:rPr lang="en-US" sz="2000">
                <a:latin typeface="Times New Roman"/>
                <a:ea typeface="Times New Roman"/>
                <a:cs typeface="Times New Roman"/>
                <a:sym typeface="Times New Roman"/>
              </a:rPr>
              <a:t>Setting up git repo, development environments, initial Spring and React projects, MongoDB database connection, Jira</a:t>
            </a:r>
            <a:endParaRPr sz="20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1800"/>
              <a:buNone/>
            </a:pPr>
            <a:r>
              <a:t/>
            </a:r>
            <a:endParaRPr sz="2000">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t/>
            </a:r>
            <a:endParaRPr sz="16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p>
        </p:txBody>
      </p:sp>
      <p:sp>
        <p:nvSpPr>
          <p:cNvPr id="113" name="Google Shape;113;p4"/>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9" name="Google Shape;119;p5"/>
          <p:cNvSpPr txBox="1"/>
          <p:nvPr>
            <p:ph type="title"/>
          </p:nvPr>
        </p:nvSpPr>
        <p:spPr>
          <a:xfrm>
            <a:off x="6096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Sprint 2</a:t>
            </a:r>
            <a:endParaRPr/>
          </a:p>
        </p:txBody>
      </p:sp>
      <p:sp>
        <p:nvSpPr>
          <p:cNvPr id="120" name="Google Shape;120;p5"/>
          <p:cNvSpPr txBox="1"/>
          <p:nvPr>
            <p:ph idx="1" type="body"/>
          </p:nvPr>
        </p:nvSpPr>
        <p:spPr>
          <a:xfrm>
            <a:off x="457200" y="1062925"/>
            <a:ext cx="8229600" cy="50988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640"/>
              </a:spcBef>
              <a:spcAft>
                <a:spcPts val="0"/>
              </a:spcAft>
              <a:buClr>
                <a:schemeClr val="dk1"/>
              </a:buClr>
              <a:buSzPts val="3200"/>
              <a:buFont typeface="Arial"/>
              <a:buNone/>
            </a:pPr>
            <a:r>
              <a:rPr lang="en-US" sz="2200" u="sng">
                <a:latin typeface="Times New Roman"/>
                <a:ea typeface="Times New Roman"/>
                <a:cs typeface="Times New Roman"/>
                <a:sym typeface="Times New Roman"/>
              </a:rPr>
              <a:t>User stories:</a:t>
            </a:r>
            <a:endParaRPr sz="2200" u="sng">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US" sz="1800">
                <a:latin typeface="Times New Roman"/>
                <a:ea typeface="Times New Roman"/>
                <a:cs typeface="Times New Roman"/>
                <a:sym typeface="Times New Roman"/>
              </a:rPr>
              <a:t>As a user, I want to send and accept/decline offers from others so that other users can know what I’m interested in and I can see what others are interested in what I have to offer</a:t>
            </a:r>
            <a:endParaRPr sz="18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US" sz="1800">
                <a:latin typeface="Times New Roman"/>
                <a:ea typeface="Times New Roman"/>
                <a:cs typeface="Times New Roman"/>
                <a:sym typeface="Times New Roman"/>
              </a:rPr>
              <a:t>As a user, I want to search for products using keywords and filters so that I can look for specific posts that I might be interested in</a:t>
            </a:r>
            <a:endParaRPr sz="18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US" sz="1800">
                <a:latin typeface="Times New Roman"/>
                <a:ea typeface="Times New Roman"/>
                <a:cs typeface="Times New Roman"/>
                <a:sym typeface="Times New Roman"/>
              </a:rPr>
              <a:t>As a user, I want to view my recommended feed so that I can have a curated feed for me based upon my interests</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US" sz="2200" u="sng">
                <a:latin typeface="Times New Roman"/>
                <a:ea typeface="Times New Roman"/>
                <a:cs typeface="Times New Roman"/>
                <a:sym typeface="Times New Roman"/>
              </a:rPr>
              <a:t>Spikes: </a:t>
            </a:r>
            <a:endParaRPr sz="2200" u="sng">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US" sz="1800">
                <a:latin typeface="Times New Roman"/>
                <a:ea typeface="Times New Roman"/>
                <a:cs typeface="Times New Roman"/>
                <a:sym typeface="Times New Roman"/>
              </a:rPr>
              <a:t>Learning about notifications for user after sending/accepting offers</a:t>
            </a:r>
            <a:endParaRPr sz="18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US" sz="1800">
                <a:latin typeface="Times New Roman"/>
                <a:ea typeface="Times New Roman"/>
                <a:cs typeface="Times New Roman"/>
                <a:sym typeface="Times New Roman"/>
              </a:rPr>
              <a:t>Learning advanced querying in MongoDB for the searching products</a:t>
            </a:r>
            <a:endParaRPr sz="18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sz="1800">
                <a:latin typeface="Times New Roman"/>
                <a:ea typeface="Times New Roman"/>
                <a:cs typeface="Times New Roman"/>
                <a:sym typeface="Times New Roman"/>
              </a:rPr>
              <a:t>Familiarizing ourselves with the MongoDB Atlas interface</a:t>
            </a:r>
            <a:endParaRPr sz="18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US" sz="1800">
                <a:latin typeface="Times New Roman"/>
                <a:ea typeface="Times New Roman"/>
                <a:cs typeface="Times New Roman"/>
                <a:sym typeface="Times New Roman"/>
              </a:rPr>
              <a:t>Learning about eager fetching from database to load posts for recommended page</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2200" u="sng">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US" sz="2200" u="sng">
                <a:latin typeface="Times New Roman"/>
                <a:ea typeface="Times New Roman"/>
                <a:cs typeface="Times New Roman"/>
                <a:sym typeface="Times New Roman"/>
              </a:rPr>
              <a:t>Infrastructure Tasks:</a:t>
            </a:r>
            <a:endParaRPr sz="2200" u="sng">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US" sz="1800">
                <a:latin typeface="Times New Roman"/>
                <a:ea typeface="Times New Roman"/>
                <a:cs typeface="Times New Roman"/>
                <a:sym typeface="Times New Roman"/>
              </a:rPr>
              <a:t>Setting up postman endpoints for testing</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500">
              <a:latin typeface="Times New Roman"/>
              <a:ea typeface="Times New Roman"/>
              <a:cs typeface="Times New Roman"/>
              <a:sym typeface="Times New Roman"/>
            </a:endParaRPr>
          </a:p>
        </p:txBody>
      </p:sp>
      <p:sp>
        <p:nvSpPr>
          <p:cNvPr id="121" name="Google Shape;121;p5"/>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7" name="Google Shape;127;p6"/>
          <p:cNvSpPr txBox="1"/>
          <p:nvPr>
            <p:ph type="title"/>
          </p:nvPr>
        </p:nvSpPr>
        <p:spPr>
          <a:xfrm>
            <a:off x="489857" y="6029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Sprint 3</a:t>
            </a:r>
            <a:endParaRPr/>
          </a:p>
        </p:txBody>
      </p:sp>
      <p:sp>
        <p:nvSpPr>
          <p:cNvPr id="128" name="Google Shape;128;p6"/>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6"/>
          <p:cNvSpPr txBox="1"/>
          <p:nvPr>
            <p:ph idx="1" type="body"/>
          </p:nvPr>
        </p:nvSpPr>
        <p:spPr>
          <a:xfrm>
            <a:off x="457200" y="1072600"/>
            <a:ext cx="8229600" cy="48309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640"/>
              </a:spcBef>
              <a:spcAft>
                <a:spcPts val="0"/>
              </a:spcAft>
              <a:buClr>
                <a:schemeClr val="dk1"/>
              </a:buClr>
              <a:buSzPts val="3200"/>
              <a:buFont typeface="Arial"/>
              <a:buNone/>
            </a:pPr>
            <a:r>
              <a:rPr lang="en-US" sz="2200" u="sng">
                <a:latin typeface="Times New Roman"/>
                <a:ea typeface="Times New Roman"/>
                <a:cs typeface="Times New Roman"/>
                <a:sym typeface="Times New Roman"/>
              </a:rPr>
              <a:t>User stories:</a:t>
            </a:r>
            <a:endParaRPr sz="2200" u="sng">
              <a:latin typeface="Times New Roman"/>
              <a:ea typeface="Times New Roman"/>
              <a:cs typeface="Times New Roman"/>
              <a:sym typeface="Times New Roman"/>
            </a:endParaRPr>
          </a:p>
          <a:p>
            <a:pPr indent="-292100" lvl="0" marL="457200" rtl="0" algn="l">
              <a:lnSpc>
                <a:spcPct val="100000"/>
              </a:lnSpc>
              <a:spcBef>
                <a:spcPts val="640"/>
              </a:spcBef>
              <a:spcAft>
                <a:spcPts val="0"/>
              </a:spcAft>
              <a:buSzPts val="1000"/>
              <a:buFont typeface="Times New Roman"/>
              <a:buChar char="●"/>
            </a:pPr>
            <a:r>
              <a:rPr lang="en-US" sz="2000">
                <a:latin typeface="Times New Roman"/>
                <a:ea typeface="Times New Roman"/>
                <a:cs typeface="Times New Roman"/>
                <a:sym typeface="Times New Roman"/>
              </a:rPr>
              <a:t>As a user, I want to be able to follow others and view who follows me so that I can feel the social media aspects of the application </a:t>
            </a:r>
            <a:endParaRPr sz="2000">
              <a:latin typeface="Times New Roman"/>
              <a:ea typeface="Times New Roman"/>
              <a:cs typeface="Times New Roman"/>
              <a:sym typeface="Times New Roman"/>
            </a:endParaRPr>
          </a:p>
          <a:p>
            <a:pPr indent="-292100" lvl="0" marL="457200" rtl="0" algn="l">
              <a:lnSpc>
                <a:spcPct val="100000"/>
              </a:lnSpc>
              <a:spcBef>
                <a:spcPts val="0"/>
              </a:spcBef>
              <a:spcAft>
                <a:spcPts val="0"/>
              </a:spcAft>
              <a:buSzPts val="1000"/>
              <a:buFont typeface="Times New Roman"/>
              <a:buChar char="●"/>
            </a:pPr>
            <a:r>
              <a:rPr lang="en-US" sz="2000">
                <a:latin typeface="Times New Roman"/>
                <a:ea typeface="Times New Roman"/>
                <a:cs typeface="Times New Roman"/>
                <a:sym typeface="Times New Roman"/>
              </a:rPr>
              <a:t>As a user, I want to be able to view my profile of posted products so that I can see if there are any posts that I want to delete or change</a:t>
            </a:r>
            <a:endParaRPr sz="2200" u="sng">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rPr lang="en-US" sz="2200" u="sng">
                <a:latin typeface="Times New Roman"/>
                <a:ea typeface="Times New Roman"/>
                <a:cs typeface="Times New Roman"/>
                <a:sym typeface="Times New Roman"/>
              </a:rPr>
              <a:t>Spikes:</a:t>
            </a: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292100" lvl="0" marL="457200" rtl="0" algn="l">
              <a:lnSpc>
                <a:spcPct val="100000"/>
              </a:lnSpc>
              <a:spcBef>
                <a:spcPts val="640"/>
              </a:spcBef>
              <a:spcAft>
                <a:spcPts val="0"/>
              </a:spcAft>
              <a:buSzPts val="1000"/>
              <a:buFont typeface="Times New Roman"/>
              <a:buChar char="●"/>
            </a:pPr>
            <a:r>
              <a:rPr lang="en-US" sz="2000">
                <a:latin typeface="Times New Roman"/>
                <a:ea typeface="Times New Roman"/>
                <a:cs typeface="Times New Roman"/>
                <a:sym typeface="Times New Roman"/>
              </a:rPr>
              <a:t>Explore different data models and database structures for efficiently managing user relationships</a:t>
            </a:r>
            <a:endParaRPr sz="2000">
              <a:latin typeface="Times New Roman"/>
              <a:ea typeface="Times New Roman"/>
              <a:cs typeface="Times New Roman"/>
              <a:sym typeface="Times New Roman"/>
            </a:endParaRPr>
          </a:p>
          <a:p>
            <a:pPr indent="-292100" lvl="0" marL="457200" rtl="0" algn="l">
              <a:lnSpc>
                <a:spcPct val="100000"/>
              </a:lnSpc>
              <a:spcBef>
                <a:spcPts val="0"/>
              </a:spcBef>
              <a:spcAft>
                <a:spcPts val="0"/>
              </a:spcAft>
              <a:buSzPts val="1000"/>
              <a:buFont typeface="Times New Roman"/>
              <a:buChar char="●"/>
            </a:pPr>
            <a:r>
              <a:rPr lang="en-US" sz="2000">
                <a:latin typeface="Times New Roman"/>
                <a:ea typeface="Times New Roman"/>
                <a:cs typeface="Times New Roman"/>
                <a:sym typeface="Times New Roman"/>
              </a:rPr>
              <a:t>Investigate messaging system options, such as real-time messaging or asynchronous messaging</a:t>
            </a:r>
            <a:endParaRPr sz="2200" u="sng">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rPr lang="en-US" sz="2200" u="sng">
                <a:latin typeface="Times New Roman"/>
                <a:ea typeface="Times New Roman"/>
                <a:cs typeface="Times New Roman"/>
                <a:sym typeface="Times New Roman"/>
              </a:rPr>
              <a:t>Infrastructure tasks: </a:t>
            </a:r>
            <a:endParaRPr sz="2200" u="sng">
              <a:latin typeface="Times New Roman"/>
              <a:ea typeface="Times New Roman"/>
              <a:cs typeface="Times New Roman"/>
              <a:sym typeface="Times New Roman"/>
            </a:endParaRPr>
          </a:p>
          <a:p>
            <a:pPr indent="-292100" lvl="0" marL="457200" rtl="0" algn="l">
              <a:lnSpc>
                <a:spcPct val="100000"/>
              </a:lnSpc>
              <a:spcBef>
                <a:spcPts val="640"/>
              </a:spcBef>
              <a:spcAft>
                <a:spcPts val="0"/>
              </a:spcAft>
              <a:buSzPts val="1000"/>
              <a:buFont typeface="Times New Roman"/>
              <a:buChar char="●"/>
            </a:pPr>
            <a:r>
              <a:rPr lang="en-US" sz="2000">
                <a:latin typeface="Times New Roman"/>
                <a:ea typeface="Times New Roman"/>
                <a:cs typeface="Times New Roman"/>
                <a:sym typeface="Times New Roman"/>
              </a:rPr>
              <a:t>Consider scalability as the number of users and relationships grows.</a:t>
            </a:r>
            <a:endParaRPr sz="20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1800"/>
              <a:buNone/>
            </a:pPr>
            <a:r>
              <a:t/>
            </a:r>
            <a:endParaRPr sz="2000">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t/>
            </a:r>
            <a:endParaRPr sz="16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5" name="Google Shape;135;p7"/>
          <p:cNvSpPr txBox="1"/>
          <p:nvPr>
            <p:ph type="title"/>
          </p:nvPr>
        </p:nvSpPr>
        <p:spPr>
          <a:xfrm>
            <a:off x="489857" y="6029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Sprint 4</a:t>
            </a:r>
            <a:endParaRPr/>
          </a:p>
        </p:txBody>
      </p:sp>
      <p:sp>
        <p:nvSpPr>
          <p:cNvPr id="136" name="Google Shape;136;p7"/>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7"/>
          <p:cNvSpPr txBox="1"/>
          <p:nvPr>
            <p:ph idx="1" type="body"/>
          </p:nvPr>
        </p:nvSpPr>
        <p:spPr>
          <a:xfrm>
            <a:off x="457200" y="1130725"/>
            <a:ext cx="8229600" cy="48309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640"/>
              </a:spcBef>
              <a:spcAft>
                <a:spcPts val="0"/>
              </a:spcAft>
              <a:buClr>
                <a:schemeClr val="dk1"/>
              </a:buClr>
              <a:buSzPts val="3200"/>
              <a:buFont typeface="Arial"/>
              <a:buNone/>
            </a:pPr>
            <a:r>
              <a:rPr lang="en-US" sz="2200" u="sng">
                <a:latin typeface="Times New Roman"/>
                <a:ea typeface="Times New Roman"/>
                <a:cs typeface="Times New Roman"/>
                <a:sym typeface="Times New Roman"/>
              </a:rPr>
              <a:t>User stories:</a:t>
            </a:r>
            <a:endParaRPr sz="2200" u="sng">
              <a:latin typeface="Times New Roman"/>
              <a:ea typeface="Times New Roman"/>
              <a:cs typeface="Times New Roman"/>
              <a:sym typeface="Times New Roman"/>
            </a:endParaRPr>
          </a:p>
          <a:p>
            <a:pPr indent="-292100" lvl="0" marL="457200" rtl="0" algn="l">
              <a:lnSpc>
                <a:spcPct val="100000"/>
              </a:lnSpc>
              <a:spcBef>
                <a:spcPts val="640"/>
              </a:spcBef>
              <a:spcAft>
                <a:spcPts val="0"/>
              </a:spcAft>
              <a:buSzPts val="1000"/>
              <a:buFont typeface="Times New Roman"/>
              <a:buChar char="●"/>
            </a:pPr>
            <a:r>
              <a:rPr lang="en-US" sz="2000">
                <a:latin typeface="Times New Roman"/>
                <a:ea typeface="Times New Roman"/>
                <a:cs typeface="Times New Roman"/>
                <a:sym typeface="Times New Roman"/>
              </a:rPr>
              <a:t>As a user, I want to be able to scan a QR code to view each user's personal page so that I can easily share my profile </a:t>
            </a:r>
            <a:endParaRPr sz="2000">
              <a:latin typeface="Times New Roman"/>
              <a:ea typeface="Times New Roman"/>
              <a:cs typeface="Times New Roman"/>
              <a:sym typeface="Times New Roman"/>
            </a:endParaRPr>
          </a:p>
          <a:p>
            <a:pPr indent="-292100" lvl="0" marL="457200" rtl="0" algn="l">
              <a:lnSpc>
                <a:spcPct val="100000"/>
              </a:lnSpc>
              <a:spcBef>
                <a:spcPts val="0"/>
              </a:spcBef>
              <a:spcAft>
                <a:spcPts val="0"/>
              </a:spcAft>
              <a:buSzPts val="1000"/>
              <a:buFont typeface="Times New Roman"/>
              <a:buChar char="●"/>
            </a:pPr>
            <a:r>
              <a:rPr lang="en-US" sz="2000">
                <a:latin typeface="Times New Roman"/>
                <a:ea typeface="Times New Roman"/>
                <a:cs typeface="Times New Roman"/>
                <a:sym typeface="Times New Roman"/>
              </a:rPr>
              <a:t>As a user, I want to message other users to communicate with them about details about offers or specifics</a:t>
            </a:r>
            <a:endParaRPr sz="2000">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rPr lang="en-US" sz="2200" u="sng">
                <a:latin typeface="Times New Roman"/>
                <a:ea typeface="Times New Roman"/>
                <a:cs typeface="Times New Roman"/>
                <a:sym typeface="Times New Roman"/>
              </a:rPr>
              <a:t>Spikes:</a:t>
            </a: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292100" lvl="0" marL="457200" rtl="0" algn="l">
              <a:lnSpc>
                <a:spcPct val="100000"/>
              </a:lnSpc>
              <a:spcBef>
                <a:spcPts val="640"/>
              </a:spcBef>
              <a:spcAft>
                <a:spcPts val="0"/>
              </a:spcAft>
              <a:buSzPts val="1000"/>
              <a:buFont typeface="Times New Roman"/>
              <a:buChar char="●"/>
            </a:pPr>
            <a:r>
              <a:rPr lang="en-US" sz="2000">
                <a:latin typeface="Times New Roman"/>
                <a:ea typeface="Times New Roman"/>
                <a:cs typeface="Times New Roman"/>
                <a:sym typeface="Times New Roman"/>
              </a:rPr>
              <a:t>Explore messaging service options, such as WebSocket, third-party APIs (e.g., Twilio), or in-app messaging libraries.</a:t>
            </a:r>
            <a:endParaRPr sz="2000">
              <a:latin typeface="Times New Roman"/>
              <a:ea typeface="Times New Roman"/>
              <a:cs typeface="Times New Roman"/>
              <a:sym typeface="Times New Roman"/>
            </a:endParaRPr>
          </a:p>
          <a:p>
            <a:pPr indent="-292100" lvl="0" marL="457200" rtl="0" algn="l">
              <a:lnSpc>
                <a:spcPct val="100000"/>
              </a:lnSpc>
              <a:spcBef>
                <a:spcPts val="0"/>
              </a:spcBef>
              <a:spcAft>
                <a:spcPts val="0"/>
              </a:spcAft>
              <a:buSzPts val="1000"/>
              <a:buFont typeface="Times New Roman"/>
              <a:buChar char="●"/>
            </a:pPr>
            <a:r>
              <a:rPr lang="en-US" sz="2000">
                <a:latin typeface="Times New Roman"/>
                <a:ea typeface="Times New Roman"/>
                <a:cs typeface="Times New Roman"/>
                <a:sym typeface="Times New Roman"/>
              </a:rPr>
              <a:t>Investigate how to implement real-time notifications for new messages and updates to user profiles or product posts</a:t>
            </a:r>
            <a:endParaRPr sz="2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US" sz="2000">
                <a:latin typeface="Times New Roman"/>
                <a:ea typeface="Times New Roman"/>
                <a:cs typeface="Times New Roman"/>
                <a:sym typeface="Times New Roman"/>
              </a:rPr>
              <a:t>Look into AWS Lambda for web app deployment</a:t>
            </a:r>
            <a:endParaRPr sz="2000">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rPr lang="en-US" sz="2200" u="sng">
                <a:latin typeface="Times New Roman"/>
                <a:ea typeface="Times New Roman"/>
                <a:cs typeface="Times New Roman"/>
                <a:sym typeface="Times New Roman"/>
              </a:rPr>
              <a:t>Infrastructure tasks: </a:t>
            </a:r>
            <a:endParaRPr sz="2200" u="sng">
              <a:latin typeface="Times New Roman"/>
              <a:ea typeface="Times New Roman"/>
              <a:cs typeface="Times New Roman"/>
              <a:sym typeface="Times New Roman"/>
            </a:endParaRPr>
          </a:p>
          <a:p>
            <a:pPr indent="-292100" lvl="0" marL="457200" rtl="0" algn="l">
              <a:lnSpc>
                <a:spcPct val="100000"/>
              </a:lnSpc>
              <a:spcBef>
                <a:spcPts val="640"/>
              </a:spcBef>
              <a:spcAft>
                <a:spcPts val="0"/>
              </a:spcAft>
              <a:buSzPts val="1000"/>
              <a:buFont typeface="Times New Roman"/>
              <a:buChar char="●"/>
            </a:pPr>
            <a:r>
              <a:rPr lang="en-US" sz="2000">
                <a:latin typeface="Times New Roman"/>
                <a:ea typeface="Times New Roman"/>
                <a:cs typeface="Times New Roman"/>
                <a:sym typeface="Times New Roman"/>
              </a:rPr>
              <a:t>Setup QR code generation libraries or APIs </a:t>
            </a:r>
            <a:endParaRPr sz="2000">
              <a:latin typeface="Times New Roman"/>
              <a:ea typeface="Times New Roman"/>
              <a:cs typeface="Times New Roman"/>
              <a:sym typeface="Times New Roman"/>
            </a:endParaRPr>
          </a:p>
          <a:p>
            <a:pPr indent="-292100" lvl="0" marL="457200" rtl="0" algn="l">
              <a:lnSpc>
                <a:spcPct val="100000"/>
              </a:lnSpc>
              <a:spcBef>
                <a:spcPts val="0"/>
              </a:spcBef>
              <a:spcAft>
                <a:spcPts val="0"/>
              </a:spcAft>
              <a:buSzPts val="1000"/>
              <a:buFont typeface="Times New Roman"/>
              <a:buChar char="●"/>
            </a:pPr>
            <a:r>
              <a:rPr lang="en-US" sz="2000">
                <a:latin typeface="Times New Roman"/>
                <a:ea typeface="Times New Roman"/>
                <a:cs typeface="Times New Roman"/>
                <a:sym typeface="Times New Roman"/>
              </a:rPr>
              <a:t>Learning Socket.IO for integrating messaging libraries</a:t>
            </a:r>
            <a:endParaRPr sz="20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1800"/>
              <a:buNone/>
            </a:pPr>
            <a:r>
              <a:t/>
            </a:r>
            <a:endParaRPr sz="2000">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t/>
            </a:r>
            <a:endParaRPr sz="16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3" name="Google Shape;143;p8"/>
          <p:cNvSpPr txBox="1"/>
          <p:nvPr>
            <p:ph type="title"/>
          </p:nvPr>
        </p:nvSpPr>
        <p:spPr>
          <a:xfrm>
            <a:off x="5334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Architecture</a:t>
            </a:r>
            <a:endParaRPr/>
          </a:p>
        </p:txBody>
      </p:sp>
      <p:sp>
        <p:nvSpPr>
          <p:cNvPr id="144" name="Google Shape;144;p8"/>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45" name="Google Shape;145;p8"/>
          <p:cNvPicPr preferRelativeResize="0"/>
          <p:nvPr/>
        </p:nvPicPr>
        <p:blipFill rotWithShape="1">
          <a:blip r:embed="rId4">
            <a:alphaModFix/>
          </a:blip>
          <a:srcRect b="0" l="0" r="0" t="0"/>
          <a:stretch/>
        </p:blipFill>
        <p:spPr>
          <a:xfrm>
            <a:off x="348439" y="1197768"/>
            <a:ext cx="4097408" cy="2302783"/>
          </a:xfrm>
          <a:prstGeom prst="rect">
            <a:avLst/>
          </a:prstGeom>
          <a:noFill/>
          <a:ln>
            <a:noFill/>
          </a:ln>
        </p:spPr>
      </p:pic>
      <p:pic>
        <p:nvPicPr>
          <p:cNvPr id="146" name="Google Shape;146;p8"/>
          <p:cNvPicPr preferRelativeResize="0"/>
          <p:nvPr/>
        </p:nvPicPr>
        <p:blipFill rotWithShape="1">
          <a:blip r:embed="rId5">
            <a:alphaModFix/>
          </a:blip>
          <a:srcRect b="0" l="0" r="0" t="0"/>
          <a:stretch/>
        </p:blipFill>
        <p:spPr>
          <a:xfrm>
            <a:off x="4698146" y="1193774"/>
            <a:ext cx="4097418" cy="2310794"/>
          </a:xfrm>
          <a:prstGeom prst="rect">
            <a:avLst/>
          </a:prstGeom>
          <a:noFill/>
          <a:ln>
            <a:noFill/>
          </a:ln>
        </p:spPr>
      </p:pic>
      <p:pic>
        <p:nvPicPr>
          <p:cNvPr id="147" name="Google Shape;147;p8"/>
          <p:cNvPicPr preferRelativeResize="0"/>
          <p:nvPr/>
        </p:nvPicPr>
        <p:blipFill rotWithShape="1">
          <a:blip r:embed="rId6">
            <a:alphaModFix/>
          </a:blip>
          <a:srcRect b="0" l="0" r="0" t="0"/>
          <a:stretch/>
        </p:blipFill>
        <p:spPr>
          <a:xfrm>
            <a:off x="341299" y="3715346"/>
            <a:ext cx="4111703" cy="2302797"/>
          </a:xfrm>
          <a:prstGeom prst="rect">
            <a:avLst/>
          </a:prstGeom>
          <a:noFill/>
          <a:ln>
            <a:noFill/>
          </a:ln>
        </p:spPr>
      </p:pic>
      <p:pic>
        <p:nvPicPr>
          <p:cNvPr id="148" name="Google Shape;148;p8"/>
          <p:cNvPicPr preferRelativeResize="0"/>
          <p:nvPr/>
        </p:nvPicPr>
        <p:blipFill rotWithShape="1">
          <a:blip r:embed="rId7">
            <a:alphaModFix/>
          </a:blip>
          <a:srcRect b="0" l="0" r="0" t="0"/>
          <a:stretch/>
        </p:blipFill>
        <p:spPr>
          <a:xfrm>
            <a:off x="4691007" y="3707313"/>
            <a:ext cx="4111693" cy="23188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4" name="Google Shape;154;p9"/>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Technologies</a:t>
            </a:r>
            <a:endParaRPr/>
          </a:p>
        </p:txBody>
      </p:sp>
      <p:sp>
        <p:nvSpPr>
          <p:cNvPr id="155" name="Google Shape;155;p9"/>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0"/>
              </a:spcBef>
              <a:spcAft>
                <a:spcPts val="0"/>
              </a:spcAft>
              <a:buClr>
                <a:schemeClr val="dk1"/>
              </a:buClr>
              <a:buSzPts val="3200"/>
              <a:buFont typeface="Arial"/>
              <a:buNone/>
            </a:pPr>
            <a:r>
              <a:t/>
            </a:r>
            <a:endParaRPr sz="4200">
              <a:latin typeface="Times New Roman"/>
              <a:ea typeface="Times New Roman"/>
              <a:cs typeface="Times New Roman"/>
              <a:sym typeface="Times New Roman"/>
            </a:endParaRPr>
          </a:p>
          <a:p>
            <a:pPr indent="-419100" lvl="0" marL="457200" rtl="0" algn="l">
              <a:lnSpc>
                <a:spcPct val="100000"/>
              </a:lnSpc>
              <a:spcBef>
                <a:spcPts val="640"/>
              </a:spcBef>
              <a:spcAft>
                <a:spcPts val="0"/>
              </a:spcAft>
              <a:buSzPts val="3000"/>
              <a:buFont typeface="Times New Roman"/>
              <a:buAutoNum type="arabicPeriod"/>
            </a:pPr>
            <a:r>
              <a:rPr lang="en-US" sz="3000">
                <a:latin typeface="Times New Roman"/>
                <a:ea typeface="Times New Roman"/>
                <a:cs typeface="Times New Roman"/>
                <a:sym typeface="Times New Roman"/>
              </a:rPr>
              <a:t>React JS for Frontend Development</a:t>
            </a:r>
            <a:endParaRPr sz="4200"/>
          </a:p>
          <a:p>
            <a:pPr indent="-419100" lvl="0" marL="457200" rtl="0" algn="l">
              <a:lnSpc>
                <a:spcPct val="100000"/>
              </a:lnSpc>
              <a:spcBef>
                <a:spcPts val="0"/>
              </a:spcBef>
              <a:spcAft>
                <a:spcPts val="0"/>
              </a:spcAft>
              <a:buSzPts val="3000"/>
              <a:buFont typeface="Times New Roman"/>
              <a:buAutoNum type="arabicPeriod"/>
            </a:pPr>
            <a:r>
              <a:rPr lang="en-US" sz="3000">
                <a:latin typeface="Times New Roman"/>
                <a:ea typeface="Times New Roman"/>
                <a:cs typeface="Times New Roman"/>
                <a:sym typeface="Times New Roman"/>
              </a:rPr>
              <a:t>Spring Boot and Java for Backend Development</a:t>
            </a:r>
            <a:endParaRPr sz="3000">
              <a:latin typeface="Times New Roman"/>
              <a:ea typeface="Times New Roman"/>
              <a:cs typeface="Times New Roman"/>
              <a:sym typeface="Times New Roman"/>
            </a:endParaRPr>
          </a:p>
          <a:p>
            <a:pPr indent="-419100" lvl="0" marL="457200" rtl="0" algn="l">
              <a:lnSpc>
                <a:spcPct val="100000"/>
              </a:lnSpc>
              <a:spcBef>
                <a:spcPts val="640"/>
              </a:spcBef>
              <a:spcAft>
                <a:spcPts val="0"/>
              </a:spcAft>
              <a:buSzPts val="3000"/>
              <a:buFont typeface="Times New Roman"/>
              <a:buAutoNum type="arabicPeriod"/>
            </a:pPr>
            <a:r>
              <a:rPr lang="en-US" sz="3000">
                <a:latin typeface="Times New Roman"/>
                <a:ea typeface="Times New Roman"/>
                <a:cs typeface="Times New Roman"/>
                <a:sym typeface="Times New Roman"/>
              </a:rPr>
              <a:t>MongoDB Atlas for the database hosting</a:t>
            </a:r>
            <a:endParaRPr sz="3000">
              <a:latin typeface="Times New Roman"/>
              <a:ea typeface="Times New Roman"/>
              <a:cs typeface="Times New Roman"/>
              <a:sym typeface="Times New Roman"/>
            </a:endParaRPr>
          </a:p>
          <a:p>
            <a:pPr indent="-419100" lvl="0" marL="457200" rtl="0" algn="l">
              <a:lnSpc>
                <a:spcPct val="100000"/>
              </a:lnSpc>
              <a:spcBef>
                <a:spcPts val="640"/>
              </a:spcBef>
              <a:spcAft>
                <a:spcPts val="0"/>
              </a:spcAft>
              <a:buSzPts val="3000"/>
              <a:buFont typeface="Times New Roman"/>
              <a:buAutoNum type="arabicPeriod"/>
            </a:pPr>
            <a:r>
              <a:rPr lang="en-US" sz="3000">
                <a:latin typeface="Times New Roman"/>
                <a:ea typeface="Times New Roman"/>
                <a:cs typeface="Times New Roman"/>
                <a:sym typeface="Times New Roman"/>
              </a:rPr>
              <a:t>Adobe Xd for designing User Interface</a:t>
            </a:r>
            <a:endParaRPr sz="3000">
              <a:latin typeface="Times New Roman"/>
              <a:ea typeface="Times New Roman"/>
              <a:cs typeface="Times New Roman"/>
              <a:sym typeface="Times New Roman"/>
            </a:endParaRPr>
          </a:p>
          <a:p>
            <a:pPr indent="-419100" lvl="0" marL="457200" rtl="0" algn="l">
              <a:lnSpc>
                <a:spcPct val="100000"/>
              </a:lnSpc>
              <a:spcBef>
                <a:spcPts val="640"/>
              </a:spcBef>
              <a:spcAft>
                <a:spcPts val="0"/>
              </a:spcAft>
              <a:buSzPts val="3000"/>
              <a:buFont typeface="Times New Roman"/>
              <a:buAutoNum type="arabicPeriod"/>
            </a:pPr>
            <a:r>
              <a:rPr lang="en-US" sz="3000">
                <a:latin typeface="Times New Roman"/>
                <a:ea typeface="Times New Roman"/>
                <a:cs typeface="Times New Roman"/>
                <a:sym typeface="Times New Roman"/>
              </a:rPr>
              <a:t>Jira for project management</a:t>
            </a:r>
            <a:endParaRPr sz="3000">
              <a:latin typeface="Times New Roman"/>
              <a:ea typeface="Times New Roman"/>
              <a:cs typeface="Times New Roman"/>
              <a:sym typeface="Times New Roman"/>
            </a:endParaRPr>
          </a:p>
          <a:p>
            <a:pPr indent="-419100" lvl="0" marL="457200" rtl="0" algn="l">
              <a:lnSpc>
                <a:spcPct val="100000"/>
              </a:lnSpc>
              <a:spcBef>
                <a:spcPts val="640"/>
              </a:spcBef>
              <a:spcAft>
                <a:spcPts val="0"/>
              </a:spcAft>
              <a:buSzPts val="3000"/>
              <a:buFont typeface="Times New Roman"/>
              <a:buAutoNum type="arabicPeriod"/>
            </a:pPr>
            <a:r>
              <a:rPr lang="en-US" sz="3000">
                <a:latin typeface="Times New Roman"/>
                <a:ea typeface="Times New Roman"/>
                <a:cs typeface="Times New Roman"/>
                <a:sym typeface="Times New Roman"/>
              </a:rPr>
              <a:t>AWS Lambda for deployment</a:t>
            </a:r>
            <a:endParaRPr sz="30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1800"/>
              <a:buNone/>
            </a:pPr>
            <a:r>
              <a:t/>
            </a:r>
            <a:endParaRPr sz="3000">
              <a:latin typeface="Times New Roman"/>
              <a:ea typeface="Times New Roman"/>
              <a:cs typeface="Times New Roman"/>
              <a:sym typeface="Times New Roman"/>
            </a:endParaRPr>
          </a:p>
        </p:txBody>
      </p:sp>
      <p:sp>
        <p:nvSpPr>
          <p:cNvPr id="156" name="Google Shape;156;p9"/>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2008-09-30T23:31:36Z</dcterms:created>
  <dc:creator>drecept</dc:creator>
</cp:coreProperties>
</file>