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DAD9"/>
    <a:srgbClr val="222A35"/>
    <a:srgbClr val="E05050"/>
    <a:srgbClr val="F5FF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29" autoAdjust="0"/>
    <p:restoredTop sz="96469" autoAdjust="0"/>
  </p:normalViewPr>
  <p:slideViewPr>
    <p:cSldViewPr>
      <p:cViewPr>
        <p:scale>
          <a:sx n="200" d="100"/>
          <a:sy n="200" d="100"/>
        </p:scale>
        <p:origin x="-288" y="144"/>
      </p:cViewPr>
      <p:guideLst>
        <p:guide orient="horz" pos="3120"/>
        <p:guide pos="216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C74417-11DD-4757-A00A-D272797CF304}" type="datetimeFigureOut">
              <a:rPr lang="en-GB" smtClean="0"/>
              <a:t>09/03/2018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1499013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C74417-11DD-4757-A00A-D272797CF304}" type="datetimeFigureOut">
              <a:rPr lang="en-GB" smtClean="0"/>
              <a:t>09/03/2018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366093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C74417-11DD-4757-A00A-D272797CF304}" type="datetimeFigureOut">
              <a:rPr lang="en-GB" smtClean="0"/>
              <a:t>09/03/2018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15442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C74417-11DD-4757-A00A-D272797CF304}" type="datetimeFigureOut">
              <a:rPr lang="en-GB" smtClean="0"/>
              <a:t>09/03/2018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719986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C74417-11DD-4757-A00A-D272797CF304}" type="datetimeFigureOut">
              <a:rPr lang="en-GB" smtClean="0"/>
              <a:t>09/03/2018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1705653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C74417-11DD-4757-A00A-D272797CF304}" type="datetimeFigureOut">
              <a:rPr lang="en-GB" smtClean="0"/>
              <a:t>09/03/2018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162320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C74417-11DD-4757-A00A-D272797CF304}" type="datetimeFigureOut">
              <a:rPr lang="en-GB" smtClean="0"/>
              <a:t>09/03/2018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34269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C74417-11DD-4757-A00A-D272797CF304}" type="datetimeFigureOut">
              <a:rPr lang="en-GB" smtClean="0"/>
              <a:t>09/03/2018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622955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74417-11DD-4757-A00A-D272797CF304}" type="datetimeFigureOut">
              <a:rPr lang="en-GB" smtClean="0"/>
              <a:t>09/03/2018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770671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C74417-11DD-4757-A00A-D272797CF304}" type="datetimeFigureOut">
              <a:rPr lang="en-GB" smtClean="0"/>
              <a:t>09/03/2018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2332507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C74417-11DD-4757-A00A-D272797CF304}" type="datetimeFigureOut">
              <a:rPr lang="en-GB" smtClean="0"/>
              <a:t>09/03/2018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536166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ADAD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84C74417-11DD-4757-A00A-D272797CF304}" type="datetimeFigureOut">
              <a:rPr lang="en-GB" smtClean="0"/>
              <a:t>09/03/2018</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E68E152-8849-4D1B-9E13-5B103552AF15}" type="slidenum">
              <a:rPr lang="en-GB" smtClean="0"/>
              <a:t>‹#›</a:t>
            </a:fld>
            <a:endParaRPr lang="en-GB"/>
          </a:p>
        </p:txBody>
      </p:sp>
    </p:spTree>
    <p:extLst>
      <p:ext uri="{BB962C8B-B14F-4D97-AF65-F5344CB8AC3E}">
        <p14:creationId xmlns:p14="http://schemas.microsoft.com/office/powerpoint/2010/main" val="12548429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858000" cy="992560"/>
          </a:xfrm>
          <a:prstGeom prst="rect">
            <a:avLst/>
          </a:prstGeom>
          <a:solidFill>
            <a:srgbClr val="E0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smtClean="0">
                <a:solidFill>
                  <a:srgbClr val="DADAD9"/>
                </a:solidFill>
                <a:latin typeface="Josefin Sans" pitchFamily="2" charset="0"/>
                <a:ea typeface="Josefin Sans" pitchFamily="2" charset="0"/>
              </a:rPr>
              <a:t>Jamie Abraham</a:t>
            </a:r>
            <a:endParaRPr lang="en-GB" sz="3600" b="1" dirty="0">
              <a:solidFill>
                <a:srgbClr val="DADAD9"/>
              </a:solidFill>
              <a:latin typeface="Josefin Sans" pitchFamily="2" charset="0"/>
              <a:ea typeface="Josefin Sans" pitchFamily="2" charset="0"/>
            </a:endParaRPr>
          </a:p>
        </p:txBody>
      </p:sp>
      <p:sp>
        <p:nvSpPr>
          <p:cNvPr id="8" name="TextBox 7"/>
          <p:cNvSpPr txBox="1"/>
          <p:nvPr/>
        </p:nvSpPr>
        <p:spPr>
          <a:xfrm>
            <a:off x="0" y="1136576"/>
            <a:ext cx="6858000" cy="400110"/>
          </a:xfrm>
          <a:prstGeom prst="rect">
            <a:avLst/>
          </a:prstGeom>
          <a:noFill/>
        </p:spPr>
        <p:txBody>
          <a:bodyPr wrap="square" rtlCol="0">
            <a:spAutoFit/>
          </a:bodyPr>
          <a:lstStyle/>
          <a:p>
            <a:pPr algn="ctr"/>
            <a:r>
              <a:rPr lang="en-GB" sz="2000" b="1" dirty="0" smtClean="0">
                <a:solidFill>
                  <a:srgbClr val="E05050"/>
                </a:solidFill>
                <a:latin typeface="Josefin Sans" pitchFamily="2" charset="0"/>
                <a:ea typeface="Josefin Sans" pitchFamily="2" charset="0"/>
              </a:rPr>
              <a:t>Covering Letter – Web Designer (Junior to Experienced)</a:t>
            </a:r>
            <a:endParaRPr lang="en-GB" sz="2000" b="1" dirty="0">
              <a:solidFill>
                <a:srgbClr val="E05050"/>
              </a:solidFill>
              <a:latin typeface="Josefin Sans" pitchFamily="2" charset="0"/>
              <a:ea typeface="Josefin Sans" pitchFamily="2" charset="0"/>
            </a:endParaRPr>
          </a:p>
        </p:txBody>
      </p:sp>
      <p:sp>
        <p:nvSpPr>
          <p:cNvPr id="52" name="TextBox 51"/>
          <p:cNvSpPr txBox="1"/>
          <p:nvPr/>
        </p:nvSpPr>
        <p:spPr>
          <a:xfrm>
            <a:off x="188640" y="1712640"/>
            <a:ext cx="6516724" cy="7848302"/>
          </a:xfrm>
          <a:prstGeom prst="rect">
            <a:avLst/>
          </a:prstGeom>
          <a:noFill/>
        </p:spPr>
        <p:txBody>
          <a:bodyPr wrap="square" rtlCol="0">
            <a:spAutoFit/>
          </a:bodyPr>
          <a:lstStyle/>
          <a:p>
            <a:pPr lvl="0" algn="just"/>
            <a:r>
              <a:rPr lang="en-GB" sz="1200" dirty="0" smtClean="0">
                <a:solidFill>
                  <a:srgbClr val="222A35"/>
                </a:solidFill>
                <a:latin typeface="Raleway-v4020 Medium" panose="00000600000000000000" pitchFamily="50" charset="0"/>
              </a:rPr>
              <a:t>Dear Sir/Madam,</a:t>
            </a:r>
          </a:p>
          <a:p>
            <a:pPr lvl="0" algn="just"/>
            <a:endParaRPr lang="en-GB" sz="1200" dirty="0">
              <a:solidFill>
                <a:srgbClr val="222A35"/>
              </a:solidFill>
              <a:latin typeface="Raleway-v4020 Medium" panose="00000600000000000000" pitchFamily="50" charset="0"/>
            </a:endParaRPr>
          </a:p>
          <a:p>
            <a:pPr lvl="0" algn="just"/>
            <a:r>
              <a:rPr lang="en-GB" sz="1200" dirty="0" smtClean="0">
                <a:solidFill>
                  <a:srgbClr val="222A35"/>
                </a:solidFill>
                <a:latin typeface="Raleway-v4020 Medium" panose="00000600000000000000" pitchFamily="50" charset="0"/>
              </a:rPr>
              <a:t>	I </a:t>
            </a:r>
            <a:r>
              <a:rPr lang="en-GB" sz="1200" dirty="0">
                <a:solidFill>
                  <a:srgbClr val="222A35"/>
                </a:solidFill>
                <a:latin typeface="Raleway-v4020 Medium" panose="00000600000000000000" pitchFamily="50" charset="0"/>
              </a:rPr>
              <a:t>feel I am well suited for this role due to my personal </a:t>
            </a:r>
            <a:r>
              <a:rPr lang="en-GB" sz="1200" dirty="0" smtClean="0">
                <a:solidFill>
                  <a:srgbClr val="222A35"/>
                </a:solidFill>
                <a:latin typeface="Raleway-v4020 Medium" panose="00000600000000000000" pitchFamily="50" charset="0"/>
              </a:rPr>
              <a:t>passion for games </a:t>
            </a:r>
            <a:r>
              <a:rPr lang="en-GB" sz="1200" dirty="0">
                <a:solidFill>
                  <a:srgbClr val="222A35"/>
                </a:solidFill>
                <a:latin typeface="Raleway-v4020 Medium" panose="00000600000000000000" pitchFamily="50" charset="0"/>
              </a:rPr>
              <a:t>and my professional experience working as a web developer. My dream is to have a career in the games industry I would be honoured to work with a studio as historic and prestigious as Rebellion Developments. Thanks to my love of travel and new experiences I would be </a:t>
            </a:r>
            <a:r>
              <a:rPr lang="en-GB" sz="1200" dirty="0" smtClean="0">
                <a:solidFill>
                  <a:srgbClr val="222A35"/>
                </a:solidFill>
                <a:latin typeface="Raleway-v4020 Medium" panose="00000600000000000000" pitchFamily="50" charset="0"/>
              </a:rPr>
              <a:t>delighted </a:t>
            </a:r>
            <a:r>
              <a:rPr lang="en-GB" sz="1200" dirty="0">
                <a:solidFill>
                  <a:srgbClr val="222A35"/>
                </a:solidFill>
                <a:latin typeface="Raleway-v4020 Medium" panose="00000600000000000000" pitchFamily="50" charset="0"/>
              </a:rPr>
              <a:t>to move to Oxford. </a:t>
            </a:r>
          </a:p>
          <a:p>
            <a:pPr lvl="0" algn="just"/>
            <a:endParaRPr lang="en-GB" sz="1200" dirty="0">
              <a:solidFill>
                <a:srgbClr val="222A35"/>
              </a:solidFill>
              <a:latin typeface="Raleway-v4020 Medium" panose="00000600000000000000" pitchFamily="50" charset="0"/>
            </a:endParaRPr>
          </a:p>
          <a:p>
            <a:pPr lvl="0" algn="just"/>
            <a:r>
              <a:rPr lang="en-GB" sz="1200" dirty="0" smtClean="0">
                <a:solidFill>
                  <a:srgbClr val="222A35"/>
                </a:solidFill>
                <a:latin typeface="Raleway-v4020 Medium" panose="00000600000000000000" pitchFamily="50" charset="0"/>
              </a:rPr>
              <a:t>	I </a:t>
            </a:r>
            <a:r>
              <a:rPr lang="en-GB" sz="1200" dirty="0">
                <a:solidFill>
                  <a:srgbClr val="222A35"/>
                </a:solidFill>
                <a:latin typeface="Raleway-v4020 Medium" panose="00000600000000000000" pitchFamily="50" charset="0"/>
              </a:rPr>
              <a:t>do have 3 years of professional experience working as a web developer, but I haven’t used PHP before. I am extremely determined to build my knowledge of PHP so I have a strong foundation to build upon in this </a:t>
            </a:r>
            <a:r>
              <a:rPr lang="en-GB" sz="1200" dirty="0" smtClean="0">
                <a:solidFill>
                  <a:srgbClr val="222A35"/>
                </a:solidFill>
                <a:latin typeface="Raleway-v4020 Medium" panose="00000600000000000000" pitchFamily="50" charset="0"/>
              </a:rPr>
              <a:t>role. </a:t>
            </a:r>
            <a:r>
              <a:rPr lang="en-GB" sz="1200" dirty="0">
                <a:solidFill>
                  <a:srgbClr val="222A35"/>
                </a:solidFill>
                <a:latin typeface="Raleway-v4020 Medium" panose="00000600000000000000" pitchFamily="50" charset="0"/>
              </a:rPr>
              <a:t>With my degree and personal learning skills I have no doubt in my ability to learn quickly so I could hit the ground running.</a:t>
            </a:r>
          </a:p>
          <a:p>
            <a:pPr lvl="0" algn="just"/>
            <a:endParaRPr lang="en-GB" sz="1200" dirty="0">
              <a:solidFill>
                <a:srgbClr val="222A35"/>
              </a:solidFill>
              <a:latin typeface="Raleway-v4020 Medium" panose="00000600000000000000" pitchFamily="50" charset="0"/>
            </a:endParaRPr>
          </a:p>
          <a:p>
            <a:pPr lvl="0" algn="just"/>
            <a:r>
              <a:rPr lang="en-GB" sz="1200" dirty="0" smtClean="0">
                <a:solidFill>
                  <a:srgbClr val="222A35"/>
                </a:solidFill>
                <a:latin typeface="Raleway-v4020 Medium" panose="00000600000000000000" pitchFamily="50" charset="0"/>
              </a:rPr>
              <a:t>	I have </a:t>
            </a:r>
            <a:r>
              <a:rPr lang="en-GB" sz="1200" dirty="0">
                <a:solidFill>
                  <a:srgbClr val="222A35"/>
                </a:solidFill>
                <a:latin typeface="Raleway-v4020 Medium" panose="00000600000000000000" pitchFamily="50" charset="0"/>
              </a:rPr>
              <a:t>designed and developed multiple sites for different organisations, from town councils with </a:t>
            </a:r>
            <a:r>
              <a:rPr lang="en-GB" sz="1200" dirty="0" smtClean="0">
                <a:solidFill>
                  <a:srgbClr val="222A35"/>
                </a:solidFill>
                <a:latin typeface="Raleway-v4020 Medium" panose="00000600000000000000" pitchFamily="50" charset="0"/>
              </a:rPr>
              <a:t>hundreds </a:t>
            </a:r>
            <a:r>
              <a:rPr lang="en-GB" sz="1200" dirty="0">
                <a:solidFill>
                  <a:srgbClr val="222A35"/>
                </a:solidFill>
                <a:latin typeface="Raleway-v4020 Medium" panose="00000600000000000000" pitchFamily="50" charset="0"/>
              </a:rPr>
              <a:t>of residents to large trade associations with tens of thousands of members. As part of that role I have had to wireframe sites, negotiate designs and work with stake holders to build confidence in the product. From those plans I’ve created the sites in HTML and CSS using our in house, ASP </a:t>
            </a:r>
            <a:r>
              <a:rPr lang="en-GB" sz="1200" dirty="0" err="1">
                <a:solidFill>
                  <a:srgbClr val="222A35"/>
                </a:solidFill>
                <a:latin typeface="Raleway-v4020 Medium" panose="00000600000000000000" pitchFamily="50" charset="0"/>
              </a:rPr>
              <a:t>.net</a:t>
            </a:r>
            <a:r>
              <a:rPr lang="en-GB" sz="1200" dirty="0">
                <a:solidFill>
                  <a:srgbClr val="222A35"/>
                </a:solidFill>
                <a:latin typeface="Raleway-v4020 Medium" panose="00000600000000000000" pitchFamily="50" charset="0"/>
              </a:rPr>
              <a:t> based CRM and CMS to build the web application. The development environment features version control in SVN, using Visual Studio as an IDE with </a:t>
            </a:r>
            <a:r>
              <a:rPr lang="en-GB" sz="1200" dirty="0" err="1">
                <a:solidFill>
                  <a:srgbClr val="222A35"/>
                </a:solidFill>
                <a:latin typeface="Raleway-v4020 Medium" panose="00000600000000000000" pitchFamily="50" charset="0"/>
              </a:rPr>
              <a:t>ReSharper</a:t>
            </a:r>
            <a:r>
              <a:rPr lang="en-GB" sz="1200" dirty="0">
                <a:solidFill>
                  <a:srgbClr val="222A35"/>
                </a:solidFill>
                <a:latin typeface="Raleway-v4020 Medium" panose="00000600000000000000" pitchFamily="50" charset="0"/>
              </a:rPr>
              <a:t> and continuous integration with TeamCity. </a:t>
            </a:r>
            <a:r>
              <a:rPr lang="en-GB" sz="1200" dirty="0" smtClean="0">
                <a:solidFill>
                  <a:srgbClr val="222A35"/>
                </a:solidFill>
                <a:latin typeface="Raleway-v4020 Medium" panose="00000600000000000000" pitchFamily="50" charset="0"/>
              </a:rPr>
              <a:t>I then </a:t>
            </a:r>
            <a:r>
              <a:rPr lang="en-GB" sz="1200" dirty="0">
                <a:solidFill>
                  <a:srgbClr val="222A35"/>
                </a:solidFill>
                <a:latin typeface="Raleway-v4020 Medium" panose="00000600000000000000" pitchFamily="50" charset="0"/>
              </a:rPr>
              <a:t>work with the organisation to import their membership and content data, launch the website, and continue to support them with the running of their business.</a:t>
            </a:r>
          </a:p>
          <a:p>
            <a:pPr lvl="0" algn="just"/>
            <a:endParaRPr lang="en-GB" sz="1200" dirty="0">
              <a:solidFill>
                <a:srgbClr val="222A35"/>
              </a:solidFill>
              <a:latin typeface="Raleway-v4020 Medium" panose="00000600000000000000" pitchFamily="50" charset="0"/>
            </a:endParaRPr>
          </a:p>
          <a:p>
            <a:pPr lvl="0" algn="just"/>
            <a:r>
              <a:rPr lang="en-GB" sz="1200" dirty="0" smtClean="0">
                <a:solidFill>
                  <a:srgbClr val="222A35"/>
                </a:solidFill>
                <a:latin typeface="Raleway-v4020 Medium" panose="00000600000000000000" pitchFamily="50" charset="0"/>
              </a:rPr>
              <a:t>	I </a:t>
            </a:r>
            <a:r>
              <a:rPr lang="en-GB" sz="1200" dirty="0">
                <a:solidFill>
                  <a:srgbClr val="222A35"/>
                </a:solidFill>
                <a:latin typeface="Raleway-v4020 Medium" panose="00000600000000000000" pitchFamily="50" charset="0"/>
              </a:rPr>
              <a:t>have built my JavaScript knowledge in my own time, using Angular and </a:t>
            </a:r>
            <a:r>
              <a:rPr lang="en-GB" sz="1200" dirty="0" err="1">
                <a:solidFill>
                  <a:srgbClr val="222A35"/>
                </a:solidFill>
                <a:latin typeface="Raleway-v4020 Medium" panose="00000600000000000000" pitchFamily="50" charset="0"/>
              </a:rPr>
              <a:t>Vue</a:t>
            </a:r>
            <a:r>
              <a:rPr lang="en-GB" sz="1200" dirty="0">
                <a:solidFill>
                  <a:srgbClr val="222A35"/>
                </a:solidFill>
                <a:latin typeface="Raleway-v4020 Medium" panose="00000600000000000000" pitchFamily="50" charset="0"/>
              </a:rPr>
              <a:t> to build small applications. As part of that I have worked with Node, Express, Pug, SASS, Git and </a:t>
            </a:r>
            <a:r>
              <a:rPr lang="en-GB" sz="1200" dirty="0" err="1">
                <a:solidFill>
                  <a:srgbClr val="222A35"/>
                </a:solidFill>
                <a:latin typeface="Raleway-v4020 Medium" panose="00000600000000000000" pitchFamily="50" charset="0"/>
              </a:rPr>
              <a:t>Webpack</a:t>
            </a:r>
            <a:r>
              <a:rPr lang="en-GB" sz="1200" dirty="0">
                <a:solidFill>
                  <a:srgbClr val="222A35"/>
                </a:solidFill>
                <a:latin typeface="Raleway-v4020 Medium" panose="00000600000000000000" pitchFamily="50" charset="0"/>
              </a:rPr>
              <a:t> to build modern performant applications. The Google course I won a scholarship for is focussed on building Progressive Web Application that bring the features of native mobile development (working offline, having a home page icon, being fast and responsive) to mobile and desktop browsing. </a:t>
            </a:r>
          </a:p>
          <a:p>
            <a:pPr lvl="0" algn="just"/>
            <a:endParaRPr lang="en-GB" sz="1200" dirty="0">
              <a:solidFill>
                <a:srgbClr val="222A35"/>
              </a:solidFill>
              <a:latin typeface="Raleway-v4020 Medium" panose="00000600000000000000" pitchFamily="50" charset="0"/>
            </a:endParaRPr>
          </a:p>
          <a:p>
            <a:pPr lvl="0" algn="just"/>
            <a:r>
              <a:rPr lang="en-GB" sz="1200" dirty="0" smtClean="0">
                <a:solidFill>
                  <a:srgbClr val="222A35"/>
                </a:solidFill>
                <a:latin typeface="Raleway-v4020 Medium" panose="00000600000000000000" pitchFamily="50" charset="0"/>
              </a:rPr>
              <a:t>	Getting </a:t>
            </a:r>
            <a:r>
              <a:rPr lang="en-GB" sz="1200" dirty="0">
                <a:solidFill>
                  <a:srgbClr val="222A35"/>
                </a:solidFill>
                <a:latin typeface="Raleway-v4020 Medium" panose="00000600000000000000" pitchFamily="50" charset="0"/>
              </a:rPr>
              <a:t>my degree required a high level of discipline and organisation to ensure tight deadlines were met</a:t>
            </a:r>
            <a:r>
              <a:rPr lang="en-GB" sz="1200" dirty="0" smtClean="0">
                <a:solidFill>
                  <a:srgbClr val="222A35"/>
                </a:solidFill>
                <a:latin typeface="Raleway-v4020 Medium" panose="00000600000000000000" pitchFamily="50" charset="0"/>
              </a:rPr>
              <a:t>. </a:t>
            </a:r>
            <a:r>
              <a:rPr lang="en-GB" sz="1200" dirty="0">
                <a:solidFill>
                  <a:srgbClr val="222A35"/>
                </a:solidFill>
                <a:latin typeface="Raleway-v4020 Medium" panose="00000600000000000000" pitchFamily="50" charset="0"/>
              </a:rPr>
              <a:t>My organisational skills have </a:t>
            </a:r>
            <a:r>
              <a:rPr lang="en-GB" sz="1200" dirty="0" smtClean="0">
                <a:solidFill>
                  <a:srgbClr val="222A35"/>
                </a:solidFill>
                <a:latin typeface="Raleway-v4020 Medium" panose="00000600000000000000" pitchFamily="50" charset="0"/>
              </a:rPr>
              <a:t>been utilised in planning </a:t>
            </a:r>
            <a:r>
              <a:rPr lang="en-GB" sz="1200" dirty="0">
                <a:solidFill>
                  <a:srgbClr val="222A35"/>
                </a:solidFill>
                <a:latin typeface="Raleway-v4020 Medium" panose="00000600000000000000" pitchFamily="50" charset="0"/>
              </a:rPr>
              <a:t>and </a:t>
            </a:r>
            <a:r>
              <a:rPr lang="en-GB" sz="1200" dirty="0" smtClean="0">
                <a:solidFill>
                  <a:srgbClr val="222A35"/>
                </a:solidFill>
                <a:latin typeface="Raleway-v4020 Medium" panose="00000600000000000000" pitchFamily="50" charset="0"/>
              </a:rPr>
              <a:t>embarking on a </a:t>
            </a:r>
            <a:r>
              <a:rPr lang="en-GB" sz="1200" dirty="0">
                <a:solidFill>
                  <a:srgbClr val="222A35"/>
                </a:solidFill>
                <a:latin typeface="Raleway-v4020 Medium" panose="00000600000000000000" pitchFamily="50" charset="0"/>
              </a:rPr>
              <a:t>3 week rail trip around Europe. My best skill is how well I work with other people, having to assist both customers and team members in many support </a:t>
            </a:r>
            <a:r>
              <a:rPr lang="en-GB" sz="1200" dirty="0" smtClean="0">
                <a:solidFill>
                  <a:srgbClr val="222A35"/>
                </a:solidFill>
                <a:latin typeface="Raleway-v4020 Medium" panose="00000600000000000000" pitchFamily="50" charset="0"/>
              </a:rPr>
              <a:t>roles.</a:t>
            </a:r>
          </a:p>
          <a:p>
            <a:pPr lvl="0" algn="just"/>
            <a:endParaRPr lang="en-GB" sz="1200" dirty="0">
              <a:solidFill>
                <a:srgbClr val="222A35"/>
              </a:solidFill>
              <a:latin typeface="Raleway-v4020 Medium" panose="00000600000000000000" pitchFamily="50" charset="0"/>
            </a:endParaRPr>
          </a:p>
          <a:p>
            <a:pPr lvl="0" algn="just"/>
            <a:r>
              <a:rPr lang="en-GB" sz="1200" dirty="0" smtClean="0">
                <a:solidFill>
                  <a:srgbClr val="222A35"/>
                </a:solidFill>
                <a:latin typeface="Raleway-v4020 Medium" panose="00000600000000000000" pitchFamily="50" charset="0"/>
              </a:rPr>
              <a:t>	</a:t>
            </a:r>
          </a:p>
          <a:p>
            <a:pPr lvl="0" algn="just"/>
            <a:r>
              <a:rPr lang="en-GB" sz="1200" dirty="0">
                <a:solidFill>
                  <a:srgbClr val="222A35"/>
                </a:solidFill>
                <a:latin typeface="Raleway-v4020 Medium" panose="00000600000000000000" pitchFamily="50" charset="0"/>
              </a:rPr>
              <a:t>	</a:t>
            </a:r>
            <a:r>
              <a:rPr lang="en-GB" sz="1200" dirty="0" smtClean="0">
                <a:solidFill>
                  <a:srgbClr val="222A35"/>
                </a:solidFill>
                <a:latin typeface="Raleway-v4020 Medium" panose="00000600000000000000" pitchFamily="50" charset="0"/>
              </a:rPr>
              <a:t>Thank you for your consideration,</a:t>
            </a:r>
          </a:p>
          <a:p>
            <a:pPr lvl="0" algn="just"/>
            <a:endParaRPr lang="en-GB" sz="1200" dirty="0">
              <a:solidFill>
                <a:srgbClr val="222A35"/>
              </a:solidFill>
              <a:latin typeface="Raleway-v4020 Medium" panose="00000600000000000000" pitchFamily="50" charset="0"/>
            </a:endParaRPr>
          </a:p>
          <a:p>
            <a:pPr lvl="0" algn="just"/>
            <a:endParaRPr lang="en-GB" sz="1200" dirty="0" smtClean="0">
              <a:solidFill>
                <a:srgbClr val="222A35"/>
              </a:solidFill>
              <a:latin typeface="Raleway-v4020 Medium" panose="00000600000000000000" pitchFamily="50" charset="0"/>
            </a:endParaRPr>
          </a:p>
          <a:p>
            <a:pPr lvl="0" algn="just"/>
            <a:r>
              <a:rPr lang="en-GB" sz="1200" dirty="0" smtClean="0">
                <a:solidFill>
                  <a:srgbClr val="222A35"/>
                </a:solidFill>
                <a:latin typeface="Raleway-v4020 Medium" panose="00000600000000000000" pitchFamily="50" charset="0"/>
              </a:rPr>
              <a:t>		</a:t>
            </a:r>
            <a:r>
              <a:rPr lang="en-GB" sz="1200" dirty="0">
                <a:solidFill>
                  <a:srgbClr val="222A35"/>
                </a:solidFill>
                <a:latin typeface="Raleway-v4020 Medium" panose="00000600000000000000" pitchFamily="50" charset="0"/>
              </a:rPr>
              <a:t>	</a:t>
            </a:r>
            <a:r>
              <a:rPr lang="en-GB" sz="1200" dirty="0" smtClean="0">
                <a:solidFill>
                  <a:srgbClr val="222A35"/>
                </a:solidFill>
                <a:latin typeface="Raleway-v4020 Medium" panose="00000600000000000000" pitchFamily="50" charset="0"/>
              </a:rPr>
              <a:t>Jamie Abraham</a:t>
            </a:r>
            <a:endParaRPr lang="en-GB" sz="1200" dirty="0">
              <a:solidFill>
                <a:srgbClr val="222A35"/>
              </a:solidFill>
              <a:latin typeface="Raleway-v4020 Medium" panose="00000600000000000000" pitchFamily="50" charset="0"/>
            </a:endParaRPr>
          </a:p>
        </p:txBody>
      </p:sp>
      <p:sp>
        <p:nvSpPr>
          <p:cNvPr id="70" name="TextBox 69"/>
          <p:cNvSpPr txBox="1"/>
          <p:nvPr/>
        </p:nvSpPr>
        <p:spPr>
          <a:xfrm>
            <a:off x="0" y="746339"/>
            <a:ext cx="1987551" cy="246221"/>
          </a:xfrm>
          <a:prstGeom prst="rect">
            <a:avLst/>
          </a:prstGeom>
          <a:noFill/>
        </p:spPr>
        <p:txBody>
          <a:bodyPr wrap="square" rtlCol="0">
            <a:spAutoFit/>
          </a:bodyPr>
          <a:lstStyle/>
          <a:p>
            <a:r>
              <a:rPr lang="en-GB" sz="1000" dirty="0" smtClean="0">
                <a:solidFill>
                  <a:srgbClr val="DADAD9"/>
                </a:solidFill>
                <a:latin typeface="Raleway-v4020 Medium" panose="00000600000000000000" pitchFamily="50" charset="0"/>
              </a:rPr>
              <a:t>isbard36@gmail.com</a:t>
            </a:r>
            <a:endParaRPr lang="en-GB" sz="1000" dirty="0">
              <a:solidFill>
                <a:srgbClr val="DADAD9"/>
              </a:solidFill>
              <a:latin typeface="Raleway-v4020 Medium" panose="00000600000000000000" pitchFamily="50" charset="0"/>
            </a:endParaRPr>
          </a:p>
        </p:txBody>
      </p:sp>
      <p:sp>
        <p:nvSpPr>
          <p:cNvPr id="71" name="TextBox 70"/>
          <p:cNvSpPr txBox="1"/>
          <p:nvPr/>
        </p:nvSpPr>
        <p:spPr>
          <a:xfrm>
            <a:off x="4977173" y="746339"/>
            <a:ext cx="1880828" cy="246221"/>
          </a:xfrm>
          <a:prstGeom prst="rect">
            <a:avLst/>
          </a:prstGeom>
          <a:noFill/>
        </p:spPr>
        <p:txBody>
          <a:bodyPr wrap="square" rtlCol="0">
            <a:spAutoFit/>
          </a:bodyPr>
          <a:lstStyle/>
          <a:p>
            <a:pPr algn="r"/>
            <a:r>
              <a:rPr lang="en-GB" sz="1000" dirty="0" smtClean="0">
                <a:solidFill>
                  <a:srgbClr val="DADAD9"/>
                </a:solidFill>
                <a:latin typeface="Raleway-v4020 Medium" panose="00000600000000000000" pitchFamily="50" charset="0"/>
              </a:rPr>
              <a:t>07999 688 021</a:t>
            </a:r>
            <a:endParaRPr lang="en-GB" sz="1000" dirty="0">
              <a:solidFill>
                <a:srgbClr val="DADAD9"/>
              </a:solidFill>
              <a:latin typeface="Raleway-v4020 Medium" panose="00000600000000000000" pitchFamily="50" charset="0"/>
            </a:endParaRPr>
          </a:p>
        </p:txBody>
      </p:sp>
      <p:sp>
        <p:nvSpPr>
          <p:cNvPr id="7" name="TextBox 6"/>
          <p:cNvSpPr txBox="1"/>
          <p:nvPr/>
        </p:nvSpPr>
        <p:spPr>
          <a:xfrm>
            <a:off x="2435224" y="746339"/>
            <a:ext cx="1987551" cy="246221"/>
          </a:xfrm>
          <a:prstGeom prst="rect">
            <a:avLst/>
          </a:prstGeom>
          <a:noFill/>
        </p:spPr>
        <p:txBody>
          <a:bodyPr wrap="square" rtlCol="0">
            <a:spAutoFit/>
          </a:bodyPr>
          <a:lstStyle/>
          <a:p>
            <a:pPr algn="ctr"/>
            <a:r>
              <a:rPr lang="en-GB" sz="1000" smtClean="0">
                <a:solidFill>
                  <a:srgbClr val="DADAD9"/>
                </a:solidFill>
                <a:latin typeface="Raleway-v4020 Medium" panose="00000600000000000000" pitchFamily="50" charset="0"/>
              </a:rPr>
              <a:t>jamieabraham.com</a:t>
            </a:r>
            <a:endParaRPr lang="en-GB" sz="1000" dirty="0">
              <a:solidFill>
                <a:srgbClr val="DADAD9"/>
              </a:solidFill>
              <a:latin typeface="Raleway-v4020 Medium" panose="00000600000000000000" pitchFamily="50" charset="0"/>
            </a:endParaRPr>
          </a:p>
        </p:txBody>
      </p:sp>
    </p:spTree>
    <p:extLst>
      <p:ext uri="{BB962C8B-B14F-4D97-AF65-F5344CB8AC3E}">
        <p14:creationId xmlns:p14="http://schemas.microsoft.com/office/powerpoint/2010/main" val="840355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707</TotalTime>
  <Words>20</Words>
  <Application>Microsoft Office PowerPoint</Application>
  <PresentationFormat>A4 Paper (210x297 mm)</PresentationFormat>
  <Paragraphs>22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Josefin Sans</vt:lpstr>
      <vt:lpstr>Raleway-v4020 Medium</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jabraham</dc:creator>
  <cp:lastModifiedBy>jabraham</cp:lastModifiedBy>
  <cp:revision>40</cp:revision>
  <dcterms:created xsi:type="dcterms:W3CDTF">2018-02-13T15:25:47Z</dcterms:created>
  <dcterms:modified xsi:type="dcterms:W3CDTF">2018-03-09T14:08:18Z</dcterms:modified>
</cp:coreProperties>
</file>