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AD9"/>
    <a:srgbClr val="222A35"/>
    <a:srgbClr val="E05050"/>
    <a:srgbClr val="F5FF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29" autoAdjust="0"/>
    <p:restoredTop sz="96469" autoAdjust="0"/>
  </p:normalViewPr>
  <p:slideViewPr>
    <p:cSldViewPr>
      <p:cViewPr>
        <p:scale>
          <a:sx n="66" d="100"/>
          <a:sy n="66" d="100"/>
        </p:scale>
        <p:origin x="2832" y="50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417-11DD-4757-A00A-D272797CF304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E152-8849-4D1B-9E13-5B103552A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01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417-11DD-4757-A00A-D272797CF304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E152-8849-4D1B-9E13-5B103552A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932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417-11DD-4757-A00A-D272797CF304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E152-8849-4D1B-9E13-5B103552A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2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417-11DD-4757-A00A-D272797CF304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E152-8849-4D1B-9E13-5B103552A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98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417-11DD-4757-A00A-D272797CF304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E152-8849-4D1B-9E13-5B103552A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653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417-11DD-4757-A00A-D272797CF304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E152-8849-4D1B-9E13-5B103552A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204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417-11DD-4757-A00A-D272797CF304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E152-8849-4D1B-9E13-5B103552A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9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417-11DD-4757-A00A-D272797CF304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E152-8849-4D1B-9E13-5B103552A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955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417-11DD-4757-A00A-D272797CF304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E152-8849-4D1B-9E13-5B103552A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67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417-11DD-4757-A00A-D272797CF304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E152-8849-4D1B-9E13-5B103552A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50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417-11DD-4757-A00A-D272797CF304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E152-8849-4D1B-9E13-5B103552A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16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A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74417-11DD-4757-A00A-D272797CF304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8E152-8849-4D1B-9E13-5B103552A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84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858000" cy="992560"/>
          </a:xfrm>
          <a:prstGeom prst="rect">
            <a:avLst/>
          </a:prstGeom>
          <a:solidFill>
            <a:srgbClr val="E0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 smtClean="0">
                <a:solidFill>
                  <a:srgbClr val="DADAD9"/>
                </a:solidFill>
                <a:latin typeface="Josefin Sans" pitchFamily="2" charset="0"/>
                <a:ea typeface="Josefin Sans" pitchFamily="2" charset="0"/>
              </a:rPr>
              <a:t>Jamie Abraham</a:t>
            </a:r>
            <a:endParaRPr lang="en-GB" sz="3600" b="1" dirty="0">
              <a:solidFill>
                <a:srgbClr val="DADAD9"/>
              </a:solidFill>
              <a:latin typeface="Josefin Sans" pitchFamily="2" charset="0"/>
              <a:ea typeface="Josefin Sans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" y="992560"/>
            <a:ext cx="1841196" cy="891344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552045" y="1424608"/>
            <a:ext cx="75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Profile</a:t>
            </a:r>
            <a:endParaRPr lang="en-GB" b="1" dirty="0">
              <a:solidFill>
                <a:srgbClr val="E05050"/>
              </a:solidFill>
              <a:latin typeface="Josefin Sans" pitchFamily="2" charset="0"/>
              <a:ea typeface="Josefin Sans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629" y="1793940"/>
            <a:ext cx="165618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rgbClr val="DADAD9"/>
                </a:solidFill>
                <a:latin typeface="Raleway-v4020 Medium" panose="00000600000000000000" pitchFamily="50" charset="0"/>
              </a:rPr>
              <a:t>I </a:t>
            </a:r>
            <a:r>
              <a:rPr lang="en-GB" sz="1000" dirty="0">
                <a:solidFill>
                  <a:srgbClr val="DADAD9"/>
                </a:solidFill>
                <a:latin typeface="Raleway-v4020 Medium" panose="00000600000000000000" pitchFamily="50" charset="0"/>
              </a:rPr>
              <a:t>am a graduate from Bournemouth University with a degree in Games Technology and experience in a variety of programming </a:t>
            </a:r>
            <a:r>
              <a:rPr lang="en-GB" sz="1000" dirty="0" smtClean="0">
                <a:solidFill>
                  <a:srgbClr val="DADAD9"/>
                </a:solidFill>
                <a:latin typeface="Raleway-v4020 Medium" panose="00000600000000000000" pitchFamily="50" charset="0"/>
              </a:rPr>
              <a:t>languages. </a:t>
            </a:r>
            <a:r>
              <a:rPr lang="en-GB" sz="1000" dirty="0">
                <a:solidFill>
                  <a:srgbClr val="DADAD9"/>
                </a:solidFill>
                <a:latin typeface="Raleway-v4020 Medium" panose="00000600000000000000" pitchFamily="50" charset="0"/>
              </a:rPr>
              <a:t>I am an experienced and effective communicator with a strong eye towards customer satisfaction, thanks to working in retail and customer focused web support</a:t>
            </a:r>
            <a:r>
              <a:rPr lang="en-GB" sz="1000" dirty="0" smtClean="0">
                <a:solidFill>
                  <a:srgbClr val="DADAD9"/>
                </a:solidFill>
                <a:latin typeface="Raleway-v4020 Medium" panose="00000600000000000000" pitchFamily="50" charset="0"/>
              </a:rPr>
              <a:t>.</a:t>
            </a:r>
            <a:endParaRPr lang="en-GB" sz="1000" dirty="0">
              <a:solidFill>
                <a:srgbClr val="DADAD9"/>
              </a:solidFill>
              <a:latin typeface="Raleway-v4020 Medium" panose="000006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045" y="4333381"/>
            <a:ext cx="75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Skills</a:t>
            </a:r>
            <a:endParaRPr lang="en-GB" sz="2200" b="1" dirty="0">
              <a:solidFill>
                <a:srgbClr val="E05050"/>
              </a:solidFill>
              <a:latin typeface="Josefin Sans" pitchFamily="2" charset="0"/>
              <a:ea typeface="Josefin Sans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006" y="4765429"/>
            <a:ext cx="16238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GB" sz="1000" dirty="0">
                <a:solidFill>
                  <a:srgbClr val="DADAD9"/>
                </a:solidFill>
                <a:latin typeface="Raleway-v4020 Medium" panose="00000600000000000000" pitchFamily="50" charset="0"/>
              </a:rPr>
              <a:t>Html and CSS</a:t>
            </a:r>
          </a:p>
          <a:p>
            <a:pPr lvl="0" algn="ctr"/>
            <a:r>
              <a:rPr lang="en-GB" sz="1000" dirty="0">
                <a:solidFill>
                  <a:srgbClr val="DADAD9"/>
                </a:solidFill>
                <a:latin typeface="Raleway-v4020 Medium" panose="00000600000000000000" pitchFamily="50" charset="0"/>
              </a:rPr>
              <a:t>JavaScript </a:t>
            </a:r>
            <a:endParaRPr lang="en-GB" sz="1000" dirty="0" smtClean="0">
              <a:solidFill>
                <a:srgbClr val="DADAD9"/>
              </a:solidFill>
              <a:latin typeface="Raleway-v4020 Medium" panose="00000600000000000000" pitchFamily="50" charset="0"/>
            </a:endParaRPr>
          </a:p>
          <a:p>
            <a:pPr lvl="0" algn="ctr"/>
            <a:r>
              <a:rPr lang="en-GB" sz="1000" dirty="0" smtClean="0">
                <a:solidFill>
                  <a:srgbClr val="DADAD9"/>
                </a:solidFill>
                <a:latin typeface="Raleway-v4020 Medium" panose="00000600000000000000" pitchFamily="50" charset="0"/>
              </a:rPr>
              <a:t>Angular</a:t>
            </a:r>
            <a:r>
              <a:rPr lang="en-GB" sz="1000" dirty="0">
                <a:solidFill>
                  <a:srgbClr val="DADAD9"/>
                </a:solidFill>
                <a:latin typeface="Raleway-v4020 Medium" panose="00000600000000000000" pitchFamily="50" charset="0"/>
              </a:rPr>
              <a:t>, </a:t>
            </a:r>
            <a:r>
              <a:rPr lang="en-GB" sz="1000" dirty="0" err="1" smtClean="0">
                <a:solidFill>
                  <a:srgbClr val="DADAD9"/>
                </a:solidFill>
                <a:latin typeface="Raleway-v4020 Medium" panose="00000600000000000000" pitchFamily="50" charset="0"/>
              </a:rPr>
              <a:t>Vue</a:t>
            </a:r>
            <a:endParaRPr lang="en-GB" sz="1000" dirty="0">
              <a:solidFill>
                <a:srgbClr val="DADAD9"/>
              </a:solidFill>
              <a:latin typeface="Raleway-v4020 Medium" panose="00000600000000000000" pitchFamily="50" charset="0"/>
            </a:endParaRPr>
          </a:p>
          <a:p>
            <a:pPr lvl="0" algn="ctr"/>
            <a:r>
              <a:rPr lang="en-GB" sz="1000" dirty="0">
                <a:solidFill>
                  <a:srgbClr val="DADAD9"/>
                </a:solidFill>
                <a:latin typeface="Raleway-v4020 Medium" panose="00000600000000000000" pitchFamily="50" charset="0"/>
              </a:rPr>
              <a:t>C# (ASP </a:t>
            </a:r>
            <a:r>
              <a:rPr lang="en-GB" sz="1000" dirty="0" err="1">
                <a:solidFill>
                  <a:srgbClr val="DADAD9"/>
                </a:solidFill>
                <a:latin typeface="Raleway-v4020 Medium" panose="00000600000000000000" pitchFamily="50" charset="0"/>
              </a:rPr>
              <a:t>.net</a:t>
            </a:r>
            <a:r>
              <a:rPr lang="en-GB" sz="1000" dirty="0">
                <a:solidFill>
                  <a:srgbClr val="DADAD9"/>
                </a:solidFill>
                <a:latin typeface="Raleway-v4020 Medium" panose="00000600000000000000" pitchFamily="50" charset="0"/>
              </a:rPr>
              <a:t>)</a:t>
            </a:r>
          </a:p>
          <a:p>
            <a:pPr lvl="0" algn="ctr"/>
            <a:r>
              <a:rPr lang="en-GB" sz="1000" dirty="0">
                <a:solidFill>
                  <a:srgbClr val="DADAD9"/>
                </a:solidFill>
                <a:latin typeface="Raleway-v4020 Medium" panose="00000600000000000000" pitchFamily="50" charset="0"/>
              </a:rPr>
              <a:t>Git, SVN</a:t>
            </a:r>
          </a:p>
          <a:p>
            <a:pPr lvl="0" algn="ctr"/>
            <a:r>
              <a:rPr lang="en-GB" sz="1000" dirty="0">
                <a:solidFill>
                  <a:srgbClr val="DADAD9"/>
                </a:solidFill>
                <a:latin typeface="Raleway-v4020 Medium" panose="00000600000000000000" pitchFamily="50" charset="0"/>
              </a:rPr>
              <a:t>MS-SQL</a:t>
            </a:r>
          </a:p>
          <a:p>
            <a:pPr lvl="0" algn="ctr"/>
            <a:r>
              <a:rPr lang="en-GB" sz="1000" dirty="0" smtClean="0">
                <a:solidFill>
                  <a:srgbClr val="DADAD9"/>
                </a:solidFill>
                <a:latin typeface="Raleway-v4020 Medium" panose="00000600000000000000" pitchFamily="50" charset="0"/>
              </a:rPr>
              <a:t>jQuery</a:t>
            </a:r>
            <a:endParaRPr lang="en-GB" sz="1000" dirty="0">
              <a:solidFill>
                <a:srgbClr val="DADAD9"/>
              </a:solidFill>
              <a:latin typeface="Raleway-v4020 Medium" panose="00000600000000000000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59804" y="1060502"/>
            <a:ext cx="2229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Work Experience</a:t>
            </a:r>
            <a:endParaRPr lang="en-GB" sz="2000" b="1" dirty="0">
              <a:solidFill>
                <a:srgbClr val="E05050"/>
              </a:solidFill>
              <a:latin typeface="Josefin Sans" pitchFamily="2" charset="0"/>
              <a:ea typeface="Josefin Sans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92803" y="1388604"/>
            <a:ext cx="474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E-mango</a:t>
            </a:r>
            <a:endParaRPr lang="en-GB" b="1" dirty="0">
              <a:solidFill>
                <a:srgbClr val="E05050"/>
              </a:solidFill>
              <a:latin typeface="Josefin Sans" pitchFamily="2" charset="0"/>
              <a:ea typeface="Josefin Sans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87551" y="1718975"/>
            <a:ext cx="4748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 smtClean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Feb 2015 - Present</a:t>
            </a:r>
            <a:endParaRPr lang="en-GB" sz="1200" b="1" dirty="0">
              <a:solidFill>
                <a:srgbClr val="E05050"/>
              </a:solidFill>
              <a:latin typeface="Josefin Sans" pitchFamily="2" charset="0"/>
              <a:ea typeface="Josefin Sans" pitchFamily="2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021542" y="1610963"/>
            <a:ext cx="3678569" cy="0"/>
          </a:xfrm>
          <a:prstGeom prst="line">
            <a:avLst/>
          </a:prstGeom>
          <a:ln>
            <a:solidFill>
              <a:srgbClr val="E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39987" y="1856243"/>
            <a:ext cx="1827977" cy="413"/>
          </a:xfrm>
          <a:prstGeom prst="line">
            <a:avLst/>
          </a:prstGeom>
          <a:ln>
            <a:solidFill>
              <a:srgbClr val="E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87551" y="2043011"/>
            <a:ext cx="47485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rgbClr val="222A35"/>
                </a:solidFill>
                <a:latin typeface="Raleway-v4020 Medium" panose="00000600000000000000" pitchFamily="50" charset="0"/>
              </a:rPr>
              <a:t>Develop, test, profile and debug back-end functionality for sites using ASP .NET and C#.</a:t>
            </a:r>
            <a:r>
              <a:rPr lang="en-GB" sz="1000" b="1" dirty="0">
                <a:solidFill>
                  <a:srgbClr val="222A35"/>
                </a:solidFill>
                <a:latin typeface="Raleway-v4020 Medium" panose="00000600000000000000" pitchFamily="50" charset="0"/>
              </a:rPr>
              <a:t> </a:t>
            </a:r>
            <a:endParaRPr lang="en-GB" sz="1000" dirty="0">
              <a:solidFill>
                <a:srgbClr val="222A35"/>
              </a:solidFill>
              <a:latin typeface="Raleway-v4020 Medium" panose="00000600000000000000" pitchFamily="50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rgbClr val="222A35"/>
                </a:solidFill>
                <a:latin typeface="Raleway-v4020 Medium" panose="00000600000000000000" pitchFamily="50" charset="0"/>
              </a:rPr>
              <a:t>Design and create responsive websites using HTML, CSS, JavaScript and jQuery.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rgbClr val="222A35"/>
                </a:solidFill>
                <a:latin typeface="Raleway-v4020 Medium" panose="00000600000000000000" pitchFamily="50" charset="0"/>
              </a:rPr>
              <a:t>Support 20 large organisations and 54 town/parish councils to use our CRM and CMS to run and organise their entire business.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rgbClr val="222A35"/>
                </a:solidFill>
                <a:latin typeface="Raleway-v4020 Medium" panose="00000600000000000000" pitchFamily="50" charset="0"/>
              </a:rPr>
              <a:t>Exercise strong interpersonal skills which are needed to maintain </a:t>
            </a:r>
            <a:r>
              <a:rPr lang="en-GB" sz="1000" dirty="0" smtClean="0">
                <a:solidFill>
                  <a:srgbClr val="222A35"/>
                </a:solidFill>
                <a:latin typeface="Raleway-v4020 Medium" panose="00000600000000000000" pitchFamily="50" charset="0"/>
              </a:rPr>
              <a:t>close, professional </a:t>
            </a:r>
            <a:r>
              <a:rPr lang="en-GB" sz="1000" dirty="0">
                <a:solidFill>
                  <a:srgbClr val="222A35"/>
                </a:solidFill>
                <a:latin typeface="Raleway-v4020 Medium" panose="00000600000000000000" pitchFamily="50" charset="0"/>
              </a:rPr>
              <a:t>client relationships</a:t>
            </a:r>
            <a:r>
              <a:rPr lang="en-GB" sz="1000" dirty="0" smtClean="0">
                <a:solidFill>
                  <a:srgbClr val="222A35"/>
                </a:solidFill>
                <a:latin typeface="Raleway-v4020 Medium" panose="00000600000000000000" pitchFamily="50" charset="0"/>
              </a:rPr>
              <a:t>.</a:t>
            </a:r>
            <a:endParaRPr lang="en-GB" sz="1000" dirty="0">
              <a:solidFill>
                <a:srgbClr val="222A35"/>
              </a:solidFill>
              <a:latin typeface="Raleway-v4020 Medium" panose="00000600000000000000" pitchFamily="50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87551" y="3692860"/>
            <a:ext cx="4748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 smtClean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Feb 2009 – Jan 2015</a:t>
            </a:r>
            <a:endParaRPr lang="en-GB" sz="1200" b="1" dirty="0">
              <a:solidFill>
                <a:srgbClr val="E05050"/>
              </a:solidFill>
              <a:latin typeface="Josefin Sans" pitchFamily="2" charset="0"/>
              <a:ea typeface="Josefin Sans" pitchFamily="2" charset="0"/>
            </a:endParaRPr>
          </a:p>
        </p:txBody>
      </p:sp>
      <p:cxnSp>
        <p:nvCxnSpPr>
          <p:cNvPr id="20" name="Straight Connector 19"/>
          <p:cNvCxnSpPr>
            <a:endCxn id="23" idx="3"/>
          </p:cNvCxnSpPr>
          <p:nvPr/>
        </p:nvCxnSpPr>
        <p:spPr>
          <a:xfrm>
            <a:off x="3351740" y="3553490"/>
            <a:ext cx="3384376" cy="0"/>
          </a:xfrm>
          <a:prstGeom prst="line">
            <a:avLst/>
          </a:prstGeom>
          <a:ln>
            <a:solidFill>
              <a:srgbClr val="E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87551" y="4009345"/>
            <a:ext cx="47485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solidFill>
                  <a:srgbClr val="222A35"/>
                </a:solidFill>
                <a:latin typeface="Raleway-v4020 Medium" panose="00000600000000000000" pitchFamily="50" charset="0"/>
              </a:rPr>
              <a:t>Resolve </a:t>
            </a:r>
            <a:r>
              <a:rPr lang="en-GB" sz="1000" dirty="0">
                <a:solidFill>
                  <a:srgbClr val="222A35"/>
                </a:solidFill>
                <a:latin typeface="Raleway-v4020 Medium" panose="00000600000000000000" pitchFamily="50" charset="0"/>
              </a:rPr>
              <a:t>issues to ensure customer satisfaction and loyalty, showing my commitment to the companies’ exceptional customer service ethos.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solidFill>
                  <a:srgbClr val="222A35"/>
                </a:solidFill>
                <a:latin typeface="Raleway-v4020 Medium" panose="00000600000000000000" pitchFamily="50" charset="0"/>
              </a:rPr>
              <a:t>Mentor </a:t>
            </a:r>
            <a:r>
              <a:rPr lang="en-GB" sz="1000" dirty="0">
                <a:solidFill>
                  <a:srgbClr val="222A35"/>
                </a:solidFill>
                <a:latin typeface="Raleway-v4020 Medium" panose="00000600000000000000" pitchFamily="50" charset="0"/>
              </a:rPr>
              <a:t>and train over 20 new employees to maximize corporate knowledge retention and take an active role in others development.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solidFill>
                  <a:srgbClr val="222A35"/>
                </a:solidFill>
                <a:latin typeface="Raleway-v4020 Medium" panose="00000600000000000000" pitchFamily="50" charset="0"/>
              </a:rPr>
              <a:t>Flexibly </a:t>
            </a:r>
            <a:r>
              <a:rPr lang="en-GB" sz="1000" dirty="0">
                <a:solidFill>
                  <a:srgbClr val="222A35"/>
                </a:solidFill>
                <a:latin typeface="Raleway-v4020 Medium" panose="00000600000000000000" pitchFamily="50" charset="0"/>
              </a:rPr>
              <a:t>fill roles including; team leader, supply chain assistant</a:t>
            </a:r>
            <a:r>
              <a:rPr lang="en-GB" sz="1000" dirty="0" smtClean="0">
                <a:solidFill>
                  <a:srgbClr val="222A35"/>
                </a:solidFill>
                <a:latin typeface="Raleway-v4020 Medium" panose="00000600000000000000" pitchFamily="50" charset="0"/>
              </a:rPr>
              <a:t>, </a:t>
            </a:r>
            <a:r>
              <a:rPr lang="en-GB" sz="1000" dirty="0">
                <a:solidFill>
                  <a:srgbClr val="222A35"/>
                </a:solidFill>
                <a:latin typeface="Raleway-v4020 Medium" panose="00000600000000000000" pitchFamily="50" charset="0"/>
              </a:rPr>
              <a:t>service building liaison and customer collections assistant.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87551" y="3368824"/>
            <a:ext cx="474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John </a:t>
            </a:r>
            <a:r>
              <a:rPr lang="en-GB" b="1" dirty="0" smtClean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Lewis </a:t>
            </a:r>
            <a:endParaRPr lang="en-GB" b="1" dirty="0">
              <a:solidFill>
                <a:srgbClr val="E05050"/>
              </a:solidFill>
              <a:latin typeface="Josefin Sans" pitchFamily="2" charset="0"/>
              <a:ea typeface="Josefin Sans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90" y="6375154"/>
            <a:ext cx="183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Achievements</a:t>
            </a:r>
            <a:endParaRPr lang="en-GB" b="1" dirty="0">
              <a:solidFill>
                <a:srgbClr val="E05050"/>
              </a:solidFill>
              <a:latin typeface="Josefin Sans" pitchFamily="2" charset="0"/>
              <a:ea typeface="Josefin Sans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3007" y="6771198"/>
            <a:ext cx="162380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000" dirty="0" smtClean="0">
                <a:solidFill>
                  <a:srgbClr val="DADAD9"/>
                </a:solidFill>
                <a:latin typeface="Raleway-v4020 Medium" panose="00000600000000000000" pitchFamily="50" charset="0"/>
              </a:rPr>
              <a:t>Awarded </a:t>
            </a:r>
            <a:r>
              <a:rPr lang="en-GB" sz="1000" dirty="0">
                <a:solidFill>
                  <a:srgbClr val="DADAD9"/>
                </a:solidFill>
                <a:latin typeface="Raleway-v4020 Medium" panose="00000600000000000000" pitchFamily="50" charset="0"/>
              </a:rPr>
              <a:t>a scholarship from Google for the </a:t>
            </a:r>
            <a:r>
              <a:rPr lang="en-GB" sz="1000" dirty="0" err="1">
                <a:solidFill>
                  <a:srgbClr val="DADAD9"/>
                </a:solidFill>
                <a:latin typeface="Raleway-v4020 Medium" panose="00000600000000000000" pitchFamily="50" charset="0"/>
              </a:rPr>
              <a:t>Udactiy</a:t>
            </a:r>
            <a:r>
              <a:rPr lang="en-GB" sz="1000" dirty="0">
                <a:solidFill>
                  <a:srgbClr val="DADAD9"/>
                </a:solidFill>
                <a:latin typeface="Raleway-v4020 Medium" panose="00000600000000000000" pitchFamily="50" charset="0"/>
              </a:rPr>
              <a:t> Mobile Web Specialist course.</a:t>
            </a:r>
          </a:p>
          <a:p>
            <a:pPr lvl="0"/>
            <a:endParaRPr lang="en-GB" sz="1000" dirty="0">
              <a:solidFill>
                <a:srgbClr val="DADAD9"/>
              </a:solidFill>
              <a:latin typeface="Raleway-v4020 Medium" panose="00000600000000000000" pitchFamily="50" charset="0"/>
            </a:endParaRPr>
          </a:p>
          <a:p>
            <a:pPr lvl="0"/>
            <a:r>
              <a:rPr lang="en-GB" sz="1000" dirty="0" smtClean="0">
                <a:solidFill>
                  <a:srgbClr val="DADAD9"/>
                </a:solidFill>
                <a:latin typeface="Raleway-v4020 Medium" panose="00000600000000000000" pitchFamily="50" charset="0"/>
              </a:rPr>
              <a:t>Over </a:t>
            </a:r>
            <a:r>
              <a:rPr lang="en-GB" sz="1000" dirty="0">
                <a:solidFill>
                  <a:srgbClr val="DADAD9"/>
                </a:solidFill>
                <a:latin typeface="Raleway-v4020 Medium" panose="00000600000000000000" pitchFamily="50" charset="0"/>
              </a:rPr>
              <a:t>100,000 game plays on web portals for Paramedic, a game I developed as part of a 4 person team in 6 weeks for Edge magazines’ “Get into Games” competition.</a:t>
            </a:r>
          </a:p>
          <a:p>
            <a:pPr lvl="0"/>
            <a:endParaRPr lang="en-GB" sz="1000" dirty="0">
              <a:solidFill>
                <a:srgbClr val="DADAD9"/>
              </a:solidFill>
              <a:latin typeface="Raleway-v4020 Medium" panose="00000600000000000000" pitchFamily="50" charset="0"/>
            </a:endParaRPr>
          </a:p>
          <a:p>
            <a:pPr lvl="0"/>
            <a:r>
              <a:rPr lang="en-GB" sz="1000" dirty="0" smtClean="0">
                <a:solidFill>
                  <a:srgbClr val="DADAD9"/>
                </a:solidFill>
                <a:latin typeface="Raleway-v4020 Medium" panose="00000600000000000000" pitchFamily="50" charset="0"/>
              </a:rPr>
              <a:t>Developed </a:t>
            </a:r>
            <a:r>
              <a:rPr lang="en-GB" sz="1000" dirty="0">
                <a:solidFill>
                  <a:srgbClr val="DADAD9"/>
                </a:solidFill>
                <a:latin typeface="Raleway-v4020 Medium" panose="00000600000000000000" pitchFamily="50" charset="0"/>
              </a:rPr>
              <a:t>my skills to achieve a level 2 NVQ in Stock Management at John Lewis and trained as a First Aider.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63660" y="1718975"/>
            <a:ext cx="2229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Full Stack Developer</a:t>
            </a:r>
            <a:endParaRPr lang="en-GB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2068011" y="3692860"/>
            <a:ext cx="2229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Stock Management</a:t>
            </a:r>
            <a:endParaRPr lang="en-GB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359804" y="6717196"/>
            <a:ext cx="2229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Education</a:t>
            </a:r>
            <a:endParaRPr lang="en-GB" sz="2000" b="1" dirty="0">
              <a:solidFill>
                <a:srgbClr val="E05050"/>
              </a:solidFill>
              <a:latin typeface="Josefin Sans" pitchFamily="2" charset="0"/>
              <a:ea typeface="Josefin Sans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94922" y="7130073"/>
            <a:ext cx="474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Bournemouth </a:t>
            </a:r>
            <a:r>
              <a:rPr lang="en-GB" b="1" dirty="0" smtClean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University</a:t>
            </a:r>
            <a:endParaRPr lang="en-GB" b="1" dirty="0">
              <a:solidFill>
                <a:srgbClr val="E05050"/>
              </a:solidFill>
              <a:latin typeface="Josefin Sans" pitchFamily="2" charset="0"/>
              <a:ea typeface="Josefin Sans" pitchFamily="2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4471796" y="7346097"/>
            <a:ext cx="1202540" cy="0"/>
          </a:xfrm>
          <a:prstGeom prst="line">
            <a:avLst/>
          </a:prstGeom>
          <a:ln>
            <a:solidFill>
              <a:srgbClr val="E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554642" y="7182336"/>
            <a:ext cx="1114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2010-2014</a:t>
            </a:r>
            <a:endParaRPr lang="en-GB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1983953" y="7466303"/>
            <a:ext cx="4748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000" dirty="0">
                <a:solidFill>
                  <a:srgbClr val="222A35"/>
                </a:solidFill>
                <a:latin typeface="Raleway-v4020 Medium" panose="00000600000000000000" pitchFamily="50" charset="0"/>
              </a:rPr>
              <a:t>Achieved a </a:t>
            </a:r>
            <a:r>
              <a:rPr lang="en-GB" sz="1000" dirty="0" smtClean="0">
                <a:solidFill>
                  <a:srgbClr val="222A35"/>
                </a:solidFill>
                <a:latin typeface="Raleway-v4020 Medium" panose="00000600000000000000" pitchFamily="50" charset="0"/>
              </a:rPr>
              <a:t>2:1 in </a:t>
            </a:r>
            <a:r>
              <a:rPr lang="en-GB" sz="1000" dirty="0">
                <a:solidFill>
                  <a:srgbClr val="222A35"/>
                </a:solidFill>
                <a:latin typeface="Raleway-v4020 Medium" panose="00000600000000000000" pitchFamily="50" charset="0"/>
              </a:rPr>
              <a:t>Games Technology (BSC Hons</a:t>
            </a:r>
            <a:r>
              <a:rPr lang="en-GB" sz="1000" dirty="0" smtClean="0">
                <a:solidFill>
                  <a:srgbClr val="222A35"/>
                </a:solidFill>
                <a:latin typeface="Raleway-v4020 Medium" panose="00000600000000000000" pitchFamily="50" charset="0"/>
              </a:rPr>
              <a:t>). Created games in C++ and C#, constructed high and low poly models in 3DSMax and </a:t>
            </a:r>
            <a:r>
              <a:rPr lang="en-GB" sz="1000" dirty="0" err="1" smtClean="0">
                <a:solidFill>
                  <a:srgbClr val="222A35"/>
                </a:solidFill>
                <a:latin typeface="Raleway-v4020 Medium" panose="00000600000000000000" pitchFamily="50" charset="0"/>
              </a:rPr>
              <a:t>ZBrush</a:t>
            </a:r>
            <a:r>
              <a:rPr lang="en-GB" sz="1000" dirty="0" smtClean="0">
                <a:solidFill>
                  <a:srgbClr val="222A35"/>
                </a:solidFill>
                <a:latin typeface="Raleway-v4020 Medium" panose="00000600000000000000" pitchFamily="50" charset="0"/>
              </a:rPr>
              <a:t>, and made textures and sprites in </a:t>
            </a:r>
            <a:r>
              <a:rPr lang="en-GB" sz="1000" dirty="0" err="1" smtClean="0">
                <a:solidFill>
                  <a:srgbClr val="222A35"/>
                </a:solidFill>
                <a:latin typeface="Raleway-v4020 Medium" panose="00000600000000000000" pitchFamily="50" charset="0"/>
              </a:rPr>
              <a:t>Photshop</a:t>
            </a:r>
            <a:r>
              <a:rPr lang="en-GB" sz="1000" dirty="0" smtClean="0">
                <a:solidFill>
                  <a:srgbClr val="222A35"/>
                </a:solidFill>
                <a:latin typeface="Raleway-v4020 Medium" panose="00000600000000000000" pitchFamily="50" charset="0"/>
              </a:rPr>
              <a:t>. Arranged social meetings for the Game Dev Society.</a:t>
            </a:r>
            <a:endParaRPr lang="en-GB" sz="1000" dirty="0">
              <a:solidFill>
                <a:srgbClr val="222A35"/>
              </a:solidFill>
              <a:latin typeface="Raleway-v4020 Medium" panose="00000600000000000000" pitchFamily="50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78248" y="8148064"/>
            <a:ext cx="474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Itchen College 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505481" y="8341442"/>
            <a:ext cx="2175900" cy="0"/>
          </a:xfrm>
          <a:prstGeom prst="line">
            <a:avLst/>
          </a:prstGeom>
          <a:ln>
            <a:solidFill>
              <a:srgbClr val="E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91705" y="8173615"/>
            <a:ext cx="1114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 smtClean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2007-2009</a:t>
            </a:r>
            <a:endParaRPr lang="en-GB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1985472" y="8471520"/>
            <a:ext cx="47485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000" dirty="0">
                <a:solidFill>
                  <a:srgbClr val="222A35"/>
                </a:solidFill>
                <a:latin typeface="Raleway-v4020 Medium" panose="00000600000000000000" pitchFamily="50" charset="0"/>
              </a:rPr>
              <a:t>Achieved 3 A </a:t>
            </a:r>
            <a:r>
              <a:rPr lang="en-GB" sz="1000" dirty="0" smtClean="0">
                <a:solidFill>
                  <a:srgbClr val="222A35"/>
                </a:solidFill>
                <a:latin typeface="Raleway-v4020 Medium" panose="00000600000000000000" pitchFamily="50" charset="0"/>
              </a:rPr>
              <a:t>Levels and </a:t>
            </a:r>
            <a:r>
              <a:rPr lang="en-GB" sz="1000" dirty="0">
                <a:solidFill>
                  <a:srgbClr val="222A35"/>
                </a:solidFill>
                <a:latin typeface="Raleway-v4020 Medium" panose="00000600000000000000" pitchFamily="50" charset="0"/>
              </a:rPr>
              <a:t>2 AS </a:t>
            </a:r>
            <a:r>
              <a:rPr lang="en-GB" sz="1000" dirty="0" smtClean="0">
                <a:solidFill>
                  <a:srgbClr val="222A35"/>
                </a:solidFill>
                <a:latin typeface="Raleway-v4020 Medium" panose="00000600000000000000" pitchFamily="50" charset="0"/>
              </a:rPr>
              <a:t>Levels. A Levels in Computing, Physics and Maths, AS Levels in Psychology and Extended Project. The extended project consisted of making a compendium of games in Visual Basic.</a:t>
            </a:r>
            <a:endParaRPr lang="en-GB" sz="1000" dirty="0">
              <a:solidFill>
                <a:srgbClr val="222A35"/>
              </a:solidFill>
              <a:latin typeface="Raleway-v4020 Medium" panose="00000600000000000000" pitchFamily="50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78247" y="9004292"/>
            <a:ext cx="474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Bitterne</a:t>
            </a:r>
            <a:r>
              <a:rPr lang="en-GB" b="1" dirty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 Park Secondary School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5193430" y="9188266"/>
            <a:ext cx="503822" cy="0"/>
          </a:xfrm>
          <a:prstGeom prst="line">
            <a:avLst/>
          </a:prstGeom>
          <a:ln>
            <a:solidFill>
              <a:srgbClr val="E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630288" y="9037711"/>
            <a:ext cx="1114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 smtClean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2002-2007</a:t>
            </a:r>
            <a:endParaRPr lang="en-GB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1985472" y="9345488"/>
            <a:ext cx="4748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000" dirty="0">
                <a:solidFill>
                  <a:srgbClr val="222A35"/>
                </a:solidFill>
                <a:latin typeface="Raleway-v4020 Medium" panose="00000600000000000000" pitchFamily="50" charset="0"/>
              </a:rPr>
              <a:t>Attained 12 </a:t>
            </a:r>
            <a:r>
              <a:rPr lang="en-GB" sz="1000" dirty="0" smtClean="0">
                <a:solidFill>
                  <a:srgbClr val="222A35"/>
                </a:solidFill>
                <a:latin typeface="Raleway-v4020 Medium" panose="00000600000000000000" pitchFamily="50" charset="0"/>
              </a:rPr>
              <a:t>GCSE’s including  3 A*s at GCSE level including Maths and 8 A's including Physics, IT and Chemistry.</a:t>
            </a:r>
            <a:endParaRPr lang="en-GB" sz="1000" dirty="0">
              <a:solidFill>
                <a:srgbClr val="222A35"/>
              </a:solidFill>
              <a:latin typeface="Raleway-v4020 Medium" panose="00000600000000000000" pitchFamily="50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985472" y="5316522"/>
            <a:ext cx="4748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 smtClean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Aug 2012 – Sept 2013</a:t>
            </a:r>
            <a:endParaRPr lang="en-GB" sz="1200" b="1" dirty="0">
              <a:solidFill>
                <a:srgbClr val="E05050"/>
              </a:solidFill>
              <a:latin typeface="Josefin Sans" pitchFamily="2" charset="0"/>
              <a:ea typeface="Josefin Sans" pitchFamily="2" charset="0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4045325" y="5195519"/>
            <a:ext cx="2652707" cy="0"/>
          </a:xfrm>
          <a:prstGeom prst="line">
            <a:avLst/>
          </a:prstGeom>
          <a:ln>
            <a:solidFill>
              <a:srgbClr val="E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192216" y="5459816"/>
            <a:ext cx="2727531" cy="0"/>
          </a:xfrm>
          <a:prstGeom prst="line">
            <a:avLst/>
          </a:prstGeom>
          <a:ln>
            <a:solidFill>
              <a:srgbClr val="E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985472" y="5665529"/>
            <a:ext cx="47485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solidFill>
                  <a:srgbClr val="222A35"/>
                </a:solidFill>
                <a:latin typeface="Raleway-v4020 Medium" panose="00000600000000000000" pitchFamily="50" charset="0"/>
              </a:rPr>
              <a:t>Engage </a:t>
            </a:r>
            <a:r>
              <a:rPr lang="en-GB" sz="1000" dirty="0">
                <a:solidFill>
                  <a:srgbClr val="222A35"/>
                </a:solidFill>
                <a:latin typeface="Raleway-v4020 Medium" panose="00000600000000000000" pitchFamily="50" charset="0"/>
              </a:rPr>
              <a:t>my entrepreneurial spirit with a group of 3 others to work on passion projects.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solidFill>
                  <a:srgbClr val="222A35"/>
                </a:solidFill>
                <a:latin typeface="Raleway-v4020 Medium" panose="00000600000000000000" pitchFamily="50" charset="0"/>
              </a:rPr>
              <a:t>Fill </a:t>
            </a:r>
            <a:r>
              <a:rPr lang="en-GB" sz="1000" dirty="0">
                <a:solidFill>
                  <a:srgbClr val="222A35"/>
                </a:solidFill>
                <a:latin typeface="Raleway-v4020 Medium" panose="00000600000000000000" pitchFamily="50" charset="0"/>
              </a:rPr>
              <a:t>a variety of roles and take part in every part of </a:t>
            </a:r>
            <a:r>
              <a:rPr lang="en-GB" sz="1000" dirty="0" smtClean="0">
                <a:solidFill>
                  <a:srgbClr val="222A35"/>
                </a:solidFill>
                <a:latin typeface="Raleway-v4020 Medium" panose="00000600000000000000" pitchFamily="50" charset="0"/>
              </a:rPr>
              <a:t>development, with </a:t>
            </a:r>
            <a:r>
              <a:rPr lang="en-GB" sz="1000" dirty="0">
                <a:solidFill>
                  <a:srgbClr val="222A35"/>
                </a:solidFill>
                <a:latin typeface="Raleway-v4020 Medium" panose="00000600000000000000" pitchFamily="50" charset="0"/>
              </a:rPr>
              <a:t>a focus on gameplay programming and 3d asset creation.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solidFill>
                  <a:srgbClr val="222A35"/>
                </a:solidFill>
                <a:latin typeface="Raleway-v4020 Medium" panose="00000600000000000000" pitchFamily="50" charset="0"/>
              </a:rPr>
              <a:t>Organise </a:t>
            </a:r>
            <a:r>
              <a:rPr lang="en-GB" sz="1000" dirty="0">
                <a:solidFill>
                  <a:srgbClr val="222A35"/>
                </a:solidFill>
                <a:latin typeface="Raleway-v4020 Medium" panose="00000600000000000000" pitchFamily="50" charset="0"/>
              </a:rPr>
              <a:t>scrum meetings to evaluate progress to facilitate efficient communication and work.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985472" y="5008165"/>
            <a:ext cx="474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Vision Gear Games</a:t>
            </a:r>
            <a:endParaRPr lang="en-GB" b="1" dirty="0">
              <a:solidFill>
                <a:srgbClr val="E05050"/>
              </a:solidFill>
              <a:latin typeface="Josefin Sans" pitchFamily="2" charset="0"/>
              <a:ea typeface="Josefin Sans" pitchFamily="2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3440702" y="3831359"/>
            <a:ext cx="1773796" cy="0"/>
          </a:xfrm>
          <a:prstGeom prst="line">
            <a:avLst/>
          </a:prstGeom>
          <a:ln>
            <a:solidFill>
              <a:srgbClr val="E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0" y="746339"/>
            <a:ext cx="1987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rgbClr val="DADAD9"/>
                </a:solidFill>
                <a:latin typeface="Raleway-v4020 Medium" panose="00000600000000000000" pitchFamily="50" charset="0"/>
              </a:rPr>
              <a:t>isbard36@gmail.com</a:t>
            </a:r>
            <a:endParaRPr lang="en-GB" sz="1000" dirty="0">
              <a:solidFill>
                <a:srgbClr val="DADAD9"/>
              </a:solidFill>
              <a:latin typeface="Raleway-v4020 Medium" panose="00000600000000000000" pitchFamily="50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977173" y="746339"/>
            <a:ext cx="1880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 smtClean="0">
                <a:solidFill>
                  <a:srgbClr val="DADAD9"/>
                </a:solidFill>
                <a:latin typeface="Raleway-v4020 Medium" panose="00000600000000000000" pitchFamily="50" charset="0"/>
              </a:rPr>
              <a:t>07999 688 021</a:t>
            </a:r>
            <a:endParaRPr lang="en-GB" sz="1000" dirty="0">
              <a:solidFill>
                <a:srgbClr val="DADAD9"/>
              </a:solidFill>
              <a:latin typeface="Raleway-v4020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69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698</TotalTime>
  <Words>477</Words>
  <Application>Microsoft Office PowerPoint</Application>
  <PresentationFormat>A4 Paper (210x297 mm)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Josefin Sans</vt:lpstr>
      <vt:lpstr>Raleway-v4020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jabraham</dc:creator>
  <cp:lastModifiedBy>jabraham</cp:lastModifiedBy>
  <cp:revision>31</cp:revision>
  <dcterms:created xsi:type="dcterms:W3CDTF">2018-02-13T15:25:47Z</dcterms:created>
  <dcterms:modified xsi:type="dcterms:W3CDTF">2018-02-20T16:04:54Z</dcterms:modified>
</cp:coreProperties>
</file>