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DAD9"/>
    <a:srgbClr val="222A35"/>
    <a:srgbClr val="E05050"/>
    <a:srgbClr val="F5FF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29" autoAdjust="0"/>
    <p:restoredTop sz="96469" autoAdjust="0"/>
  </p:normalViewPr>
  <p:slideViewPr>
    <p:cSldViewPr>
      <p:cViewPr varScale="1">
        <p:scale>
          <a:sx n="79" d="100"/>
          <a:sy n="79" d="100"/>
        </p:scale>
        <p:origin x="2562" y="114"/>
      </p:cViewPr>
      <p:guideLst>
        <p:guide orient="horz" pos="3120"/>
        <p:guide pos="216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C74417-11DD-4757-A00A-D272797CF304}" type="datetimeFigureOut">
              <a:rPr lang="en-GB" smtClean="0"/>
              <a:t>20/02/2018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1499013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C74417-11DD-4757-A00A-D272797CF304}" type="datetimeFigureOut">
              <a:rPr lang="en-GB" smtClean="0"/>
              <a:t>20/02/2018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366093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C74417-11DD-4757-A00A-D272797CF304}" type="datetimeFigureOut">
              <a:rPr lang="en-GB" smtClean="0"/>
              <a:t>20/02/2018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15442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C74417-11DD-4757-A00A-D272797CF304}" type="datetimeFigureOut">
              <a:rPr lang="en-GB" smtClean="0"/>
              <a:t>20/02/2018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719986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C74417-11DD-4757-A00A-D272797CF304}" type="datetimeFigureOut">
              <a:rPr lang="en-GB" smtClean="0"/>
              <a:t>20/02/2018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1705653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C74417-11DD-4757-A00A-D272797CF304}" type="datetimeFigureOut">
              <a:rPr lang="en-GB" smtClean="0"/>
              <a:t>20/02/2018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162320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C74417-11DD-4757-A00A-D272797CF304}" type="datetimeFigureOut">
              <a:rPr lang="en-GB" smtClean="0"/>
              <a:t>20/02/2018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34269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C74417-11DD-4757-A00A-D272797CF304}" type="datetimeFigureOut">
              <a:rPr lang="en-GB" smtClean="0"/>
              <a:t>20/02/2018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622955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74417-11DD-4757-A00A-D272797CF304}" type="datetimeFigureOut">
              <a:rPr lang="en-GB" smtClean="0"/>
              <a:t>20/02/2018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770671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C74417-11DD-4757-A00A-D272797CF304}" type="datetimeFigureOut">
              <a:rPr lang="en-GB" smtClean="0"/>
              <a:t>20/02/2018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2332507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C74417-11DD-4757-A00A-D272797CF304}" type="datetimeFigureOut">
              <a:rPr lang="en-GB" smtClean="0"/>
              <a:t>20/02/2018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68E152-8849-4D1B-9E13-5B103552AF15}" type="slidenum">
              <a:rPr lang="en-GB" smtClean="0"/>
              <a:t>‹#›</a:t>
            </a:fld>
            <a:endParaRPr lang="en-GB"/>
          </a:p>
        </p:txBody>
      </p:sp>
    </p:spTree>
    <p:extLst>
      <p:ext uri="{BB962C8B-B14F-4D97-AF65-F5344CB8AC3E}">
        <p14:creationId xmlns:p14="http://schemas.microsoft.com/office/powerpoint/2010/main" val="536166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ADAD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84C74417-11DD-4757-A00A-D272797CF304}" type="datetimeFigureOut">
              <a:rPr lang="en-GB" smtClean="0"/>
              <a:t>20/02/2018</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E68E152-8849-4D1B-9E13-5B103552AF15}" type="slidenum">
              <a:rPr lang="en-GB" smtClean="0"/>
              <a:t>‹#›</a:t>
            </a:fld>
            <a:endParaRPr lang="en-GB"/>
          </a:p>
        </p:txBody>
      </p:sp>
    </p:spTree>
    <p:extLst>
      <p:ext uri="{BB962C8B-B14F-4D97-AF65-F5344CB8AC3E}">
        <p14:creationId xmlns:p14="http://schemas.microsoft.com/office/powerpoint/2010/main" val="12548429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858000" cy="992560"/>
          </a:xfrm>
          <a:prstGeom prst="rect">
            <a:avLst/>
          </a:prstGeom>
          <a:solidFill>
            <a:srgbClr val="E0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smtClean="0">
                <a:solidFill>
                  <a:srgbClr val="DADAD9"/>
                </a:solidFill>
                <a:latin typeface="Josefin Sans" pitchFamily="2" charset="0"/>
                <a:ea typeface="Josefin Sans" pitchFamily="2" charset="0"/>
              </a:rPr>
              <a:t>Jamie Abraham</a:t>
            </a:r>
            <a:endParaRPr lang="en-GB" sz="3600" b="1" dirty="0">
              <a:solidFill>
                <a:srgbClr val="DADAD9"/>
              </a:solidFill>
              <a:latin typeface="Josefin Sans" pitchFamily="2" charset="0"/>
              <a:ea typeface="Josefin Sans" pitchFamily="2" charset="0"/>
            </a:endParaRPr>
          </a:p>
        </p:txBody>
      </p:sp>
      <p:sp>
        <p:nvSpPr>
          <p:cNvPr id="5" name="Rectangle 4"/>
          <p:cNvSpPr/>
          <p:nvPr/>
        </p:nvSpPr>
        <p:spPr>
          <a:xfrm>
            <a:off x="1" y="992560"/>
            <a:ext cx="1987550" cy="891344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p:cNvSpPr txBox="1"/>
          <p:nvPr/>
        </p:nvSpPr>
        <p:spPr>
          <a:xfrm>
            <a:off x="552045" y="1424608"/>
            <a:ext cx="752719" cy="369332"/>
          </a:xfrm>
          <a:prstGeom prst="rect">
            <a:avLst/>
          </a:prstGeom>
          <a:noFill/>
        </p:spPr>
        <p:txBody>
          <a:bodyPr wrap="square" rtlCol="0">
            <a:spAutoFit/>
          </a:bodyPr>
          <a:lstStyle/>
          <a:p>
            <a:r>
              <a:rPr lang="en-GB" b="1" dirty="0" smtClean="0">
                <a:solidFill>
                  <a:srgbClr val="E05050"/>
                </a:solidFill>
                <a:latin typeface="Josefin Sans" pitchFamily="2" charset="0"/>
                <a:ea typeface="Josefin Sans" pitchFamily="2" charset="0"/>
              </a:rPr>
              <a:t>Profile</a:t>
            </a:r>
            <a:endParaRPr lang="en-GB" b="1" dirty="0">
              <a:solidFill>
                <a:srgbClr val="E05050"/>
              </a:solidFill>
              <a:latin typeface="Josefin Sans" pitchFamily="2" charset="0"/>
              <a:ea typeface="Josefin Sans" pitchFamily="2" charset="0"/>
            </a:endParaRPr>
          </a:p>
        </p:txBody>
      </p:sp>
      <p:sp>
        <p:nvSpPr>
          <p:cNvPr id="3" name="TextBox 2"/>
          <p:cNvSpPr txBox="1"/>
          <p:nvPr/>
        </p:nvSpPr>
        <p:spPr>
          <a:xfrm>
            <a:off x="80629" y="1793940"/>
            <a:ext cx="1836204" cy="2092881"/>
          </a:xfrm>
          <a:prstGeom prst="rect">
            <a:avLst/>
          </a:prstGeom>
          <a:noFill/>
        </p:spPr>
        <p:txBody>
          <a:bodyPr wrap="square" rtlCol="0">
            <a:spAutoFit/>
          </a:bodyPr>
          <a:lstStyle/>
          <a:p>
            <a:r>
              <a:rPr lang="en-GB" sz="1000" dirty="0" smtClean="0">
                <a:solidFill>
                  <a:srgbClr val="DADAD9"/>
                </a:solidFill>
                <a:latin typeface="Raleway-v4020 Medium" panose="00000600000000000000" pitchFamily="50" charset="0"/>
              </a:rPr>
              <a:t>I </a:t>
            </a:r>
            <a:r>
              <a:rPr lang="en-GB" sz="1000" dirty="0">
                <a:solidFill>
                  <a:srgbClr val="DADAD9"/>
                </a:solidFill>
                <a:latin typeface="Raleway-v4020 Medium" panose="00000600000000000000" pitchFamily="50" charset="0"/>
              </a:rPr>
              <a:t>am a graduate from Bournemouth University with a degree in Games Technology and experience in a variety of programming </a:t>
            </a:r>
            <a:r>
              <a:rPr lang="en-GB" sz="1000" dirty="0" smtClean="0">
                <a:solidFill>
                  <a:srgbClr val="DADAD9"/>
                </a:solidFill>
                <a:latin typeface="Raleway-v4020 Medium" panose="00000600000000000000" pitchFamily="50" charset="0"/>
              </a:rPr>
              <a:t>languages. </a:t>
            </a:r>
            <a:r>
              <a:rPr lang="en-GB" sz="1000" dirty="0">
                <a:solidFill>
                  <a:srgbClr val="DADAD9"/>
                </a:solidFill>
                <a:latin typeface="Raleway-v4020 Medium" panose="00000600000000000000" pitchFamily="50" charset="0"/>
              </a:rPr>
              <a:t>I am an experienced and effective communicator with a strong eye towards customer satisfaction, thanks to working in retail and customer focused web support</a:t>
            </a:r>
            <a:r>
              <a:rPr lang="en-GB" sz="1000" dirty="0" smtClean="0">
                <a:solidFill>
                  <a:srgbClr val="DADAD9"/>
                </a:solidFill>
                <a:latin typeface="Raleway-v4020 Medium" panose="00000600000000000000" pitchFamily="50" charset="0"/>
              </a:rPr>
              <a:t>.</a:t>
            </a:r>
            <a:endParaRPr lang="en-GB" sz="1000" dirty="0">
              <a:solidFill>
                <a:srgbClr val="DADAD9"/>
              </a:solidFill>
              <a:latin typeface="Raleway-v4020 Medium" panose="00000600000000000000" pitchFamily="50" charset="0"/>
            </a:endParaRPr>
          </a:p>
        </p:txBody>
      </p:sp>
      <p:sp>
        <p:nvSpPr>
          <p:cNvPr id="6" name="TextBox 5"/>
          <p:cNvSpPr txBox="1"/>
          <p:nvPr/>
        </p:nvSpPr>
        <p:spPr>
          <a:xfrm>
            <a:off x="552045" y="4333381"/>
            <a:ext cx="752719" cy="369332"/>
          </a:xfrm>
          <a:prstGeom prst="rect">
            <a:avLst/>
          </a:prstGeom>
          <a:noFill/>
        </p:spPr>
        <p:txBody>
          <a:bodyPr wrap="square" rtlCol="0">
            <a:spAutoFit/>
          </a:bodyPr>
          <a:lstStyle/>
          <a:p>
            <a:pPr algn="ctr"/>
            <a:r>
              <a:rPr lang="en-GB" b="1" dirty="0" smtClean="0">
                <a:solidFill>
                  <a:srgbClr val="E05050"/>
                </a:solidFill>
                <a:latin typeface="Josefin Sans" pitchFamily="2" charset="0"/>
                <a:ea typeface="Josefin Sans" pitchFamily="2" charset="0"/>
              </a:rPr>
              <a:t>Skills</a:t>
            </a:r>
            <a:endParaRPr lang="en-GB" sz="2200" b="1" dirty="0">
              <a:solidFill>
                <a:srgbClr val="E05050"/>
              </a:solidFill>
              <a:latin typeface="Josefin Sans" pitchFamily="2" charset="0"/>
              <a:ea typeface="Josefin Sans" pitchFamily="2" charset="0"/>
            </a:endParaRPr>
          </a:p>
        </p:txBody>
      </p:sp>
      <p:sp>
        <p:nvSpPr>
          <p:cNvPr id="7" name="TextBox 6"/>
          <p:cNvSpPr txBox="1"/>
          <p:nvPr/>
        </p:nvSpPr>
        <p:spPr>
          <a:xfrm>
            <a:off x="80629" y="4765429"/>
            <a:ext cx="1728191" cy="1015663"/>
          </a:xfrm>
          <a:prstGeom prst="rect">
            <a:avLst/>
          </a:prstGeom>
          <a:noFill/>
        </p:spPr>
        <p:txBody>
          <a:bodyPr wrap="square" rtlCol="0">
            <a:spAutoFit/>
          </a:bodyPr>
          <a:lstStyle/>
          <a:p>
            <a:pPr lvl="0" algn="ctr"/>
            <a:r>
              <a:rPr lang="en-GB" sz="1000" dirty="0">
                <a:solidFill>
                  <a:srgbClr val="DADAD9"/>
                </a:solidFill>
                <a:latin typeface="Raleway-v4020 Medium" panose="00000600000000000000" pitchFamily="50" charset="0"/>
              </a:rPr>
              <a:t>Html and CSS</a:t>
            </a:r>
          </a:p>
          <a:p>
            <a:pPr lvl="0" algn="ctr"/>
            <a:r>
              <a:rPr lang="en-GB" sz="1000" dirty="0">
                <a:solidFill>
                  <a:srgbClr val="DADAD9"/>
                </a:solidFill>
                <a:latin typeface="Raleway-v4020 Medium" panose="00000600000000000000" pitchFamily="50" charset="0"/>
              </a:rPr>
              <a:t>JavaScript (Angular, </a:t>
            </a:r>
            <a:r>
              <a:rPr lang="en-GB" sz="1000" dirty="0" err="1">
                <a:solidFill>
                  <a:srgbClr val="DADAD9"/>
                </a:solidFill>
                <a:latin typeface="Raleway-v4020 Medium" panose="00000600000000000000" pitchFamily="50" charset="0"/>
              </a:rPr>
              <a:t>Vue</a:t>
            </a:r>
            <a:r>
              <a:rPr lang="en-GB" sz="1000" dirty="0">
                <a:solidFill>
                  <a:srgbClr val="DADAD9"/>
                </a:solidFill>
                <a:latin typeface="Raleway-v4020 Medium" panose="00000600000000000000" pitchFamily="50" charset="0"/>
              </a:rPr>
              <a:t>)</a:t>
            </a:r>
          </a:p>
          <a:p>
            <a:pPr lvl="0" algn="ctr"/>
            <a:r>
              <a:rPr lang="en-GB" sz="1000" dirty="0">
                <a:solidFill>
                  <a:srgbClr val="DADAD9"/>
                </a:solidFill>
                <a:latin typeface="Raleway-v4020 Medium" panose="00000600000000000000" pitchFamily="50" charset="0"/>
              </a:rPr>
              <a:t>C# (ASP </a:t>
            </a:r>
            <a:r>
              <a:rPr lang="en-GB" sz="1000" dirty="0" err="1">
                <a:solidFill>
                  <a:srgbClr val="DADAD9"/>
                </a:solidFill>
                <a:latin typeface="Raleway-v4020 Medium" panose="00000600000000000000" pitchFamily="50" charset="0"/>
              </a:rPr>
              <a:t>.net</a:t>
            </a:r>
            <a:r>
              <a:rPr lang="en-GB" sz="1000" dirty="0">
                <a:solidFill>
                  <a:srgbClr val="DADAD9"/>
                </a:solidFill>
                <a:latin typeface="Raleway-v4020 Medium" panose="00000600000000000000" pitchFamily="50" charset="0"/>
              </a:rPr>
              <a:t>)</a:t>
            </a:r>
          </a:p>
          <a:p>
            <a:pPr lvl="0" algn="ctr"/>
            <a:r>
              <a:rPr lang="en-GB" sz="1000" dirty="0">
                <a:solidFill>
                  <a:srgbClr val="DADAD9"/>
                </a:solidFill>
                <a:latin typeface="Raleway-v4020 Medium" panose="00000600000000000000" pitchFamily="50" charset="0"/>
              </a:rPr>
              <a:t>Git, SVN</a:t>
            </a:r>
          </a:p>
          <a:p>
            <a:pPr lvl="0" algn="ctr"/>
            <a:r>
              <a:rPr lang="en-GB" sz="1000" dirty="0">
                <a:solidFill>
                  <a:srgbClr val="DADAD9"/>
                </a:solidFill>
                <a:latin typeface="Raleway-v4020 Medium" panose="00000600000000000000" pitchFamily="50" charset="0"/>
              </a:rPr>
              <a:t>MS-SQL</a:t>
            </a:r>
          </a:p>
          <a:p>
            <a:pPr lvl="0" algn="ctr"/>
            <a:r>
              <a:rPr lang="en-GB" sz="1000" dirty="0" smtClean="0">
                <a:solidFill>
                  <a:srgbClr val="DADAD9"/>
                </a:solidFill>
                <a:latin typeface="Raleway-v4020 Medium" panose="00000600000000000000" pitchFamily="50" charset="0"/>
              </a:rPr>
              <a:t>jQuery</a:t>
            </a:r>
            <a:endParaRPr lang="en-GB" sz="1000" dirty="0">
              <a:solidFill>
                <a:srgbClr val="DADAD9"/>
              </a:solidFill>
              <a:latin typeface="Raleway-v4020 Medium" panose="00000600000000000000" pitchFamily="50" charset="0"/>
            </a:endParaRPr>
          </a:p>
        </p:txBody>
      </p:sp>
      <p:sp>
        <p:nvSpPr>
          <p:cNvPr id="8" name="TextBox 7"/>
          <p:cNvSpPr txBox="1"/>
          <p:nvPr/>
        </p:nvSpPr>
        <p:spPr>
          <a:xfrm>
            <a:off x="3429000" y="1060502"/>
            <a:ext cx="2160240" cy="400110"/>
          </a:xfrm>
          <a:prstGeom prst="rect">
            <a:avLst/>
          </a:prstGeom>
          <a:noFill/>
        </p:spPr>
        <p:txBody>
          <a:bodyPr wrap="square" rtlCol="0">
            <a:spAutoFit/>
          </a:bodyPr>
          <a:lstStyle/>
          <a:p>
            <a:pPr algn="ctr"/>
            <a:r>
              <a:rPr lang="en-GB" sz="2000" b="1" dirty="0" smtClean="0">
                <a:solidFill>
                  <a:srgbClr val="E05050"/>
                </a:solidFill>
                <a:latin typeface="Josefin Sans" pitchFamily="2" charset="0"/>
                <a:ea typeface="Josefin Sans" pitchFamily="2" charset="0"/>
              </a:rPr>
              <a:t>Work Experience</a:t>
            </a:r>
            <a:endParaRPr lang="en-GB" sz="2000" b="1" dirty="0">
              <a:solidFill>
                <a:srgbClr val="E05050"/>
              </a:solidFill>
              <a:latin typeface="Josefin Sans" pitchFamily="2" charset="0"/>
              <a:ea typeface="Josefin Sans" pitchFamily="2" charset="0"/>
            </a:endParaRPr>
          </a:p>
        </p:txBody>
      </p:sp>
      <p:sp>
        <p:nvSpPr>
          <p:cNvPr id="9" name="TextBox 8"/>
          <p:cNvSpPr txBox="1"/>
          <p:nvPr/>
        </p:nvSpPr>
        <p:spPr>
          <a:xfrm>
            <a:off x="2140187" y="1388604"/>
            <a:ext cx="4601181" cy="369332"/>
          </a:xfrm>
          <a:prstGeom prst="rect">
            <a:avLst/>
          </a:prstGeom>
          <a:noFill/>
        </p:spPr>
        <p:txBody>
          <a:bodyPr wrap="square" rtlCol="0">
            <a:spAutoFit/>
          </a:bodyPr>
          <a:lstStyle/>
          <a:p>
            <a:r>
              <a:rPr lang="en-GB" b="1" dirty="0" smtClean="0">
                <a:solidFill>
                  <a:srgbClr val="E05050"/>
                </a:solidFill>
                <a:latin typeface="Josefin Sans" pitchFamily="2" charset="0"/>
                <a:ea typeface="Josefin Sans" pitchFamily="2" charset="0"/>
              </a:rPr>
              <a:t>E-mango</a:t>
            </a:r>
            <a:endParaRPr lang="en-GB" b="1" dirty="0">
              <a:solidFill>
                <a:srgbClr val="E05050"/>
              </a:solidFill>
              <a:latin typeface="Josefin Sans" pitchFamily="2" charset="0"/>
              <a:ea typeface="Josefin Sans" pitchFamily="2" charset="0"/>
            </a:endParaRPr>
          </a:p>
        </p:txBody>
      </p:sp>
      <p:sp>
        <p:nvSpPr>
          <p:cNvPr id="10" name="TextBox 9"/>
          <p:cNvSpPr txBox="1"/>
          <p:nvPr/>
        </p:nvSpPr>
        <p:spPr>
          <a:xfrm>
            <a:off x="2134935" y="1718975"/>
            <a:ext cx="4601181" cy="276999"/>
          </a:xfrm>
          <a:prstGeom prst="rect">
            <a:avLst/>
          </a:prstGeom>
          <a:noFill/>
        </p:spPr>
        <p:txBody>
          <a:bodyPr wrap="square" rtlCol="0">
            <a:spAutoFit/>
          </a:bodyPr>
          <a:lstStyle/>
          <a:p>
            <a:pPr algn="r"/>
            <a:r>
              <a:rPr lang="en-GB" sz="1200" b="1" dirty="0" smtClean="0">
                <a:solidFill>
                  <a:srgbClr val="E05050"/>
                </a:solidFill>
                <a:latin typeface="Josefin Sans" pitchFamily="2" charset="0"/>
                <a:ea typeface="Josefin Sans" pitchFamily="2" charset="0"/>
              </a:rPr>
              <a:t>Feb 2015 - Present</a:t>
            </a:r>
            <a:endParaRPr lang="en-GB" sz="1200" b="1" dirty="0">
              <a:solidFill>
                <a:srgbClr val="E05050"/>
              </a:solidFill>
              <a:latin typeface="Josefin Sans" pitchFamily="2" charset="0"/>
              <a:ea typeface="Josefin Sans" pitchFamily="2" charset="0"/>
            </a:endParaRPr>
          </a:p>
        </p:txBody>
      </p:sp>
      <p:cxnSp>
        <p:nvCxnSpPr>
          <p:cNvPr id="12" name="Straight Connector 11"/>
          <p:cNvCxnSpPr/>
          <p:nvPr/>
        </p:nvCxnSpPr>
        <p:spPr>
          <a:xfrm>
            <a:off x="3135716" y="1610963"/>
            <a:ext cx="3564395" cy="0"/>
          </a:xfrm>
          <a:prstGeom prst="line">
            <a:avLst/>
          </a:prstGeom>
          <a:ln>
            <a:solidFill>
              <a:srgbClr val="E05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596723" y="1856656"/>
            <a:ext cx="1771241" cy="818"/>
          </a:xfrm>
          <a:prstGeom prst="line">
            <a:avLst/>
          </a:prstGeom>
          <a:ln>
            <a:solidFill>
              <a:srgbClr val="E0505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34935" y="2043011"/>
            <a:ext cx="4601181" cy="1323439"/>
          </a:xfrm>
          <a:prstGeom prst="rect">
            <a:avLst/>
          </a:prstGeom>
          <a:noFill/>
        </p:spPr>
        <p:txBody>
          <a:bodyPr wrap="square" rtlCol="0">
            <a:spAutoFit/>
          </a:bodyPr>
          <a:lstStyle/>
          <a:p>
            <a:pPr marL="171450" lvl="0" indent="-171450">
              <a:buFont typeface="Arial" panose="020B0604020202020204" pitchFamily="34" charset="0"/>
              <a:buChar char="•"/>
            </a:pPr>
            <a:r>
              <a:rPr lang="en-GB" sz="1000" dirty="0">
                <a:solidFill>
                  <a:srgbClr val="222A35"/>
                </a:solidFill>
                <a:latin typeface="Raleway-v4020 Medium" panose="00000600000000000000" pitchFamily="50" charset="0"/>
              </a:rPr>
              <a:t>Develop, test, profile and debug back-end functionality for sites using ASP .NET and C#.</a:t>
            </a:r>
            <a:r>
              <a:rPr lang="en-GB" sz="1000" b="1" dirty="0">
                <a:solidFill>
                  <a:srgbClr val="222A35"/>
                </a:solidFill>
                <a:latin typeface="Raleway-v4020 Medium" panose="00000600000000000000" pitchFamily="50" charset="0"/>
              </a:rPr>
              <a:t> </a:t>
            </a:r>
            <a:endParaRPr lang="en-GB" sz="1000" dirty="0">
              <a:solidFill>
                <a:srgbClr val="222A35"/>
              </a:solidFill>
              <a:latin typeface="Raleway-v4020 Medium" panose="00000600000000000000" pitchFamily="50" charset="0"/>
            </a:endParaRPr>
          </a:p>
          <a:p>
            <a:pPr marL="171450" lvl="0" indent="-171450">
              <a:buFont typeface="Arial" panose="020B0604020202020204" pitchFamily="34" charset="0"/>
              <a:buChar char="•"/>
            </a:pPr>
            <a:r>
              <a:rPr lang="en-GB" sz="1000" dirty="0">
                <a:solidFill>
                  <a:srgbClr val="222A35"/>
                </a:solidFill>
                <a:latin typeface="Raleway-v4020 Medium" panose="00000600000000000000" pitchFamily="50" charset="0"/>
              </a:rPr>
              <a:t>Design and create responsive websites using HTML, CSS, JavaScript and jQuery.</a:t>
            </a:r>
          </a:p>
          <a:p>
            <a:pPr marL="171450" lvl="0" indent="-171450">
              <a:buFont typeface="Arial" panose="020B0604020202020204" pitchFamily="34" charset="0"/>
              <a:buChar char="•"/>
            </a:pPr>
            <a:r>
              <a:rPr lang="en-GB" sz="1000" dirty="0">
                <a:solidFill>
                  <a:srgbClr val="222A35"/>
                </a:solidFill>
                <a:latin typeface="Raleway-v4020 Medium" panose="00000600000000000000" pitchFamily="50" charset="0"/>
              </a:rPr>
              <a:t>Support 20 large organisations and 54 town/parish councils to use our CRM and CMS to run and organise their entire business.</a:t>
            </a:r>
          </a:p>
          <a:p>
            <a:pPr marL="171450" lvl="0" indent="-171450">
              <a:buFont typeface="Arial" panose="020B0604020202020204" pitchFamily="34" charset="0"/>
              <a:buChar char="•"/>
            </a:pPr>
            <a:r>
              <a:rPr lang="en-GB" sz="1000" dirty="0">
                <a:solidFill>
                  <a:srgbClr val="222A35"/>
                </a:solidFill>
                <a:latin typeface="Raleway-v4020 Medium" panose="00000600000000000000" pitchFamily="50" charset="0"/>
              </a:rPr>
              <a:t>Exercise strong interpersonal skills which are needed to maintain </a:t>
            </a:r>
            <a:r>
              <a:rPr lang="en-GB" sz="1000" dirty="0" smtClean="0">
                <a:solidFill>
                  <a:srgbClr val="222A35"/>
                </a:solidFill>
                <a:latin typeface="Raleway-v4020 Medium" panose="00000600000000000000" pitchFamily="50" charset="0"/>
              </a:rPr>
              <a:t>close, professional </a:t>
            </a:r>
            <a:r>
              <a:rPr lang="en-GB" sz="1000" dirty="0">
                <a:solidFill>
                  <a:srgbClr val="222A35"/>
                </a:solidFill>
                <a:latin typeface="Raleway-v4020 Medium" panose="00000600000000000000" pitchFamily="50" charset="0"/>
              </a:rPr>
              <a:t>client relationships</a:t>
            </a:r>
            <a:r>
              <a:rPr lang="en-GB" sz="1000" dirty="0" smtClean="0">
                <a:solidFill>
                  <a:srgbClr val="222A35"/>
                </a:solidFill>
                <a:latin typeface="Raleway-v4020 Medium" panose="00000600000000000000" pitchFamily="50" charset="0"/>
              </a:rPr>
              <a:t>.</a:t>
            </a:r>
            <a:endParaRPr lang="en-GB" sz="1000" dirty="0">
              <a:solidFill>
                <a:srgbClr val="222A35"/>
              </a:solidFill>
              <a:latin typeface="Raleway-v4020 Medium" panose="00000600000000000000" pitchFamily="50" charset="0"/>
            </a:endParaRPr>
          </a:p>
        </p:txBody>
      </p:sp>
      <p:sp>
        <p:nvSpPr>
          <p:cNvPr id="19" name="TextBox 18"/>
          <p:cNvSpPr txBox="1"/>
          <p:nvPr/>
        </p:nvSpPr>
        <p:spPr>
          <a:xfrm>
            <a:off x="2134935" y="3620852"/>
            <a:ext cx="4601181" cy="276999"/>
          </a:xfrm>
          <a:prstGeom prst="rect">
            <a:avLst/>
          </a:prstGeom>
          <a:noFill/>
        </p:spPr>
        <p:txBody>
          <a:bodyPr wrap="square" rtlCol="0">
            <a:spAutoFit/>
          </a:bodyPr>
          <a:lstStyle/>
          <a:p>
            <a:pPr algn="r"/>
            <a:r>
              <a:rPr lang="en-GB" sz="1200" b="1" dirty="0" smtClean="0">
                <a:solidFill>
                  <a:srgbClr val="E05050"/>
                </a:solidFill>
                <a:latin typeface="Josefin Sans" pitchFamily="2" charset="0"/>
                <a:ea typeface="Josefin Sans" pitchFamily="2" charset="0"/>
              </a:rPr>
              <a:t>Feb 2009 – Jan 2015</a:t>
            </a:r>
            <a:endParaRPr lang="en-GB" sz="1200" b="1" dirty="0">
              <a:solidFill>
                <a:srgbClr val="E05050"/>
              </a:solidFill>
              <a:latin typeface="Josefin Sans" pitchFamily="2" charset="0"/>
              <a:ea typeface="Josefin Sans" pitchFamily="2" charset="0"/>
            </a:endParaRPr>
          </a:p>
        </p:txBody>
      </p:sp>
      <p:cxnSp>
        <p:nvCxnSpPr>
          <p:cNvPr id="20" name="Straight Connector 19"/>
          <p:cNvCxnSpPr>
            <a:endCxn id="23" idx="3"/>
          </p:cNvCxnSpPr>
          <p:nvPr/>
        </p:nvCxnSpPr>
        <p:spPr>
          <a:xfrm>
            <a:off x="3351740" y="3481482"/>
            <a:ext cx="3384376" cy="0"/>
          </a:xfrm>
          <a:prstGeom prst="line">
            <a:avLst/>
          </a:prstGeom>
          <a:ln>
            <a:solidFill>
              <a:srgbClr val="E0505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134935" y="3937337"/>
            <a:ext cx="4601181" cy="1015663"/>
          </a:xfrm>
          <a:prstGeom prst="rect">
            <a:avLst/>
          </a:prstGeom>
          <a:noFill/>
        </p:spPr>
        <p:txBody>
          <a:bodyPr wrap="square" rtlCol="0">
            <a:spAutoFit/>
          </a:bodyPr>
          <a:lstStyle/>
          <a:p>
            <a:pPr marL="171450" lvl="0" indent="-171450">
              <a:buFont typeface="Arial" panose="020B0604020202020204" pitchFamily="34" charset="0"/>
              <a:buChar char="•"/>
            </a:pPr>
            <a:r>
              <a:rPr lang="en-GB" sz="1000" dirty="0" smtClean="0">
                <a:solidFill>
                  <a:srgbClr val="222A35"/>
                </a:solidFill>
                <a:latin typeface="Raleway-v4020 Medium" panose="00000600000000000000" pitchFamily="50" charset="0"/>
              </a:rPr>
              <a:t>Resolve </a:t>
            </a:r>
            <a:r>
              <a:rPr lang="en-GB" sz="1000" dirty="0">
                <a:solidFill>
                  <a:srgbClr val="222A35"/>
                </a:solidFill>
                <a:latin typeface="Raleway-v4020 Medium" panose="00000600000000000000" pitchFamily="50" charset="0"/>
              </a:rPr>
              <a:t>issues to ensure customer satisfaction and loyalty, showing my commitment to the companies’ exceptional customer service ethos.</a:t>
            </a:r>
          </a:p>
          <a:p>
            <a:pPr marL="171450" lvl="0" indent="-171450">
              <a:buFont typeface="Arial" panose="020B0604020202020204" pitchFamily="34" charset="0"/>
              <a:buChar char="•"/>
            </a:pPr>
            <a:r>
              <a:rPr lang="en-GB" sz="1000" dirty="0" smtClean="0">
                <a:solidFill>
                  <a:srgbClr val="222A35"/>
                </a:solidFill>
                <a:latin typeface="Raleway-v4020 Medium" panose="00000600000000000000" pitchFamily="50" charset="0"/>
              </a:rPr>
              <a:t>Mentor </a:t>
            </a:r>
            <a:r>
              <a:rPr lang="en-GB" sz="1000" dirty="0">
                <a:solidFill>
                  <a:srgbClr val="222A35"/>
                </a:solidFill>
                <a:latin typeface="Raleway-v4020 Medium" panose="00000600000000000000" pitchFamily="50" charset="0"/>
              </a:rPr>
              <a:t>and train over 20 new employees to maximize corporate knowledge retention and take an active role in others development.</a:t>
            </a:r>
          </a:p>
          <a:p>
            <a:pPr marL="171450" lvl="0" indent="-171450">
              <a:buFont typeface="Arial" panose="020B0604020202020204" pitchFamily="34" charset="0"/>
              <a:buChar char="•"/>
            </a:pPr>
            <a:r>
              <a:rPr lang="en-GB" sz="1000" dirty="0" smtClean="0">
                <a:solidFill>
                  <a:srgbClr val="222A35"/>
                </a:solidFill>
                <a:latin typeface="Raleway-v4020 Medium" panose="00000600000000000000" pitchFamily="50" charset="0"/>
              </a:rPr>
              <a:t>Flexibly </a:t>
            </a:r>
            <a:r>
              <a:rPr lang="en-GB" sz="1000" dirty="0">
                <a:solidFill>
                  <a:srgbClr val="222A35"/>
                </a:solidFill>
                <a:latin typeface="Raleway-v4020 Medium" panose="00000600000000000000" pitchFamily="50" charset="0"/>
              </a:rPr>
              <a:t>fill roles including; team leader, supply chain assistant</a:t>
            </a:r>
            <a:r>
              <a:rPr lang="en-GB" sz="1000" dirty="0" smtClean="0">
                <a:solidFill>
                  <a:srgbClr val="222A35"/>
                </a:solidFill>
                <a:latin typeface="Raleway-v4020 Medium" panose="00000600000000000000" pitchFamily="50" charset="0"/>
              </a:rPr>
              <a:t>, </a:t>
            </a:r>
            <a:r>
              <a:rPr lang="en-GB" sz="1000" dirty="0">
                <a:solidFill>
                  <a:srgbClr val="222A35"/>
                </a:solidFill>
                <a:latin typeface="Raleway-v4020 Medium" panose="00000600000000000000" pitchFamily="50" charset="0"/>
              </a:rPr>
              <a:t>service building liaison and customer collections assistant. </a:t>
            </a:r>
          </a:p>
        </p:txBody>
      </p:sp>
      <p:sp>
        <p:nvSpPr>
          <p:cNvPr id="23" name="TextBox 22"/>
          <p:cNvSpPr txBox="1"/>
          <p:nvPr/>
        </p:nvSpPr>
        <p:spPr>
          <a:xfrm>
            <a:off x="2134935" y="3296816"/>
            <a:ext cx="4601181" cy="369332"/>
          </a:xfrm>
          <a:prstGeom prst="rect">
            <a:avLst/>
          </a:prstGeom>
          <a:noFill/>
        </p:spPr>
        <p:txBody>
          <a:bodyPr wrap="square" rtlCol="0">
            <a:spAutoFit/>
          </a:bodyPr>
          <a:lstStyle/>
          <a:p>
            <a:r>
              <a:rPr lang="en-GB" b="1" dirty="0">
                <a:solidFill>
                  <a:srgbClr val="E05050"/>
                </a:solidFill>
                <a:latin typeface="Josefin Sans" pitchFamily="2" charset="0"/>
                <a:ea typeface="Josefin Sans" pitchFamily="2" charset="0"/>
              </a:rPr>
              <a:t>John </a:t>
            </a:r>
            <a:r>
              <a:rPr lang="en-GB" b="1" dirty="0" smtClean="0">
                <a:solidFill>
                  <a:srgbClr val="E05050"/>
                </a:solidFill>
                <a:latin typeface="Josefin Sans" pitchFamily="2" charset="0"/>
                <a:ea typeface="Josefin Sans" pitchFamily="2" charset="0"/>
              </a:rPr>
              <a:t>Lewis </a:t>
            </a:r>
            <a:endParaRPr lang="en-GB" b="1" dirty="0">
              <a:solidFill>
                <a:srgbClr val="E05050"/>
              </a:solidFill>
              <a:latin typeface="Josefin Sans" pitchFamily="2" charset="0"/>
              <a:ea typeface="Josefin Sans" pitchFamily="2" charset="0"/>
            </a:endParaRPr>
          </a:p>
        </p:txBody>
      </p:sp>
      <p:sp>
        <p:nvSpPr>
          <p:cNvPr id="31" name="TextBox 30"/>
          <p:cNvSpPr txBox="1"/>
          <p:nvPr/>
        </p:nvSpPr>
        <p:spPr>
          <a:xfrm>
            <a:off x="1289" y="6375154"/>
            <a:ext cx="1987551" cy="369332"/>
          </a:xfrm>
          <a:prstGeom prst="rect">
            <a:avLst/>
          </a:prstGeom>
          <a:noFill/>
        </p:spPr>
        <p:txBody>
          <a:bodyPr wrap="square" rtlCol="0">
            <a:spAutoFit/>
          </a:bodyPr>
          <a:lstStyle/>
          <a:p>
            <a:pPr algn="ctr"/>
            <a:r>
              <a:rPr lang="en-GB" b="1" dirty="0" smtClean="0">
                <a:solidFill>
                  <a:srgbClr val="E05050"/>
                </a:solidFill>
                <a:latin typeface="Josefin Sans" pitchFamily="2" charset="0"/>
                <a:ea typeface="Josefin Sans" pitchFamily="2" charset="0"/>
              </a:rPr>
              <a:t>Achievements</a:t>
            </a:r>
            <a:endParaRPr lang="en-GB" b="1" dirty="0">
              <a:solidFill>
                <a:srgbClr val="E05050"/>
              </a:solidFill>
              <a:latin typeface="Josefin Sans" pitchFamily="2" charset="0"/>
              <a:ea typeface="Josefin Sans" pitchFamily="2" charset="0"/>
            </a:endParaRPr>
          </a:p>
        </p:txBody>
      </p:sp>
      <p:sp>
        <p:nvSpPr>
          <p:cNvPr id="32" name="TextBox 31"/>
          <p:cNvSpPr txBox="1"/>
          <p:nvPr/>
        </p:nvSpPr>
        <p:spPr>
          <a:xfrm>
            <a:off x="113006" y="6771198"/>
            <a:ext cx="1728191" cy="2862322"/>
          </a:xfrm>
          <a:prstGeom prst="rect">
            <a:avLst/>
          </a:prstGeom>
          <a:noFill/>
        </p:spPr>
        <p:txBody>
          <a:bodyPr wrap="square" rtlCol="0">
            <a:spAutoFit/>
          </a:bodyPr>
          <a:lstStyle/>
          <a:p>
            <a:pPr lvl="0"/>
            <a:r>
              <a:rPr lang="en-GB" sz="1000" dirty="0" smtClean="0">
                <a:solidFill>
                  <a:srgbClr val="DADAD9"/>
                </a:solidFill>
                <a:latin typeface="Raleway-v4020 Medium" panose="00000600000000000000" pitchFamily="50" charset="0"/>
              </a:rPr>
              <a:t>Awarded </a:t>
            </a:r>
            <a:r>
              <a:rPr lang="en-GB" sz="1000" dirty="0">
                <a:solidFill>
                  <a:srgbClr val="DADAD9"/>
                </a:solidFill>
                <a:latin typeface="Raleway-v4020 Medium" panose="00000600000000000000" pitchFamily="50" charset="0"/>
              </a:rPr>
              <a:t>a scholarship from Google for the </a:t>
            </a:r>
            <a:r>
              <a:rPr lang="en-GB" sz="1000" dirty="0" err="1">
                <a:solidFill>
                  <a:srgbClr val="DADAD9"/>
                </a:solidFill>
                <a:latin typeface="Raleway-v4020 Medium" panose="00000600000000000000" pitchFamily="50" charset="0"/>
              </a:rPr>
              <a:t>Udactiy</a:t>
            </a:r>
            <a:r>
              <a:rPr lang="en-GB" sz="1000" dirty="0">
                <a:solidFill>
                  <a:srgbClr val="DADAD9"/>
                </a:solidFill>
                <a:latin typeface="Raleway-v4020 Medium" panose="00000600000000000000" pitchFamily="50" charset="0"/>
              </a:rPr>
              <a:t> Mobile Web Specialist course.</a:t>
            </a:r>
          </a:p>
          <a:p>
            <a:pPr lvl="0"/>
            <a:endParaRPr lang="en-GB" sz="1000" dirty="0">
              <a:solidFill>
                <a:srgbClr val="DADAD9"/>
              </a:solidFill>
              <a:latin typeface="Raleway-v4020 Medium" panose="00000600000000000000" pitchFamily="50" charset="0"/>
            </a:endParaRPr>
          </a:p>
          <a:p>
            <a:pPr lvl="0"/>
            <a:r>
              <a:rPr lang="en-GB" sz="1000" dirty="0" smtClean="0">
                <a:solidFill>
                  <a:srgbClr val="DADAD9"/>
                </a:solidFill>
                <a:latin typeface="Raleway-v4020 Medium" panose="00000600000000000000" pitchFamily="50" charset="0"/>
              </a:rPr>
              <a:t>Over </a:t>
            </a:r>
            <a:r>
              <a:rPr lang="en-GB" sz="1000" dirty="0">
                <a:solidFill>
                  <a:srgbClr val="DADAD9"/>
                </a:solidFill>
                <a:latin typeface="Raleway-v4020 Medium" panose="00000600000000000000" pitchFamily="50" charset="0"/>
              </a:rPr>
              <a:t>100,000 game plays on web portals for Paramedic, a game I developed as part of a 4 person team in 6 weeks for Edge magazines’ “Get into Games” competition.</a:t>
            </a:r>
          </a:p>
          <a:p>
            <a:pPr lvl="0"/>
            <a:endParaRPr lang="en-GB" sz="1000" dirty="0">
              <a:solidFill>
                <a:srgbClr val="DADAD9"/>
              </a:solidFill>
              <a:latin typeface="Raleway-v4020 Medium" panose="00000600000000000000" pitchFamily="50" charset="0"/>
            </a:endParaRPr>
          </a:p>
          <a:p>
            <a:pPr lvl="0"/>
            <a:r>
              <a:rPr lang="en-GB" sz="1000" dirty="0" smtClean="0">
                <a:solidFill>
                  <a:srgbClr val="DADAD9"/>
                </a:solidFill>
                <a:latin typeface="Raleway-v4020 Medium" panose="00000600000000000000" pitchFamily="50" charset="0"/>
              </a:rPr>
              <a:t>Developed </a:t>
            </a:r>
            <a:r>
              <a:rPr lang="en-GB" sz="1000" dirty="0">
                <a:solidFill>
                  <a:srgbClr val="DADAD9"/>
                </a:solidFill>
                <a:latin typeface="Raleway-v4020 Medium" panose="00000600000000000000" pitchFamily="50" charset="0"/>
              </a:rPr>
              <a:t>my skills to achieve a level 2 NVQ in Stock Management at John Lewis and trained as a First Aider.</a:t>
            </a:r>
          </a:p>
        </p:txBody>
      </p:sp>
      <p:sp>
        <p:nvSpPr>
          <p:cNvPr id="11" name="TextBox 10"/>
          <p:cNvSpPr txBox="1"/>
          <p:nvPr/>
        </p:nvSpPr>
        <p:spPr>
          <a:xfrm>
            <a:off x="2132856" y="1718975"/>
            <a:ext cx="2160240" cy="276999"/>
          </a:xfrm>
          <a:prstGeom prst="rect">
            <a:avLst/>
          </a:prstGeom>
          <a:noFill/>
        </p:spPr>
        <p:txBody>
          <a:bodyPr wrap="square" rtlCol="0">
            <a:spAutoFit/>
          </a:bodyPr>
          <a:lstStyle/>
          <a:p>
            <a:r>
              <a:rPr lang="en-GB" sz="1200" b="1" dirty="0">
                <a:solidFill>
                  <a:srgbClr val="E05050"/>
                </a:solidFill>
                <a:latin typeface="Josefin Sans" pitchFamily="2" charset="0"/>
                <a:ea typeface="Josefin Sans" pitchFamily="2" charset="0"/>
              </a:rPr>
              <a:t>Full Stack Developer</a:t>
            </a:r>
            <a:endParaRPr lang="en-GB" sz="1200" dirty="0"/>
          </a:p>
        </p:txBody>
      </p:sp>
      <p:sp>
        <p:nvSpPr>
          <p:cNvPr id="33" name="TextBox 32"/>
          <p:cNvSpPr txBox="1"/>
          <p:nvPr/>
        </p:nvSpPr>
        <p:spPr>
          <a:xfrm>
            <a:off x="2137207" y="3620852"/>
            <a:ext cx="2160240" cy="276999"/>
          </a:xfrm>
          <a:prstGeom prst="rect">
            <a:avLst/>
          </a:prstGeom>
          <a:noFill/>
        </p:spPr>
        <p:txBody>
          <a:bodyPr wrap="square" rtlCol="0">
            <a:spAutoFit/>
          </a:bodyPr>
          <a:lstStyle/>
          <a:p>
            <a:r>
              <a:rPr lang="en-GB" sz="1200" b="1" dirty="0">
                <a:solidFill>
                  <a:srgbClr val="E05050"/>
                </a:solidFill>
                <a:latin typeface="Josefin Sans" pitchFamily="2" charset="0"/>
                <a:ea typeface="Josefin Sans" pitchFamily="2" charset="0"/>
              </a:rPr>
              <a:t>Stock Management</a:t>
            </a:r>
            <a:endParaRPr lang="en-GB" sz="1200" dirty="0"/>
          </a:p>
        </p:txBody>
      </p:sp>
      <p:sp>
        <p:nvSpPr>
          <p:cNvPr id="34" name="TextBox 33"/>
          <p:cNvSpPr txBox="1"/>
          <p:nvPr/>
        </p:nvSpPr>
        <p:spPr>
          <a:xfrm>
            <a:off x="3429000" y="6717196"/>
            <a:ext cx="2160240" cy="400110"/>
          </a:xfrm>
          <a:prstGeom prst="rect">
            <a:avLst/>
          </a:prstGeom>
          <a:noFill/>
        </p:spPr>
        <p:txBody>
          <a:bodyPr wrap="square" rtlCol="0">
            <a:spAutoFit/>
          </a:bodyPr>
          <a:lstStyle/>
          <a:p>
            <a:pPr algn="ctr"/>
            <a:r>
              <a:rPr lang="en-GB" sz="2000" b="1" dirty="0" smtClean="0">
                <a:solidFill>
                  <a:srgbClr val="E05050"/>
                </a:solidFill>
                <a:latin typeface="Josefin Sans" pitchFamily="2" charset="0"/>
                <a:ea typeface="Josefin Sans" pitchFamily="2" charset="0"/>
              </a:rPr>
              <a:t>Education</a:t>
            </a:r>
            <a:endParaRPr lang="en-GB" sz="2000" b="1" dirty="0">
              <a:solidFill>
                <a:srgbClr val="E05050"/>
              </a:solidFill>
              <a:latin typeface="Josefin Sans" pitchFamily="2" charset="0"/>
              <a:ea typeface="Josefin Sans" pitchFamily="2" charset="0"/>
            </a:endParaRPr>
          </a:p>
        </p:txBody>
      </p:sp>
      <p:sp>
        <p:nvSpPr>
          <p:cNvPr id="35" name="TextBox 34"/>
          <p:cNvSpPr txBox="1"/>
          <p:nvPr/>
        </p:nvSpPr>
        <p:spPr>
          <a:xfrm>
            <a:off x="2142306" y="7130073"/>
            <a:ext cx="4601181" cy="369332"/>
          </a:xfrm>
          <a:prstGeom prst="rect">
            <a:avLst/>
          </a:prstGeom>
          <a:noFill/>
        </p:spPr>
        <p:txBody>
          <a:bodyPr wrap="square" rtlCol="0">
            <a:spAutoFit/>
          </a:bodyPr>
          <a:lstStyle/>
          <a:p>
            <a:r>
              <a:rPr lang="en-GB" b="1" dirty="0">
                <a:solidFill>
                  <a:srgbClr val="E05050"/>
                </a:solidFill>
                <a:latin typeface="Josefin Sans" pitchFamily="2" charset="0"/>
                <a:ea typeface="Josefin Sans" pitchFamily="2" charset="0"/>
              </a:rPr>
              <a:t>Bournemouth </a:t>
            </a:r>
            <a:r>
              <a:rPr lang="en-GB" b="1" dirty="0" smtClean="0">
                <a:solidFill>
                  <a:srgbClr val="E05050"/>
                </a:solidFill>
                <a:latin typeface="Josefin Sans" pitchFamily="2" charset="0"/>
                <a:ea typeface="Josefin Sans" pitchFamily="2" charset="0"/>
              </a:rPr>
              <a:t>University</a:t>
            </a:r>
            <a:endParaRPr lang="en-GB" b="1" dirty="0">
              <a:solidFill>
                <a:srgbClr val="E05050"/>
              </a:solidFill>
              <a:latin typeface="Josefin Sans" pitchFamily="2" charset="0"/>
              <a:ea typeface="Josefin Sans" pitchFamily="2" charset="0"/>
            </a:endParaRPr>
          </a:p>
        </p:txBody>
      </p:sp>
      <p:cxnSp>
        <p:nvCxnSpPr>
          <p:cNvPr id="37" name="Straight Connector 36"/>
          <p:cNvCxnSpPr/>
          <p:nvPr/>
        </p:nvCxnSpPr>
        <p:spPr>
          <a:xfrm>
            <a:off x="4509120" y="7346097"/>
            <a:ext cx="1165216" cy="0"/>
          </a:xfrm>
          <a:prstGeom prst="line">
            <a:avLst/>
          </a:prstGeom>
          <a:ln>
            <a:solidFill>
              <a:srgbClr val="E0505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589240" y="7182336"/>
            <a:ext cx="1080120" cy="307777"/>
          </a:xfrm>
          <a:prstGeom prst="rect">
            <a:avLst/>
          </a:prstGeom>
          <a:noFill/>
        </p:spPr>
        <p:txBody>
          <a:bodyPr wrap="square" rtlCol="0">
            <a:spAutoFit/>
          </a:bodyPr>
          <a:lstStyle/>
          <a:p>
            <a:pPr algn="r"/>
            <a:r>
              <a:rPr lang="en-GB" sz="1400" b="1" dirty="0">
                <a:solidFill>
                  <a:srgbClr val="E05050"/>
                </a:solidFill>
                <a:latin typeface="Josefin Sans" pitchFamily="2" charset="0"/>
                <a:ea typeface="Josefin Sans" pitchFamily="2" charset="0"/>
              </a:rPr>
              <a:t>2010-2014</a:t>
            </a:r>
            <a:endParaRPr lang="en-GB" sz="1400" dirty="0"/>
          </a:p>
        </p:txBody>
      </p:sp>
      <p:sp>
        <p:nvSpPr>
          <p:cNvPr id="40" name="TextBox 39"/>
          <p:cNvSpPr txBox="1"/>
          <p:nvPr/>
        </p:nvSpPr>
        <p:spPr>
          <a:xfrm>
            <a:off x="2131337" y="7466303"/>
            <a:ext cx="4601181" cy="707886"/>
          </a:xfrm>
          <a:prstGeom prst="rect">
            <a:avLst/>
          </a:prstGeom>
          <a:noFill/>
        </p:spPr>
        <p:txBody>
          <a:bodyPr wrap="square" rtlCol="0">
            <a:spAutoFit/>
          </a:bodyPr>
          <a:lstStyle/>
          <a:p>
            <a:pPr lvl="0"/>
            <a:r>
              <a:rPr lang="en-GB" sz="1000" dirty="0">
                <a:solidFill>
                  <a:srgbClr val="222A35"/>
                </a:solidFill>
                <a:latin typeface="Raleway-v4020 Medium" panose="00000600000000000000" pitchFamily="50" charset="0"/>
              </a:rPr>
              <a:t>Achieved a </a:t>
            </a:r>
            <a:r>
              <a:rPr lang="en-GB" sz="1000" dirty="0" smtClean="0">
                <a:solidFill>
                  <a:srgbClr val="222A35"/>
                </a:solidFill>
                <a:latin typeface="Raleway-v4020 Medium" panose="00000600000000000000" pitchFamily="50" charset="0"/>
              </a:rPr>
              <a:t>2:1 in </a:t>
            </a:r>
            <a:r>
              <a:rPr lang="en-GB" sz="1000" dirty="0">
                <a:solidFill>
                  <a:srgbClr val="222A35"/>
                </a:solidFill>
                <a:latin typeface="Raleway-v4020 Medium" panose="00000600000000000000" pitchFamily="50" charset="0"/>
              </a:rPr>
              <a:t>Games Technology (BSC Hons</a:t>
            </a:r>
            <a:r>
              <a:rPr lang="en-GB" sz="1000" dirty="0" smtClean="0">
                <a:solidFill>
                  <a:srgbClr val="222A35"/>
                </a:solidFill>
                <a:latin typeface="Raleway-v4020 Medium" panose="00000600000000000000" pitchFamily="50" charset="0"/>
              </a:rPr>
              <a:t>). Created games in C++ and C#, constructed high and low poly models in 3DSMax and </a:t>
            </a:r>
            <a:r>
              <a:rPr lang="en-GB" sz="1000" dirty="0" err="1" smtClean="0">
                <a:solidFill>
                  <a:srgbClr val="222A35"/>
                </a:solidFill>
                <a:latin typeface="Raleway-v4020 Medium" panose="00000600000000000000" pitchFamily="50" charset="0"/>
              </a:rPr>
              <a:t>ZBrush</a:t>
            </a:r>
            <a:r>
              <a:rPr lang="en-GB" sz="1000" dirty="0" smtClean="0">
                <a:solidFill>
                  <a:srgbClr val="222A35"/>
                </a:solidFill>
                <a:latin typeface="Raleway-v4020 Medium" panose="00000600000000000000" pitchFamily="50" charset="0"/>
              </a:rPr>
              <a:t>, and made textures and sprites in </a:t>
            </a:r>
            <a:r>
              <a:rPr lang="en-GB" sz="1000" dirty="0" err="1" smtClean="0">
                <a:solidFill>
                  <a:srgbClr val="222A35"/>
                </a:solidFill>
                <a:latin typeface="Raleway-v4020 Medium" panose="00000600000000000000" pitchFamily="50" charset="0"/>
              </a:rPr>
              <a:t>Photshop</a:t>
            </a:r>
            <a:r>
              <a:rPr lang="en-GB" sz="1000" dirty="0" smtClean="0">
                <a:solidFill>
                  <a:srgbClr val="222A35"/>
                </a:solidFill>
                <a:latin typeface="Raleway-v4020 Medium" panose="00000600000000000000" pitchFamily="50" charset="0"/>
              </a:rPr>
              <a:t>. Arranged social meetings for the Game Dev Society.</a:t>
            </a:r>
            <a:endParaRPr lang="en-GB" sz="1000" dirty="0">
              <a:solidFill>
                <a:srgbClr val="222A35"/>
              </a:solidFill>
              <a:latin typeface="Raleway-v4020 Medium" panose="00000600000000000000" pitchFamily="50" charset="0"/>
            </a:endParaRPr>
          </a:p>
        </p:txBody>
      </p:sp>
      <p:sp>
        <p:nvSpPr>
          <p:cNvPr id="41" name="TextBox 40"/>
          <p:cNvSpPr txBox="1"/>
          <p:nvPr/>
        </p:nvSpPr>
        <p:spPr>
          <a:xfrm>
            <a:off x="2125632" y="8148064"/>
            <a:ext cx="4601181" cy="369332"/>
          </a:xfrm>
          <a:prstGeom prst="rect">
            <a:avLst/>
          </a:prstGeom>
          <a:noFill/>
        </p:spPr>
        <p:txBody>
          <a:bodyPr wrap="square" rtlCol="0">
            <a:spAutoFit/>
          </a:bodyPr>
          <a:lstStyle/>
          <a:p>
            <a:r>
              <a:rPr lang="en-GB" b="1" dirty="0">
                <a:solidFill>
                  <a:srgbClr val="E05050"/>
                </a:solidFill>
                <a:latin typeface="Josefin Sans" pitchFamily="2" charset="0"/>
                <a:ea typeface="Josefin Sans" pitchFamily="2" charset="0"/>
              </a:rPr>
              <a:t>Itchen College </a:t>
            </a:r>
          </a:p>
        </p:txBody>
      </p:sp>
      <p:cxnSp>
        <p:nvCxnSpPr>
          <p:cNvPr id="43" name="Straight Connector 42"/>
          <p:cNvCxnSpPr/>
          <p:nvPr/>
        </p:nvCxnSpPr>
        <p:spPr>
          <a:xfrm>
            <a:off x="3573016" y="8341442"/>
            <a:ext cx="2108365" cy="0"/>
          </a:xfrm>
          <a:prstGeom prst="line">
            <a:avLst/>
          </a:prstGeom>
          <a:ln>
            <a:solidFill>
              <a:srgbClr val="E05050"/>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626303" y="8173615"/>
            <a:ext cx="1080120" cy="307777"/>
          </a:xfrm>
          <a:prstGeom prst="rect">
            <a:avLst/>
          </a:prstGeom>
          <a:noFill/>
        </p:spPr>
        <p:txBody>
          <a:bodyPr wrap="square" rtlCol="0">
            <a:spAutoFit/>
          </a:bodyPr>
          <a:lstStyle/>
          <a:p>
            <a:pPr algn="r"/>
            <a:r>
              <a:rPr lang="en-GB" sz="1400" b="1" dirty="0" smtClean="0">
                <a:solidFill>
                  <a:srgbClr val="E05050"/>
                </a:solidFill>
                <a:latin typeface="Josefin Sans" pitchFamily="2" charset="0"/>
                <a:ea typeface="Josefin Sans" pitchFamily="2" charset="0"/>
              </a:rPr>
              <a:t>2007-2009</a:t>
            </a:r>
            <a:endParaRPr lang="en-GB" sz="1400" dirty="0"/>
          </a:p>
        </p:txBody>
      </p:sp>
      <p:sp>
        <p:nvSpPr>
          <p:cNvPr id="46" name="TextBox 45"/>
          <p:cNvSpPr txBox="1"/>
          <p:nvPr/>
        </p:nvSpPr>
        <p:spPr>
          <a:xfrm>
            <a:off x="2132856" y="8471520"/>
            <a:ext cx="4601181" cy="553998"/>
          </a:xfrm>
          <a:prstGeom prst="rect">
            <a:avLst/>
          </a:prstGeom>
          <a:noFill/>
        </p:spPr>
        <p:txBody>
          <a:bodyPr wrap="square" rtlCol="0">
            <a:spAutoFit/>
          </a:bodyPr>
          <a:lstStyle/>
          <a:p>
            <a:pPr lvl="0"/>
            <a:r>
              <a:rPr lang="en-GB" sz="1000" dirty="0">
                <a:solidFill>
                  <a:srgbClr val="222A35"/>
                </a:solidFill>
                <a:latin typeface="Raleway-v4020 Medium" panose="00000600000000000000" pitchFamily="50" charset="0"/>
              </a:rPr>
              <a:t>Achieved 3 A </a:t>
            </a:r>
            <a:r>
              <a:rPr lang="en-GB" sz="1000" dirty="0" smtClean="0">
                <a:solidFill>
                  <a:srgbClr val="222A35"/>
                </a:solidFill>
                <a:latin typeface="Raleway-v4020 Medium" panose="00000600000000000000" pitchFamily="50" charset="0"/>
              </a:rPr>
              <a:t>Levels and </a:t>
            </a:r>
            <a:r>
              <a:rPr lang="en-GB" sz="1000" dirty="0">
                <a:solidFill>
                  <a:srgbClr val="222A35"/>
                </a:solidFill>
                <a:latin typeface="Raleway-v4020 Medium" panose="00000600000000000000" pitchFamily="50" charset="0"/>
              </a:rPr>
              <a:t>2 AS </a:t>
            </a:r>
            <a:r>
              <a:rPr lang="en-GB" sz="1000" dirty="0" smtClean="0">
                <a:solidFill>
                  <a:srgbClr val="222A35"/>
                </a:solidFill>
                <a:latin typeface="Raleway-v4020 Medium" panose="00000600000000000000" pitchFamily="50" charset="0"/>
              </a:rPr>
              <a:t>Levels. A Levels in Computing, Physics and Maths, AS Levels in Psychology and Extended Project. The extended project consisted of making a compendium of games in Visual Basic.</a:t>
            </a:r>
            <a:endParaRPr lang="en-GB" sz="1000" dirty="0">
              <a:solidFill>
                <a:srgbClr val="222A35"/>
              </a:solidFill>
              <a:latin typeface="Raleway-v4020 Medium" panose="00000600000000000000" pitchFamily="50" charset="0"/>
            </a:endParaRPr>
          </a:p>
        </p:txBody>
      </p:sp>
      <p:sp>
        <p:nvSpPr>
          <p:cNvPr id="47" name="TextBox 46"/>
          <p:cNvSpPr txBox="1"/>
          <p:nvPr/>
        </p:nvSpPr>
        <p:spPr>
          <a:xfrm>
            <a:off x="2125631" y="9004292"/>
            <a:ext cx="4601181" cy="369332"/>
          </a:xfrm>
          <a:prstGeom prst="rect">
            <a:avLst/>
          </a:prstGeom>
          <a:noFill/>
        </p:spPr>
        <p:txBody>
          <a:bodyPr wrap="square" rtlCol="0">
            <a:spAutoFit/>
          </a:bodyPr>
          <a:lstStyle/>
          <a:p>
            <a:r>
              <a:rPr lang="en-GB" b="1" dirty="0" err="1">
                <a:solidFill>
                  <a:srgbClr val="E05050"/>
                </a:solidFill>
                <a:latin typeface="Josefin Sans" pitchFamily="2" charset="0"/>
                <a:ea typeface="Josefin Sans" pitchFamily="2" charset="0"/>
              </a:rPr>
              <a:t>Bitterne</a:t>
            </a:r>
            <a:r>
              <a:rPr lang="en-GB" b="1" dirty="0">
                <a:solidFill>
                  <a:srgbClr val="E05050"/>
                </a:solidFill>
                <a:latin typeface="Josefin Sans" pitchFamily="2" charset="0"/>
                <a:ea typeface="Josefin Sans" pitchFamily="2" charset="0"/>
              </a:rPr>
              <a:t> Park Secondary School</a:t>
            </a:r>
          </a:p>
        </p:txBody>
      </p:sp>
      <p:cxnSp>
        <p:nvCxnSpPr>
          <p:cNvPr id="49" name="Straight Connector 48"/>
          <p:cNvCxnSpPr/>
          <p:nvPr/>
        </p:nvCxnSpPr>
        <p:spPr>
          <a:xfrm>
            <a:off x="5209067" y="9188266"/>
            <a:ext cx="488185" cy="0"/>
          </a:xfrm>
          <a:prstGeom prst="line">
            <a:avLst/>
          </a:prstGeom>
          <a:ln>
            <a:solidFill>
              <a:srgbClr val="E0505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664886" y="9037711"/>
            <a:ext cx="1080120" cy="307777"/>
          </a:xfrm>
          <a:prstGeom prst="rect">
            <a:avLst/>
          </a:prstGeom>
          <a:noFill/>
        </p:spPr>
        <p:txBody>
          <a:bodyPr wrap="square" rtlCol="0">
            <a:spAutoFit/>
          </a:bodyPr>
          <a:lstStyle/>
          <a:p>
            <a:pPr algn="r"/>
            <a:r>
              <a:rPr lang="en-GB" sz="1400" b="1" dirty="0" smtClean="0">
                <a:solidFill>
                  <a:srgbClr val="E05050"/>
                </a:solidFill>
                <a:latin typeface="Josefin Sans" pitchFamily="2" charset="0"/>
                <a:ea typeface="Josefin Sans" pitchFamily="2" charset="0"/>
              </a:rPr>
              <a:t>2002-2007</a:t>
            </a:r>
            <a:endParaRPr lang="en-GB" sz="1400" dirty="0"/>
          </a:p>
        </p:txBody>
      </p:sp>
      <p:sp>
        <p:nvSpPr>
          <p:cNvPr id="52" name="TextBox 51"/>
          <p:cNvSpPr txBox="1"/>
          <p:nvPr/>
        </p:nvSpPr>
        <p:spPr>
          <a:xfrm>
            <a:off x="2132856" y="9345488"/>
            <a:ext cx="4601181" cy="400110"/>
          </a:xfrm>
          <a:prstGeom prst="rect">
            <a:avLst/>
          </a:prstGeom>
          <a:noFill/>
        </p:spPr>
        <p:txBody>
          <a:bodyPr wrap="square" rtlCol="0">
            <a:spAutoFit/>
          </a:bodyPr>
          <a:lstStyle/>
          <a:p>
            <a:pPr lvl="0"/>
            <a:r>
              <a:rPr lang="en-GB" sz="1000" dirty="0">
                <a:solidFill>
                  <a:srgbClr val="222A35"/>
                </a:solidFill>
                <a:latin typeface="Raleway-v4020 Medium" panose="00000600000000000000" pitchFamily="50" charset="0"/>
              </a:rPr>
              <a:t>Attained 12 </a:t>
            </a:r>
            <a:r>
              <a:rPr lang="en-GB" sz="1000" dirty="0" smtClean="0">
                <a:solidFill>
                  <a:srgbClr val="222A35"/>
                </a:solidFill>
                <a:latin typeface="Raleway-v4020 Medium" panose="00000600000000000000" pitchFamily="50" charset="0"/>
              </a:rPr>
              <a:t>GCSE’s including  3 A*s at GCSE level including Maths and 8 A's including Physics, IT and Chemistry.</a:t>
            </a:r>
            <a:endParaRPr lang="en-GB" sz="1000" dirty="0">
              <a:solidFill>
                <a:srgbClr val="222A35"/>
              </a:solidFill>
              <a:latin typeface="Raleway-v4020 Medium" panose="00000600000000000000" pitchFamily="50" charset="0"/>
            </a:endParaRPr>
          </a:p>
        </p:txBody>
      </p:sp>
      <p:sp>
        <p:nvSpPr>
          <p:cNvPr id="58" name="TextBox 57"/>
          <p:cNvSpPr txBox="1"/>
          <p:nvPr/>
        </p:nvSpPr>
        <p:spPr>
          <a:xfrm>
            <a:off x="2132856" y="5288069"/>
            <a:ext cx="4601181" cy="276999"/>
          </a:xfrm>
          <a:prstGeom prst="rect">
            <a:avLst/>
          </a:prstGeom>
          <a:noFill/>
        </p:spPr>
        <p:txBody>
          <a:bodyPr wrap="square" rtlCol="0">
            <a:spAutoFit/>
          </a:bodyPr>
          <a:lstStyle/>
          <a:p>
            <a:pPr algn="r"/>
            <a:r>
              <a:rPr lang="en-GB" sz="1200" b="1" dirty="0" smtClean="0">
                <a:solidFill>
                  <a:srgbClr val="E05050"/>
                </a:solidFill>
                <a:latin typeface="Josefin Sans" pitchFamily="2" charset="0"/>
                <a:ea typeface="Josefin Sans" pitchFamily="2" charset="0"/>
              </a:rPr>
              <a:t>Aug 2012 – Sept 2013</a:t>
            </a:r>
            <a:endParaRPr lang="en-GB" sz="1200" b="1" dirty="0">
              <a:solidFill>
                <a:srgbClr val="E05050"/>
              </a:solidFill>
              <a:latin typeface="Josefin Sans" pitchFamily="2" charset="0"/>
              <a:ea typeface="Josefin Sans" pitchFamily="2" charset="0"/>
            </a:endParaRPr>
          </a:p>
        </p:txBody>
      </p:sp>
      <p:cxnSp>
        <p:nvCxnSpPr>
          <p:cNvPr id="59" name="Straight Connector 58"/>
          <p:cNvCxnSpPr/>
          <p:nvPr/>
        </p:nvCxnSpPr>
        <p:spPr>
          <a:xfrm>
            <a:off x="4127659" y="5167066"/>
            <a:ext cx="2570373" cy="0"/>
          </a:xfrm>
          <a:prstGeom prst="line">
            <a:avLst/>
          </a:prstGeom>
          <a:ln>
            <a:solidFill>
              <a:srgbClr val="E05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276872" y="5431363"/>
            <a:ext cx="2642875" cy="0"/>
          </a:xfrm>
          <a:prstGeom prst="line">
            <a:avLst/>
          </a:prstGeom>
          <a:ln>
            <a:solidFill>
              <a:srgbClr val="E0505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132856" y="5673080"/>
            <a:ext cx="4601181" cy="1015663"/>
          </a:xfrm>
          <a:prstGeom prst="rect">
            <a:avLst/>
          </a:prstGeom>
          <a:noFill/>
        </p:spPr>
        <p:txBody>
          <a:bodyPr wrap="square" rtlCol="0">
            <a:spAutoFit/>
          </a:bodyPr>
          <a:lstStyle/>
          <a:p>
            <a:pPr marL="171450" lvl="0" indent="-171450">
              <a:buFont typeface="Arial" panose="020B0604020202020204" pitchFamily="34" charset="0"/>
              <a:buChar char="•"/>
            </a:pPr>
            <a:r>
              <a:rPr lang="en-GB" sz="1000" dirty="0" smtClean="0">
                <a:solidFill>
                  <a:srgbClr val="222A35"/>
                </a:solidFill>
                <a:latin typeface="Raleway-v4020 Medium" panose="00000600000000000000" pitchFamily="50" charset="0"/>
              </a:rPr>
              <a:t>Engage </a:t>
            </a:r>
            <a:r>
              <a:rPr lang="en-GB" sz="1000" dirty="0">
                <a:solidFill>
                  <a:srgbClr val="222A35"/>
                </a:solidFill>
                <a:latin typeface="Raleway-v4020 Medium" panose="00000600000000000000" pitchFamily="50" charset="0"/>
              </a:rPr>
              <a:t>my entrepreneurial spirit with a group of 3 others to work on passion projects.</a:t>
            </a:r>
          </a:p>
          <a:p>
            <a:pPr marL="171450" lvl="0" indent="-171450">
              <a:buFont typeface="Arial" panose="020B0604020202020204" pitchFamily="34" charset="0"/>
              <a:buChar char="•"/>
            </a:pPr>
            <a:r>
              <a:rPr lang="en-GB" sz="1000" dirty="0" smtClean="0">
                <a:solidFill>
                  <a:srgbClr val="222A35"/>
                </a:solidFill>
                <a:latin typeface="Raleway-v4020 Medium" panose="00000600000000000000" pitchFamily="50" charset="0"/>
              </a:rPr>
              <a:t>Fill </a:t>
            </a:r>
            <a:r>
              <a:rPr lang="en-GB" sz="1000" dirty="0">
                <a:solidFill>
                  <a:srgbClr val="222A35"/>
                </a:solidFill>
                <a:latin typeface="Raleway-v4020 Medium" panose="00000600000000000000" pitchFamily="50" charset="0"/>
              </a:rPr>
              <a:t>a variety of roles and take part in every part of </a:t>
            </a:r>
            <a:r>
              <a:rPr lang="en-GB" sz="1000" dirty="0" smtClean="0">
                <a:solidFill>
                  <a:srgbClr val="222A35"/>
                </a:solidFill>
                <a:latin typeface="Raleway-v4020 Medium" panose="00000600000000000000" pitchFamily="50" charset="0"/>
              </a:rPr>
              <a:t>development, with </a:t>
            </a:r>
            <a:r>
              <a:rPr lang="en-GB" sz="1000" dirty="0">
                <a:solidFill>
                  <a:srgbClr val="222A35"/>
                </a:solidFill>
                <a:latin typeface="Raleway-v4020 Medium" panose="00000600000000000000" pitchFamily="50" charset="0"/>
              </a:rPr>
              <a:t>a focus on gameplay programming and 3d asset creation.</a:t>
            </a:r>
          </a:p>
          <a:p>
            <a:pPr marL="171450" lvl="0" indent="-171450">
              <a:buFont typeface="Arial" panose="020B0604020202020204" pitchFamily="34" charset="0"/>
              <a:buChar char="•"/>
            </a:pPr>
            <a:r>
              <a:rPr lang="en-GB" sz="1000" dirty="0" smtClean="0">
                <a:solidFill>
                  <a:srgbClr val="222A35"/>
                </a:solidFill>
                <a:latin typeface="Raleway-v4020 Medium" panose="00000600000000000000" pitchFamily="50" charset="0"/>
              </a:rPr>
              <a:t>Organise </a:t>
            </a:r>
            <a:r>
              <a:rPr lang="en-GB" sz="1000" dirty="0">
                <a:solidFill>
                  <a:srgbClr val="222A35"/>
                </a:solidFill>
                <a:latin typeface="Raleway-v4020 Medium" panose="00000600000000000000" pitchFamily="50" charset="0"/>
              </a:rPr>
              <a:t>scrum meetings to evaluate progress to facilitate efficient communication and work.</a:t>
            </a:r>
          </a:p>
        </p:txBody>
      </p:sp>
      <p:sp>
        <p:nvSpPr>
          <p:cNvPr id="62" name="TextBox 61"/>
          <p:cNvSpPr txBox="1"/>
          <p:nvPr/>
        </p:nvSpPr>
        <p:spPr>
          <a:xfrm>
            <a:off x="2132856" y="4979712"/>
            <a:ext cx="4601181" cy="369332"/>
          </a:xfrm>
          <a:prstGeom prst="rect">
            <a:avLst/>
          </a:prstGeom>
          <a:noFill/>
        </p:spPr>
        <p:txBody>
          <a:bodyPr wrap="square" rtlCol="0">
            <a:spAutoFit/>
          </a:bodyPr>
          <a:lstStyle/>
          <a:p>
            <a:r>
              <a:rPr lang="en-GB" b="1" dirty="0" smtClean="0">
                <a:solidFill>
                  <a:srgbClr val="E05050"/>
                </a:solidFill>
                <a:latin typeface="Josefin Sans" pitchFamily="2" charset="0"/>
                <a:ea typeface="Josefin Sans" pitchFamily="2" charset="0"/>
              </a:rPr>
              <a:t>Vision Gear Games</a:t>
            </a:r>
            <a:endParaRPr lang="en-GB" b="1" dirty="0">
              <a:solidFill>
                <a:srgbClr val="E05050"/>
              </a:solidFill>
              <a:latin typeface="Josefin Sans" pitchFamily="2" charset="0"/>
              <a:ea typeface="Josefin Sans" pitchFamily="2" charset="0"/>
            </a:endParaRPr>
          </a:p>
        </p:txBody>
      </p:sp>
      <p:cxnSp>
        <p:nvCxnSpPr>
          <p:cNvPr id="67" name="Straight Connector 66"/>
          <p:cNvCxnSpPr/>
          <p:nvPr/>
        </p:nvCxnSpPr>
        <p:spPr>
          <a:xfrm>
            <a:off x="3495756" y="3759351"/>
            <a:ext cx="1718742" cy="0"/>
          </a:xfrm>
          <a:prstGeom prst="line">
            <a:avLst/>
          </a:prstGeom>
          <a:ln>
            <a:solidFill>
              <a:srgbClr val="E05050"/>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0" y="746339"/>
            <a:ext cx="1987551" cy="246221"/>
          </a:xfrm>
          <a:prstGeom prst="rect">
            <a:avLst/>
          </a:prstGeom>
          <a:noFill/>
        </p:spPr>
        <p:txBody>
          <a:bodyPr wrap="square" rtlCol="0">
            <a:spAutoFit/>
          </a:bodyPr>
          <a:lstStyle/>
          <a:p>
            <a:r>
              <a:rPr lang="en-GB" sz="1000" dirty="0" smtClean="0">
                <a:solidFill>
                  <a:srgbClr val="DADAD9"/>
                </a:solidFill>
                <a:latin typeface="Raleway-v4020 Medium" panose="00000600000000000000" pitchFamily="50" charset="0"/>
              </a:rPr>
              <a:t>isbard36@gmail.com</a:t>
            </a:r>
            <a:endParaRPr lang="en-GB" sz="1000" dirty="0">
              <a:solidFill>
                <a:srgbClr val="DADAD9"/>
              </a:solidFill>
              <a:latin typeface="Raleway-v4020 Medium" panose="00000600000000000000" pitchFamily="50" charset="0"/>
            </a:endParaRPr>
          </a:p>
        </p:txBody>
      </p:sp>
      <p:sp>
        <p:nvSpPr>
          <p:cNvPr id="71" name="TextBox 70"/>
          <p:cNvSpPr txBox="1"/>
          <p:nvPr/>
        </p:nvSpPr>
        <p:spPr>
          <a:xfrm>
            <a:off x="4977173" y="746339"/>
            <a:ext cx="1880828" cy="246221"/>
          </a:xfrm>
          <a:prstGeom prst="rect">
            <a:avLst/>
          </a:prstGeom>
          <a:noFill/>
        </p:spPr>
        <p:txBody>
          <a:bodyPr wrap="square" rtlCol="0">
            <a:spAutoFit/>
          </a:bodyPr>
          <a:lstStyle/>
          <a:p>
            <a:pPr algn="r"/>
            <a:r>
              <a:rPr lang="en-GB" sz="1000" dirty="0" smtClean="0">
                <a:solidFill>
                  <a:srgbClr val="DADAD9"/>
                </a:solidFill>
                <a:latin typeface="Raleway-v4020 Medium" panose="00000600000000000000" pitchFamily="50" charset="0"/>
              </a:rPr>
              <a:t>07999 688 021</a:t>
            </a:r>
            <a:endParaRPr lang="en-GB" sz="1000" dirty="0">
              <a:solidFill>
                <a:srgbClr val="DADAD9"/>
              </a:solidFill>
              <a:latin typeface="Raleway-v4020 Medium" panose="00000600000000000000" pitchFamily="50" charset="0"/>
            </a:endParaRPr>
          </a:p>
        </p:txBody>
      </p:sp>
    </p:spTree>
    <p:extLst>
      <p:ext uri="{BB962C8B-B14F-4D97-AF65-F5344CB8AC3E}">
        <p14:creationId xmlns:p14="http://schemas.microsoft.com/office/powerpoint/2010/main" val="2048692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858000" cy="992560"/>
          </a:xfrm>
          <a:prstGeom prst="rect">
            <a:avLst/>
          </a:prstGeom>
          <a:solidFill>
            <a:srgbClr val="E0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smtClean="0">
                <a:solidFill>
                  <a:srgbClr val="DADAD9"/>
                </a:solidFill>
                <a:latin typeface="Josefin Sans" pitchFamily="2" charset="0"/>
                <a:ea typeface="Josefin Sans" pitchFamily="2" charset="0"/>
              </a:rPr>
              <a:t>Jamie Abraham</a:t>
            </a:r>
            <a:endParaRPr lang="en-GB" sz="3600" b="1" dirty="0">
              <a:solidFill>
                <a:srgbClr val="DADAD9"/>
              </a:solidFill>
              <a:latin typeface="Josefin Sans" pitchFamily="2" charset="0"/>
              <a:ea typeface="Josefin Sans" pitchFamily="2" charset="0"/>
            </a:endParaRPr>
          </a:p>
        </p:txBody>
      </p:sp>
      <p:sp>
        <p:nvSpPr>
          <p:cNvPr id="8" name="TextBox 7"/>
          <p:cNvSpPr txBox="1"/>
          <p:nvPr/>
        </p:nvSpPr>
        <p:spPr>
          <a:xfrm>
            <a:off x="0" y="1064568"/>
            <a:ext cx="6858000" cy="492443"/>
          </a:xfrm>
          <a:prstGeom prst="rect">
            <a:avLst/>
          </a:prstGeom>
          <a:noFill/>
        </p:spPr>
        <p:txBody>
          <a:bodyPr wrap="square" rtlCol="0">
            <a:spAutoFit/>
          </a:bodyPr>
          <a:lstStyle/>
          <a:p>
            <a:pPr algn="ctr"/>
            <a:r>
              <a:rPr lang="en-GB" sz="2600" b="1" dirty="0" smtClean="0">
                <a:solidFill>
                  <a:srgbClr val="E05050"/>
                </a:solidFill>
                <a:latin typeface="Josefin Sans" pitchFamily="2" charset="0"/>
                <a:ea typeface="Josefin Sans" pitchFamily="2" charset="0"/>
              </a:rPr>
              <a:t>Covering Letter for Rebellion Developments</a:t>
            </a:r>
            <a:endParaRPr lang="en-GB" sz="2600" b="1" dirty="0">
              <a:solidFill>
                <a:srgbClr val="E05050"/>
              </a:solidFill>
              <a:latin typeface="Josefin Sans" pitchFamily="2" charset="0"/>
              <a:ea typeface="Josefin Sans" pitchFamily="2" charset="0"/>
            </a:endParaRPr>
          </a:p>
        </p:txBody>
      </p:sp>
      <p:sp>
        <p:nvSpPr>
          <p:cNvPr id="52" name="TextBox 51"/>
          <p:cNvSpPr txBox="1"/>
          <p:nvPr/>
        </p:nvSpPr>
        <p:spPr>
          <a:xfrm>
            <a:off x="188640" y="1568624"/>
            <a:ext cx="6516724" cy="8279190"/>
          </a:xfrm>
          <a:prstGeom prst="rect">
            <a:avLst/>
          </a:prstGeom>
          <a:noFill/>
        </p:spPr>
        <p:txBody>
          <a:bodyPr wrap="square" rtlCol="0">
            <a:spAutoFit/>
          </a:bodyPr>
          <a:lstStyle/>
          <a:p>
            <a:pPr lvl="0" algn="just"/>
            <a:r>
              <a:rPr lang="en-GB" sz="1400" dirty="0" smtClean="0">
                <a:solidFill>
                  <a:srgbClr val="222A35"/>
                </a:solidFill>
                <a:latin typeface="Raleway-v4020 Medium" panose="00000600000000000000" pitchFamily="50" charset="0"/>
              </a:rPr>
              <a:t>	I </a:t>
            </a:r>
            <a:r>
              <a:rPr lang="en-GB" sz="1400" dirty="0">
                <a:solidFill>
                  <a:srgbClr val="222A35"/>
                </a:solidFill>
                <a:latin typeface="Raleway-v4020 Medium" panose="00000600000000000000" pitchFamily="50" charset="0"/>
              </a:rPr>
              <a:t>feel I am well suited for this role due to my personal love in games and my professional experience working as a web developer. My dream is to have a career in the games industry I would be honoured to work with a studio as historic and prestigious as Rebellion Developments. Thanks to my love of travel and new experiences I would be very happy to move to Oxford. </a:t>
            </a:r>
          </a:p>
          <a:p>
            <a:pPr lvl="0" algn="just"/>
            <a:endParaRPr lang="en-GB" sz="1400" dirty="0">
              <a:solidFill>
                <a:srgbClr val="222A35"/>
              </a:solidFill>
              <a:latin typeface="Raleway-v4020 Medium" panose="00000600000000000000" pitchFamily="50" charset="0"/>
            </a:endParaRPr>
          </a:p>
          <a:p>
            <a:pPr lvl="0" algn="just"/>
            <a:r>
              <a:rPr lang="en-GB" sz="1400" dirty="0" smtClean="0">
                <a:solidFill>
                  <a:srgbClr val="222A35"/>
                </a:solidFill>
                <a:latin typeface="Raleway-v4020 Medium" panose="00000600000000000000" pitchFamily="50" charset="0"/>
              </a:rPr>
              <a:t>	I </a:t>
            </a:r>
            <a:r>
              <a:rPr lang="en-GB" sz="1400" dirty="0">
                <a:solidFill>
                  <a:srgbClr val="222A35"/>
                </a:solidFill>
                <a:latin typeface="Raleway-v4020 Medium" panose="00000600000000000000" pitchFamily="50" charset="0"/>
              </a:rPr>
              <a:t>do have 3 years of professional experience working as a web developer, but I haven’t used PHP before. If I were offered a job I would work extremely hard to build my knowledge of PHP and learn as much as possible before starting. With my degree and personal learning skills I have no doubt in my ability to learn quickly so I could hit the ground running.</a:t>
            </a:r>
          </a:p>
          <a:p>
            <a:pPr lvl="0" algn="just"/>
            <a:endParaRPr lang="en-GB" sz="1400" dirty="0">
              <a:solidFill>
                <a:srgbClr val="222A35"/>
              </a:solidFill>
              <a:latin typeface="Raleway-v4020 Medium" panose="00000600000000000000" pitchFamily="50" charset="0"/>
            </a:endParaRPr>
          </a:p>
          <a:p>
            <a:pPr lvl="0" algn="just"/>
            <a:r>
              <a:rPr lang="en-GB" sz="1400" dirty="0" smtClean="0">
                <a:solidFill>
                  <a:srgbClr val="222A35"/>
                </a:solidFill>
                <a:latin typeface="Raleway-v4020 Medium" panose="00000600000000000000" pitchFamily="50" charset="0"/>
              </a:rPr>
              <a:t>	I’ve </a:t>
            </a:r>
            <a:r>
              <a:rPr lang="en-GB" sz="1400" dirty="0">
                <a:solidFill>
                  <a:srgbClr val="222A35"/>
                </a:solidFill>
                <a:latin typeface="Raleway-v4020 Medium" panose="00000600000000000000" pitchFamily="50" charset="0"/>
              </a:rPr>
              <a:t>designed and developed multiple sites for different organisations, from town councils with only hundreds of residents to large trade associations with tens of thousands of members. As part of that role I have had to wireframe sites, negotiate designs and work with stake holders to build confidence in the product. From those plans I’ve created the sites in HTML and CSS using our in house, ASP </a:t>
            </a:r>
            <a:r>
              <a:rPr lang="en-GB" sz="1400" dirty="0" err="1">
                <a:solidFill>
                  <a:srgbClr val="222A35"/>
                </a:solidFill>
                <a:latin typeface="Raleway-v4020 Medium" panose="00000600000000000000" pitchFamily="50" charset="0"/>
              </a:rPr>
              <a:t>.net</a:t>
            </a:r>
            <a:r>
              <a:rPr lang="en-GB" sz="1400" dirty="0">
                <a:solidFill>
                  <a:srgbClr val="222A35"/>
                </a:solidFill>
                <a:latin typeface="Raleway-v4020 Medium" panose="00000600000000000000" pitchFamily="50" charset="0"/>
              </a:rPr>
              <a:t> based CRM and CMS to build the web application. The development environment features version control in SVN, using Visual Studio as an IDE with </a:t>
            </a:r>
            <a:r>
              <a:rPr lang="en-GB" sz="1400" dirty="0" err="1">
                <a:solidFill>
                  <a:srgbClr val="222A35"/>
                </a:solidFill>
                <a:latin typeface="Raleway-v4020 Medium" panose="00000600000000000000" pitchFamily="50" charset="0"/>
              </a:rPr>
              <a:t>ReSharper</a:t>
            </a:r>
            <a:r>
              <a:rPr lang="en-GB" sz="1400" dirty="0">
                <a:solidFill>
                  <a:srgbClr val="222A35"/>
                </a:solidFill>
                <a:latin typeface="Raleway-v4020 Medium" panose="00000600000000000000" pitchFamily="50" charset="0"/>
              </a:rPr>
              <a:t> and continuous integration with TeamCity. We then work with the organisation to import their membership and content data, launch the website, and continue to support them with the running of their business.</a:t>
            </a:r>
          </a:p>
          <a:p>
            <a:pPr lvl="0" algn="just"/>
            <a:endParaRPr lang="en-GB" sz="1400" dirty="0">
              <a:solidFill>
                <a:srgbClr val="222A35"/>
              </a:solidFill>
              <a:latin typeface="Raleway-v4020 Medium" panose="00000600000000000000" pitchFamily="50" charset="0"/>
            </a:endParaRPr>
          </a:p>
          <a:p>
            <a:pPr lvl="0" algn="just"/>
            <a:r>
              <a:rPr lang="en-GB" sz="1400" dirty="0" smtClean="0">
                <a:solidFill>
                  <a:srgbClr val="222A35"/>
                </a:solidFill>
                <a:latin typeface="Raleway-v4020 Medium" panose="00000600000000000000" pitchFamily="50" charset="0"/>
              </a:rPr>
              <a:t>	I </a:t>
            </a:r>
            <a:r>
              <a:rPr lang="en-GB" sz="1400" dirty="0">
                <a:solidFill>
                  <a:srgbClr val="222A35"/>
                </a:solidFill>
                <a:latin typeface="Raleway-v4020 Medium" panose="00000600000000000000" pitchFamily="50" charset="0"/>
              </a:rPr>
              <a:t>have built my JavaScript knowledge in my own time, using Angular and </a:t>
            </a:r>
            <a:r>
              <a:rPr lang="en-GB" sz="1400" dirty="0" err="1">
                <a:solidFill>
                  <a:srgbClr val="222A35"/>
                </a:solidFill>
                <a:latin typeface="Raleway-v4020 Medium" panose="00000600000000000000" pitchFamily="50" charset="0"/>
              </a:rPr>
              <a:t>Vue</a:t>
            </a:r>
            <a:r>
              <a:rPr lang="en-GB" sz="1400" dirty="0">
                <a:solidFill>
                  <a:srgbClr val="222A35"/>
                </a:solidFill>
                <a:latin typeface="Raleway-v4020 Medium" panose="00000600000000000000" pitchFamily="50" charset="0"/>
              </a:rPr>
              <a:t> to build small applications. As part of that I have worked with Node, Express, Pug, SASS, Git and </a:t>
            </a:r>
            <a:r>
              <a:rPr lang="en-GB" sz="1400" dirty="0" err="1">
                <a:solidFill>
                  <a:srgbClr val="222A35"/>
                </a:solidFill>
                <a:latin typeface="Raleway-v4020 Medium" panose="00000600000000000000" pitchFamily="50" charset="0"/>
              </a:rPr>
              <a:t>Webpack</a:t>
            </a:r>
            <a:r>
              <a:rPr lang="en-GB" sz="1400" dirty="0">
                <a:solidFill>
                  <a:srgbClr val="222A35"/>
                </a:solidFill>
                <a:latin typeface="Raleway-v4020 Medium" panose="00000600000000000000" pitchFamily="50" charset="0"/>
              </a:rPr>
              <a:t> to build modern performant applications. The Google course I won a scholarship for is focussed on building Progressive Web Application that bring the features of native mobile development (working offline, having a home page icon, being fast and responsive) to mobile and desktop browsing. </a:t>
            </a:r>
          </a:p>
          <a:p>
            <a:pPr lvl="0" algn="just"/>
            <a:endParaRPr lang="en-GB" sz="1400" dirty="0">
              <a:solidFill>
                <a:srgbClr val="222A35"/>
              </a:solidFill>
              <a:latin typeface="Raleway-v4020 Medium" panose="00000600000000000000" pitchFamily="50" charset="0"/>
            </a:endParaRPr>
          </a:p>
          <a:p>
            <a:pPr lvl="0" algn="just"/>
            <a:r>
              <a:rPr lang="en-GB" sz="1400" dirty="0" smtClean="0">
                <a:solidFill>
                  <a:srgbClr val="222A35"/>
                </a:solidFill>
                <a:latin typeface="Raleway-v4020 Medium" panose="00000600000000000000" pitchFamily="50" charset="0"/>
              </a:rPr>
              <a:t>	In </a:t>
            </a:r>
            <a:r>
              <a:rPr lang="en-GB" sz="1400" dirty="0">
                <a:solidFill>
                  <a:srgbClr val="222A35"/>
                </a:solidFill>
                <a:latin typeface="Raleway-v4020 Medium" panose="00000600000000000000" pitchFamily="50" charset="0"/>
              </a:rPr>
              <a:t>getting my degree I had to be disciplined and organised to continually meet tight deadlines. My organisational skills have come in handy for planning and executing those plans on a 3 week rail trip around Europe. My best skill is how well I work with other people, having to assist both customers and team members in many support roles</a:t>
            </a:r>
          </a:p>
        </p:txBody>
      </p:sp>
      <p:sp>
        <p:nvSpPr>
          <p:cNvPr id="70" name="TextBox 69"/>
          <p:cNvSpPr txBox="1"/>
          <p:nvPr/>
        </p:nvSpPr>
        <p:spPr>
          <a:xfrm>
            <a:off x="0" y="746339"/>
            <a:ext cx="1987551" cy="246221"/>
          </a:xfrm>
          <a:prstGeom prst="rect">
            <a:avLst/>
          </a:prstGeom>
          <a:noFill/>
        </p:spPr>
        <p:txBody>
          <a:bodyPr wrap="square" rtlCol="0">
            <a:spAutoFit/>
          </a:bodyPr>
          <a:lstStyle/>
          <a:p>
            <a:r>
              <a:rPr lang="en-GB" sz="1000" dirty="0" smtClean="0">
                <a:solidFill>
                  <a:srgbClr val="DADAD9"/>
                </a:solidFill>
                <a:latin typeface="Raleway-v4020 Medium" panose="00000600000000000000" pitchFamily="50" charset="0"/>
              </a:rPr>
              <a:t>isbard36@gmail.com</a:t>
            </a:r>
            <a:endParaRPr lang="en-GB" sz="1000" dirty="0">
              <a:solidFill>
                <a:srgbClr val="DADAD9"/>
              </a:solidFill>
              <a:latin typeface="Raleway-v4020 Medium" panose="00000600000000000000" pitchFamily="50" charset="0"/>
            </a:endParaRPr>
          </a:p>
        </p:txBody>
      </p:sp>
      <p:sp>
        <p:nvSpPr>
          <p:cNvPr id="71" name="TextBox 70"/>
          <p:cNvSpPr txBox="1"/>
          <p:nvPr/>
        </p:nvSpPr>
        <p:spPr>
          <a:xfrm>
            <a:off x="4977173" y="746339"/>
            <a:ext cx="1880828" cy="246221"/>
          </a:xfrm>
          <a:prstGeom prst="rect">
            <a:avLst/>
          </a:prstGeom>
          <a:noFill/>
        </p:spPr>
        <p:txBody>
          <a:bodyPr wrap="square" rtlCol="0">
            <a:spAutoFit/>
          </a:bodyPr>
          <a:lstStyle/>
          <a:p>
            <a:pPr algn="r"/>
            <a:r>
              <a:rPr lang="en-GB" sz="1000" dirty="0" smtClean="0">
                <a:solidFill>
                  <a:srgbClr val="DADAD9"/>
                </a:solidFill>
                <a:latin typeface="Raleway-v4020 Medium" panose="00000600000000000000" pitchFamily="50" charset="0"/>
              </a:rPr>
              <a:t>07999 688 021</a:t>
            </a:r>
            <a:endParaRPr lang="en-GB" sz="1000" dirty="0">
              <a:solidFill>
                <a:srgbClr val="DADAD9"/>
              </a:solidFill>
              <a:latin typeface="Raleway-v4020 Medium" panose="00000600000000000000" pitchFamily="50" charset="0"/>
            </a:endParaRPr>
          </a:p>
        </p:txBody>
      </p:sp>
    </p:spTree>
    <p:extLst>
      <p:ext uri="{BB962C8B-B14F-4D97-AF65-F5344CB8AC3E}">
        <p14:creationId xmlns:p14="http://schemas.microsoft.com/office/powerpoint/2010/main" val="840355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692</TotalTime>
  <Words>490</Words>
  <Application>Microsoft Office PowerPoint</Application>
  <PresentationFormat>A4 Paper (210x297 mm)</PresentationFormat>
  <Paragraphs>60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Josefin Sans</vt:lpstr>
      <vt:lpstr>Raleway-v4020 Medium</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jabraham</dc:creator>
  <cp:lastModifiedBy>jabraham</cp:lastModifiedBy>
  <cp:revision>30</cp:revision>
  <dcterms:created xsi:type="dcterms:W3CDTF">2018-02-13T15:25:47Z</dcterms:created>
  <dcterms:modified xsi:type="dcterms:W3CDTF">2018-02-20T15:59:02Z</dcterms:modified>
</cp:coreProperties>
</file>