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94591" autoAdjust="0"/>
  </p:normalViewPr>
  <p:slideViewPr>
    <p:cSldViewPr snapToGrid="0">
      <p:cViewPr>
        <p:scale>
          <a:sx n="10" d="100"/>
          <a:sy n="10" d="100"/>
        </p:scale>
        <p:origin x="2150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1E12-B82D-4E4A-B2DC-E07F5E74259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B188-7F13-4C63-A2F8-2C3B31646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8B188-7F13-4C63-A2F8-2C3B31646D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1148-6422-4220-8998-8CD650B5A7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4C07-E5C3-4E8C-B088-6FB8CEF88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jpeg"/><Relationship Id="rId26" Type="http://schemas.openxmlformats.org/officeDocument/2006/relationships/image" Target="../media/image23.emf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4.png"/><Relationship Id="rId25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1.emf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gif"/><Relationship Id="rId31" Type="http://schemas.openxmlformats.org/officeDocument/2006/relationships/image" Target="../media/image28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그림 153">
            <a:extLst>
              <a:ext uri="{FF2B5EF4-FFF2-40B4-BE49-F238E27FC236}">
                <a16:creationId xmlns:a16="http://schemas.microsoft.com/office/drawing/2014/main" id="{740998C6-5956-41E0-A383-4CB62176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977" y="11772770"/>
            <a:ext cx="5608768" cy="182411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846CF76-8E1A-4DB8-85BC-F1239D10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062" y="13996974"/>
            <a:ext cx="3479270" cy="4519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B0C819-60FC-41AF-984E-FF762C68F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1957" y="14754645"/>
            <a:ext cx="3127600" cy="3082205"/>
          </a:xfrm>
          <a:prstGeom prst="rect">
            <a:avLst/>
          </a:prstGeom>
        </p:spPr>
      </p:pic>
      <p:pic>
        <p:nvPicPr>
          <p:cNvPr id="4" name="Picture 5" descr="C:\DOCUME~1\KWANG-~1\LOCALS~1\Temp\_AZTMP3_\1280사이즈\logo1_12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38" y="28703820"/>
            <a:ext cx="3246689" cy="9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" y="626936"/>
            <a:ext cx="2100762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6479540" algn="l"/>
              </a:tabLst>
              <a:defRPr/>
            </a:pPr>
            <a:r>
              <a:rPr lang="en-US" altLang="ko-KR" sz="6000" b="1" kern="100" spc="-100" dirty="0">
                <a:latin typeface="Arial" panose="020B0604020202020204" pitchFamily="34" charset="0"/>
                <a:cs typeface="Arial" panose="020B0604020202020204" pitchFamily="34" charset="0"/>
              </a:rPr>
              <a:t>Beam Tracking </a:t>
            </a:r>
            <a:r>
              <a:rPr lang="en-US" sz="6000" b="1" kern="100" spc="-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</a:t>
            </a:r>
          </a:p>
          <a:p>
            <a:pPr algn="ctr">
              <a:tabLst>
                <a:tab pos="6479540" algn="l"/>
              </a:tabLst>
              <a:defRPr/>
            </a:pPr>
            <a:r>
              <a:rPr lang="en-US" sz="6000" b="1" kern="100" spc="-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Deep Reinforcement Learning </a:t>
            </a:r>
          </a:p>
          <a:p>
            <a:pPr algn="ctr">
              <a:lnSpc>
                <a:spcPct val="150000"/>
              </a:lnSpc>
              <a:tabLst>
                <a:tab pos="6479540" algn="l"/>
              </a:tabLst>
              <a:defRPr/>
            </a:pPr>
            <a:r>
              <a:rPr lang="ko-KR" altLang="en-US" sz="3200" b="1" u="sng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최민우</a:t>
            </a:r>
            <a:r>
              <a:rPr lang="en-US" altLang="ko-KR" sz="3200" b="1" u="sng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(20141477), </a:t>
            </a:r>
            <a:r>
              <a:rPr lang="ko-KR" altLang="en-US" sz="3200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박지원</a:t>
            </a:r>
            <a:r>
              <a:rPr lang="en-US" altLang="ko-KR" sz="3200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(20141429), </a:t>
            </a:r>
            <a:r>
              <a:rPr lang="ko-KR" altLang="en-US" sz="3200" kern="1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현슬아</a:t>
            </a:r>
            <a:r>
              <a:rPr lang="en-US" altLang="ko-KR" sz="3200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(20151514) </a:t>
            </a:r>
            <a:endParaRPr lang="en-US" altLang="ko-KR" sz="3200" kern="1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tabLst>
                <a:tab pos="6479540" algn="l"/>
              </a:tabLst>
              <a:defRPr/>
            </a:pPr>
            <a:r>
              <a:rPr lang="ko-KR" altLang="en-US" sz="3200" kern="1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서강대학교 전자공학과 </a:t>
            </a:r>
            <a:endParaRPr lang="en-US" altLang="ko-KR" sz="3200" kern="1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52626" y="-1"/>
            <a:ext cx="9130999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492870" cy="381000"/>
          </a:xfrm>
          <a:prstGeom prst="rect">
            <a:avLst/>
          </a:prstGeom>
          <a:solidFill>
            <a:srgbClr val="B2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12252626" y="-1"/>
            <a:ext cx="480489" cy="381000"/>
          </a:xfrm>
          <a:prstGeom prst="flowChartExtract">
            <a:avLst/>
          </a:prstGeom>
          <a:solidFill>
            <a:srgbClr val="B20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59394" y="29439675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2019 </a:t>
            </a:r>
            <a:r>
              <a:rPr lang="ko-KR" altLang="en-US" sz="2800" b="1" dirty="0"/>
              <a:t>전자공학과 디자인 프로젝트</a:t>
            </a:r>
            <a:endParaRPr lang="en-US" altLang="ko-KR" sz="2800" b="1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36898" y="4023957"/>
            <a:ext cx="14112401" cy="2185317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59007" y="6491663"/>
            <a:ext cx="6595869" cy="13092535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66409" y="4174894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배경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1376" y="6700752"/>
            <a:ext cx="134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게임 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04445" y="8285122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latin typeface="+mj-ea"/>
                <a:ea typeface="+mj-ea"/>
              </a:rPr>
              <a:t>화면 구성</a:t>
            </a: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86830" y="19815030"/>
            <a:ext cx="20323636" cy="6337813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6109" y="19971735"/>
            <a:ext cx="694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연구 결과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529292" y="6704156"/>
            <a:ext cx="168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알고리즘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437602" y="6456302"/>
            <a:ext cx="6594269" cy="13092534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14316197" y="6456301"/>
            <a:ext cx="6594269" cy="13092534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33667" y="6681669"/>
            <a:ext cx="164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모델 구조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20879" y="11455417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latin typeface="+mj-ea"/>
                <a:ea typeface="+mj-ea"/>
              </a:rPr>
              <a:t>구조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07742" y="7085678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CNN(Convolutional Neural Network)</a:t>
            </a:r>
            <a:endParaRPr lang="ko-KR" altLang="en-US" sz="2400" b="1" u="sng" dirty="0"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10931" y="7509779"/>
            <a:ext cx="6074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시각적 이미지를 </a:t>
            </a:r>
            <a:r>
              <a:rPr lang="en-US" altLang="ko-KR" sz="2400" dirty="0">
                <a:latin typeface="+mj-ea"/>
                <a:ea typeface="+mj-ea"/>
              </a:rPr>
              <a:t>layer</a:t>
            </a:r>
            <a:r>
              <a:rPr lang="ko-KR" altLang="en-US" sz="2400" dirty="0">
                <a:latin typeface="+mj-ea"/>
                <a:ea typeface="+mj-ea"/>
              </a:rPr>
              <a:t>로 쌓아서 분석하는 네트워크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82297" y="10177206"/>
            <a:ext cx="618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 1) User </a:t>
            </a:r>
            <a:r>
              <a:rPr lang="ko-KR" altLang="en-US" sz="2400" dirty="0">
                <a:latin typeface="+mj-ea"/>
              </a:rPr>
              <a:t>위치 정보가 담긴 </a:t>
            </a:r>
            <a:r>
              <a:rPr lang="ko-KR" altLang="en-US" sz="2400" dirty="0">
                <a:latin typeface="+mj-ea"/>
                <a:ea typeface="+mj-ea"/>
              </a:rPr>
              <a:t>영상데이터에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	Beam</a:t>
            </a:r>
            <a:r>
              <a:rPr lang="ko-KR" altLang="en-US" sz="2400" dirty="0">
                <a:latin typeface="+mj-ea"/>
                <a:ea typeface="+mj-ea"/>
              </a:rPr>
              <a:t>의 정보를 합성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r>
              <a:rPr lang="en-US" altLang="ko-KR" sz="2400" dirty="0">
                <a:latin typeface="+mj-ea"/>
                <a:ea typeface="+mj-ea"/>
              </a:rPr>
              <a:t> 2) </a:t>
            </a:r>
            <a:r>
              <a:rPr lang="ko-KR" altLang="en-US" sz="2400" dirty="0">
                <a:latin typeface="+mj-ea"/>
                <a:ea typeface="+mj-ea"/>
              </a:rPr>
              <a:t>전처리과정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>
                <a:latin typeface="+mj-ea"/>
              </a:rPr>
              <a:t>Resize &amp; Extraction)</a:t>
            </a:r>
            <a:r>
              <a:rPr lang="ko-KR" altLang="en-US" sz="2400" dirty="0">
                <a:latin typeface="+mj-ea"/>
              </a:rPr>
              <a:t>을 거침</a:t>
            </a:r>
            <a:r>
              <a:rPr lang="en-US" altLang="ko-KR" sz="2400" dirty="0">
                <a:latin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02220" y="13626296"/>
            <a:ext cx="68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Input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전처리한 이미지 프레임 </a:t>
            </a:r>
            <a:r>
              <a:rPr lang="en-US" altLang="ko-KR" sz="2400" dirty="0">
                <a:latin typeface="+mj-ea"/>
                <a:ea typeface="+mj-ea"/>
              </a:rPr>
              <a:t>x 4</a:t>
            </a:r>
            <a:r>
              <a:rPr lang="ko-KR" altLang="en-US" sz="2400" dirty="0">
                <a:latin typeface="+mj-ea"/>
                <a:ea typeface="+mj-ea"/>
              </a:rPr>
              <a:t>개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Layer : Conv x 3, Flatten x 1, FC x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Output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Q-value(=Action-value)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96892" y="4755846"/>
            <a:ext cx="1355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기존 </a:t>
            </a:r>
            <a:r>
              <a:rPr lang="ko-KR" altLang="en-US" sz="2400" dirty="0" err="1">
                <a:latin typeface="+mj-ea"/>
                <a:ea typeface="+mj-ea"/>
              </a:rPr>
              <a:t>빔포밍</a:t>
            </a:r>
            <a:r>
              <a:rPr lang="ko-KR" altLang="en-US" sz="2400" dirty="0">
                <a:latin typeface="+mj-ea"/>
                <a:ea typeface="+mj-ea"/>
              </a:rPr>
              <a:t> 시스템에 </a:t>
            </a:r>
            <a:r>
              <a:rPr lang="en-US" altLang="ko-KR" sz="2400" dirty="0">
                <a:latin typeface="+mj-ea"/>
                <a:ea typeface="+mj-ea"/>
              </a:rPr>
              <a:t>AI </a:t>
            </a:r>
            <a:r>
              <a:rPr lang="ko-KR" altLang="en-US" sz="2400" dirty="0" err="1">
                <a:latin typeface="+mj-ea"/>
                <a:ea typeface="+mj-ea"/>
              </a:rPr>
              <a:t>딥러닝</a:t>
            </a:r>
            <a:r>
              <a:rPr lang="ko-KR" altLang="en-US" sz="2400" dirty="0">
                <a:latin typeface="+mj-ea"/>
                <a:ea typeface="+mj-ea"/>
              </a:rPr>
              <a:t> 기술을 적용해 효과적으로 </a:t>
            </a:r>
            <a:r>
              <a:rPr lang="en-US" altLang="ko-KR" sz="2400" dirty="0">
                <a:latin typeface="+mj-ea"/>
                <a:ea typeface="+mj-ea"/>
              </a:rPr>
              <a:t>user</a:t>
            </a:r>
            <a:r>
              <a:rPr lang="ko-KR" altLang="en-US" sz="2400" dirty="0">
                <a:latin typeface="+mj-ea"/>
                <a:ea typeface="+mj-ea"/>
              </a:rPr>
              <a:t>를 </a:t>
            </a:r>
            <a:r>
              <a:rPr lang="en-US" altLang="ko-KR" sz="2400" dirty="0">
                <a:latin typeface="+mj-ea"/>
                <a:ea typeface="+mj-ea"/>
              </a:rPr>
              <a:t>tracking</a:t>
            </a:r>
            <a:r>
              <a:rPr lang="ko-KR" altLang="en-US" sz="2400" dirty="0">
                <a:latin typeface="+mj-ea"/>
                <a:ea typeface="+mj-ea"/>
              </a:rPr>
              <a:t>하는 시스템 설계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수신자로부터 주기적으로 </a:t>
            </a:r>
            <a:r>
              <a:rPr lang="en-US" altLang="ko-KR" sz="2400" dirty="0">
                <a:latin typeface="+mj-ea"/>
                <a:ea typeface="+mj-ea"/>
              </a:rPr>
              <a:t>Feedback</a:t>
            </a:r>
            <a:r>
              <a:rPr lang="ko-KR" altLang="en-US" sz="2400" dirty="0">
                <a:latin typeface="+mj-ea"/>
                <a:ea typeface="+mj-ea"/>
              </a:rPr>
              <a:t>을 받고 이를 통해 송신 빔을 조정하는 방식이 </a:t>
            </a:r>
            <a:r>
              <a:rPr lang="en-US" altLang="ko-KR" sz="2400" dirty="0">
                <a:latin typeface="+mj-ea"/>
                <a:ea typeface="+mj-ea"/>
              </a:rPr>
              <a:t>RL</a:t>
            </a:r>
            <a:r>
              <a:rPr lang="ko-KR" altLang="en-US" sz="2400" dirty="0">
                <a:latin typeface="+mj-ea"/>
                <a:ea typeface="+mj-ea"/>
              </a:rPr>
              <a:t>과 유사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RL</a:t>
            </a:r>
            <a:r>
              <a:rPr lang="ko-KR" altLang="en-US" sz="2400" dirty="0">
                <a:latin typeface="+mj-ea"/>
                <a:ea typeface="+mj-ea"/>
              </a:rPr>
              <a:t>의 단점을 극복하고자 </a:t>
            </a:r>
            <a:r>
              <a:rPr lang="en-US" altLang="ko-KR" sz="2400" dirty="0">
                <a:latin typeface="+mj-ea"/>
                <a:ea typeface="+mj-ea"/>
              </a:rPr>
              <a:t>CNN</a:t>
            </a:r>
            <a:r>
              <a:rPr lang="ko-KR" altLang="en-US" sz="2400" dirty="0">
                <a:latin typeface="+mj-ea"/>
                <a:ea typeface="+mj-ea"/>
              </a:rPr>
              <a:t> 모델과 </a:t>
            </a:r>
            <a:r>
              <a:rPr lang="en-US" altLang="ko-KR" sz="2400" dirty="0">
                <a:latin typeface="+mj-ea"/>
                <a:ea typeface="+mj-ea"/>
              </a:rPr>
              <a:t>DDQN </a:t>
            </a:r>
            <a:r>
              <a:rPr lang="ko-KR" altLang="en-US" sz="2400" dirty="0">
                <a:latin typeface="+mj-ea"/>
                <a:ea typeface="+mj-ea"/>
              </a:rPr>
              <a:t>알고리즘을 사용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833590" y="4001389"/>
            <a:ext cx="3731934" cy="2240223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510051" y="9254613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DDQN(Double Deep Q-learning Network)</a:t>
            </a:r>
            <a:endParaRPr lang="ko-KR" altLang="en-US" sz="2400" b="1" u="sng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510051" y="9676872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DQN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double estimator Algorithm</a:t>
            </a:r>
            <a:r>
              <a:rPr lang="ko-KR" altLang="en-US" sz="2400" dirty="0">
                <a:latin typeface="+mj-ea"/>
                <a:ea typeface="+mj-ea"/>
              </a:rPr>
              <a:t>을 추가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7999" y="7154942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DQN(Double Deep Q-learning Network)</a:t>
            </a:r>
            <a:endParaRPr lang="ko-KR" altLang="en-US" sz="2400" b="1" u="sng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87998" y="7640138"/>
            <a:ext cx="689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Experience Replay (Replay Memory)</a:t>
            </a:r>
          </a:p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en-US" altLang="ko-KR" sz="2400" dirty="0">
                <a:latin typeface="+mn-ea"/>
              </a:rPr>
              <a:t>Preprocessing</a:t>
            </a:r>
          </a:p>
          <a:p>
            <a:r>
              <a:rPr lang="en-US" altLang="ko-KR" sz="2400" dirty="0">
                <a:latin typeface="+mj-ea"/>
                <a:ea typeface="+mj-ea"/>
              </a:rPr>
              <a:t>3) Exploration &amp; Exploitation</a:t>
            </a:r>
          </a:p>
          <a:p>
            <a:r>
              <a:rPr lang="en-US" altLang="ko-KR" sz="2400" dirty="0">
                <a:latin typeface="+mj-ea"/>
                <a:ea typeface="+mj-ea"/>
              </a:rPr>
              <a:t>4) Fixed Q-targets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88000" y="13381480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latin typeface="+mj-ea"/>
                <a:ea typeface="+mj-ea"/>
              </a:rPr>
              <a:t>실제 게임 알고리즘</a:t>
            </a:r>
            <a:r>
              <a:rPr lang="en-US" altLang="ko-KR" sz="2400" b="1" u="sng" dirty="0">
                <a:latin typeface="+mj-ea"/>
                <a:ea typeface="+mj-ea"/>
              </a:rPr>
              <a:t>(</a:t>
            </a:r>
            <a:r>
              <a:rPr lang="ko-KR" altLang="en-US" sz="2400" b="1" u="sng" dirty="0">
                <a:latin typeface="+mj-ea"/>
                <a:ea typeface="+mj-ea"/>
              </a:rPr>
              <a:t>개념도</a:t>
            </a:r>
            <a:r>
              <a:rPr lang="en-US" altLang="ko-KR" sz="2400" b="1" u="sng" dirty="0">
                <a:latin typeface="+mj-ea"/>
                <a:ea typeface="+mj-ea"/>
              </a:rPr>
              <a:t>)</a:t>
            </a:r>
            <a:endParaRPr lang="ko-KR" altLang="en-US" sz="2400" b="1" u="sng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06555" y="10157504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Gradual Learning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500070" y="10680674"/>
            <a:ext cx="631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쉬운 난이도의 게임부터 학습하고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학습된 </a:t>
            </a:r>
            <a:r>
              <a:rPr lang="en-US" altLang="ko-KR" sz="2400" dirty="0">
                <a:latin typeface="+mj-ea"/>
                <a:ea typeface="+mj-ea"/>
              </a:rPr>
              <a:t>model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weights</a:t>
            </a:r>
            <a:r>
              <a:rPr lang="ko-KR" altLang="en-US" sz="2400" dirty="0">
                <a:latin typeface="+mj-ea"/>
                <a:ea typeface="+mj-ea"/>
              </a:rPr>
              <a:t>를 </a:t>
            </a:r>
            <a:r>
              <a:rPr lang="ko-KR" altLang="en-US" sz="2400" dirty="0">
                <a:latin typeface="+mj-ea"/>
              </a:rPr>
              <a:t>점점 어려운 게임에 </a:t>
            </a:r>
            <a:r>
              <a:rPr lang="en-US" altLang="ko-KR" sz="2400" dirty="0">
                <a:latin typeface="+mj-ea"/>
                <a:ea typeface="+mj-ea"/>
              </a:rPr>
              <a:t>load</a:t>
            </a:r>
            <a:r>
              <a:rPr lang="ko-KR" altLang="en-US" sz="2400" dirty="0">
                <a:latin typeface="+mj-ea"/>
                <a:ea typeface="+mj-ea"/>
              </a:rPr>
              <a:t>하여 가면서 학습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3198" y="11972443"/>
            <a:ext cx="2816596" cy="11755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75624" y="12005310"/>
            <a:ext cx="2982656" cy="117555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90910" y="9279206"/>
            <a:ext cx="436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유저는 랜덤위치시작 랜덤이동</a:t>
            </a:r>
            <a:r>
              <a:rPr lang="en-US" altLang="ko-KR" sz="2400" dirty="0">
                <a:latin typeface="+mj-ea"/>
              </a:rPr>
              <a:t>. </a:t>
            </a:r>
          </a:p>
          <a:p>
            <a:r>
              <a:rPr lang="en-US" altLang="ko-KR" sz="2400" dirty="0">
                <a:latin typeface="+mj-ea"/>
              </a:rPr>
              <a:t>4 frame</a:t>
            </a:r>
            <a:r>
              <a:rPr lang="ko-KR" altLang="en-US" sz="2400" dirty="0">
                <a:latin typeface="+mj-ea"/>
              </a:rPr>
              <a:t>마다 </a:t>
            </a:r>
            <a:r>
              <a:rPr lang="en-US" altLang="ko-KR" sz="2400" dirty="0">
                <a:latin typeface="+mj-ea"/>
              </a:rPr>
              <a:t>left, pause, right </a:t>
            </a:r>
            <a:r>
              <a:rPr lang="ko-KR" altLang="en-US" sz="2400" dirty="0">
                <a:latin typeface="+mj-ea"/>
              </a:rPr>
              <a:t>중 하나의 </a:t>
            </a:r>
            <a:r>
              <a:rPr lang="en-US" altLang="ko-KR" sz="2400" dirty="0">
                <a:latin typeface="+mj-ea"/>
              </a:rPr>
              <a:t>action</a:t>
            </a:r>
            <a:r>
              <a:rPr lang="ko-KR" altLang="en-US" sz="2400" dirty="0">
                <a:latin typeface="+mj-ea"/>
              </a:rPr>
              <a:t>을 선택</a:t>
            </a:r>
            <a:r>
              <a:rPr lang="en-US" altLang="ko-KR" sz="2400" dirty="0">
                <a:latin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0444" y="7123384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Step 1: </a:t>
            </a:r>
            <a:r>
              <a:rPr lang="ko-KR" altLang="en-US" sz="2400" b="1" u="sng" dirty="0">
                <a:latin typeface="+mj-ea"/>
                <a:ea typeface="+mj-ea"/>
              </a:rPr>
              <a:t>게임 환경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4787" y="8782179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Step 2: </a:t>
            </a:r>
            <a:r>
              <a:rPr lang="ko-KR" altLang="en-US" sz="2400" b="1" u="sng" dirty="0">
                <a:latin typeface="+mj-ea"/>
                <a:ea typeface="+mj-ea"/>
              </a:rPr>
              <a:t>유저의 움직임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0910" y="12595122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Step 4: </a:t>
            </a:r>
            <a:r>
              <a:rPr lang="ko-KR" altLang="en-US" sz="2400" b="1" u="sng" dirty="0" err="1">
                <a:latin typeface="+mj-ea"/>
                <a:ea typeface="+mj-ea"/>
              </a:rPr>
              <a:t>리워드</a:t>
            </a:r>
            <a:endParaRPr lang="ko-KR" altLang="en-US" sz="2400" b="1" u="sng" dirty="0">
              <a:latin typeface="+mj-ea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5719" y="10536631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+mj-ea"/>
                <a:ea typeface="+mj-ea"/>
              </a:rPr>
              <a:t>Step 3: </a:t>
            </a:r>
            <a:r>
              <a:rPr lang="ko-KR" altLang="en-US" sz="2400" b="1" u="sng" dirty="0">
                <a:latin typeface="+mj-ea"/>
                <a:ea typeface="+mj-ea"/>
              </a:rPr>
              <a:t>빔의 움직임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08183" y="13062148"/>
            <a:ext cx="669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마지막 </a:t>
            </a:r>
            <a:r>
              <a:rPr lang="en-US" altLang="ko-KR" sz="2400" dirty="0">
                <a:latin typeface="+mj-ea"/>
                <a:ea typeface="+mj-ea"/>
              </a:rPr>
              <a:t>32frame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reward </a:t>
            </a:r>
            <a:r>
              <a:rPr lang="ko-KR" altLang="en-US" sz="2400" dirty="0">
                <a:latin typeface="+mj-ea"/>
                <a:ea typeface="+mj-ea"/>
              </a:rPr>
              <a:t>지급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19015" y="11012036"/>
                <a:ext cx="4305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+mj-ea"/>
                    <a:ea typeface="+mj-ea"/>
                  </a:rPr>
                  <a:t>빔은 </a:t>
                </a:r>
                <a:r>
                  <a:rPr lang="en-US" altLang="ko-KR" sz="2400" dirty="0">
                    <a:latin typeface="+mj-ea"/>
                    <a:ea typeface="+mj-ea"/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2400" dirty="0">
                    <a:latin typeface="+mj-ea"/>
                    <a:ea typeface="+mj-ea"/>
                  </a:rPr>
                  <a:t>에서 시작</a:t>
                </a:r>
                <a:r>
                  <a:rPr lang="en-US" altLang="ko-KR" sz="24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400" dirty="0">
                    <a:latin typeface="+mj-ea"/>
                    <a:ea typeface="+mj-ea"/>
                  </a:rPr>
                  <a:t>Model</a:t>
                </a:r>
                <a:r>
                  <a:rPr lang="ko-KR" altLang="en-US" sz="2400" dirty="0">
                    <a:latin typeface="+mj-ea"/>
                    <a:ea typeface="+mj-ea"/>
                  </a:rPr>
                  <a:t>의 </a:t>
                </a:r>
                <a:r>
                  <a:rPr lang="en-US" altLang="ko-KR" sz="2400" dirty="0">
                    <a:latin typeface="+mj-ea"/>
                    <a:ea typeface="+mj-ea"/>
                  </a:rPr>
                  <a:t>prediction</a:t>
                </a:r>
                <a:r>
                  <a:rPr lang="ko-KR" altLang="en-US" sz="2400" dirty="0">
                    <a:latin typeface="+mj-ea"/>
                    <a:ea typeface="+mj-ea"/>
                  </a:rPr>
                  <a:t>에 따라 </a:t>
                </a:r>
                <a:endParaRPr lang="en-US" altLang="ko-KR" sz="2400" dirty="0">
                  <a:latin typeface="+mj-ea"/>
                  <a:ea typeface="+mj-ea"/>
                </a:endParaRPr>
              </a:p>
              <a:p>
                <a:r>
                  <a:rPr lang="en-US" altLang="ko-KR" sz="2400" dirty="0">
                    <a:latin typeface="+mj-ea"/>
                    <a:ea typeface="+mj-ea"/>
                  </a:rPr>
                  <a:t>1 frame</a:t>
                </a:r>
                <a:r>
                  <a:rPr lang="ko-KR" altLang="en-US" sz="2400" dirty="0">
                    <a:latin typeface="+mj-ea"/>
                    <a:ea typeface="+mj-ea"/>
                  </a:rPr>
                  <a:t>마다</a:t>
                </a:r>
                <a:r>
                  <a:rPr lang="en-US" altLang="ko-KR" sz="2400" dirty="0">
                    <a:latin typeface="+mj-ea"/>
                    <a:ea typeface="+mj-ea"/>
                  </a:rPr>
                  <a:t>left, pause, right </a:t>
                </a:r>
                <a:r>
                  <a:rPr lang="ko-KR" altLang="en-US" sz="2400" dirty="0">
                    <a:latin typeface="+mj-ea"/>
                    <a:ea typeface="+mj-ea"/>
                  </a:rPr>
                  <a:t>중 하나의 </a:t>
                </a:r>
                <a:r>
                  <a:rPr lang="en-US" altLang="ko-KR" sz="2400" dirty="0">
                    <a:latin typeface="+mj-ea"/>
                    <a:ea typeface="+mj-ea"/>
                  </a:rPr>
                  <a:t>action</a:t>
                </a:r>
                <a:r>
                  <a:rPr lang="ko-KR" altLang="en-US" sz="2400" dirty="0">
                    <a:latin typeface="+mj-ea"/>
                    <a:ea typeface="+mj-ea"/>
                  </a:rPr>
                  <a:t>을 선택</a:t>
                </a:r>
                <a:r>
                  <a:rPr lang="en-US" altLang="ko-KR" sz="2400" dirty="0">
                    <a:latin typeface="+mj-ea"/>
                    <a:ea typeface="+mj-ea"/>
                  </a:rPr>
                  <a:t>.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15" y="11012036"/>
                <a:ext cx="4305443" cy="1569660"/>
              </a:xfrm>
              <a:prstGeom prst="rect">
                <a:avLst/>
              </a:prstGeom>
              <a:blipFill>
                <a:blip r:embed="rId9"/>
                <a:stretch>
                  <a:fillRect l="-2122" t="-3101" r="-283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41376" y="7596699"/>
                <a:ext cx="48907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  <a:ea typeface="+mj-ea"/>
                  </a:rPr>
                  <a:t>32 frame</a:t>
                </a:r>
                <a:r>
                  <a:rPr lang="ko-KR" altLang="en-US" sz="2400" dirty="0">
                    <a:latin typeface="+mj-ea"/>
                    <a:ea typeface="+mj-ea"/>
                  </a:rPr>
                  <a:t>마다 새 시나리오가 시작</a:t>
                </a:r>
                <a:r>
                  <a:rPr lang="en-US" altLang="ko-KR" sz="24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400" dirty="0">
                    <a:latin typeface="+mj-ea"/>
                    <a:ea typeface="+mj-ea"/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2400" dirty="0">
                    <a:latin typeface="+mj-ea"/>
                    <a:ea typeface="+mj-ea"/>
                  </a:rPr>
                  <a:t>~150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2400" dirty="0">
                    <a:latin typeface="+mj-ea"/>
                    <a:ea typeface="+mj-ea"/>
                  </a:rPr>
                  <a:t> </a:t>
                </a:r>
                <a:r>
                  <a:rPr lang="ko-KR" altLang="en-US" sz="2400" dirty="0">
                    <a:latin typeface="+mj-ea"/>
                    <a:ea typeface="+mj-ea"/>
                  </a:rPr>
                  <a:t>내에서 움직임</a:t>
                </a:r>
                <a:r>
                  <a:rPr lang="en-US" altLang="ko-KR" sz="24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ko-KR" altLang="en-US" sz="2400" dirty="0">
                    <a:latin typeface="+mj-ea"/>
                    <a:ea typeface="+mj-ea"/>
                  </a:rPr>
                  <a:t>실제 통신환경과 유사</a:t>
                </a:r>
                <a:r>
                  <a:rPr lang="en-US" altLang="ko-KR" sz="2400" dirty="0">
                    <a:latin typeface="+mj-ea"/>
                    <a:ea typeface="+mj-ea"/>
                  </a:rPr>
                  <a:t>. 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6" y="7596699"/>
                <a:ext cx="4890797" cy="1200329"/>
              </a:xfrm>
              <a:prstGeom prst="rect">
                <a:avLst/>
              </a:prstGeom>
              <a:blipFill>
                <a:blip r:embed="rId10"/>
                <a:stretch>
                  <a:fillRect l="-1995" t="-4061" r="-1372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917E7DC-FF05-4241-A293-49AA076EDE5D}"/>
              </a:ext>
            </a:extLst>
          </p:cNvPr>
          <p:cNvSpPr/>
          <p:nvPr/>
        </p:nvSpPr>
        <p:spPr>
          <a:xfrm>
            <a:off x="5601419" y="9294563"/>
            <a:ext cx="1298714" cy="1226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232371-6A34-4177-ACC7-80690D2D5067}"/>
              </a:ext>
            </a:extLst>
          </p:cNvPr>
          <p:cNvSpPr/>
          <p:nvPr/>
        </p:nvSpPr>
        <p:spPr>
          <a:xfrm>
            <a:off x="6247053" y="9635860"/>
            <a:ext cx="118993" cy="11899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1CC7924-C3C6-408F-A854-F6D45260D543}"/>
              </a:ext>
            </a:extLst>
          </p:cNvPr>
          <p:cNvSpPr/>
          <p:nvPr/>
        </p:nvSpPr>
        <p:spPr>
          <a:xfrm>
            <a:off x="6416092" y="9732891"/>
            <a:ext cx="118993" cy="1189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82A28E-4A61-4467-BAD6-0DF92DF562DE}"/>
              </a:ext>
            </a:extLst>
          </p:cNvPr>
          <p:cNvSpPr/>
          <p:nvPr/>
        </p:nvSpPr>
        <p:spPr>
          <a:xfrm>
            <a:off x="6570047" y="9871762"/>
            <a:ext cx="118993" cy="118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E96920-8D86-4116-8129-377AF6BBDE40}"/>
              </a:ext>
            </a:extLst>
          </p:cNvPr>
          <p:cNvSpPr/>
          <p:nvPr/>
        </p:nvSpPr>
        <p:spPr>
          <a:xfrm>
            <a:off x="5586179" y="11215308"/>
            <a:ext cx="1298714" cy="1226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B2A201A-54E4-4446-961E-71A8216F2FE2}"/>
              </a:ext>
            </a:extLst>
          </p:cNvPr>
          <p:cNvSpPr/>
          <p:nvPr/>
        </p:nvSpPr>
        <p:spPr>
          <a:xfrm>
            <a:off x="6147900" y="11622559"/>
            <a:ext cx="144017" cy="46307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DFF2255-E2D5-4693-9D7E-94CA175232B0}"/>
              </a:ext>
            </a:extLst>
          </p:cNvPr>
          <p:cNvSpPr/>
          <p:nvPr/>
        </p:nvSpPr>
        <p:spPr>
          <a:xfrm rot="1800000">
            <a:off x="6257802" y="11658558"/>
            <a:ext cx="144017" cy="4630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9425B75-E25B-4065-9772-C647BCFD6DEF}"/>
              </a:ext>
            </a:extLst>
          </p:cNvPr>
          <p:cNvSpPr/>
          <p:nvPr/>
        </p:nvSpPr>
        <p:spPr>
          <a:xfrm rot="3600000">
            <a:off x="6343427" y="11716949"/>
            <a:ext cx="144017" cy="463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CD49546-5D03-420F-99E8-EA503FC2208C}"/>
              </a:ext>
            </a:extLst>
          </p:cNvPr>
          <p:cNvSpPr/>
          <p:nvPr/>
        </p:nvSpPr>
        <p:spPr>
          <a:xfrm>
            <a:off x="4814309" y="13552822"/>
            <a:ext cx="1298714" cy="1226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0B7CA3D-F466-44F1-9C37-DD4E22DBF0CA}"/>
              </a:ext>
            </a:extLst>
          </p:cNvPr>
          <p:cNvSpPr/>
          <p:nvPr/>
        </p:nvSpPr>
        <p:spPr>
          <a:xfrm rot="3600000">
            <a:off x="5589676" y="13801735"/>
            <a:ext cx="144017" cy="463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F4A78B3-2F6C-4AB4-8ABB-506191F5B491}"/>
              </a:ext>
            </a:extLst>
          </p:cNvPr>
          <p:cNvSpPr/>
          <p:nvPr/>
        </p:nvSpPr>
        <p:spPr>
          <a:xfrm>
            <a:off x="5717905" y="13702892"/>
            <a:ext cx="118993" cy="118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CE873C3-123B-4634-A7C7-80475E3289DB}"/>
              </a:ext>
            </a:extLst>
          </p:cNvPr>
          <p:cNvSpPr/>
          <p:nvPr/>
        </p:nvSpPr>
        <p:spPr>
          <a:xfrm>
            <a:off x="2009532" y="13552946"/>
            <a:ext cx="1298714" cy="1226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52601DA-A71F-4011-99D1-73A0809C325E}"/>
              </a:ext>
            </a:extLst>
          </p:cNvPr>
          <p:cNvSpPr/>
          <p:nvPr/>
        </p:nvSpPr>
        <p:spPr>
          <a:xfrm rot="3600000">
            <a:off x="2823400" y="13801859"/>
            <a:ext cx="144017" cy="463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106E0F-625B-48EB-B3EC-A625DB24CFED}"/>
              </a:ext>
            </a:extLst>
          </p:cNvPr>
          <p:cNvSpPr/>
          <p:nvPr/>
        </p:nvSpPr>
        <p:spPr>
          <a:xfrm>
            <a:off x="3114675" y="13775024"/>
            <a:ext cx="118993" cy="118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325" y="14806384"/>
            <a:ext cx="705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ea"/>
              </a:rPr>
              <a:t>Positive feedback : +1</a:t>
            </a:r>
            <a:r>
              <a:rPr lang="ko-KR" altLang="en-US" sz="2000" dirty="0">
                <a:latin typeface="+mj-ea"/>
              </a:rPr>
              <a:t>점   </a:t>
            </a:r>
            <a:r>
              <a:rPr lang="en-US" altLang="ko-KR" sz="2000" dirty="0">
                <a:latin typeface="+mj-ea"/>
              </a:rPr>
              <a:t>Negative feedback : -1</a:t>
            </a:r>
            <a:r>
              <a:rPr lang="ko-KR" altLang="en-US" sz="2000" dirty="0">
                <a:latin typeface="+mj-ea"/>
              </a:rPr>
              <a:t>점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63017" y="26704081"/>
            <a:ext cx="68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0070C0"/>
                </a:solidFill>
                <a:latin typeface="+mj-ea"/>
                <a:ea typeface="+mj-ea"/>
              </a:rPr>
              <a:t>결론 및 의의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6109" y="20443808"/>
            <a:ext cx="694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latin typeface="+mj-ea"/>
                <a:ea typeface="+mj-ea"/>
              </a:rPr>
              <a:t>결과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363017" y="27250610"/>
            <a:ext cx="13897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기존의 </a:t>
            </a:r>
            <a:r>
              <a:rPr lang="ko-KR" altLang="en-US" sz="2400" dirty="0" err="1">
                <a:latin typeface="+mj-ea"/>
                <a:ea typeface="+mj-ea"/>
              </a:rPr>
              <a:t>빔포밍</a:t>
            </a:r>
            <a:r>
              <a:rPr lang="ko-KR" altLang="en-US" sz="2400" dirty="0">
                <a:latin typeface="+mj-ea"/>
                <a:ea typeface="+mj-ea"/>
              </a:rPr>
              <a:t> 시스템에 </a:t>
            </a:r>
            <a:r>
              <a:rPr lang="ko-KR" altLang="en-US" sz="2400" dirty="0" err="1">
                <a:latin typeface="+mj-ea"/>
                <a:ea typeface="+mj-ea"/>
              </a:rPr>
              <a:t>딥러닝</a:t>
            </a:r>
            <a:r>
              <a:rPr lang="ko-KR" altLang="en-US" sz="2400" dirty="0">
                <a:latin typeface="+mj-ea"/>
                <a:ea typeface="+mj-ea"/>
              </a:rPr>
              <a:t> 기술을 사용하여 유저를 </a:t>
            </a:r>
            <a:r>
              <a:rPr lang="ko-KR" altLang="en-US" sz="2400" dirty="0" err="1">
                <a:latin typeface="+mj-ea"/>
                <a:ea typeface="+mj-ea"/>
              </a:rPr>
              <a:t>트래킹하는</a:t>
            </a:r>
            <a:r>
              <a:rPr lang="ko-KR" altLang="en-US" sz="2400" dirty="0">
                <a:latin typeface="+mj-ea"/>
                <a:ea typeface="+mj-ea"/>
              </a:rPr>
              <a:t> 성능을 향상시킬 수 있었다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향후 </a:t>
            </a:r>
            <a:r>
              <a:rPr lang="en-US" altLang="ko-KR" sz="2400" dirty="0">
                <a:latin typeface="+mj-ea"/>
                <a:ea typeface="+mj-ea"/>
              </a:rPr>
              <a:t>MU-MIMO </a:t>
            </a:r>
            <a:r>
              <a:rPr lang="ko-KR" altLang="en-US" sz="2400" dirty="0">
                <a:latin typeface="+mj-ea"/>
                <a:ea typeface="+mj-ea"/>
              </a:rPr>
              <a:t>시스템으로의 활용도 가능함을 확인하였다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r>
              <a:rPr lang="en-US" altLang="ko-KR" sz="2400" dirty="0">
                <a:latin typeface="+mj-ea"/>
                <a:ea typeface="+mj-ea"/>
              </a:rPr>
              <a:t>2) Hyper-parameter</a:t>
            </a:r>
            <a:r>
              <a:rPr lang="ko-KR" altLang="en-US" sz="2400" dirty="0">
                <a:latin typeface="+mj-ea"/>
                <a:ea typeface="+mj-ea"/>
              </a:rPr>
              <a:t>를 바꿔 가면서 학습의 효율을 높일 수 있는 게임의 알고리즘을 결정했다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3) 5G </a:t>
            </a:r>
            <a:r>
              <a:rPr lang="ko-KR" altLang="en-US" sz="2400" dirty="0">
                <a:latin typeface="+mj-ea"/>
                <a:ea typeface="+mj-ea"/>
              </a:rPr>
              <a:t>통신 환경에서 강조되는 </a:t>
            </a:r>
            <a:r>
              <a:rPr lang="ko-KR" altLang="en-US" sz="2400" dirty="0" err="1">
                <a:latin typeface="+mj-ea"/>
                <a:ea typeface="+mj-ea"/>
              </a:rPr>
              <a:t>저지연</a:t>
            </a:r>
            <a:r>
              <a:rPr lang="ko-KR" altLang="en-US" sz="2400" dirty="0">
                <a:latin typeface="+mj-ea"/>
                <a:ea typeface="+mj-ea"/>
              </a:rPr>
              <a:t> 통신을 구현할 방법을 제안하였다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3246303" y="26451498"/>
            <a:ext cx="14099045" cy="2620085"/>
          </a:xfrm>
          <a:prstGeom prst="roundRect">
            <a:avLst>
              <a:gd name="adj" fmla="val 3255"/>
            </a:avLst>
          </a:prstGeom>
          <a:noFill/>
          <a:ln w="9525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8556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4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굴림"/>
              <a:cs typeface="Arial" pitchFamily="34" charset="0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2A048C4D-6592-4B55-B9AE-6091C5E9B5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7" y="26585547"/>
            <a:ext cx="2899786" cy="2899786"/>
          </a:xfrm>
          <a:prstGeom prst="rect">
            <a:avLst/>
          </a:prstGeom>
        </p:spPr>
      </p:pic>
      <p:pic>
        <p:nvPicPr>
          <p:cNvPr id="139" name="Picture 2" descr="https://ars.els-cdn.com/content/image/3-s2.0-B978008100148600010X-f10-07-9780081001486.jpg?_">
            <a:extLst>
              <a:ext uri="{FF2B5EF4-FFF2-40B4-BE49-F238E27FC236}">
                <a16:creationId xmlns:a16="http://schemas.microsoft.com/office/drawing/2014/main" id="{59785163-ABE3-4579-82EF-EB291E6D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33" y="8013315"/>
            <a:ext cx="2520280" cy="11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FB6B3B-F4AB-4B77-9AB2-3922D5CD3F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97130" y="18551444"/>
            <a:ext cx="4191100" cy="782435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31562087-AAB0-4BBA-AC8A-BAC2F12AF202}"/>
              </a:ext>
            </a:extLst>
          </p:cNvPr>
          <p:cNvSpPr txBox="1"/>
          <p:nvPr/>
        </p:nvSpPr>
        <p:spPr>
          <a:xfrm>
            <a:off x="14397130" y="20300094"/>
            <a:ext cx="694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latin typeface="+mj-ea"/>
                <a:ea typeface="+mj-ea"/>
              </a:rPr>
              <a:t>성과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7A4E7DC-1CB2-4908-918F-AF82B61FB026}"/>
              </a:ext>
            </a:extLst>
          </p:cNvPr>
          <p:cNvSpPr txBox="1"/>
          <p:nvPr/>
        </p:nvSpPr>
        <p:spPr>
          <a:xfrm>
            <a:off x="1250947" y="29254500"/>
            <a:ext cx="94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Code</a:t>
            </a:r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5A9AF67A-54BD-4A73-B242-978B4CF9069D}"/>
              </a:ext>
            </a:extLst>
          </p:cNvPr>
          <p:cNvSpPr/>
          <p:nvPr/>
        </p:nvSpPr>
        <p:spPr>
          <a:xfrm>
            <a:off x="9466535" y="9243377"/>
            <a:ext cx="492824" cy="473947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E0FEAE9-04A9-4791-A7E2-188ED8DA8E56}"/>
              </a:ext>
            </a:extLst>
          </p:cNvPr>
          <p:cNvSpPr/>
          <p:nvPr/>
        </p:nvSpPr>
        <p:spPr>
          <a:xfrm>
            <a:off x="10010237" y="8861859"/>
            <a:ext cx="1298714" cy="1226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69DDF36D-EEB9-4437-9381-242DB4BBB204}"/>
              </a:ext>
            </a:extLst>
          </p:cNvPr>
          <p:cNvSpPr/>
          <p:nvPr/>
        </p:nvSpPr>
        <p:spPr>
          <a:xfrm rot="18900000">
            <a:off x="10454946" y="9043159"/>
            <a:ext cx="94775" cy="51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601AEC5-E658-47DC-AAFA-E4407BCCE17B}"/>
              </a:ext>
            </a:extLst>
          </p:cNvPr>
          <p:cNvSpPr/>
          <p:nvPr/>
        </p:nvSpPr>
        <p:spPr>
          <a:xfrm>
            <a:off x="11874720" y="9271402"/>
            <a:ext cx="642805" cy="3376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5EE3D41-FCE0-44FD-B1E5-84D18B0638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379" y="8974569"/>
            <a:ext cx="953256" cy="949488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694341-6E9B-4C70-B0CF-A60674F21C34}"/>
              </a:ext>
            </a:extLst>
          </p:cNvPr>
          <p:cNvSpPr/>
          <p:nvPr/>
        </p:nvSpPr>
        <p:spPr>
          <a:xfrm>
            <a:off x="12697766" y="8974569"/>
            <a:ext cx="953256" cy="47995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BAAB1C33-673B-4454-A0EA-CDC10F28FB75}"/>
              </a:ext>
            </a:extLst>
          </p:cNvPr>
          <p:cNvSpPr/>
          <p:nvPr/>
        </p:nvSpPr>
        <p:spPr>
          <a:xfrm>
            <a:off x="7798724" y="8805730"/>
            <a:ext cx="223073" cy="1335244"/>
          </a:xfrm>
          <a:prstGeom prst="leftBracke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왼쪽 대괄호 151">
            <a:extLst>
              <a:ext uri="{FF2B5EF4-FFF2-40B4-BE49-F238E27FC236}">
                <a16:creationId xmlns:a16="http://schemas.microsoft.com/office/drawing/2014/main" id="{7ACC4CC3-E583-45DF-968A-CB93822DD553}"/>
              </a:ext>
            </a:extLst>
          </p:cNvPr>
          <p:cNvSpPr/>
          <p:nvPr/>
        </p:nvSpPr>
        <p:spPr>
          <a:xfrm rot="10800000">
            <a:off x="11457793" y="8783834"/>
            <a:ext cx="223073" cy="1335244"/>
          </a:xfrm>
          <a:prstGeom prst="leftBracke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87D1F92C-76D8-433F-8230-46758C1053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3982" y="8846934"/>
            <a:ext cx="1311675" cy="1311675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31EC39-4338-4D82-9DBC-45720BC762DD}"/>
              </a:ext>
            </a:extLst>
          </p:cNvPr>
          <p:cNvSpPr txBox="1"/>
          <p:nvPr/>
        </p:nvSpPr>
        <p:spPr>
          <a:xfrm>
            <a:off x="14932462" y="24712937"/>
            <a:ext cx="196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&lt;SU-MIMO&gt;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EC729A-B672-4A37-8906-A9CC197424AD}"/>
              </a:ext>
            </a:extLst>
          </p:cNvPr>
          <p:cNvSpPr txBox="1"/>
          <p:nvPr/>
        </p:nvSpPr>
        <p:spPr>
          <a:xfrm>
            <a:off x="18084384" y="24658607"/>
            <a:ext cx="2091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&lt;MU-MIMO&gt;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3AB4C1-5BD9-481C-9663-09BB297173AE}"/>
              </a:ext>
            </a:extLst>
          </p:cNvPr>
          <p:cNvSpPr txBox="1"/>
          <p:nvPr/>
        </p:nvSpPr>
        <p:spPr>
          <a:xfrm>
            <a:off x="942348" y="24487112"/>
            <a:ext cx="1503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 : DQN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대비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Double DQN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성능 비교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점진적으로 학습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(Gradual Learning)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했을 때와 일반적으로 학습했을 때의 성능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점진적으로 학습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(Gradual Learning)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했을 때와 일반적으로 학습했을 때의 성능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(Win count)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 : Gradual Learning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할 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load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overlap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 없다면 성능 개선 효과가 거의 없음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* Win count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총 이긴 게임 횟수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Accuracy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현재까지 진행한 게임 횟수 대비 총 이긴 게임 횟수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D20B5D78-3997-44CE-BEE1-507C6B83BA41}"/>
              </a:ext>
            </a:extLst>
          </p:cNvPr>
          <p:cNvGrpSpPr/>
          <p:nvPr/>
        </p:nvGrpSpPr>
        <p:grpSpPr>
          <a:xfrm>
            <a:off x="1910998" y="4140803"/>
            <a:ext cx="3690795" cy="1937406"/>
            <a:chOff x="10114825" y="2972280"/>
            <a:chExt cx="7682305" cy="4032666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2D2111F3-5A4F-428A-A7B5-54F0AB2D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1523" y="2972280"/>
              <a:ext cx="2040302" cy="2040302"/>
            </a:xfrm>
            <a:prstGeom prst="rect">
              <a:avLst/>
            </a:prstGeom>
          </p:spPr>
        </p:pic>
        <p:pic>
          <p:nvPicPr>
            <p:cNvPr id="169" name="Picture 4" descr="BFDOA Toolkit by Ngene">
              <a:extLst>
                <a:ext uri="{FF2B5EF4-FFF2-40B4-BE49-F238E27FC236}">
                  <a16:creationId xmlns:a16="http://schemas.microsoft.com/office/drawing/2014/main" id="{365157BA-030B-4B59-9428-FC8C21B23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7827" y="5227195"/>
              <a:ext cx="2443644" cy="177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0A38EC-035B-4644-B8D2-CEBCA01CBF33}"/>
                </a:ext>
              </a:extLst>
            </p:cNvPr>
            <p:cNvSpPr txBox="1"/>
            <p:nvPr/>
          </p:nvSpPr>
          <p:spPr>
            <a:xfrm>
              <a:off x="10114825" y="4576416"/>
              <a:ext cx="2189264" cy="8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Reward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E86E1A0-79C8-4569-BB6D-4C4580DCDF28}"/>
                </a:ext>
              </a:extLst>
            </p:cNvPr>
            <p:cNvSpPr txBox="1"/>
            <p:nvPr/>
          </p:nvSpPr>
          <p:spPr>
            <a:xfrm>
              <a:off x="15832199" y="4548703"/>
              <a:ext cx="1964931" cy="8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Action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7C7A44DD-359A-4D44-8290-9BCF9270D556}"/>
                </a:ext>
              </a:extLst>
            </p:cNvPr>
            <p:cNvCxnSpPr>
              <a:cxnSpLocks/>
              <a:stCxn id="169" idx="1"/>
              <a:endCxn id="168" idx="1"/>
            </p:cNvCxnSpPr>
            <p:nvPr/>
          </p:nvCxnSpPr>
          <p:spPr>
            <a:xfrm rot="10800000" flipH="1">
              <a:off x="12747827" y="3992431"/>
              <a:ext cx="173696" cy="2123640"/>
            </a:xfrm>
            <a:prstGeom prst="bentConnector3">
              <a:avLst>
                <a:gd name="adj1" fmla="val -30123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BA4F33EC-98EF-4578-83CE-1EB251768D28}"/>
                </a:ext>
              </a:extLst>
            </p:cNvPr>
            <p:cNvCxnSpPr>
              <a:cxnSpLocks/>
              <a:stCxn id="168" idx="3"/>
              <a:endCxn id="169" idx="3"/>
            </p:cNvCxnSpPr>
            <p:nvPr/>
          </p:nvCxnSpPr>
          <p:spPr>
            <a:xfrm>
              <a:off x="14961825" y="3992431"/>
              <a:ext cx="229645" cy="2123639"/>
            </a:xfrm>
            <a:prstGeom prst="bentConnector3">
              <a:avLst>
                <a:gd name="adj1" fmla="val 3831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D8D37E-EEE5-4091-8639-2C1B145A5F55}"/>
              </a:ext>
            </a:extLst>
          </p:cNvPr>
          <p:cNvGrpSpPr/>
          <p:nvPr/>
        </p:nvGrpSpPr>
        <p:grpSpPr>
          <a:xfrm>
            <a:off x="14436704" y="20845041"/>
            <a:ext cx="2965199" cy="3761967"/>
            <a:chOff x="12933125" y="19814116"/>
            <a:chExt cx="2965199" cy="376196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5A5C58-1F56-4AC6-853E-23364C775F14}"/>
                </a:ext>
              </a:extLst>
            </p:cNvPr>
            <p:cNvGrpSpPr/>
            <p:nvPr/>
          </p:nvGrpSpPr>
          <p:grpSpPr>
            <a:xfrm>
              <a:off x="12933125" y="19814116"/>
              <a:ext cx="2965199" cy="3213230"/>
              <a:chOff x="11715307" y="19810241"/>
              <a:chExt cx="2965199" cy="3213230"/>
            </a:xfrm>
          </p:grpSpPr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6306FFF6-6301-4E27-B10C-AA4A75BDE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15307" y="19810241"/>
                <a:ext cx="2965199" cy="321323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8EF8975C-A463-48E1-B993-E5928D1B9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t="7971" r="3180"/>
              <a:stretch/>
            </p:blipFill>
            <p:spPr>
              <a:xfrm>
                <a:off x="11715961" y="20021499"/>
                <a:ext cx="2949767" cy="2997339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5200144-0253-414C-B27C-F0F444A1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959587" y="22996069"/>
              <a:ext cx="2938737" cy="580014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A0D58C-D3BE-4417-8B66-6FCFD4BDA09D}"/>
              </a:ext>
            </a:extLst>
          </p:cNvPr>
          <p:cNvGrpSpPr/>
          <p:nvPr/>
        </p:nvGrpSpPr>
        <p:grpSpPr>
          <a:xfrm>
            <a:off x="17652174" y="20789726"/>
            <a:ext cx="2949768" cy="3807877"/>
            <a:chOff x="16591636" y="19775956"/>
            <a:chExt cx="2949768" cy="380787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E722A9F-147A-4420-B572-E1ABE0DE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591636" y="19775956"/>
              <a:ext cx="2949768" cy="322011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D478EA4-4C7A-4574-828F-A6D89E5A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600385" y="22961419"/>
              <a:ext cx="2899349" cy="622414"/>
            </a:xfrm>
            <a:prstGeom prst="rect">
              <a:avLst/>
            </a:prstGeom>
          </p:spPr>
        </p:pic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ADF28DFE-8BAC-44CC-BAAA-94BAE4359C9B}"/>
              </a:ext>
            </a:extLst>
          </p:cNvPr>
          <p:cNvSpPr txBox="1"/>
          <p:nvPr/>
        </p:nvSpPr>
        <p:spPr>
          <a:xfrm>
            <a:off x="1290669" y="23937390"/>
            <a:ext cx="196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E59DD53-7154-428D-958B-CBC037443F5E}"/>
              </a:ext>
            </a:extLst>
          </p:cNvPr>
          <p:cNvSpPr txBox="1"/>
          <p:nvPr/>
        </p:nvSpPr>
        <p:spPr>
          <a:xfrm>
            <a:off x="4377157" y="23943022"/>
            <a:ext cx="196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F176B6-CA68-493C-BBE1-D62208A3D986}"/>
              </a:ext>
            </a:extLst>
          </p:cNvPr>
          <p:cNvSpPr txBox="1"/>
          <p:nvPr/>
        </p:nvSpPr>
        <p:spPr>
          <a:xfrm>
            <a:off x="11534103" y="23909094"/>
            <a:ext cx="196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CD2B7A8B-C50A-4F92-A586-753156CD27B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2428" y="21003105"/>
            <a:ext cx="2999684" cy="2252322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924267D3-85C9-46C5-BF27-801A4F1CD7E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62585" y="20898458"/>
            <a:ext cx="4043970" cy="3036427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43254B23-B51C-46A5-9921-E8C82CF47A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17689" y="20849497"/>
            <a:ext cx="4043969" cy="3036427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CA2439BA-191F-4BBC-B686-3A72D669252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1907" y="15334579"/>
            <a:ext cx="2576778" cy="1460956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ABDD215F-A1CD-4DB0-B49D-0293B4B7C87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342" y="16768038"/>
            <a:ext cx="2497856" cy="1460957"/>
          </a:xfrm>
          <a:prstGeom prst="rect">
            <a:avLst/>
          </a:prstGeom>
        </p:spPr>
      </p:pic>
      <p:graphicFrame>
        <p:nvGraphicFramePr>
          <p:cNvPr id="194" name="표 193">
            <a:extLst>
              <a:ext uri="{FF2B5EF4-FFF2-40B4-BE49-F238E27FC236}">
                <a16:creationId xmlns:a16="http://schemas.microsoft.com/office/drawing/2014/main" id="{3AAA35F3-89AD-44A7-A2F3-958969A7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39808"/>
              </p:ext>
            </p:extLst>
          </p:nvPr>
        </p:nvGraphicFramePr>
        <p:xfrm>
          <a:off x="7773527" y="14413328"/>
          <a:ext cx="5865288" cy="1449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795">
                  <a:extLst>
                    <a:ext uri="{9D8B030D-6E8A-4147-A177-3AD203B41FA5}">
                      <a16:colId xmlns:a16="http://schemas.microsoft.com/office/drawing/2014/main" val="3820700514"/>
                    </a:ext>
                  </a:extLst>
                </a:gridCol>
                <a:gridCol w="864023">
                  <a:extLst>
                    <a:ext uri="{9D8B030D-6E8A-4147-A177-3AD203B41FA5}">
                      <a16:colId xmlns:a16="http://schemas.microsoft.com/office/drawing/2014/main" val="592268140"/>
                    </a:ext>
                  </a:extLst>
                </a:gridCol>
                <a:gridCol w="475710">
                  <a:extLst>
                    <a:ext uri="{9D8B030D-6E8A-4147-A177-3AD203B41FA5}">
                      <a16:colId xmlns:a16="http://schemas.microsoft.com/office/drawing/2014/main" val="243036709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5485490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9804809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7847202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436494841"/>
                    </a:ext>
                  </a:extLst>
                </a:gridCol>
                <a:gridCol w="973160">
                  <a:extLst>
                    <a:ext uri="{9D8B030D-6E8A-4147-A177-3AD203B41FA5}">
                      <a16:colId xmlns:a16="http://schemas.microsoft.com/office/drawing/2014/main" val="1202211042"/>
                    </a:ext>
                  </a:extLst>
                </a:gridCol>
              </a:tblGrid>
              <a:tr h="310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Layer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 filters</a:t>
                      </a:r>
                      <a:endParaRPr lang="ko-KR" altLang="ko-KR" sz="1100" kern="100" dirty="0"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 size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Stride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Activation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 Parameter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3661894767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Conv1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40x20x4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lang="ko-KR" altLang="ko-KR" sz="1100" kern="100" dirty="0"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4x4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20x10x16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1,040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2459519405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Conv2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20x10x16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2x2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2,080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3872085438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Conv3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2x2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4,128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2490946061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Flatten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20x10x32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6,400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1060763970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Fc4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12800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ReLU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256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1,638,656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4275164899"/>
                  </a:ext>
                </a:extLst>
              </a:tr>
              <a:tr h="127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Fc5</a:t>
                      </a:r>
                      <a:endParaRPr lang="ko-KR" sz="1100" kern="10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256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Linear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771</a:t>
                      </a:r>
                      <a:endParaRPr lang="ko-KR" sz="11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27273" marR="27273" marT="0" marB="0" anchor="ctr"/>
                </a:tc>
                <a:extLst>
                  <a:ext uri="{0D108BD9-81ED-4DB2-BD59-A6C34878D82A}">
                    <a16:rowId xmlns:a16="http://schemas.microsoft.com/office/drawing/2014/main" val="41305699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8C48326-C9BC-4754-BE5C-831B0A502A50}"/>
              </a:ext>
            </a:extLst>
          </p:cNvPr>
          <p:cNvSpPr txBox="1"/>
          <p:nvPr/>
        </p:nvSpPr>
        <p:spPr>
          <a:xfrm>
            <a:off x="586830" y="18436514"/>
            <a:ext cx="663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Reward_v1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마다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reward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Reward_v2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마지막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reward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*Accuracy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현재까지 진행한 게임 횟수 대비 총 이긴 게임 횟수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E6971C-89AC-43FA-9802-880DEB4BEF09}"/>
              </a:ext>
            </a:extLst>
          </p:cNvPr>
          <p:cNvSpPr txBox="1"/>
          <p:nvPr/>
        </p:nvSpPr>
        <p:spPr>
          <a:xfrm>
            <a:off x="7945747" y="23929276"/>
            <a:ext cx="196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사진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7F82A375-0700-4930-A927-42177A10244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97876" y="20826039"/>
            <a:ext cx="4102184" cy="3080138"/>
          </a:xfrm>
          <a:prstGeom prst="rect">
            <a:avLst/>
          </a:prstGeom>
        </p:spPr>
      </p:pic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5EB5C60-AEF7-4172-BBA4-5413FA5E73EA}"/>
              </a:ext>
            </a:extLst>
          </p:cNvPr>
          <p:cNvCxnSpPr>
            <a:cxnSpLocks/>
          </p:cNvCxnSpPr>
          <p:nvPr/>
        </p:nvCxnSpPr>
        <p:spPr>
          <a:xfrm flipV="1">
            <a:off x="7306821" y="21103463"/>
            <a:ext cx="1923027" cy="2438089"/>
          </a:xfrm>
          <a:prstGeom prst="line">
            <a:avLst/>
          </a:prstGeom>
          <a:ln w="19050">
            <a:solidFill>
              <a:srgbClr val="00206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TextBox 2">
            <a:extLst>
              <a:ext uri="{FF2B5EF4-FFF2-40B4-BE49-F238E27FC236}">
                <a16:creationId xmlns:a16="http://schemas.microsoft.com/office/drawing/2014/main" id="{84D137B0-945B-4C40-A055-1366F3B18D9E}"/>
              </a:ext>
            </a:extLst>
          </p:cNvPr>
          <p:cNvSpPr txBox="1"/>
          <p:nvPr/>
        </p:nvSpPr>
        <p:spPr>
          <a:xfrm>
            <a:off x="8303324" y="21074754"/>
            <a:ext cx="738336" cy="39009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x</a:t>
            </a:r>
            <a:endParaRPr lang="ko-KR" altLang="en-US" sz="1600" b="1" dirty="0">
              <a:solidFill>
                <a:srgbClr val="00206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63E758-D7D0-4E7C-AB9C-EDB8BC1C6931}"/>
              </a:ext>
            </a:extLst>
          </p:cNvPr>
          <p:cNvSpPr txBox="1"/>
          <p:nvPr/>
        </p:nvSpPr>
        <p:spPr>
          <a:xfrm>
            <a:off x="7652230" y="18848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2FF80B-8F67-47DC-A62D-D55D65E539A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67717" y="16255394"/>
            <a:ext cx="4128597" cy="31044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46E7F6-8767-4A05-8205-D8CE546EB31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02427" y="15197219"/>
            <a:ext cx="4124475" cy="310135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61E6D7D-072B-4ADD-BEB6-92AC9CF4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1317"/>
              </p:ext>
            </p:extLst>
          </p:nvPr>
        </p:nvGraphicFramePr>
        <p:xfrm>
          <a:off x="11346435" y="16323516"/>
          <a:ext cx="231591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00">
                  <a:extLst>
                    <a:ext uri="{9D8B030D-6E8A-4147-A177-3AD203B41FA5}">
                      <a16:colId xmlns:a16="http://schemas.microsoft.com/office/drawing/2014/main" val="2085681045"/>
                    </a:ext>
                  </a:extLst>
                </a:gridCol>
                <a:gridCol w="1192705">
                  <a:extLst>
                    <a:ext uri="{9D8B030D-6E8A-4147-A177-3AD203B41FA5}">
                      <a16:colId xmlns:a16="http://schemas.microsoft.com/office/drawing/2014/main" val="1388056961"/>
                    </a:ext>
                  </a:extLst>
                </a:gridCol>
                <a:gridCol w="816009">
                  <a:extLst>
                    <a:ext uri="{9D8B030D-6E8A-4147-A177-3AD203B41FA5}">
                      <a16:colId xmlns:a16="http://schemas.microsoft.com/office/drawing/2014/main" val="1283878475"/>
                    </a:ext>
                  </a:extLst>
                </a:gridCol>
              </a:tblGrid>
              <a:tr h="49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속도</a:t>
                      </a:r>
                      <a:endParaRPr lang="en-US" altLang="ko-KR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(h/1000e)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73676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DeepMind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4.1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75671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# filter ½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2.2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25753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kernal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½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6.7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93973"/>
                  </a:ext>
                </a:extLst>
              </a:tr>
              <a:tr h="548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# filter ½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kernal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½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1.8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39418"/>
                  </a:ext>
                </a:extLst>
              </a:tr>
              <a:tr h="548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# filter ¼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Kernal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7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9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568</Words>
  <Application>Microsoft Office PowerPoint</Application>
  <PresentationFormat>사용자 지정</PresentationFormat>
  <Paragraphs>148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상훈</dc:creator>
  <cp:lastModifiedBy>CHOI MINWOO</cp:lastModifiedBy>
  <cp:revision>92</cp:revision>
  <dcterms:created xsi:type="dcterms:W3CDTF">2018-12-03T12:00:12Z</dcterms:created>
  <dcterms:modified xsi:type="dcterms:W3CDTF">2019-12-02T05:49:21Z</dcterms:modified>
</cp:coreProperties>
</file>