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n Scarff" initials="IS" lastIdx="1" clrIdx="0">
    <p:extLst>
      <p:ext uri="{19B8F6BF-5375-455C-9EA6-DF929625EA0E}">
        <p15:presenceInfo xmlns:p15="http://schemas.microsoft.com/office/powerpoint/2012/main" userId="Ian Scarf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60C44-0AFC-4ACA-B7CC-16B541FBA69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D1C30-645D-4631-A820-354210F39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8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5DC-4EB9-4F45-BD78-86F20A6C6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1A565-6BC6-4B04-85CA-C8EE6B217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D1297-E12E-4B2C-A2F1-AE58E9E2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C123-2675-4A53-9A52-644ED1EAEF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81AA-1A10-47F1-A0A7-CE05F72B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4B20-7C03-4FC5-B4FB-17258300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2B7-850A-4C18-A03D-F1DCB0A2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7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01BD-BEEF-4DA0-9157-995C9EE3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E0327-3BFA-4CB6-B53A-B64892B1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D49B-5FC2-4581-9F39-CC6BBFDC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C123-2675-4A53-9A52-644ED1EAEF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97643-B293-421D-9132-FE29DF86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95255-A2F9-476C-9FD5-A7BE7E87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2B7-850A-4C18-A03D-F1DCB0A2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5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EF1C8-8F77-40C1-BDD8-979467A34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A46A9-E7F9-40FD-9537-7569F9CB3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92121-39F2-4D92-B49D-C21B7F66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C123-2675-4A53-9A52-644ED1EAEF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200BF-6B6A-4FFF-850D-46F9B3FD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245EE-DB9B-459B-BFBD-48F0084F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2B7-850A-4C18-A03D-F1DCB0A2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8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CDBA-DD9B-414B-B083-74DE66F7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0F98-CE2D-4FAC-B175-CD297A5F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AB18A-E5D5-4D29-9C89-FA77827A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C123-2675-4A53-9A52-644ED1EAEF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460E1-7F06-4884-A313-6FE296C7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5F879-2DE5-4D60-9603-E45EA442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2B7-850A-4C18-A03D-F1DCB0A2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5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BF55-965E-4685-A2FB-F6D4C5FB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3A839-99DB-4CB3-901E-7D7F1FED8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D97F-F172-4C75-9A01-80F450E4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C123-2675-4A53-9A52-644ED1EAEF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A1F6-E794-4543-854C-D360F3E3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C6ED2-1504-484C-B5F9-8D2E84EC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2B7-850A-4C18-A03D-F1DCB0A2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3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1DA1-23CC-4D2D-A25A-A77EE78C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8BF5-2ADF-40CE-B09B-CDBAB0183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3474B-5619-48FF-AC1A-2FEA53236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A47E2-D26C-4570-9D9C-32B17583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C123-2675-4A53-9A52-644ED1EAEF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FE4ED-ABFC-427F-9BD3-0244C17A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215E6-030B-457A-AC2F-B7C97AE5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2B7-850A-4C18-A03D-F1DCB0A2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0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C3DB-C14E-41AA-BE6A-A78BACBE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5A2E7-84AB-46FF-9498-30E52367F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6BABD-6BC1-4630-8B46-9454975D3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D9F75-7018-45CC-842B-EA24891BB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315AD-BF31-4A60-8311-6A1BF3712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A827A-CF8C-4574-B4A5-A29C7D9D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C123-2675-4A53-9A52-644ED1EAEF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ADFC6-BA90-403C-AE95-8FF6BC8C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FF381-D107-4EA6-BDB1-BC6D4595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2B7-850A-4C18-A03D-F1DCB0A2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0250-AB6F-43CF-9910-C87DF938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9243E-E7FC-4E31-A8CE-1FB2B082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C123-2675-4A53-9A52-644ED1EAEF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52E21-CF9A-4DED-95A3-F618D19E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D327A-2B96-4524-BE4F-7F8272EC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2B7-850A-4C18-A03D-F1DCB0A2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4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03FEF-7AA2-4F85-8F1A-B072C87C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C123-2675-4A53-9A52-644ED1EAEF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19659-DDFB-40DA-A54E-ABF3FFF9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CEF38-2B6E-457F-ABBD-826A2543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2B7-850A-4C18-A03D-F1DCB0A2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FF7D-D3EF-406A-BA63-F70C2390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781F-3F2F-4866-9870-FC1F31B37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E8C9F-0CB0-481E-82A2-A147D0E44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6DAFC-B6C6-402E-9659-3F7FB88F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C123-2675-4A53-9A52-644ED1EAEF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428E8-9870-40FE-9CF8-38E0157F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C157D-0DC0-4595-A753-40A40C65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2B7-850A-4C18-A03D-F1DCB0A2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8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4AC1-01CC-40C0-AA2A-E7F620C5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23C84-5C17-4D7F-85A2-C6B7061B8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32350-D981-4A4A-9B6F-098A36E5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26BBE-8821-4956-941A-BB85783E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C123-2675-4A53-9A52-644ED1EAEF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45F6F-A430-49EB-B7DD-E55B8CD3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001FD-0B4A-4DDD-AED0-676CE4AE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2B7-850A-4C18-A03D-F1DCB0A2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2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1639B-C0CB-448B-9270-9EC64B28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C3EE-287A-42EC-B2E2-87EF32411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F48C6-AE31-47ED-B9E5-5972545CB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BC123-2675-4A53-9A52-644ED1EAEF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56AF3-DA56-4F51-A5DD-955252998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CF670-99F9-4D29-A436-746ED22DE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AC2B7-850A-4C18-A03D-F1DCB0A2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6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ianingsunjs4770/deepfake-based-on-image-noise-pattern" TargetMode="External"/><Relationship Id="rId2" Type="http://schemas.openxmlformats.org/officeDocument/2006/relationships/hyperlink" Target="https://www.kaggle.com/jianingsunjs4770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kaggle.com/c/deepfake-detection-challenge/overview/description" TargetMode="External"/><Relationship Id="rId4" Type="http://schemas.openxmlformats.org/officeDocument/2006/relationships/image" Target="../media/image1.t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tmp"/><Relationship Id="rId4" Type="http://schemas.openxmlformats.org/officeDocument/2006/relationships/image" Target="../media/image48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tmp"/><Relationship Id="rId4" Type="http://schemas.openxmlformats.org/officeDocument/2006/relationships/image" Target="../media/image52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tmp"/><Relationship Id="rId4" Type="http://schemas.openxmlformats.org/officeDocument/2006/relationships/image" Target="../media/image55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image" Target="../media/image3.tmp"/><Relationship Id="rId7" Type="http://schemas.openxmlformats.org/officeDocument/2006/relationships/image" Target="../media/image7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10" Type="http://schemas.openxmlformats.org/officeDocument/2006/relationships/image" Target="../media/image10.png"/><Relationship Id="rId4" Type="http://schemas.openxmlformats.org/officeDocument/2006/relationships/image" Target="../media/image4.tmp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7" Type="http://schemas.openxmlformats.org/officeDocument/2006/relationships/image" Target="../media/image28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D09820-7CD5-4F10-BD6A-70555D81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Deepfake Detection Challenge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23E55-8243-41BE-BFD6-AEA463F504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to find innovative new ways to identify deepfakes and altered media.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are given sets of videos: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Labels: Real, Fake.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Powered by: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 on AI’s Media Integrity Steering Committee.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Academia.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code by user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https://www.kaggle.com/jianingsunjs4770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https://www.kaggle.com/jianingsunjs4770/deepfake-based-on-image-noise-pattern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built in TensorFlow.</a:t>
            </a:r>
          </a:p>
        </p:txBody>
      </p:sp>
      <p:pic>
        <p:nvPicPr>
          <p:cNvPr id="13" name="Content Placeholder 1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CDCA2EF-6EDB-4DEB-862A-2C42CD4FE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1825625"/>
            <a:ext cx="5181600" cy="41703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3B994E-DAA4-4A49-AA00-9E068C7E1C05}"/>
              </a:ext>
            </a:extLst>
          </p:cNvPr>
          <p:cNvSpPr txBox="1"/>
          <p:nvPr/>
        </p:nvSpPr>
        <p:spPr>
          <a:xfrm>
            <a:off x="6172202" y="5995962"/>
            <a:ext cx="524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https://www.kaggle.com/c/deepfake-detection-challenge/overview/description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F749-555F-4EBA-B481-9D0CEA5B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Build Features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314212-0853-49B5-8E6C-C92707509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0" y="977839"/>
            <a:ext cx="7957102" cy="3466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2C7B2-B55E-4381-9791-60E5FED83328}"/>
              </a:ext>
            </a:extLst>
          </p:cNvPr>
          <p:cNvSpPr txBox="1"/>
          <p:nvPr/>
        </p:nvSpPr>
        <p:spPr>
          <a:xfrm>
            <a:off x="8257552" y="1404755"/>
            <a:ext cx="2349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Input: file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4F510-5A82-49D7-9C90-3B1E94C12B76}"/>
              </a:ext>
            </a:extLst>
          </p:cNvPr>
          <p:cNvSpPr txBox="1"/>
          <p:nvPr/>
        </p:nvSpPr>
        <p:spPr>
          <a:xfrm>
            <a:off x="8257552" y="2589311"/>
            <a:ext cx="3211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20 100x100 frames of NAs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3F23E-9B79-47FC-A078-D15FBF94F356}"/>
              </a:ext>
            </a:extLst>
          </p:cNvPr>
          <p:cNvSpPr txBox="1"/>
          <p:nvPr/>
        </p:nvSpPr>
        <p:spPr>
          <a:xfrm>
            <a:off x="8257552" y="2066706"/>
            <a:ext cx="3211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any frame have NA in them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F0987-1B8C-40FF-BAEE-DE00EC58540A}"/>
              </a:ext>
            </a:extLst>
          </p:cNvPr>
          <p:cNvSpPr txBox="1"/>
          <p:nvPr/>
        </p:nvSpPr>
        <p:spPr>
          <a:xfrm>
            <a:off x="8257552" y="1758929"/>
            <a:ext cx="3211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Apply crop faces.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A9801-A9DA-4BD7-831D-DBB7793BF1E3}"/>
              </a:ext>
            </a:extLst>
          </p:cNvPr>
          <p:cNvSpPr txBox="1"/>
          <p:nvPr/>
        </p:nvSpPr>
        <p:spPr>
          <a:xfrm>
            <a:off x="8257552" y="3514630"/>
            <a:ext cx="4076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Apply noise transformations to the 20 frames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71E06-8BC9-495B-B6C2-6502D5ED60C7}"/>
              </a:ext>
            </a:extLst>
          </p:cNvPr>
          <p:cNvSpPr txBox="1"/>
          <p:nvPr/>
        </p:nvSpPr>
        <p:spPr>
          <a:xfrm>
            <a:off x="8257552" y="4114800"/>
            <a:ext cx="4076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noised frames of shape 20x100x100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5B8B4A-017A-406B-8308-F27B616E79C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055628" y="1474381"/>
            <a:ext cx="6201924" cy="84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71CD9D-61FE-44A5-98BE-A050261F72EE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267740" y="1782158"/>
            <a:ext cx="4989812" cy="130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3F809D-EB27-4850-B669-595B351E382C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707758" y="2089935"/>
            <a:ext cx="5549794" cy="130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A8A30E-61E2-4E03-8E53-86EC587895A1}"/>
              </a:ext>
            </a:extLst>
          </p:cNvPr>
          <p:cNvSpPr/>
          <p:nvPr/>
        </p:nvSpPr>
        <p:spPr>
          <a:xfrm>
            <a:off x="808074" y="2282456"/>
            <a:ext cx="3125973" cy="9214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FF64DA-B06B-461C-8DA7-CBCCE96A5244}"/>
              </a:ext>
            </a:extLst>
          </p:cNvPr>
          <p:cNvCxnSpPr>
            <a:stCxn id="6" idx="1"/>
            <a:endCxn id="18" idx="3"/>
          </p:cNvCxnSpPr>
          <p:nvPr/>
        </p:nvCxnSpPr>
        <p:spPr>
          <a:xfrm flipH="1">
            <a:off x="3934047" y="2743200"/>
            <a:ext cx="43235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DF81D7-E8B5-4BDD-AF36-1E70F9274D91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4302642" y="3668518"/>
            <a:ext cx="395491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335CCF-9456-44BE-BBF4-C32D7EDD88F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568450" y="4268689"/>
            <a:ext cx="6689102" cy="3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8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F1DE-AE29-4BCE-A01A-993A4DF7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Apply Various Functions to Data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9FB462-B3CC-48BB-BEE3-9C7F6742E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27" y="1124295"/>
            <a:ext cx="6082740" cy="2441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5C2B48-E055-4CB7-AF70-5209D8A64EE4}"/>
              </a:ext>
            </a:extLst>
          </p:cNvPr>
          <p:cNvSpPr txBox="1"/>
          <p:nvPr/>
        </p:nvSpPr>
        <p:spPr>
          <a:xfrm>
            <a:off x="6464808" y="992286"/>
            <a:ext cx="5312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code is run 4 times.</a:t>
            </a:r>
          </a:p>
          <a:p>
            <a:r>
              <a:rPr lang="en-US" dirty="0"/>
              <a:t>Isn’t displayed on Kaggle.</a:t>
            </a:r>
          </a:p>
          <a:p>
            <a:r>
              <a:rPr lang="en-US" dirty="0"/>
              <a:t>This code should be in a for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3E442-A8E6-4E4B-B88F-291302C547FD}"/>
              </a:ext>
            </a:extLst>
          </p:cNvPr>
          <p:cNvSpPr txBox="1"/>
          <p:nvPr/>
        </p:nvSpPr>
        <p:spPr>
          <a:xfrm>
            <a:off x="6464808" y="1915616"/>
            <a:ext cx="5312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Remember: FILES contains file names of training data.</a:t>
            </a:r>
          </a:p>
          <a:p>
            <a:r>
              <a:rPr lang="en-US" dirty="0"/>
              <a:t>Training Data has 400 videos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8715B-76E3-4B3D-B77A-38235C2D4A62}"/>
              </a:ext>
            </a:extLst>
          </p:cNvPr>
          <p:cNvSpPr txBox="1"/>
          <p:nvPr/>
        </p:nvSpPr>
        <p:spPr>
          <a:xfrm>
            <a:off x="6464808" y="2584541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code reads in files 100 at a time and applies </a:t>
            </a:r>
            <a:r>
              <a:rPr lang="en-US" dirty="0" err="1"/>
              <a:t>build_features</a:t>
            </a:r>
            <a:r>
              <a:rPr lang="en-US" dirty="0"/>
              <a:t>.</a:t>
            </a:r>
          </a:p>
          <a:p>
            <a:r>
              <a:rPr lang="en-US" dirty="0" err="1"/>
              <a:t>build_features</a:t>
            </a:r>
            <a:r>
              <a:rPr lang="en-US" dirty="0"/>
              <a:t> extracts 20 frames from videos and applies noise transformations. Some videos returned will be 20 100x100 frames of NAs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14C31CB-BD93-4D48-ACAE-239612FF2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27" y="4321112"/>
            <a:ext cx="4954649" cy="1785047"/>
          </a:xfrm>
          <a:prstGeom prst="rect">
            <a:avLst/>
          </a:prstGeom>
        </p:spPr>
      </p:pic>
      <p:pic>
        <p:nvPicPr>
          <p:cNvPr id="13" name="Picture 1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092200F-0C28-4EB7-B148-7ED0691A0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854" y="4203721"/>
            <a:ext cx="2340486" cy="14773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7E2317-CC1E-4B98-ABC4-E63E3806D8D0}"/>
              </a:ext>
            </a:extLst>
          </p:cNvPr>
          <p:cNvSpPr txBox="1"/>
          <p:nvPr/>
        </p:nvSpPr>
        <p:spPr>
          <a:xfrm>
            <a:off x="5600700" y="6124447"/>
            <a:ext cx="150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Video observations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2D9C1A-4359-4E48-BB8A-8D995B9281F4}"/>
              </a:ext>
            </a:extLst>
          </p:cNvPr>
          <p:cNvSpPr txBox="1"/>
          <p:nvPr/>
        </p:nvSpPr>
        <p:spPr>
          <a:xfrm>
            <a:off x="7181469" y="5932636"/>
            <a:ext cx="150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video contains 20 frames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84D24-41EF-43C9-BBE3-C351D8138A6C}"/>
              </a:ext>
            </a:extLst>
          </p:cNvPr>
          <p:cNvSpPr txBox="1"/>
          <p:nvPr/>
        </p:nvSpPr>
        <p:spPr>
          <a:xfrm>
            <a:off x="8762238" y="6071136"/>
            <a:ext cx="150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frame is 100x100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694375-11F0-4058-8BB2-28B1652E0F10}"/>
              </a:ext>
            </a:extLst>
          </p:cNvPr>
          <p:cNvSpPr/>
          <p:nvPr/>
        </p:nvSpPr>
        <p:spPr>
          <a:xfrm>
            <a:off x="6803136" y="5312664"/>
            <a:ext cx="457200" cy="221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502568-6B66-4F74-B94A-8954C28989BC}"/>
              </a:ext>
            </a:extLst>
          </p:cNvPr>
          <p:cNvSpPr/>
          <p:nvPr/>
        </p:nvSpPr>
        <p:spPr>
          <a:xfrm>
            <a:off x="7360920" y="5312664"/>
            <a:ext cx="356616" cy="221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4D78F4-BC57-4879-9300-D942BFD7B7AC}"/>
              </a:ext>
            </a:extLst>
          </p:cNvPr>
          <p:cNvSpPr/>
          <p:nvPr/>
        </p:nvSpPr>
        <p:spPr>
          <a:xfrm>
            <a:off x="7834874" y="5263266"/>
            <a:ext cx="1024128" cy="30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248AE33-4D90-46E8-8352-5C7D70BE30AD}"/>
              </a:ext>
            </a:extLst>
          </p:cNvPr>
          <p:cNvCxnSpPr>
            <a:stCxn id="14" idx="0"/>
            <a:endCxn id="17" idx="2"/>
          </p:cNvCxnSpPr>
          <p:nvPr/>
        </p:nvCxnSpPr>
        <p:spPr>
          <a:xfrm rot="5400000" flipH="1" flipV="1">
            <a:off x="6397239" y="5489950"/>
            <a:ext cx="590053" cy="67894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CEA47C2-21B6-4310-B96D-202D32EB8394}"/>
              </a:ext>
            </a:extLst>
          </p:cNvPr>
          <p:cNvCxnSpPr>
            <a:stCxn id="15" idx="0"/>
            <a:endCxn id="18" idx="2"/>
          </p:cNvCxnSpPr>
          <p:nvPr/>
        </p:nvCxnSpPr>
        <p:spPr>
          <a:xfrm rot="16200000" flipV="1">
            <a:off x="7537275" y="5536347"/>
            <a:ext cx="398242" cy="394335"/>
          </a:xfrm>
          <a:prstGeom prst="bentConnector3">
            <a:avLst>
              <a:gd name="adj1" fmla="val 2933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DF039F2-DDA2-4FDD-A065-8BF95A6266BA}"/>
              </a:ext>
            </a:extLst>
          </p:cNvPr>
          <p:cNvCxnSpPr>
            <a:stCxn id="16" idx="0"/>
            <a:endCxn id="19" idx="2"/>
          </p:cNvCxnSpPr>
          <p:nvPr/>
        </p:nvCxnSpPr>
        <p:spPr>
          <a:xfrm rot="16200000" flipV="1">
            <a:off x="8678713" y="5235517"/>
            <a:ext cx="503844" cy="1167394"/>
          </a:xfrm>
          <a:prstGeom prst="bentConnector3">
            <a:avLst>
              <a:gd name="adj1" fmla="val 4637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17B8187-C499-451C-AA5C-53DB9A23AF01}"/>
              </a:ext>
            </a:extLst>
          </p:cNvPr>
          <p:cNvSpPr/>
          <p:nvPr/>
        </p:nvSpPr>
        <p:spPr>
          <a:xfrm>
            <a:off x="4233672" y="4321112"/>
            <a:ext cx="896112" cy="2966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8A1BDA-5C8A-4E80-BBB3-C520ED41A905}"/>
              </a:ext>
            </a:extLst>
          </p:cNvPr>
          <p:cNvSpPr txBox="1"/>
          <p:nvPr/>
        </p:nvSpPr>
        <p:spPr>
          <a:xfrm>
            <a:off x="264827" y="3703320"/>
            <a:ext cx="35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an actual video. A </a:t>
            </a:r>
            <a:r>
              <a:rPr lang="en-US" dirty="0" err="1"/>
              <a:t>numpy</a:t>
            </a:r>
            <a:r>
              <a:rPr lang="en-US" dirty="0"/>
              <a:t> array containing 100 observations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199F1B7-222B-418C-AE12-BD6A97161450}"/>
              </a:ext>
            </a:extLst>
          </p:cNvPr>
          <p:cNvCxnSpPr>
            <a:stCxn id="29" idx="3"/>
            <a:endCxn id="28" idx="0"/>
          </p:cNvCxnSpPr>
          <p:nvPr/>
        </p:nvCxnSpPr>
        <p:spPr>
          <a:xfrm>
            <a:off x="3803904" y="4026486"/>
            <a:ext cx="877824" cy="29462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3630-3D8A-4104-89E7-3FBF1DA3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Create Labels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38FE431-67D4-4E94-BB26-2A4FE909F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2" y="1197864"/>
            <a:ext cx="6446577" cy="2066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E55D64-9600-49B7-971B-21EDCA1618DF}"/>
              </a:ext>
            </a:extLst>
          </p:cNvPr>
          <p:cNvSpPr txBox="1"/>
          <p:nvPr/>
        </p:nvSpPr>
        <p:spPr>
          <a:xfrm>
            <a:off x="6766101" y="1171674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Combine processed videos. </a:t>
            </a:r>
            <a:r>
              <a:rPr lang="en-US" sz="1400" dirty="0" err="1"/>
              <a:t>feature_set</a:t>
            </a:r>
            <a:r>
              <a:rPr lang="en-US" sz="1400" dirty="0"/>
              <a:t> size = 400x20x100x100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A0B28-56B8-4AB5-846F-27282292A23F}"/>
              </a:ext>
            </a:extLst>
          </p:cNvPr>
          <p:cNvSpPr txBox="1"/>
          <p:nvPr/>
        </p:nvSpPr>
        <p:spPr>
          <a:xfrm>
            <a:off x="6766101" y="184284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Grab labels in an array.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800BA-1EC0-48F2-B614-869BB3AC1390}"/>
              </a:ext>
            </a:extLst>
          </p:cNvPr>
          <p:cNvSpPr txBox="1"/>
          <p:nvPr/>
        </p:nvSpPr>
        <p:spPr>
          <a:xfrm>
            <a:off x="6766101" y="2141097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Identify positions where label is REAL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11A6B-F76C-4436-AC66-131B3191C40B}"/>
              </a:ext>
            </a:extLst>
          </p:cNvPr>
          <p:cNvSpPr txBox="1"/>
          <p:nvPr/>
        </p:nvSpPr>
        <p:spPr>
          <a:xfrm>
            <a:off x="6766101" y="2439349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an array of zeros, one for each observation. 0 = FAKE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1E1D2-74B9-4A31-A23F-1B423556F645}"/>
              </a:ext>
            </a:extLst>
          </p:cNvPr>
          <p:cNvSpPr txBox="1"/>
          <p:nvPr/>
        </p:nvSpPr>
        <p:spPr>
          <a:xfrm>
            <a:off x="6766101" y="2728076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Replace observations with 1 at REAL positions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2E4870-D01D-460B-ADC0-F534A0032AD9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4968949" y="1325562"/>
            <a:ext cx="179715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A79025-6A80-485B-BE5A-8CAD1D692415}"/>
              </a:ext>
            </a:extLst>
          </p:cNvPr>
          <p:cNvCxnSpPr>
            <a:stCxn id="5" idx="1"/>
          </p:cNvCxnSpPr>
          <p:nvPr/>
        </p:nvCxnSpPr>
        <p:spPr>
          <a:xfrm flipH="1">
            <a:off x="4919330" y="1996734"/>
            <a:ext cx="1846771" cy="80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87341E-32D1-48E6-B5CF-4CA95C7CABCB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211033" y="2294985"/>
            <a:ext cx="355506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7C854E-256D-479F-9455-4B80A41669D7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4908686" y="2588474"/>
            <a:ext cx="1857415" cy="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8C9049-619D-4F21-A735-EE3CE3E64B00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197395" y="2821793"/>
            <a:ext cx="4568706" cy="60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B7A6591D-E559-45AA-BE44-7338547AF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126" y="3791215"/>
            <a:ext cx="1255560" cy="221965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A3ED119-44A6-49CD-87BF-07B7DFE77EB9}"/>
              </a:ext>
            </a:extLst>
          </p:cNvPr>
          <p:cNvSpPr/>
          <p:nvPr/>
        </p:nvSpPr>
        <p:spPr>
          <a:xfrm>
            <a:off x="159762" y="2952750"/>
            <a:ext cx="2183388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46B79DE-7481-48EB-925E-6B4CA52FEEE7}"/>
              </a:ext>
            </a:extLst>
          </p:cNvPr>
          <p:cNvCxnSpPr>
            <a:endCxn id="20" idx="0"/>
          </p:cNvCxnSpPr>
          <p:nvPr/>
        </p:nvCxnSpPr>
        <p:spPr>
          <a:xfrm>
            <a:off x="2343150" y="3035853"/>
            <a:ext cx="1937756" cy="7553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0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A532-33F4-4273-98AE-75CB19C6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Filter Out NA Videos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33F0547-F0B8-49EF-8531-B28B200C3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6" y="1054555"/>
            <a:ext cx="5912078" cy="23744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6277A-EB23-4FB6-A3ED-58F0DFDD6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6" y="3865364"/>
            <a:ext cx="1904825" cy="4506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AE9A91-0475-46D5-954E-F207C2697421}"/>
              </a:ext>
            </a:extLst>
          </p:cNvPr>
          <p:cNvSpPr txBox="1"/>
          <p:nvPr/>
        </p:nvSpPr>
        <p:spPr>
          <a:xfrm>
            <a:off x="6115330" y="1110215"/>
            <a:ext cx="5080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lists to hold positions of all, real, and fake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928D2-4473-401C-9203-98922852F7EC}"/>
              </a:ext>
            </a:extLst>
          </p:cNvPr>
          <p:cNvSpPr txBox="1"/>
          <p:nvPr/>
        </p:nvSpPr>
        <p:spPr>
          <a:xfrm>
            <a:off x="6115330" y="1325563"/>
            <a:ext cx="5080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each observation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1B48D2-3875-47E4-AB34-24CB5A1C123E}"/>
              </a:ext>
            </a:extLst>
          </p:cNvPr>
          <p:cNvSpPr txBox="1"/>
          <p:nvPr/>
        </p:nvSpPr>
        <p:spPr>
          <a:xfrm>
            <a:off x="6115330" y="1540911"/>
            <a:ext cx="5080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Identify if any NAs exist (Any empty frames)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2C419-3B0B-436F-834E-F87A69602AA8}"/>
              </a:ext>
            </a:extLst>
          </p:cNvPr>
          <p:cNvSpPr txBox="1"/>
          <p:nvPr/>
        </p:nvSpPr>
        <p:spPr>
          <a:xfrm>
            <a:off x="6115330" y="1756259"/>
            <a:ext cx="5080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there are no empty frames in observations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EF1286-A9F2-4D26-946F-12AAFCFF1A36}"/>
              </a:ext>
            </a:extLst>
          </p:cNvPr>
          <p:cNvSpPr txBox="1"/>
          <p:nvPr/>
        </p:nvSpPr>
        <p:spPr>
          <a:xfrm>
            <a:off x="6115330" y="1971607"/>
            <a:ext cx="5080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4AD11-34EB-4D24-893E-484CB1171FE9}"/>
              </a:ext>
            </a:extLst>
          </p:cNvPr>
          <p:cNvSpPr txBox="1"/>
          <p:nvPr/>
        </p:nvSpPr>
        <p:spPr>
          <a:xfrm>
            <a:off x="6115330" y="2186955"/>
            <a:ext cx="5080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observation is REAL, add to real positions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9AF41D-ADAC-4CB7-A517-7B791F53C7F1}"/>
              </a:ext>
            </a:extLst>
          </p:cNvPr>
          <p:cNvSpPr txBox="1"/>
          <p:nvPr/>
        </p:nvSpPr>
        <p:spPr>
          <a:xfrm>
            <a:off x="6115330" y="2525462"/>
            <a:ext cx="5080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Else, it is FAKE. Add to fake positions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E935F7-00D8-434E-95E1-271C75D6B3D1}"/>
              </a:ext>
            </a:extLst>
          </p:cNvPr>
          <p:cNvCxnSpPr>
            <a:stCxn id="3" idx="1"/>
          </p:cNvCxnSpPr>
          <p:nvPr/>
        </p:nvCxnSpPr>
        <p:spPr>
          <a:xfrm flipH="1">
            <a:off x="2594344" y="1264104"/>
            <a:ext cx="3520986" cy="61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75628F-C409-4F86-A7FD-62CE65B88250}"/>
              </a:ext>
            </a:extLst>
          </p:cNvPr>
          <p:cNvCxnSpPr>
            <a:stCxn id="7" idx="1"/>
          </p:cNvCxnSpPr>
          <p:nvPr/>
        </p:nvCxnSpPr>
        <p:spPr>
          <a:xfrm flipH="1">
            <a:off x="2714847" y="1479452"/>
            <a:ext cx="3400483" cy="30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E589EF-2D6C-45D9-9169-8ADEF7B36CE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98381" y="1682846"/>
            <a:ext cx="3116949" cy="11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B3D938-EA0D-4660-A989-C6C0B2EDB81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95786" y="1882889"/>
            <a:ext cx="5119544" cy="27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9D7838-2824-43CE-A0CC-369B735F1AD5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1791586" y="2053240"/>
            <a:ext cx="4323744" cy="72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FC58C-82E0-4E75-B336-F3A682B32136}"/>
              </a:ext>
            </a:extLst>
          </p:cNvPr>
          <p:cNvSpPr/>
          <p:nvPr/>
        </p:nvSpPr>
        <p:spPr>
          <a:xfrm>
            <a:off x="643270" y="2125497"/>
            <a:ext cx="1499190" cy="3692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585EC7-B5C3-4A4B-90D7-5C3A01654D3B}"/>
              </a:ext>
            </a:extLst>
          </p:cNvPr>
          <p:cNvCxnSpPr>
            <a:stCxn id="12" idx="1"/>
            <a:endCxn id="26" idx="3"/>
          </p:cNvCxnSpPr>
          <p:nvPr/>
        </p:nvCxnSpPr>
        <p:spPr>
          <a:xfrm flipH="1" flipV="1">
            <a:off x="2142460" y="2310115"/>
            <a:ext cx="3972870" cy="30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8786581-FF05-4BD0-BF10-B514A9C7A42B}"/>
              </a:ext>
            </a:extLst>
          </p:cNvPr>
          <p:cNvSpPr/>
          <p:nvPr/>
        </p:nvSpPr>
        <p:spPr>
          <a:xfrm>
            <a:off x="643270" y="2494732"/>
            <a:ext cx="1499190" cy="3692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A6C105-2A8C-4AB2-9B0A-D8A3E67C5CE5}"/>
              </a:ext>
            </a:extLst>
          </p:cNvPr>
          <p:cNvCxnSpPr>
            <a:stCxn id="13" idx="1"/>
            <a:endCxn id="29" idx="3"/>
          </p:cNvCxnSpPr>
          <p:nvPr/>
        </p:nvCxnSpPr>
        <p:spPr>
          <a:xfrm flipH="1" flipV="1">
            <a:off x="2142460" y="2679350"/>
            <a:ext cx="397287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ABFF8A6-6E00-4FB6-B320-A6E6D8B61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36" y="3428999"/>
            <a:ext cx="3009939" cy="88754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DF66AAE-362B-456A-A3DB-3DB198621BAC}"/>
              </a:ext>
            </a:extLst>
          </p:cNvPr>
          <p:cNvSpPr/>
          <p:nvPr/>
        </p:nvSpPr>
        <p:spPr>
          <a:xfrm>
            <a:off x="101626" y="2863968"/>
            <a:ext cx="5841974" cy="5650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AF64C44-9BEF-4378-BD43-2BF3F7B4E294}"/>
              </a:ext>
            </a:extLst>
          </p:cNvPr>
          <p:cNvCxnSpPr>
            <a:stCxn id="34" idx="3"/>
            <a:endCxn id="33" idx="0"/>
          </p:cNvCxnSpPr>
          <p:nvPr/>
        </p:nvCxnSpPr>
        <p:spPr>
          <a:xfrm>
            <a:off x="5943600" y="3146483"/>
            <a:ext cx="2181206" cy="2825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F6DED8A-4448-4D69-8FFE-2DE2C084EF06}"/>
              </a:ext>
            </a:extLst>
          </p:cNvPr>
          <p:cNvSpPr txBox="1"/>
          <p:nvPr/>
        </p:nvSpPr>
        <p:spPr>
          <a:xfrm>
            <a:off x="1978265" y="3921157"/>
            <a:ext cx="3279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Shuffle the real and fake positions</a:t>
            </a:r>
          </a:p>
        </p:txBody>
      </p:sp>
    </p:spTree>
    <p:extLst>
      <p:ext uri="{BB962C8B-B14F-4D97-AF65-F5344CB8AC3E}">
        <p14:creationId xmlns:p14="http://schemas.microsoft.com/office/powerpoint/2010/main" val="144145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2" grpId="0"/>
      <p:bldP spid="13" grpId="0"/>
      <p:bldP spid="26" grpId="0" animBg="1"/>
      <p:bldP spid="29" grpId="0" animBg="1"/>
      <p:bldP spid="34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AE34-EBD4-435A-B4EC-A4398EF3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UpSampling</a:t>
            </a:r>
            <a:r>
              <a:rPr lang="en-US" dirty="0"/>
              <a:t> &amp; Train/Test Split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206807-D761-4D24-8181-C215CC283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2" y="1115533"/>
            <a:ext cx="6608377" cy="2313467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C3139D7-F5C2-4305-8441-CC8CE61D6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2" y="3674092"/>
            <a:ext cx="3774054" cy="1007636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31CED6E-160D-45A6-8F8B-D561B2CA4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285" y="3674092"/>
            <a:ext cx="2219107" cy="19429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3BD9D3-7AB1-47F4-A330-EDEC902B650A}"/>
              </a:ext>
            </a:extLst>
          </p:cNvPr>
          <p:cNvSpPr txBox="1"/>
          <p:nvPr/>
        </p:nvSpPr>
        <p:spPr>
          <a:xfrm>
            <a:off x="7124700" y="478115"/>
            <a:ext cx="47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balance labels, up-sample real videos 4 times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7BE98-9919-42B2-BF73-4332E6B2CCFC}"/>
              </a:ext>
            </a:extLst>
          </p:cNvPr>
          <p:cNvSpPr txBox="1"/>
          <p:nvPr/>
        </p:nvSpPr>
        <p:spPr>
          <a:xfrm>
            <a:off x="6868301" y="847447"/>
            <a:ext cx="4928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training data indexes. For real labels, take the first few positions 4 times. For fake labels, take a larger portion of the first few positions.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45D91-BA04-45E6-82DB-05C88AC03449}"/>
              </a:ext>
            </a:extLst>
          </p:cNvPr>
          <p:cNvSpPr txBox="1"/>
          <p:nvPr/>
        </p:nvSpPr>
        <p:spPr>
          <a:xfrm>
            <a:off x="6868301" y="1567065"/>
            <a:ext cx="492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the positions that were not selected as test data indexes.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B47C4-AF63-42C5-9DE5-4BD78D8B957E}"/>
              </a:ext>
            </a:extLst>
          </p:cNvPr>
          <p:cNvSpPr txBox="1"/>
          <p:nvPr/>
        </p:nvSpPr>
        <p:spPr>
          <a:xfrm>
            <a:off x="6868301" y="2159282"/>
            <a:ext cx="492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Shuffle the training and test indexes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957BE-E4D0-4ACA-84E6-B467282C4C4C}"/>
              </a:ext>
            </a:extLst>
          </p:cNvPr>
          <p:cNvSpPr txBox="1"/>
          <p:nvPr/>
        </p:nvSpPr>
        <p:spPr>
          <a:xfrm>
            <a:off x="6868301" y="2726530"/>
            <a:ext cx="492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Grab the corresponding index positions from the </a:t>
            </a:r>
            <a:r>
              <a:rPr lang="en-US" sz="1400" dirty="0" err="1"/>
              <a:t>feature_set</a:t>
            </a:r>
            <a:r>
              <a:rPr lang="en-US" sz="1400" dirty="0"/>
              <a:t> and the </a:t>
            </a:r>
            <a:r>
              <a:rPr lang="en-US" sz="1400" dirty="0" err="1"/>
              <a:t>labels_set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02A542-7A22-41AB-B258-6B9E0FE6000A}"/>
              </a:ext>
            </a:extLst>
          </p:cNvPr>
          <p:cNvCxnSpPr>
            <a:stCxn id="5" idx="1"/>
          </p:cNvCxnSpPr>
          <p:nvPr/>
        </p:nvCxnSpPr>
        <p:spPr>
          <a:xfrm flipH="1">
            <a:off x="6627628" y="1216779"/>
            <a:ext cx="240673" cy="24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DB716C-E454-4800-AC2B-91E6E95AC693}"/>
              </a:ext>
            </a:extLst>
          </p:cNvPr>
          <p:cNvSpPr/>
          <p:nvPr/>
        </p:nvSpPr>
        <p:spPr>
          <a:xfrm>
            <a:off x="129962" y="1325563"/>
            <a:ext cx="4711396" cy="6520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00E8A8-FD70-4BA9-9BE8-C6303A15B1EA}"/>
              </a:ext>
            </a:extLst>
          </p:cNvPr>
          <p:cNvCxnSpPr>
            <a:stCxn id="9" idx="1"/>
            <a:endCxn id="13" idx="3"/>
          </p:cNvCxnSpPr>
          <p:nvPr/>
        </p:nvCxnSpPr>
        <p:spPr>
          <a:xfrm flipH="1" flipV="1">
            <a:off x="4841358" y="1644502"/>
            <a:ext cx="2026943" cy="76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DE87ABF-3E0E-42A5-A268-C959FE1C6CC6}"/>
              </a:ext>
            </a:extLst>
          </p:cNvPr>
          <p:cNvSpPr/>
          <p:nvPr/>
        </p:nvSpPr>
        <p:spPr>
          <a:xfrm>
            <a:off x="129962" y="2187686"/>
            <a:ext cx="2024903" cy="4066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35E701-0262-417A-896E-CFC0C2F98154}"/>
              </a:ext>
            </a:extLst>
          </p:cNvPr>
          <p:cNvCxnSpPr>
            <a:stCxn id="10" idx="1"/>
            <a:endCxn id="16" idx="3"/>
          </p:cNvCxnSpPr>
          <p:nvPr/>
        </p:nvCxnSpPr>
        <p:spPr>
          <a:xfrm flipH="1">
            <a:off x="2154865" y="2313171"/>
            <a:ext cx="4713436" cy="77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B88F42E-B60E-4D2F-82BF-D2D5F9E69328}"/>
              </a:ext>
            </a:extLst>
          </p:cNvPr>
          <p:cNvSpPr/>
          <p:nvPr/>
        </p:nvSpPr>
        <p:spPr>
          <a:xfrm>
            <a:off x="129962" y="2594344"/>
            <a:ext cx="2996010" cy="834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B358F9-B59B-43E9-9D6F-3B1CA80B1333}"/>
              </a:ext>
            </a:extLst>
          </p:cNvPr>
          <p:cNvCxnSpPr>
            <a:stCxn id="11" idx="1"/>
            <a:endCxn id="19" idx="3"/>
          </p:cNvCxnSpPr>
          <p:nvPr/>
        </p:nvCxnSpPr>
        <p:spPr>
          <a:xfrm flipH="1">
            <a:off x="3125972" y="2988140"/>
            <a:ext cx="3742329" cy="23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7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10" grpId="0"/>
      <p:bldP spid="11" grpId="0"/>
      <p:bldP spid="13" grpId="0" animBg="1"/>
      <p:bldP spid="16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E979-D669-45DE-B0BD-F805347F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Create Dataset Object for TensorFlow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280503D-1833-4C16-9FC3-9DAAD7535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30" y="2376501"/>
            <a:ext cx="9288570" cy="124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D0E7-549C-4A54-B7D5-5A5E4ACE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Build &amp; Fit 3D CNN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D76F1F5-935F-4CCC-8929-661D4310C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952678"/>
            <a:ext cx="6109594" cy="4780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D9E910-C494-479E-A6C4-8B4A83B3C8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72"/>
          <a:stretch/>
        </p:blipFill>
        <p:spPr>
          <a:xfrm>
            <a:off x="6255898" y="952678"/>
            <a:ext cx="5984089" cy="2307045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6E091804-B176-4EC6-AFE6-AC2CEC77F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36" y="3771276"/>
            <a:ext cx="5833356" cy="882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21D6ED-1F98-49DD-B642-30792E20A2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64" y="4869541"/>
            <a:ext cx="5590899" cy="44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1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EC56-760F-452B-9484-3D6E256A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" y="99949"/>
            <a:ext cx="10515600" cy="1325563"/>
          </a:xfrm>
        </p:spPr>
        <p:txBody>
          <a:bodyPr/>
          <a:lstStyle/>
          <a:p>
            <a:r>
              <a:rPr lang="en-US" dirty="0"/>
              <a:t>Prep Features for GRU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D5F7B67-DA8B-475E-BEE7-F3228D50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924" y="99949"/>
            <a:ext cx="2150684" cy="1047769"/>
          </a:xfrm>
          <a:prstGeom prst="rect">
            <a:avLst/>
          </a:prstGeom>
        </p:spPr>
      </p:pic>
      <p:pic>
        <p:nvPicPr>
          <p:cNvPr id="6" name="Picture 5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2ACCD6E5-043C-4F17-BA9D-49D2EBCAF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135" y="85014"/>
            <a:ext cx="1453793" cy="1062704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246645C-796A-46CE-A962-F0F691C82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9" y="1633994"/>
            <a:ext cx="3857039" cy="2394470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6E2BC9-5D6B-49B8-8969-AD230984B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9" y="4236946"/>
            <a:ext cx="5516576" cy="21547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AF044A-8F41-4DEE-A634-AC3736000B45}"/>
              </a:ext>
            </a:extLst>
          </p:cNvPr>
          <p:cNvSpPr txBox="1"/>
          <p:nvPr/>
        </p:nvSpPr>
        <p:spPr>
          <a:xfrm>
            <a:off x="5431536" y="1893161"/>
            <a:ext cx="416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 frames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3EC3D2-1703-411F-B8B8-126F20F03DF4}"/>
              </a:ext>
            </a:extLst>
          </p:cNvPr>
          <p:cNvSpPr txBox="1"/>
          <p:nvPr/>
        </p:nvSpPr>
        <p:spPr>
          <a:xfrm>
            <a:off x="5431536" y="2179260"/>
            <a:ext cx="416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mean of each flattened frame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AA3501-8430-478B-B7D4-09D48474C2C9}"/>
              </a:ext>
            </a:extLst>
          </p:cNvPr>
          <p:cNvSpPr txBox="1"/>
          <p:nvPr/>
        </p:nvSpPr>
        <p:spPr>
          <a:xfrm>
            <a:off x="6899199" y="4028464"/>
            <a:ext cx="416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 frames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1EE4EF-0C55-4AEE-8DBD-E9A6B2C5276B}"/>
              </a:ext>
            </a:extLst>
          </p:cNvPr>
          <p:cNvSpPr txBox="1"/>
          <p:nvPr/>
        </p:nvSpPr>
        <p:spPr>
          <a:xfrm>
            <a:off x="6899199" y="4524119"/>
            <a:ext cx="416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mean of each flattened frame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339A939-4EC0-49C5-9500-87118390ABB6}"/>
              </a:ext>
            </a:extLst>
          </p:cNvPr>
          <p:cNvCxnSpPr>
            <a:stCxn id="11" idx="1"/>
          </p:cNvCxnSpPr>
          <p:nvPr/>
        </p:nvCxnSpPr>
        <p:spPr>
          <a:xfrm rot="10800000">
            <a:off x="4123944" y="1755649"/>
            <a:ext cx="1307592" cy="32217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B3C9D30-CAE1-4E1C-A954-F02F680C4FEE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3941180" y="2077827"/>
            <a:ext cx="1490356" cy="3931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581F2FF-1702-4483-8B23-A11D249E2D9C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4224528" y="2000212"/>
            <a:ext cx="1207008" cy="363715"/>
          </a:xfrm>
          <a:prstGeom prst="bentConnector3">
            <a:avLst>
              <a:gd name="adj1" fmla="val 787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428130E-EF5D-43DD-BA05-A015B80403E1}"/>
              </a:ext>
            </a:extLst>
          </p:cNvPr>
          <p:cNvCxnSpPr>
            <a:stCxn id="12" idx="1"/>
          </p:cNvCxnSpPr>
          <p:nvPr/>
        </p:nvCxnSpPr>
        <p:spPr>
          <a:xfrm rot="10800000" flipV="1">
            <a:off x="4033778" y="2363926"/>
            <a:ext cx="1397759" cy="393148"/>
          </a:xfrm>
          <a:prstGeom prst="bentConnector3">
            <a:avLst>
              <a:gd name="adj1" fmla="val 375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DCEA90-8B47-4C90-9D8C-0F8C260A98B1}"/>
              </a:ext>
            </a:extLst>
          </p:cNvPr>
          <p:cNvCxnSpPr>
            <a:stCxn id="13" idx="1"/>
          </p:cNvCxnSpPr>
          <p:nvPr/>
        </p:nvCxnSpPr>
        <p:spPr>
          <a:xfrm flipH="1">
            <a:off x="5791924" y="4213130"/>
            <a:ext cx="1107275" cy="138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996B7E-EB8A-4040-B08F-53B3ED6E151D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5382228" y="4606278"/>
            <a:ext cx="1516971" cy="10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01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D0EE-66A7-4C0C-8294-2A238AB0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Build &amp; Fit GRU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BBA77F-4536-41AA-9975-0B064414A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0" y="1070082"/>
            <a:ext cx="5961230" cy="3338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B8B02-06CC-4375-958C-3EDA332DD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94"/>
          <a:stretch/>
        </p:blipFill>
        <p:spPr>
          <a:xfrm>
            <a:off x="-163629" y="5189727"/>
            <a:ext cx="7896356" cy="119638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FECBD31-D674-4A14-8317-EE532B64B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70" y="1682128"/>
            <a:ext cx="5711725" cy="59906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DAF1813-EFA7-44E3-853C-B31AC0C019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70" y="3241665"/>
            <a:ext cx="5625076" cy="5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61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A8D833-2F3B-4255-AAB3-6B4024B75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Code is Incomplete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6D7F46-0284-42C5-BD86-6087E0950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Leaves room for improvements!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7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Mp4 – mp4gain.com">
            <a:extLst>
              <a:ext uri="{FF2B5EF4-FFF2-40B4-BE49-F238E27FC236}">
                <a16:creationId xmlns:a16="http://schemas.microsoft.com/office/drawing/2014/main" id="{683CE5EF-A8C2-4A12-BAF6-650869759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600075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F53BD7-5C4E-4007-B11B-599615ADE865}"/>
              </a:ext>
            </a:extLst>
          </p:cNvPr>
          <p:cNvCxnSpPr>
            <a:stCxn id="4" idx="3"/>
          </p:cNvCxnSpPr>
          <p:nvPr/>
        </p:nvCxnSpPr>
        <p:spPr>
          <a:xfrm>
            <a:off x="1343025" y="1019175"/>
            <a:ext cx="1381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9F930125-27EA-4125-BD64-06CA6E153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46" y="698528"/>
            <a:ext cx="975033" cy="969264"/>
          </a:xfrm>
          <a:prstGeom prst="rect">
            <a:avLst/>
          </a:prstGeom>
        </p:spPr>
      </p:pic>
      <p:pic>
        <p:nvPicPr>
          <p:cNvPr id="12" name="Picture 11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4945044E-E967-4DB2-82A6-3DB10A974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657225"/>
            <a:ext cx="963629" cy="969264"/>
          </a:xfrm>
          <a:prstGeom prst="rect">
            <a:avLst/>
          </a:prstGeom>
        </p:spPr>
      </p:pic>
      <p:pic>
        <p:nvPicPr>
          <p:cNvPr id="10" name="Picture 9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1F6967FA-6C6A-4104-9D90-9D2480205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600058"/>
            <a:ext cx="953987" cy="96521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AE39C5-E6B4-46CC-8A1A-ED17F1D352B0}"/>
              </a:ext>
            </a:extLst>
          </p:cNvPr>
          <p:cNvCxnSpPr>
            <a:cxnSpLocks/>
          </p:cNvCxnSpPr>
          <p:nvPr/>
        </p:nvCxnSpPr>
        <p:spPr>
          <a:xfrm flipV="1">
            <a:off x="3859112" y="1054088"/>
            <a:ext cx="155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3A1F42FF-A3E1-4EEE-82D2-DCBAB25E86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48" y="779593"/>
            <a:ext cx="965250" cy="939848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C2706315-8870-44E4-8EA7-310B671239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25" y="673940"/>
            <a:ext cx="939848" cy="952549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9946AFE5-60FA-4CA7-B3E2-B3EB496E89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80988"/>
            <a:ext cx="958899" cy="94619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7ACE43-1311-47E1-A34A-F9AC13CD5E1D}"/>
              </a:ext>
            </a:extLst>
          </p:cNvPr>
          <p:cNvCxnSpPr>
            <a:cxnSpLocks/>
          </p:cNvCxnSpPr>
          <p:nvPr/>
        </p:nvCxnSpPr>
        <p:spPr>
          <a:xfrm flipV="1">
            <a:off x="6664374" y="1054087"/>
            <a:ext cx="16223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Merge 26">
            <a:extLst>
              <a:ext uri="{FF2B5EF4-FFF2-40B4-BE49-F238E27FC236}">
                <a16:creationId xmlns:a16="http://schemas.microsoft.com/office/drawing/2014/main" id="{08B5359B-2299-4E50-B045-FF8D684644E5}"/>
              </a:ext>
            </a:extLst>
          </p:cNvPr>
          <p:cNvSpPr/>
          <p:nvPr/>
        </p:nvSpPr>
        <p:spPr>
          <a:xfrm>
            <a:off x="8266142" y="657225"/>
            <a:ext cx="965250" cy="96525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DB4E16-DC0C-4F8B-90D5-62B0EB8FDA83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990080" y="1139850"/>
            <a:ext cx="1477895" cy="1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553BBA-618B-4D76-8F65-ED02F0033C7A}"/>
              </a:ext>
            </a:extLst>
          </p:cNvPr>
          <p:cNvCxnSpPr/>
          <p:nvPr/>
        </p:nvCxnSpPr>
        <p:spPr>
          <a:xfrm>
            <a:off x="10436274" y="1150214"/>
            <a:ext cx="0" cy="183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Extract 31">
            <a:extLst>
              <a:ext uri="{FF2B5EF4-FFF2-40B4-BE49-F238E27FC236}">
                <a16:creationId xmlns:a16="http://schemas.microsoft.com/office/drawing/2014/main" id="{6CF81F22-CCCE-486C-8E9C-A74F5D9587AF}"/>
              </a:ext>
            </a:extLst>
          </p:cNvPr>
          <p:cNvSpPr/>
          <p:nvPr/>
        </p:nvSpPr>
        <p:spPr>
          <a:xfrm>
            <a:off x="9953649" y="2991689"/>
            <a:ext cx="965250" cy="965250"/>
          </a:xfrm>
          <a:prstGeom prst="flowChartExtra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AD920F-9D75-4A71-AB50-65D006766CB3}"/>
              </a:ext>
            </a:extLst>
          </p:cNvPr>
          <p:cNvCxnSpPr>
            <a:stCxn id="32" idx="1"/>
          </p:cNvCxnSpPr>
          <p:nvPr/>
        </p:nvCxnSpPr>
        <p:spPr>
          <a:xfrm flipH="1">
            <a:off x="8372475" y="3474314"/>
            <a:ext cx="1822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B473FB-B6C7-48E3-8E6D-469721C1D20E}"/>
              </a:ext>
            </a:extLst>
          </p:cNvPr>
          <p:cNvCxnSpPr/>
          <p:nvPr/>
        </p:nvCxnSpPr>
        <p:spPr>
          <a:xfrm flipV="1">
            <a:off x="8382000" y="2457450"/>
            <a:ext cx="0" cy="101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538309-FB72-4330-B0DC-F091AAC7DB53}"/>
              </a:ext>
            </a:extLst>
          </p:cNvPr>
          <p:cNvCxnSpPr/>
          <p:nvPr/>
        </p:nvCxnSpPr>
        <p:spPr>
          <a:xfrm flipH="1">
            <a:off x="7162800" y="2476500"/>
            <a:ext cx="1209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F2A79F-49DB-4D74-8BA3-FCD85959EE56}"/>
              </a:ext>
            </a:extLst>
          </p:cNvPr>
          <p:cNvCxnSpPr/>
          <p:nvPr/>
        </p:nvCxnSpPr>
        <p:spPr>
          <a:xfrm>
            <a:off x="8382000" y="3053690"/>
            <a:ext cx="0" cy="97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4FBAE3-FB10-4837-95C3-20C428C382D9}"/>
              </a:ext>
            </a:extLst>
          </p:cNvPr>
          <p:cNvCxnSpPr/>
          <p:nvPr/>
        </p:nvCxnSpPr>
        <p:spPr>
          <a:xfrm flipH="1">
            <a:off x="7162800" y="4046601"/>
            <a:ext cx="1209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CC4E0FA7-7BAC-4308-AA82-302E07AA69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672" y="4747822"/>
            <a:ext cx="5685351" cy="2082903"/>
          </a:xfrm>
          <a:prstGeom prst="rect">
            <a:avLst/>
          </a:prstGeom>
        </p:spPr>
      </p:pic>
      <p:sp>
        <p:nvSpPr>
          <p:cNvPr id="47" name="Flowchart: Extract 46">
            <a:extLst>
              <a:ext uri="{FF2B5EF4-FFF2-40B4-BE49-F238E27FC236}">
                <a16:creationId xmlns:a16="http://schemas.microsoft.com/office/drawing/2014/main" id="{95FF8D4E-D298-40A5-87E2-7E5F3BA4C907}"/>
              </a:ext>
            </a:extLst>
          </p:cNvPr>
          <p:cNvSpPr/>
          <p:nvPr/>
        </p:nvSpPr>
        <p:spPr>
          <a:xfrm rot="16200000">
            <a:off x="5850469" y="1679735"/>
            <a:ext cx="1005833" cy="1555429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Flowchart: Extract 112">
            <a:extLst>
              <a:ext uri="{FF2B5EF4-FFF2-40B4-BE49-F238E27FC236}">
                <a16:creationId xmlns:a16="http://schemas.microsoft.com/office/drawing/2014/main" id="{E3F0D69F-2CB6-45F5-98ED-ADBF7D3BD728}"/>
              </a:ext>
            </a:extLst>
          </p:cNvPr>
          <p:cNvSpPr/>
          <p:nvPr/>
        </p:nvSpPr>
        <p:spPr>
          <a:xfrm rot="16200000">
            <a:off x="5829724" y="3222821"/>
            <a:ext cx="1005833" cy="1555429"/>
          </a:xfrm>
          <a:prstGeom prst="flowChartExtra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FCBCF2-711D-4F53-8152-67CA877E463A}"/>
              </a:ext>
            </a:extLst>
          </p:cNvPr>
          <p:cNvCxnSpPr>
            <a:stCxn id="47" idx="0"/>
          </p:cNvCxnSpPr>
          <p:nvPr/>
        </p:nvCxnSpPr>
        <p:spPr>
          <a:xfrm flipH="1">
            <a:off x="4634656" y="2457449"/>
            <a:ext cx="9410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922D7A2-EC92-44CD-A3B3-BFC187D8E121}"/>
              </a:ext>
            </a:extLst>
          </p:cNvPr>
          <p:cNvCxnSpPr/>
          <p:nvPr/>
        </p:nvCxnSpPr>
        <p:spPr>
          <a:xfrm flipH="1">
            <a:off x="4652707" y="4009679"/>
            <a:ext cx="9410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CCD33B0-0669-43AB-8F94-B3932B23BC52}"/>
              </a:ext>
            </a:extLst>
          </p:cNvPr>
          <p:cNvSpPr txBox="1"/>
          <p:nvPr/>
        </p:nvSpPr>
        <p:spPr>
          <a:xfrm>
            <a:off x="3291689" y="2288603"/>
            <a:ext cx="1783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Real/Fake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AD4B09F-5A55-4F1A-BA2B-9B2087152B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5268" y="5092611"/>
            <a:ext cx="6929624" cy="101008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4CEEE4EF-7087-482B-8A90-009A4052A696}"/>
              </a:ext>
            </a:extLst>
          </p:cNvPr>
          <p:cNvSpPr txBox="1"/>
          <p:nvPr/>
        </p:nvSpPr>
        <p:spPr>
          <a:xfrm>
            <a:off x="3291689" y="3846646"/>
            <a:ext cx="1783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Real/Fake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C14AE4-1AFD-4D99-BEE7-3428B55AC3AC}"/>
              </a:ext>
            </a:extLst>
          </p:cNvPr>
          <p:cNvSpPr txBox="1"/>
          <p:nvPr/>
        </p:nvSpPr>
        <p:spPr>
          <a:xfrm>
            <a:off x="6121842" y="2288087"/>
            <a:ext cx="112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B10FCE5-AF4D-4122-9E7C-C345A3251A5C}"/>
              </a:ext>
            </a:extLst>
          </p:cNvPr>
          <p:cNvSpPr txBox="1"/>
          <p:nvPr/>
        </p:nvSpPr>
        <p:spPr>
          <a:xfrm>
            <a:off x="6130110" y="3848386"/>
            <a:ext cx="112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223219-E8C1-4CFF-99C5-06013FA7BC2C}"/>
              </a:ext>
            </a:extLst>
          </p:cNvPr>
          <p:cNvSpPr txBox="1"/>
          <p:nvPr/>
        </p:nvSpPr>
        <p:spPr>
          <a:xfrm>
            <a:off x="996717" y="730890"/>
            <a:ext cx="2014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D6BA207-33FC-40C3-8038-EEE9A62A6190}"/>
              </a:ext>
            </a:extLst>
          </p:cNvPr>
          <p:cNvSpPr txBox="1"/>
          <p:nvPr/>
        </p:nvSpPr>
        <p:spPr>
          <a:xfrm>
            <a:off x="984151" y="1019175"/>
            <a:ext cx="2014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Crop, Resize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936D478-4C3B-4078-B9C0-EAEB71CD2C23}"/>
              </a:ext>
            </a:extLst>
          </p:cNvPr>
          <p:cNvSpPr txBox="1"/>
          <p:nvPr/>
        </p:nvSpPr>
        <p:spPr>
          <a:xfrm>
            <a:off x="3617696" y="760907"/>
            <a:ext cx="2014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Blur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0F0EA18-3A53-460E-A867-781E5563431B}"/>
              </a:ext>
            </a:extLst>
          </p:cNvPr>
          <p:cNvSpPr txBox="1"/>
          <p:nvPr/>
        </p:nvSpPr>
        <p:spPr>
          <a:xfrm>
            <a:off x="3617696" y="1068593"/>
            <a:ext cx="2014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Diff(Original, Blur)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CDA3D65-F54B-4A39-A7CB-C3AD79513B47}"/>
              </a:ext>
            </a:extLst>
          </p:cNvPr>
          <p:cNvSpPr txBox="1"/>
          <p:nvPr/>
        </p:nvSpPr>
        <p:spPr>
          <a:xfrm>
            <a:off x="2279340" y="334843"/>
            <a:ext cx="2014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Video Frames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1AD45DE-FF40-42E6-91B9-CABE372368E4}"/>
              </a:ext>
            </a:extLst>
          </p:cNvPr>
          <p:cNvSpPr txBox="1"/>
          <p:nvPr/>
        </p:nvSpPr>
        <p:spPr>
          <a:xfrm>
            <a:off x="2279340" y="1710955"/>
            <a:ext cx="2014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Frame: 100x100x3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35B3A88-3D44-4A7B-BE93-8EE04EE058DC}"/>
              </a:ext>
            </a:extLst>
          </p:cNvPr>
          <p:cNvSpPr txBox="1"/>
          <p:nvPr/>
        </p:nvSpPr>
        <p:spPr>
          <a:xfrm>
            <a:off x="4996573" y="272231"/>
            <a:ext cx="2014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Noise Frames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977D73C-BA60-4FD7-8CB2-CD8199182695}"/>
              </a:ext>
            </a:extLst>
          </p:cNvPr>
          <p:cNvSpPr txBox="1"/>
          <p:nvPr/>
        </p:nvSpPr>
        <p:spPr>
          <a:xfrm>
            <a:off x="4996573" y="1694688"/>
            <a:ext cx="2014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Frame: 100x100x1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85C1766-3376-43AA-ACDA-D7F3D8C71058}"/>
              </a:ext>
            </a:extLst>
          </p:cNvPr>
          <p:cNvSpPr txBox="1"/>
          <p:nvPr/>
        </p:nvSpPr>
        <p:spPr>
          <a:xfrm>
            <a:off x="7767637" y="390590"/>
            <a:ext cx="2014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videos with no faces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C766C16-A3F5-4029-A522-894756A578B1}"/>
              </a:ext>
            </a:extLst>
          </p:cNvPr>
          <p:cNvSpPr txBox="1"/>
          <p:nvPr/>
        </p:nvSpPr>
        <p:spPr>
          <a:xfrm>
            <a:off x="9428898" y="3965724"/>
            <a:ext cx="2014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Train/Test Split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 real videos 4 times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3D486B0-3BA7-4DE0-9112-F07C3E74C997}"/>
              </a:ext>
            </a:extLst>
          </p:cNvPr>
          <p:cNvSpPr txBox="1"/>
          <p:nvPr/>
        </p:nvSpPr>
        <p:spPr>
          <a:xfrm>
            <a:off x="8454221" y="2438651"/>
            <a:ext cx="1874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= 0.01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 = 0.9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= BCE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 = Accuracy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27330D8-B533-4C68-BE29-A061A297B332}"/>
              </a:ext>
            </a:extLst>
          </p:cNvPr>
          <p:cNvSpPr txBox="1"/>
          <p:nvPr/>
        </p:nvSpPr>
        <p:spPr>
          <a:xfrm>
            <a:off x="6775967" y="1963448"/>
            <a:ext cx="2014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Epochs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iters / epoch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44DECEB-A905-4111-8BA0-0B8F546639B4}"/>
              </a:ext>
            </a:extLst>
          </p:cNvPr>
          <p:cNvSpPr txBox="1"/>
          <p:nvPr/>
        </p:nvSpPr>
        <p:spPr>
          <a:xfrm>
            <a:off x="6752814" y="4088890"/>
            <a:ext cx="2014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Epochs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 = 16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5A6B302-A50F-4BA8-A063-321EC3993DAE}"/>
              </a:ext>
            </a:extLst>
          </p:cNvPr>
          <p:cNvSpPr txBox="1"/>
          <p:nvPr/>
        </p:nvSpPr>
        <p:spPr>
          <a:xfrm>
            <a:off x="4750269" y="2520650"/>
            <a:ext cx="859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8AC9391-6C6F-4A75-99D6-A028930C8B59}"/>
              </a:ext>
            </a:extLst>
          </p:cNvPr>
          <p:cNvSpPr txBox="1"/>
          <p:nvPr/>
        </p:nvSpPr>
        <p:spPr>
          <a:xfrm>
            <a:off x="4719033" y="3688725"/>
            <a:ext cx="859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307045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47" grpId="0" animBg="1"/>
      <p:bldP spid="113" grpId="0" animBg="1"/>
      <p:bldP spid="50" grpId="0"/>
      <p:bldP spid="116" grpId="0"/>
      <p:bldP spid="53" grpId="0"/>
      <p:bldP spid="118" grpId="0"/>
      <p:bldP spid="54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F662-AE60-4309-9FB1-E92C803D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439D-2D93-487E-AF15-A1682CCBEB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471.84 GB of video</a:t>
            </a:r>
          </a:p>
          <a:p>
            <a:pPr lvl="1"/>
            <a:r>
              <a:rPr lang="en-US" dirty="0"/>
              <a:t>Not publicly available</a:t>
            </a:r>
          </a:p>
          <a:p>
            <a:r>
              <a:rPr lang="en-US" dirty="0"/>
              <a:t>Metadata json file.</a:t>
            </a:r>
          </a:p>
          <a:p>
            <a:pPr lvl="1"/>
            <a:r>
              <a:rPr lang="en-US" dirty="0"/>
              <a:t>Filename</a:t>
            </a:r>
          </a:p>
          <a:p>
            <a:pPr lvl="2"/>
            <a:r>
              <a:rPr lang="en-US" dirty="0"/>
              <a:t>Video file name.</a:t>
            </a:r>
          </a:p>
          <a:p>
            <a:pPr lvl="1"/>
            <a:r>
              <a:rPr lang="en-US" dirty="0"/>
              <a:t>Label</a:t>
            </a:r>
          </a:p>
          <a:p>
            <a:pPr lvl="2"/>
            <a:r>
              <a:rPr lang="en-US" dirty="0"/>
              <a:t>Real or Fake.</a:t>
            </a:r>
          </a:p>
          <a:p>
            <a:pPr lvl="1"/>
            <a:r>
              <a:rPr lang="en-US" dirty="0"/>
              <a:t>Original</a:t>
            </a:r>
          </a:p>
          <a:p>
            <a:pPr lvl="2"/>
            <a:r>
              <a:rPr lang="en-US" dirty="0"/>
              <a:t>If Fake, name of source/original video.</a:t>
            </a:r>
          </a:p>
          <a:p>
            <a:pPr lvl="1"/>
            <a:r>
              <a:rPr lang="en-US" dirty="0"/>
              <a:t>Split</a:t>
            </a:r>
          </a:p>
          <a:p>
            <a:pPr lvl="2"/>
            <a:r>
              <a:rPr lang="en-US" dirty="0"/>
              <a:t>Always train.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EF454-0A3F-45CF-B72E-964BC0855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578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Code of interest uses a sample of the full data.</a:t>
            </a:r>
          </a:p>
          <a:p>
            <a:pPr lvl="1"/>
            <a:r>
              <a:rPr lang="en-US" dirty="0"/>
              <a:t>400 training videos</a:t>
            </a:r>
          </a:p>
          <a:p>
            <a:pPr lvl="1"/>
            <a:r>
              <a:rPr lang="en-US" dirty="0"/>
              <a:t>400 testing videos</a:t>
            </a:r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DCD6785-BA5A-42C9-92BB-8873608D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02" y="3998665"/>
            <a:ext cx="4059339" cy="1689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7239C9-4DD8-41DA-9287-A74400464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187" y="3429000"/>
            <a:ext cx="5985863" cy="434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A3DEDE-D547-40D5-85C5-5139AB081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187" y="3863728"/>
            <a:ext cx="1707106" cy="434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E10E73-E9E4-418F-BB10-CDF4F325FD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187" y="4432685"/>
            <a:ext cx="1549755" cy="24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8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41D468-FE35-4DAF-9BE3-6FC10BC1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65125"/>
            <a:ext cx="10829925" cy="1325563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49CFFF-0DC1-4A1E-B607-9C86C20DC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0" y="1524000"/>
            <a:ext cx="7753939" cy="638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3B4A36-05C2-482F-8D0F-4502287B2B30}"/>
              </a:ext>
            </a:extLst>
          </p:cNvPr>
          <p:cNvSpPr txBox="1"/>
          <p:nvPr/>
        </p:nvSpPr>
        <p:spPr>
          <a:xfrm>
            <a:off x="8382119" y="1381427"/>
            <a:ext cx="3419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Imports a </a:t>
            </a:r>
            <a:r>
              <a:rPr lang="en-US" dirty="0" err="1"/>
              <a:t>Haar</a:t>
            </a:r>
            <a:r>
              <a:rPr lang="en-US" dirty="0"/>
              <a:t> Feature-Based Cascade Classifier.</a:t>
            </a:r>
          </a:p>
          <a:p>
            <a:r>
              <a:rPr lang="en-US" dirty="0">
                <a:solidFill>
                  <a:srgbClr val="00B050"/>
                </a:solidFill>
              </a:rPr>
              <a:t>Frontal Face Detector.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DEE4A-B9DC-4DD2-80F8-C7EE55188C01}"/>
              </a:ext>
            </a:extLst>
          </p:cNvPr>
          <p:cNvSpPr/>
          <p:nvPr/>
        </p:nvSpPr>
        <p:spPr>
          <a:xfrm>
            <a:off x="6867525" y="1700213"/>
            <a:ext cx="1457325" cy="24288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80DB91-A6B2-448F-8768-4C952AE80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0" y="3159122"/>
            <a:ext cx="2542538" cy="269878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AD529AF0-66C4-4B74-85D4-9D4833614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0" y="3429000"/>
            <a:ext cx="3900601" cy="1438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296A12-5F92-4641-92CE-5BA7379E48FD}"/>
              </a:ext>
            </a:extLst>
          </p:cNvPr>
          <p:cNvSpPr txBox="1"/>
          <p:nvPr/>
        </p:nvSpPr>
        <p:spPr>
          <a:xfrm>
            <a:off x="571030" y="2789790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TensorFlow/</a:t>
            </a:r>
            <a:r>
              <a:rPr lang="en-US" dirty="0" err="1"/>
              <a:t>Keras</a:t>
            </a:r>
            <a:r>
              <a:rPr lang="en-US" dirty="0"/>
              <a:t> libraries.</a:t>
            </a:r>
          </a:p>
        </p:txBody>
      </p:sp>
      <p:pic>
        <p:nvPicPr>
          <p:cNvPr id="16" name="Picture 15" descr="A picture containing text, orange, close&#10;&#10;Description automatically generated">
            <a:extLst>
              <a:ext uri="{FF2B5EF4-FFF2-40B4-BE49-F238E27FC236}">
                <a16:creationId xmlns:a16="http://schemas.microsoft.com/office/drawing/2014/main" id="{8C473A61-064D-465A-BC4D-5F18538635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51" y="3190084"/>
            <a:ext cx="3125422" cy="9239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F2E7B3-7B6F-4317-BF56-AB7211206934}"/>
              </a:ext>
            </a:extLst>
          </p:cNvPr>
          <p:cNvSpPr txBox="1"/>
          <p:nvPr/>
        </p:nvSpPr>
        <p:spPr>
          <a:xfrm>
            <a:off x="6096000" y="2820752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Pytorch</a:t>
            </a:r>
            <a:r>
              <a:rPr lang="en-US" dirty="0"/>
              <a:t> equivalent</a:t>
            </a:r>
          </a:p>
        </p:txBody>
      </p:sp>
    </p:spTree>
    <p:extLst>
      <p:ext uri="{BB962C8B-B14F-4D97-AF65-F5344CB8AC3E}">
        <p14:creationId xmlns:p14="http://schemas.microsoft.com/office/powerpoint/2010/main" val="126344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BE41-10D0-4F57-A266-B0EDC856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365125"/>
            <a:ext cx="11210925" cy="1325563"/>
          </a:xfrm>
        </p:spPr>
        <p:txBody>
          <a:bodyPr/>
          <a:lstStyle/>
          <a:p>
            <a:r>
              <a:rPr lang="en-US" dirty="0"/>
              <a:t>Face Detection &amp; Standardization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8085A4-4C62-4940-9608-49BA2BB9B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690688"/>
            <a:ext cx="6486525" cy="2646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001BF8-268D-4D71-AAF2-2457B49F28F9}"/>
              </a:ext>
            </a:extLst>
          </p:cNvPr>
          <p:cNvSpPr txBox="1"/>
          <p:nvPr/>
        </p:nvSpPr>
        <p:spPr>
          <a:xfrm>
            <a:off x="7429500" y="1602469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Input: Video frame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A6FB35-C9FA-4522-BECB-25143BBC9C3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057402" y="1756358"/>
            <a:ext cx="5372098" cy="8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EF379B-422F-4A7B-B93D-32484DEA98D7}"/>
              </a:ext>
            </a:extLst>
          </p:cNvPr>
          <p:cNvSpPr txBox="1"/>
          <p:nvPr/>
        </p:nvSpPr>
        <p:spPr>
          <a:xfrm>
            <a:off x="7429500" y="1901726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Returns rectangle where face is located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7AF027-3393-4EBA-8EA7-84B37AD8840F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6629400" y="2047875"/>
            <a:ext cx="800100" cy="7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EEDE5F-CE4D-4190-AAE2-8B35A1DA200E}"/>
              </a:ext>
            </a:extLst>
          </p:cNvPr>
          <p:cNvSpPr txBox="1"/>
          <p:nvPr/>
        </p:nvSpPr>
        <p:spPr>
          <a:xfrm>
            <a:off x="7429500" y="2209503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no face was detected in the frame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C67BA4-3547-430D-901C-8C96083757D8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2133600" y="2295525"/>
            <a:ext cx="5295900" cy="67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91BDDD-4776-4F12-8C47-1EE59BD5DA75}"/>
              </a:ext>
            </a:extLst>
          </p:cNvPr>
          <p:cNvSpPr txBox="1"/>
          <p:nvPr/>
        </p:nvSpPr>
        <p:spPr>
          <a:xfrm>
            <a:off x="7415212" y="2492499"/>
            <a:ext cx="328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an empty picture of size 100x100x3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49F930-0EE4-476C-BE34-0038AAEA89CE}"/>
              </a:ext>
            </a:extLst>
          </p:cNvPr>
          <p:cNvSpPr txBox="1"/>
          <p:nvPr/>
        </p:nvSpPr>
        <p:spPr>
          <a:xfrm>
            <a:off x="7415211" y="2724995"/>
            <a:ext cx="328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Fill it with </a:t>
            </a:r>
            <a:r>
              <a:rPr lang="en-US" sz="1400" dirty="0" err="1"/>
              <a:t>NaN</a:t>
            </a:r>
            <a:r>
              <a:rPr lang="en-US" sz="14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1CF0ED-5BD9-4EBE-9618-52268766AEBE}"/>
              </a:ext>
            </a:extLst>
          </p:cNvPr>
          <p:cNvSpPr txBox="1"/>
          <p:nvPr/>
        </p:nvSpPr>
        <p:spPr>
          <a:xfrm>
            <a:off x="7415210" y="2957491"/>
            <a:ext cx="328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it. End Function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0D3276-2C3E-43CC-867B-AEC30BA82204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2847976" y="2567780"/>
            <a:ext cx="4567236" cy="78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B4D5C3-A664-4121-AEE6-AAB6FB9B4E62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1847850" y="2837916"/>
            <a:ext cx="5567361" cy="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8A72C6-50E6-4CB1-B20F-D3F12F99786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581150" y="3083272"/>
            <a:ext cx="5834060" cy="28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CD3E4C4-3431-4CD4-BD52-A41BA02C7733}"/>
              </a:ext>
            </a:extLst>
          </p:cNvPr>
          <p:cNvSpPr txBox="1"/>
          <p:nvPr/>
        </p:nvSpPr>
        <p:spPr>
          <a:xfrm>
            <a:off x="7429500" y="3240168"/>
            <a:ext cx="328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each rectangle in the frame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7ACB85-BDD1-4952-B5F9-EA2E64210B22}"/>
              </a:ext>
            </a:extLst>
          </p:cNvPr>
          <p:cNvSpPr txBox="1"/>
          <p:nvPr/>
        </p:nvSpPr>
        <p:spPr>
          <a:xfrm>
            <a:off x="7429500" y="3459208"/>
            <a:ext cx="328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Crop the frame to the face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4F98D-0707-4406-B77B-8CF583B71A92}"/>
              </a:ext>
            </a:extLst>
          </p:cNvPr>
          <p:cNvSpPr txBox="1"/>
          <p:nvPr/>
        </p:nvSpPr>
        <p:spPr>
          <a:xfrm>
            <a:off x="7429500" y="3732260"/>
            <a:ext cx="328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Resize crop to 100x100x3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6A20C0-D823-44A1-924B-001689B15C04}"/>
              </a:ext>
            </a:extLst>
          </p:cNvPr>
          <p:cNvSpPr txBox="1"/>
          <p:nvPr/>
        </p:nvSpPr>
        <p:spPr>
          <a:xfrm>
            <a:off x="7429500" y="3963056"/>
            <a:ext cx="328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standardized face image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95B97F-30C7-4DEE-8E47-F33551CA29B4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2647950" y="3349688"/>
            <a:ext cx="4781550" cy="44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2393B4-6485-4B27-84E3-CD39F39687D6}"/>
              </a:ext>
            </a:extLst>
          </p:cNvPr>
          <p:cNvCxnSpPr>
            <a:stCxn id="33" idx="1"/>
          </p:cNvCxnSpPr>
          <p:nvPr/>
        </p:nvCxnSpPr>
        <p:spPr>
          <a:xfrm flipH="1" flipV="1">
            <a:off x="2647950" y="3613096"/>
            <a:ext cx="47815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DC0EA2-1EE4-4AC1-ACC3-332C534CA568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5362575" y="3886148"/>
            <a:ext cx="20669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5B39E20-42C6-4792-AA67-3F0C3C7C405F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1581150" y="4116945"/>
            <a:ext cx="5848350" cy="38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7" name="Picture 46" descr="A picture containing text, television, screen, electronics&#10;&#10;Description automatically generated">
            <a:extLst>
              <a:ext uri="{FF2B5EF4-FFF2-40B4-BE49-F238E27FC236}">
                <a16:creationId xmlns:a16="http://schemas.microsoft.com/office/drawing/2014/main" id="{36C57C0C-A5EC-4CFD-B08D-5BFD6761F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94" y="4490645"/>
            <a:ext cx="3721155" cy="2135811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0E9E3368-6C6B-4475-A4AE-B1E3DB302A0D}"/>
              </a:ext>
            </a:extLst>
          </p:cNvPr>
          <p:cNvSpPr/>
          <p:nvPr/>
        </p:nvSpPr>
        <p:spPr>
          <a:xfrm>
            <a:off x="5153025" y="5059645"/>
            <a:ext cx="1885950" cy="9341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Graphical user interface&#10;&#10;Description automatically generated">
            <a:extLst>
              <a:ext uri="{FF2B5EF4-FFF2-40B4-BE49-F238E27FC236}">
                <a16:creationId xmlns:a16="http://schemas.microsoft.com/office/drawing/2014/main" id="{06B938EB-DC87-427A-89FB-D77F8DA53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691" y="4372579"/>
            <a:ext cx="2502734" cy="240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3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ED26-BFC0-46FF-9C28-34D6BA35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1" y="-158098"/>
            <a:ext cx="10515600" cy="1325563"/>
          </a:xfrm>
        </p:spPr>
        <p:txBody>
          <a:bodyPr/>
          <a:lstStyle/>
          <a:p>
            <a:r>
              <a:rPr lang="en-US" dirty="0"/>
              <a:t>Cropping Faces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2C6F6654-F374-470C-B7B4-28DEAA340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7" y="774567"/>
            <a:ext cx="4851508" cy="60090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2E7E16-DE44-4536-AF19-F7BBEE65695D}"/>
              </a:ext>
            </a:extLst>
          </p:cNvPr>
          <p:cNvSpPr txBox="1"/>
          <p:nvPr/>
        </p:nvSpPr>
        <p:spPr>
          <a:xfrm>
            <a:off x="5071192" y="420436"/>
            <a:ext cx="7120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Input: File Name. </a:t>
            </a:r>
            <a:r>
              <a:rPr lang="en-US" sz="1400" dirty="0" err="1"/>
              <a:t>cnt_limit</a:t>
            </a:r>
            <a:r>
              <a:rPr lang="en-US" sz="1400" dirty="0"/>
              <a:t> = Limit on number of frames to return. </a:t>
            </a:r>
            <a:r>
              <a:rPr lang="en-US" sz="1400" dirty="0" err="1"/>
              <a:t>itr_limit</a:t>
            </a:r>
            <a:r>
              <a:rPr lang="en-US" sz="1400" dirty="0"/>
              <a:t> = number of frames to process.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082A0D-F36F-4651-8637-8BD87E088A52}"/>
              </a:ext>
            </a:extLst>
          </p:cNvPr>
          <p:cNvSpPr txBox="1"/>
          <p:nvPr/>
        </p:nvSpPr>
        <p:spPr>
          <a:xfrm>
            <a:off x="5071192" y="1041842"/>
            <a:ext cx="4791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Path to video file + video file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71CF2-79AF-4544-B398-D3D44ABC24BD}"/>
              </a:ext>
            </a:extLst>
          </p:cNvPr>
          <p:cNvSpPr txBox="1"/>
          <p:nvPr/>
        </p:nvSpPr>
        <p:spPr>
          <a:xfrm>
            <a:off x="5071192" y="1224707"/>
            <a:ext cx="3012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</a:t>
            </a:r>
            <a:r>
              <a:rPr lang="en-US" sz="1400" dirty="0" err="1"/>
              <a:t>VideoCapture</a:t>
            </a:r>
            <a:r>
              <a:rPr lang="en-US" sz="1400" dirty="0"/>
              <a:t> object.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2A16E-C86A-4F45-83D5-D1BE2B43F749}"/>
              </a:ext>
            </a:extLst>
          </p:cNvPr>
          <p:cNvSpPr txBox="1"/>
          <p:nvPr/>
        </p:nvSpPr>
        <p:spPr>
          <a:xfrm>
            <a:off x="5071192" y="1513145"/>
            <a:ext cx="3778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in 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858DCD-3C78-40E3-A881-576891614E25}"/>
              </a:ext>
            </a:extLst>
          </p:cNvPr>
          <p:cNvSpPr txBox="1"/>
          <p:nvPr/>
        </p:nvSpPr>
        <p:spPr>
          <a:xfrm>
            <a:off x="5071192" y="1696957"/>
            <a:ext cx="427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count &amp; iteration variable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C2C213-CCDD-47AE-8E1D-D97AFCAA78C1}"/>
              </a:ext>
            </a:extLst>
          </p:cNvPr>
          <p:cNvSpPr txBox="1"/>
          <p:nvPr/>
        </p:nvSpPr>
        <p:spPr>
          <a:xfrm>
            <a:off x="5071192" y="1944886"/>
            <a:ext cx="427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an empty face array of size 20x100x100x3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D02C5F-93E6-4A39-9C4D-72AE7795868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60651" y="682046"/>
            <a:ext cx="1810541" cy="15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AEDFCF-1B49-49A0-997F-C635905AE14A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480930" y="1098113"/>
            <a:ext cx="2590262" cy="97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8A3931-A5D7-4A5D-9008-9B8D3A673CF0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275367" y="1238647"/>
            <a:ext cx="2795825" cy="139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4314A2-8BF6-4D70-BFE7-BC5252027383}"/>
              </a:ext>
            </a:extLst>
          </p:cNvPr>
          <p:cNvSpPr txBox="1"/>
          <p:nvPr/>
        </p:nvSpPr>
        <p:spPr>
          <a:xfrm>
            <a:off x="5071192" y="857353"/>
            <a:ext cx="438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list to hold faces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782D30-48B9-40A4-A34E-8B7D557B1383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843516" y="966881"/>
            <a:ext cx="4227676" cy="44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BD0504-FB9C-4ED6-8B79-5BBAF04F98A6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939312" y="1661741"/>
            <a:ext cx="131880" cy="5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927545-536E-471C-9011-24D25E5D0AB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893135" y="1797494"/>
            <a:ext cx="4178057" cy="53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AEA81A-6702-4A9F-BC24-5AF36C4526A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43516" y="1850846"/>
            <a:ext cx="4227676" cy="100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BD03F2-9907-43CD-87D4-B7B90526247C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3501656" y="2098774"/>
            <a:ext cx="15695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40580D4-82A5-4FDF-95B7-A946ECC86BEC}"/>
              </a:ext>
            </a:extLst>
          </p:cNvPr>
          <p:cNvSpPr txBox="1"/>
          <p:nvPr/>
        </p:nvSpPr>
        <p:spPr>
          <a:xfrm>
            <a:off x="5071192" y="2149113"/>
            <a:ext cx="4451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video read is successful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3D17673-C591-4AAC-B721-C514DB7673E3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1112874" y="2224742"/>
            <a:ext cx="3958318" cy="78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D144962-EAAF-428B-8FED-23258C505AC3}"/>
              </a:ext>
            </a:extLst>
          </p:cNvPr>
          <p:cNvSpPr/>
          <p:nvPr/>
        </p:nvSpPr>
        <p:spPr>
          <a:xfrm>
            <a:off x="588335" y="2567485"/>
            <a:ext cx="2211572" cy="4308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5F40D6-8002-4672-96DB-6093E6736485}"/>
              </a:ext>
            </a:extLst>
          </p:cNvPr>
          <p:cNvSpPr txBox="1"/>
          <p:nvPr/>
        </p:nvSpPr>
        <p:spPr>
          <a:xfrm>
            <a:off x="5071192" y="2517328"/>
            <a:ext cx="525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have processed </a:t>
            </a:r>
            <a:r>
              <a:rPr lang="en-US" sz="1400" dirty="0" err="1"/>
              <a:t>itr_limit</a:t>
            </a:r>
            <a:r>
              <a:rPr lang="en-US" sz="1400" dirty="0"/>
              <a:t> frames and have not found enough faces, return </a:t>
            </a:r>
            <a:r>
              <a:rPr lang="en-US" sz="1400" dirty="0" err="1"/>
              <a:t>count_limit</a:t>
            </a:r>
            <a:r>
              <a:rPr lang="en-US" sz="1400" dirty="0"/>
              <a:t> empty faces.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C1F6E4-66C0-418F-9A4D-A3BF3D17483D}"/>
              </a:ext>
            </a:extLst>
          </p:cNvPr>
          <p:cNvCxnSpPr>
            <a:cxnSpLocks/>
            <a:stCxn id="49" idx="1"/>
            <a:endCxn id="48" idx="3"/>
          </p:cNvCxnSpPr>
          <p:nvPr/>
        </p:nvCxnSpPr>
        <p:spPr>
          <a:xfrm flipH="1">
            <a:off x="2799907" y="2778938"/>
            <a:ext cx="2271285" cy="3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8BF722C-3AB1-4815-9470-C5A024EC4079}"/>
              </a:ext>
            </a:extLst>
          </p:cNvPr>
          <p:cNvSpPr txBox="1"/>
          <p:nvPr/>
        </p:nvSpPr>
        <p:spPr>
          <a:xfrm>
            <a:off x="5071192" y="3205728"/>
            <a:ext cx="359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every 5</a:t>
            </a:r>
            <a:r>
              <a:rPr lang="en-US" sz="1400" baseline="30000" dirty="0"/>
              <a:t>th</a:t>
            </a:r>
            <a:r>
              <a:rPr lang="en-US" sz="1400" dirty="0"/>
              <a:t> frame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99ED65-7FEA-4EC1-BED7-2767CA092FD1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1375144" y="3349978"/>
            <a:ext cx="3696048" cy="9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A3F166A-5BA5-404F-8B08-DBD159AFB18B}"/>
              </a:ext>
            </a:extLst>
          </p:cNvPr>
          <p:cNvSpPr txBox="1"/>
          <p:nvPr/>
        </p:nvSpPr>
        <p:spPr>
          <a:xfrm>
            <a:off x="5071192" y="3479089"/>
            <a:ext cx="4203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Extract cropped face (function in previous slide)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8890DF-A887-4F9D-8897-06960748B147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4286424" y="3632977"/>
            <a:ext cx="78476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EFB44EC-74E1-4FD2-86BD-42327AC91140}"/>
              </a:ext>
            </a:extLst>
          </p:cNvPr>
          <p:cNvSpPr/>
          <p:nvPr/>
        </p:nvSpPr>
        <p:spPr>
          <a:xfrm>
            <a:off x="772950" y="3707218"/>
            <a:ext cx="1892278" cy="5850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E6E07A-E06D-4343-9F8B-345699D03E6E}"/>
              </a:ext>
            </a:extLst>
          </p:cNvPr>
          <p:cNvSpPr txBox="1"/>
          <p:nvPr/>
        </p:nvSpPr>
        <p:spPr>
          <a:xfrm>
            <a:off x="5071192" y="3845536"/>
            <a:ext cx="4610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no face detected, move on. Do not increase count.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9A18BEC-BD28-469B-8698-975AE88529DF}"/>
              </a:ext>
            </a:extLst>
          </p:cNvPr>
          <p:cNvCxnSpPr>
            <a:stCxn id="62" idx="1"/>
            <a:endCxn id="61" idx="3"/>
          </p:cNvCxnSpPr>
          <p:nvPr/>
        </p:nvCxnSpPr>
        <p:spPr>
          <a:xfrm flipH="1">
            <a:off x="2665228" y="3999425"/>
            <a:ext cx="2405964" cy="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B71152F-4686-4F9D-AEB5-CC6310CE13C6}"/>
              </a:ext>
            </a:extLst>
          </p:cNvPr>
          <p:cNvSpPr txBox="1"/>
          <p:nvPr/>
        </p:nvSpPr>
        <p:spPr>
          <a:xfrm>
            <a:off x="5071192" y="4284510"/>
            <a:ext cx="3055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a face is detected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9F706FC-DEDA-4C19-B4AE-03FBA8647195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1078173" y="4438399"/>
            <a:ext cx="3993019" cy="32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8161925-85D6-431A-9BEF-EC5862C3B138}"/>
              </a:ext>
            </a:extLst>
          </p:cNvPr>
          <p:cNvSpPr txBox="1"/>
          <p:nvPr/>
        </p:nvSpPr>
        <p:spPr>
          <a:xfrm>
            <a:off x="5071192" y="4479553"/>
            <a:ext cx="2752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face to faces list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A321685-3498-47FA-B82A-4FF518EAC8CB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1917148" y="4615433"/>
            <a:ext cx="3154044" cy="18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3B033D5-9DC0-46F5-9AD8-0FE1FB70808D}"/>
              </a:ext>
            </a:extLst>
          </p:cNvPr>
          <p:cNvSpPr/>
          <p:nvPr/>
        </p:nvSpPr>
        <p:spPr>
          <a:xfrm>
            <a:off x="983848" y="4832430"/>
            <a:ext cx="2276803" cy="9587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59FCCC-3DB1-4B7E-B24B-5B1F849AC536}"/>
              </a:ext>
            </a:extLst>
          </p:cNvPr>
          <p:cNvSpPr txBox="1"/>
          <p:nvPr/>
        </p:nvSpPr>
        <p:spPr>
          <a:xfrm>
            <a:off x="5071192" y="5148715"/>
            <a:ext cx="3316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plot is true, plot frame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CC0756-FBCE-487A-9E97-69DE239761F0}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3260651" y="5302604"/>
            <a:ext cx="1810541" cy="9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C1EE0A2-854A-412D-8819-2AE86B935795}"/>
              </a:ext>
            </a:extLst>
          </p:cNvPr>
          <p:cNvSpPr txBox="1"/>
          <p:nvPr/>
        </p:nvSpPr>
        <p:spPr>
          <a:xfrm>
            <a:off x="5071192" y="5687083"/>
            <a:ext cx="3227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 to next frame, increase count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7A308E4-1951-4478-A1F9-36BFBB4FA0C7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2060294" y="5840972"/>
            <a:ext cx="3010898" cy="44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E13AD3-329C-4DA3-B537-58514260D162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1112874" y="5840972"/>
            <a:ext cx="3958318" cy="153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A6F6D884-E781-413D-8F97-003B6B0937B4}"/>
              </a:ext>
            </a:extLst>
          </p:cNvPr>
          <p:cNvSpPr/>
          <p:nvPr/>
        </p:nvSpPr>
        <p:spPr>
          <a:xfrm>
            <a:off x="588335" y="6099858"/>
            <a:ext cx="1223103" cy="2794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703A7C-A306-44C4-A2FD-626500F54A9A}"/>
              </a:ext>
            </a:extLst>
          </p:cNvPr>
          <p:cNvSpPr txBox="1"/>
          <p:nvPr/>
        </p:nvSpPr>
        <p:spPr>
          <a:xfrm>
            <a:off x="5071192" y="6039222"/>
            <a:ext cx="3136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Once reach count limit, break while loop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AAFB6FF-54B9-4CD1-87B1-E549F746E8EA}"/>
              </a:ext>
            </a:extLst>
          </p:cNvPr>
          <p:cNvCxnSpPr>
            <a:stCxn id="91" idx="1"/>
            <a:endCxn id="90" idx="3"/>
          </p:cNvCxnSpPr>
          <p:nvPr/>
        </p:nvCxnSpPr>
        <p:spPr>
          <a:xfrm flipH="1">
            <a:off x="1811438" y="6193111"/>
            <a:ext cx="3259754" cy="46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EDD44DC7-62B3-4F6D-AC4B-1F9D63FB7012}"/>
              </a:ext>
            </a:extLst>
          </p:cNvPr>
          <p:cNvSpPr/>
          <p:nvPr/>
        </p:nvSpPr>
        <p:spPr>
          <a:xfrm>
            <a:off x="405114" y="6379340"/>
            <a:ext cx="1223103" cy="2794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352327E-76CD-4072-806A-3A5151178019}"/>
              </a:ext>
            </a:extLst>
          </p:cNvPr>
          <p:cNvSpPr txBox="1"/>
          <p:nvPr/>
        </p:nvSpPr>
        <p:spPr>
          <a:xfrm>
            <a:off x="5071192" y="6311248"/>
            <a:ext cx="6337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the number of faces processed is less than the amount wanted, return empty faces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757CE2A-DC5E-41D4-A2A1-6AB8FAB9AAC6}"/>
              </a:ext>
            </a:extLst>
          </p:cNvPr>
          <p:cNvCxnSpPr>
            <a:stCxn id="95" idx="1"/>
            <a:endCxn id="94" idx="3"/>
          </p:cNvCxnSpPr>
          <p:nvPr/>
        </p:nvCxnSpPr>
        <p:spPr>
          <a:xfrm flipH="1">
            <a:off x="1628217" y="6465137"/>
            <a:ext cx="3442975" cy="53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59B2051-5A9B-4980-82BD-7F38E238FE27}"/>
              </a:ext>
            </a:extLst>
          </p:cNvPr>
          <p:cNvSpPr txBox="1"/>
          <p:nvPr/>
        </p:nvSpPr>
        <p:spPr>
          <a:xfrm>
            <a:off x="5071192" y="6536786"/>
            <a:ext cx="388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Else, return faces list as array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127C2D3-35CC-485F-9D6B-FDCFA7B3F916}"/>
              </a:ext>
            </a:extLst>
          </p:cNvPr>
          <p:cNvCxnSpPr>
            <a:cxnSpLocks/>
            <a:stCxn id="98" idx="1"/>
          </p:cNvCxnSpPr>
          <p:nvPr/>
        </p:nvCxnSpPr>
        <p:spPr>
          <a:xfrm flipH="1">
            <a:off x="1628217" y="6690675"/>
            <a:ext cx="3442975" cy="30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40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25" grpId="0"/>
      <p:bldP spid="44" grpId="0"/>
      <p:bldP spid="48" grpId="0" animBg="1"/>
      <p:bldP spid="49" grpId="0"/>
      <p:bldP spid="54" grpId="0"/>
      <p:bldP spid="58" grpId="0"/>
      <p:bldP spid="61" grpId="0" animBg="1"/>
      <p:bldP spid="62" grpId="0"/>
      <p:bldP spid="66" grpId="0"/>
      <p:bldP spid="73" grpId="0"/>
      <p:bldP spid="77" grpId="0" animBg="1"/>
      <p:bldP spid="78" grpId="0"/>
      <p:bldP spid="81" grpId="0"/>
      <p:bldP spid="90" grpId="0" animBg="1"/>
      <p:bldP spid="91" grpId="0"/>
      <p:bldP spid="94" grpId="0" animBg="1"/>
      <p:bldP spid="95" grpId="0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D4DA-56BD-4275-BF6E-495B6A03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14" y="82704"/>
            <a:ext cx="10515600" cy="1325563"/>
          </a:xfrm>
        </p:spPr>
        <p:txBody>
          <a:bodyPr/>
          <a:lstStyle/>
          <a:p>
            <a:r>
              <a:rPr lang="en-US" dirty="0"/>
              <a:t>Cropping Faces Example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5BDDBE0-A967-4872-94CA-EF211322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14" y="2660523"/>
            <a:ext cx="4814654" cy="1536953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46D45ED-C65E-4C18-9AA6-12F60947F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571" y="1071438"/>
            <a:ext cx="1047804" cy="5258908"/>
          </a:xfrm>
          <a:prstGeom prst="rect">
            <a:avLst/>
          </a:prstGeom>
        </p:spPr>
      </p:pic>
      <p:pic>
        <p:nvPicPr>
          <p:cNvPr id="14" name="Picture 13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4AB86AB0-3B65-45A5-A240-449F6E72C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75" y="1046874"/>
            <a:ext cx="1022403" cy="5283472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7D833A30-3C6D-46AD-8909-6FA134332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78" y="1013791"/>
            <a:ext cx="1066855" cy="5301867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CDAABAF8-21BE-45C6-A9A1-06BC411E93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29" y="1013791"/>
            <a:ext cx="1035103" cy="5274156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672159-6478-4A32-A733-C7227B032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832" y="972519"/>
            <a:ext cx="1016052" cy="53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0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9CCF-D15C-4C22-A001-CE084567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Gaussian Noise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7D44320-BE27-49DF-8F5F-359838706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1" y="911134"/>
            <a:ext cx="6318459" cy="5813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F48675-4653-4BC2-8A72-E65B2BCD75FD}"/>
              </a:ext>
            </a:extLst>
          </p:cNvPr>
          <p:cNvSpPr/>
          <p:nvPr/>
        </p:nvSpPr>
        <p:spPr>
          <a:xfrm>
            <a:off x="695325" y="3905250"/>
            <a:ext cx="4733925" cy="2819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5636E-B11C-4486-8BF2-960FEB0ECA55}"/>
              </a:ext>
            </a:extLst>
          </p:cNvPr>
          <p:cNvSpPr txBox="1"/>
          <p:nvPr/>
        </p:nvSpPr>
        <p:spPr>
          <a:xfrm>
            <a:off x="6896100" y="5161061"/>
            <a:ext cx="361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part was not used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A769A4-C781-4D8D-B130-0CC1033ABEF7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5429250" y="5314950"/>
            <a:ext cx="14668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D74A81-6166-4B9B-8BD3-CE110D4328B9}"/>
              </a:ext>
            </a:extLst>
          </p:cNvPr>
          <p:cNvSpPr txBox="1"/>
          <p:nvPr/>
        </p:nvSpPr>
        <p:spPr>
          <a:xfrm>
            <a:off x="6896100" y="1096963"/>
            <a:ext cx="19716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Input: image frame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1A1852-A063-4C56-8C82-8D92352EEB7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546350" y="1200150"/>
            <a:ext cx="4349750" cy="5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F4719E-B474-4CE5-BAC2-12EBA40E5F2F}"/>
              </a:ext>
            </a:extLst>
          </p:cNvPr>
          <p:cNvSpPr txBox="1"/>
          <p:nvPr/>
        </p:nvSpPr>
        <p:spPr>
          <a:xfrm>
            <a:off x="6896100" y="1558629"/>
            <a:ext cx="3429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If the image is empty, return empty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63E765-F279-446C-A809-6D4CD1726564}"/>
              </a:ext>
            </a:extLst>
          </p:cNvPr>
          <p:cNvSpPr/>
          <p:nvPr/>
        </p:nvSpPr>
        <p:spPr>
          <a:xfrm>
            <a:off x="469900" y="1325563"/>
            <a:ext cx="2419350" cy="7826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0F9C88-C830-4CFD-8541-0B73C916817B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2889250" y="1712518"/>
            <a:ext cx="4006850" cy="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042925-A3D3-41C9-9A4E-45E1F5CBE34D}"/>
              </a:ext>
            </a:extLst>
          </p:cNvPr>
          <p:cNvSpPr txBox="1"/>
          <p:nvPr/>
        </p:nvSpPr>
        <p:spPr>
          <a:xfrm>
            <a:off x="6896100" y="2004544"/>
            <a:ext cx="49657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Apply gaussian blur and take difference with original image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FC1E05-50BE-4163-8316-A0AA78592901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744410" y="2158433"/>
            <a:ext cx="3151690" cy="20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FB4455-EA58-46AE-A2BA-FE5DB37561D1}"/>
              </a:ext>
            </a:extLst>
          </p:cNvPr>
          <p:cNvSpPr txBox="1"/>
          <p:nvPr/>
        </p:nvSpPr>
        <p:spPr>
          <a:xfrm>
            <a:off x="6896100" y="2303815"/>
            <a:ext cx="49657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Sum across channels. New Shape: 100x100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1C0C1D-B74B-40FD-9B42-990DA79167CE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621666" y="2457704"/>
            <a:ext cx="4274434" cy="170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FF27980-90E9-48A0-80E3-EE8087DF5C58}"/>
              </a:ext>
            </a:extLst>
          </p:cNvPr>
          <p:cNvSpPr txBox="1"/>
          <p:nvPr/>
        </p:nvSpPr>
        <p:spPr>
          <a:xfrm>
            <a:off x="6896100" y="2601809"/>
            <a:ext cx="562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 2D Discrete Fourier Transform, then shits the zero-frequency component to the center of the spectrum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468568-3733-4CAE-9629-A5C7B8D69BF0}"/>
              </a:ext>
            </a:extLst>
          </p:cNvPr>
          <p:cNvCxnSpPr>
            <a:stCxn id="26" idx="1"/>
          </p:cNvCxnSpPr>
          <p:nvPr/>
        </p:nvCxnSpPr>
        <p:spPr>
          <a:xfrm flipH="1">
            <a:off x="3686537" y="2863419"/>
            <a:ext cx="3209563" cy="114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10A6DC-DC10-466F-828C-D9912BF22DC0}"/>
              </a:ext>
            </a:extLst>
          </p:cNvPr>
          <p:cNvSpPr txBox="1"/>
          <p:nvPr/>
        </p:nvSpPr>
        <p:spPr>
          <a:xfrm>
            <a:off x="6896100" y="3061061"/>
            <a:ext cx="3697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Calculate </a:t>
            </a:r>
            <a:r>
              <a:rPr lang="el-GR" sz="1400" dirty="0"/>
              <a:t>ε</a:t>
            </a:r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32B25D-BF4B-47E8-ADE4-2B1898DA8A41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2621666" y="3212923"/>
            <a:ext cx="4274434" cy="2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30CE0D-CC07-45D7-A7C2-E5C3C7503467}"/>
              </a:ext>
            </a:extLst>
          </p:cNvPr>
          <p:cNvSpPr txBox="1"/>
          <p:nvPr/>
        </p:nvSpPr>
        <p:spPr>
          <a:xfrm>
            <a:off x="6896100" y="3365718"/>
            <a:ext cx="296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Extra math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A8F0E9-9956-45AE-9780-431C6A1D2B5E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3345084" y="3429000"/>
            <a:ext cx="3551016" cy="90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89BBCF2-32DD-4F40-86DC-2FCCF50A7181}"/>
              </a:ext>
            </a:extLst>
          </p:cNvPr>
          <p:cNvCxnSpPr>
            <a:stCxn id="34" idx="1"/>
          </p:cNvCxnSpPr>
          <p:nvPr/>
        </p:nvCxnSpPr>
        <p:spPr>
          <a:xfrm flipH="1">
            <a:off x="2889250" y="3519607"/>
            <a:ext cx="4006850" cy="96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542B0A-5144-448A-9A00-F88A1BAC9D0B}"/>
              </a:ext>
            </a:extLst>
          </p:cNvPr>
          <p:cNvCxnSpPr>
            <a:stCxn id="34" idx="1"/>
          </p:cNvCxnSpPr>
          <p:nvPr/>
        </p:nvCxnSpPr>
        <p:spPr>
          <a:xfrm flipH="1">
            <a:off x="2013995" y="3519607"/>
            <a:ext cx="4882105" cy="280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94910F-6F01-43F3-9C1D-4A214E176AE4}"/>
              </a:ext>
            </a:extLst>
          </p:cNvPr>
          <p:cNvSpPr txBox="1"/>
          <p:nvPr/>
        </p:nvSpPr>
        <p:spPr>
          <a:xfrm>
            <a:off x="8610600" y="3895684"/>
            <a:ext cx="2311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But why???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248D9F-14AD-4C6A-9D47-C1ABD901BFF1}"/>
              </a:ext>
            </a:extLst>
          </p:cNvPr>
          <p:cNvSpPr/>
          <p:nvPr/>
        </p:nvSpPr>
        <p:spPr>
          <a:xfrm>
            <a:off x="978010" y="2920469"/>
            <a:ext cx="2838616" cy="96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3D0D9A-5B6A-4409-A6F6-1C11EC6B7E7B}"/>
              </a:ext>
            </a:extLst>
          </p:cNvPr>
          <p:cNvCxnSpPr>
            <a:stCxn id="41" idx="1"/>
            <a:endCxn id="42" idx="3"/>
          </p:cNvCxnSpPr>
          <p:nvPr/>
        </p:nvCxnSpPr>
        <p:spPr>
          <a:xfrm flipH="1" flipV="1">
            <a:off x="3816626" y="3400475"/>
            <a:ext cx="4793974" cy="787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3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" grpId="0"/>
      <p:bldP spid="14" grpId="0"/>
      <p:bldP spid="15" grpId="0" animBg="1"/>
      <p:bldP spid="20" grpId="0"/>
      <p:bldP spid="23" grpId="0"/>
      <p:bldP spid="26" grpId="0"/>
      <p:bldP spid="31" grpId="0"/>
      <p:bldP spid="34" grpId="0"/>
      <p:bldP spid="41" grpId="0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4133-7C4B-4DBE-A424-00FEA558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1" y="74669"/>
            <a:ext cx="10515600" cy="1325563"/>
          </a:xfrm>
        </p:spPr>
        <p:txBody>
          <a:bodyPr/>
          <a:lstStyle/>
          <a:p>
            <a:r>
              <a:rPr lang="en-US" dirty="0" err="1"/>
              <a:t>face_noise</a:t>
            </a:r>
            <a:r>
              <a:rPr lang="en-US" dirty="0"/>
              <a:t> example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3309244-DB0C-42AC-BD9F-65892586B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36"/>
          <a:stretch/>
        </p:blipFill>
        <p:spPr>
          <a:xfrm>
            <a:off x="93921" y="1017460"/>
            <a:ext cx="6318459" cy="30441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BE04AA-E208-4DF2-949B-81CBE297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37" y="4348716"/>
            <a:ext cx="2300937" cy="224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5D3E9-DAC8-4D63-B8D1-CD46EE9CD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284" y="4294418"/>
            <a:ext cx="2389378" cy="2349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3460A1-D155-418E-A2B0-9177B21CA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493" y="4294418"/>
            <a:ext cx="2360878" cy="2349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25932-7816-4049-8C0E-EF5474AB9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8829" y="645319"/>
            <a:ext cx="3158742" cy="31208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6779E7-7910-4397-8A60-16B46AF664DF}"/>
              </a:ext>
            </a:extLst>
          </p:cNvPr>
          <p:cNvSpPr/>
          <p:nvPr/>
        </p:nvSpPr>
        <p:spPr>
          <a:xfrm>
            <a:off x="694944" y="2432304"/>
            <a:ext cx="2980944" cy="1645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4D1F4E4-AD42-4FDC-963E-C100B330F1E5}"/>
              </a:ext>
            </a:extLst>
          </p:cNvPr>
          <p:cNvCxnSpPr>
            <a:stCxn id="8" idx="3"/>
            <a:endCxn id="5" idx="0"/>
          </p:cNvCxnSpPr>
          <p:nvPr/>
        </p:nvCxnSpPr>
        <p:spPr>
          <a:xfrm>
            <a:off x="3675888" y="2514600"/>
            <a:ext cx="1588085" cy="17798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289450C-E92C-43B3-BDF2-590468EFE356}"/>
              </a:ext>
            </a:extLst>
          </p:cNvPr>
          <p:cNvSpPr/>
          <p:nvPr/>
        </p:nvSpPr>
        <p:spPr>
          <a:xfrm>
            <a:off x="694944" y="2596896"/>
            <a:ext cx="1929384" cy="2099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2F397AE-AB70-4DB6-8A92-A8B8E0CD8400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2624328" y="2701879"/>
            <a:ext cx="5255165" cy="2767317"/>
          </a:xfrm>
          <a:prstGeom prst="bentConnector3">
            <a:avLst>
              <a:gd name="adj1" fmla="val 790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FB6A28E-5AFC-46F6-B527-E87BB4BC51E2}"/>
              </a:ext>
            </a:extLst>
          </p:cNvPr>
          <p:cNvSpPr/>
          <p:nvPr/>
        </p:nvSpPr>
        <p:spPr>
          <a:xfrm>
            <a:off x="923544" y="3017520"/>
            <a:ext cx="2752344" cy="10336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55798D1-544F-4D06-BCB7-ABF27DB39FBE}"/>
              </a:ext>
            </a:extLst>
          </p:cNvPr>
          <p:cNvCxnSpPr>
            <a:stCxn id="19" idx="3"/>
            <a:endCxn id="7" idx="1"/>
          </p:cNvCxnSpPr>
          <p:nvPr/>
        </p:nvCxnSpPr>
        <p:spPr>
          <a:xfrm flipV="1">
            <a:off x="3675888" y="2205753"/>
            <a:ext cx="3862941" cy="1328577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77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914</Words>
  <Application>Microsoft Office PowerPoint</Application>
  <PresentationFormat>Widescreen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Deepfake Detection Challenge</vt:lpstr>
      <vt:lpstr>PowerPoint Presentation</vt:lpstr>
      <vt:lpstr>The Data</vt:lpstr>
      <vt:lpstr>Code</vt:lpstr>
      <vt:lpstr>Face Detection &amp; Standardization</vt:lpstr>
      <vt:lpstr>Cropping Faces</vt:lpstr>
      <vt:lpstr>Cropping Faces Example</vt:lpstr>
      <vt:lpstr>Gaussian Noise</vt:lpstr>
      <vt:lpstr>face_noise example</vt:lpstr>
      <vt:lpstr>Build Features</vt:lpstr>
      <vt:lpstr>Apply Various Functions to Data</vt:lpstr>
      <vt:lpstr>Create Labels</vt:lpstr>
      <vt:lpstr>Filter Out NA Videos</vt:lpstr>
      <vt:lpstr>UpSampling &amp; Train/Test Split</vt:lpstr>
      <vt:lpstr>Create Dataset Object for TensorFlow</vt:lpstr>
      <vt:lpstr>Build &amp; Fit 3D CNN</vt:lpstr>
      <vt:lpstr>Prep Features for GRU</vt:lpstr>
      <vt:lpstr>Build &amp; Fit GRU</vt:lpstr>
      <vt:lpstr>This Code is Incomplete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Scarff</dc:creator>
  <cp:lastModifiedBy>Ian Scarff</cp:lastModifiedBy>
  <cp:revision>98</cp:revision>
  <dcterms:created xsi:type="dcterms:W3CDTF">2021-03-30T17:32:49Z</dcterms:created>
  <dcterms:modified xsi:type="dcterms:W3CDTF">2021-05-06T16:50:02Z</dcterms:modified>
</cp:coreProperties>
</file>