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2" d="100"/>
          <a:sy n="22" d="100"/>
        </p:scale>
        <p:origin x="156" y="-162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149D-E7F4-4127-AAFE-DC8F9AF592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55F0-7D4D-4524-ABBA-CF105649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2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149D-E7F4-4127-AAFE-DC8F9AF592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55F0-7D4D-4524-ABBA-CF105649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1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149D-E7F4-4127-AAFE-DC8F9AF592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55F0-7D4D-4524-ABBA-CF105649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9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149D-E7F4-4127-AAFE-DC8F9AF592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55F0-7D4D-4524-ABBA-CF105649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4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149D-E7F4-4127-AAFE-DC8F9AF592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55F0-7D4D-4524-ABBA-CF105649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149D-E7F4-4127-AAFE-DC8F9AF592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55F0-7D4D-4524-ABBA-CF105649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149D-E7F4-4127-AAFE-DC8F9AF592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55F0-7D4D-4524-ABBA-CF105649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7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149D-E7F4-4127-AAFE-DC8F9AF592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55F0-7D4D-4524-ABBA-CF105649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2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149D-E7F4-4127-AAFE-DC8F9AF592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55F0-7D4D-4524-ABBA-CF105649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149D-E7F4-4127-AAFE-DC8F9AF592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55F0-7D4D-4524-ABBA-CF105649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5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149D-E7F4-4127-AAFE-DC8F9AF592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55F0-7D4D-4524-ABBA-CF105649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7149D-E7F4-4127-AAFE-DC8F9AF592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155F0-7D4D-4524-ABBA-CF105649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1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tmp"/><Relationship Id="rId18" Type="http://schemas.openxmlformats.org/officeDocument/2006/relationships/image" Target="../media/image16.tmp"/><Relationship Id="rId3" Type="http://schemas.openxmlformats.org/officeDocument/2006/relationships/image" Target="../media/image2.png"/><Relationship Id="rId7" Type="http://schemas.openxmlformats.org/officeDocument/2006/relationships/image" Target="../media/image5.tmp"/><Relationship Id="rId12" Type="http://schemas.openxmlformats.org/officeDocument/2006/relationships/image" Target="../media/image10.tmp"/><Relationship Id="rId17" Type="http://schemas.openxmlformats.org/officeDocument/2006/relationships/image" Target="../media/image15.tmp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tmp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tmp"/><Relationship Id="rId19" Type="http://schemas.openxmlformats.org/officeDocument/2006/relationships/image" Target="../media/image17.tmp"/><Relationship Id="rId4" Type="http://schemas.microsoft.com/office/2007/relationships/hdphoto" Target="../media/hdphoto1.wdp"/><Relationship Id="rId9" Type="http://schemas.openxmlformats.org/officeDocument/2006/relationships/image" Target="../media/image7.tmp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0EB0D0-628A-42A0-85E7-98484E9AAF09}"/>
              </a:ext>
            </a:extLst>
          </p:cNvPr>
          <p:cNvCxnSpPr>
            <a:cxnSpLocks/>
          </p:cNvCxnSpPr>
          <p:nvPr/>
        </p:nvCxnSpPr>
        <p:spPr>
          <a:xfrm>
            <a:off x="10940143" y="0"/>
            <a:ext cx="0" cy="329184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5BAA30-5710-4C9E-92EC-ABB7FB5ACE6E}"/>
              </a:ext>
            </a:extLst>
          </p:cNvPr>
          <p:cNvCxnSpPr>
            <a:cxnSpLocks/>
          </p:cNvCxnSpPr>
          <p:nvPr/>
        </p:nvCxnSpPr>
        <p:spPr>
          <a:xfrm>
            <a:off x="32940171" y="21769"/>
            <a:ext cx="0" cy="329184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A8C3289-4ED8-4927-9F4B-9FAD4C79D6BA}"/>
              </a:ext>
            </a:extLst>
          </p:cNvPr>
          <p:cNvSpPr/>
          <p:nvPr/>
        </p:nvSpPr>
        <p:spPr>
          <a:xfrm>
            <a:off x="0" y="-115391"/>
            <a:ext cx="43891200" cy="356864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A47617-6057-4D68-A9B9-E9E6307C74C7}"/>
              </a:ext>
            </a:extLst>
          </p:cNvPr>
          <p:cNvSpPr txBox="1"/>
          <p:nvPr/>
        </p:nvSpPr>
        <p:spPr>
          <a:xfrm>
            <a:off x="10940143" y="365760"/>
            <a:ext cx="22010914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Sloan Digital Sky Survey Analysis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Ian Scarff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STAT 485</a:t>
            </a:r>
          </a:p>
        </p:txBody>
      </p:sp>
      <p:pic>
        <p:nvPicPr>
          <p:cNvPr id="1026" name="Picture 2" descr="Image result for texas a&amp;m statistics">
            <a:extLst>
              <a:ext uri="{FF2B5EF4-FFF2-40B4-BE49-F238E27FC236}">
                <a16:creationId xmlns:a16="http://schemas.microsoft.com/office/drawing/2014/main" id="{3D9908BD-0553-42F4-B2D7-05114434C6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19" t="26014" r="19297" b="32626"/>
          <a:stretch/>
        </p:blipFill>
        <p:spPr bwMode="auto">
          <a:xfrm>
            <a:off x="21769" y="314717"/>
            <a:ext cx="10678886" cy="263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DSS">
            <a:extLst>
              <a:ext uri="{FF2B5EF4-FFF2-40B4-BE49-F238E27FC236}">
                <a16:creationId xmlns:a16="http://schemas.microsoft.com/office/drawing/2014/main" id="{C35AA6B4-7ED3-4DFC-BF69-CDCBB0A6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967" y="215641"/>
            <a:ext cx="9178048" cy="283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184B70D-5F1B-463E-A5A4-490B036F143F}"/>
              </a:ext>
            </a:extLst>
          </p:cNvPr>
          <p:cNvSpPr/>
          <p:nvPr/>
        </p:nvSpPr>
        <p:spPr>
          <a:xfrm>
            <a:off x="751114" y="3756740"/>
            <a:ext cx="9699170" cy="4541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451FFF-65C4-4EB9-BF2C-EDC2138743A9}"/>
              </a:ext>
            </a:extLst>
          </p:cNvPr>
          <p:cNvSpPr/>
          <p:nvPr/>
        </p:nvSpPr>
        <p:spPr>
          <a:xfrm>
            <a:off x="740229" y="3756739"/>
            <a:ext cx="9710054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gency FB" panose="020B0503020202020204" pitchFamily="34" charset="0"/>
              </a:rPr>
              <a:t>What is SDSS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D7FC7C-466B-4091-924D-A557A7067D05}"/>
              </a:ext>
            </a:extLst>
          </p:cNvPr>
          <p:cNvSpPr txBox="1"/>
          <p:nvPr/>
        </p:nvSpPr>
        <p:spPr>
          <a:xfrm>
            <a:off x="751114" y="5128339"/>
            <a:ext cx="96991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The SDSS purpose is to do large scale surveys of the night sky and create detailed three-dimensional maps of the universe.</a:t>
            </a:r>
          </a:p>
          <a:p>
            <a:endParaRPr 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Based at Apache Point Observatory in New Mexico.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328C70-3458-4933-A4D4-BC97A3EA77F1}"/>
              </a:ext>
            </a:extLst>
          </p:cNvPr>
          <p:cNvSpPr/>
          <p:nvPr/>
        </p:nvSpPr>
        <p:spPr>
          <a:xfrm>
            <a:off x="751113" y="14486402"/>
            <a:ext cx="9699170" cy="35546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7B791A-7CFF-45E0-B4A7-FF707011B219}"/>
              </a:ext>
            </a:extLst>
          </p:cNvPr>
          <p:cNvSpPr/>
          <p:nvPr/>
        </p:nvSpPr>
        <p:spPr>
          <a:xfrm>
            <a:off x="751113" y="14485063"/>
            <a:ext cx="9710054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gency FB" panose="020B0503020202020204" pitchFamily="34" charset="0"/>
              </a:rPr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F33317-48FE-4077-88CE-DBB229697D5C}"/>
              </a:ext>
            </a:extLst>
          </p:cNvPr>
          <p:cNvSpPr txBox="1"/>
          <p:nvPr/>
        </p:nvSpPr>
        <p:spPr>
          <a:xfrm>
            <a:off x="751113" y="15852968"/>
            <a:ext cx="89943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SDSS’s data dump 14 found on the website Kaggle.</a:t>
            </a:r>
          </a:p>
          <a:p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10,000 observations, each with 18 variables.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4E4F97-4BD0-4747-AF8B-DDC23C2E9600}"/>
              </a:ext>
            </a:extLst>
          </p:cNvPr>
          <p:cNvSpPr/>
          <p:nvPr/>
        </p:nvSpPr>
        <p:spPr>
          <a:xfrm>
            <a:off x="33517115" y="3756739"/>
            <a:ext cx="9699170" cy="26950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EB4408-4127-4E95-94BD-8F4D5FC67134}"/>
              </a:ext>
            </a:extLst>
          </p:cNvPr>
          <p:cNvSpPr/>
          <p:nvPr/>
        </p:nvSpPr>
        <p:spPr>
          <a:xfrm>
            <a:off x="33517114" y="3756739"/>
            <a:ext cx="9710054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gency FB" panose="020B0503020202020204" pitchFamily="34" charset="0"/>
              </a:rPr>
              <a:t>Goal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CD03E9-B6D0-4F1B-B138-10E37D90C497}"/>
              </a:ext>
            </a:extLst>
          </p:cNvPr>
          <p:cNvSpPr txBox="1"/>
          <p:nvPr/>
        </p:nvSpPr>
        <p:spPr>
          <a:xfrm>
            <a:off x="33517115" y="5128339"/>
            <a:ext cx="9666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Identify the best model for classifying objects as stars, galaxies, or quasars.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A8BFC7-0190-4566-B256-8B201DF8B291}"/>
              </a:ext>
            </a:extLst>
          </p:cNvPr>
          <p:cNvSpPr/>
          <p:nvPr/>
        </p:nvSpPr>
        <p:spPr>
          <a:xfrm>
            <a:off x="772884" y="19166998"/>
            <a:ext cx="9699170" cy="114339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0BAB62-F943-451C-880D-128B5DD484EA}"/>
              </a:ext>
            </a:extLst>
          </p:cNvPr>
          <p:cNvSpPr/>
          <p:nvPr/>
        </p:nvSpPr>
        <p:spPr>
          <a:xfrm>
            <a:off x="772884" y="19163301"/>
            <a:ext cx="9710054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gency FB" panose="020B0503020202020204" pitchFamily="34" charset="0"/>
              </a:rPr>
              <a:t>Variables of Interest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184BDA-6210-4D76-ADC3-BF2AA8DF8760}"/>
                  </a:ext>
                </a:extLst>
              </p:cNvPr>
              <p:cNvSpPr txBox="1"/>
              <p:nvPr/>
            </p:nvSpPr>
            <p:spPr>
              <a:xfrm>
                <a:off x="783770" y="20534901"/>
                <a:ext cx="9710054" cy="7844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u, g, r, i, z</a:t>
                </a:r>
                <a:endParaRPr lang="en-US" sz="4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en-US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Responses from the five optical filters using the </a:t>
                </a:r>
                <a:r>
                  <a:rPr lang="en-US" sz="4000" dirty="0" err="1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Thuan</a:t>
                </a:r>
                <a:r>
                  <a:rPr lang="en-US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-Gunn Star Magnitude System.</a:t>
                </a:r>
              </a:p>
              <a:p>
                <a:endParaRPr lang="en-US" sz="4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r>
                  <a:rPr lang="en-US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Redshift</a:t>
                </a:r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en-US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Ratio between the observed wavelength and rest wavelength minus 1 </a:t>
                </a:r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𝑟𝑒𝑑𝑠h𝑖𝑓𝑡</m:t>
                    </m:r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𝑜𝑏𝑠𝑒𝑟𝑣𝑒𝑑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</m:den>
                    </m:f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4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endParaRPr lang="en-US" sz="4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r>
                  <a:rPr lang="en-US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Class</a:t>
                </a:r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en-US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Type of object: Star, Galaxy, Quasar.</a:t>
                </a:r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endParaRPr lang="en-US" sz="4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184BDA-6210-4D76-ADC3-BF2AA8DF8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0" y="20534901"/>
                <a:ext cx="9710054" cy="7844199"/>
              </a:xfrm>
              <a:prstGeom prst="rect">
                <a:avLst/>
              </a:prstGeom>
              <a:blipFill>
                <a:blip r:embed="rId6"/>
                <a:stretch>
                  <a:fillRect l="-2261" t="-1400" r="-1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3D8E6C95-C68D-4964-BD8A-86284F0BBAC4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4"/>
          <a:stretch/>
        </p:blipFill>
        <p:spPr bwMode="auto">
          <a:xfrm>
            <a:off x="1442353" y="27808345"/>
            <a:ext cx="8392887" cy="2515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A17785A-8D47-46A5-88BF-574AFD8B3731}"/>
              </a:ext>
            </a:extLst>
          </p:cNvPr>
          <p:cNvSpPr/>
          <p:nvPr/>
        </p:nvSpPr>
        <p:spPr>
          <a:xfrm>
            <a:off x="33549771" y="7283608"/>
            <a:ext cx="9699170" cy="14116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26F18F-CE85-4A5D-848C-FD4CBDFBE46A}"/>
              </a:ext>
            </a:extLst>
          </p:cNvPr>
          <p:cNvSpPr/>
          <p:nvPr/>
        </p:nvSpPr>
        <p:spPr>
          <a:xfrm>
            <a:off x="33538888" y="7268104"/>
            <a:ext cx="9710054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gency FB" panose="020B0503020202020204" pitchFamily="34" charset="0"/>
              </a:rPr>
              <a:t>Methods &amp; Procedures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D1909C-E6A9-4F7B-A1CE-E160AEE36DD1}"/>
                  </a:ext>
                </a:extLst>
              </p:cNvPr>
              <p:cNvSpPr txBox="1"/>
              <p:nvPr/>
            </p:nvSpPr>
            <p:spPr>
              <a:xfrm>
                <a:off x="33549771" y="8639704"/>
                <a:ext cx="9699154" cy="1275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Training Dataset: Random sample, 75% of data.</a:t>
                </a:r>
              </a:p>
              <a:p>
                <a:endParaRPr lang="en-US" sz="4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r>
                  <a:rPr lang="en-US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Test Dataset: Remaining 25%.</a:t>
                </a:r>
              </a:p>
              <a:p>
                <a:endParaRPr lang="en-US" sz="4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r>
                  <a:rPr lang="en-US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Predictor Variables:</a:t>
                </a:r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pl-PL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u, g, r, i, z</a:t>
                </a:r>
                <a:endParaRPr lang="en-US" sz="4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en-US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Redshift</a:t>
                </a:r>
              </a:p>
              <a:p>
                <a:endParaRPr lang="en-US" sz="4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r>
                  <a:rPr lang="en-US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Response Variable:</a:t>
                </a:r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en-US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Class</a:t>
                </a:r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endParaRPr lang="en-US" sz="4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r>
                  <a:rPr lang="en-US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Models:</a:t>
                </a:r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en-US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Linear Discriminant Analysis</a:t>
                </a:r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en-US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Quadratic Discriminant Analysis</a:t>
                </a:r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en-US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Basic Trees</a:t>
                </a:r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en-US" sz="4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Random Forest</a:t>
                </a:r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endParaRPr lang="en-US" sz="4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𝑠𝑒𝑛𝑠𝑖𝑡𝑖𝑣𝑖𝑡𝑦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𝑠𝑝𝑒𝑐𝑖𝑓𝑖𝑐𝑖𝑡𝑦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endParaRPr lang="en-US" sz="36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r>
                  <a:rPr lang="en-US" sz="36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w: a tuning parameter, ranging from 0 to 1, with 0.01 increments.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D1909C-E6A9-4F7B-A1CE-E160AEE36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9771" y="8639704"/>
                <a:ext cx="9699154" cy="12759968"/>
              </a:xfrm>
              <a:prstGeom prst="rect">
                <a:avLst/>
              </a:prstGeom>
              <a:blipFill>
                <a:blip r:embed="rId8"/>
                <a:stretch>
                  <a:fillRect l="-2263" t="-860" b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DA3484F2-DE80-4B0B-B7B4-7E92815BDA63}"/>
              </a:ext>
            </a:extLst>
          </p:cNvPr>
          <p:cNvSpPr/>
          <p:nvPr/>
        </p:nvSpPr>
        <p:spPr>
          <a:xfrm>
            <a:off x="11234058" y="3724082"/>
            <a:ext cx="8305801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gency FB" panose="020B0503020202020204" pitchFamily="34" charset="0"/>
              </a:rPr>
              <a:t>Exploratory Analysis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3447358-1442-4864-9377-F3C884E430F6}"/>
              </a:ext>
            </a:extLst>
          </p:cNvPr>
          <p:cNvSpPr/>
          <p:nvPr/>
        </p:nvSpPr>
        <p:spPr>
          <a:xfrm>
            <a:off x="33411556" y="22094989"/>
            <a:ext cx="9699170" cy="51559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C17F99-45B2-4CD8-AABE-11FC2BAD8D90}"/>
              </a:ext>
            </a:extLst>
          </p:cNvPr>
          <p:cNvSpPr/>
          <p:nvPr/>
        </p:nvSpPr>
        <p:spPr>
          <a:xfrm>
            <a:off x="33411556" y="22093650"/>
            <a:ext cx="9710054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gency FB" panose="020B0503020202020204" pitchFamily="34" charset="0"/>
              </a:rPr>
              <a:t>Conclusions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486DB45-D84A-42E0-87BE-A1BDC1812D87}"/>
              </a:ext>
            </a:extLst>
          </p:cNvPr>
          <p:cNvSpPr txBox="1"/>
          <p:nvPr/>
        </p:nvSpPr>
        <p:spPr>
          <a:xfrm>
            <a:off x="33422422" y="23465250"/>
            <a:ext cx="96991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Random Forest had the highest class accuracies.</a:t>
            </a:r>
          </a:p>
          <a:p>
            <a:endParaRPr 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Over all optimal accuracy lies around a weight of w = 0.15.</a:t>
            </a:r>
          </a:p>
          <a:p>
            <a:endParaRPr 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Redshift identified as the most important variable. (according to the Gini Index) (Makes sense astronomically)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25A3A61-633E-45FB-BC2E-5C3EE3115F3C}"/>
              </a:ext>
            </a:extLst>
          </p:cNvPr>
          <p:cNvSpPr/>
          <p:nvPr/>
        </p:nvSpPr>
        <p:spPr>
          <a:xfrm>
            <a:off x="718462" y="9261613"/>
            <a:ext cx="9699170" cy="40948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10BFECE-59A7-4E7A-A35F-2A7DEF7C60F2}"/>
              </a:ext>
            </a:extLst>
          </p:cNvPr>
          <p:cNvSpPr/>
          <p:nvPr/>
        </p:nvSpPr>
        <p:spPr>
          <a:xfrm>
            <a:off x="718462" y="9260274"/>
            <a:ext cx="9710054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gency FB" panose="020B0503020202020204" pitchFamily="34" charset="0"/>
              </a:rPr>
              <a:t>Purpose of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6D3CE-9562-4B5F-92C0-4A63308003DB}"/>
              </a:ext>
            </a:extLst>
          </p:cNvPr>
          <p:cNvSpPr txBox="1"/>
          <p:nvPr/>
        </p:nvSpPr>
        <p:spPr>
          <a:xfrm>
            <a:off x="751117" y="10631874"/>
            <a:ext cx="89940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Develop a model to help astronomers classify objects quickly and accurately.</a:t>
            </a:r>
          </a:p>
          <a:p>
            <a:endParaRPr 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Aid in astronomical research.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3DE2F7A1-7855-4C70-B516-45D318291DA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2977"/>
          <a:stretch/>
        </p:blipFill>
        <p:spPr>
          <a:xfrm>
            <a:off x="11408231" y="5443927"/>
            <a:ext cx="12997531" cy="639155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5283240-122B-47DE-B41B-DF26EF6CC0A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3" r="2229"/>
          <a:stretch/>
        </p:blipFill>
        <p:spPr>
          <a:xfrm>
            <a:off x="11408231" y="12288276"/>
            <a:ext cx="11848669" cy="475189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DE1E077-E859-4787-A511-488BB54B80E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" t="2900" r="1515" b="2730"/>
          <a:stretch/>
        </p:blipFill>
        <p:spPr>
          <a:xfrm>
            <a:off x="24780737" y="5443926"/>
            <a:ext cx="7256827" cy="387578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4C7A60A-10E8-40ED-852D-9D9BF65625F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4116" r="890" b="2561"/>
          <a:stretch/>
        </p:blipFill>
        <p:spPr>
          <a:xfrm>
            <a:off x="24713325" y="9544740"/>
            <a:ext cx="7355981" cy="420624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DE5EA3D-7597-4C76-8F5B-B9BE38CD20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609" y="13833503"/>
            <a:ext cx="7960703" cy="3206671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7462563-707E-4F7C-8287-2AF4902AB65A}"/>
              </a:ext>
            </a:extLst>
          </p:cNvPr>
          <p:cNvSpPr/>
          <p:nvPr/>
        </p:nvSpPr>
        <p:spPr>
          <a:xfrm>
            <a:off x="11234058" y="17290826"/>
            <a:ext cx="8305798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gency FB" panose="020B0503020202020204" pitchFamily="34" charset="0"/>
              </a:rPr>
              <a:t>Results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EE794A6-521C-4B00-8BD3-7EE31D3F9467}"/>
              </a:ext>
            </a:extLst>
          </p:cNvPr>
          <p:cNvSpPr/>
          <p:nvPr/>
        </p:nvSpPr>
        <p:spPr>
          <a:xfrm>
            <a:off x="11234058" y="18822035"/>
            <a:ext cx="4828900" cy="10270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gency FB" panose="020B0503020202020204" pitchFamily="34" charset="0"/>
              </a:rPr>
              <a:t>Random Forest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ED221E0-3230-48D2-B825-A14E09C1A9AC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058" y="20142981"/>
            <a:ext cx="6172084" cy="2110458"/>
          </a:xfrm>
          <a:prstGeom prst="rect">
            <a:avLst/>
          </a:prstGeom>
          <a:noFill/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6799DDB6-7328-4877-BCC4-C448FD28A9DC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924" y="22253439"/>
            <a:ext cx="6172084" cy="2110458"/>
          </a:xfrm>
          <a:prstGeom prst="rect">
            <a:avLst/>
          </a:prstGeom>
          <a:noFill/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B949BF3B-C11C-4753-8CC1-5D7860528EA3}"/>
              </a:ext>
            </a:extLst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037" y="24302846"/>
            <a:ext cx="6172084" cy="2110458"/>
          </a:xfrm>
          <a:prstGeom prst="rect">
            <a:avLst/>
          </a:prstGeom>
          <a:noFill/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5190FC87-524C-46A1-B775-23A73AABD6B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" t="3221"/>
          <a:stretch/>
        </p:blipFill>
        <p:spPr>
          <a:xfrm>
            <a:off x="17906996" y="20163835"/>
            <a:ext cx="14162312" cy="624946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DEBE841F-5216-4A07-9AF4-FD00BAE78131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8"/>
          <a:stretch/>
        </p:blipFill>
        <p:spPr>
          <a:xfrm>
            <a:off x="11286575" y="27914715"/>
            <a:ext cx="10290904" cy="4779267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1B7ED2E-0390-4844-9D0B-A38700AE5644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2227"/>
          <a:stretch/>
        </p:blipFill>
        <p:spPr>
          <a:xfrm>
            <a:off x="22048863" y="27933941"/>
            <a:ext cx="9988702" cy="4779267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A868AC75-58B5-459E-A74B-66B61000E21F}"/>
              </a:ext>
            </a:extLst>
          </p:cNvPr>
          <p:cNvSpPr/>
          <p:nvPr/>
        </p:nvSpPr>
        <p:spPr>
          <a:xfrm>
            <a:off x="11234058" y="26737369"/>
            <a:ext cx="4828900" cy="10270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gency FB" panose="020B0503020202020204" pitchFamily="34" charset="0"/>
              </a:rPr>
              <a:t>Basic Tree</a:t>
            </a:r>
          </a:p>
        </p:txBody>
      </p:sp>
    </p:spTree>
    <p:extLst>
      <p:ext uri="{BB962C8B-B14F-4D97-AF65-F5344CB8AC3E}">
        <p14:creationId xmlns:p14="http://schemas.microsoft.com/office/powerpoint/2010/main" val="91347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</TotalTime>
  <Words>275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Sloan Digital Sky Survey Analysis</dc:title>
  <dc:creator>Ian</dc:creator>
  <cp:lastModifiedBy>Ian</cp:lastModifiedBy>
  <cp:revision>35</cp:revision>
  <dcterms:created xsi:type="dcterms:W3CDTF">2019-04-24T20:26:42Z</dcterms:created>
  <dcterms:modified xsi:type="dcterms:W3CDTF">2019-04-29T19:19:10Z</dcterms:modified>
</cp:coreProperties>
</file>