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862" r:id="rId5"/>
    <p:sldId id="886" r:id="rId6"/>
    <p:sldId id="939" r:id="rId7"/>
    <p:sldId id="937" r:id="rId8"/>
    <p:sldId id="938" r:id="rId9"/>
    <p:sldId id="944" r:id="rId10"/>
    <p:sldId id="945" r:id="rId11"/>
    <p:sldId id="946" r:id="rId12"/>
    <p:sldId id="947" r:id="rId13"/>
    <p:sldId id="940" r:id="rId1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 varScale="1">
        <p:scale>
          <a:sx n="91" d="100"/>
          <a:sy n="91" d="100"/>
        </p:scale>
        <p:origin x="726" y="84"/>
      </p:cViewPr>
      <p:guideLst>
        <p:guide orient="horz" pos="17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30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0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3852" y="2218626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业务规划</a:t>
            </a:r>
            <a:endParaRPr lang="zh-CN" sz="44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7824" y="3302863"/>
            <a:ext cx="31683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李嘉诚   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2017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罗密欧与朱丽叶 romeo&amp;julia 理查德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72008"/>
            <a:ext cx="304800" cy="304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09240" y="2867025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内核分析与优化组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indow dir="vert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audio>
              <p:cMediaNode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24"/>
          <p:cNvGrpSpPr/>
          <p:nvPr/>
        </p:nvGrpSpPr>
        <p:grpSpPr>
          <a:xfrm>
            <a:off x="270185" y="284159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新问题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723765" y="3582035"/>
            <a:ext cx="3290570" cy="1154430"/>
            <a:chOff x="7439" y="5641"/>
            <a:chExt cx="5182" cy="1818"/>
          </a:xfrm>
        </p:grpSpPr>
        <p:sp>
          <p:nvSpPr>
            <p:cNvPr id="27" name="矩形 26"/>
            <p:cNvSpPr/>
            <p:nvPr/>
          </p:nvSpPr>
          <p:spPr>
            <a:xfrm>
              <a:off x="7439" y="649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" y="5856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kernel_fun_1</a:t>
              </a:r>
              <a:endParaRPr lang="en-US" altLang="zh-CN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149" y="6926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149" y="6369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kernel_fun_2</a:t>
              </a:r>
              <a:endParaRPr lang="en-US" altLang="zh-CN" sz="16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35" y="5641"/>
              <a:ext cx="2587" cy="181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27" idx="3"/>
              <a:endCxn id="31" idx="1"/>
            </p:cNvCxnSpPr>
            <p:nvPr/>
          </p:nvCxnSpPr>
          <p:spPr>
            <a:xfrm flipV="1">
              <a:off x="9027" y="6550"/>
              <a:ext cx="1008" cy="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87825" y="699135"/>
            <a:ext cx="4897755" cy="2799080"/>
            <a:chOff x="6595" y="1101"/>
            <a:chExt cx="7713" cy="4408"/>
          </a:xfrm>
        </p:grpSpPr>
        <p:sp>
          <p:nvSpPr>
            <p:cNvPr id="8" name="矩形 7"/>
            <p:cNvSpPr/>
            <p:nvPr/>
          </p:nvSpPr>
          <p:spPr>
            <a:xfrm>
              <a:off x="6595" y="157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16" y="1578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test_case_a</a:t>
              </a:r>
              <a:endParaRPr lang="en-US" altLang="zh-CN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958" y="3148"/>
              <a:ext cx="6350" cy="226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5" y="2802"/>
              <a:ext cx="2268" cy="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Sys_call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69" y="2149"/>
              <a:ext cx="1601" cy="309"/>
            </a:xfrm>
            <a:prstGeom prst="rect">
              <a:avLst/>
            </a:prstGeom>
            <a:solidFill>
              <a:srgbClr val="008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17" idx="2"/>
              <a:endCxn id="12" idx="0"/>
            </p:cNvCxnSpPr>
            <p:nvPr/>
          </p:nvCxnSpPr>
          <p:spPr>
            <a:xfrm>
              <a:off x="11133" y="1805"/>
              <a:ext cx="37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2"/>
              <a:endCxn id="11" idx="0"/>
            </p:cNvCxnSpPr>
            <p:nvPr/>
          </p:nvCxnSpPr>
          <p:spPr>
            <a:xfrm flipH="1">
              <a:off x="11169" y="2458"/>
              <a:ext cx="1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310" y="3638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10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kernel_fun_d</a:t>
              </a:r>
              <a:endParaRPr lang="en-US" altLang="zh-CN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431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kernel_fun_b</a:t>
              </a:r>
              <a:endParaRPr lang="en-US" altLang="zh-CN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31" y="3638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kernel_fun_a</a:t>
              </a:r>
              <a:endParaRPr lang="en-US" altLang="zh-CN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966" y="4929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</a:t>
              </a:r>
              <a:endParaRPr lang="en-US" altLang="zh-CN"/>
            </a:p>
          </p:txBody>
        </p:sp>
        <p:cxnSp>
          <p:nvCxnSpPr>
            <p:cNvPr id="23" name="直接箭头连接符 22"/>
            <p:cNvCxnSpPr>
              <a:stCxn id="11" idx="2"/>
              <a:endCxn id="19" idx="0"/>
            </p:cNvCxnSpPr>
            <p:nvPr/>
          </p:nvCxnSpPr>
          <p:spPr>
            <a:xfrm>
              <a:off x="11169" y="3143"/>
              <a:ext cx="145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18" idx="0"/>
            </p:cNvCxnSpPr>
            <p:nvPr/>
          </p:nvCxnSpPr>
          <p:spPr>
            <a:xfrm>
              <a:off x="12622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1"/>
              <a:endCxn id="15" idx="3"/>
            </p:cNvCxnSpPr>
            <p:nvPr/>
          </p:nvCxnSpPr>
          <p:spPr>
            <a:xfrm flipH="1" flipV="1">
              <a:off x="10692" y="3816"/>
              <a:ext cx="739" cy="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2"/>
              <a:endCxn id="16" idx="0"/>
            </p:cNvCxnSpPr>
            <p:nvPr/>
          </p:nvCxnSpPr>
          <p:spPr>
            <a:xfrm>
              <a:off x="9501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3"/>
              <a:endCxn id="17" idx="1"/>
            </p:cNvCxnSpPr>
            <p:nvPr/>
          </p:nvCxnSpPr>
          <p:spPr>
            <a:xfrm>
              <a:off x="8183" y="1692"/>
              <a:ext cx="21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334" y="1101"/>
              <a:ext cx="1928" cy="4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trace-link</a:t>
              </a:r>
              <a:endParaRPr lang="en-US" altLang="zh-CN" sz="14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67665" y="894715"/>
            <a:ext cx="3628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内核代码覆盖率问题。</a:t>
            </a:r>
            <a:endParaRPr lang="zh-CN"/>
          </a:p>
          <a:p>
            <a:r>
              <a:rPr lang="en-US" altLang="zh-CN"/>
              <a:t>LTP</a:t>
            </a:r>
            <a:r>
              <a:rPr lang="zh-CN" altLang="en-US"/>
              <a:t>运行的内核函数只占到总函数表的</a:t>
            </a:r>
            <a:r>
              <a:rPr lang="en-US" altLang="zh-CN"/>
              <a:t>10%</a:t>
            </a:r>
            <a:r>
              <a:rPr lang="zh-CN" altLang="en-US"/>
              <a:t>左右。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15192" y="2218626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谢谢</a:t>
            </a:r>
            <a:endParaRPr lang="zh-CN" sz="44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罗密欧与朱丽叶 romeo&amp;julia 理查德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72008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indow dir="vert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1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54" name="MH_Others_1"/>
          <p:cNvSpPr txBox="1"/>
          <p:nvPr>
            <p:custDataLst>
              <p:tags r:id="rId2"/>
            </p:custDataLst>
          </p:nvPr>
        </p:nvSpPr>
        <p:spPr>
          <a:xfrm>
            <a:off x="1952711" y="1347614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3"/>
            </p:custDataLst>
          </p:nvPr>
        </p:nvSpPr>
        <p:spPr>
          <a:xfrm>
            <a:off x="1963035" y="2070125"/>
            <a:ext cx="2023371" cy="3065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525320" y="1348030"/>
            <a:ext cx="3215826" cy="488307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5391574" y="1453622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工作背景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525320" y="2092004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8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业务规划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window dir="vert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>
          <a:xfrm>
            <a:off x="236220" y="196602"/>
            <a:ext cx="2658110" cy="420618"/>
            <a:chOff x="4357092" y="1243554"/>
            <a:chExt cx="3215268" cy="592216"/>
          </a:xfrm>
        </p:grpSpPr>
        <p:sp>
          <p:nvSpPr>
            <p:cNvPr id="57" name="MH_SubTitle_1"/>
            <p:cNvSpPr txBox="1"/>
            <p:nvPr>
              <p:custDataLst>
                <p:tags r:id="rId1"/>
              </p:custDataLst>
            </p:nvPr>
          </p:nvSpPr>
          <p:spPr>
            <a:xfrm>
              <a:off x="5391574" y="1397104"/>
              <a:ext cx="2180786" cy="38981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工作背景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243554"/>
              <a:ext cx="802436" cy="592216"/>
              <a:chOff x="6127160" y="1949803"/>
              <a:chExt cx="1128426" cy="832759"/>
            </a:xfrm>
          </p:grpSpPr>
          <p:cxnSp>
            <p:nvCxnSpPr>
              <p:cNvPr id="59" name="MH_Other_1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3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1949803"/>
                <a:ext cx="565888" cy="548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7668260" y="843915"/>
            <a:ext cx="1224280" cy="287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Data1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7668260" y="3462655"/>
            <a:ext cx="1224280" cy="287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Data2</a:t>
            </a:r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3923665" y="360680"/>
            <a:ext cx="3744595" cy="4248150"/>
            <a:chOff x="6179" y="568"/>
            <a:chExt cx="5897" cy="6690"/>
          </a:xfrm>
        </p:grpSpPr>
        <p:grpSp>
          <p:nvGrpSpPr>
            <p:cNvPr id="16" name="组合 15"/>
            <p:cNvGrpSpPr/>
            <p:nvPr/>
          </p:nvGrpSpPr>
          <p:grpSpPr>
            <a:xfrm>
              <a:off x="6179" y="1328"/>
              <a:ext cx="2043" cy="4518"/>
              <a:chOff x="6179" y="1328"/>
              <a:chExt cx="2043" cy="451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180" y="2334"/>
                <a:ext cx="2042" cy="2494"/>
                <a:chOff x="5499" y="988"/>
                <a:chExt cx="2042" cy="249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5726" y="1320"/>
                  <a:ext cx="1588" cy="2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Patch1</a:t>
                  </a:r>
                  <a:endParaRPr lang="en-US" altLang="zh-CN" sz="1400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5726" y="1720"/>
                  <a:ext cx="1588" cy="2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Patch2</a:t>
                  </a:r>
                  <a:endParaRPr lang="en-US" altLang="zh-CN" sz="140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726" y="2136"/>
                  <a:ext cx="1588" cy="2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Patch3</a:t>
                  </a:r>
                  <a:endParaRPr lang="en-US" altLang="zh-CN" sz="140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726" y="2567"/>
                  <a:ext cx="1588" cy="2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Patch4</a:t>
                  </a:r>
                  <a:endParaRPr lang="en-US" altLang="zh-CN" sz="140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726" y="2988"/>
                  <a:ext cx="1588" cy="2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Patch5</a:t>
                  </a:r>
                  <a:endParaRPr lang="en-US" altLang="zh-CN" sz="140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499" y="988"/>
                  <a:ext cx="2042" cy="2495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6180" y="1328"/>
                <a:ext cx="2041" cy="454"/>
              </a:xfrm>
              <a:prstGeom prst="rect">
                <a:avLst/>
              </a:prstGeom>
              <a:solidFill>
                <a:srgbClr val="008F92"/>
              </a:solidFill>
              <a:ln w="12700" cmpd="sng">
                <a:solidFill>
                  <a:srgbClr val="008F9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179" y="5392"/>
                <a:ext cx="2041" cy="454"/>
              </a:xfrm>
              <a:prstGeom prst="rect">
                <a:avLst/>
              </a:prstGeom>
              <a:solidFill>
                <a:srgbClr val="008F92"/>
              </a:solidFill>
              <a:ln w="12700" cmpd="sng">
                <a:solidFill>
                  <a:srgbClr val="008F9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V2</a:t>
                </a:r>
                <a:endParaRPr lang="en-US" altLang="zh-CN"/>
              </a:p>
            </p:txBody>
          </p:sp>
          <p:cxnSp>
            <p:nvCxnSpPr>
              <p:cNvPr id="14" name="直接箭头连接符 13"/>
              <p:cNvCxnSpPr>
                <a:stCxn id="12" idx="2"/>
                <a:endCxn id="9" idx="0"/>
              </p:cNvCxnSpPr>
              <p:nvPr/>
            </p:nvCxnSpPr>
            <p:spPr>
              <a:xfrm>
                <a:off x="7201" y="1782"/>
                <a:ext cx="0" cy="5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201" y="4840"/>
                <a:ext cx="0" cy="5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9187" y="568"/>
              <a:ext cx="2154" cy="6690"/>
              <a:chOff x="8901" y="648"/>
              <a:chExt cx="2154" cy="66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140" y="972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test_case1</a:t>
                </a:r>
                <a:endParaRPr lang="en-US" altLang="zh-CN" sz="12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140" y="3255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test_case5</a:t>
                </a:r>
                <a:endParaRPr lang="en-US" altLang="zh-CN" sz="120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140" y="1555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test_case2</a:t>
                </a:r>
                <a:endParaRPr lang="en-US" altLang="zh-CN" sz="12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40" y="2107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test_case3</a:t>
                </a:r>
                <a:endParaRPr lang="en-US" altLang="zh-CN" sz="12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140" y="2665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test_case4</a:t>
                </a:r>
                <a:endParaRPr lang="en-US" altLang="zh-CN" sz="12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140" y="3912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test_case6</a:t>
                </a:r>
                <a:endParaRPr lang="en-US" altLang="zh-CN" sz="12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140" y="4560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test_case7</a:t>
                </a:r>
                <a:endParaRPr lang="en-US" altLang="zh-CN" sz="120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140" y="6732"/>
                <a:ext cx="1634" cy="227"/>
              </a:xfrm>
              <a:prstGeom prst="rect">
                <a:avLst/>
              </a:prstGeom>
              <a:solidFill>
                <a:srgbClr val="EBAC07"/>
              </a:solidFill>
              <a:ln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test_case_n</a:t>
                </a:r>
                <a:endParaRPr lang="en-US" altLang="zh-CN" sz="120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9957" y="4909"/>
                <a:ext cx="0" cy="1701"/>
              </a:xfrm>
              <a:prstGeom prst="line">
                <a:avLst/>
              </a:prstGeom>
              <a:ln w="12700" cmpd="sng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8901" y="648"/>
                <a:ext cx="2155" cy="6690"/>
              </a:xfrm>
              <a:prstGeom prst="rect">
                <a:avLst/>
              </a:prstGeom>
              <a:noFill/>
              <a:ln w="12700" cmpd="sng">
                <a:solidFill>
                  <a:srgbClr val="EBAC0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8" name="直接箭头连接符 47"/>
            <p:cNvCxnSpPr>
              <a:stCxn id="12" idx="3"/>
              <a:endCxn id="44" idx="1"/>
            </p:cNvCxnSpPr>
            <p:nvPr/>
          </p:nvCxnSpPr>
          <p:spPr>
            <a:xfrm>
              <a:off x="8221" y="1555"/>
              <a:ext cx="966" cy="2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3"/>
            </p:cNvCxnSpPr>
            <p:nvPr/>
          </p:nvCxnSpPr>
          <p:spPr>
            <a:xfrm flipV="1">
              <a:off x="11342" y="1555"/>
              <a:ext cx="734" cy="2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4" idx="3"/>
            </p:cNvCxnSpPr>
            <p:nvPr/>
          </p:nvCxnSpPr>
          <p:spPr>
            <a:xfrm>
              <a:off x="11342" y="3913"/>
              <a:ext cx="734" cy="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3" idx="3"/>
              <a:endCxn id="44" idx="1"/>
            </p:cNvCxnSpPr>
            <p:nvPr/>
          </p:nvCxnSpPr>
          <p:spPr>
            <a:xfrm flipV="1">
              <a:off x="8220" y="3913"/>
              <a:ext cx="967" cy="1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/>
        </p:nvSpPr>
        <p:spPr>
          <a:xfrm>
            <a:off x="185420" y="756920"/>
            <a:ext cx="36664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如图所示：</a:t>
            </a:r>
            <a:endParaRPr lang="zh-CN" altLang="en-US"/>
          </a:p>
          <a:p>
            <a:r>
              <a:rPr lang="en-US" altLang="zh-CN"/>
              <a:t>V1</a:t>
            </a:r>
            <a:r>
              <a:rPr lang="zh-CN" altLang="en-US"/>
              <a:t>版本在更新到</a:t>
            </a:r>
            <a:r>
              <a:rPr lang="en-US" altLang="zh-CN"/>
              <a:t>V2</a:t>
            </a:r>
            <a:r>
              <a:rPr lang="zh-CN" altLang="en-US"/>
              <a:t>版本的过程中，假设需要安装补丁</a:t>
            </a:r>
            <a:r>
              <a:rPr lang="en-US" altLang="zh-CN"/>
              <a:t>(Patch1-5)</a:t>
            </a:r>
            <a:endParaRPr lang="en-US" altLang="zh-CN"/>
          </a:p>
          <a:p>
            <a:r>
              <a:rPr lang="zh-CN" altLang="en-US"/>
              <a:t>为了检测安装补丁后内核性能的变化，当下的工作方法，是对需要对</a:t>
            </a:r>
            <a:r>
              <a:rPr lang="en-US" altLang="zh-CN"/>
              <a:t>V1</a:t>
            </a:r>
            <a:r>
              <a:rPr lang="zh-CN" altLang="en-US"/>
              <a:t>、</a:t>
            </a:r>
            <a:r>
              <a:rPr lang="en-US" altLang="zh-CN"/>
              <a:t>V2</a:t>
            </a:r>
            <a:r>
              <a:rPr lang="zh-CN" altLang="en-US"/>
              <a:t>两个版本的内核均运行所有的测试用例</a:t>
            </a:r>
            <a:r>
              <a:rPr lang="en-US" altLang="zh-CN"/>
              <a:t>(test_case1--test_case_n)</a:t>
            </a:r>
            <a:r>
              <a:rPr lang="zh-CN" altLang="en-US"/>
              <a:t>从而得出两组数据</a:t>
            </a:r>
            <a:r>
              <a:rPr lang="en-US" altLang="zh-CN"/>
              <a:t>(Data1&amp;Data2)</a:t>
            </a:r>
            <a:r>
              <a:rPr lang="zh-CN" altLang="en-US"/>
              <a:t>通过比较分析两组数据，得出打补丁前后系统性能的变化，从而分析出系统更新对内核产生的影响。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>
          <a:xfrm>
            <a:off x="236220" y="196602"/>
            <a:ext cx="2658110" cy="420618"/>
            <a:chOff x="4357092" y="1243554"/>
            <a:chExt cx="3215268" cy="592216"/>
          </a:xfrm>
        </p:grpSpPr>
        <p:sp>
          <p:nvSpPr>
            <p:cNvPr id="57" name="MH_SubTitle_1"/>
            <p:cNvSpPr txBox="1"/>
            <p:nvPr>
              <p:custDataLst>
                <p:tags r:id="rId1"/>
              </p:custDataLst>
            </p:nvPr>
          </p:nvSpPr>
          <p:spPr>
            <a:xfrm>
              <a:off x="5391574" y="1397104"/>
              <a:ext cx="2180786" cy="38981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工作背景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243554"/>
              <a:ext cx="802436" cy="592216"/>
              <a:chOff x="6127160" y="1949803"/>
              <a:chExt cx="1128426" cy="832759"/>
            </a:xfrm>
          </p:grpSpPr>
          <p:cxnSp>
            <p:nvCxnSpPr>
              <p:cNvPr id="59" name="MH_Other_1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3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1949803"/>
                <a:ext cx="565888" cy="548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23665" y="843280"/>
            <a:ext cx="1297305" cy="2868930"/>
            <a:chOff x="6179" y="1328"/>
            <a:chExt cx="2043" cy="4518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6180" y="2334"/>
              <a:ext cx="2042" cy="2494"/>
              <a:chOff x="5499" y="988"/>
              <a:chExt cx="2042" cy="24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726" y="1320"/>
                <a:ext cx="1588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Patch1</a:t>
                </a:r>
                <a:endParaRPr lang="en-US" altLang="zh-CN" sz="14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726" y="1720"/>
                <a:ext cx="1588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Patch2</a:t>
                </a:r>
                <a:endParaRPr lang="en-US" altLang="zh-CN" sz="14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26" y="2136"/>
                <a:ext cx="1588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Patch3</a:t>
                </a:r>
                <a:endParaRPr lang="en-US" altLang="zh-CN" sz="14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726" y="2567"/>
                <a:ext cx="1588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Patch4</a:t>
                </a:r>
                <a:endParaRPr lang="en-US" altLang="zh-CN" sz="14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26" y="2988"/>
                <a:ext cx="1588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Patch5</a:t>
                </a:r>
                <a:endParaRPr lang="en-US" altLang="zh-CN" sz="14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499" y="988"/>
                <a:ext cx="2042" cy="2495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180" y="1328"/>
              <a:ext cx="2041" cy="454"/>
            </a:xfrm>
            <a:prstGeom prst="rect">
              <a:avLst/>
            </a:prstGeom>
            <a:solidFill>
              <a:srgbClr val="008F92"/>
            </a:solidFill>
            <a:ln w="12700" cmpd="sng">
              <a:solidFill>
                <a:srgbClr val="008F9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V1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79" y="5392"/>
              <a:ext cx="2041" cy="454"/>
            </a:xfrm>
            <a:prstGeom prst="rect">
              <a:avLst/>
            </a:prstGeom>
            <a:solidFill>
              <a:srgbClr val="008F92"/>
            </a:solidFill>
            <a:ln w="12700" cmpd="sng">
              <a:solidFill>
                <a:srgbClr val="008F9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V2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12" idx="2"/>
              <a:endCxn id="9" idx="0"/>
            </p:cNvCxnSpPr>
            <p:nvPr/>
          </p:nvCxnSpPr>
          <p:spPr>
            <a:xfrm>
              <a:off x="7201" y="1782"/>
              <a:ext cx="0" cy="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201" y="4840"/>
              <a:ext cx="0" cy="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833745" y="360680"/>
            <a:ext cx="1367790" cy="4248150"/>
            <a:chOff x="8901" y="648"/>
            <a:chExt cx="2154" cy="6690"/>
          </a:xfrm>
        </p:grpSpPr>
        <p:sp>
          <p:nvSpPr>
            <p:cNvPr id="17" name="矩形 16"/>
            <p:cNvSpPr/>
            <p:nvPr/>
          </p:nvSpPr>
          <p:spPr>
            <a:xfrm>
              <a:off x="9140" y="972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test_case1</a:t>
              </a:r>
              <a:endParaRPr lang="en-US" altLang="zh-CN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40" y="3255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test_case5</a:t>
              </a:r>
              <a:endParaRPr lang="en-US" altLang="zh-CN" sz="1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9140" y="1555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test_case2</a:t>
              </a:r>
              <a:endParaRPr lang="en-US" altLang="zh-CN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140" y="2107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test_case3</a:t>
              </a:r>
              <a:endParaRPr lang="en-US" altLang="zh-CN" sz="12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40" y="2665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test_case4</a:t>
              </a:r>
              <a:endParaRPr lang="en-US" altLang="zh-CN" sz="1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9140" y="3912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test_case6</a:t>
              </a:r>
              <a:endParaRPr lang="en-US" altLang="zh-CN" sz="12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140" y="4560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test_case7</a:t>
              </a:r>
              <a:endParaRPr lang="en-US" altLang="zh-CN" sz="12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9140" y="6732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test_case_n</a:t>
              </a:r>
              <a:endParaRPr lang="en-US" altLang="zh-CN" sz="120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9957" y="4909"/>
              <a:ext cx="0" cy="1701"/>
            </a:xfrm>
            <a:prstGeom prst="line">
              <a:avLst/>
            </a:prstGeom>
            <a:ln w="12700" cmpd="sng">
              <a:solidFill>
                <a:srgbClr val="EBAC0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8901" y="648"/>
              <a:ext cx="2155" cy="6690"/>
            </a:xfrm>
            <a:prstGeom prst="rect">
              <a:avLst/>
            </a:prstGeom>
            <a:noFill/>
            <a:ln w="12700" cmpd="sng">
              <a:solidFill>
                <a:srgbClr val="EBAC0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7668260" y="843915"/>
            <a:ext cx="1224280" cy="287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Data1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7668260" y="3462655"/>
            <a:ext cx="1224280" cy="287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Data2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12" idx="3"/>
            <a:endCxn id="44" idx="1"/>
          </p:cNvCxnSpPr>
          <p:nvPr/>
        </p:nvCxnSpPr>
        <p:spPr>
          <a:xfrm>
            <a:off x="5220335" y="987425"/>
            <a:ext cx="613410" cy="149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</p:cNvCxnSpPr>
          <p:nvPr/>
        </p:nvCxnSpPr>
        <p:spPr>
          <a:xfrm flipV="1">
            <a:off x="7202170" y="987425"/>
            <a:ext cx="466090" cy="149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</p:cNvCxnSpPr>
          <p:nvPr/>
        </p:nvCxnSpPr>
        <p:spPr>
          <a:xfrm>
            <a:off x="7202170" y="2484755"/>
            <a:ext cx="466090" cy="1122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3"/>
            <a:endCxn id="44" idx="1"/>
          </p:cNvCxnSpPr>
          <p:nvPr/>
        </p:nvCxnSpPr>
        <p:spPr>
          <a:xfrm flipV="1">
            <a:off x="5219700" y="2484755"/>
            <a:ext cx="614045" cy="1083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85420" y="756920"/>
            <a:ext cx="3666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不难看出，这种工作方法有两个明显的短板：</a:t>
            </a:r>
            <a:br>
              <a:rPr lang="zh-CN"/>
            </a:br>
            <a:r>
              <a:rPr lang="en-US" altLang="zh-CN"/>
              <a:t>1.</a:t>
            </a:r>
            <a:r>
              <a:rPr lang="zh-CN" altLang="en-US"/>
              <a:t>每次系统更新都需要运行所有的</a:t>
            </a:r>
            <a:r>
              <a:rPr lang="en-US" altLang="zh-CN"/>
              <a:t>test_case</a:t>
            </a:r>
            <a:r>
              <a:rPr lang="zh-CN" altLang="en-US"/>
              <a:t>，而一些无关的</a:t>
            </a:r>
            <a:r>
              <a:rPr lang="en-US" altLang="zh-CN"/>
              <a:t>test_case</a:t>
            </a:r>
            <a:r>
              <a:rPr lang="zh-CN" altLang="en-US"/>
              <a:t>（例如版本更新完全不涉及文件系统，那么只检测文件系统的</a:t>
            </a:r>
            <a:r>
              <a:rPr lang="en-US" altLang="zh-CN"/>
              <a:t>test_case</a:t>
            </a:r>
            <a:r>
              <a:rPr lang="zh-CN" altLang="en-US"/>
              <a:t>则无关）大大浪费了时间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如果在更新中</a:t>
            </a:r>
            <a:r>
              <a:rPr lang="en-US" altLang="zh-CN"/>
              <a:t>(Data2)</a:t>
            </a:r>
            <a:r>
              <a:rPr lang="zh-CN" altLang="en-US"/>
              <a:t>发现了系统性能的下滑，或在运行某个</a:t>
            </a:r>
            <a:r>
              <a:rPr lang="en-US" altLang="zh-CN"/>
              <a:t>test_case</a:t>
            </a:r>
            <a:r>
              <a:rPr lang="zh-CN" altLang="en-US"/>
              <a:t>时出现了</a:t>
            </a:r>
            <a:r>
              <a:rPr lang="en-US" altLang="zh-CN"/>
              <a:t>bug</a:t>
            </a:r>
            <a:r>
              <a:rPr lang="zh-CN" altLang="en-US"/>
              <a:t>，只能判断出是系统更新的原因，但无法判断出是具体哪个</a:t>
            </a:r>
            <a:r>
              <a:rPr lang="en-US" altLang="zh-CN"/>
              <a:t>Patch</a:t>
            </a:r>
            <a:r>
              <a:rPr lang="zh-CN" altLang="en-US"/>
              <a:t>产生的影响。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24"/>
          <p:cNvGrpSpPr/>
          <p:nvPr/>
        </p:nvGrpSpPr>
        <p:grpSpPr>
          <a:xfrm>
            <a:off x="251135" y="263839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业务规划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719195" y="2129155"/>
            <a:ext cx="1008380" cy="143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Patch1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7242175" y="607695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test_case1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7242175" y="2057400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test_case5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7242175" y="977900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test_case2</a:t>
            </a:r>
            <a:endParaRPr lang="en-US" altLang="zh-CN" sz="1200"/>
          </a:p>
        </p:txBody>
      </p:sp>
      <p:sp>
        <p:nvSpPr>
          <p:cNvPr id="37" name="矩形 36"/>
          <p:cNvSpPr/>
          <p:nvPr/>
        </p:nvSpPr>
        <p:spPr>
          <a:xfrm>
            <a:off x="7242175" y="1328420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test_case3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7242175" y="1682750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test_case4</a:t>
            </a:r>
            <a:endParaRPr lang="en-US" altLang="zh-CN" sz="1200"/>
          </a:p>
        </p:txBody>
      </p:sp>
      <p:sp>
        <p:nvSpPr>
          <p:cNvPr id="39" name="矩形 38"/>
          <p:cNvSpPr/>
          <p:nvPr/>
        </p:nvSpPr>
        <p:spPr>
          <a:xfrm>
            <a:off x="7242175" y="2474595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test_case6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7242175" y="2886075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test_case7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7242175" y="4265295"/>
            <a:ext cx="1037590" cy="144145"/>
          </a:xfrm>
          <a:prstGeom prst="rect">
            <a:avLst/>
          </a:prstGeom>
          <a:solidFill>
            <a:srgbClr val="EBAC07"/>
          </a:solidFill>
          <a:ln>
            <a:solidFill>
              <a:srgbClr val="EBA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test_case_n</a:t>
            </a:r>
            <a:endParaRPr lang="en-US" altLang="zh-CN" sz="1200"/>
          </a:p>
        </p:txBody>
      </p:sp>
      <p:cxnSp>
        <p:nvCxnSpPr>
          <p:cNvPr id="43" name="直接连接符 42"/>
          <p:cNvCxnSpPr/>
          <p:nvPr/>
        </p:nvCxnSpPr>
        <p:spPr>
          <a:xfrm>
            <a:off x="7760970" y="3107690"/>
            <a:ext cx="0" cy="1080135"/>
          </a:xfrm>
          <a:prstGeom prst="line">
            <a:avLst/>
          </a:prstGeom>
          <a:ln w="12700" cmpd="sng">
            <a:solidFill>
              <a:srgbClr val="EBAC0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090410" y="401955"/>
            <a:ext cx="1368425" cy="4248150"/>
          </a:xfrm>
          <a:prstGeom prst="rect">
            <a:avLst/>
          </a:prstGeom>
          <a:noFill/>
          <a:ln w="12700" cmpd="sng">
            <a:solidFill>
              <a:srgbClr val="EBAC0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348605" y="1328420"/>
            <a:ext cx="1271270" cy="1795780"/>
            <a:chOff x="8580" y="1540"/>
            <a:chExt cx="2002" cy="2828"/>
          </a:xfrm>
        </p:grpSpPr>
        <p:sp>
          <p:nvSpPr>
            <p:cNvPr id="16" name="矩形 15"/>
            <p:cNvSpPr/>
            <p:nvPr/>
          </p:nvSpPr>
          <p:spPr>
            <a:xfrm>
              <a:off x="8783" y="1871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test_case_a</a:t>
              </a:r>
              <a:endParaRPr lang="en-US" altLang="zh-CN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783" y="2423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test_case_b</a:t>
              </a:r>
              <a:endParaRPr lang="en-US" altLang="zh-CN" sz="12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783" y="3092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test_case_c</a:t>
              </a:r>
              <a:endParaRPr lang="en-US" altLang="zh-CN" sz="12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83" y="3740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test_case_d</a:t>
              </a:r>
              <a:endParaRPr lang="en-US" altLang="zh-CN" sz="12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580" y="1540"/>
              <a:ext cx="2003" cy="2829"/>
            </a:xfrm>
            <a:prstGeom prst="rect">
              <a:avLst/>
            </a:prstGeom>
            <a:noFill/>
            <a:ln w="12700" cmpd="sng">
              <a:solidFill>
                <a:srgbClr val="EBAC0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/>
          <p:cNvCxnSpPr>
            <a:stCxn id="4" idx="3"/>
            <a:endCxn id="22" idx="1"/>
          </p:cNvCxnSpPr>
          <p:nvPr/>
        </p:nvCxnSpPr>
        <p:spPr>
          <a:xfrm>
            <a:off x="4727575" y="2200910"/>
            <a:ext cx="621030" cy="26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9870" y="969010"/>
            <a:ext cx="3406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我们希望，通过分析，从数目庞大的</a:t>
            </a:r>
            <a:r>
              <a:rPr lang="en-US" altLang="zh-CN"/>
              <a:t>test_case</a:t>
            </a:r>
            <a:r>
              <a:rPr lang="zh-CN" altLang="en-US"/>
              <a:t>库中，提取出相应的</a:t>
            </a:r>
            <a:r>
              <a:rPr lang="en-US" altLang="zh-CN">
                <a:sym typeface="+mn-ea"/>
              </a:rPr>
              <a:t>test_case</a:t>
            </a:r>
            <a:r>
              <a:rPr lang="zh-CN" altLang="en-US">
                <a:sym typeface="+mn-ea"/>
              </a:rPr>
              <a:t>与需要安装到系统中的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实现关联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即</a:t>
            </a:r>
            <a:r>
              <a:rPr lang="en-US" altLang="zh-CN">
                <a:sym typeface="+mn-ea"/>
              </a:rPr>
              <a:t>trace-link)</a:t>
            </a:r>
            <a:r>
              <a:rPr lang="zh-CN" altLang="en-US">
                <a:sym typeface="+mn-ea"/>
              </a:rPr>
              <a:t>，也就是说，提取出的</a:t>
            </a:r>
            <a:r>
              <a:rPr lang="en-US" altLang="zh-CN">
                <a:sym typeface="+mn-ea"/>
              </a:rPr>
              <a:t>test_case</a:t>
            </a:r>
            <a:r>
              <a:rPr lang="zh-CN" altLang="en-US">
                <a:sym typeface="+mn-ea"/>
              </a:rPr>
              <a:t>是与相应的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直接相关的，如果这些</a:t>
            </a:r>
            <a:r>
              <a:rPr lang="en-US" altLang="zh-CN">
                <a:sym typeface="+mn-ea"/>
              </a:rPr>
              <a:t>case</a:t>
            </a:r>
            <a:r>
              <a:rPr lang="zh-CN" altLang="en-US">
                <a:sym typeface="+mn-ea"/>
              </a:rPr>
              <a:t>测试出的性能产生了提升或下降甚至产生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，则说明是安装了相应的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导致的。</a:t>
            </a:r>
            <a:endParaRPr lang="zh-CN" altLang="en-US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72100" y="690245"/>
            <a:ext cx="1224280" cy="287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Data1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46" idx="2"/>
            <a:endCxn id="22" idx="0"/>
          </p:cNvCxnSpPr>
          <p:nvPr/>
        </p:nvCxnSpPr>
        <p:spPr>
          <a:xfrm>
            <a:off x="5984240" y="977900"/>
            <a:ext cx="63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605" y="3503930"/>
            <a:ext cx="1224280" cy="287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Data2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960745" y="3153410"/>
            <a:ext cx="63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24"/>
          <p:cNvGrpSpPr/>
          <p:nvPr/>
        </p:nvGrpSpPr>
        <p:grpSpPr>
          <a:xfrm>
            <a:off x="251135" y="263839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业务规划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723765" y="3582035"/>
            <a:ext cx="3290570" cy="1154430"/>
            <a:chOff x="7439" y="5641"/>
            <a:chExt cx="5182" cy="1818"/>
          </a:xfrm>
        </p:grpSpPr>
        <p:sp>
          <p:nvSpPr>
            <p:cNvPr id="27" name="矩形 26"/>
            <p:cNvSpPr/>
            <p:nvPr/>
          </p:nvSpPr>
          <p:spPr>
            <a:xfrm>
              <a:off x="7439" y="649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" y="5856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kernel_fun_1</a:t>
              </a:r>
              <a:endParaRPr lang="en-US" altLang="zh-CN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149" y="6926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149" y="6369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kernel_fun_2</a:t>
              </a:r>
              <a:endParaRPr lang="en-US" altLang="zh-CN" sz="16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35" y="5641"/>
              <a:ext cx="2587" cy="181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27" idx="3"/>
              <a:endCxn id="31" idx="1"/>
            </p:cNvCxnSpPr>
            <p:nvPr/>
          </p:nvCxnSpPr>
          <p:spPr>
            <a:xfrm flipV="1">
              <a:off x="9027" y="6550"/>
              <a:ext cx="1008" cy="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87825" y="699135"/>
            <a:ext cx="4897755" cy="2799080"/>
            <a:chOff x="6595" y="1101"/>
            <a:chExt cx="7713" cy="4408"/>
          </a:xfrm>
        </p:grpSpPr>
        <p:sp>
          <p:nvSpPr>
            <p:cNvPr id="8" name="矩形 7"/>
            <p:cNvSpPr/>
            <p:nvPr/>
          </p:nvSpPr>
          <p:spPr>
            <a:xfrm>
              <a:off x="6595" y="157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16" y="1578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test_case_a</a:t>
              </a:r>
              <a:endParaRPr lang="en-US" altLang="zh-CN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958" y="3148"/>
              <a:ext cx="6350" cy="226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5" y="2802"/>
              <a:ext cx="2268" cy="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Sys_call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69" y="2149"/>
              <a:ext cx="1601" cy="309"/>
            </a:xfrm>
            <a:prstGeom prst="rect">
              <a:avLst/>
            </a:prstGeom>
            <a:solidFill>
              <a:srgbClr val="008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17" idx="2"/>
              <a:endCxn id="12" idx="0"/>
            </p:cNvCxnSpPr>
            <p:nvPr/>
          </p:nvCxnSpPr>
          <p:spPr>
            <a:xfrm>
              <a:off x="11133" y="1805"/>
              <a:ext cx="37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2"/>
              <a:endCxn id="11" idx="0"/>
            </p:cNvCxnSpPr>
            <p:nvPr/>
          </p:nvCxnSpPr>
          <p:spPr>
            <a:xfrm flipH="1">
              <a:off x="11169" y="2458"/>
              <a:ext cx="1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310" y="3638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10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kernel_fun_d</a:t>
              </a:r>
              <a:endParaRPr lang="en-US" altLang="zh-CN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431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kernel_fun_b</a:t>
              </a:r>
              <a:endParaRPr lang="en-US" altLang="zh-CN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31" y="3638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kernel_fun_a</a:t>
              </a:r>
              <a:endParaRPr lang="en-US" altLang="zh-CN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966" y="4929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</a:t>
              </a:r>
              <a:endParaRPr lang="en-US" altLang="zh-CN"/>
            </a:p>
          </p:txBody>
        </p:sp>
        <p:cxnSp>
          <p:nvCxnSpPr>
            <p:cNvPr id="23" name="直接箭头连接符 22"/>
            <p:cNvCxnSpPr>
              <a:stCxn id="11" idx="2"/>
              <a:endCxn id="19" idx="0"/>
            </p:cNvCxnSpPr>
            <p:nvPr/>
          </p:nvCxnSpPr>
          <p:spPr>
            <a:xfrm>
              <a:off x="11169" y="3143"/>
              <a:ext cx="145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18" idx="0"/>
            </p:cNvCxnSpPr>
            <p:nvPr/>
          </p:nvCxnSpPr>
          <p:spPr>
            <a:xfrm>
              <a:off x="12622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1"/>
              <a:endCxn id="15" idx="3"/>
            </p:cNvCxnSpPr>
            <p:nvPr/>
          </p:nvCxnSpPr>
          <p:spPr>
            <a:xfrm flipH="1" flipV="1">
              <a:off x="10692" y="3816"/>
              <a:ext cx="739" cy="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2"/>
              <a:endCxn id="16" idx="0"/>
            </p:cNvCxnSpPr>
            <p:nvPr/>
          </p:nvCxnSpPr>
          <p:spPr>
            <a:xfrm>
              <a:off x="9501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3"/>
              <a:endCxn id="17" idx="1"/>
            </p:cNvCxnSpPr>
            <p:nvPr/>
          </p:nvCxnSpPr>
          <p:spPr>
            <a:xfrm>
              <a:off x="8183" y="1692"/>
              <a:ext cx="21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334" y="1101"/>
              <a:ext cx="1928" cy="4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trace-link</a:t>
              </a:r>
              <a:endParaRPr lang="en-US" altLang="zh-CN" sz="14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67665" y="894715"/>
            <a:ext cx="3628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对于实现</a:t>
            </a:r>
            <a:r>
              <a:rPr lang="en-US" altLang="zh-CN"/>
              <a:t>trace-link</a:t>
            </a:r>
            <a:r>
              <a:rPr lang="zh-CN" altLang="en-US"/>
              <a:t>，现有的构想是：通过预先运行所有的</a:t>
            </a:r>
            <a:r>
              <a:rPr lang="en-US" altLang="zh-CN"/>
              <a:t>test_case</a:t>
            </a:r>
            <a:r>
              <a:rPr lang="zh-CN" altLang="en-US"/>
              <a:t>，捕捉所有运行</a:t>
            </a:r>
            <a:r>
              <a:rPr lang="en-US" altLang="zh-CN"/>
              <a:t>test_case</a:t>
            </a:r>
            <a:r>
              <a:rPr lang="zh-CN" altLang="en-US"/>
              <a:t>时系统调用的内核函数，形成</a:t>
            </a:r>
            <a:r>
              <a:rPr lang="en-US" altLang="zh-CN"/>
              <a:t>test_case</a:t>
            </a:r>
            <a:r>
              <a:rPr lang="zh-CN" altLang="en-US"/>
              <a:t>与</a:t>
            </a:r>
            <a:r>
              <a:rPr lang="en-US" altLang="zh-CN"/>
              <a:t>kernel_fun</a:t>
            </a:r>
            <a:r>
              <a:rPr lang="zh-CN" altLang="en-US"/>
              <a:t>的对照表。在系统更新时，通过分析</a:t>
            </a:r>
            <a:r>
              <a:rPr lang="en-US" altLang="zh-CN"/>
              <a:t>Patch</a:t>
            </a:r>
            <a:r>
              <a:rPr lang="zh-CN" altLang="en-US"/>
              <a:t>，得出</a:t>
            </a:r>
            <a:r>
              <a:rPr lang="en-US" altLang="zh-CN"/>
              <a:t>Patch</a:t>
            </a:r>
            <a:r>
              <a:rPr lang="zh-CN" altLang="en-US"/>
              <a:t>与</a:t>
            </a:r>
            <a:r>
              <a:rPr lang="en-US" altLang="zh-CN"/>
              <a:t>kernel_fun</a:t>
            </a:r>
            <a:r>
              <a:rPr lang="zh-CN" altLang="en-US"/>
              <a:t>的对照表。如果发现</a:t>
            </a:r>
            <a:r>
              <a:rPr lang="en-US" altLang="zh-CN"/>
              <a:t>Patch</a:t>
            </a:r>
            <a:r>
              <a:rPr lang="zh-CN" altLang="en-US"/>
              <a:t>修改（影响）的函数与某个</a:t>
            </a:r>
            <a:r>
              <a:rPr lang="en-US" altLang="zh-CN"/>
              <a:t>tese_case</a:t>
            </a:r>
            <a:r>
              <a:rPr lang="zh-CN" altLang="en-US"/>
              <a:t>的内核函数表中的函数一致，则可以认为这个</a:t>
            </a:r>
            <a:r>
              <a:rPr lang="en-US" altLang="zh-CN"/>
              <a:t>Patch</a:t>
            </a:r>
            <a:r>
              <a:rPr lang="zh-CN" altLang="en-US"/>
              <a:t>与</a:t>
            </a:r>
            <a:r>
              <a:rPr lang="en-US" altLang="zh-CN"/>
              <a:t>test_case</a:t>
            </a:r>
            <a:r>
              <a:rPr lang="zh-CN" altLang="en-US"/>
              <a:t>实现了</a:t>
            </a:r>
            <a:r>
              <a:rPr lang="en-US" altLang="zh-CN"/>
              <a:t>trace-link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24"/>
          <p:cNvGrpSpPr/>
          <p:nvPr/>
        </p:nvGrpSpPr>
        <p:grpSpPr>
          <a:xfrm>
            <a:off x="251135" y="263839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新问题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723765" y="3582035"/>
            <a:ext cx="3290570" cy="1154430"/>
            <a:chOff x="7439" y="5641"/>
            <a:chExt cx="5182" cy="1818"/>
          </a:xfrm>
        </p:grpSpPr>
        <p:sp>
          <p:nvSpPr>
            <p:cNvPr id="27" name="矩形 26"/>
            <p:cNvSpPr/>
            <p:nvPr/>
          </p:nvSpPr>
          <p:spPr>
            <a:xfrm>
              <a:off x="7439" y="649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" y="5856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kernel_fun_1</a:t>
              </a:r>
              <a:endParaRPr lang="en-US" altLang="zh-CN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149" y="6926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149" y="6369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kernel_fun_2</a:t>
              </a:r>
              <a:endParaRPr lang="en-US" altLang="zh-CN" sz="16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35" y="5641"/>
              <a:ext cx="2587" cy="181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27" idx="3"/>
              <a:endCxn id="31" idx="1"/>
            </p:cNvCxnSpPr>
            <p:nvPr/>
          </p:nvCxnSpPr>
          <p:spPr>
            <a:xfrm flipV="1">
              <a:off x="9027" y="6550"/>
              <a:ext cx="1008" cy="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87825" y="699135"/>
            <a:ext cx="4897755" cy="2799080"/>
            <a:chOff x="6595" y="1101"/>
            <a:chExt cx="7713" cy="4408"/>
          </a:xfrm>
        </p:grpSpPr>
        <p:sp>
          <p:nvSpPr>
            <p:cNvPr id="8" name="矩形 7"/>
            <p:cNvSpPr/>
            <p:nvPr/>
          </p:nvSpPr>
          <p:spPr>
            <a:xfrm>
              <a:off x="6595" y="157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16" y="1578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test_case_a</a:t>
              </a:r>
              <a:endParaRPr lang="en-US" altLang="zh-CN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958" y="3148"/>
              <a:ext cx="6350" cy="226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5" y="2802"/>
              <a:ext cx="2268" cy="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Sys_call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69" y="2149"/>
              <a:ext cx="1601" cy="309"/>
            </a:xfrm>
            <a:prstGeom prst="rect">
              <a:avLst/>
            </a:prstGeom>
            <a:solidFill>
              <a:srgbClr val="008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17" idx="2"/>
              <a:endCxn id="12" idx="0"/>
            </p:cNvCxnSpPr>
            <p:nvPr/>
          </p:nvCxnSpPr>
          <p:spPr>
            <a:xfrm>
              <a:off x="11133" y="1805"/>
              <a:ext cx="37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2"/>
              <a:endCxn id="11" idx="0"/>
            </p:cNvCxnSpPr>
            <p:nvPr/>
          </p:nvCxnSpPr>
          <p:spPr>
            <a:xfrm flipH="1">
              <a:off x="11169" y="2458"/>
              <a:ext cx="1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310" y="3638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10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kernel_fun_d</a:t>
              </a:r>
              <a:endParaRPr lang="en-US" altLang="zh-CN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431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kernel_fun_b</a:t>
              </a:r>
              <a:endParaRPr lang="en-US" altLang="zh-CN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31" y="3638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kernel_fun_a</a:t>
              </a:r>
              <a:endParaRPr lang="en-US" altLang="zh-CN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966" y="4929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</a:t>
              </a:r>
              <a:endParaRPr lang="en-US" altLang="zh-CN"/>
            </a:p>
          </p:txBody>
        </p:sp>
        <p:cxnSp>
          <p:nvCxnSpPr>
            <p:cNvPr id="23" name="直接箭头连接符 22"/>
            <p:cNvCxnSpPr>
              <a:stCxn id="11" idx="2"/>
              <a:endCxn id="19" idx="0"/>
            </p:cNvCxnSpPr>
            <p:nvPr/>
          </p:nvCxnSpPr>
          <p:spPr>
            <a:xfrm>
              <a:off x="11169" y="3143"/>
              <a:ext cx="145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18" idx="0"/>
            </p:cNvCxnSpPr>
            <p:nvPr/>
          </p:nvCxnSpPr>
          <p:spPr>
            <a:xfrm>
              <a:off x="12622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1"/>
              <a:endCxn id="15" idx="3"/>
            </p:cNvCxnSpPr>
            <p:nvPr/>
          </p:nvCxnSpPr>
          <p:spPr>
            <a:xfrm flipH="1" flipV="1">
              <a:off x="10692" y="3816"/>
              <a:ext cx="739" cy="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2"/>
              <a:endCxn id="16" idx="0"/>
            </p:cNvCxnSpPr>
            <p:nvPr/>
          </p:nvCxnSpPr>
          <p:spPr>
            <a:xfrm>
              <a:off x="9501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3"/>
              <a:endCxn id="17" idx="1"/>
            </p:cNvCxnSpPr>
            <p:nvPr/>
          </p:nvCxnSpPr>
          <p:spPr>
            <a:xfrm>
              <a:off x="8183" y="1692"/>
              <a:ext cx="21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334" y="1101"/>
              <a:ext cx="1928" cy="4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trace-link</a:t>
              </a:r>
              <a:endParaRPr lang="en-US" altLang="zh-CN" sz="14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67665" y="894715"/>
            <a:ext cx="3628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相较于普通软件开发的</a:t>
            </a:r>
            <a:r>
              <a:rPr lang="en-US" altLang="zh-CN"/>
              <a:t>trace-link</a:t>
            </a:r>
            <a:r>
              <a:rPr lang="zh-CN" altLang="en-US"/>
              <a:t>区别：</a:t>
            </a:r>
            <a:endParaRPr lang="zh-CN" altLang="en-US"/>
          </a:p>
          <a:p>
            <a:r>
              <a:rPr lang="zh-CN" altLang="en-US"/>
              <a:t>论文中方式：通过在源码和单元测试代码头部或内容中添加信息来实现</a:t>
            </a:r>
            <a:r>
              <a:rPr lang="en-US" altLang="zh-CN"/>
              <a:t>trace-link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大部分补丁和单元测试代码都是由社区提供，如果需要论文的方式进行</a:t>
            </a:r>
            <a:r>
              <a:rPr lang="en-US" altLang="zh-CN"/>
              <a:t>trace-link</a:t>
            </a:r>
            <a:r>
              <a:rPr lang="zh-CN" altLang="en-US"/>
              <a:t>则需要编写补丁的人和单元测试编写者有一套相同的规范。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24"/>
          <p:cNvGrpSpPr/>
          <p:nvPr/>
        </p:nvGrpSpPr>
        <p:grpSpPr>
          <a:xfrm>
            <a:off x="270185" y="284159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新问题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723765" y="3582035"/>
            <a:ext cx="3290570" cy="1154430"/>
            <a:chOff x="7439" y="5641"/>
            <a:chExt cx="5182" cy="1818"/>
          </a:xfrm>
        </p:grpSpPr>
        <p:sp>
          <p:nvSpPr>
            <p:cNvPr id="27" name="矩形 26"/>
            <p:cNvSpPr/>
            <p:nvPr/>
          </p:nvSpPr>
          <p:spPr>
            <a:xfrm>
              <a:off x="7439" y="649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" y="5856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kernel_fun_1</a:t>
              </a:r>
              <a:endParaRPr lang="en-US" altLang="zh-CN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149" y="6926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149" y="6369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kernel_fun_2</a:t>
              </a:r>
              <a:endParaRPr lang="en-US" altLang="zh-CN" sz="16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35" y="5641"/>
              <a:ext cx="2587" cy="181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27" idx="3"/>
              <a:endCxn id="31" idx="1"/>
            </p:cNvCxnSpPr>
            <p:nvPr/>
          </p:nvCxnSpPr>
          <p:spPr>
            <a:xfrm flipV="1">
              <a:off x="9027" y="6550"/>
              <a:ext cx="1008" cy="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87825" y="699135"/>
            <a:ext cx="4897755" cy="2799080"/>
            <a:chOff x="6595" y="1101"/>
            <a:chExt cx="7713" cy="4408"/>
          </a:xfrm>
        </p:grpSpPr>
        <p:sp>
          <p:nvSpPr>
            <p:cNvPr id="8" name="矩形 7"/>
            <p:cNvSpPr/>
            <p:nvPr/>
          </p:nvSpPr>
          <p:spPr>
            <a:xfrm>
              <a:off x="6595" y="157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16" y="1578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test_case_a</a:t>
              </a:r>
              <a:endParaRPr lang="en-US" altLang="zh-CN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958" y="3148"/>
              <a:ext cx="6350" cy="226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5" y="2802"/>
              <a:ext cx="2268" cy="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Sys_call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69" y="2149"/>
              <a:ext cx="1601" cy="309"/>
            </a:xfrm>
            <a:prstGeom prst="rect">
              <a:avLst/>
            </a:prstGeom>
            <a:solidFill>
              <a:srgbClr val="008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17" idx="2"/>
              <a:endCxn id="12" idx="0"/>
            </p:cNvCxnSpPr>
            <p:nvPr/>
          </p:nvCxnSpPr>
          <p:spPr>
            <a:xfrm>
              <a:off x="11133" y="1805"/>
              <a:ext cx="37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2"/>
              <a:endCxn id="11" idx="0"/>
            </p:cNvCxnSpPr>
            <p:nvPr/>
          </p:nvCxnSpPr>
          <p:spPr>
            <a:xfrm flipH="1">
              <a:off x="11169" y="2458"/>
              <a:ext cx="1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310" y="3638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10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kernel_fun_d</a:t>
              </a:r>
              <a:endParaRPr lang="en-US" altLang="zh-CN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431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kernel_fun_b</a:t>
              </a:r>
              <a:endParaRPr lang="en-US" altLang="zh-CN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31" y="3638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kernel_fun_a</a:t>
              </a:r>
              <a:endParaRPr lang="en-US" altLang="zh-CN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966" y="4929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</a:t>
              </a:r>
              <a:endParaRPr lang="en-US" altLang="zh-CN"/>
            </a:p>
          </p:txBody>
        </p:sp>
        <p:cxnSp>
          <p:nvCxnSpPr>
            <p:cNvPr id="23" name="直接箭头连接符 22"/>
            <p:cNvCxnSpPr>
              <a:stCxn id="11" idx="2"/>
              <a:endCxn id="19" idx="0"/>
            </p:cNvCxnSpPr>
            <p:nvPr/>
          </p:nvCxnSpPr>
          <p:spPr>
            <a:xfrm>
              <a:off x="11169" y="3143"/>
              <a:ext cx="145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18" idx="0"/>
            </p:cNvCxnSpPr>
            <p:nvPr/>
          </p:nvCxnSpPr>
          <p:spPr>
            <a:xfrm>
              <a:off x="12622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1"/>
              <a:endCxn id="15" idx="3"/>
            </p:cNvCxnSpPr>
            <p:nvPr/>
          </p:nvCxnSpPr>
          <p:spPr>
            <a:xfrm flipH="1" flipV="1">
              <a:off x="10692" y="3816"/>
              <a:ext cx="739" cy="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2"/>
              <a:endCxn id="16" idx="0"/>
            </p:cNvCxnSpPr>
            <p:nvPr/>
          </p:nvCxnSpPr>
          <p:spPr>
            <a:xfrm>
              <a:off x="9501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3"/>
              <a:endCxn id="17" idx="1"/>
            </p:cNvCxnSpPr>
            <p:nvPr/>
          </p:nvCxnSpPr>
          <p:spPr>
            <a:xfrm>
              <a:off x="8183" y="1692"/>
              <a:ext cx="21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334" y="1101"/>
              <a:ext cx="1928" cy="4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trace-link</a:t>
              </a:r>
              <a:endParaRPr lang="en-US" altLang="zh-CN" sz="14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67665" y="89471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一个可能出现的冗余问题：</a:t>
            </a:r>
            <a:endParaRPr lang="zh-CN" altLang="en-US"/>
          </a:p>
          <a:p>
            <a:r>
              <a:rPr lang="en-US" altLang="zh-CN"/>
              <a:t>kernel_fun1(   ){</a:t>
            </a:r>
            <a:endParaRPr lang="en-US" altLang="zh-CN"/>
          </a:p>
          <a:p>
            <a:r>
              <a:rPr lang="en-US" altLang="zh-CN"/>
              <a:t>       aaa;</a:t>
            </a:r>
            <a:endParaRPr lang="en-US" altLang="zh-CN"/>
          </a:p>
          <a:p>
            <a:r>
              <a:rPr lang="en-US" altLang="zh-CN"/>
              <a:t>       bbb;</a:t>
            </a:r>
            <a:endParaRPr lang="en-US" altLang="zh-CN"/>
          </a:p>
          <a:p>
            <a:r>
              <a:rPr lang="en-US" altLang="zh-CN"/>
              <a:t>       kernel_fun2()</a:t>
            </a:r>
            <a:endParaRPr lang="en-US" altLang="zh-CN"/>
          </a:p>
          <a:p>
            <a:r>
              <a:rPr lang="en-US" altLang="zh-CN"/>
              <a:t>       -ccc;</a:t>
            </a:r>
            <a:endParaRPr lang="en-US" altLang="zh-CN"/>
          </a:p>
          <a:p>
            <a:r>
              <a:rPr lang="en-US" altLang="zh-CN"/>
              <a:t>       +ddd;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一个</a:t>
            </a:r>
            <a:r>
              <a:rPr lang="en-US" altLang="zh-CN"/>
              <a:t>case</a:t>
            </a:r>
            <a:r>
              <a:rPr lang="zh-CN" altLang="en-US"/>
              <a:t>代码逻辑是有</a:t>
            </a:r>
            <a:r>
              <a:rPr lang="en-US" altLang="zh-CN"/>
              <a:t>fun1-&gt;fun2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补丁修改了后两行，就会形成冗余。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24"/>
          <p:cNvGrpSpPr/>
          <p:nvPr/>
        </p:nvGrpSpPr>
        <p:grpSpPr>
          <a:xfrm>
            <a:off x="276535" y="284159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新问题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723765" y="3582035"/>
            <a:ext cx="3290570" cy="1154430"/>
            <a:chOff x="7439" y="5641"/>
            <a:chExt cx="5182" cy="1818"/>
          </a:xfrm>
        </p:grpSpPr>
        <p:sp>
          <p:nvSpPr>
            <p:cNvPr id="27" name="矩形 26"/>
            <p:cNvSpPr/>
            <p:nvPr/>
          </p:nvSpPr>
          <p:spPr>
            <a:xfrm>
              <a:off x="7439" y="649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" y="5856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kernel_fun_1</a:t>
              </a:r>
              <a:endParaRPr lang="en-US" altLang="zh-CN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149" y="6926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149" y="6369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kernel_fun_2</a:t>
              </a:r>
              <a:endParaRPr lang="en-US" altLang="zh-CN" sz="16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35" y="5641"/>
              <a:ext cx="2587" cy="181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27" idx="3"/>
              <a:endCxn id="31" idx="1"/>
            </p:cNvCxnSpPr>
            <p:nvPr/>
          </p:nvCxnSpPr>
          <p:spPr>
            <a:xfrm flipV="1">
              <a:off x="9027" y="6550"/>
              <a:ext cx="1008" cy="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87825" y="699135"/>
            <a:ext cx="4897755" cy="2799080"/>
            <a:chOff x="6595" y="1101"/>
            <a:chExt cx="7713" cy="4408"/>
          </a:xfrm>
        </p:grpSpPr>
        <p:sp>
          <p:nvSpPr>
            <p:cNvPr id="8" name="矩形 7"/>
            <p:cNvSpPr/>
            <p:nvPr/>
          </p:nvSpPr>
          <p:spPr>
            <a:xfrm>
              <a:off x="6595" y="1579"/>
              <a:ext cx="1588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Patch1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16" y="1578"/>
              <a:ext cx="1634" cy="227"/>
            </a:xfrm>
            <a:prstGeom prst="rect">
              <a:avLst/>
            </a:prstGeom>
            <a:solidFill>
              <a:srgbClr val="EBAC07"/>
            </a:solidFill>
            <a:ln>
              <a:solidFill>
                <a:srgbClr val="EBA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test_case_a</a:t>
              </a:r>
              <a:endParaRPr lang="en-US" altLang="zh-CN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958" y="3148"/>
              <a:ext cx="6350" cy="2268"/>
            </a:xfrm>
            <a:prstGeom prst="rect">
              <a:avLst/>
            </a:prstGeom>
            <a:noFill/>
            <a:ln>
              <a:solidFill>
                <a:srgbClr val="008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5" y="2802"/>
              <a:ext cx="2268" cy="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Sys_call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69" y="2149"/>
              <a:ext cx="1601" cy="309"/>
            </a:xfrm>
            <a:prstGeom prst="rect">
              <a:avLst/>
            </a:prstGeom>
            <a:solidFill>
              <a:srgbClr val="008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17" idx="2"/>
              <a:endCxn id="12" idx="0"/>
            </p:cNvCxnSpPr>
            <p:nvPr/>
          </p:nvCxnSpPr>
          <p:spPr>
            <a:xfrm>
              <a:off x="11133" y="1805"/>
              <a:ext cx="37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2"/>
              <a:endCxn id="11" idx="0"/>
            </p:cNvCxnSpPr>
            <p:nvPr/>
          </p:nvCxnSpPr>
          <p:spPr>
            <a:xfrm flipH="1">
              <a:off x="11169" y="2458"/>
              <a:ext cx="1" cy="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310" y="3638"/>
              <a:ext cx="2382" cy="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kernel_fun_c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10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kernel_fun_d</a:t>
              </a:r>
              <a:endParaRPr lang="en-US" altLang="zh-CN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431" y="4383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kernel_fun_b</a:t>
              </a:r>
              <a:endParaRPr lang="en-US" altLang="zh-CN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31" y="3638"/>
              <a:ext cx="2382" cy="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kernel_fun_a</a:t>
              </a:r>
              <a:endParaRPr lang="en-US" altLang="zh-CN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966" y="4929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</a:t>
              </a:r>
              <a:endParaRPr lang="en-US" altLang="zh-CN"/>
            </a:p>
          </p:txBody>
        </p:sp>
        <p:cxnSp>
          <p:nvCxnSpPr>
            <p:cNvPr id="23" name="直接箭头连接符 22"/>
            <p:cNvCxnSpPr>
              <a:stCxn id="11" idx="2"/>
              <a:endCxn id="19" idx="0"/>
            </p:cNvCxnSpPr>
            <p:nvPr/>
          </p:nvCxnSpPr>
          <p:spPr>
            <a:xfrm>
              <a:off x="11169" y="3143"/>
              <a:ext cx="145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18" idx="0"/>
            </p:cNvCxnSpPr>
            <p:nvPr/>
          </p:nvCxnSpPr>
          <p:spPr>
            <a:xfrm>
              <a:off x="12622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1"/>
              <a:endCxn id="15" idx="3"/>
            </p:cNvCxnSpPr>
            <p:nvPr/>
          </p:nvCxnSpPr>
          <p:spPr>
            <a:xfrm flipH="1" flipV="1">
              <a:off x="10692" y="3816"/>
              <a:ext cx="739" cy="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2"/>
              <a:endCxn id="16" idx="0"/>
            </p:cNvCxnSpPr>
            <p:nvPr/>
          </p:nvCxnSpPr>
          <p:spPr>
            <a:xfrm>
              <a:off x="9501" y="3994"/>
              <a:ext cx="0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3"/>
              <a:endCxn id="17" idx="1"/>
            </p:cNvCxnSpPr>
            <p:nvPr/>
          </p:nvCxnSpPr>
          <p:spPr>
            <a:xfrm>
              <a:off x="8183" y="1692"/>
              <a:ext cx="21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334" y="1101"/>
              <a:ext cx="1928" cy="4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trace-link</a:t>
              </a:r>
              <a:endParaRPr lang="en-US" altLang="zh-CN" sz="14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67665" y="894715"/>
            <a:ext cx="3628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trace-link</a:t>
            </a:r>
            <a:r>
              <a:rPr lang="zh-CN" altLang="en-US"/>
              <a:t>的更新问题（理论可以成立，具体步骤有待完善）</a:t>
            </a:r>
            <a:endParaRPr lang="zh-CN" altLang="en-US"/>
          </a:p>
          <a:p>
            <a:r>
              <a:rPr lang="zh-CN" altLang="en-US"/>
              <a:t>不同时刻跑出来的</a:t>
            </a:r>
            <a:r>
              <a:rPr lang="en-US" altLang="zh-CN"/>
              <a:t>case&lt;-&gt;kernel_fun</a:t>
            </a:r>
            <a:r>
              <a:rPr lang="zh-CN" altLang="en-US"/>
              <a:t>有细微的不同。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SystemMap</a:t>
            </a:r>
            <a:r>
              <a:rPr lang="zh-CN" altLang="en-US"/>
              <a:t>中没有的函数依旧无法捕获。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1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6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17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22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2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24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26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2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28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3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32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33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34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3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36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38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3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40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42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1145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139D5F"/>
      </a:accent1>
      <a:accent2>
        <a:srgbClr val="6BB1C9"/>
      </a:accent2>
      <a:accent3>
        <a:srgbClr val="139D5F"/>
      </a:accent3>
      <a:accent4>
        <a:srgbClr val="6BB1C9"/>
      </a:accent4>
      <a:accent5>
        <a:srgbClr val="139D5F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WPS 演示</Application>
  <PresentationFormat>全屏显示(16:9)</PresentationFormat>
  <Paragraphs>324</Paragraphs>
  <Slides>11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Open Sans</vt:lpstr>
      <vt:lpstr>冬青黑体简体中文 W3</vt:lpstr>
      <vt:lpstr>楷体</vt:lpstr>
      <vt:lpstr>等线</vt:lpstr>
      <vt:lpstr>Calibri</vt:lpstr>
      <vt:lpstr>Arial Unicode MS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</cp:lastModifiedBy>
  <cp:revision>402</cp:revision>
  <dcterms:created xsi:type="dcterms:W3CDTF">2014-11-09T01:07:00Z</dcterms:created>
  <dcterms:modified xsi:type="dcterms:W3CDTF">2017-10-23T07:47:20Z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