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58" r:id="rId5"/>
    <p:sldId id="262" r:id="rId6"/>
    <p:sldId id="265" r:id="rId7"/>
    <p:sldId id="259" r:id="rId8"/>
    <p:sldId id="263" r:id="rId9"/>
  </p:sldIdLst>
  <p:sldSz cx="9144000" cy="5715000" type="screen16x1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ADDCFD-22E2-4219-ABAC-DE8EE5E62EB7}" type="datetimeFigureOut">
              <a:rPr lang="zh-CN" altLang="en-US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9833A3-6044-4C35-8186-6B4164A2685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ucas+is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0"/>
            <a:ext cx="9144000" cy="4826000"/>
          </a:xfrm>
          <a:prstGeom prst="rect">
            <a:avLst/>
          </a:prstGeom>
          <a:gradFill rotWithShape="0">
            <a:gsLst>
              <a:gs pos="0">
                <a:srgbClr val="5078C3"/>
              </a:gs>
              <a:gs pos="100000">
                <a:srgbClr val="5078C3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pic>
        <p:nvPicPr>
          <p:cNvPr id="5" name="Picture 22" descr="Fiber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4" y="4097073"/>
            <a:ext cx="782637" cy="66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0" y="4829969"/>
            <a:ext cx="9144000" cy="30427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93850" y="3683000"/>
            <a:ext cx="610235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FFFF99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841500"/>
            <a:ext cx="7696200" cy="10160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22" descr="横版组合——透明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964112"/>
            <a:ext cx="2232249" cy="46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47" descr="软件所所徽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2" y="499397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56" descr="iscas-mz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33" y="4983030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45"/>
          <p:cNvSpPr txBox="1">
            <a:spLocks noChangeArrowheads="1"/>
          </p:cNvSpPr>
          <p:nvPr userDrawn="1"/>
        </p:nvSpPr>
        <p:spPr bwMode="auto">
          <a:xfrm>
            <a:off x="5527407" y="5219567"/>
            <a:ext cx="300503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 dirty="0">
                <a:solidFill>
                  <a:srgbClr val="777777"/>
                </a:solidFill>
                <a:ea typeface="华文行楷" panose="02010800040101010101" pitchFamily="2" charset="-122"/>
              </a:rPr>
              <a:t>Institute of Software, Chinese Academy of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4" y="1"/>
            <a:ext cx="2147887" cy="50773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1" y="1"/>
            <a:ext cx="6291263" cy="50773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0"/>
            <a:ext cx="808831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71488" y="1049075"/>
            <a:ext cx="4097337" cy="40282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21226" y="1049075"/>
            <a:ext cx="4098925" cy="40282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0"/>
            <a:ext cx="808831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71488" y="1049075"/>
            <a:ext cx="4097337" cy="40282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721226" y="1049075"/>
            <a:ext cx="4098925" cy="19499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721226" y="3126052"/>
            <a:ext cx="4098925" cy="19513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71488" y="1049075"/>
            <a:ext cx="4097337" cy="4028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21226" y="1049075"/>
            <a:ext cx="4098925" cy="4028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0"/>
            <a:ext cx="9144000" cy="635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5651500"/>
            <a:ext cx="9144000" cy="63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63500"/>
            <a:ext cx="9144000" cy="762000"/>
          </a:xfrm>
          <a:prstGeom prst="rect">
            <a:avLst/>
          </a:prstGeom>
          <a:gradFill rotWithShape="0">
            <a:gsLst>
              <a:gs pos="0">
                <a:srgbClr val="5078C8"/>
              </a:gs>
              <a:gs pos="50000">
                <a:srgbClr val="5078C8">
                  <a:gamma/>
                  <a:shade val="46275"/>
                  <a:invGamma/>
                </a:srgbClr>
              </a:gs>
              <a:gs pos="100000">
                <a:srgbClr val="5078C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0"/>
            <a:ext cx="80883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9" y="1049075"/>
            <a:ext cx="8348662" cy="402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3" name="Picture 16" descr="所徽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9" y="5286376"/>
            <a:ext cx="1027112" cy="31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762000"/>
            <a:ext cx="9144000" cy="63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5078C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pic>
        <p:nvPicPr>
          <p:cNvPr id="1035" name="Picture 30" descr="Fiber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96573"/>
            <a:ext cx="782638" cy="66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国科大书法字——透明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6930203" y="5300931"/>
            <a:ext cx="738141" cy="290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FFFF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kumimoji="1"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0066"/>
        </a:buClr>
        <a:buSzPct val="65000"/>
        <a:buFont typeface="Wingdings" panose="05000000000000000000" pitchFamily="2" charset="2"/>
        <a:buChar char="Ö"/>
        <a:defRPr kumimoji="1" sz="2400" b="1">
          <a:solidFill>
            <a:srgbClr val="0000FF"/>
          </a:solidFill>
          <a:latin typeface="+mn-lt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00CC"/>
        </a:buClr>
        <a:buSzPct val="65000"/>
        <a:buFont typeface="Wingdings" panose="05000000000000000000" pitchFamily="2" charset="2"/>
        <a:buChar char="n"/>
        <a:defRPr kumimoji="1" sz="2000" b="1">
          <a:solidFill>
            <a:srgbClr val="993300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993300"/>
        </a:buClr>
        <a:buSzPct val="60000"/>
        <a:buFont typeface="Wingdings" panose="05000000000000000000" pitchFamily="2" charset="2"/>
        <a:buChar char="è"/>
        <a:defRPr kumimoji="1" sz="2000" b="1">
          <a:solidFill>
            <a:schemeClr val="bg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600" b="1">
          <a:solidFill>
            <a:srgbClr val="FF0066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600" b="1">
          <a:solidFill>
            <a:srgbClr val="FF0066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600" b="1">
          <a:solidFill>
            <a:srgbClr val="FF0066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600" b="1">
          <a:solidFill>
            <a:srgbClr val="FF0066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600" b="1">
          <a:solidFill>
            <a:srgbClr val="FF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5D28-F99C-AD21-AD6C-97F73BA9E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测试大作业介绍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449CC-F534-E104-B2FE-DE0886CA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张弛</a:t>
            </a:r>
            <a:endParaRPr lang="en-US" altLang="zh-CN" dirty="0"/>
          </a:p>
          <a:p>
            <a:r>
              <a:rPr lang="en-US" altLang="zh-CN" dirty="0"/>
              <a:t>2022.10.11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C9562-943A-02AA-2D6E-A71A61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哥德尔编码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48BEE-E774-D15E-EDC7-71741705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49075"/>
            <a:ext cx="8348662" cy="4028281"/>
          </a:xfrm>
        </p:spPr>
        <p:txBody>
          <a:bodyPr/>
          <a:lstStyle/>
          <a:p>
            <a:r>
              <a:rPr lang="zh-CN" altLang="en-US" dirty="0"/>
              <a:t>逻辑符号序列到自然数的映射</a:t>
            </a:r>
            <a:endParaRPr lang="en-US" altLang="zh-CN" dirty="0"/>
          </a:p>
          <a:p>
            <a:pPr lvl="1"/>
            <a:r>
              <a:rPr lang="zh-CN" altLang="en-US" dirty="0"/>
              <a:t>一一映射</a:t>
            </a:r>
            <a:endParaRPr lang="en-US" altLang="zh-CN" dirty="0"/>
          </a:p>
          <a:p>
            <a:r>
              <a:rPr lang="zh-CN" altLang="en-US" dirty="0"/>
              <a:t>逻辑语句到自然数的映射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47A1B8-6B01-979C-2AF0-5F4B6C3508C7}"/>
              </a:ext>
            </a:extLst>
          </p:cNvPr>
          <p:cNvSpPr txBox="1"/>
          <p:nvPr/>
        </p:nvSpPr>
        <p:spPr>
          <a:xfrm>
            <a:off x="2890396" y="4280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6890CE-23A2-8CC3-333D-5E11E0C6EB3B}"/>
              </a:ext>
            </a:extLst>
          </p:cNvPr>
          <p:cNvSpPr txBox="1"/>
          <p:nvPr/>
        </p:nvSpPr>
        <p:spPr>
          <a:xfrm>
            <a:off x="2111944" y="3479160"/>
            <a:ext cx="292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88E189-C8B5-3EF6-D11E-B2A4FF8FD6B0}"/>
              </a:ext>
            </a:extLst>
          </p:cNvPr>
          <p:cNvSpPr txBox="1"/>
          <p:nvPr/>
        </p:nvSpPr>
        <p:spPr>
          <a:xfrm>
            <a:off x="989888" y="3473428"/>
            <a:ext cx="892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“0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A31724-1B38-94B8-EA8B-A5EB80ED9B27}"/>
              </a:ext>
            </a:extLst>
          </p:cNvPr>
          <p:cNvSpPr txBox="1"/>
          <p:nvPr/>
        </p:nvSpPr>
        <p:spPr>
          <a:xfrm>
            <a:off x="2853891" y="3479160"/>
            <a:ext cx="65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0”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DCD8D3-F0D8-1969-4DB9-D7A8D966B008}"/>
              </a:ext>
            </a:extLst>
          </p:cNvPr>
          <p:cNvSpPr txBox="1"/>
          <p:nvPr/>
        </p:nvSpPr>
        <p:spPr>
          <a:xfrm>
            <a:off x="1395748" y="4288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9BD3A6-B57F-6D9A-1BDC-8E113D3D7C0F}"/>
              </a:ext>
            </a:extLst>
          </p:cNvPr>
          <p:cNvSpPr txBox="1"/>
          <p:nvPr/>
        </p:nvSpPr>
        <p:spPr>
          <a:xfrm>
            <a:off x="2095086" y="4280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5A051B-A88A-58D7-7E7D-68A4958B1AA0}"/>
              </a:ext>
            </a:extLst>
          </p:cNvPr>
          <p:cNvSpPr txBox="1"/>
          <p:nvPr/>
        </p:nvSpPr>
        <p:spPr>
          <a:xfrm>
            <a:off x="4804005" y="3465833"/>
            <a:ext cx="424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     3     5     7     11    13     17     19  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3DF9C8-04DD-E418-8270-1B4C32500342}"/>
              </a:ext>
            </a:extLst>
          </p:cNvPr>
          <p:cNvSpPr txBox="1"/>
          <p:nvPr/>
        </p:nvSpPr>
        <p:spPr>
          <a:xfrm>
            <a:off x="4804005" y="400033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32    x     1594323     x      3125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D59A3E-3C17-B7E4-2F47-2FF1C5D18B8E}"/>
              </a:ext>
            </a:extLst>
          </p:cNvPr>
          <p:cNvSpPr txBox="1"/>
          <p:nvPr/>
        </p:nvSpPr>
        <p:spPr>
          <a:xfrm>
            <a:off x="4741673" y="4530234"/>
            <a:ext cx="22060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FFC000"/>
                </a:solidFill>
              </a:rPr>
              <a:t>= 159432300000</a:t>
            </a:r>
            <a:endParaRPr lang="zh-CN" altLang="en-US" sz="21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570366-40D2-FBFE-B54A-1599D04E67C1}"/>
              </a:ext>
            </a:extLst>
          </p:cNvPr>
          <p:cNvSpPr txBox="1"/>
          <p:nvPr/>
        </p:nvSpPr>
        <p:spPr>
          <a:xfrm>
            <a:off x="323528" y="517976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参见文档“</a:t>
            </a:r>
            <a:r>
              <a:rPr lang="en-US" altLang="zh-CN" dirty="0"/>
              <a:t>#</a:t>
            </a:r>
            <a:r>
              <a:rPr lang="zh-CN" altLang="en-US" dirty="0"/>
              <a:t>哥德尔编码”一节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D8151-2346-BE50-3AA8-3934BB7BBBA3}"/>
              </a:ext>
            </a:extLst>
          </p:cNvPr>
          <p:cNvSpPr txBox="1"/>
          <p:nvPr/>
        </p:nvSpPr>
        <p:spPr>
          <a:xfrm>
            <a:off x="4813376" y="400434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en-US" altLang="zh-CN" b="1" baseline="30000" dirty="0">
                <a:solidFill>
                  <a:srgbClr val="00B0F0"/>
                </a:solidFill>
              </a:rPr>
              <a:t>5</a:t>
            </a:r>
            <a:r>
              <a:rPr lang="en-US" altLang="zh-CN" b="1" dirty="0">
                <a:solidFill>
                  <a:srgbClr val="00B0F0"/>
                </a:solidFill>
              </a:rPr>
              <a:t> x 3</a:t>
            </a:r>
            <a:r>
              <a:rPr lang="en-US" altLang="zh-CN" b="1" baseline="30000" dirty="0">
                <a:solidFill>
                  <a:srgbClr val="00B0F0"/>
                </a:solidFill>
              </a:rPr>
              <a:t>13 </a:t>
            </a:r>
            <a:r>
              <a:rPr lang="en-US" altLang="zh-CN" b="1" dirty="0">
                <a:solidFill>
                  <a:srgbClr val="00B0F0"/>
                </a:solidFill>
              </a:rPr>
              <a:t>x 5</a:t>
            </a:r>
            <a:r>
              <a:rPr lang="en-US" altLang="zh-CN" b="1" baseline="30000" dirty="0">
                <a:solidFill>
                  <a:srgbClr val="00B0F0"/>
                </a:solidFill>
              </a:rPr>
              <a:t>5</a:t>
            </a:r>
            <a:endParaRPr lang="zh-CN" altLang="en-US" b="1" baseline="30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56 L 1.38889E-6 0.00028 C 0.00677 -0.00139 0.01354 -0.00222 0.02048 -0.00278 C 0.02448 -0.00333 0.0783 -0.00833 0.09479 -0.01056 C 0.10764 -0.01278 0.12691 -0.01611 0.13871 -0.01917 C 0.1434 -0.02028 0.14757 -0.02139 0.15243 -0.02278 C 0.15816 -0.02417 0.16406 -0.025 0.16996 -0.02667 C 0.17413 -0.02778 0.17812 -0.02917 0.18281 -0.03 C 0.18437 -0.03028 0.18594 -0.03056 0.18767 -0.03083 C 0.19427 -0.03306 0.20243 -0.03611 0.20833 -0.03833 L 0.21476 -0.04083 C 0.21632 -0.04139 0.21771 -0.04222 0.21944 -0.04278 C 0.22153 -0.04361 0.22344 -0.04417 0.22587 -0.045 C 0.22917 -0.04611 0.23281 -0.04778 0.23611 -0.04917 C 0.23958 -0.05083 0.2467 -0.05389 0.24965 -0.05583 C 0.26024 -0.06083 0.25538 -0.05861 0.26649 -0.06333 C 0.27031 -0.06556 0.27795 -0.06861 0.2816 -0.07056 C 0.28333 -0.07139 0.28472 -0.07278 0.28646 -0.07389 C 0.28923 -0.07556 0.29305 -0.07722 0.29531 -0.07945 C 0.29635 -0.08028 0.29722 -0.08139 0.29861 -0.08222 C 0.30538 -0.08778 0.30295 -0.08445 0.30885 -0.09083 C 0.31163 -0.09361 0.31406 -0.09667 0.31701 -0.09972 C 0.31788 -0.10083 0.31858 -0.10195 0.31996 -0.10306 C 0.32222 -0.10472 0.32413 -0.10611 0.32552 -0.10778 C 0.32621 -0.10917 0.32656 -0.11 0.32726 -0.11083 C 0.3276 -0.11167 0.3283 -0.11222 0.32882 -0.11278 C 0.33264 -0.11806 0.32951 -0.11472 0.33368 -0.11861 C 0.3342 -0.12056 0.33403 -0.12222 0.33507 -0.12361 C 0.33594 -0.12472 0.33663 -0.12556 0.33767 -0.12667 C 0.33785 -0.12722 0.33802 -0.12778 0.33837 -0.12806 C 0.33976 -0.13083 0.33958 -0.13056 0.34149 -0.13278 C 0.34184 -0.13417 0.34167 -0.13556 0.34236 -0.13695 C 0.34253 -0.13778 0.34358 -0.13833 0.3441 -0.13889 C 0.34427 -0.13945 0.34462 -0.14 0.34479 -0.14028 C 0.34531 -0.14195 0.34583 -0.14333 0.34635 -0.14445 C 0.3467 -0.14528 0.3467 -0.14583 0.34722 -0.14639 C 0.34826 -0.14861 0.34774 -0.1475 0.34913 -0.14972 C 0.34774 -0.17139 0.34792 -0.16389 0.34792 -0.1725 " pathEditMode="relative" rAng="0" ptsTypes="AAAAAAAAAAAAAAAAAAAAAAAAAAAAAAAAAAAA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-8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2.22222E-6 0.00056 L 0.05243 -0.00138 C 0.06319 -0.00194 0.07535 -0.00361 0.08594 -0.00472 C 0.10191 -0.00638 0.09896 -0.00555 0.11458 -0.00861 C 0.12344 -0.01027 0.13524 -0.01305 0.1434 -0.01555 C 0.14739 -0.01666 0.15104 -0.01861 0.15555 -0.01944 C 0.15937 -0.02027 0.16337 -0.02083 0.16719 -0.02194 C 0.17691 -0.02416 0.18663 -0.02638 0.196 -0.02888 C 0.20087 -0.03 0.20555 -0.03138 0.21024 -0.03277 C 0.21302 -0.03361 0.21597 -0.03416 0.2184 -0.035 C 0.22604 -0.03861 0.23281 -0.04277 0.24062 -0.04583 C 0.25937 -0.05361 0.24948 -0.04916 0.27187 -0.06138 C 0.27864 -0.065 0.29062 -0.07138 0.29496 -0.075 C 0.29739 -0.07694 0.29965 -0.07888 0.30208 -0.08083 C 0.30486 -0.08333 0.30816 -0.085 0.31094 -0.0875 C 0.3125 -0.08861 0.31337 -0.09027 0.31493 -0.09138 C 0.32465 -0.09916 0.31788 -0.09277 0.32448 -0.09833 C 0.32552 -0.09916 0.32673 -0.1 0.32778 -0.10111 C 0.33038 -0.10388 0.33264 -0.10666 0.33559 -0.10944 C 0.3368 -0.11055 0.33819 -0.11194 0.33958 -0.11305 C 0.34097 -0.11388 0.34305 -0.115 0.34427 -0.11638 C 0.35121 -0.12333 0.34844 -0.12222 0.35399 -0.12888 C 0.35503 -0.13055 0.3559 -0.13194 0.35712 -0.13305 C 0.35816 -0.13416 0.3592 -0.135 0.36024 -0.13583 C 0.36111 -0.13722 0.36163 -0.13805 0.36267 -0.13888 C 0.36337 -0.13972 0.36493 -0.14027 0.36597 -0.14138 C 0.36649 -0.14222 0.36684 -0.14305 0.36753 -0.14361 C 0.36805 -0.14472 0.36944 -0.14555 0.36996 -0.14638 C 0.37066 -0.14722 0.37083 -0.14861 0.37153 -0.14916 C 0.37187 -0.14972 0.37274 -0.15027 0.37309 -0.15055 C 0.37448 -0.15277 0.37621 -0.15472 0.37708 -0.15722 C 0.37725 -0.15777 0.37725 -0.15833 0.37778 -0.15916 C 0.37882 -0.16083 0.38177 -0.16388 0.38177 -0.16361 C 0.38368 -0.17277 0.38368 -0.17 0.38368 -0.17305 " pathEditMode="relative" rAng="0" ptsTypes="AAAAAAAAAAAAAAAAAAAAAAAAAAAAAAAAA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-863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2.77778E-7 0.00028 C 0.01094 0.00055 0.03368 0.0025 0.04722 0.0025 C 0.05625 0.00222 0.0651 0.00167 0.07431 0.00139 C 0.07865 0.00083 0.08385 0.00028 0.08837 -0.00056 C 0.09149 -0.00111 0.09479 -0.00167 0.09774 -0.0025 C 0.10469 -0.00445 0.11059 -0.00722 0.11771 -0.00917 C 0.12552 -0.01111 0.13351 -0.01278 0.14132 -0.015 C 0.14444 -0.01611 0.14757 -0.01695 0.15087 -0.01778 C 0.15764 -0.01945 0.16493 -0.02056 0.17135 -0.02278 C 0.17378 -0.02361 0.17604 -0.02445 0.17847 -0.02528 C 0.18142 -0.02611 0.18455 -0.02667 0.18715 -0.02778 C 0.20243 -0.03333 0.19288 -0.03056 0.20469 -0.03639 C 0.21684 -0.04306 0.22865 -0.0475 0.23941 -0.055 L 0.25538 -0.06556 C 0.25816 -0.06778 0.26128 -0.06945 0.26406 -0.07167 L 0.27587 -0.08083 C 0.28316 -0.08667 0.28194 -0.085 0.28854 -0.09195 C 0.29288 -0.09583 0.30087 -0.10472 0.30278 -0.10861 C 0.3059 -0.11417 0.30382 -0.11167 0.3092 -0.11722 C 0.30955 -0.11833 0.30955 -0.11945 0.31007 -0.12056 C 0.31076 -0.12222 0.31302 -0.12556 0.31302 -0.12528 C 0.31354 -0.12917 0.31406 -0.13278 0.31476 -0.13583 C 0.31476 -0.13695 0.31528 -0.13778 0.31545 -0.13889 C 0.3158 -0.14639 0.31597 -0.15361 0.31649 -0.16111 C 0.31528 -0.17222 0.31545 -0.16833 0.31545 -0.1725 " pathEditMode="relative" rAng="0" ptsTypes="AAAAAAAAAAAAAAAAAAAA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5" grpId="0"/>
      <p:bldP spid="15" grpId="1"/>
      <p:bldP spid="15" grpId="2"/>
      <p:bldP spid="15" grpId="3"/>
      <p:bldP spid="16" grpId="0"/>
      <p:bldP spid="16" grpId="1"/>
      <p:bldP spid="16" grpId="2"/>
      <p:bldP spid="16" grpId="3"/>
      <p:bldP spid="17" grpId="0"/>
      <p:bldP spid="17" grpId="1"/>
      <p:bldP spid="17" grpId="2"/>
      <p:bldP spid="24" grpId="0"/>
      <p:bldP spid="25" grpId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3710C-3EA0-C338-45DF-43215E4C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-15903"/>
            <a:ext cx="8088313" cy="762000"/>
          </a:xfrm>
        </p:spPr>
        <p:txBody>
          <a:bodyPr/>
          <a:lstStyle/>
          <a:p>
            <a:r>
              <a:rPr lang="zh-CN" altLang="en-US" dirty="0"/>
              <a:t>被测软件</a:t>
            </a:r>
            <a:r>
              <a:rPr lang="en-US" altLang="zh-CN" dirty="0"/>
              <a:t>-</a:t>
            </a:r>
            <a:r>
              <a:rPr lang="zh-CN" altLang="en-US" dirty="0"/>
              <a:t>哥德尔编码器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988BB-F197-1869-4CE0-7196716E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1049075"/>
            <a:ext cx="8348662" cy="43287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-n</a:t>
            </a:r>
            <a:r>
              <a:rPr lang="zh-CN" altLang="en-US" dirty="0"/>
              <a:t>模式（默认）</a:t>
            </a:r>
            <a:endParaRPr lang="en-US" altLang="zh-CN" dirty="0"/>
          </a:p>
          <a:p>
            <a:pPr lvl="1"/>
            <a:r>
              <a:rPr lang="zh-CN" altLang="en-US" dirty="0"/>
              <a:t>以哥德尔数字存储每一个句子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-t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教程模式</a:t>
            </a:r>
            <a:endParaRPr lang="en-US" altLang="zh-CN" dirty="0"/>
          </a:p>
          <a:p>
            <a:r>
              <a:rPr lang="en-US" altLang="zh-CN" dirty="0"/>
              <a:t>-e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有语法要求（</a:t>
            </a:r>
            <a:r>
              <a:rPr lang="en-US" altLang="zh-CN" dirty="0"/>
              <a:t>S-expression</a:t>
            </a:r>
            <a:r>
              <a:rPr lang="zh-CN" altLang="en-US" dirty="0"/>
              <a:t>，</a:t>
            </a:r>
            <a:r>
              <a:rPr lang="en-US" altLang="zh-CN" dirty="0"/>
              <a:t>opcode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以列表形式存储每一个句子</a:t>
            </a:r>
            <a:endParaRPr lang="en-US" altLang="zh-CN" dirty="0"/>
          </a:p>
          <a:p>
            <a:pPr lvl="1"/>
            <a:r>
              <a:rPr lang="zh-CN" altLang="en-US" dirty="0"/>
              <a:t>求值（实验性功能）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80AD0-1F38-F842-9037-6A2C9F4E46D6}"/>
              </a:ext>
            </a:extLst>
          </p:cNvPr>
          <p:cNvSpPr txBox="1"/>
          <p:nvPr/>
        </p:nvSpPr>
        <p:spPr>
          <a:xfrm>
            <a:off x="899592" y="1753597"/>
            <a:ext cx="6619849" cy="1200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godel_encoder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input the expression (</a:t>
            </a:r>
            <a:r>
              <a:rPr lang="en-US" altLang="zh-CN" dirty="0">
                <a:solidFill>
                  <a:srgbClr val="D69D85"/>
                </a:solidFill>
                <a:latin typeface="Consolas" panose="020B0609020204030204" pitchFamily="49" charset="0"/>
              </a:rPr>
              <a:t>'q'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or empty line to quit):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$ = 0 0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the result is: 6220800000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EDD18-3CA9-A6F4-9581-6E2E75A938D7}"/>
              </a:ext>
            </a:extLst>
          </p:cNvPr>
          <p:cNvSpPr txBox="1"/>
          <p:nvPr/>
        </p:nvSpPr>
        <p:spPr>
          <a:xfrm>
            <a:off x="323528" y="5161756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参见文档“</a:t>
            </a:r>
            <a:r>
              <a:rPr lang="en-US" altLang="zh-CN" dirty="0"/>
              <a:t>#</a:t>
            </a:r>
            <a:r>
              <a:rPr lang="zh-CN" altLang="en-US" dirty="0"/>
              <a:t>程序功能概要”和</a:t>
            </a:r>
            <a:r>
              <a:rPr lang="en-US" altLang="zh-CN" dirty="0"/>
              <a:t>https://stopa.io/post/269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61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DC81-8AE0-586E-9D34-62D290F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3C3F-57AF-2951-FF85-8A9CF1E2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设计测试用例</a:t>
            </a:r>
            <a:endParaRPr lang="en-US" altLang="zh-CN" dirty="0"/>
          </a:p>
          <a:p>
            <a:r>
              <a:rPr lang="zh-CN" altLang="en-US" dirty="0"/>
              <a:t>发现程序中的异常</a:t>
            </a:r>
            <a:endParaRPr lang="en-US" altLang="zh-CN" dirty="0"/>
          </a:p>
          <a:p>
            <a:r>
              <a:rPr lang="zh-CN" altLang="en-US" dirty="0"/>
              <a:t>撰写报告</a:t>
            </a:r>
            <a:endParaRPr lang="en-US" altLang="zh-CN" dirty="0"/>
          </a:p>
          <a:p>
            <a:pPr lvl="1"/>
            <a:r>
              <a:rPr lang="zh-CN" altLang="en-US" dirty="0"/>
              <a:t>包含必要的附件</a:t>
            </a:r>
            <a:endParaRPr lang="en-US" altLang="zh-CN" dirty="0"/>
          </a:p>
          <a:p>
            <a:pPr lvl="1"/>
            <a:r>
              <a:rPr lang="zh-CN" altLang="en-US" dirty="0"/>
              <a:t>清晰地说明问题</a:t>
            </a:r>
            <a:endParaRPr lang="en-US" altLang="zh-CN" dirty="0"/>
          </a:p>
          <a:p>
            <a:r>
              <a:rPr lang="zh-CN" altLang="en-US" dirty="0"/>
              <a:t>详见文档</a:t>
            </a:r>
            <a:endParaRPr lang="en-US" altLang="zh-CN" dirty="0"/>
          </a:p>
          <a:p>
            <a:pPr lvl="1"/>
            <a:r>
              <a:rPr lang="zh-CN" altLang="en-US" dirty="0"/>
              <a:t>其他疑问请及时联系我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68BEF4-3D36-5471-960F-66A34FDD23EC}"/>
              </a:ext>
            </a:extLst>
          </p:cNvPr>
          <p:cNvSpPr txBox="1"/>
          <p:nvPr/>
        </p:nvSpPr>
        <p:spPr>
          <a:xfrm>
            <a:off x="323528" y="5179765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参见文档“</a:t>
            </a:r>
            <a:r>
              <a:rPr lang="en-US" altLang="zh-CN" dirty="0"/>
              <a:t>#</a:t>
            </a:r>
            <a:r>
              <a:rPr lang="zh-CN" altLang="en-US" dirty="0"/>
              <a:t>测试内容”和“</a:t>
            </a:r>
            <a:r>
              <a:rPr lang="en-US" altLang="zh-CN" dirty="0"/>
              <a:t>#</a:t>
            </a:r>
            <a:r>
              <a:rPr lang="zh-CN" altLang="en-US" dirty="0"/>
              <a:t>作业提交内容”</a:t>
            </a:r>
          </a:p>
        </p:txBody>
      </p:sp>
    </p:spTree>
    <p:extLst>
      <p:ext uri="{BB962C8B-B14F-4D97-AF65-F5344CB8AC3E}">
        <p14:creationId xmlns:p14="http://schemas.microsoft.com/office/powerpoint/2010/main" val="32718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87F8-68E1-360F-3444-BC9C2682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293D6-BEFB-BAED-F801-D2DBBA65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大作业分</a:t>
            </a:r>
            <a:r>
              <a:rPr lang="en-US" altLang="zh-CN" dirty="0"/>
              <a:t>3</a:t>
            </a:r>
            <a:r>
              <a:rPr lang="zh-CN" altLang="en-US" dirty="0"/>
              <a:t>个版本，有少许不同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：学号尾号是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：学号尾号是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：学号尾号是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r>
              <a:rPr lang="zh-CN" altLang="en-US" dirty="0"/>
              <a:t>分别领取对应版本的作业</a:t>
            </a:r>
            <a:endParaRPr lang="en-US" altLang="zh-CN" dirty="0"/>
          </a:p>
          <a:p>
            <a:r>
              <a:rPr lang="zh-CN" altLang="en-US" dirty="0"/>
              <a:t>有特殊要求请及时告知</a:t>
            </a:r>
          </a:p>
        </p:txBody>
      </p:sp>
    </p:spTree>
    <p:extLst>
      <p:ext uri="{BB962C8B-B14F-4D97-AF65-F5344CB8AC3E}">
        <p14:creationId xmlns:p14="http://schemas.microsoft.com/office/powerpoint/2010/main" val="128018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A285-9116-44E2-0DF1-0685F12A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提供文件说明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5213F-1931-C8AD-0A31-37D87866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C9D75-74C4-E584-1C47-A5F054E7726E}"/>
              </a:ext>
            </a:extLst>
          </p:cNvPr>
          <p:cNvSpPr txBox="1"/>
          <p:nvPr/>
        </p:nvSpPr>
        <p:spPr>
          <a:xfrm>
            <a:off x="323849" y="1633364"/>
            <a:ext cx="45839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\</a:t>
            </a:r>
            <a:r>
              <a:rPr lang="zh-CN" altLang="en-US" dirty="0"/>
              <a:t>根目录</a:t>
            </a:r>
            <a:endParaRPr lang="en-US" altLang="zh-CN" dirty="0"/>
          </a:p>
          <a:p>
            <a:pPr lvl="2"/>
            <a:r>
              <a:rPr lang="en-US" altLang="zh-CN" dirty="0"/>
              <a:t>\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lvl="3"/>
            <a:r>
              <a:rPr lang="en-US" altLang="zh-CN" dirty="0"/>
              <a:t>\bin</a:t>
            </a:r>
          </a:p>
          <a:p>
            <a:pPr lvl="4"/>
            <a:r>
              <a:rPr lang="en-US" altLang="zh-CN" dirty="0"/>
              <a:t>\</a:t>
            </a:r>
            <a:r>
              <a:rPr lang="en-US" altLang="zh-CN" dirty="0" err="1"/>
              <a:t>godel</a:t>
            </a:r>
            <a:r>
              <a:rPr lang="en-US" altLang="zh-CN" dirty="0"/>
              <a:t> encoder</a:t>
            </a:r>
          </a:p>
          <a:p>
            <a:pPr lvl="3"/>
            <a:r>
              <a:rPr lang="en-US" altLang="zh-CN" dirty="0"/>
              <a:t>\lib</a:t>
            </a:r>
          </a:p>
          <a:p>
            <a:pPr lvl="3"/>
            <a:r>
              <a:rPr lang="en-US" altLang="zh-CN" dirty="0"/>
              <a:t>	…</a:t>
            </a:r>
          </a:p>
          <a:p>
            <a:pPr lvl="2"/>
            <a:r>
              <a:rPr lang="en-US" altLang="zh-CN" dirty="0"/>
              <a:t>\windows</a:t>
            </a:r>
          </a:p>
          <a:p>
            <a:pPr lvl="3"/>
            <a:r>
              <a:rPr lang="en-US" altLang="zh-CN" dirty="0"/>
              <a:t>\</a:t>
            </a:r>
            <a:r>
              <a:rPr lang="en-US" altLang="zh-CN" dirty="0" err="1"/>
              <a:t>godel</a:t>
            </a:r>
            <a:r>
              <a:rPr lang="en-US" altLang="zh-CN" dirty="0"/>
              <a:t> encoder</a:t>
            </a:r>
          </a:p>
          <a:p>
            <a:pPr lvl="2"/>
            <a:r>
              <a:rPr lang="en-US" altLang="zh-CN" dirty="0"/>
              <a:t>\</a:t>
            </a:r>
            <a:r>
              <a:rPr lang="zh-CN" altLang="en-US" dirty="0"/>
              <a:t>程序文档</a:t>
            </a:r>
            <a:endParaRPr lang="en-US" altLang="zh-CN" dirty="0"/>
          </a:p>
          <a:p>
            <a:pPr lvl="3"/>
            <a:r>
              <a:rPr lang="en-US" altLang="zh-CN" dirty="0"/>
              <a:t>\</a:t>
            </a:r>
            <a:r>
              <a:rPr lang="zh-CN" altLang="en-US" dirty="0"/>
              <a:t>程序文档</a:t>
            </a:r>
            <a:r>
              <a:rPr lang="en-US" altLang="zh-CN" dirty="0"/>
              <a:t>.md</a:t>
            </a:r>
          </a:p>
          <a:p>
            <a:pPr lvl="3"/>
            <a:r>
              <a:rPr lang="en-US" altLang="zh-CN" dirty="0"/>
              <a:t>…</a:t>
            </a:r>
            <a:r>
              <a:rPr lang="en-US" altLang="zh-CN" dirty="0" err="1"/>
              <a:t>svg</a:t>
            </a:r>
            <a:r>
              <a:rPr lang="en-US" altLang="zh-CN" dirty="0"/>
              <a:t>…</a:t>
            </a:r>
          </a:p>
          <a:p>
            <a:pPr lvl="2"/>
            <a:r>
              <a:rPr lang="en-US" altLang="zh-CN" dirty="0"/>
              <a:t>\README.txt</a:t>
            </a:r>
          </a:p>
        </p:txBody>
      </p:sp>
    </p:spTree>
    <p:extLst>
      <p:ext uri="{BB962C8B-B14F-4D97-AF65-F5344CB8AC3E}">
        <p14:creationId xmlns:p14="http://schemas.microsoft.com/office/powerpoint/2010/main" val="363529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252C-9C5B-161C-5422-6045339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1AA83-9B31-8324-43FD-B455B90C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作业提交内容包括报告和展示材料</a:t>
            </a:r>
            <a:endParaRPr lang="en-US" altLang="zh-CN" dirty="0"/>
          </a:p>
          <a:p>
            <a:pPr lvl="1"/>
            <a:r>
              <a:rPr lang="zh-CN" altLang="en-US" dirty="0"/>
              <a:t>展示时间大约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en-US" dirty="0"/>
              <a:t>尽量展示独特的方法和发现</a:t>
            </a:r>
            <a:endParaRPr lang="en-US" altLang="zh-CN" dirty="0"/>
          </a:p>
          <a:p>
            <a:r>
              <a:rPr lang="zh-CN" altLang="en-US" dirty="0"/>
              <a:t>作业截止时间为</a:t>
            </a:r>
            <a:r>
              <a:rPr lang="en-US" altLang="zh-CN" dirty="0"/>
              <a:t>22</a:t>
            </a:r>
            <a:r>
              <a:rPr lang="zh-CN" altLang="en-US" dirty="0"/>
              <a:t>日晚，汇报时间为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在系统中提交</a:t>
            </a:r>
            <a:endParaRPr lang="en-US" altLang="zh-CN" dirty="0"/>
          </a:p>
          <a:p>
            <a:r>
              <a:rPr lang="zh-CN" altLang="en-US" dirty="0"/>
              <a:t>考核内容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展示材料</a:t>
            </a:r>
            <a:endParaRPr lang="en-US" altLang="zh-CN" dirty="0"/>
          </a:p>
          <a:p>
            <a:pPr lvl="1"/>
            <a:r>
              <a:rPr lang="zh-CN" altLang="en-US" dirty="0"/>
              <a:t>（对于参加展示的同学）展示时表现</a:t>
            </a:r>
          </a:p>
        </p:txBody>
      </p:sp>
    </p:spTree>
    <p:extLst>
      <p:ext uri="{BB962C8B-B14F-4D97-AF65-F5344CB8AC3E}">
        <p14:creationId xmlns:p14="http://schemas.microsoft.com/office/powerpoint/2010/main" val="6361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57A8-335A-1A85-182B-3EA4146A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2AFE1-A62E-3BB6-16A5-E3E7EFC3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建议通读文档</a:t>
            </a:r>
            <a:endParaRPr lang="en-US" altLang="zh-CN" dirty="0"/>
          </a:p>
          <a:p>
            <a:pPr lvl="1"/>
            <a:r>
              <a:rPr lang="zh-CN" altLang="en-US" dirty="0"/>
              <a:t>请提出措辞、逻辑问题或提高意见，不胜感谢</a:t>
            </a:r>
            <a:endParaRPr lang="en-US" altLang="zh-CN" dirty="0"/>
          </a:p>
          <a:p>
            <a:r>
              <a:rPr lang="zh-CN" altLang="en-US" dirty="0"/>
              <a:t>不排除未知</a:t>
            </a:r>
            <a:r>
              <a:rPr lang="en-US" altLang="zh-CN" dirty="0"/>
              <a:t>bug…</a:t>
            </a:r>
          </a:p>
          <a:p>
            <a:pPr lvl="1"/>
            <a:r>
              <a:rPr lang="zh-CN" altLang="en-US" dirty="0"/>
              <a:t>发现不合理处也请尽早反馈！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696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diNjA2NzU3YjRhMGZiNWQ3ZTc3NjQyNjcwMzdmNDMifQ=="/>
</p:tagLst>
</file>

<file path=ppt/theme/theme1.xml><?xml version="1.0" encoding="utf-8"?>
<a:theme xmlns:a="http://schemas.openxmlformats.org/drawingml/2006/main" name="ISCAS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380</Words>
  <Application>Microsoft Office PowerPoint</Application>
  <PresentationFormat>全屏显示(16:10)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Webdings</vt:lpstr>
      <vt:lpstr>Wingdings</vt:lpstr>
      <vt:lpstr>ISCAS</vt:lpstr>
      <vt:lpstr>测试大作业介绍</vt:lpstr>
      <vt:lpstr>哥德尔编码</vt:lpstr>
      <vt:lpstr>被测软件-哥德尔编码器</vt:lpstr>
      <vt:lpstr>测试内容</vt:lpstr>
      <vt:lpstr>分组要求</vt:lpstr>
      <vt:lpstr>提供文件说明</vt:lpstr>
      <vt:lpstr>提交说明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YanJun</dc:creator>
  <cp:lastModifiedBy>张 弛</cp:lastModifiedBy>
  <cp:revision>536</cp:revision>
  <cp:lastPrinted>2113-01-01T00:00:00Z</cp:lastPrinted>
  <dcterms:created xsi:type="dcterms:W3CDTF">2113-01-01T00:00:00Z</dcterms:created>
  <dcterms:modified xsi:type="dcterms:W3CDTF">2022-10-11T06:55:14Z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0C3061AAB708458E9BC159A9C7C0FB7D</vt:lpwstr>
  </property>
  <property fmtid="{D5CDD505-2E9C-101B-9397-08002B2CF9AE}" pid="4" name="KSOProductBuildVer">
    <vt:lpwstr>2052-11.1.0.12313</vt:lpwstr>
  </property>
</Properties>
</file>