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448" r:id="rId5"/>
    <p:sldId id="2462" r:id="rId6"/>
    <p:sldId id="259" r:id="rId7"/>
    <p:sldId id="2468" r:id="rId8"/>
    <p:sldId id="2465" r:id="rId9"/>
    <p:sldId id="2466" r:id="rId10"/>
    <p:sldId id="2467" r:id="rId11"/>
    <p:sldId id="2470" r:id="rId12"/>
    <p:sldId id="2469" r:id="rId13"/>
    <p:sldId id="2471" r:id="rId14"/>
    <p:sldId id="2476" r:id="rId15"/>
    <p:sldId id="2473" r:id="rId16"/>
    <p:sldId id="2472" r:id="rId17"/>
    <p:sldId id="2474" r:id="rId18"/>
    <p:sldId id="2475" r:id="rId19"/>
    <p:sldId id="2464" r:id="rId20"/>
    <p:sldId id="2478" r:id="rId21"/>
    <p:sldId id="2477" r:id="rId22"/>
    <p:sldId id="2479" r:id="rId23"/>
    <p:sldId id="24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8:17:3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11286 2 24575,'-224'-1'0,"-249"3"0,-13 38 0,429-34 0,-458 71 0,-227 98 0,586-135 0,109-25 0,1 1 0,-69 37 0,30-14 0,24-8 0,-106 70 0,40-21 0,68-43 0,2 3 0,1 2 0,2 2 0,-57 62 0,-262 337 0,263-318 0,10-10 0,-124 151 0,-161 156 0,253-275 0,48-50 0,-256 329 0,241-296 0,-8 16 0,-122 218 0,183-285 0,-4-2 0,-2-2 0,-72 77 0,-180 198 0,165-173 0,17-18 0,55-91 0,44-47 0,-38 47 0,-59 96 0,109-150 0,-1 0 0,-1-1 0,0 0 0,-17 12 0,-27 28 0,21-14 0,-75 64 0,69-68 0,2 2 0,-41 49 0,-63 92 0,113-138 0,-70 114 0,72-105 0,-58 74 0,-17 24 0,80-111 0,-4 8 0,-1 1 0,-2 0 0,-52 57 0,-16 15 0,26-28 0,-112 99 0,15-22 0,95-87 0,15-14 0,-3 2 0,30-31 0,-58 48 0,77-71 0,1 0 0,-17 20 0,20-21 0,0 0 0,-1-1 0,-1 0 0,-16 12 0,-11 5 0,25-16 0,-1-2 0,0 0 0,-21 10 0,23-13 0,1 0 0,-1 0 0,-10 11 0,12-10 0,0-1 0,0 1 0,-24 10 0,-94 44 0,29-16 0,65-28 0,-2 8 0,34-22 0,-1-1 0,0 0 0,0 0 0,0 0 0,0-1 0,0 1 0,-1-1 0,1 0 0,-1 0 0,0 0 0,-7 1 0,-16 1 0,20-4 0,0 1 0,1 0 0,-1 1 0,0 0 0,1 0 0,-1 0 0,1 1 0,0 0 0,0 0 0,0 1 0,-10 7 0,10-6 0,0 0 0,0-1 0,0 1 0,-1-2 0,0 1 0,0-1 0,0 0 0,-10 2 0,-8 0 0,-35 2 0,40-5 0,1 0 0,0 2 0,-31 8 0,-42 16 0,62-19 0,0 0 0,0 2 0,1 1 0,-45 26 0,41-18 0,-2-1 0,-41 16 0,54-24 0,-34 21 0,45-25 0,0 1 0,0-1 0,0-1 0,-1 0 0,0-1 0,0-1 0,0 0 0,-1 0 0,-25 2 0,-245-5 0,130-3 0,148 2 0,0 0 0,-1 1 0,1 0 0,-1 0 0,-8 3 0,14-3 0,1-1 0,-1 0 0,0 0 0,0 1 0,1-1 0,-1 0 0,1 1 0,-1-1 0,0 0 0,1 1 0,-1-1 0,1 1 0,-1-1 0,1 1 0,-1 0 0,1-1 0,-1 1 0,1-1 0,0 1 0,-1 0 0,1-1 0,0 2 0,0-1 0,0 1 0,0-1 0,1 0 0,-1 0 0,0 0 0,1 0 0,-1 0 0,1 0 0,0 0 0,-1 0 0,1 0 0,0 0 0,0 0 0,-1-1 0,1 1 0,0 0 0,0 0 0,0-1 0,0 1 0,1 0 0,86 62 0,-80-58 0,0-1 0,0 0 0,0 0 0,16 4 0,23 11 0,5 4 0,-72-38 0,-27-27 0,38 32 0,-1 0 0,-1 1 0,1 0 0,-1 1 0,-1 0 0,0 1 0,0 0 0,0 0 0,-20-6 0,13 8 0,0-1 0,-1 1 0,-24-3 0,26 3 0,18 5 0,-1 0 0,1-1 0,0 1 0,0 0 0,0 0 0,-1-1 0,1 1 0,0 0 0,0-1 0,0 1 0,0 0 0,0-1 0,0 1 0,0 0 0,0 0 0,0-1 0,0 1 0,0 0 0,0-1 0,0 1 0,0 0 0,0-1 0,0 1 0,0 0 0,0-1 0,0 1 0,0 0 0,0-1 0,1 1 0,-1-1 0,26-24 0,-12 13 0,8-7 0,33-23 0,3-1 0,-49 37 0,0 0 0,0 0 0,17-7 0,-17 9 0,1-1 0,-1 0 0,16-12 0,-12 7-455,-1-2 0,15-18 0,-15 14-6371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8:24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24575,'66'4'0,"-1"3"0,1 2 0,75 23 0,-79-18 0,173 44 0,-4 10 0,247 108 0,-336-117 0,289 135 0,-404-180 0,12 6 0,38 26 0,-64-37 0,-1 0 0,-1 1 0,1 1 0,-2 0 0,1 0 0,15 23 0,-13-16 0,-1 0 0,-1 1 0,-1 0 0,0 1 0,-1 0 0,-1 0 0,9 41 0,-7 18 0,-4 1 0,-6 137 0,-3-97 0,-1 86 0,-49 316 0,31-367 0,-4 212 0,-63 553 0,81-855 0,3 0 0,3 1 0,3-1 0,2 0 0,4 0 0,2 0 0,3-1 0,29 88 0,-26-106 0,44 164 0,-44-133 0,13 52 0,-21-95 0,0 0 0,-3 1 0,1 36 0,-7 108 0,0-62 0,2 561 0,3-615 0,20 111 0,-12-110 0,4 105 0,-14 853 0,-3-445 0,-2-512 0,-21 120 0,2-24 0,12-80 0,-3 52 0,13-103 0,-2 0 0,-1 0 0,-2-1 0,-11 35 0,8-27 0,-7 53 0,12-61 0,-1-1 0,-1 0 0,-2 0 0,-10 27 0,2-14 0,3 1 0,-9 45 0,-15 49 0,31-115 0,0 1 0,2-1 0,1 1 0,-1 38 0,4-38 0,-2 0 0,0 0 0,-2 0 0,-10 37 0,7-36 0,1 0 0,1 1 0,1-1 0,-1 48 0,3-40 0,-1-6 0,-2 0 0,0 0 0,-13 33 0,-2 11 0,11-25 0,2 0 0,-3 72 0,11 92 0,1-78 0,-2 409 0,-1-521 0,-1 1 0,-1-1 0,-4 19 0,2-18 0,1 1 0,-1 28 0,4-33 0,1-1 0,0-1 0,-1 1 0,-5 21 0,5-31 0,0 0 0,-1 0 0,1-1 0,-1 1 0,0-1 0,0 1 0,0-1 0,0 0 0,-1 1 0,1-1 0,-1 0 0,0-1 0,1 1 0,-1 0 0,-1-1 0,1 0 0,-4 3 0,-9 4 0,-1-1 0,-1-1 0,0 0 0,0-1 0,0-1 0,0-1 0,-1 0 0,0-1 0,0-2 0,-30 0 0,33 1 0,-1-1 0,1 2 0,0 0 0,0 1 0,-23 9 0,21-7 0,0-1 0,-1 0 0,1-1 0,-20 1 0,-198-4 0,112-2 0,119 1 0,0 0 0,-1-1 0,1 1 0,0-1 0,0 0 0,0-1 0,0 1 0,-7-4 0,11 5 0,0-1 0,0 1 0,0-1 0,0 0 0,0 0 0,1 1 0,-1-1 0,0 0 0,0 0 0,0 0 0,1 0 0,-1 0 0,0 0 0,1 0 0,-1 0 0,1 0 0,-1 0 0,1 0 0,0-1 0,0 1 0,-1 0 0,1 0 0,0 0 0,0 0 0,0-1 0,0 1 0,0 0 0,0 0 0,0 0 0,1 0 0,-1-1 0,0 1 0,1 0 0,-1 0 0,1 0 0,-1 0 0,1 0 0,-1 0 0,1 0 0,0 0 0,-1 0 0,2-1 0,11-15 0,0 0 0,1 1 0,1 1 0,28-22 0,5-7 0,-28 26 0,1 2 0,1 0 0,0 1 0,1 2 0,0 0 0,1 2 0,44-16 0,-59 23 0,0-1 0,-1 0 0,0 0 0,0-1 0,0 0 0,0 0 0,-1-1 0,0 0 0,8-11 0,-4 6 0,-1 1 0,20-16 0,-27 25 0,-1 1 0,1-1 0,-1 0 0,1 0 0,-1 0 0,0 0 0,0-1 0,0 1 0,0-1 0,-1 1 0,1-1 0,-1 1 0,1-1 0,-1 0 0,1-4 0,-2 7 0,0 0 0,0 0 0,0 0 0,0 0 0,0 0 0,0-1 0,0 1 0,0 0 0,0 0 0,0 0 0,0 0 0,0 0 0,0 0 0,0-1 0,0 1 0,0 0 0,0 0 0,0 0 0,0 0 0,0 0 0,0 0 0,0 0 0,0-1 0,0 1 0,0 0 0,0 0 0,-1 0 0,1 0 0,0 0 0,0 0 0,0 0 0,0 0 0,0 0 0,0 0 0,0 0 0,-1 0 0,1-1 0,0 1 0,0 0 0,0 0 0,0 0 0,0 0 0,0 0 0,0 0 0,-1 0 0,1 0 0,0 0 0,0 0 0,0 0 0,0 0 0,0 0 0,0 1 0,-1-1 0,1 0 0,0 0 0,0 0 0,0 0 0,-13 6 0,-10 12 0,10-7 0,1 2 0,0 0 0,1 0 0,-15 24 0,14-19 0,-1 0 0,-20 20 0,-42 37 0,58-56 0,-35 28 0,44-42 0,0 1 0,0-1 0,-1-1 0,1 0 0,-1 0 0,0 0 0,-18 3 0,16-5-170,0 1-1,0 0 0,0 1 1,0 0-1,1 0 0,0 1 1,-14 8-1,9 0-6655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8:24:5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24575,'5'1'0,"1"0"0,-1 1 0,0-1 0,0 2 0,0-1 0,0 0 0,0 1 0,0 0 0,0 0 0,-1 0 0,0 1 0,1 0 0,6 7 0,13 10 0,31 14 0,102 48 0,-21-13 0,-96-49 0,-26-14 0,0 1 0,0 0 0,-1 0 0,0 1 0,18 18 0,-9-7 0,0 0 0,32 21 0,-44-33-115,8 4-302,-1 1 1,23 22-1,-29-24-6409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gld/ped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customXml" Target="../ink/ink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it.education/phoenix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www.coengoedegebure.com/buffer-overflow-attacks-explain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141" t="3725" r="1540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800" dirty="0"/>
              <a:t>Linux 32-bit STACK Buffer Overflow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text&#10;&#10;Description automatically generated">
            <a:extLst>
              <a:ext uri="{FF2B5EF4-FFF2-40B4-BE49-F238E27FC236}">
                <a16:creationId xmlns:a16="http://schemas.microsoft.com/office/drawing/2014/main" id="{CA333F38-2558-4ADD-A3A1-BEC9873A3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6206" r="-27007" b="-198"/>
          <a:stretch/>
        </p:blipFill>
        <p:spPr>
          <a:xfrm>
            <a:off x="0" y="-13504"/>
            <a:ext cx="5416550" cy="6846932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BACE5-A077-4659-BABE-DE8B5DF89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159303E-C385-4007-8163-68E10F0D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3236"/>
            <a:ext cx="4664364" cy="3167074"/>
          </a:xfrm>
        </p:spPr>
        <p:txBody>
          <a:bodyPr/>
          <a:lstStyle/>
          <a:p>
            <a:r>
              <a:rPr lang="en-US" dirty="0"/>
              <a:t>Our plan is:</a:t>
            </a:r>
          </a:p>
          <a:p>
            <a:pPr lvl="1"/>
            <a:r>
              <a:rPr lang="en-US" dirty="0"/>
              <a:t>Fill the buffer with junk chars like A’s</a:t>
            </a:r>
          </a:p>
          <a:p>
            <a:pPr lvl="1"/>
            <a:r>
              <a:rPr lang="en-US" dirty="0"/>
              <a:t>Take control of EIP register</a:t>
            </a:r>
          </a:p>
          <a:p>
            <a:r>
              <a:rPr lang="en-US" dirty="0"/>
              <a:t>If we success to take control of EIP we have two method to gain RCE:</a:t>
            </a:r>
          </a:p>
          <a:p>
            <a:pPr lvl="1"/>
            <a:r>
              <a:rPr lang="en-US" dirty="0"/>
              <a:t>Reuse the code (demo 1)</a:t>
            </a:r>
          </a:p>
          <a:p>
            <a:pPr lvl="1"/>
            <a:r>
              <a:rPr lang="en-US" dirty="0"/>
              <a:t>Inject shellcode (demo 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BBEB-FF9A-4D0E-9181-C12F7044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96689"/>
            <a:ext cx="5897217" cy="936547"/>
          </a:xfrm>
        </p:spPr>
        <p:txBody>
          <a:bodyPr/>
          <a:lstStyle/>
          <a:p>
            <a:r>
              <a:rPr lang="en-US" dirty="0"/>
              <a:t>exploiting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97068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25745F1-3232-44CA-B074-339E341E4D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581" t="-53341" r="-1825" b="-99395"/>
          <a:stretch/>
        </p:blipFill>
        <p:spPr>
          <a:xfrm>
            <a:off x="0" y="1027678"/>
            <a:ext cx="5416550" cy="68469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3885-6505-461F-A529-80430A839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3A06-27D4-4F75-A0F0-80E93522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1315183"/>
          </a:xfrm>
        </p:spPr>
        <p:txBody>
          <a:bodyPr/>
          <a:lstStyle/>
          <a:p>
            <a:r>
              <a:rPr lang="en-US"/>
              <a:t>gdb (</a:t>
            </a:r>
            <a:r>
              <a:rPr lang="en-US" b="1"/>
              <a:t>The GNU Project Debugger):</a:t>
            </a:r>
          </a:p>
          <a:p>
            <a:pPr lvl="1"/>
            <a:r>
              <a:rPr lang="en-US" b="1"/>
              <a:t>peda </a:t>
            </a:r>
            <a:r>
              <a:rPr lang="en-US" b="1" dirty="0"/>
              <a:t>extension</a:t>
            </a:r>
          </a:p>
          <a:p>
            <a:pPr lvl="1"/>
            <a:r>
              <a:rPr lang="en-US" b="1" dirty="0">
                <a:hlinkClick r:id="rId3"/>
              </a:rPr>
              <a:t>https://github.com/longld/peda</a:t>
            </a:r>
            <a:r>
              <a:rPr lang="en-US" b="1" dirty="0"/>
              <a:t> </a:t>
            </a:r>
          </a:p>
          <a:p>
            <a:pPr lvl="1"/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5C6310-C1BC-4E19-B7BA-5871E6A0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31282"/>
          </a:xfrm>
        </p:spPr>
        <p:txBody>
          <a:bodyPr/>
          <a:lstStyle/>
          <a:p>
            <a:r>
              <a:rPr lang="en-US" dirty="0"/>
              <a:t>Tools needed: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D4378-CDA3-41DB-8380-0AA1D3F4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539" y="4295294"/>
            <a:ext cx="5991057" cy="9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otlight on a dark foggy stage">
            <a:extLst>
              <a:ext uri="{FF2B5EF4-FFF2-40B4-BE49-F238E27FC236}">
                <a16:creationId xmlns:a16="http://schemas.microsoft.com/office/drawing/2014/main" id="{3CB7708A-9BCD-4C98-A3B8-4D1322898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65" r="15" b="-1"/>
          <a:stretch/>
        </p:blipFill>
        <p:spPr>
          <a:xfrm>
            <a:off x="20" y="10"/>
            <a:ext cx="5416530" cy="6857990"/>
          </a:xfrm>
          <a:prstGeom prst="rect">
            <a:avLst/>
          </a:prstGeom>
          <a:noFill/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404A-6D1D-4D69-88E7-5ABFA80FF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E39DCC-A4ED-4852-AA8B-C02D2E12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The signal that indicates existence of buffer overflow vulnerability is crashing program and through “segment fault error”.</a:t>
            </a:r>
          </a:p>
          <a:p>
            <a:pPr lvl="1"/>
            <a:r>
              <a:rPr lang="en-US" dirty="0"/>
              <a:t>segment fault error means that EIP register hold an address that doesn’t exist. (</a:t>
            </a:r>
            <a:r>
              <a:rPr lang="ar-KW" dirty="0"/>
              <a:t>( بالعربي ضيع البرنامج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6E5CE8-4B20-4FE4-BDA1-1EB8AFB6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Step1: crash the Program</a:t>
            </a:r>
          </a:p>
        </p:txBody>
      </p:sp>
    </p:spTree>
    <p:extLst>
      <p:ext uri="{BB962C8B-B14F-4D97-AF65-F5344CB8AC3E}">
        <p14:creationId xmlns:p14="http://schemas.microsoft.com/office/powerpoint/2010/main" val="10638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dlock on computer motherboard">
            <a:extLst>
              <a:ext uri="{FF2B5EF4-FFF2-40B4-BE49-F238E27FC236}">
                <a16:creationId xmlns:a16="http://schemas.microsoft.com/office/drawing/2014/main" id="{898B6B25-1A6C-4A74-A1A0-C02CCC09D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6" r="32010" b="-1"/>
          <a:stretch/>
        </p:blipFill>
        <p:spPr>
          <a:xfrm>
            <a:off x="20" y="10"/>
            <a:ext cx="6095980" cy="6857990"/>
          </a:xfrm>
          <a:prstGeom prst="parallelogram">
            <a:avLst/>
          </a:prstGeom>
          <a:noFill/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D604BAE-EC4E-40A1-8F0E-B26444C4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</p:spPr>
        <p:txBody>
          <a:bodyPr anchor="t">
            <a:normAutofit/>
          </a:bodyPr>
          <a:lstStyle/>
          <a:p>
            <a:r>
              <a:rPr lang="en-US" dirty="0"/>
              <a:t>Step2: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E2CD1-C109-40AB-A294-3258EA0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766DF-EDDC-4236-9AAA-236F42E91E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/>
          <a:p>
            <a:r>
              <a:rPr lang="en-US" dirty="0"/>
              <a:t>We need to Identify how many bytes we need to override the EIP register.</a:t>
            </a:r>
          </a:p>
          <a:p>
            <a:pPr lvl="1"/>
            <a:r>
              <a:rPr lang="en-US" sz="1800" dirty="0"/>
              <a:t>Blindly Fuzzing</a:t>
            </a:r>
          </a:p>
          <a:p>
            <a:pPr lvl="1"/>
            <a:r>
              <a:rPr lang="en-US" sz="1800" dirty="0"/>
              <a:t>RE (Pro Tip)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7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26A6AD-58FA-4C02-A79B-C8B35A44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STEP3-a: code Reuse  Attack</a:t>
            </a:r>
          </a:p>
        </p:txBody>
      </p:sp>
      <p:pic>
        <p:nvPicPr>
          <p:cNvPr id="29" name="Picture Placeholder 16" descr="A picture containing text&#10;&#10;Description automatically generated">
            <a:extLst>
              <a:ext uri="{FF2B5EF4-FFF2-40B4-BE49-F238E27FC236}">
                <a16:creationId xmlns:a16="http://schemas.microsoft.com/office/drawing/2014/main" id="{6E688BB3-CC39-451B-BD4E-AADCFC05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228" r="-10146" b="-5269"/>
          <a:stretch/>
        </p:blipFill>
        <p:spPr>
          <a:xfrm>
            <a:off x="8841618" y="476573"/>
            <a:ext cx="2177531" cy="3774916"/>
          </a:xfrm>
          <a:prstGeom prst="rect">
            <a:avLst/>
          </a:prstGeom>
        </p:spPr>
      </p:pic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A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3498D-FE7F-4930-B421-B1FA409F31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EE676D6E-B7A7-49BD-8539-8116726C72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7844" b="17844"/>
          <a:stretch/>
        </p:blipFill>
        <p:spPr>
          <a:xfrm>
            <a:off x="4230688" y="523226"/>
            <a:ext cx="3956715" cy="400256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D1D475-008E-46AB-BCBB-2C688B5B54DE}"/>
                  </a:ext>
                </a:extLst>
              </p14:cNvPr>
              <p14:cNvContentPartPr/>
              <p14:nvPr/>
            </p14:nvContentPartPr>
            <p14:xfrm>
              <a:off x="5330585" y="1033760"/>
              <a:ext cx="4062960" cy="2998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D1D475-008E-46AB-BCBB-2C688B5B54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1945" y="1025120"/>
                <a:ext cx="4080600" cy="3016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474C519-66B8-47DC-A98B-356ABD826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86" y="476572"/>
            <a:ext cx="4038953" cy="40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iagram&#10;&#10;Description automatically generated">
            <a:extLst>
              <a:ext uri="{FF2B5EF4-FFF2-40B4-BE49-F238E27FC236}">
                <a16:creationId xmlns:a16="http://schemas.microsoft.com/office/drawing/2014/main" id="{7F9F9B90-290E-4204-8FB3-076E5DD538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6730" r="-1559" b="1143"/>
          <a:stretch/>
        </p:blipFill>
        <p:spPr>
          <a:xfrm>
            <a:off x="314036" y="0"/>
            <a:ext cx="4821383" cy="6846932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5122E-E93A-42A0-BCD5-DCD5A9F9C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91E5C-28FA-4A9D-96DD-4F3ACD6F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Step3-B: Code Injection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DEE87-B04C-45D1-9C4A-1895A5D9CDA6}"/>
              </a:ext>
            </a:extLst>
          </p:cNvPr>
          <p:cNvGrpSpPr/>
          <p:nvPr/>
        </p:nvGrpSpPr>
        <p:grpSpPr>
          <a:xfrm>
            <a:off x="4811825" y="988040"/>
            <a:ext cx="832320" cy="4345920"/>
            <a:chOff x="4811825" y="988040"/>
            <a:chExt cx="832320" cy="43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161D98-FFAA-4CE3-9D42-08D427E370DB}"/>
                    </a:ext>
                  </a:extLst>
                </p14:cNvPr>
                <p14:cNvContentPartPr/>
                <p14:nvPr/>
              </p14:nvContentPartPr>
              <p14:xfrm>
                <a:off x="4811825" y="988040"/>
                <a:ext cx="832320" cy="4185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161D98-FFAA-4CE3-9D42-08D427E370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3185" y="979400"/>
                  <a:ext cx="849960" cy="42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9D6D2C-5E79-42EB-88D5-82B0C714C1C5}"/>
                    </a:ext>
                  </a:extLst>
                </p14:cNvPr>
                <p14:cNvContentPartPr/>
                <p14:nvPr/>
              </p14:nvContentPartPr>
              <p14:xfrm>
                <a:off x="5153465" y="5153600"/>
                <a:ext cx="281160" cy="18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9D6D2C-5E79-42EB-88D5-82B0C714C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44825" y="5144960"/>
                  <a:ext cx="2988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10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8CFE9-4C99-495B-A4B4-9F78E115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tx2"/>
                </a:solidFill>
              </a:rPr>
              <a:t>Demo …</a:t>
            </a:r>
          </a:p>
        </p:txBody>
      </p:sp>
      <p:pic>
        <p:nvPicPr>
          <p:cNvPr id="11" name="Picture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C3B9BB-BF47-4A7E-850E-8DB64D82E2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6775" b="2056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B156-CA07-4ABD-8679-FD731C85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580785"/>
            <a:ext cx="9416898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Basic Buffer Overflow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98B07-4EAF-4097-9CC1-45CA4012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79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08A22-D4D0-427C-81B1-B1ADD66E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CTF Time!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BC493-7AA8-4DD4-8B92-90DCDA4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7AB364-B54C-499D-A52A-2E4B52B481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181" r="2" b="5761"/>
          <a:stretch/>
        </p:blipFill>
        <p:spPr>
          <a:xfrm>
            <a:off x="20" y="10"/>
            <a:ext cx="5416530" cy="685799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9C5D0-90C2-4E78-B7D8-A17CE839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7D263-082D-4BC3-AB93-88A020CF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ESP register always point to the top of the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512946-40F2-4945-9E58-77D2D11B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FOR Remote exploitation</a:t>
            </a:r>
          </a:p>
        </p:txBody>
      </p:sp>
    </p:spTree>
    <p:extLst>
      <p:ext uri="{BB962C8B-B14F-4D97-AF65-F5344CB8AC3E}">
        <p14:creationId xmlns:p14="http://schemas.microsoft.com/office/powerpoint/2010/main" val="409653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0F85BF-7427-4DC7-AC66-97A51DD7D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5" r="10648" b="2"/>
          <a:stretch/>
        </p:blipFill>
        <p:spPr>
          <a:xfrm>
            <a:off x="20" y="10"/>
            <a:ext cx="5416530" cy="6857990"/>
          </a:xfrm>
          <a:prstGeom prst="rect">
            <a:avLst/>
          </a:prstGeom>
          <a:noFill/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646C5-6503-4E46-8E31-CF05BF20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DDB1F-31D5-4C55-AC42-F963E49A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/>
          <a:lstStyle/>
          <a:p>
            <a:r>
              <a:rPr lang="en-US" dirty="0"/>
              <a:t>XDS </a:t>
            </a:r>
            <a:r>
              <a:rPr lang="en-US" dirty="0" err="1"/>
              <a:t>elearnsecurity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https://exploit.education/phoenix/</a:t>
            </a:r>
            <a:endParaRPr lang="en-US" dirty="0"/>
          </a:p>
          <a:p>
            <a:r>
              <a:rPr lang="en-US" dirty="0">
                <a:hlinkClick r:id="rId4"/>
              </a:rPr>
              <a:t>https://www.coengoedegebure.com/buffer-overflow-attacks-explained/</a:t>
            </a:r>
            <a:endParaRPr lang="en-US" dirty="0"/>
          </a:p>
          <a:p>
            <a:r>
              <a:rPr lang="en-US" dirty="0">
                <a:hlinkClick r:id="rId5"/>
              </a:rPr>
              <a:t>https://guyinatuxedo.github.io/</a:t>
            </a:r>
            <a:endParaRPr lang="ar-KW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DE9CDA00-7084-444E-B407-6D7816EE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Resources to go deep:</a:t>
            </a:r>
          </a:p>
        </p:txBody>
      </p:sp>
    </p:spTree>
    <p:extLst>
      <p:ext uri="{BB962C8B-B14F-4D97-AF65-F5344CB8AC3E}">
        <p14:creationId xmlns:p14="http://schemas.microsoft.com/office/powerpoint/2010/main" val="40134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67214"/>
            <a:ext cx="4846320" cy="143594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Agenda</a:t>
            </a:r>
            <a:r>
              <a:rPr lang="ar-KW" b="1" dirty="0">
                <a:latin typeface="+mn-lt"/>
              </a:rPr>
              <a:t>:</a:t>
            </a:r>
            <a:endParaRPr lang="en-US" b="1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9680" y="2203162"/>
            <a:ext cx="6376237" cy="3798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normal code get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vulnerability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exploit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…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4520" y="491698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3" y="5432182"/>
            <a:ext cx="3064668" cy="518795"/>
          </a:xfrm>
        </p:spPr>
        <p:txBody>
          <a:bodyPr/>
          <a:lstStyle/>
          <a:p>
            <a:r>
              <a:rPr lang="en-US" dirty="0"/>
              <a:t>Twitter: @5ch1zo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6021912"/>
            <a:ext cx="5167313" cy="518795"/>
          </a:xfrm>
        </p:spPr>
        <p:txBody>
          <a:bodyPr/>
          <a:lstStyle/>
          <a:p>
            <a:r>
              <a:rPr lang="en-US" dirty="0"/>
              <a:t>https://ischizo.com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AC97CE-5770-43B3-9CA7-C42914A7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821" y="1497774"/>
            <a:ext cx="3404838" cy="40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77" y="434484"/>
            <a:ext cx="5897218" cy="1234518"/>
          </a:xfrm>
        </p:spPr>
        <p:txBody>
          <a:bodyPr/>
          <a:lstStyle/>
          <a:p>
            <a:r>
              <a:rPr lang="en-US" sz="5400" b="1" dirty="0">
                <a:latin typeface="+mn-lt"/>
              </a:rPr>
              <a:t>INTRODUCTION</a:t>
            </a:r>
            <a:r>
              <a:rPr lang="ar-KW" sz="5400" b="1" dirty="0">
                <a:latin typeface="+mn-lt"/>
              </a:rPr>
              <a:t>:</a:t>
            </a:r>
            <a:endParaRPr lang="en-US" sz="5400" b="1" dirty="0"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6" y="1902972"/>
            <a:ext cx="5497723" cy="3396997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  <a:latin typeface="Arial" panose="020B0604020202020204" pitchFamily="34" charset="0"/>
              </a:rPr>
              <a:t>This vulnerability allows an attacker to run arbitrary instructions on the victi</a:t>
            </a:r>
            <a:r>
              <a:rPr lang="en-US" sz="1400" b="1" dirty="0">
                <a:latin typeface="Arial" panose="020B0604020202020204" pitchFamily="34" charset="0"/>
              </a:rPr>
              <a:t>m machine</a:t>
            </a:r>
          </a:p>
          <a:p>
            <a:r>
              <a:rPr lang="en-US" sz="1400" b="1" dirty="0">
                <a:latin typeface="Arial" panose="020B0604020202020204" pitchFamily="34" charset="0"/>
              </a:rPr>
              <a:t>This vulnerability has many names “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Memory corruption</a:t>
            </a:r>
            <a:r>
              <a:rPr lang="en-US" sz="1400" b="1">
                <a:latin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Buffer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overflow</a:t>
            </a:r>
            <a:r>
              <a:rPr lang="en-US" sz="1400" b="1">
                <a:latin typeface="Arial" panose="020B0604020202020204" pitchFamily="34" charset="0"/>
              </a:rPr>
              <a:t>,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 Stack-Based overflow</a:t>
            </a:r>
            <a:r>
              <a:rPr lang="en-US" sz="1400" b="1">
                <a:latin typeface="Arial" panose="020B0604020202020204" pitchFamily="34" charset="0"/>
              </a:rPr>
              <a:t>”. </a:t>
            </a:r>
            <a:endParaRPr lang="en-US" sz="1400" b="1" i="0" dirty="0">
              <a:effectLst/>
              <a:latin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</a:rPr>
              <a:t>The first known exploitation was in 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1988 as part of Morris worm</a:t>
            </a:r>
          </a:p>
          <a:p>
            <a:r>
              <a:rPr lang="en-US" sz="1400" b="1" i="0" dirty="0">
                <a:effectLst/>
                <a:latin typeface="Arial" panose="020B0604020202020204" pitchFamily="34" charset="0"/>
              </a:rPr>
              <a:t>The first </a:t>
            </a:r>
            <a:r>
              <a:rPr lang="en-US" sz="1400" b="1" dirty="0">
                <a:latin typeface="Arial" panose="020B0604020202020204" pitchFamily="34" charset="0"/>
              </a:rPr>
              <a:t>publication was titled 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"Smashing the Stack for Fun and Profit“ in 1996 by Phrack.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FAB3DDF1-A118-4CBD-853F-27A5CF09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39153-33A8-4901-BB38-D19F4B4E07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37596" y="6356350"/>
            <a:ext cx="6162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94934-9E1B-4A80-A8B9-32760B07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" y="789704"/>
            <a:ext cx="7684052" cy="3835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F9081-D7E1-4051-9D72-71502090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6" y="4995816"/>
            <a:ext cx="8435312" cy="13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PU with binary numbers and blueprint">
            <a:extLst>
              <a:ext uri="{FF2B5EF4-FFF2-40B4-BE49-F238E27FC236}">
                <a16:creationId xmlns:a16="http://schemas.microsoft.com/office/drawing/2014/main" id="{17B3E4F9-67CB-4925-9CA6-BC1060FD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r="22050"/>
          <a:stretch/>
        </p:blipFill>
        <p:spPr>
          <a:xfrm>
            <a:off x="20" y="10"/>
            <a:ext cx="6095980" cy="6857990"/>
          </a:xfrm>
          <a:prstGeom prst="parallelogram">
            <a:avLst/>
          </a:prstGeom>
          <a:noFill/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96AE06-BF55-45C3-B0E5-732F0A04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800" dirty="0"/>
              <a:t>How Does it work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78FA-0459-4A80-A67A-9BAE332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1EA88-8D2D-498F-97CB-161887953F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2725" y="2078875"/>
            <a:ext cx="4620895" cy="3798888"/>
          </a:xfrm>
        </p:spPr>
        <p:txBody>
          <a:bodyPr>
            <a:normAutofit/>
          </a:bodyPr>
          <a:lstStyle/>
          <a:p>
            <a:r>
              <a:rPr lang="en-US" dirty="0"/>
              <a:t>Operating System provide the program many Things to run it</a:t>
            </a:r>
          </a:p>
          <a:p>
            <a:r>
              <a:rPr lang="en-US" dirty="0"/>
              <a:t>We are interested in two things:</a:t>
            </a:r>
          </a:p>
          <a:p>
            <a:r>
              <a:rPr lang="en-US" dirty="0"/>
              <a:t>1- Stack</a:t>
            </a:r>
          </a:p>
          <a:p>
            <a:r>
              <a:rPr lang="en-US" dirty="0"/>
              <a:t>2- Registers</a:t>
            </a:r>
          </a:p>
        </p:txBody>
      </p:sp>
    </p:spTree>
    <p:extLst>
      <p:ext uri="{BB962C8B-B14F-4D97-AF65-F5344CB8AC3E}">
        <p14:creationId xmlns:p14="http://schemas.microsoft.com/office/powerpoint/2010/main" val="61784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E9DD4-B2E2-4E1A-B588-6A49DA4F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solidFill>
                  <a:schemeClr val="bg1"/>
                </a:solidFill>
              </a:rPr>
              <a:t>Pre-Request: Registers</a:t>
            </a:r>
          </a:p>
        </p:txBody>
      </p:sp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49C25C22-C826-4181-9A47-82F66396FD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047" r="324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4FC54B-EF41-4283-9DB0-6BDE93E726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We Are interested in two registers: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ESP: Stack Pointer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EIP: Instruction Pointer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0B30E60-8857-4FAD-BC70-6999C2B2FA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DFBD0EF-5576-4110-8D63-AA5632086E8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3140" r="-21243" b="-1002"/>
          <a:stretch/>
        </p:blipFill>
        <p:spPr>
          <a:xfrm>
            <a:off x="20" y="10"/>
            <a:ext cx="5416530" cy="685799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B281A-A273-43C5-8EDB-CA85A4F4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3C59F-E90A-4421-A3AD-0DA821DB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Return Address: Where the OS go if it finished the executing a function</a:t>
            </a:r>
          </a:p>
          <a:p>
            <a:r>
              <a:rPr lang="en-US" dirty="0"/>
              <a:t>Buffer: Where function’s data resides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A41948-7352-4B4B-A405-043CFEE6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/>
              <a:t>Pre-requests: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CC682C-D728-4F65-9C07-BF31A51F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FYI: What is the Difference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28567-313E-467C-9665-4C4A96A36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dirty="0"/>
              <a:t>Registers is a memory pieces located in the CPU.</a:t>
            </a:r>
          </a:p>
          <a:p>
            <a:pPr>
              <a:lnSpc>
                <a:spcPct val="140000"/>
              </a:lnSpc>
            </a:pPr>
            <a:r>
              <a:rPr lang="en-US" sz="1700" dirty="0"/>
              <a:t>Stack is a data structure located in the RAM.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DA946DE-8618-42D2-AE3B-063AFBB938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" t="18" r="32"/>
          <a:stretch/>
        </p:blipFill>
        <p:spPr>
          <a:xfrm>
            <a:off x="960438" y="1624012"/>
            <a:ext cx="3107021" cy="4624387"/>
          </a:xfrm>
          <a:noFill/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7CEF8CD-F451-4F27-9EAD-5F65AFB1FD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1623219"/>
            <a:ext cx="3108326" cy="4625181"/>
          </a:xfrm>
        </p:spPr>
        <p:txBody>
          <a:bodyPr/>
          <a:lstStyle/>
          <a:p>
            <a:r>
              <a:rPr lang="en-US" b="1" dirty="0"/>
              <a:t>Registers: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Located in the CPU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Much faster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Very expensive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Small size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EE991F9-9915-4158-8FB4-A22F1B74F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1623219"/>
            <a:ext cx="3108326" cy="4625181"/>
          </a:xfrm>
        </p:spPr>
        <p:txBody>
          <a:bodyPr/>
          <a:lstStyle/>
          <a:p>
            <a:r>
              <a:rPr lang="en-US" b="1" dirty="0"/>
              <a:t>Stack: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Located in the RAM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Slower comparing to Registers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Little bit cheap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Bigger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4B3E1-16E4-47CF-8AE6-76EDE6DEA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B3DDF1-A118-4CBD-853F-27A5CF09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0504"/>
            <a:ext cx="5885330" cy="3157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Spot the  Vulnerability !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39153-33A8-4901-BB38-D19F4B4E07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37596" y="6356350"/>
            <a:ext cx="6162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EC71D-D374-48FB-B369-B23A704D690F}"/>
              </a:ext>
            </a:extLst>
          </p:cNvPr>
          <p:cNvSpPr txBox="1"/>
          <p:nvPr/>
        </p:nvSpPr>
        <p:spPr>
          <a:xfrm>
            <a:off x="6354617" y="3168073"/>
            <a:ext cx="5362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strcpy</a:t>
            </a:r>
            <a:r>
              <a:rPr lang="en-US" dirty="0"/>
              <a:t>(char* destination, const char* source);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strcpy</a:t>
            </a:r>
            <a:r>
              <a:rPr lang="en-US" dirty="0"/>
              <a:t> function supposes developer will make sure to have enough buffer space  to copy string from source to destination.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strcpy</a:t>
            </a:r>
            <a:r>
              <a:rPr lang="en-US" dirty="0"/>
              <a:t> has no limit to copy so it is vulnerable by </a:t>
            </a:r>
            <a:r>
              <a:rPr lang="en-US" dirty="0" err="1"/>
              <a:t>Bufferoverflow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7D44273-75B4-4D33-B89F-AE1448560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98"/>
          <a:stretch/>
        </p:blipFill>
        <p:spPr>
          <a:xfrm>
            <a:off x="90331" y="1203648"/>
            <a:ext cx="5999826" cy="29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5095</TotalTime>
  <Words>486</Words>
  <Application>Microsoft Office PowerPoint</Application>
  <PresentationFormat>Widescreen</PresentationFormat>
  <Paragraphs>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Linux 32-bit STACK Buffer Overflow</vt:lpstr>
      <vt:lpstr>Agenda:</vt:lpstr>
      <vt:lpstr>INTRODUCTION:</vt:lpstr>
      <vt:lpstr>Normal Code</vt:lpstr>
      <vt:lpstr>How Does it work ?</vt:lpstr>
      <vt:lpstr>Pre-Request: Registers</vt:lpstr>
      <vt:lpstr>Pre-requests: stack</vt:lpstr>
      <vt:lpstr>FYI: What is the Difference ?</vt:lpstr>
      <vt:lpstr>Spot the  Vulnerability !</vt:lpstr>
      <vt:lpstr>exploiting Buffer overflow</vt:lpstr>
      <vt:lpstr>Tools needed:</vt:lpstr>
      <vt:lpstr>Step1: crash the Program</vt:lpstr>
      <vt:lpstr>Step2: Fuzzing</vt:lpstr>
      <vt:lpstr>STEP3-a: code Reuse  Attack</vt:lpstr>
      <vt:lpstr>Step3-B: Code Injection</vt:lpstr>
      <vt:lpstr>Demo …</vt:lpstr>
      <vt:lpstr>CTF Time!</vt:lpstr>
      <vt:lpstr>FOR Remote exploitation</vt:lpstr>
      <vt:lpstr>Resources to go deep: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32-bit Buffer Overflow</dc:title>
  <dc:creator>schizo</dc:creator>
  <cp:lastModifiedBy>schizo A</cp:lastModifiedBy>
  <cp:revision>34</cp:revision>
  <dcterms:created xsi:type="dcterms:W3CDTF">2021-09-10T08:08:24Z</dcterms:created>
  <dcterms:modified xsi:type="dcterms:W3CDTF">2021-11-18T20:20:53Z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