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4" r:id="rId2"/>
    <p:sldId id="257" r:id="rId3"/>
    <p:sldId id="263" r:id="rId4"/>
    <p:sldId id="273" r:id="rId5"/>
    <p:sldId id="293" r:id="rId6"/>
    <p:sldId id="294" r:id="rId7"/>
    <p:sldId id="298" r:id="rId8"/>
    <p:sldId id="299" r:id="rId9"/>
    <p:sldId id="296" r:id="rId10"/>
    <p:sldId id="301" r:id="rId11"/>
    <p:sldId id="300" r:id="rId12"/>
    <p:sldId id="303" r:id="rId13"/>
    <p:sldId id="259" r:id="rId14"/>
    <p:sldId id="305" r:id="rId15"/>
    <p:sldId id="306" r:id="rId16"/>
    <p:sldId id="264" r:id="rId17"/>
    <p:sldId id="262" r:id="rId18"/>
    <p:sldId id="266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111111"/>
    <a:srgbClr val="FFFFF7"/>
    <a:srgbClr val="E2E2E2"/>
    <a:srgbClr val="CCCCCC"/>
    <a:srgbClr val="777777"/>
    <a:srgbClr val="AAAAAA"/>
    <a:srgbClr val="888888"/>
    <a:srgbClr val="555555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20"/>
  </p:normalViewPr>
  <p:slideViewPr>
    <p:cSldViewPr snapToGrid="0" snapToObjects="1">
      <p:cViewPr>
        <p:scale>
          <a:sx n="101" d="100"/>
          <a:sy n="101" d="100"/>
        </p:scale>
        <p:origin x="18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3DA9A-1C74-B64C-9564-BF3038BB54D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1F96-F26F-B546-80EA-A34383558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Clarify this is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1F96-F26F-B546-80EA-A34383558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Clarify this is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1F96-F26F-B546-80EA-A34383558D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books - only constant source since that 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drawbacks, miss lot of pop culture, recent young people usage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1F96-F26F-B546-80EA-A34383558D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1F96-F26F-B546-80EA-A34383558D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4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C898-7F52-AD49-AD81-C122F5CFFFF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491E-42F0-6041-A598-9CF4E42F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434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Violence And The Most Violent Word: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The Portrayal of the “Nigger” in Fiction</a:t>
            </a:r>
            <a:endParaRPr lang="en-US" sz="24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275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Isaac Scheinfeld</a:t>
            </a:r>
            <a:endParaRPr lang="en-US" sz="28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2135699"/>
            <a:ext cx="1847088" cy="3395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1260" y="5835258"/>
            <a:ext cx="19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Adventures </a:t>
            </a:r>
            <a:r>
              <a:rPr lang="en-US" sz="1600" i="1" dirty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of Huckleberry </a:t>
            </a:r>
            <a:r>
              <a:rPr lang="en-US" sz="1600" i="1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Finn</a:t>
            </a:r>
            <a:r>
              <a:rPr lang="en-US" sz="1600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 (Twain 1884) </a:t>
            </a:r>
            <a:endParaRPr lang="en-US" sz="1600" dirty="0">
              <a:solidFill>
                <a:srgbClr val="11111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5520" y="2000787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/>
              <a:t>Words become prohibited for all sorts of reasons, e.g., by a directive or edict of an authoritative figure. </a:t>
            </a:r>
            <a:endParaRPr lang="en-US" sz="2400" dirty="0" smtClean="0"/>
          </a:p>
          <a:p>
            <a:endParaRPr lang="en-US" sz="2400" dirty="0"/>
          </a:p>
          <a:p>
            <a:pPr indent="412750"/>
            <a:r>
              <a:rPr lang="en-US" sz="2400" dirty="0" smtClean="0"/>
              <a:t>“What’s </a:t>
            </a:r>
            <a:r>
              <a:rPr lang="en-US" sz="2400" dirty="0"/>
              <a:t>clear is that no matter what its history, no matter what it means or communicates, no matter who introduces it, regardless of its past associations, </a:t>
            </a:r>
            <a:r>
              <a:rPr lang="en-US" sz="2400" i="1" dirty="0"/>
              <a:t>once relevant individuals declare a word a slur, it becomes one</a:t>
            </a:r>
            <a:r>
              <a:rPr lang="en-US" sz="2400" dirty="0"/>
              <a:t>. </a:t>
            </a:r>
            <a:r>
              <a:rPr lang="en-US" sz="2400" dirty="0" smtClean="0"/>
              <a:t>“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5520" y="110648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Anderson and Lepore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1298" y="6040997"/>
            <a:ext cx="288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Slurring </a:t>
            </a:r>
            <a:r>
              <a:rPr lang="en-US" sz="1600" i="1" dirty="0" smtClean="0"/>
              <a:t>Words</a:t>
            </a:r>
          </a:p>
          <a:p>
            <a:pPr algn="ctr"/>
            <a:r>
              <a:rPr lang="en-US" sz="1600" dirty="0"/>
              <a:t>Nous, March 2013</a:t>
            </a:r>
          </a:p>
        </p:txBody>
      </p:sp>
    </p:spTree>
    <p:extLst>
      <p:ext uri="{BB962C8B-B14F-4D97-AF65-F5344CB8AC3E}">
        <p14:creationId xmlns:p14="http://schemas.microsoft.com/office/powerpoint/2010/main" val="4327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5520" y="1969792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“If </a:t>
            </a:r>
            <a:r>
              <a:rPr lang="en-US" sz="2400" dirty="0"/>
              <a:t>a performative provisionally succeeds </a:t>
            </a:r>
            <a:r>
              <a:rPr lang="en-US" sz="2400" dirty="0" smtClean="0"/>
              <a:t>[it is] only </a:t>
            </a:r>
            <a:r>
              <a:rPr lang="en-US" sz="2400" dirty="0"/>
              <a:t>because that action echoes prior actions, and </a:t>
            </a:r>
            <a:r>
              <a:rPr lang="en-US" sz="2400" i="1" dirty="0"/>
              <a:t>accumulates the force of authority through the repetition or citation of a prior and authoritative set of </a:t>
            </a:r>
            <a:r>
              <a:rPr lang="en-US" sz="2400" i="1" dirty="0" smtClean="0"/>
              <a:t>practices.</a:t>
            </a:r>
          </a:p>
          <a:p>
            <a:endParaRPr lang="en-US" sz="2400" i="1" dirty="0"/>
          </a:p>
          <a:p>
            <a:r>
              <a:rPr lang="en-US" sz="2400" dirty="0" smtClean="0"/>
              <a:t>“The </a:t>
            </a:r>
            <a:r>
              <a:rPr lang="en-US" sz="2400" dirty="0"/>
              <a:t>speaker who utters the racial slur is thus citing that slur, making linguistic community with a history of speakers</a:t>
            </a:r>
            <a:r>
              <a:rPr lang="en-US" sz="2400" dirty="0" smtClean="0"/>
              <a:t>.”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5520" y="110648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Butler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5994" y="5780782"/>
            <a:ext cx="2852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Burning Acts: Injurious </a:t>
            </a:r>
            <a:r>
              <a:rPr lang="en-US" sz="1600" i="1" dirty="0" smtClean="0"/>
              <a:t>Speech</a:t>
            </a:r>
          </a:p>
          <a:p>
            <a:pPr algn="ctr"/>
            <a:r>
              <a:rPr lang="en-US" sz="1600" dirty="0" smtClean="0"/>
              <a:t>University </a:t>
            </a:r>
            <a:r>
              <a:rPr lang="en-US" sz="1600" dirty="0"/>
              <a:t>of Chicago Law School </a:t>
            </a:r>
            <a:r>
              <a:rPr lang="en-US" sz="1600" dirty="0" smtClean="0"/>
              <a:t>Roundtable, 1996</a:t>
            </a:r>
          </a:p>
          <a:p>
            <a:pPr algn="ctr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052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304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“Nigger”</a:t>
            </a:r>
            <a:endParaRPr lang="en-US" sz="66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275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Isaac Scheinfeld</a:t>
            </a:r>
            <a:endParaRPr lang="en-US" sz="28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6" y="2135699"/>
            <a:ext cx="1847088" cy="3395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1260" y="5835258"/>
            <a:ext cx="193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Adventures </a:t>
            </a:r>
            <a:r>
              <a:rPr lang="en-US" sz="1600" i="1" dirty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of Huckleberry </a:t>
            </a:r>
            <a:r>
              <a:rPr lang="en-US" sz="1600" i="1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Finn</a:t>
            </a:r>
            <a:r>
              <a:rPr lang="en-US" sz="1600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 (Twain 1884) </a:t>
            </a:r>
            <a:endParaRPr lang="en-US" sz="1600" dirty="0">
              <a:solidFill>
                <a:srgbClr val="11111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54340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Violence And The Most Violent Word: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The Portrayal of the “Nigger” in Fiction</a:t>
            </a:r>
            <a:endParaRPr lang="en-US" sz="24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" y="3628974"/>
            <a:ext cx="11887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56706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Usage of the “nigger” in COHA</a:t>
            </a:r>
            <a:endParaRPr lang="en-US" sz="48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9477" y="1625600"/>
            <a:ext cx="9819921" cy="4270595"/>
          </a:xfrm>
          <a:prstGeom prst="rect">
            <a:avLst/>
          </a:prstGeom>
          <a:solidFill>
            <a:srgbClr val="FFF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87500" y="5816600"/>
            <a:ext cx="9183652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1960" y="1999422"/>
            <a:ext cx="763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en-US" sz="2400" dirty="0" smtClean="0"/>
              <a:t>The </a:t>
            </a:r>
            <a:r>
              <a:rPr lang="en-US" sz="2400" dirty="0"/>
              <a:t>Corpus of Historical American English (COHA) is the largest structured corpus of historical </a:t>
            </a:r>
            <a:r>
              <a:rPr lang="en-US" sz="2400" dirty="0" smtClean="0"/>
              <a:t>English, containing </a:t>
            </a:r>
            <a:r>
              <a:rPr lang="en-US" sz="2400" dirty="0"/>
              <a:t>more than </a:t>
            </a:r>
            <a:r>
              <a:rPr lang="en-US" sz="2400" dirty="0" smtClean="0"/>
              <a:t>400 million words of </a:t>
            </a:r>
            <a:r>
              <a:rPr lang="en-US" sz="2400" dirty="0"/>
              <a:t>text from the </a:t>
            </a:r>
            <a:r>
              <a:rPr lang="en-US" sz="2400" dirty="0" smtClean="0"/>
              <a:t>1810s-2000s.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03709" y="3737695"/>
            <a:ext cx="2633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 smtClean="0">
                <a:solidFill>
                  <a:srgbClr val="666666"/>
                </a:solidFill>
              </a:rPr>
              <a:t>The </a:t>
            </a:r>
            <a:r>
              <a:rPr lang="en-US" sz="1600" i="1" dirty="0">
                <a:solidFill>
                  <a:srgbClr val="666666"/>
                </a:solidFill>
              </a:rPr>
              <a:t>Corpus of Historical American English (COHA): 400 million words, 1810-2009</a:t>
            </a:r>
            <a:r>
              <a:rPr lang="en-US" sz="1600" dirty="0">
                <a:solidFill>
                  <a:srgbClr val="666666"/>
                </a:solidFill>
              </a:rPr>
              <a:t>. </a:t>
            </a:r>
            <a:r>
              <a:rPr lang="en-US" sz="1600" dirty="0" smtClean="0">
                <a:solidFill>
                  <a:srgbClr val="666666"/>
                </a:solidFill>
              </a:rPr>
              <a:t>Mark Davies</a:t>
            </a:r>
            <a:endParaRPr lang="en-US" sz="1600" dirty="0">
              <a:solidFill>
                <a:srgbClr val="66666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1" y="1508074"/>
            <a:ext cx="11887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183186">
            <a:off x="2154718" y="5257629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American Civil War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183186">
            <a:off x="3087765" y="5260316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Huckleberry Finn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183186">
            <a:off x="3630058" y="5254942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Beginning of Jim Crow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8183186">
            <a:off x="8721848" y="5254941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Barack </a:t>
            </a:r>
            <a:r>
              <a:rPr lang="en-US"/>
              <a:t>Obama </a:t>
            </a:r>
            <a:r>
              <a:rPr lang="en-US" smtClean="0"/>
              <a:t>elected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8183186">
            <a:off x="6250948" y="5260316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Montgomery Bus Boycott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 rot="18183186">
            <a:off x="6814959" y="5260315"/>
            <a:ext cx="25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MLK Assassinated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56706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Usage of the “nigger” in COHA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47955" y="2679619"/>
            <a:ext cx="32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</a:rPr>
              <a:t>o</a:t>
            </a:r>
            <a:r>
              <a:rPr lang="en-US" sz="2000" dirty="0" smtClean="0">
                <a:solidFill>
                  <a:srgbClr val="111111"/>
                </a:solidFill>
              </a:rPr>
              <a:t>ccurrences / million words</a:t>
            </a:r>
            <a:endParaRPr lang="en-US" sz="2000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0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>
          <a:xfrm rot="5400000">
            <a:off x="7601816" y="2883897"/>
            <a:ext cx="6826737" cy="1790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22960" y="5257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Usage by Decade</a:t>
            </a:r>
            <a:endParaRPr lang="en-US" sz="40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3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>
          <a:xfrm rot="5400000">
            <a:off x="7601816" y="2883897"/>
            <a:ext cx="6826737" cy="1790474"/>
          </a:xfrm>
          <a:prstGeom prst="rect">
            <a:avLst/>
          </a:prstGeom>
        </p:spPr>
      </p:pic>
      <p:sp>
        <p:nvSpPr>
          <p:cNvPr id="2" name="Triangle 1"/>
          <p:cNvSpPr/>
          <p:nvPr/>
        </p:nvSpPr>
        <p:spPr>
          <a:xfrm rot="5400000">
            <a:off x="6492240" y="3108965"/>
            <a:ext cx="5806440" cy="685800"/>
          </a:xfrm>
          <a:prstGeom prst="triangle">
            <a:avLst>
              <a:gd name="adj" fmla="val 25591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AAA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22960" y="5257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Usage by Decade: 1860s</a:t>
            </a:r>
            <a:endParaRPr lang="en-US" sz="40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9278" y="1649255"/>
            <a:ext cx="633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</a:rPr>
              <a:t>“Niggers </a:t>
            </a:r>
            <a:r>
              <a:rPr lang="en-US" dirty="0" err="1" smtClean="0">
                <a:solidFill>
                  <a:srgbClr val="111111"/>
                </a:solidFill>
              </a:rPr>
              <a:t>ain't</a:t>
            </a:r>
            <a:r>
              <a:rPr lang="en-US" dirty="0" smtClean="0">
                <a:solidFill>
                  <a:srgbClr val="111111"/>
                </a:solidFill>
              </a:rPr>
              <a:t> </a:t>
            </a:r>
            <a:r>
              <a:rPr lang="en-US" dirty="0">
                <a:solidFill>
                  <a:srgbClr val="111111"/>
                </a:solidFill>
              </a:rPr>
              <a:t>worth half so much in the market with their backs newly </a:t>
            </a:r>
            <a:r>
              <a:rPr lang="en-US" dirty="0" smtClean="0">
                <a:solidFill>
                  <a:srgbClr val="111111"/>
                </a:solidFill>
              </a:rPr>
              <a:t>scarred.”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9278" y="2951115"/>
            <a:ext cx="6451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</a:rPr>
              <a:t>“I </a:t>
            </a:r>
            <a:r>
              <a:rPr lang="en-US" dirty="0" err="1">
                <a:solidFill>
                  <a:srgbClr val="111111"/>
                </a:solidFill>
              </a:rPr>
              <a:t>alluz</a:t>
            </a:r>
            <a:r>
              <a:rPr lang="en-US" dirty="0">
                <a:solidFill>
                  <a:srgbClr val="111111"/>
                </a:solidFill>
              </a:rPr>
              <a:t> thot also </a:t>
            </a:r>
            <a:r>
              <a:rPr lang="en-US" dirty="0" err="1">
                <a:solidFill>
                  <a:srgbClr val="111111"/>
                </a:solidFill>
              </a:rPr>
              <a:t>uv</a:t>
            </a:r>
            <a:r>
              <a:rPr lang="en-US" dirty="0">
                <a:solidFill>
                  <a:srgbClr val="111111"/>
                </a:solidFill>
              </a:rPr>
              <a:t> that </a:t>
            </a:r>
            <a:r>
              <a:rPr lang="en-US" dirty="0" err="1">
                <a:solidFill>
                  <a:srgbClr val="111111"/>
                </a:solidFill>
              </a:rPr>
              <a:t>gellorious</a:t>
            </a:r>
            <a:r>
              <a:rPr lang="en-US" dirty="0">
                <a:solidFill>
                  <a:srgbClr val="111111"/>
                </a:solidFill>
              </a:rPr>
              <a:t> star-spangled </a:t>
            </a:r>
            <a:r>
              <a:rPr lang="en-US" dirty="0" smtClean="0">
                <a:solidFill>
                  <a:srgbClr val="111111"/>
                </a:solidFill>
              </a:rPr>
              <a:t>banner, </a:t>
            </a:r>
            <a:r>
              <a:rPr lang="en-US" dirty="0">
                <a:solidFill>
                  <a:srgbClr val="111111"/>
                </a:solidFill>
              </a:rPr>
              <a:t>under </a:t>
            </a:r>
            <a:r>
              <a:rPr lang="en-US" dirty="0" err="1">
                <a:solidFill>
                  <a:srgbClr val="111111"/>
                </a:solidFill>
              </a:rPr>
              <a:t>wich</a:t>
            </a:r>
            <a:r>
              <a:rPr lang="en-US" dirty="0">
                <a:solidFill>
                  <a:srgbClr val="111111"/>
                </a:solidFill>
              </a:rPr>
              <a:t> I </a:t>
            </a:r>
            <a:r>
              <a:rPr lang="en-US" dirty="0" err="1">
                <a:solidFill>
                  <a:srgbClr val="111111"/>
                </a:solidFill>
              </a:rPr>
              <a:t>hed</a:t>
            </a:r>
            <a:r>
              <a:rPr lang="en-US" dirty="0">
                <a:solidFill>
                  <a:srgbClr val="111111"/>
                </a:solidFill>
              </a:rPr>
              <a:t> whipped my niggers and sold their </a:t>
            </a:r>
            <a:r>
              <a:rPr lang="en-US" dirty="0" smtClean="0">
                <a:solidFill>
                  <a:srgbClr val="111111"/>
                </a:solidFill>
              </a:rPr>
              <a:t>children.”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9669" y="1976977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600" i="1" dirty="0" err="1">
                <a:solidFill>
                  <a:srgbClr val="666666"/>
                </a:solidFill>
              </a:rPr>
              <a:t>Clotelle</a:t>
            </a:r>
            <a:r>
              <a:rPr lang="en-US" sz="1600" i="1" dirty="0">
                <a:solidFill>
                  <a:srgbClr val="666666"/>
                </a:solidFill>
              </a:rPr>
              <a:t>; or, the Colored Heroine, a tale of the Southern </a:t>
            </a:r>
            <a:r>
              <a:rPr lang="en-US" sz="1600" i="1" dirty="0" smtClean="0">
                <a:solidFill>
                  <a:srgbClr val="666666"/>
                </a:solidFill>
              </a:rPr>
              <a:t>States</a:t>
            </a:r>
          </a:p>
          <a:p>
            <a:pPr algn="ctr" fontAlgn="b"/>
            <a:r>
              <a:rPr lang="en-US" sz="1600" dirty="0" smtClean="0">
                <a:solidFill>
                  <a:srgbClr val="666666"/>
                </a:solidFill>
                <a:latin typeface="Calibri" charset="0"/>
              </a:rPr>
              <a:t>William Wells Brown</a:t>
            </a:r>
            <a:endParaRPr lang="en-US" sz="1600" dirty="0">
              <a:solidFill>
                <a:srgbClr val="666666"/>
              </a:solidFill>
              <a:latin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2669" y="3305058"/>
            <a:ext cx="301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600" i="1" dirty="0" err="1" smtClean="0">
                <a:solidFill>
                  <a:srgbClr val="666666"/>
                </a:solidFill>
              </a:rPr>
              <a:t>Swingin</a:t>
            </a:r>
            <a:r>
              <a:rPr lang="en-US" sz="1600" i="1" dirty="0" smtClean="0">
                <a:solidFill>
                  <a:srgbClr val="666666"/>
                </a:solidFill>
              </a:rPr>
              <a:t> Round the Circle</a:t>
            </a:r>
          </a:p>
          <a:p>
            <a:pPr algn="ctr" fontAlgn="b"/>
            <a:r>
              <a:rPr lang="en-US" sz="1600" dirty="0" smtClean="0">
                <a:solidFill>
                  <a:srgbClr val="666666"/>
                </a:solidFill>
                <a:latin typeface="Calibri" charset="0"/>
              </a:rPr>
              <a:t>David Ross Locke</a:t>
            </a:r>
            <a:endParaRPr lang="en-US" sz="1600" dirty="0">
              <a:solidFill>
                <a:srgbClr val="666666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6" y="4319874"/>
            <a:ext cx="2374900" cy="237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19" y="4341085"/>
            <a:ext cx="2374900" cy="237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69" y="4319874"/>
            <a:ext cx="2374900" cy="23749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413000" y="5528535"/>
            <a:ext cx="1320800" cy="0"/>
          </a:xfrm>
          <a:prstGeom prst="straightConnector1">
            <a:avLst/>
          </a:prstGeom>
          <a:ln w="212725">
            <a:solidFill>
              <a:srgbClr val="666666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92700" y="5528535"/>
            <a:ext cx="1320800" cy="0"/>
          </a:xfrm>
          <a:prstGeom prst="straightConnector1">
            <a:avLst/>
          </a:prstGeom>
          <a:ln w="50800">
            <a:solidFill>
              <a:srgbClr val="666666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92408" y="4864328"/>
            <a:ext cx="723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111111"/>
                </a:solidFill>
              </a:rPr>
              <a:t>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22552" y="5537485"/>
            <a:ext cx="723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11111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3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/>
          <a:stretch/>
        </p:blipFill>
        <p:spPr>
          <a:xfrm rot="5400000">
            <a:off x="7601816" y="2883897"/>
            <a:ext cx="6826737" cy="1790474"/>
          </a:xfrm>
          <a:prstGeom prst="rect">
            <a:avLst/>
          </a:prstGeom>
        </p:spPr>
      </p:pic>
      <p:sp>
        <p:nvSpPr>
          <p:cNvPr id="2" name="Triangle 1"/>
          <p:cNvSpPr/>
          <p:nvPr/>
        </p:nvSpPr>
        <p:spPr>
          <a:xfrm rot="5400000">
            <a:off x="6492240" y="3108965"/>
            <a:ext cx="5806440" cy="685800"/>
          </a:xfrm>
          <a:prstGeom prst="triangle">
            <a:avLst>
              <a:gd name="adj" fmla="val 78740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AAA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22960" y="5257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Usage by Decade: 1960s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221" y="5739416"/>
            <a:ext cx="633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</a:rPr>
              <a:t>“Yes, </a:t>
            </a:r>
            <a:r>
              <a:rPr lang="en-US" dirty="0">
                <a:solidFill>
                  <a:srgbClr val="111111"/>
                </a:solidFill>
              </a:rPr>
              <a:t>burn him on the spot where he killed my little </a:t>
            </a:r>
            <a:r>
              <a:rPr lang="en-US" dirty="0" smtClean="0">
                <a:solidFill>
                  <a:srgbClr val="111111"/>
                </a:solidFill>
              </a:rPr>
              <a:t>girl.”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9278" y="1641339"/>
            <a:ext cx="6324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</a:rPr>
              <a:t>“The </a:t>
            </a:r>
            <a:r>
              <a:rPr lang="en-US" dirty="0">
                <a:solidFill>
                  <a:srgbClr val="111111"/>
                </a:solidFill>
              </a:rPr>
              <a:t>cop parted the melee with the use of his </a:t>
            </a:r>
            <a:r>
              <a:rPr lang="en-US" dirty="0" err="1">
                <a:solidFill>
                  <a:srgbClr val="111111"/>
                </a:solidFill>
              </a:rPr>
              <a:t>billy</a:t>
            </a:r>
            <a:r>
              <a:rPr lang="en-US" dirty="0">
                <a:solidFill>
                  <a:srgbClr val="111111"/>
                </a:solidFill>
              </a:rPr>
              <a:t> stick and finally cracked Grown Boy on the head as he struggled in </a:t>
            </a:r>
            <a:r>
              <a:rPr lang="en-US" dirty="0" smtClean="0">
                <a:solidFill>
                  <a:srgbClr val="111111"/>
                </a:solidFill>
              </a:rPr>
              <a:t>terror. </a:t>
            </a:r>
            <a:r>
              <a:rPr lang="en-US" dirty="0">
                <a:solidFill>
                  <a:srgbClr val="111111"/>
                </a:solidFill>
              </a:rPr>
              <a:t>Few heard the </a:t>
            </a:r>
            <a:r>
              <a:rPr lang="en-US" dirty="0" smtClean="0">
                <a:solidFill>
                  <a:srgbClr val="111111"/>
                </a:solidFill>
              </a:rPr>
              <a:t>blow, </a:t>
            </a:r>
            <a:r>
              <a:rPr lang="en-US" dirty="0">
                <a:solidFill>
                  <a:srgbClr val="111111"/>
                </a:solidFill>
              </a:rPr>
              <a:t>but Grown Boy </a:t>
            </a:r>
            <a:r>
              <a:rPr lang="en-US" dirty="0" err="1">
                <a:solidFill>
                  <a:srgbClr val="111111"/>
                </a:solidFill>
              </a:rPr>
              <a:t>limpened</a:t>
            </a:r>
            <a:r>
              <a:rPr lang="en-US" dirty="0">
                <a:solidFill>
                  <a:srgbClr val="111111"/>
                </a:solidFill>
              </a:rPr>
              <a:t> </a:t>
            </a:r>
            <a:r>
              <a:rPr lang="en-US" dirty="0" smtClean="0">
                <a:solidFill>
                  <a:srgbClr val="111111"/>
                </a:solidFill>
              </a:rPr>
              <a:t>instantly and fell.”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0162" y="5924082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600" i="1" dirty="0" smtClean="0">
                <a:solidFill>
                  <a:srgbClr val="666666"/>
                </a:solidFill>
              </a:rPr>
              <a:t>Memphis</a:t>
            </a:r>
          </a:p>
          <a:p>
            <a:pPr algn="ctr" fontAlgn="b"/>
            <a:r>
              <a:rPr lang="en-US" sz="1600" dirty="0" smtClean="0">
                <a:solidFill>
                  <a:srgbClr val="666666"/>
                </a:solidFill>
                <a:latin typeface="Calibri" charset="0"/>
              </a:rPr>
              <a:t>Marianna Leonard</a:t>
            </a:r>
            <a:endParaRPr lang="en-US" sz="1600" dirty="0">
              <a:solidFill>
                <a:srgbClr val="666666"/>
              </a:solidFill>
              <a:latin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7709" y="2563012"/>
            <a:ext cx="301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1600" i="1" dirty="0" smtClean="0">
                <a:solidFill>
                  <a:srgbClr val="666666"/>
                </a:solidFill>
              </a:rPr>
              <a:t>Clock Without Hands</a:t>
            </a:r>
          </a:p>
          <a:p>
            <a:pPr algn="ctr" fontAlgn="b"/>
            <a:r>
              <a:rPr lang="en-US" sz="1600" dirty="0" smtClean="0">
                <a:solidFill>
                  <a:srgbClr val="666666"/>
                </a:solidFill>
                <a:latin typeface="Calibri" charset="0"/>
              </a:rPr>
              <a:t>Carson McCullers</a:t>
            </a:r>
            <a:endParaRPr lang="en-US" sz="1600" dirty="0">
              <a:solidFill>
                <a:srgbClr val="666666"/>
              </a:solidFill>
              <a:latin typeface="Calibri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" y="3124672"/>
            <a:ext cx="2374900" cy="2374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81" y="3145883"/>
            <a:ext cx="2374900" cy="237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31" y="3124672"/>
            <a:ext cx="2374900" cy="23749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470462" y="4333333"/>
            <a:ext cx="1320800" cy="0"/>
          </a:xfrm>
          <a:prstGeom prst="straightConnector1">
            <a:avLst/>
          </a:prstGeom>
          <a:ln w="76200">
            <a:solidFill>
              <a:srgbClr val="666666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50162" y="4333333"/>
            <a:ext cx="1320800" cy="0"/>
          </a:xfrm>
          <a:prstGeom prst="straightConnector1">
            <a:avLst/>
          </a:prstGeom>
          <a:ln w="76200">
            <a:solidFill>
              <a:srgbClr val="666666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72842" y="3669126"/>
            <a:ext cx="723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111111"/>
                </a:solidFill>
              </a:rPr>
              <a:t>2</a:t>
            </a:r>
            <a:endParaRPr lang="en-US" sz="3200" dirty="0" smtClean="0">
              <a:solidFill>
                <a:srgbClr val="11111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2506" y="4356448"/>
            <a:ext cx="723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11111"/>
                </a:solidFill>
              </a:rPr>
              <a:t>2</a:t>
            </a:r>
            <a:endParaRPr lang="en-US" sz="3200" dirty="0" smtClean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3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87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“Nigger”</a:t>
            </a:r>
            <a:endParaRPr lang="en-US" sz="72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849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“Nigger”</a:t>
            </a:r>
            <a:endParaRPr lang="en-US" sz="44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2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5444" y="1960350"/>
            <a:ext cx="8361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66666"/>
                </a:solidFill>
              </a:rPr>
              <a:t>“[It] was </a:t>
            </a:r>
            <a:r>
              <a:rPr lang="en-US" sz="2800" dirty="0">
                <a:solidFill>
                  <a:srgbClr val="666666"/>
                </a:solidFill>
              </a:rPr>
              <a:t>fifteen minutes before I could work myself up to go and humble myself to a </a:t>
            </a:r>
            <a:r>
              <a:rPr lang="en-US" sz="2800" dirty="0">
                <a:solidFill>
                  <a:srgbClr val="111111"/>
                </a:solidFill>
              </a:rPr>
              <a:t>nigger</a:t>
            </a:r>
            <a:r>
              <a:rPr lang="en-US" sz="2800" dirty="0">
                <a:solidFill>
                  <a:srgbClr val="777777"/>
                </a:solidFill>
              </a:rPr>
              <a:t>; but I done it, and I </a:t>
            </a:r>
            <a:r>
              <a:rPr lang="en-US" sz="2800" dirty="0" err="1">
                <a:solidFill>
                  <a:srgbClr val="777777"/>
                </a:solidFill>
              </a:rPr>
              <a:t>warn't</a:t>
            </a:r>
            <a:r>
              <a:rPr lang="en-US" sz="2800" dirty="0">
                <a:solidFill>
                  <a:srgbClr val="777777"/>
                </a:solidFill>
              </a:rPr>
              <a:t> ever sorry for </a:t>
            </a:r>
            <a:r>
              <a:rPr lang="en-US" sz="2800" dirty="0" smtClean="0">
                <a:solidFill>
                  <a:srgbClr val="777777"/>
                </a:solidFill>
              </a:rPr>
              <a:t>it afterwards, neither</a:t>
            </a:r>
            <a:r>
              <a:rPr lang="mr-IN" sz="2800" dirty="0" smtClean="0">
                <a:solidFill>
                  <a:srgbClr val="777777"/>
                </a:solidFill>
              </a:rPr>
              <a:t>…</a:t>
            </a:r>
            <a:r>
              <a:rPr lang="en-US" sz="2800" dirty="0" smtClean="0">
                <a:solidFill>
                  <a:srgbClr val="777777"/>
                </a:solidFill>
              </a:rPr>
              <a:t>”</a:t>
            </a:r>
            <a:endParaRPr lang="en-US" sz="2800" dirty="0">
              <a:solidFill>
                <a:srgbClr val="777777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728" y="5590583"/>
            <a:ext cx="115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2000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2 of over 200 uses of “nigger” in </a:t>
            </a:r>
            <a:r>
              <a:rPr lang="en-US" sz="2000" i="1" dirty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Adventures of Huckleberry </a:t>
            </a:r>
            <a:r>
              <a:rPr lang="en-US" sz="2000" i="1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Finn</a:t>
            </a:r>
            <a:r>
              <a:rPr lang="en-US" sz="2000" dirty="0" smtClean="0">
                <a:solidFill>
                  <a:srgbClr val="111111"/>
                </a:solidFill>
                <a:latin typeface="Gill Sans" charset="0"/>
                <a:ea typeface="Gill Sans" charset="0"/>
                <a:cs typeface="Gill Sans" charset="0"/>
              </a:rPr>
              <a:t> (Twain 1884) </a:t>
            </a:r>
            <a:endParaRPr lang="en-US" sz="2000" dirty="0">
              <a:solidFill>
                <a:srgbClr val="11111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30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111111"/>
                </a:solidFill>
                <a:latin typeface="Gill Sans SemiBold" charset="0"/>
                <a:ea typeface="Gill Sans SemiBold" charset="0"/>
                <a:cs typeface="Gill Sans SemiBold" charset="0"/>
              </a:rPr>
              <a:t>“Nigger”</a:t>
            </a:r>
            <a:endParaRPr lang="en-US" sz="6000" b="1" dirty="0">
              <a:solidFill>
                <a:srgbClr val="111111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5520" y="110648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nigger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520" y="1752815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77777"/>
                </a:solidFill>
              </a:rPr>
              <a:t>noun</a:t>
            </a:r>
          </a:p>
          <a:p>
            <a:r>
              <a:rPr lang="en-US" sz="2400" dirty="0" smtClean="0"/>
              <a:t>  a contemptuous term for a black or dark-skinned person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777777"/>
                </a:solidFill>
              </a:rPr>
              <a:t>o</a:t>
            </a:r>
            <a:r>
              <a:rPr lang="en-US" sz="2400" dirty="0" smtClean="0">
                <a:solidFill>
                  <a:srgbClr val="777777"/>
                </a:solidFill>
              </a:rPr>
              <a:t>rigin</a:t>
            </a:r>
          </a:p>
          <a:p>
            <a:r>
              <a:rPr lang="en-US" sz="2400" dirty="0" smtClean="0"/>
              <a:t>  late 16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century: from earlier </a:t>
            </a:r>
            <a:r>
              <a:rPr lang="en-US" sz="2400" i="1" dirty="0" err="1" smtClean="0"/>
              <a:t>neger</a:t>
            </a:r>
            <a:r>
              <a:rPr lang="en-US" sz="2400" i="1" dirty="0" smtClean="0"/>
              <a:t>, </a:t>
            </a:r>
            <a:r>
              <a:rPr lang="en-US" sz="2400" dirty="0" smtClean="0"/>
              <a:t>after Latin </a:t>
            </a:r>
            <a:r>
              <a:rPr lang="en-US" sz="2400" b="1" i="1" dirty="0" err="1" smtClean="0"/>
              <a:t>niger</a:t>
            </a:r>
            <a:r>
              <a:rPr lang="en-US" sz="2400" dirty="0" smtClean="0"/>
              <a:t> ‘black’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777777"/>
                </a:solidFill>
              </a:rPr>
              <a:t>usage</a:t>
            </a:r>
            <a:endParaRPr lang="en-US" sz="2400" dirty="0">
              <a:solidFill>
                <a:srgbClr val="777777"/>
              </a:solidFill>
            </a:endParaRPr>
          </a:p>
          <a:p>
            <a:pPr marL="171450"/>
            <a:r>
              <a:rPr lang="en-US" sz="2400" dirty="0" smtClean="0"/>
              <a:t>The </a:t>
            </a:r>
            <a:r>
              <a:rPr lang="en-US" sz="2400" dirty="0"/>
              <a:t>word now ranks as almost certainly the most offensive and inflammatory racial slur in English, a term expressive of hatred and bigotry.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1298" y="6040997"/>
            <a:ext cx="288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dirty="0"/>
              <a:t>"Nigger." </a:t>
            </a:r>
            <a:r>
              <a:rPr lang="en-US" sz="1600" i="1" dirty="0"/>
              <a:t>Merriam-</a:t>
            </a:r>
            <a:r>
              <a:rPr lang="en-US" sz="1600" i="1" dirty="0" err="1"/>
              <a:t>Webster.com</a:t>
            </a:r>
            <a:r>
              <a:rPr lang="en-US" sz="1600" dirty="0"/>
              <a:t>. </a:t>
            </a:r>
            <a:r>
              <a:rPr lang="en-US" sz="1600" dirty="0" smtClean="0"/>
              <a:t>Web</a:t>
            </a:r>
            <a:r>
              <a:rPr lang="en-US" sz="1600" dirty="0"/>
              <a:t>. 7 Mar. 2018.</a:t>
            </a:r>
            <a:endParaRPr lang="en-US" sz="1600" dirty="0">
              <a:solidFill>
                <a:srgbClr val="11111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91298" y="6040997"/>
            <a:ext cx="288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dirty="0"/>
              <a:t>"Nigger." </a:t>
            </a:r>
            <a:r>
              <a:rPr lang="en-US" sz="1600" i="1" dirty="0"/>
              <a:t>Merriam-</a:t>
            </a:r>
            <a:r>
              <a:rPr lang="en-US" sz="1600" i="1" dirty="0" err="1"/>
              <a:t>Webster.com</a:t>
            </a:r>
            <a:r>
              <a:rPr lang="en-US" sz="1600" dirty="0"/>
              <a:t>. </a:t>
            </a:r>
            <a:r>
              <a:rPr lang="en-US" sz="1600" dirty="0" smtClean="0"/>
              <a:t>Web</a:t>
            </a:r>
            <a:r>
              <a:rPr lang="en-US" sz="1600" dirty="0"/>
              <a:t>. 7 Mar. 2018.</a:t>
            </a:r>
            <a:endParaRPr lang="en-US" sz="1600" dirty="0">
              <a:solidFill>
                <a:srgbClr val="11111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5520" y="175281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8"/>
            <a:r>
              <a:rPr lang="en-US" sz="2400" dirty="0">
                <a:solidFill>
                  <a:srgbClr val="777777"/>
                </a:solidFill>
              </a:rPr>
              <a:t>a</a:t>
            </a:r>
            <a:r>
              <a:rPr lang="en-US" sz="2400" dirty="0" smtClean="0">
                <a:solidFill>
                  <a:srgbClr val="777777"/>
                </a:solidFill>
              </a:rPr>
              <a:t>lternative usage</a:t>
            </a:r>
            <a:endParaRPr lang="en-US" sz="2400" dirty="0"/>
          </a:p>
          <a:p>
            <a:pPr marL="171450"/>
            <a:r>
              <a:rPr lang="en-US" sz="2400" dirty="0"/>
              <a:t>Its self-referential uses by and among black people are not always intended or taken as offensive (although many object to those uses as well)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520" y="110648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nigger</a:t>
            </a:r>
          </a:p>
        </p:txBody>
      </p:sp>
    </p:spTree>
    <p:extLst>
      <p:ext uri="{BB962C8B-B14F-4D97-AF65-F5344CB8AC3E}">
        <p14:creationId xmlns:p14="http://schemas.microsoft.com/office/powerpoint/2010/main" val="13884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449" y="2966682"/>
            <a:ext cx="329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>
                <a:solidFill>
                  <a:srgbClr val="666666"/>
                </a:solidFill>
              </a:rPr>
              <a:t>10 Questions for Henry Louis Gates Jr</a:t>
            </a:r>
            <a:r>
              <a:rPr lang="en-US" sz="1600" i="1" dirty="0" smtClean="0">
                <a:solidFill>
                  <a:srgbClr val="666666"/>
                </a:solidFill>
              </a:rPr>
              <a:t>.</a:t>
            </a:r>
          </a:p>
          <a:p>
            <a:pPr marL="15875" indent="-15875" algn="ctr"/>
            <a:r>
              <a:rPr lang="en-US" sz="1600" dirty="0" smtClean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Time, </a:t>
            </a:r>
            <a:r>
              <a:rPr lang="is-IS" sz="1600" dirty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Feb. 05, 2009</a:t>
            </a:r>
            <a:endParaRPr lang="en-US" sz="1600" dirty="0">
              <a:solidFill>
                <a:srgbClr val="66666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150" y="3743817"/>
            <a:ext cx="4271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“we taking it away from whoever use it to oppress us and applying it in a way that it’s almost saying brother or sister.” </a:t>
            </a:r>
            <a:endParaRPr lang="en-US" sz="2400" dirty="0" smtClean="0"/>
          </a:p>
          <a:p>
            <a:pPr algn="r"/>
            <a:r>
              <a:rPr lang="en-US" sz="2400" dirty="0" smtClean="0"/>
              <a:t>- anonymized student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30150" y="658358"/>
            <a:ext cx="427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“I </a:t>
            </a:r>
            <a:r>
              <a:rPr lang="en-US" sz="2400" dirty="0"/>
              <a:t>was raised hearing black people using the N word, and I don't find it offensive at all. I do find it offensive when a nonblack person uses it</a:t>
            </a:r>
            <a:r>
              <a:rPr lang="en-US" sz="2400" dirty="0" smtClean="0"/>
              <a:t>.”</a:t>
            </a:r>
          </a:p>
          <a:p>
            <a:pPr algn="r"/>
            <a:r>
              <a:rPr lang="en-US" sz="2400" dirty="0" smtClean="0"/>
              <a:t> - Henry Louis Gates Jr.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48448" y="5682809"/>
            <a:ext cx="329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>
                <a:solidFill>
                  <a:srgbClr val="666666"/>
                </a:solidFill>
              </a:rPr>
              <a:t>Hip-Hop, Language, and Difference: </a:t>
            </a:r>
            <a:r>
              <a:rPr lang="en-US" sz="1600" i="1" dirty="0" smtClean="0">
                <a:solidFill>
                  <a:srgbClr val="666666"/>
                </a:solidFill>
              </a:rPr>
              <a:t> The </a:t>
            </a:r>
            <a:r>
              <a:rPr lang="en-US" sz="1600" i="1" dirty="0">
                <a:solidFill>
                  <a:srgbClr val="666666"/>
                </a:solidFill>
              </a:rPr>
              <a:t>N-Word as a Pedagogical </a:t>
            </a:r>
            <a:r>
              <a:rPr lang="en-US" sz="1600" i="1" dirty="0" smtClean="0">
                <a:solidFill>
                  <a:srgbClr val="666666"/>
                </a:solidFill>
              </a:rPr>
              <a:t>Limit-Case</a:t>
            </a:r>
          </a:p>
          <a:p>
            <a:pPr marL="15875" indent="-15875" algn="ctr"/>
            <a:r>
              <a:rPr lang="en-US" sz="1600" dirty="0" err="1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Bronwen</a:t>
            </a:r>
            <a:r>
              <a:rPr lang="en-US" sz="1600" dirty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 E. Low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571281" y="154983"/>
            <a:ext cx="0" cy="6555783"/>
          </a:xfrm>
          <a:prstGeom prst="line">
            <a:avLst/>
          </a:prstGeom>
          <a:ln w="25400">
            <a:solidFill>
              <a:srgbClr val="666666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449" y="2966682"/>
            <a:ext cx="329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>
                <a:solidFill>
                  <a:srgbClr val="666666"/>
                </a:solidFill>
              </a:rPr>
              <a:t>10 Questions for Henry Louis Gates Jr</a:t>
            </a:r>
            <a:r>
              <a:rPr lang="en-US" sz="1600" i="1" dirty="0" smtClean="0">
                <a:solidFill>
                  <a:srgbClr val="666666"/>
                </a:solidFill>
              </a:rPr>
              <a:t>.</a:t>
            </a:r>
          </a:p>
          <a:p>
            <a:pPr marL="15875" indent="-15875" algn="ctr"/>
            <a:r>
              <a:rPr lang="en-US" sz="1600" dirty="0" smtClean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Time, </a:t>
            </a:r>
            <a:r>
              <a:rPr lang="is-IS" sz="1600" dirty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Feb. 05, 2009</a:t>
            </a:r>
            <a:endParaRPr lang="en-US" sz="1600" dirty="0">
              <a:solidFill>
                <a:srgbClr val="66666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150" y="3743817"/>
            <a:ext cx="4271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“we taking it away from whoever use it to oppress us and applying it in a way that it’s almost saying brother or sister.” </a:t>
            </a:r>
            <a:endParaRPr lang="en-US" sz="2400" dirty="0" smtClean="0"/>
          </a:p>
          <a:p>
            <a:pPr algn="r"/>
            <a:r>
              <a:rPr lang="en-US" sz="2400" dirty="0" smtClean="0"/>
              <a:t>- anonymized student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30150" y="658358"/>
            <a:ext cx="427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“I </a:t>
            </a:r>
            <a:r>
              <a:rPr lang="en-US" sz="2400" dirty="0"/>
              <a:t>was raised hearing black people using the N word, and I don't find it offensive at all. I do find it offensive when a nonblack person uses it</a:t>
            </a:r>
            <a:r>
              <a:rPr lang="en-US" sz="2400" dirty="0" smtClean="0"/>
              <a:t>.”</a:t>
            </a:r>
          </a:p>
          <a:p>
            <a:pPr algn="r"/>
            <a:r>
              <a:rPr lang="en-US" sz="2400" dirty="0" smtClean="0"/>
              <a:t> - Henry Louis Gates Jr.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48448" y="5682809"/>
            <a:ext cx="329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>
                <a:solidFill>
                  <a:srgbClr val="666666"/>
                </a:solidFill>
              </a:rPr>
              <a:t>Hip-Hop, Language, and Difference: </a:t>
            </a:r>
            <a:r>
              <a:rPr lang="en-US" sz="1600" i="1" dirty="0" smtClean="0">
                <a:solidFill>
                  <a:srgbClr val="666666"/>
                </a:solidFill>
              </a:rPr>
              <a:t> The </a:t>
            </a:r>
            <a:r>
              <a:rPr lang="en-US" sz="1600" i="1" dirty="0">
                <a:solidFill>
                  <a:srgbClr val="666666"/>
                </a:solidFill>
              </a:rPr>
              <a:t>N-Word as a Pedagogical </a:t>
            </a:r>
            <a:r>
              <a:rPr lang="en-US" sz="1600" i="1" dirty="0" smtClean="0">
                <a:solidFill>
                  <a:srgbClr val="666666"/>
                </a:solidFill>
              </a:rPr>
              <a:t>Limit-Case</a:t>
            </a:r>
          </a:p>
          <a:p>
            <a:pPr marL="15875" indent="-15875" algn="ctr"/>
            <a:r>
              <a:rPr lang="en-US" sz="1600" dirty="0" err="1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Bronwen</a:t>
            </a:r>
            <a:r>
              <a:rPr lang="en-US" sz="1600" dirty="0">
                <a:solidFill>
                  <a:srgbClr val="666666"/>
                </a:solidFill>
                <a:latin typeface="Gill Sans" charset="0"/>
                <a:ea typeface="Gill Sans" charset="0"/>
                <a:cs typeface="Gill Sans" charset="0"/>
              </a:rPr>
              <a:t> E. 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8095" y="4490176"/>
            <a:ext cx="329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" indent="-15875" algn="ctr"/>
            <a:r>
              <a:rPr lang="en-US" sz="1600" i="1" dirty="0">
                <a:solidFill>
                  <a:srgbClr val="666666"/>
                </a:solidFill>
              </a:rPr>
              <a:t>NAACP Symbolically Buries </a:t>
            </a:r>
            <a:r>
              <a:rPr lang="en-US" sz="1600" i="1" dirty="0" smtClean="0">
                <a:solidFill>
                  <a:srgbClr val="666666"/>
                </a:solidFill>
              </a:rPr>
              <a:t>N-Word</a:t>
            </a:r>
          </a:p>
          <a:p>
            <a:pPr marL="15875" indent="-15875" algn="ctr"/>
            <a:r>
              <a:rPr lang="en-US" sz="1600" dirty="0">
                <a:solidFill>
                  <a:srgbClr val="666666"/>
                </a:solidFill>
              </a:rPr>
              <a:t>The Associated </a:t>
            </a:r>
            <a:r>
              <a:rPr lang="en-US" sz="1600" dirty="0" smtClean="0">
                <a:solidFill>
                  <a:srgbClr val="666666"/>
                </a:solidFill>
              </a:rPr>
              <a:t>Press, July </a:t>
            </a:r>
            <a:r>
              <a:rPr lang="en-US" sz="1600" dirty="0">
                <a:solidFill>
                  <a:srgbClr val="666666"/>
                </a:solidFill>
              </a:rPr>
              <a:t>9, 2007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4202" y="1443188"/>
            <a:ext cx="416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“Black </a:t>
            </a:r>
            <a:r>
              <a:rPr lang="en-US" sz="2400" dirty="0"/>
              <a:t>leaders, including the Revs. Jesse Jackson and Al Sharpton, have challenged the entertainment industry and the American public to stop using the N-word and other racial slurs</a:t>
            </a:r>
            <a:r>
              <a:rPr lang="en-US" sz="2400" dirty="0" smtClean="0"/>
              <a:t>.”</a:t>
            </a:r>
          </a:p>
          <a:p>
            <a:pPr algn="r"/>
            <a:r>
              <a:rPr lang="en-US" sz="2400" dirty="0"/>
              <a:t>- </a:t>
            </a:r>
            <a:r>
              <a:rPr lang="en-US" sz="2400" dirty="0" smtClean="0"/>
              <a:t>Corey Williams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571281" y="154983"/>
            <a:ext cx="0" cy="6555783"/>
          </a:xfrm>
          <a:prstGeom prst="line">
            <a:avLst/>
          </a:prstGeom>
          <a:ln w="25400">
            <a:solidFill>
              <a:srgbClr val="666666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fte">
      <a:dk1>
        <a:srgbClr val="111111"/>
      </a:dk1>
      <a:lt1>
        <a:srgbClr val="FFFFF7"/>
      </a:lt1>
      <a:dk2>
        <a:srgbClr val="878787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861</Words>
  <Application>Microsoft Macintosh PowerPoint</Application>
  <PresentationFormat>Widescreen</PresentationFormat>
  <Paragraphs>98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Gill Sans</vt:lpstr>
      <vt:lpstr>Gill Sans MT</vt:lpstr>
      <vt:lpstr>Gill Sans SemiBold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Louis Scheinfeld</dc:creator>
  <cp:lastModifiedBy>Isaac Louis Scheinfeld</cp:lastModifiedBy>
  <cp:revision>76</cp:revision>
  <dcterms:created xsi:type="dcterms:W3CDTF">2018-02-26T05:20:49Z</dcterms:created>
  <dcterms:modified xsi:type="dcterms:W3CDTF">2018-03-13T04:11:47Z</dcterms:modified>
</cp:coreProperties>
</file>