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0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4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325120" y="2821940"/>
            <a:ext cx="2719070" cy="368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First Draft Generation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260985" y="1518920"/>
            <a:ext cx="1543050" cy="1169670"/>
            <a:chOff x="2029" y="2575"/>
            <a:chExt cx="2430" cy="1842"/>
          </a:xfrm>
        </p:grpSpPr>
        <p:pic>
          <p:nvPicPr>
            <p:cNvPr id="5" name="图片 4" descr="docume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60" y="2575"/>
              <a:ext cx="1569" cy="156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029" y="4031"/>
              <a:ext cx="24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Source Text</a:t>
              </a:r>
              <a:endParaRPr lang="en-US" altLang="zh-CN" sz="1000"/>
            </a:p>
          </p:txBody>
        </p:sp>
      </p:grpSp>
      <p:sp>
        <p:nvSpPr>
          <p:cNvPr id="11" name="燕尾形 10"/>
          <p:cNvSpPr/>
          <p:nvPr/>
        </p:nvSpPr>
        <p:spPr>
          <a:xfrm>
            <a:off x="3048635" y="4735195"/>
            <a:ext cx="413385" cy="1626870"/>
          </a:xfrm>
          <a:prstGeom prst="chevron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51765" y="3366770"/>
            <a:ext cx="1799590" cy="1189990"/>
            <a:chOff x="1811" y="5949"/>
            <a:chExt cx="2834" cy="1874"/>
          </a:xfrm>
        </p:grpSpPr>
        <p:pic>
          <p:nvPicPr>
            <p:cNvPr id="13" name="图片 12" descr="fi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5" y="5949"/>
              <a:ext cx="1488" cy="148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811" y="7437"/>
              <a:ext cx="283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The First Draft for Abstract</a:t>
              </a:r>
              <a:endParaRPr lang="en-US" altLang="zh-CN" sz="1000"/>
            </a:p>
          </p:txBody>
        </p:sp>
      </p:grpSp>
      <p:sp>
        <p:nvSpPr>
          <p:cNvPr id="17" name="燕尾形 16"/>
          <p:cNvSpPr/>
          <p:nvPr/>
        </p:nvSpPr>
        <p:spPr>
          <a:xfrm rot="5400000">
            <a:off x="9441815" y="-1018540"/>
            <a:ext cx="325120" cy="652145"/>
          </a:xfrm>
          <a:prstGeom prst="chevron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endCxn id="8" idx="0"/>
          </p:cNvCxnSpPr>
          <p:nvPr/>
        </p:nvCxnSpPr>
        <p:spPr>
          <a:xfrm>
            <a:off x="1033145" y="2688590"/>
            <a:ext cx="1270" cy="13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029335" y="3190240"/>
            <a:ext cx="1905" cy="226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-324485" y="4725670"/>
            <a:ext cx="2717800" cy="368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Sentence Classification</a:t>
            </a:r>
            <a:endParaRPr lang="en-US" altLang="zh-CN"/>
          </a:p>
        </p:txBody>
      </p:sp>
      <p:cxnSp>
        <p:nvCxnSpPr>
          <p:cNvPr id="24" name="直接连接符 23"/>
          <p:cNvCxnSpPr>
            <a:endCxn id="23" idx="0"/>
          </p:cNvCxnSpPr>
          <p:nvPr/>
        </p:nvCxnSpPr>
        <p:spPr>
          <a:xfrm>
            <a:off x="1031240" y="4540250"/>
            <a:ext cx="3175" cy="185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027430" y="5093970"/>
            <a:ext cx="1905" cy="226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58750" y="5302250"/>
            <a:ext cx="1799590" cy="1296035"/>
            <a:chOff x="1888" y="8088"/>
            <a:chExt cx="2834" cy="2041"/>
          </a:xfrm>
        </p:grpSpPr>
        <p:pic>
          <p:nvPicPr>
            <p:cNvPr id="25" name="图片 24" descr="lis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" y="8088"/>
              <a:ext cx="1569" cy="1569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888" y="9743"/>
              <a:ext cx="283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Classfied Abstract</a:t>
              </a:r>
              <a:endParaRPr lang="en-US" altLang="zh-CN" sz="100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32605" y="1344930"/>
            <a:ext cx="2522855" cy="368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rtlCol="0">
            <a:spAutoFit/>
          </a:bodyPr>
          <a:p>
            <a:pPr algn="ctr"/>
            <a:r>
              <a:rPr lang="en-US" altLang="zh-CN"/>
              <a:t>Organization Revision</a:t>
            </a:r>
            <a:endParaRPr lang="en-US" altLang="zh-CN"/>
          </a:p>
        </p:txBody>
      </p:sp>
      <p:pic>
        <p:nvPicPr>
          <p:cNvPr id="30" name="图片 29" descr="shap_header"/>
          <p:cNvPicPr>
            <a:picLocks noChangeAspect="1"/>
          </p:cNvPicPr>
          <p:nvPr/>
        </p:nvPicPr>
        <p:blipFill>
          <a:blip r:embed="rId4"/>
          <a:srcRect l="42250" t="133" r="39740" b="54219"/>
          <a:stretch>
            <a:fillRect/>
          </a:stretch>
        </p:blipFill>
        <p:spPr>
          <a:xfrm>
            <a:off x="2861945" y="1930400"/>
            <a:ext cx="752475" cy="7740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34510" y="3169920"/>
            <a:ext cx="2522855" cy="368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rtlCol="0">
            <a:spAutoFit/>
          </a:bodyPr>
          <a:p>
            <a:pPr algn="ctr"/>
            <a:r>
              <a:rPr lang="en-US" altLang="zh-CN"/>
              <a:t>Main Idea Revision</a:t>
            </a:r>
            <a:endParaRPr lang="en-US" altLang="zh-CN"/>
          </a:p>
        </p:txBody>
      </p:sp>
      <p:sp>
        <p:nvSpPr>
          <p:cNvPr id="38" name="弧形 37"/>
          <p:cNvSpPr/>
          <p:nvPr/>
        </p:nvSpPr>
        <p:spPr>
          <a:xfrm flipH="1">
            <a:off x="1216025" y="645160"/>
            <a:ext cx="2853055" cy="1235710"/>
          </a:xfrm>
          <a:prstGeom prst="arc">
            <a:avLst>
              <a:gd name="adj1" fmla="val 1516066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117975" y="4840605"/>
            <a:ext cx="3220720" cy="1512570"/>
            <a:chOff x="7536" y="5967"/>
            <a:chExt cx="5072" cy="2382"/>
          </a:xfrm>
        </p:grpSpPr>
        <p:sp>
          <p:nvSpPr>
            <p:cNvPr id="32" name="文本框 31"/>
            <p:cNvSpPr txBox="1"/>
            <p:nvPr/>
          </p:nvSpPr>
          <p:spPr>
            <a:xfrm>
              <a:off x="8048" y="6210"/>
              <a:ext cx="3972" cy="5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p>
              <a:pPr algn="ctr"/>
              <a:r>
                <a:rPr lang="en-US" altLang="zh-CN"/>
                <a:t>Rephrase</a:t>
              </a:r>
              <a:endParaRPr lang="en-US" altLang="zh-CN"/>
            </a:p>
          </p:txBody>
        </p:sp>
        <p:pic>
          <p:nvPicPr>
            <p:cNvPr id="45" name="图片 44" descr="translator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37" y="7031"/>
              <a:ext cx="991" cy="991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10399" y="7765"/>
              <a:ext cx="10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Huamn</a:t>
              </a:r>
              <a:endParaRPr lang="en-US" altLang="zh-CN" sz="10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02" y="6889"/>
              <a:ext cx="61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ML</a:t>
              </a:r>
              <a:endParaRPr lang="en-US" altLang="zh-CN" sz="10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7536" y="5967"/>
              <a:ext cx="5072" cy="23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7319645" y="588010"/>
            <a:ext cx="14605" cy="278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6856095" y="1529080"/>
            <a:ext cx="4654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6837680" y="3366770"/>
            <a:ext cx="4819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756660" y="598170"/>
            <a:ext cx="3563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415925" y="742315"/>
            <a:ext cx="3029585" cy="1410335"/>
            <a:chOff x="1259" y="2636"/>
            <a:chExt cx="4771" cy="2221"/>
          </a:xfrm>
        </p:grpSpPr>
        <p:sp>
          <p:nvSpPr>
            <p:cNvPr id="61" name="弧形 60"/>
            <p:cNvSpPr/>
            <p:nvPr/>
          </p:nvSpPr>
          <p:spPr>
            <a:xfrm rot="1380000" flipV="1">
              <a:off x="1259" y="2636"/>
              <a:ext cx="4771" cy="2221"/>
            </a:xfrm>
            <a:prstGeom prst="arc">
              <a:avLst>
                <a:gd name="adj1" fmla="val 16154922"/>
                <a:gd name="adj2" fmla="val 2024818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61" idx="0"/>
            </p:cNvCxnSpPr>
            <p:nvPr/>
          </p:nvCxnSpPr>
          <p:spPr>
            <a:xfrm flipH="1" flipV="1">
              <a:off x="3006" y="4667"/>
              <a:ext cx="191" cy="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2600325" y="138430"/>
            <a:ext cx="1386205" cy="1206500"/>
            <a:chOff x="5400" y="185"/>
            <a:chExt cx="2183" cy="1900"/>
          </a:xfrm>
        </p:grpSpPr>
        <p:pic>
          <p:nvPicPr>
            <p:cNvPr id="36" name="图片 35" descr="decid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4" y="185"/>
              <a:ext cx="1514" cy="151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5400" y="1699"/>
              <a:ext cx="21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Human Decision</a:t>
              </a:r>
              <a:endParaRPr lang="en-US" altLang="zh-CN" sz="1000"/>
            </a:p>
          </p:txBody>
        </p:sp>
        <p:cxnSp>
          <p:nvCxnSpPr>
            <p:cNvPr id="65" name="直接箭头连接符 64"/>
            <p:cNvCxnSpPr>
              <a:stCxn id="38" idx="0"/>
            </p:cNvCxnSpPr>
            <p:nvPr/>
          </p:nvCxnSpPr>
          <p:spPr>
            <a:xfrm>
              <a:off x="5749" y="992"/>
              <a:ext cx="200" cy="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下箭头 65"/>
          <p:cNvSpPr/>
          <p:nvPr/>
        </p:nvSpPr>
        <p:spPr>
          <a:xfrm>
            <a:off x="5185410" y="2096770"/>
            <a:ext cx="1097280" cy="635000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-648970" y="-257810"/>
            <a:ext cx="3249295" cy="698246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986530" y="-257810"/>
            <a:ext cx="3466465" cy="698246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>
            <a:off x="5185410" y="3954145"/>
            <a:ext cx="1097280" cy="635000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燕尾形 76"/>
          <p:cNvSpPr/>
          <p:nvPr/>
        </p:nvSpPr>
        <p:spPr>
          <a:xfrm>
            <a:off x="7839075" y="4735195"/>
            <a:ext cx="413385" cy="1626870"/>
          </a:xfrm>
          <a:prstGeom prst="chevron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3531235" y="0"/>
            <a:ext cx="429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Sentencewise Revision</a:t>
            </a:r>
            <a:endParaRPr lang="en-US" altLang="zh-CN" sz="2000" b="1"/>
          </a:p>
        </p:txBody>
      </p:sp>
      <p:sp>
        <p:nvSpPr>
          <p:cNvPr id="79" name="文本框 78"/>
          <p:cNvSpPr txBox="1"/>
          <p:nvPr/>
        </p:nvSpPr>
        <p:spPr>
          <a:xfrm>
            <a:off x="-1210945" y="-10160"/>
            <a:ext cx="429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First Draft Preparation</a:t>
            </a:r>
            <a:endParaRPr lang="en-US" altLang="zh-CN" sz="2000" b="1"/>
          </a:p>
        </p:txBody>
      </p:sp>
      <p:sp>
        <p:nvSpPr>
          <p:cNvPr id="80" name="弧形 79"/>
          <p:cNvSpPr/>
          <p:nvPr/>
        </p:nvSpPr>
        <p:spPr>
          <a:xfrm flipV="1">
            <a:off x="2470785" y="1099820"/>
            <a:ext cx="2239010" cy="1155700"/>
          </a:xfrm>
          <a:prstGeom prst="arc">
            <a:avLst>
              <a:gd name="adj1" fmla="val 16052889"/>
              <a:gd name="adj2" fmla="val 211642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弧形 80"/>
          <p:cNvSpPr/>
          <p:nvPr/>
        </p:nvSpPr>
        <p:spPr>
          <a:xfrm rot="19560000" flipH="1" flipV="1">
            <a:off x="763270" y="1461135"/>
            <a:ext cx="5193665" cy="1511300"/>
          </a:xfrm>
          <a:prstGeom prst="arc">
            <a:avLst>
              <a:gd name="adj1" fmla="val 12143463"/>
              <a:gd name="adj2" fmla="val 212038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926965" y="1816735"/>
            <a:ext cx="91440" cy="96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1" name="组合 100"/>
          <p:cNvGrpSpPr>
            <a:grpSpLocks noChangeAspect="1"/>
          </p:cNvGrpSpPr>
          <p:nvPr/>
        </p:nvGrpSpPr>
        <p:grpSpPr>
          <a:xfrm>
            <a:off x="-4281170" y="866140"/>
            <a:ext cx="24948000" cy="6513663"/>
            <a:chOff x="-6742" y="1364"/>
            <a:chExt cx="37152" cy="9700"/>
          </a:xfrm>
        </p:grpSpPr>
        <p:sp>
          <p:nvSpPr>
            <p:cNvPr id="8" name="文本框 7"/>
            <p:cNvSpPr txBox="1"/>
            <p:nvPr/>
          </p:nvSpPr>
          <p:spPr>
            <a:xfrm>
              <a:off x="-4266" y="6503"/>
              <a:ext cx="7461" cy="9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/>
                <a:t>First Draft Generation</a:t>
              </a:r>
              <a:endParaRPr lang="en-US" altLang="zh-CN" sz="3200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-2191" y="3167"/>
              <a:ext cx="3162" cy="2556"/>
              <a:chOff x="-2152" y="3814"/>
              <a:chExt cx="3162" cy="2556"/>
            </a:xfrm>
          </p:grpSpPr>
          <p:pic>
            <p:nvPicPr>
              <p:cNvPr id="5" name="图片 4" descr="document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1591" y="3814"/>
                <a:ext cx="2041" cy="2054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-2152" y="5834"/>
                <a:ext cx="3163" cy="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Source Text</a:t>
                </a:r>
                <a:endParaRPr lang="en-US" altLang="zh-CN" sz="160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-2687" y="8084"/>
              <a:ext cx="4304" cy="2478"/>
              <a:chOff x="-2687" y="8084"/>
              <a:chExt cx="4304" cy="2478"/>
            </a:xfrm>
          </p:grpSpPr>
          <p:pic>
            <p:nvPicPr>
              <p:cNvPr id="13" name="图片 12" descr="fil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503" y="8084"/>
                <a:ext cx="1936" cy="1948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-2687" y="10032"/>
                <a:ext cx="430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The First Draft for Abstract</a:t>
                </a:r>
                <a:endParaRPr lang="en-US" altLang="zh-CN" sz="16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-611" y="5868"/>
              <a:ext cx="8" cy="6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-559" y="7503"/>
              <a:ext cx="4" cy="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41" y="3339"/>
              <a:ext cx="5499" cy="16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/>
                <a:t>Sentence Classification</a:t>
              </a:r>
              <a:endParaRPr lang="en-US" altLang="zh-CN" sz="3200"/>
            </a:p>
          </p:txBody>
        </p:sp>
        <p:grpSp>
          <p:nvGrpSpPr>
            <p:cNvPr id="28" name="组合 27"/>
            <p:cNvGrpSpPr/>
            <p:nvPr/>
          </p:nvGrpSpPr>
          <p:grpSpPr>
            <a:xfrm rot="0">
              <a:off x="13271" y="3702"/>
              <a:ext cx="3288" cy="2671"/>
              <a:chOff x="1888" y="8088"/>
              <a:chExt cx="2834" cy="2041"/>
            </a:xfrm>
          </p:grpSpPr>
          <p:pic>
            <p:nvPicPr>
              <p:cNvPr id="25" name="图片 24" descr="list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3" y="8088"/>
                <a:ext cx="1569" cy="1569"/>
              </a:xfrm>
              <a:prstGeom prst="rect">
                <a:avLst/>
              </a:prstGeom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1888" y="9743"/>
                <a:ext cx="283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Classfied Abstract</a:t>
                </a:r>
                <a:endParaRPr lang="en-US" altLang="zh-CN" sz="1000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1576" y="2753"/>
              <a:ext cx="6590" cy="91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>
              <a:spAutoFit/>
            </a:bodyPr>
            <a:p>
              <a:pPr algn="ctr"/>
              <a:r>
                <a:rPr lang="en-US" altLang="zh-CN" sz="3200"/>
                <a:t>Organization Revision</a:t>
              </a:r>
              <a:endParaRPr lang="en-US" altLang="zh-CN" sz="3200"/>
            </a:p>
          </p:txBody>
        </p:sp>
        <p:pic>
          <p:nvPicPr>
            <p:cNvPr id="30" name="图片 29" descr="shap_header"/>
            <p:cNvPicPr>
              <a:picLocks noChangeAspect="1"/>
            </p:cNvPicPr>
            <p:nvPr/>
          </p:nvPicPr>
          <p:blipFill>
            <a:blip r:embed="rId4"/>
            <a:srcRect l="42250" t="133" r="39740" b="54219"/>
            <a:stretch>
              <a:fillRect/>
            </a:stretch>
          </p:blipFill>
          <p:spPr>
            <a:xfrm>
              <a:off x="7108" y="5702"/>
              <a:ext cx="1542" cy="1595"/>
            </a:xfrm>
            <a:prstGeom prst="rect">
              <a:avLst/>
            </a:prstGeom>
          </p:spPr>
        </p:pic>
        <p:grpSp>
          <p:nvGrpSpPr>
            <p:cNvPr id="100" name="组合 99"/>
            <p:cNvGrpSpPr/>
            <p:nvPr/>
          </p:nvGrpSpPr>
          <p:grpSpPr>
            <a:xfrm>
              <a:off x="18421" y="5175"/>
              <a:ext cx="5166" cy="2539"/>
              <a:chOff x="19684" y="5429"/>
              <a:chExt cx="5166" cy="2539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9684" y="5429"/>
                <a:ext cx="5167" cy="9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rtlCol="0">
                <a:spAutoFit/>
              </a:bodyPr>
              <a:p>
                <a:pPr algn="ctr"/>
                <a:r>
                  <a:rPr lang="en-US" altLang="zh-CN" sz="3200"/>
                  <a:t>Rephrase</a:t>
                </a:r>
                <a:endParaRPr lang="en-US" altLang="zh-CN" sz="3200"/>
              </a:p>
            </p:txBody>
          </p:sp>
          <p:pic>
            <p:nvPicPr>
              <p:cNvPr id="45" name="图片 44" descr="translator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1" y="6503"/>
                <a:ext cx="1289" cy="1297"/>
              </a:xfrm>
              <a:prstGeom prst="rect">
                <a:avLst/>
              </a:prstGeom>
            </p:spPr>
          </p:pic>
          <p:sp>
            <p:nvSpPr>
              <p:cNvPr id="46" name="文本框 45"/>
              <p:cNvSpPr txBox="1"/>
              <p:nvPr/>
            </p:nvSpPr>
            <p:spPr>
              <a:xfrm>
                <a:off x="22742" y="7464"/>
                <a:ext cx="1301" cy="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Huamn</a:t>
                </a:r>
                <a:endParaRPr lang="en-US" altLang="zh-CN" sz="100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1055" y="6317"/>
                <a:ext cx="805" cy="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ML</a:t>
                </a:r>
                <a:endParaRPr lang="en-US" altLang="zh-CN" sz="1000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19018" y="5111"/>
              <a:ext cx="6598" cy="3117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-5523" y="1364"/>
              <a:ext cx="9973" cy="97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-6742" y="1925"/>
              <a:ext cx="12411" cy="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 b="1"/>
                <a:t>First Draft Preparation</a:t>
              </a:r>
              <a:endParaRPr lang="en-US" altLang="zh-CN" sz="4000" b="1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323" y="7321"/>
              <a:ext cx="7098" cy="91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>
              <a:spAutoFit/>
            </a:bodyPr>
            <a:p>
              <a:pPr algn="ctr"/>
              <a:r>
                <a:rPr lang="en-US" altLang="zh-CN" sz="3200"/>
                <a:t>Main Idea Revision</a:t>
              </a:r>
              <a:endParaRPr lang="en-US" altLang="zh-CN" sz="3200"/>
            </a:p>
          </p:txBody>
        </p:sp>
        <p:grpSp>
          <p:nvGrpSpPr>
            <p:cNvPr id="35" name="组合 34"/>
            <p:cNvGrpSpPr/>
            <p:nvPr/>
          </p:nvGrpSpPr>
          <p:grpSpPr>
            <a:xfrm rot="0">
              <a:off x="13709" y="8169"/>
              <a:ext cx="2326" cy="2864"/>
              <a:chOff x="12856" y="5427"/>
              <a:chExt cx="1788" cy="2189"/>
            </a:xfrm>
          </p:grpSpPr>
          <p:pic>
            <p:nvPicPr>
              <p:cNvPr id="21" name="图片 20" descr="structur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6" y="5427"/>
                <a:ext cx="1789" cy="1789"/>
              </a:xfrm>
              <a:prstGeom prst="rect">
                <a:avLst/>
              </a:prstGeom>
            </p:spPr>
          </p:pic>
          <p:sp>
            <p:nvSpPr>
              <p:cNvPr id="34" name="文本框 33"/>
              <p:cNvSpPr txBox="1"/>
              <p:nvPr/>
            </p:nvSpPr>
            <p:spPr>
              <a:xfrm>
                <a:off x="12922" y="7230"/>
                <a:ext cx="165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Text Structure</a:t>
                </a:r>
                <a:endParaRPr lang="en-US" altLang="zh-CN" sz="1000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5141" y="7951"/>
              <a:ext cx="5643" cy="16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/>
                <a:t>Rhetorical Structure Analysis</a:t>
              </a:r>
              <a:endParaRPr lang="en-US" altLang="zh-CN" sz="320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4450" y="4001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4504" y="8685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0712" y="4462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0881" y="9058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17889" y="6570"/>
              <a:ext cx="13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10698" y="4001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>
              <a:off x="10857" y="8685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4519" y="9058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19" y="4462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11611" y="1364"/>
              <a:ext cx="11296" cy="9699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1053" y="1738"/>
              <a:ext cx="1241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 b="1"/>
                <a:t> Draft Refinement</a:t>
              </a:r>
              <a:endParaRPr lang="en-US" altLang="zh-CN" sz="4000" b="1"/>
            </a:p>
          </p:txBody>
        </p:sp>
        <p:pic>
          <p:nvPicPr>
            <p:cNvPr id="70" name="图片 69" descr="plagiarism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69" y="5107"/>
              <a:ext cx="2636" cy="2651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25616" y="1364"/>
              <a:ext cx="4648" cy="9669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737" y="2554"/>
              <a:ext cx="1063" cy="77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vert="vert" wrap="square" rtlCol="0">
              <a:spAutoFit/>
            </a:bodyPr>
            <a:p>
              <a:pPr algn="ctr"/>
              <a:r>
                <a:rPr lang="en-US" altLang="zh-CN" sz="3200"/>
                <a:t>Semantic Analysis</a:t>
              </a:r>
              <a:endParaRPr lang="en-US" altLang="zh-CN" sz="3200"/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22998" y="8809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>
              <a:off x="22973" y="8436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3008" y="4767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22983" y="4394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865" y="8809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H="1">
              <a:off x="24850" y="8436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24865" y="4767"/>
              <a:ext cx="6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>
              <a:off x="24840" y="4394"/>
              <a:ext cx="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25470" y="1572"/>
              <a:ext cx="494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 b="1"/>
                <a:t>Evaluation</a:t>
              </a:r>
              <a:endParaRPr lang="en-US" altLang="zh-CN" sz="4000" b="1"/>
            </a:p>
          </p:txBody>
        </p:sp>
      </p:grp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Yjg5Njg4NDE4ZGRmYjdjMTBmNGIxYzZmNDBkNjlkYz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58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小小</cp:lastModifiedBy>
  <cp:revision>156</cp:revision>
  <dcterms:created xsi:type="dcterms:W3CDTF">2019-06-19T02:08:00Z</dcterms:created>
  <dcterms:modified xsi:type="dcterms:W3CDTF">2022-08-15T13:28:28Z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8A81FCA31BE04283B803A17AD504608E</vt:lpwstr>
  </property>
</Properties>
</file>