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8" r:id="rId2"/>
    <p:sldId id="260" r:id="rId3"/>
    <p:sldId id="261" r:id="rId4"/>
    <p:sldId id="262" r:id="rId5"/>
    <p:sldId id="266" r:id="rId6"/>
    <p:sldId id="263" r:id="rId7"/>
    <p:sldId id="267" r:id="rId8"/>
    <p:sldId id="308" r:id="rId9"/>
    <p:sldId id="306" r:id="rId10"/>
    <p:sldId id="298" r:id="rId11"/>
    <p:sldId id="278" r:id="rId12"/>
    <p:sldId id="300" r:id="rId13"/>
    <p:sldId id="307" r:id="rId14"/>
    <p:sldId id="301" r:id="rId15"/>
    <p:sldId id="302" r:id="rId16"/>
    <p:sldId id="264" r:id="rId17"/>
    <p:sldId id="268" r:id="rId18"/>
    <p:sldId id="265" r:id="rId19"/>
    <p:sldId id="293" r:id="rId20"/>
    <p:sldId id="303" r:id="rId21"/>
    <p:sldId id="281" r:id="rId22"/>
    <p:sldId id="277" r:id="rId23"/>
    <p:sldId id="295" r:id="rId24"/>
    <p:sldId id="305" r:id="rId25"/>
    <p:sldId id="304" r:id="rId26"/>
    <p:sldId id="296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C6FF"/>
    <a:srgbClr val="67F5F2"/>
    <a:srgbClr val="6CE8EE"/>
    <a:srgbClr val="C3139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61" autoAdjust="0"/>
    <p:restoredTop sz="94660"/>
  </p:normalViewPr>
  <p:slideViewPr>
    <p:cSldViewPr>
      <p:cViewPr>
        <p:scale>
          <a:sx n="110" d="100"/>
          <a:sy n="110" d="100"/>
        </p:scale>
        <p:origin x="-1074" y="-63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9B237-5AB2-48CF-8032-32E9FB6EB4FF}" type="datetimeFigureOut">
              <a:rPr lang="zh-CN" altLang="en-US" smtClean="0"/>
              <a:pPr/>
              <a:t>2021/1/22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61678-F871-4BA5-BC3E-7CD7D2CF1E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19537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67248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83707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37284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13991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82075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648026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67248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0946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angwuppt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angwuppt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angwuppt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angwuppt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tchenliang.club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120.53.120.229:9989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angwuppt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angwuppt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-40000" contrast="-20000"/>
                    </a14:imgEffect>
                    <a14:imgEffect>
                      <a14:colorTemperature colorTemp="72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94" y="915191"/>
            <a:ext cx="418147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2801584"/>
            <a:ext cx="9144000" cy="164237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99592" y="3075806"/>
            <a:ext cx="73448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年度工作汇报工作总结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48865" y="1957932"/>
            <a:ext cx="1620000" cy="504000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z="6000" b="1" dirty="0">
                <a:solidFill>
                  <a:schemeClr val="tx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  <a:ea typeface="Adobe Gothic Std B" panose="020B0800000000000000" pitchFamily="34" charset="-128"/>
              </a:rPr>
              <a:t>2020</a:t>
            </a:r>
            <a:endParaRPr lang="zh-CN" altLang="en-US" sz="6000" b="1" dirty="0">
              <a:solidFill>
                <a:schemeClr val="tx2">
                  <a:lumMod val="7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2" name="Freeform 7"/>
          <p:cNvSpPr>
            <a:spLocks noEditPoints="1"/>
          </p:cNvSpPr>
          <p:nvPr/>
        </p:nvSpPr>
        <p:spPr bwMode="auto">
          <a:xfrm>
            <a:off x="2434389" y="3843001"/>
            <a:ext cx="252000" cy="252000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73694" y="3795886"/>
            <a:ext cx="1523458" cy="346230"/>
          </a:xfrm>
          <a:prstGeom prst="rect">
            <a:avLst/>
          </a:prstGeom>
          <a:noFill/>
        </p:spPr>
        <p:txBody>
          <a:bodyPr wrap="non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报告人：陈亮</a:t>
            </a:r>
          </a:p>
        </p:txBody>
      </p:sp>
      <p:sp>
        <p:nvSpPr>
          <p:cNvPr id="14" name="Freeform 10"/>
          <p:cNvSpPr>
            <a:spLocks noEditPoints="1"/>
          </p:cNvSpPr>
          <p:nvPr/>
        </p:nvSpPr>
        <p:spPr bwMode="auto">
          <a:xfrm>
            <a:off x="4572000" y="3843001"/>
            <a:ext cx="252000" cy="252000"/>
          </a:xfrm>
          <a:custGeom>
            <a:avLst/>
            <a:gdLst>
              <a:gd name="T0" fmla="*/ 245 w 490"/>
              <a:gd name="T1" fmla="*/ 0 h 490"/>
              <a:gd name="T2" fmla="*/ 490 w 490"/>
              <a:gd name="T3" fmla="*/ 245 h 490"/>
              <a:gd name="T4" fmla="*/ 245 w 490"/>
              <a:gd name="T5" fmla="*/ 490 h 490"/>
              <a:gd name="T6" fmla="*/ 0 w 490"/>
              <a:gd name="T7" fmla="*/ 245 h 490"/>
              <a:gd name="T8" fmla="*/ 245 w 490"/>
              <a:gd name="T9" fmla="*/ 0 h 490"/>
              <a:gd name="T10" fmla="*/ 436 w 490"/>
              <a:gd name="T11" fmla="*/ 250 h 490"/>
              <a:gd name="T12" fmla="*/ 427 w 490"/>
              <a:gd name="T13" fmla="*/ 256 h 490"/>
              <a:gd name="T14" fmla="*/ 394 w 490"/>
              <a:gd name="T15" fmla="*/ 256 h 490"/>
              <a:gd name="T16" fmla="*/ 386 w 490"/>
              <a:gd name="T17" fmla="*/ 253 h 490"/>
              <a:gd name="T18" fmla="*/ 245 w 490"/>
              <a:gd name="T19" fmla="*/ 105 h 490"/>
              <a:gd name="T20" fmla="*/ 104 w 490"/>
              <a:gd name="T21" fmla="*/ 253 h 490"/>
              <a:gd name="T22" fmla="*/ 96 w 490"/>
              <a:gd name="T23" fmla="*/ 256 h 490"/>
              <a:gd name="T24" fmla="*/ 63 w 490"/>
              <a:gd name="T25" fmla="*/ 256 h 490"/>
              <a:gd name="T26" fmla="*/ 54 w 490"/>
              <a:gd name="T27" fmla="*/ 250 h 490"/>
              <a:gd name="T28" fmla="*/ 56 w 490"/>
              <a:gd name="T29" fmla="*/ 239 h 490"/>
              <a:gd name="T30" fmla="*/ 236 w 490"/>
              <a:gd name="T31" fmla="*/ 52 h 490"/>
              <a:gd name="T32" fmla="*/ 245 w 490"/>
              <a:gd name="T33" fmla="*/ 48 h 490"/>
              <a:gd name="T34" fmla="*/ 254 w 490"/>
              <a:gd name="T35" fmla="*/ 52 h 490"/>
              <a:gd name="T36" fmla="*/ 434 w 490"/>
              <a:gd name="T37" fmla="*/ 239 h 490"/>
              <a:gd name="T38" fmla="*/ 436 w 490"/>
              <a:gd name="T39" fmla="*/ 250 h 490"/>
              <a:gd name="T40" fmla="*/ 113 w 490"/>
              <a:gd name="T41" fmla="*/ 267 h 490"/>
              <a:gd name="T42" fmla="*/ 113 w 490"/>
              <a:gd name="T43" fmla="*/ 267 h 490"/>
              <a:gd name="T44" fmla="*/ 113 w 490"/>
              <a:gd name="T45" fmla="*/ 379 h 490"/>
              <a:gd name="T46" fmla="*/ 129 w 490"/>
              <a:gd name="T47" fmla="*/ 398 h 490"/>
              <a:gd name="T48" fmla="*/ 202 w 490"/>
              <a:gd name="T49" fmla="*/ 398 h 490"/>
              <a:gd name="T50" fmla="*/ 202 w 490"/>
              <a:gd name="T51" fmla="*/ 276 h 490"/>
              <a:gd name="T52" fmla="*/ 221 w 490"/>
              <a:gd name="T53" fmla="*/ 257 h 490"/>
              <a:gd name="T54" fmla="*/ 269 w 490"/>
              <a:gd name="T55" fmla="*/ 257 h 490"/>
              <a:gd name="T56" fmla="*/ 288 w 490"/>
              <a:gd name="T57" fmla="*/ 276 h 490"/>
              <a:gd name="T58" fmla="*/ 288 w 490"/>
              <a:gd name="T59" fmla="*/ 398 h 490"/>
              <a:gd name="T60" fmla="*/ 361 w 490"/>
              <a:gd name="T61" fmla="*/ 398 h 490"/>
              <a:gd name="T62" fmla="*/ 377 w 490"/>
              <a:gd name="T63" fmla="*/ 379 h 490"/>
              <a:gd name="T64" fmla="*/ 377 w 490"/>
              <a:gd name="T65" fmla="*/ 268 h 490"/>
              <a:gd name="T66" fmla="*/ 245 w 490"/>
              <a:gd name="T67" fmla="*/ 130 h 490"/>
              <a:gd name="T68" fmla="*/ 113 w 490"/>
              <a:gd name="T69" fmla="*/ 267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0" h="490">
                <a:moveTo>
                  <a:pt x="245" y="0"/>
                </a:moveTo>
                <a:cubicBezTo>
                  <a:pt x="380" y="0"/>
                  <a:pt x="490" y="110"/>
                  <a:pt x="490" y="245"/>
                </a:cubicBezTo>
                <a:cubicBezTo>
                  <a:pt x="490" y="381"/>
                  <a:pt x="380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  <a:moveTo>
                  <a:pt x="436" y="250"/>
                </a:moveTo>
                <a:cubicBezTo>
                  <a:pt x="435" y="254"/>
                  <a:pt x="431" y="256"/>
                  <a:pt x="427" y="256"/>
                </a:cubicBezTo>
                <a:lnTo>
                  <a:pt x="394" y="256"/>
                </a:lnTo>
                <a:cubicBezTo>
                  <a:pt x="391" y="256"/>
                  <a:pt x="388" y="255"/>
                  <a:pt x="386" y="253"/>
                </a:cubicBezTo>
                <a:lnTo>
                  <a:pt x="245" y="105"/>
                </a:lnTo>
                <a:lnTo>
                  <a:pt x="104" y="253"/>
                </a:lnTo>
                <a:cubicBezTo>
                  <a:pt x="102" y="255"/>
                  <a:pt x="99" y="256"/>
                  <a:pt x="96" y="256"/>
                </a:cubicBezTo>
                <a:lnTo>
                  <a:pt x="63" y="256"/>
                </a:lnTo>
                <a:cubicBezTo>
                  <a:pt x="59" y="256"/>
                  <a:pt x="55" y="254"/>
                  <a:pt x="54" y="250"/>
                </a:cubicBezTo>
                <a:cubicBezTo>
                  <a:pt x="52" y="246"/>
                  <a:pt x="53" y="242"/>
                  <a:pt x="56" y="239"/>
                </a:cubicBezTo>
                <a:lnTo>
                  <a:pt x="236" y="52"/>
                </a:lnTo>
                <a:cubicBezTo>
                  <a:pt x="238" y="49"/>
                  <a:pt x="242" y="48"/>
                  <a:pt x="245" y="48"/>
                </a:cubicBezTo>
                <a:cubicBezTo>
                  <a:pt x="248" y="48"/>
                  <a:pt x="252" y="49"/>
                  <a:pt x="254" y="52"/>
                </a:cubicBezTo>
                <a:lnTo>
                  <a:pt x="434" y="239"/>
                </a:lnTo>
                <a:cubicBezTo>
                  <a:pt x="437" y="242"/>
                  <a:pt x="438" y="246"/>
                  <a:pt x="436" y="250"/>
                </a:cubicBezTo>
                <a:close/>
                <a:moveTo>
                  <a:pt x="113" y="267"/>
                </a:moveTo>
                <a:lnTo>
                  <a:pt x="113" y="267"/>
                </a:lnTo>
                <a:lnTo>
                  <a:pt x="113" y="379"/>
                </a:lnTo>
                <a:cubicBezTo>
                  <a:pt x="113" y="389"/>
                  <a:pt x="120" y="398"/>
                  <a:pt x="129" y="398"/>
                </a:cubicBezTo>
                <a:lnTo>
                  <a:pt x="202" y="398"/>
                </a:lnTo>
                <a:lnTo>
                  <a:pt x="202" y="276"/>
                </a:lnTo>
                <a:cubicBezTo>
                  <a:pt x="202" y="266"/>
                  <a:pt x="211" y="257"/>
                  <a:pt x="221" y="257"/>
                </a:cubicBezTo>
                <a:lnTo>
                  <a:pt x="269" y="257"/>
                </a:lnTo>
                <a:cubicBezTo>
                  <a:pt x="279" y="257"/>
                  <a:pt x="288" y="266"/>
                  <a:pt x="288" y="276"/>
                </a:cubicBezTo>
                <a:lnTo>
                  <a:pt x="288" y="398"/>
                </a:lnTo>
                <a:lnTo>
                  <a:pt x="361" y="398"/>
                </a:lnTo>
                <a:cubicBezTo>
                  <a:pt x="370" y="398"/>
                  <a:pt x="377" y="389"/>
                  <a:pt x="377" y="379"/>
                </a:cubicBezTo>
                <a:lnTo>
                  <a:pt x="377" y="268"/>
                </a:lnTo>
                <a:lnTo>
                  <a:pt x="245" y="130"/>
                </a:lnTo>
                <a:lnTo>
                  <a:pt x="113" y="2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61058" y="3795886"/>
            <a:ext cx="2506099" cy="346230"/>
          </a:xfrm>
          <a:prstGeom prst="rect">
            <a:avLst/>
          </a:prstGeom>
          <a:noFill/>
        </p:spPr>
        <p:txBody>
          <a:bodyPr wrap="non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   门： </a:t>
            </a: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FME</a:t>
            </a:r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运营中心</a:t>
            </a:r>
            <a:endParaRPr lang="zh-CN" altLang="zh-CN" sz="1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11560" y="186194"/>
            <a:ext cx="431763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长春市地理信息档案管理系统</a:t>
            </a:r>
            <a:endParaRPr lang="zh-CN" altLang="en-US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63548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60" y="307588"/>
            <a:ext cx="216000" cy="21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Rectangle 6">
            <a:hlinkClick r:id="rId3"/>
          </p:cNvPr>
          <p:cNvSpPr>
            <a:spLocks noChangeArrowheads="1"/>
          </p:cNvSpPr>
          <p:nvPr/>
        </p:nvSpPr>
        <p:spPr bwMode="auto">
          <a:xfrm>
            <a:off x="3045048" y="1203598"/>
            <a:ext cx="3179763" cy="5191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11" name="Rectangle 7">
            <a:hlinkClick r:id="rId3"/>
          </p:cNvPr>
          <p:cNvSpPr>
            <a:spLocks noChangeArrowheads="1"/>
          </p:cNvSpPr>
          <p:nvPr/>
        </p:nvSpPr>
        <p:spPr bwMode="auto">
          <a:xfrm>
            <a:off x="3045048" y="1722712"/>
            <a:ext cx="3179763" cy="28295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600"/>
          </a:p>
        </p:txBody>
      </p:sp>
      <p:sp>
        <p:nvSpPr>
          <p:cNvPr id="12" name="Rectangle 5">
            <a:hlinkClick r:id="rId3"/>
          </p:cNvPr>
          <p:cNvSpPr>
            <a:spLocks noChangeArrowheads="1"/>
          </p:cNvSpPr>
          <p:nvPr/>
        </p:nvSpPr>
        <p:spPr bwMode="gray">
          <a:xfrm>
            <a:off x="3131840" y="1923678"/>
            <a:ext cx="3041650" cy="237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0" rIns="144000" bIns="72000"/>
          <a:lstStyle>
            <a:lvl1pPr marL="190500" indent="-1905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zh-CN" sz="1400" noProof="1" smtClean="0">
                <a:solidFill>
                  <a:srgbClr val="333333"/>
                </a:solidFill>
                <a:cs typeface="Arial" panose="020B0604020202020204" pitchFamily="34" charset="0"/>
              </a:rPr>
              <a:t>FME Integeration API</a:t>
            </a:r>
            <a:r>
              <a:rPr lang="zh-CN" altLang="en-US" sz="1400" noProof="1" smtClean="0">
                <a:solidFill>
                  <a:srgbClr val="333333"/>
                </a:solidFill>
                <a:cs typeface="Arial" panose="020B0604020202020204" pitchFamily="34" charset="0"/>
              </a:rPr>
              <a:t>的封装</a:t>
            </a:r>
            <a:endParaRPr lang="en-US" altLang="zh-CN" sz="1400" noProof="1" smtClean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sz="1400" noProof="1" smtClean="0">
                <a:solidFill>
                  <a:srgbClr val="333333"/>
                </a:solidFill>
                <a:cs typeface="Arial" panose="020B0604020202020204" pitchFamily="34" charset="0"/>
              </a:rPr>
              <a:t>动态权限控制</a:t>
            </a:r>
            <a:endParaRPr lang="en-US" altLang="zh-CN" sz="1400" noProof="1" smtClean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zh-CN" sz="1400" noProof="1" smtClean="0">
                <a:solidFill>
                  <a:srgbClr val="333333"/>
                </a:solidFill>
                <a:cs typeface="Arial" panose="020B0604020202020204" pitchFamily="34" charset="0"/>
              </a:rPr>
              <a:t>Arcgis API for js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sz="1400" noProof="1" smtClean="0">
                <a:solidFill>
                  <a:srgbClr val="333333"/>
                </a:solidFill>
                <a:cs typeface="Arial" panose="020B0604020202020204" pitchFamily="34" charset="0"/>
              </a:rPr>
              <a:t>元数据</a:t>
            </a:r>
            <a:r>
              <a:rPr lang="en-US" altLang="zh-CN" sz="1400" noProof="1" smtClean="0">
                <a:solidFill>
                  <a:srgbClr val="333333"/>
                </a:solidFill>
                <a:cs typeface="Arial" panose="020B0604020202020204" pitchFamily="34" charset="0"/>
              </a:rPr>
              <a:t>JSONSchema</a:t>
            </a:r>
            <a:endParaRPr lang="en-US" altLang="zh-CN" sz="1400" noProof="1">
              <a:solidFill>
                <a:srgbClr val="333333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6010890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11560" y="186194"/>
            <a:ext cx="7960968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长春市地理信息档案管理系统</a:t>
            </a:r>
            <a:endParaRPr lang="zh-CN" altLang="en-US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63548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60" y="307588"/>
            <a:ext cx="216000" cy="21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3" name="图片 12" descr="permiss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785800"/>
            <a:ext cx="8522285" cy="4161220"/>
          </a:xfrm>
          <a:prstGeom prst="rect">
            <a:avLst/>
          </a:prstGeom>
        </p:spPr>
      </p:pic>
      <p:pic>
        <p:nvPicPr>
          <p:cNvPr id="16" name="图片 15" descr="step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785800"/>
            <a:ext cx="8694993" cy="4218363"/>
          </a:xfrm>
          <a:prstGeom prst="rect">
            <a:avLst/>
          </a:prstGeom>
        </p:spPr>
      </p:pic>
      <p:pic>
        <p:nvPicPr>
          <p:cNvPr id="18" name="图片 17" descr="director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714362"/>
            <a:ext cx="8811196" cy="4286280"/>
          </a:xfrm>
          <a:prstGeom prst="rect">
            <a:avLst/>
          </a:prstGeom>
        </p:spPr>
      </p:pic>
      <p:pic>
        <p:nvPicPr>
          <p:cNvPr id="19" name="图片 18" descr="ma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282" y="696037"/>
            <a:ext cx="8820762" cy="4304605"/>
          </a:xfrm>
          <a:prstGeom prst="rect">
            <a:avLst/>
          </a:prstGeo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11560" y="186194"/>
            <a:ext cx="2952328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</a:t>
            </a:r>
            <a:r>
              <a:rPr lang="en-US" altLang="zh-CN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坐标转换系统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163548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60" y="307588"/>
            <a:ext cx="216000" cy="21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Rectangle 6">
            <a:hlinkClick r:id="rId3"/>
          </p:cNvPr>
          <p:cNvSpPr>
            <a:spLocks noChangeArrowheads="1"/>
          </p:cNvSpPr>
          <p:nvPr/>
        </p:nvSpPr>
        <p:spPr bwMode="auto">
          <a:xfrm>
            <a:off x="785786" y="1052504"/>
            <a:ext cx="3179763" cy="5191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11" name="Rectangle 7">
            <a:hlinkClick r:id="rId3"/>
          </p:cNvPr>
          <p:cNvSpPr>
            <a:spLocks noChangeArrowheads="1"/>
          </p:cNvSpPr>
          <p:nvPr/>
        </p:nvSpPr>
        <p:spPr bwMode="auto">
          <a:xfrm>
            <a:off x="785786" y="1571618"/>
            <a:ext cx="3179763" cy="28295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600"/>
          </a:p>
        </p:txBody>
      </p:sp>
      <p:sp>
        <p:nvSpPr>
          <p:cNvPr id="12" name="Rectangle 5">
            <a:hlinkClick r:id="rId3"/>
          </p:cNvPr>
          <p:cNvSpPr>
            <a:spLocks noChangeArrowheads="1"/>
          </p:cNvSpPr>
          <p:nvPr/>
        </p:nvSpPr>
        <p:spPr bwMode="gray">
          <a:xfrm>
            <a:off x="872578" y="1772584"/>
            <a:ext cx="3041650" cy="237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0" rIns="144000" bIns="72000"/>
          <a:lstStyle>
            <a:lvl1pPr marL="190500" indent="-1905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sz="1400" noProof="1" smtClean="0">
                <a:solidFill>
                  <a:srgbClr val="333333"/>
                </a:solidFill>
                <a:cs typeface="Arial" panose="020B0604020202020204" pitchFamily="34" charset="0"/>
              </a:rPr>
              <a:t>对上海</a:t>
            </a:r>
            <a:r>
              <a:rPr lang="en-US" altLang="zh-CN" sz="1400" noProof="1" smtClean="0">
                <a:solidFill>
                  <a:srgbClr val="333333"/>
                </a:solidFill>
                <a:cs typeface="Arial" panose="020B0604020202020204" pitchFamily="34" charset="0"/>
              </a:rPr>
              <a:t>2000</a:t>
            </a:r>
            <a:r>
              <a:rPr lang="zh-CN" altLang="en-US" sz="1400" noProof="1" smtClean="0">
                <a:solidFill>
                  <a:srgbClr val="333333"/>
                </a:solidFill>
                <a:cs typeface="Arial" panose="020B0604020202020204" pitchFamily="34" charset="0"/>
              </a:rPr>
              <a:t>坐标系转换系统页面重写。</a:t>
            </a:r>
            <a:endParaRPr lang="en-US" altLang="zh-CN" sz="1400" noProof="1" smtClean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sz="1000" noProof="1" smtClean="0">
                <a:solidFill>
                  <a:srgbClr val="333333"/>
                </a:solidFill>
                <a:cs typeface="Arial" panose="020B0604020202020204" pitchFamily="34" charset="0"/>
              </a:rPr>
              <a:t>登录添加滑动验证</a:t>
            </a:r>
            <a:endParaRPr lang="en-US" altLang="zh-CN" sz="1000" noProof="1" smtClean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sz="1000" noProof="1" smtClean="0">
                <a:solidFill>
                  <a:srgbClr val="333333"/>
                </a:solidFill>
                <a:cs typeface="Arial" panose="020B0604020202020204" pitchFamily="34" charset="0"/>
              </a:rPr>
              <a:t>添加启用技术指南</a:t>
            </a:r>
            <a:endParaRPr lang="en-US" altLang="zh-CN" sz="1000" noProof="1" smtClean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sz="1000" noProof="1" smtClean="0">
                <a:solidFill>
                  <a:srgbClr val="333333"/>
                </a:solidFill>
                <a:cs typeface="Arial" panose="020B0604020202020204" pitchFamily="34" charset="0"/>
              </a:rPr>
              <a:t>认识</a:t>
            </a:r>
            <a:r>
              <a:rPr lang="en-US" altLang="zh-CN" sz="1000" noProof="1" smtClean="0">
                <a:solidFill>
                  <a:srgbClr val="333333"/>
                </a:solidFill>
                <a:cs typeface="Arial" panose="020B0604020202020204" pitchFamily="34" charset="0"/>
              </a:rPr>
              <a:t>2000</a:t>
            </a:r>
            <a:r>
              <a:rPr lang="zh-CN" altLang="en-US" sz="1000" noProof="1" smtClean="0">
                <a:solidFill>
                  <a:srgbClr val="333333"/>
                </a:solidFill>
                <a:cs typeface="Arial" panose="020B0604020202020204" pitchFamily="34" charset="0"/>
              </a:rPr>
              <a:t>坐标系</a:t>
            </a:r>
            <a:endParaRPr lang="en-US" altLang="zh-CN" sz="1000" noProof="1" smtClean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sz="1000" noProof="1" smtClean="0">
                <a:solidFill>
                  <a:srgbClr val="333333"/>
                </a:solidFill>
                <a:cs typeface="Arial" panose="020B0604020202020204" pitchFamily="34" charset="0"/>
              </a:rPr>
              <a:t>启用</a:t>
            </a:r>
            <a:r>
              <a:rPr lang="en-US" altLang="zh-CN" sz="1000" noProof="1" smtClean="0">
                <a:solidFill>
                  <a:srgbClr val="333333"/>
                </a:solidFill>
                <a:cs typeface="Arial" panose="020B0604020202020204" pitchFamily="34" charset="0"/>
              </a:rPr>
              <a:t>60</a:t>
            </a:r>
            <a:r>
              <a:rPr lang="zh-CN" altLang="en-US" sz="1000" noProof="1" smtClean="0">
                <a:solidFill>
                  <a:srgbClr val="333333"/>
                </a:solidFill>
                <a:cs typeface="Arial" panose="020B0604020202020204" pitchFamily="34" charset="0"/>
              </a:rPr>
              <a:t>问</a:t>
            </a:r>
            <a:endParaRPr lang="en-US" altLang="zh-CN" sz="1000" noProof="1" smtClean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sz="1000" noProof="1" smtClean="0">
                <a:solidFill>
                  <a:srgbClr val="333333"/>
                </a:solidFill>
                <a:cs typeface="Arial" panose="020B0604020202020204" pitchFamily="34" charset="0"/>
              </a:rPr>
              <a:t>系统整体样式风格修改</a:t>
            </a:r>
            <a:endParaRPr lang="en-US" altLang="zh-CN" sz="1000" noProof="1" smtClean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zh-CN" sz="1000" noProof="1">
              <a:solidFill>
                <a:srgbClr val="333333"/>
              </a:solidFill>
              <a:cs typeface="Arial" panose="020B0604020202020204" pitchFamily="34" charset="0"/>
            </a:endParaRPr>
          </a:p>
        </p:txBody>
      </p:sp>
      <p:sp>
        <p:nvSpPr>
          <p:cNvPr id="13" name="Rectangle 6">
            <a:hlinkClick r:id="rId3"/>
          </p:cNvPr>
          <p:cNvSpPr>
            <a:spLocks noChangeArrowheads="1"/>
          </p:cNvSpPr>
          <p:nvPr/>
        </p:nvSpPr>
        <p:spPr bwMode="auto">
          <a:xfrm>
            <a:off x="5286380" y="1071552"/>
            <a:ext cx="3179763" cy="5191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20000"/>
              </a:lnSpc>
              <a:defRPr/>
            </a:pPr>
            <a:r>
              <a:rPr lang="zh-CN" altLang="en-US" sz="2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完成进度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7">
            <a:hlinkClick r:id="rId3"/>
          </p:cNvPr>
          <p:cNvSpPr>
            <a:spLocks noChangeArrowheads="1"/>
          </p:cNvSpPr>
          <p:nvPr/>
        </p:nvSpPr>
        <p:spPr bwMode="auto">
          <a:xfrm>
            <a:off x="5286380" y="1590666"/>
            <a:ext cx="3179763" cy="28295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600"/>
          </a:p>
        </p:txBody>
      </p:sp>
      <p:sp>
        <p:nvSpPr>
          <p:cNvPr id="15" name="Rectangle 5">
            <a:hlinkClick r:id="rId3"/>
          </p:cNvPr>
          <p:cNvSpPr>
            <a:spLocks noChangeArrowheads="1"/>
          </p:cNvSpPr>
          <p:nvPr/>
        </p:nvSpPr>
        <p:spPr bwMode="gray">
          <a:xfrm>
            <a:off x="5373172" y="1791632"/>
            <a:ext cx="3041650" cy="237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0" rIns="144000" bIns="72000"/>
          <a:lstStyle>
            <a:lvl1pPr marL="190500" indent="-1905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sz="1400" noProof="1" smtClean="0">
                <a:solidFill>
                  <a:srgbClr val="333333"/>
                </a:solidFill>
                <a:cs typeface="Arial" panose="020B0604020202020204" pitchFamily="34" charset="0"/>
              </a:rPr>
              <a:t>完成</a:t>
            </a:r>
            <a:r>
              <a:rPr lang="en-US" altLang="zh-CN" sz="1400" noProof="1" smtClean="0">
                <a:solidFill>
                  <a:srgbClr val="333333"/>
                </a:solidFill>
                <a:cs typeface="Arial" panose="020B0604020202020204" pitchFamily="34" charset="0"/>
              </a:rPr>
              <a:t>100%</a:t>
            </a:r>
            <a:endParaRPr lang="en-US" altLang="zh-CN" sz="1400" noProof="1">
              <a:solidFill>
                <a:srgbClr val="333333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1646025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11560" y="186194"/>
            <a:ext cx="2952328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</a:t>
            </a:r>
            <a:r>
              <a:rPr lang="en-US" altLang="zh-CN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坐标转换系统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163548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60" y="307588"/>
            <a:ext cx="216000" cy="21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Rectangle 6">
            <a:hlinkClick r:id="rId3"/>
          </p:cNvPr>
          <p:cNvSpPr>
            <a:spLocks noChangeArrowheads="1"/>
          </p:cNvSpPr>
          <p:nvPr/>
        </p:nvSpPr>
        <p:spPr bwMode="auto">
          <a:xfrm>
            <a:off x="3045048" y="1203598"/>
            <a:ext cx="3179763" cy="5191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</a:p>
        </p:txBody>
      </p:sp>
      <p:sp>
        <p:nvSpPr>
          <p:cNvPr id="11" name="Rectangle 7">
            <a:hlinkClick r:id="rId3"/>
          </p:cNvPr>
          <p:cNvSpPr>
            <a:spLocks noChangeArrowheads="1"/>
          </p:cNvSpPr>
          <p:nvPr/>
        </p:nvSpPr>
        <p:spPr bwMode="auto">
          <a:xfrm>
            <a:off x="3045048" y="1722712"/>
            <a:ext cx="3179763" cy="28295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600"/>
          </a:p>
        </p:txBody>
      </p:sp>
      <p:sp>
        <p:nvSpPr>
          <p:cNvPr id="12" name="Rectangle 5">
            <a:hlinkClick r:id="rId3"/>
          </p:cNvPr>
          <p:cNvSpPr>
            <a:spLocks noChangeArrowheads="1"/>
          </p:cNvSpPr>
          <p:nvPr/>
        </p:nvSpPr>
        <p:spPr bwMode="gray">
          <a:xfrm>
            <a:off x="3131840" y="1923678"/>
            <a:ext cx="3041650" cy="237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0" rIns="144000" bIns="72000"/>
          <a:lstStyle>
            <a:lvl1pPr marL="190500" indent="-1905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sz="1400" noProof="1" smtClean="0">
                <a:solidFill>
                  <a:srgbClr val="333333"/>
                </a:solidFill>
                <a:cs typeface="Arial" panose="020B0604020202020204" pitchFamily="34" charset="0"/>
              </a:rPr>
              <a:t>编辑器：</a:t>
            </a:r>
            <a:r>
              <a:rPr lang="en-US" altLang="zh-CN" sz="1400" noProof="1" smtClean="0">
                <a:solidFill>
                  <a:srgbClr val="333333"/>
                </a:solidFill>
                <a:cs typeface="Arial" panose="020B0604020202020204" pitchFamily="34" charset="0"/>
              </a:rPr>
              <a:t>Vscode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sz="1400" noProof="1" smtClean="0">
                <a:solidFill>
                  <a:srgbClr val="333333"/>
                </a:solidFill>
                <a:cs typeface="Arial" panose="020B0604020202020204" pitchFamily="34" charset="0"/>
              </a:rPr>
              <a:t>后端技术：</a:t>
            </a:r>
            <a:r>
              <a:rPr lang="en-US" altLang="zh-CN" sz="1400" noProof="1" smtClean="0">
                <a:solidFill>
                  <a:srgbClr val="333333"/>
                </a:solidFill>
                <a:cs typeface="Arial" panose="020B0604020202020204" pitchFamily="34" charset="0"/>
              </a:rPr>
              <a:t>Java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sz="1400" noProof="1" smtClean="0">
                <a:solidFill>
                  <a:srgbClr val="333333"/>
                </a:solidFill>
                <a:cs typeface="Arial" panose="020B0604020202020204" pitchFamily="34" charset="0"/>
              </a:rPr>
              <a:t>前端技术：</a:t>
            </a:r>
            <a:r>
              <a:rPr lang="en-US" altLang="zh-CN" sz="1400" noProof="1" smtClean="0">
                <a:solidFill>
                  <a:srgbClr val="333333"/>
                </a:solidFill>
                <a:cs typeface="Arial" panose="020B0604020202020204" pitchFamily="34" charset="0"/>
              </a:rPr>
              <a:t>Layui + jquery.js + angular.js</a:t>
            </a:r>
            <a:endParaRPr lang="en-US" altLang="zh-CN" sz="1400" noProof="1">
              <a:solidFill>
                <a:srgbClr val="333333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3163217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11560" y="186194"/>
            <a:ext cx="338437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</a:t>
            </a:r>
            <a:r>
              <a:rPr lang="en-US" altLang="zh-CN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坐标转换系统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163548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60" y="307588"/>
            <a:ext cx="216000" cy="21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Rectangle 6">
            <a:hlinkClick r:id="rId3"/>
          </p:cNvPr>
          <p:cNvSpPr>
            <a:spLocks noChangeArrowheads="1"/>
          </p:cNvSpPr>
          <p:nvPr/>
        </p:nvSpPr>
        <p:spPr bwMode="auto">
          <a:xfrm>
            <a:off x="3045048" y="1203598"/>
            <a:ext cx="3179763" cy="5191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11" name="Rectangle 7">
            <a:hlinkClick r:id="rId3"/>
          </p:cNvPr>
          <p:cNvSpPr>
            <a:spLocks noChangeArrowheads="1"/>
          </p:cNvSpPr>
          <p:nvPr/>
        </p:nvSpPr>
        <p:spPr bwMode="auto">
          <a:xfrm>
            <a:off x="3045048" y="1722712"/>
            <a:ext cx="3179763" cy="28295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600"/>
          </a:p>
        </p:txBody>
      </p:sp>
      <p:sp>
        <p:nvSpPr>
          <p:cNvPr id="12" name="Rectangle 5">
            <a:hlinkClick r:id="rId3"/>
          </p:cNvPr>
          <p:cNvSpPr>
            <a:spLocks noChangeArrowheads="1"/>
          </p:cNvSpPr>
          <p:nvPr/>
        </p:nvSpPr>
        <p:spPr bwMode="gray">
          <a:xfrm>
            <a:off x="3131840" y="1923678"/>
            <a:ext cx="3041650" cy="237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0" rIns="144000" bIns="72000"/>
          <a:lstStyle>
            <a:lvl1pPr marL="190500" indent="-1905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sz="1400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滑动验证</a:t>
            </a:r>
            <a:endParaRPr lang="en-US" altLang="zh-CN" sz="1400" noProof="1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zh-CN" sz="1400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Angular.js</a:t>
            </a:r>
            <a:endParaRPr lang="en-US" altLang="zh-CN" sz="1400" noProof="1">
              <a:solidFill>
                <a:srgbClr val="333333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8552204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hom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714362"/>
            <a:ext cx="8792841" cy="4286280"/>
          </a:xfrm>
          <a:prstGeom prst="rect">
            <a:avLst/>
          </a:prstGeom>
        </p:spPr>
      </p:pic>
      <p:pic>
        <p:nvPicPr>
          <p:cNvPr id="18" name="图片 17" descr="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729649"/>
            <a:ext cx="8761482" cy="427099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11560" y="186194"/>
            <a:ext cx="446449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</a:t>
            </a:r>
            <a:r>
              <a:rPr lang="en-US" altLang="zh-CN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</a:t>
            </a: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转换系统</a:t>
            </a:r>
            <a:endParaRPr lang="zh-CN" altLang="en-US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63548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60" y="307588"/>
            <a:ext cx="216000" cy="21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7"/>
          <p:cNvSpPr txBox="1">
            <a:spLocks noChangeArrowheads="1"/>
          </p:cNvSpPr>
          <p:nvPr/>
        </p:nvSpPr>
        <p:spPr bwMode="auto">
          <a:xfrm>
            <a:off x="880154" y="853832"/>
            <a:ext cx="7383692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300"/>
              </a:spcBef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pic>
        <p:nvPicPr>
          <p:cNvPr id="1026" name="Picture 2" descr="C:\Users\admin\Desktop\QQ截图2021012209025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20" y="714348"/>
            <a:ext cx="8572528" cy="42862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68073704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梯形 2"/>
          <p:cNvSpPr/>
          <p:nvPr/>
        </p:nvSpPr>
        <p:spPr>
          <a:xfrm>
            <a:off x="2674800" y="1779662"/>
            <a:ext cx="1170000" cy="216024"/>
          </a:xfrm>
          <a:prstGeom prst="trapezoid">
            <a:avLst>
              <a:gd name="adj" fmla="val 4043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09800" y="1910828"/>
            <a:ext cx="6934200" cy="125711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116000" tIns="0" bIns="36000" anchor="ctr"/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b="1" dirty="0">
              <a:solidFill>
                <a:srgbClr val="00A28B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5" name="任意多边形 8"/>
          <p:cNvSpPr/>
          <p:nvPr/>
        </p:nvSpPr>
        <p:spPr bwMode="auto">
          <a:xfrm>
            <a:off x="2763665" y="1779662"/>
            <a:ext cx="993775" cy="1011237"/>
          </a:xfrm>
          <a:custGeom>
            <a:avLst/>
            <a:gdLst>
              <a:gd name="T0" fmla="*/ 0 w 993531"/>
              <a:gd name="T1" fmla="*/ 0 h 1011115"/>
              <a:gd name="T2" fmla="*/ 993775 w 993531"/>
              <a:gd name="T3" fmla="*/ 0 h 1011115"/>
              <a:gd name="T4" fmla="*/ 496888 w 993531"/>
              <a:gd name="T5" fmla="*/ 1011237 h 1011115"/>
              <a:gd name="T6" fmla="*/ 0 60000 65536"/>
              <a:gd name="T7" fmla="*/ 0 60000 65536"/>
              <a:gd name="T8" fmla="*/ 0 60000 65536"/>
              <a:gd name="T9" fmla="*/ 0 w 993531"/>
              <a:gd name="T10" fmla="*/ 0 h 1011115"/>
              <a:gd name="T11" fmla="*/ 993531 w 993531"/>
              <a:gd name="T12" fmla="*/ 1011115 h 10111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93531" h="1011115">
                <a:moveTo>
                  <a:pt x="0" y="0"/>
                </a:moveTo>
                <a:lnTo>
                  <a:pt x="993531" y="0"/>
                </a:lnTo>
                <a:lnTo>
                  <a:pt x="496766" y="101111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2700" algn="ctr">
            <a:noFill/>
            <a:miter lim="800000"/>
          </a:ln>
        </p:spPr>
        <p:txBody>
          <a:bodyPr tIns="0" bIns="360000" anchor="ctr"/>
          <a:lstStyle/>
          <a:p>
            <a:pPr algn="ctr" eaLnBrk="1" hangingPunct="1">
              <a:spcBef>
                <a:spcPts val="2400"/>
              </a:spcBef>
              <a:buClr>
                <a:schemeClr val="accent1"/>
              </a:buClr>
              <a:buSzPct val="60000"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03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23928" y="2213451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工作中存在的不足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11560" y="186194"/>
            <a:ext cx="230425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工作中存在的不足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163548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60" y="307588"/>
            <a:ext cx="216000" cy="21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矩形 17"/>
          <p:cNvSpPr/>
          <p:nvPr/>
        </p:nvSpPr>
        <p:spPr>
          <a:xfrm flipH="1">
            <a:off x="395560" y="3363838"/>
            <a:ext cx="518386" cy="395929"/>
          </a:xfrm>
          <a:custGeom>
            <a:avLst/>
            <a:gdLst/>
            <a:ahLst/>
            <a:cxnLst/>
            <a:rect l="l" t="t" r="r" b="b"/>
            <a:pathLst>
              <a:path w="637499" h="486904">
                <a:moveTo>
                  <a:pt x="637499" y="0"/>
                </a:moveTo>
                <a:lnTo>
                  <a:pt x="49403" y="345353"/>
                </a:lnTo>
                <a:lnTo>
                  <a:pt x="0" y="486904"/>
                </a:lnTo>
                <a:lnTo>
                  <a:pt x="620809" y="346293"/>
                </a:lnTo>
                <a:lnTo>
                  <a:pt x="637499" y="336073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464345" y="1741642"/>
            <a:ext cx="2255419" cy="2255418"/>
            <a:chOff x="359073" y="916229"/>
            <a:chExt cx="2255419" cy="2255418"/>
          </a:xfrm>
        </p:grpSpPr>
        <p:sp>
          <p:nvSpPr>
            <p:cNvPr id="35" name="椭圆 34"/>
            <p:cNvSpPr/>
            <p:nvPr/>
          </p:nvSpPr>
          <p:spPr>
            <a:xfrm>
              <a:off x="359073" y="916229"/>
              <a:ext cx="2255419" cy="22554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6" name="图片 3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765" y="1131590"/>
              <a:ext cx="1954036" cy="1824696"/>
            </a:xfrm>
            <a:prstGeom prst="ellipse">
              <a:avLst/>
            </a:prstGeom>
          </p:spPr>
        </p:pic>
      </p:grpSp>
      <p:sp>
        <p:nvSpPr>
          <p:cNvPr id="37" name="矩形 17"/>
          <p:cNvSpPr/>
          <p:nvPr/>
        </p:nvSpPr>
        <p:spPr>
          <a:xfrm flipH="1">
            <a:off x="3357863" y="3363838"/>
            <a:ext cx="518386" cy="395929"/>
          </a:xfrm>
          <a:custGeom>
            <a:avLst/>
            <a:gdLst/>
            <a:ahLst/>
            <a:cxnLst/>
            <a:rect l="l" t="t" r="r" b="b"/>
            <a:pathLst>
              <a:path w="637499" h="486904">
                <a:moveTo>
                  <a:pt x="637499" y="0"/>
                </a:moveTo>
                <a:lnTo>
                  <a:pt x="49403" y="345353"/>
                </a:lnTo>
                <a:lnTo>
                  <a:pt x="0" y="486904"/>
                </a:lnTo>
                <a:lnTo>
                  <a:pt x="620809" y="346293"/>
                </a:lnTo>
                <a:lnTo>
                  <a:pt x="637499" y="336073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3426648" y="1741642"/>
            <a:ext cx="2255419" cy="2255418"/>
            <a:chOff x="3478684" y="916229"/>
            <a:chExt cx="2255419" cy="2255418"/>
          </a:xfrm>
        </p:grpSpPr>
        <p:sp>
          <p:nvSpPr>
            <p:cNvPr id="39" name="椭圆 38"/>
            <p:cNvSpPr/>
            <p:nvPr/>
          </p:nvSpPr>
          <p:spPr>
            <a:xfrm>
              <a:off x="3478684" y="916229"/>
              <a:ext cx="2255419" cy="22554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0" name="图片 39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2088" y="1076573"/>
              <a:ext cx="1988612" cy="1934730"/>
            </a:xfrm>
            <a:prstGeom prst="ellipse">
              <a:avLst/>
            </a:prstGeom>
          </p:spPr>
        </p:pic>
      </p:grpSp>
      <p:sp>
        <p:nvSpPr>
          <p:cNvPr id="41" name="矩形 17"/>
          <p:cNvSpPr/>
          <p:nvPr/>
        </p:nvSpPr>
        <p:spPr>
          <a:xfrm flipH="1">
            <a:off x="6300216" y="3363838"/>
            <a:ext cx="518386" cy="395929"/>
          </a:xfrm>
          <a:custGeom>
            <a:avLst/>
            <a:gdLst/>
            <a:ahLst/>
            <a:cxnLst/>
            <a:rect l="l" t="t" r="r" b="b"/>
            <a:pathLst>
              <a:path w="637499" h="486904">
                <a:moveTo>
                  <a:pt x="637499" y="0"/>
                </a:moveTo>
                <a:lnTo>
                  <a:pt x="49403" y="345353"/>
                </a:lnTo>
                <a:lnTo>
                  <a:pt x="0" y="486904"/>
                </a:lnTo>
                <a:lnTo>
                  <a:pt x="620809" y="346293"/>
                </a:lnTo>
                <a:lnTo>
                  <a:pt x="637499" y="336073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6369001" y="1741642"/>
            <a:ext cx="2255419" cy="2255418"/>
            <a:chOff x="6598295" y="916229"/>
            <a:chExt cx="2255419" cy="2255418"/>
          </a:xfrm>
        </p:grpSpPr>
        <p:sp>
          <p:nvSpPr>
            <p:cNvPr id="43" name="椭圆 42"/>
            <p:cNvSpPr/>
            <p:nvPr/>
          </p:nvSpPr>
          <p:spPr>
            <a:xfrm>
              <a:off x="6598295" y="916229"/>
              <a:ext cx="2255419" cy="22554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4" name="图片 43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5338" y="1076574"/>
              <a:ext cx="1961333" cy="1934728"/>
            </a:xfrm>
            <a:prstGeom prst="ellipse">
              <a:avLst/>
            </a:prstGeom>
          </p:spPr>
        </p:pic>
      </p:grpSp>
      <p:grpSp>
        <p:nvGrpSpPr>
          <p:cNvPr id="45" name="组合 44"/>
          <p:cNvGrpSpPr/>
          <p:nvPr/>
        </p:nvGrpSpPr>
        <p:grpSpPr>
          <a:xfrm>
            <a:off x="395558" y="3235862"/>
            <a:ext cx="2324206" cy="585537"/>
            <a:chOff x="290286" y="2410449"/>
            <a:chExt cx="2324206" cy="585537"/>
          </a:xfrm>
        </p:grpSpPr>
        <p:sp>
          <p:nvSpPr>
            <p:cNvPr id="46" name="矩形 15"/>
            <p:cNvSpPr/>
            <p:nvPr/>
          </p:nvSpPr>
          <p:spPr>
            <a:xfrm flipH="1">
              <a:off x="290286" y="2410449"/>
              <a:ext cx="2324206" cy="585537"/>
            </a:xfrm>
            <a:custGeom>
              <a:avLst/>
              <a:gdLst/>
              <a:ahLst/>
              <a:cxnLst/>
              <a:rect l="l" t="t" r="r" b="b"/>
              <a:pathLst>
                <a:path w="3106957" h="776923">
                  <a:moveTo>
                    <a:pt x="0" y="0"/>
                  </a:moveTo>
                  <a:lnTo>
                    <a:pt x="191750" y="776923"/>
                  </a:lnTo>
                  <a:lnTo>
                    <a:pt x="3106957" y="526631"/>
                  </a:lnTo>
                  <a:lnTo>
                    <a:pt x="3106957" y="15192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7" name="文本框 66"/>
            <p:cNvSpPr txBox="1"/>
            <p:nvPr/>
          </p:nvSpPr>
          <p:spPr>
            <a:xfrm>
              <a:off x="599471" y="2452916"/>
              <a:ext cx="196738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400">
                  <a:latin typeface="方正正大黑简体" panose="02000000000000000000" pitchFamily="2" charset="-122"/>
                  <a:ea typeface="方正正大黑简体" panose="02000000000000000000" pitchFamily="2" charset="-122"/>
                </a:defRPr>
              </a:lvl1pPr>
            </a:lstStyle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性能优化方面还没来得及做处理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357861" y="3235862"/>
            <a:ext cx="2324206" cy="585537"/>
            <a:chOff x="3409897" y="2410449"/>
            <a:chExt cx="2324206" cy="585537"/>
          </a:xfrm>
        </p:grpSpPr>
        <p:sp>
          <p:nvSpPr>
            <p:cNvPr id="49" name="矩形 15"/>
            <p:cNvSpPr/>
            <p:nvPr/>
          </p:nvSpPr>
          <p:spPr>
            <a:xfrm flipH="1">
              <a:off x="3409897" y="2410449"/>
              <a:ext cx="2324206" cy="585537"/>
            </a:xfrm>
            <a:custGeom>
              <a:avLst/>
              <a:gdLst/>
              <a:ahLst/>
              <a:cxnLst/>
              <a:rect l="l" t="t" r="r" b="b"/>
              <a:pathLst>
                <a:path w="3106957" h="776923">
                  <a:moveTo>
                    <a:pt x="0" y="0"/>
                  </a:moveTo>
                  <a:lnTo>
                    <a:pt x="191750" y="776923"/>
                  </a:lnTo>
                  <a:lnTo>
                    <a:pt x="3106957" y="526631"/>
                  </a:lnTo>
                  <a:lnTo>
                    <a:pt x="3106957" y="15192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" name="文本框 66"/>
            <p:cNvSpPr txBox="1"/>
            <p:nvPr/>
          </p:nvSpPr>
          <p:spPr>
            <a:xfrm>
              <a:off x="3811356" y="2452916"/>
              <a:ext cx="17642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400">
                  <a:latin typeface="方正正大黑简体" panose="02000000000000000000" pitchFamily="2" charset="-122"/>
                  <a:ea typeface="方正正大黑简体" panose="02000000000000000000" pitchFamily="2" charset="-122"/>
                </a:defRPr>
              </a:lvl1pPr>
            </a:lstStyle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对技术的使用还不够熟练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300214" y="3235862"/>
            <a:ext cx="2324206" cy="585537"/>
            <a:chOff x="6529508" y="2410449"/>
            <a:chExt cx="2324206" cy="585537"/>
          </a:xfrm>
        </p:grpSpPr>
        <p:sp>
          <p:nvSpPr>
            <p:cNvPr id="52" name="矩形 15"/>
            <p:cNvSpPr/>
            <p:nvPr/>
          </p:nvSpPr>
          <p:spPr>
            <a:xfrm flipH="1">
              <a:off x="6529508" y="2410449"/>
              <a:ext cx="2324206" cy="585537"/>
            </a:xfrm>
            <a:custGeom>
              <a:avLst/>
              <a:gdLst/>
              <a:ahLst/>
              <a:cxnLst/>
              <a:rect l="l" t="t" r="r" b="b"/>
              <a:pathLst>
                <a:path w="3106957" h="776923">
                  <a:moveTo>
                    <a:pt x="0" y="0"/>
                  </a:moveTo>
                  <a:lnTo>
                    <a:pt x="191750" y="776923"/>
                  </a:lnTo>
                  <a:lnTo>
                    <a:pt x="3106957" y="526631"/>
                  </a:lnTo>
                  <a:lnTo>
                    <a:pt x="3106957" y="15192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3" name="文本框 66"/>
            <p:cNvSpPr txBox="1"/>
            <p:nvPr/>
          </p:nvSpPr>
          <p:spPr>
            <a:xfrm>
              <a:off x="7047897" y="2497180"/>
              <a:ext cx="161586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400">
                  <a:latin typeface="方正正大黑简体" panose="02000000000000000000" pitchFamily="2" charset="-122"/>
                  <a:ea typeface="方正正大黑简体" panose="02000000000000000000" pitchFamily="2" charset="-122"/>
                </a:defRPr>
              </a:lvl1pPr>
            </a:lstStyle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学习没找对方向</a:t>
              </a:r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梯形 2"/>
          <p:cNvSpPr/>
          <p:nvPr/>
        </p:nvSpPr>
        <p:spPr>
          <a:xfrm>
            <a:off x="2674800" y="1779662"/>
            <a:ext cx="1170000" cy="216024"/>
          </a:xfrm>
          <a:prstGeom prst="trapezoid">
            <a:avLst>
              <a:gd name="adj" fmla="val 4043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09800" y="1910828"/>
            <a:ext cx="6934200" cy="125711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116000" tIns="0" bIns="36000" anchor="ctr"/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b="1" dirty="0">
              <a:solidFill>
                <a:srgbClr val="00A28B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5" name="任意多边形 8"/>
          <p:cNvSpPr/>
          <p:nvPr/>
        </p:nvSpPr>
        <p:spPr bwMode="auto">
          <a:xfrm>
            <a:off x="2763665" y="1779662"/>
            <a:ext cx="993775" cy="1011237"/>
          </a:xfrm>
          <a:custGeom>
            <a:avLst/>
            <a:gdLst>
              <a:gd name="T0" fmla="*/ 0 w 993531"/>
              <a:gd name="T1" fmla="*/ 0 h 1011115"/>
              <a:gd name="T2" fmla="*/ 993775 w 993531"/>
              <a:gd name="T3" fmla="*/ 0 h 1011115"/>
              <a:gd name="T4" fmla="*/ 496888 w 993531"/>
              <a:gd name="T5" fmla="*/ 1011237 h 1011115"/>
              <a:gd name="T6" fmla="*/ 0 60000 65536"/>
              <a:gd name="T7" fmla="*/ 0 60000 65536"/>
              <a:gd name="T8" fmla="*/ 0 60000 65536"/>
              <a:gd name="T9" fmla="*/ 0 w 993531"/>
              <a:gd name="T10" fmla="*/ 0 h 1011115"/>
              <a:gd name="T11" fmla="*/ 993531 w 993531"/>
              <a:gd name="T12" fmla="*/ 1011115 h 10111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93531" h="1011115">
                <a:moveTo>
                  <a:pt x="0" y="0"/>
                </a:moveTo>
                <a:lnTo>
                  <a:pt x="993531" y="0"/>
                </a:lnTo>
                <a:lnTo>
                  <a:pt x="496766" y="101111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2700" algn="ctr">
            <a:noFill/>
            <a:miter lim="800000"/>
          </a:ln>
        </p:spPr>
        <p:txBody>
          <a:bodyPr tIns="0" bIns="360000" anchor="ctr"/>
          <a:lstStyle/>
          <a:p>
            <a:pPr algn="ctr" eaLnBrk="1" hangingPunct="1">
              <a:spcBef>
                <a:spcPts val="2400"/>
              </a:spcBef>
              <a:buClr>
                <a:schemeClr val="accent1"/>
              </a:buClr>
              <a:buSzPct val="60000"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04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23928" y="2213451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明年工作计划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11560" y="186194"/>
            <a:ext cx="230425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明年工作计划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163548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60" y="307588"/>
            <a:ext cx="216000" cy="21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燕尾形 7"/>
          <p:cNvSpPr/>
          <p:nvPr/>
        </p:nvSpPr>
        <p:spPr>
          <a:xfrm rot="5400000">
            <a:off x="5419281" y="2841751"/>
            <a:ext cx="251257" cy="288032"/>
          </a:xfrm>
          <a:prstGeom prst="chevr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4427984" y="1815666"/>
            <a:ext cx="251257" cy="288032"/>
          </a:xfrm>
          <a:prstGeom prst="chevr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049800" y="1419622"/>
            <a:ext cx="1089321" cy="1080120"/>
            <a:chOff x="3049800" y="1005605"/>
            <a:chExt cx="1089321" cy="1080120"/>
          </a:xfrm>
        </p:grpSpPr>
        <p:sp>
          <p:nvSpPr>
            <p:cNvPr id="13" name="矩形 12"/>
            <p:cNvSpPr/>
            <p:nvPr/>
          </p:nvSpPr>
          <p:spPr>
            <a:xfrm>
              <a:off x="3059001" y="1005605"/>
              <a:ext cx="1080120" cy="10801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049800" y="1351127"/>
              <a:ext cx="10441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004849" y="1419622"/>
            <a:ext cx="1080120" cy="1080120"/>
            <a:chOff x="5004849" y="1005605"/>
            <a:chExt cx="1080120" cy="1080120"/>
          </a:xfrm>
        </p:grpSpPr>
        <p:sp>
          <p:nvSpPr>
            <p:cNvPr id="16" name="矩形 15"/>
            <p:cNvSpPr/>
            <p:nvPr/>
          </p:nvSpPr>
          <p:spPr>
            <a:xfrm>
              <a:off x="5004849" y="1005605"/>
              <a:ext cx="1080120" cy="10801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022851" y="1351127"/>
              <a:ext cx="10441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004849" y="3471821"/>
            <a:ext cx="1080120" cy="1080120"/>
            <a:chOff x="5004849" y="3057804"/>
            <a:chExt cx="1080120" cy="1080120"/>
          </a:xfrm>
        </p:grpSpPr>
        <p:sp>
          <p:nvSpPr>
            <p:cNvPr id="22" name="矩形 21"/>
            <p:cNvSpPr/>
            <p:nvPr/>
          </p:nvSpPr>
          <p:spPr>
            <a:xfrm>
              <a:off x="5004849" y="3057804"/>
              <a:ext cx="1080120" cy="10801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5013816" y="3428587"/>
              <a:ext cx="10441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</a:t>
              </a:r>
            </a:p>
          </p:txBody>
        </p:sp>
      </p:grpSp>
      <p:sp>
        <p:nvSpPr>
          <p:cNvPr id="24" name="文本框 7"/>
          <p:cNvSpPr txBox="1">
            <a:spLocks noChangeArrowheads="1"/>
          </p:cNvSpPr>
          <p:nvPr/>
        </p:nvSpPr>
        <p:spPr bwMode="auto">
          <a:xfrm>
            <a:off x="6101141" y="1785932"/>
            <a:ext cx="2736304" cy="665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完成安排的</a:t>
            </a: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任务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文本框 7"/>
          <p:cNvSpPr txBox="1">
            <a:spLocks noChangeArrowheads="1"/>
          </p:cNvSpPr>
          <p:nvPr/>
        </p:nvSpPr>
        <p:spPr bwMode="auto">
          <a:xfrm>
            <a:off x="251520" y="1785932"/>
            <a:ext cx="2736304" cy="522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不断学习前端的</a:t>
            </a: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技术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文本框 7"/>
          <p:cNvSpPr txBox="1">
            <a:spLocks noChangeArrowheads="1"/>
          </p:cNvSpPr>
          <p:nvPr/>
        </p:nvSpPr>
        <p:spPr bwMode="auto">
          <a:xfrm>
            <a:off x="6101141" y="3854998"/>
            <a:ext cx="2736304" cy="57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学习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FME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系列软件的</a:t>
            </a: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使用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0408" y="4083918"/>
            <a:ext cx="7344000" cy="72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00408" y="1208940"/>
            <a:ext cx="7344000" cy="28749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1" rIns="91424" bIns="4571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00812" y="1909677"/>
            <a:ext cx="6871184" cy="1526169"/>
          </a:xfrm>
          <a:prstGeom prst="rect">
            <a:avLst/>
          </a:prstGeom>
        </p:spPr>
        <p:txBody>
          <a:bodyPr wrap="square" lIns="91424" tIns="45711" rIns="91424" bIns="45711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大家好！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年是充实忙碌而又不平凡的一年。在这年末之月，回首过去、展望未来，感触良多。我是从今年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月份才来到公司的。到今天也有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个多月的时间了，在这几月里我基本完成了本年度的各项工作，当然也有一些不足之处，这需要我在后期工作中改进。</a:t>
            </a:r>
          </a:p>
        </p:txBody>
      </p:sp>
      <p:sp>
        <p:nvSpPr>
          <p:cNvPr id="5" name="11 Rectángulo"/>
          <p:cNvSpPr/>
          <p:nvPr/>
        </p:nvSpPr>
        <p:spPr>
          <a:xfrm>
            <a:off x="1332636" y="843558"/>
            <a:ext cx="1620000" cy="792088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1298" y="897602"/>
            <a:ext cx="1297322" cy="684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言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Introduction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algn="ctr"/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梯形 2"/>
          <p:cNvSpPr/>
          <p:nvPr/>
        </p:nvSpPr>
        <p:spPr>
          <a:xfrm>
            <a:off x="2674800" y="1779662"/>
            <a:ext cx="1170000" cy="216024"/>
          </a:xfrm>
          <a:prstGeom prst="trapezoid">
            <a:avLst>
              <a:gd name="adj" fmla="val 4043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09800" y="1910828"/>
            <a:ext cx="6934200" cy="125711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116000" tIns="0" bIns="36000" anchor="ctr"/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b="1" dirty="0">
              <a:solidFill>
                <a:srgbClr val="00A28B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5" name="任意多边形 8"/>
          <p:cNvSpPr/>
          <p:nvPr/>
        </p:nvSpPr>
        <p:spPr bwMode="auto">
          <a:xfrm>
            <a:off x="2763665" y="1779662"/>
            <a:ext cx="993775" cy="1011237"/>
          </a:xfrm>
          <a:custGeom>
            <a:avLst/>
            <a:gdLst>
              <a:gd name="T0" fmla="*/ 0 w 993531"/>
              <a:gd name="T1" fmla="*/ 0 h 1011115"/>
              <a:gd name="T2" fmla="*/ 993775 w 993531"/>
              <a:gd name="T3" fmla="*/ 0 h 1011115"/>
              <a:gd name="T4" fmla="*/ 496888 w 993531"/>
              <a:gd name="T5" fmla="*/ 1011237 h 1011115"/>
              <a:gd name="T6" fmla="*/ 0 60000 65536"/>
              <a:gd name="T7" fmla="*/ 0 60000 65536"/>
              <a:gd name="T8" fmla="*/ 0 60000 65536"/>
              <a:gd name="T9" fmla="*/ 0 w 993531"/>
              <a:gd name="T10" fmla="*/ 0 h 1011115"/>
              <a:gd name="T11" fmla="*/ 993531 w 993531"/>
              <a:gd name="T12" fmla="*/ 1011115 h 10111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93531" h="1011115">
                <a:moveTo>
                  <a:pt x="0" y="0"/>
                </a:moveTo>
                <a:lnTo>
                  <a:pt x="993531" y="0"/>
                </a:lnTo>
                <a:lnTo>
                  <a:pt x="496766" y="101111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2700" algn="ctr">
            <a:noFill/>
            <a:miter lim="800000"/>
          </a:ln>
        </p:spPr>
        <p:txBody>
          <a:bodyPr tIns="0" bIns="360000" anchor="ctr"/>
          <a:lstStyle/>
          <a:p>
            <a:pPr algn="ctr" eaLnBrk="1" hangingPunct="1">
              <a:spcBef>
                <a:spcPts val="2400"/>
              </a:spcBef>
              <a:buClr>
                <a:schemeClr val="accent1"/>
              </a:buClr>
              <a:buSzPct val="60000"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05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23928" y="2213451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本年度收获了什么</a:t>
            </a:r>
          </a:p>
        </p:txBody>
      </p:sp>
    </p:spTree>
    <p:extLst>
      <p:ext uri="{BB962C8B-B14F-4D97-AF65-F5344CB8AC3E}">
        <p14:creationId xmlns="" xmlns:p14="http://schemas.microsoft.com/office/powerpoint/2010/main" val="1982179797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11560" y="186194"/>
            <a:ext cx="230425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项目中收获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163548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60" y="307588"/>
            <a:ext cx="216000" cy="21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Freeform 4"/>
          <p:cNvSpPr/>
          <p:nvPr/>
        </p:nvSpPr>
        <p:spPr bwMode="gray">
          <a:xfrm>
            <a:off x="5073650" y="987574"/>
            <a:ext cx="1466850" cy="889619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29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0" scaled="1"/>
          </a:gradFill>
          <a:ln w="12700">
            <a:noFill/>
            <a:prstDash val="solid"/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424238" y="2091043"/>
            <a:ext cx="2295525" cy="2268000"/>
          </a:xfrm>
          <a:prstGeom prst="roundRect">
            <a:avLst>
              <a:gd name="adj" fmla="val 4690"/>
            </a:avLst>
          </a:prstGeom>
          <a:noFill/>
          <a:ln w="12700">
            <a:solidFill>
              <a:schemeClr val="tx2">
                <a:lumMod val="75000"/>
              </a:schemeClr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3657600" y="1984728"/>
            <a:ext cx="1863725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动态权限控制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5934075" y="1704890"/>
            <a:ext cx="2295525" cy="2268000"/>
          </a:xfrm>
          <a:prstGeom prst="roundRect">
            <a:avLst>
              <a:gd name="adj" fmla="val 4690"/>
            </a:avLst>
          </a:prstGeom>
          <a:noFill/>
          <a:ln w="12700">
            <a:solidFill>
              <a:schemeClr val="tx2">
                <a:lumMod val="75000"/>
              </a:schemeClr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gray">
          <a:xfrm>
            <a:off x="6149975" y="1594909"/>
            <a:ext cx="1863725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Arcgis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API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13"/>
          <p:cNvSpPr/>
          <p:nvPr/>
        </p:nvSpPr>
        <p:spPr bwMode="gray">
          <a:xfrm>
            <a:off x="2492375" y="1373727"/>
            <a:ext cx="1466850" cy="890841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48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0" scaled="1"/>
          </a:gradFill>
          <a:ln w="12700">
            <a:noFill/>
            <a:prstDash val="solid"/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914400" y="2422206"/>
            <a:ext cx="2295525" cy="2268000"/>
          </a:xfrm>
          <a:prstGeom prst="roundRect">
            <a:avLst>
              <a:gd name="adj" fmla="val 4690"/>
            </a:avLst>
          </a:prstGeom>
          <a:noFill/>
          <a:ln w="12700">
            <a:solidFill>
              <a:schemeClr val="tx2">
                <a:lumMod val="75000"/>
              </a:schemeClr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AutoShape 18"/>
          <p:cNvSpPr>
            <a:spLocks noChangeArrowheads="1"/>
          </p:cNvSpPr>
          <p:nvPr/>
        </p:nvSpPr>
        <p:spPr bwMode="gray">
          <a:xfrm>
            <a:off x="1130300" y="2312225"/>
            <a:ext cx="1863725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技术熟练度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971600" y="2818839"/>
            <a:ext cx="2124000" cy="16971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no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全家桶使用更加熟练</a:t>
            </a:r>
            <a:endParaRPr lang="en-US" altLang="zh-C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掌握更加全面</a:t>
            </a:r>
            <a:endParaRPr lang="en-US" altLang="zh-C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代码更加规范化</a:t>
            </a:r>
            <a:endParaRPr lang="en-US" altLang="zh-C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代码更加组件化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3510000" y="2492225"/>
            <a:ext cx="2124000" cy="16971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no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菜单权限</a:t>
            </a:r>
            <a:endParaRPr lang="en-US" altLang="zh-C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接口权限</a:t>
            </a:r>
            <a:endParaRPr lang="en-US" altLang="zh-C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数据权限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6019837" y="2091043"/>
            <a:ext cx="2124000" cy="16971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no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地图图层</a:t>
            </a:r>
            <a:endParaRPr lang="en-US" altLang="zh-C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地图底图</a:t>
            </a:r>
            <a:endParaRPr lang="en-US" altLang="zh-C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地图图例</a:t>
            </a:r>
            <a:endParaRPr lang="en-US" altLang="zh-C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地图绘制</a:t>
            </a:r>
            <a:endParaRPr lang="en-US" altLang="zh-C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加载地图服务</a:t>
            </a:r>
            <a:endParaRPr lang="en-US" altLang="zh-C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11560" y="186194"/>
            <a:ext cx="230425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学习中收获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163548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60" y="307588"/>
            <a:ext cx="216000" cy="21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883532" y="2094310"/>
            <a:ext cx="2110240" cy="982746"/>
            <a:chOff x="502328" y="2091788"/>
            <a:chExt cx="1831974" cy="982746"/>
          </a:xfrm>
        </p:grpSpPr>
        <p:sp>
          <p:nvSpPr>
            <p:cNvPr id="9" name="平行四边形 8"/>
            <p:cNvSpPr/>
            <p:nvPr/>
          </p:nvSpPr>
          <p:spPr>
            <a:xfrm>
              <a:off x="502328" y="2091788"/>
              <a:ext cx="1831974" cy="493702"/>
            </a:xfrm>
            <a:prstGeom prst="parallelogram">
              <a:avLst>
                <a:gd name="adj" fmla="val 8171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 – 10</a:t>
              </a:r>
              <a:r>
                <a:rPr lang="zh-CN" altLang="en-US" sz="2000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月</a:t>
              </a:r>
            </a:p>
          </p:txBody>
        </p:sp>
        <p:sp>
          <p:nvSpPr>
            <p:cNvPr id="10" name="平行四边形 9"/>
            <p:cNvSpPr/>
            <p:nvPr/>
          </p:nvSpPr>
          <p:spPr>
            <a:xfrm flipH="1">
              <a:off x="502328" y="2580832"/>
              <a:ext cx="1831974" cy="493702"/>
            </a:xfrm>
            <a:prstGeom prst="parallelogram">
              <a:avLst>
                <a:gd name="adj" fmla="val 8171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err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Uniapp</a:t>
              </a:r>
              <a:r>
                <a:rPr lang="zh-CN" altLang="en-US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 dirty="0" err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hexo</a:t>
              </a:r>
              <a:endParaRPr lang="zh-CN" altLang="en-US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56139" y="2094310"/>
            <a:ext cx="1829903" cy="982746"/>
            <a:chOff x="2079688" y="2091788"/>
            <a:chExt cx="1829903" cy="982746"/>
          </a:xfrm>
        </p:grpSpPr>
        <p:sp>
          <p:nvSpPr>
            <p:cNvPr id="12" name="平行四边形 11"/>
            <p:cNvSpPr/>
            <p:nvPr/>
          </p:nvSpPr>
          <p:spPr>
            <a:xfrm>
              <a:off x="2079688" y="2091788"/>
              <a:ext cx="1829903" cy="493702"/>
            </a:xfrm>
            <a:prstGeom prst="parallelogram">
              <a:avLst>
                <a:gd name="adj" fmla="val 8171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2021.1.19</a:t>
              </a:r>
              <a:endParaRPr lang="zh-CN" altLang="en-US" sz="20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H="1">
              <a:off x="2079688" y="2580832"/>
              <a:ext cx="1829903" cy="493702"/>
            </a:xfrm>
            <a:prstGeom prst="parallelogram">
              <a:avLst>
                <a:gd name="adj" fmla="val 8171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Deno1.7</a:t>
              </a:r>
              <a:endParaRPr lang="zh-CN" altLang="en-US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792972" y="2094310"/>
            <a:ext cx="2223253" cy="982746"/>
            <a:chOff x="3657048" y="2091788"/>
            <a:chExt cx="1829903" cy="982746"/>
          </a:xfrm>
        </p:grpSpPr>
        <p:sp>
          <p:nvSpPr>
            <p:cNvPr id="15" name="平行四边形 14"/>
            <p:cNvSpPr/>
            <p:nvPr/>
          </p:nvSpPr>
          <p:spPr>
            <a:xfrm>
              <a:off x="3657048" y="2091788"/>
              <a:ext cx="1829903" cy="493702"/>
            </a:xfrm>
            <a:prstGeom prst="parallelogram">
              <a:avLst>
                <a:gd name="adj" fmla="val 8171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11.19</a:t>
              </a:r>
              <a:endParaRPr lang="zh-CN" altLang="en-US" sz="20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平行四边形 15"/>
            <p:cNvSpPr/>
            <p:nvPr/>
          </p:nvSpPr>
          <p:spPr>
            <a:xfrm flipH="1">
              <a:off x="3657048" y="2580832"/>
              <a:ext cx="1829903" cy="493702"/>
            </a:xfrm>
            <a:prstGeom prst="parallelogram">
              <a:avLst>
                <a:gd name="adj" fmla="val 8171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Typescript4.1</a:t>
              </a:r>
              <a:endParaRPr lang="zh-CN" altLang="en-US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763681" y="2094310"/>
            <a:ext cx="1829903" cy="982746"/>
            <a:chOff x="5234408" y="2091788"/>
            <a:chExt cx="1829903" cy="982746"/>
          </a:xfrm>
        </p:grpSpPr>
        <p:sp>
          <p:nvSpPr>
            <p:cNvPr id="18" name="平行四边形 17"/>
            <p:cNvSpPr/>
            <p:nvPr/>
          </p:nvSpPr>
          <p:spPr>
            <a:xfrm>
              <a:off x="5234408" y="2091788"/>
              <a:ext cx="1829903" cy="493702"/>
            </a:xfrm>
            <a:prstGeom prst="parallelogram">
              <a:avLst>
                <a:gd name="adj" fmla="val 8171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10.22</a:t>
              </a:r>
              <a:endParaRPr lang="zh-CN" altLang="en-US" sz="20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平行四边形 18"/>
            <p:cNvSpPr/>
            <p:nvPr/>
          </p:nvSpPr>
          <p:spPr>
            <a:xfrm flipH="1">
              <a:off x="5234408" y="2580832"/>
              <a:ext cx="1829903" cy="493702"/>
            </a:xfrm>
            <a:prstGeom prst="parallelogram">
              <a:avLst>
                <a:gd name="adj" fmla="val 8171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React</a:t>
              </a:r>
              <a:r>
                <a:rPr lang="en-US" altLang="zh-CN" b="1" dirty="0"/>
                <a:t>17.0.1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338973" y="2094310"/>
            <a:ext cx="1831972" cy="982746"/>
            <a:chOff x="6809700" y="2091788"/>
            <a:chExt cx="1831972" cy="982746"/>
          </a:xfrm>
        </p:grpSpPr>
        <p:sp>
          <p:nvSpPr>
            <p:cNvPr id="21" name="平行四边形 20"/>
            <p:cNvSpPr/>
            <p:nvPr/>
          </p:nvSpPr>
          <p:spPr>
            <a:xfrm>
              <a:off x="6809700" y="2091788"/>
              <a:ext cx="1831972" cy="493702"/>
            </a:xfrm>
            <a:prstGeom prst="parallelogram">
              <a:avLst>
                <a:gd name="adj" fmla="val 8171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09.18</a:t>
              </a:r>
              <a:endParaRPr lang="zh-CN" altLang="en-US" sz="20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平行四边形 21"/>
            <p:cNvSpPr/>
            <p:nvPr/>
          </p:nvSpPr>
          <p:spPr>
            <a:xfrm flipH="1">
              <a:off x="6809700" y="2580832"/>
              <a:ext cx="1831972" cy="493702"/>
            </a:xfrm>
            <a:prstGeom prst="parallelogram">
              <a:avLst>
                <a:gd name="adj" fmla="val 8171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Vue3.0</a:t>
              </a:r>
              <a:endParaRPr lang="zh-CN" altLang="en-US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7308304" y="3077056"/>
            <a:ext cx="1368000" cy="1438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 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开发所有前端应用的框架，开发者编写一套代码，可发布到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、以及各个小程序平台。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41115" y="3077056"/>
            <a:ext cx="1664454" cy="574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预计在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2021.2.23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正式发布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30945" y="3077056"/>
            <a:ext cx="1440000" cy="574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更好的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Typescript 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支持。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5386" y="1156933"/>
            <a:ext cx="1440000" cy="937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 安全的 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TypeScript 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运行时环境。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153584" y="1491629"/>
            <a:ext cx="1440000" cy="602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主要致力于简化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本身的升级。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11560" y="186194"/>
            <a:ext cx="230425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学习成果演示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163548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60" y="307588"/>
            <a:ext cx="216000" cy="21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" name="图片 8">
            <a:hlinkClick r:id="rId3"/>
            <a:extLst>
              <a:ext uri="{FF2B5EF4-FFF2-40B4-BE49-F238E27FC236}">
                <a16:creationId xmlns="" xmlns:a16="http://schemas.microsoft.com/office/drawing/2014/main" id="{082C15AF-8CFD-4F53-AF21-BBBC61BDA1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0" y="741720"/>
            <a:ext cx="8892480" cy="4361627"/>
          </a:xfrm>
          <a:prstGeom prst="rect">
            <a:avLst/>
          </a:prstGeo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11560" y="186194"/>
            <a:ext cx="230425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学习成果演示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163548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60" y="307588"/>
            <a:ext cx="216000" cy="21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1" name="图片 10">
            <a:hlinkClick r:id="rId3"/>
            <a:extLst>
              <a:ext uri="{FF2B5EF4-FFF2-40B4-BE49-F238E27FC236}">
                <a16:creationId xmlns="" xmlns:a16="http://schemas.microsoft.com/office/drawing/2014/main" id="{0ADA1CA8-AB16-472F-BBE9-F847EC166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30" y="889103"/>
            <a:ext cx="8053339" cy="39468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56420392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11560" y="186194"/>
            <a:ext cx="230425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163548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60" y="307588"/>
            <a:ext cx="216000" cy="21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矩形 83"/>
          <p:cNvSpPr>
            <a:spLocks noChangeArrowheads="1"/>
          </p:cNvSpPr>
          <p:nvPr/>
        </p:nvSpPr>
        <p:spPr bwMode="auto">
          <a:xfrm>
            <a:off x="2699792" y="1113331"/>
            <a:ext cx="3645929" cy="3402627"/>
          </a:xfrm>
          <a:prstGeom prst="rect">
            <a:avLst/>
          </a:prstGeom>
          <a:solidFill>
            <a:srgbClr val="F2F2F2"/>
          </a:solidFill>
          <a:ln w="9525" cmpd="sng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68562" tIns="34281" rIns="68562" bIns="34281"/>
          <a:lstStyle/>
          <a:p>
            <a:endParaRPr lang="zh-CN" altLang="en-US"/>
          </a:p>
        </p:txBody>
      </p:sp>
      <p:sp>
        <p:nvSpPr>
          <p:cNvPr id="30" name="TextBox 84"/>
          <p:cNvSpPr txBox="1">
            <a:spLocks noChangeArrowheads="1"/>
          </p:cNvSpPr>
          <p:nvPr/>
        </p:nvSpPr>
        <p:spPr bwMode="auto">
          <a:xfrm>
            <a:off x="2962842" y="1327312"/>
            <a:ext cx="3168000" cy="3116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2020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即将过去，在这一年里，我有很多感慨，有毕业时的迷茫，离别时的伤感，也有工作中的收获，这些都深深印在了我的脑海中。在新的一年里我还需不断的学习，因为技术在不断进步更新，只有通过不断地学习，辅以求精务实，脚踏实地的作风，方能胜任自己的工作岗位。</a:t>
            </a: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　</a:t>
            </a:r>
            <a:r>
              <a:rPr lang="zh-CN" altLang="en-US" sz="12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今后的工作中，我将不断的总结与反省，不断地鞭策自己并充实自己，提高自身素质与技术水平，以适应时代和企业的发展，与公司共同进步、共同成长。</a:t>
            </a:r>
            <a:endParaRPr lang="en-US" altLang="zh-CN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Freeform 12"/>
          <p:cNvSpPr/>
          <p:nvPr/>
        </p:nvSpPr>
        <p:spPr bwMode="auto">
          <a:xfrm>
            <a:off x="2654085" y="1044737"/>
            <a:ext cx="396324" cy="397669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lIns="68562" tIns="34281" rIns="68562" bIns="34281"/>
          <a:lstStyle/>
          <a:p>
            <a:endParaRPr lang="zh-CN" altLang="en-US"/>
          </a:p>
        </p:txBody>
      </p:sp>
      <p:sp>
        <p:nvSpPr>
          <p:cNvPr id="32" name="Freeform 12"/>
          <p:cNvSpPr/>
          <p:nvPr/>
        </p:nvSpPr>
        <p:spPr bwMode="auto">
          <a:xfrm flipH="1" flipV="1">
            <a:off x="6022902" y="4168755"/>
            <a:ext cx="396324" cy="397669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lIns="68562" tIns="34281" rIns="68562" bIns="34281"/>
          <a:lstStyle/>
          <a:p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002979"/>
            <a:ext cx="9144000" cy="17246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7"/>
          <p:cNvSpPr>
            <a:spLocks noChangeAspect="1" noEditPoints="1"/>
          </p:cNvSpPr>
          <p:nvPr/>
        </p:nvSpPr>
        <p:spPr bwMode="auto">
          <a:xfrm>
            <a:off x="2015716" y="4104409"/>
            <a:ext cx="294344" cy="296470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3517" y="4064140"/>
            <a:ext cx="1677346" cy="377008"/>
          </a:xfrm>
          <a:prstGeom prst="rect">
            <a:avLst/>
          </a:prstGeom>
          <a:noFill/>
        </p:spPr>
        <p:txBody>
          <a:bodyPr wrap="non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报告人：陈亮</a:t>
            </a:r>
          </a:p>
        </p:txBody>
      </p:sp>
      <p:sp>
        <p:nvSpPr>
          <p:cNvPr id="6" name="Freeform 10"/>
          <p:cNvSpPr>
            <a:spLocks noChangeAspect="1" noEditPoints="1"/>
          </p:cNvSpPr>
          <p:nvPr/>
        </p:nvSpPr>
        <p:spPr bwMode="auto">
          <a:xfrm>
            <a:off x="4793855" y="4104706"/>
            <a:ext cx="295876" cy="295876"/>
          </a:xfrm>
          <a:custGeom>
            <a:avLst/>
            <a:gdLst>
              <a:gd name="T0" fmla="*/ 245 w 490"/>
              <a:gd name="T1" fmla="*/ 0 h 490"/>
              <a:gd name="T2" fmla="*/ 490 w 490"/>
              <a:gd name="T3" fmla="*/ 245 h 490"/>
              <a:gd name="T4" fmla="*/ 245 w 490"/>
              <a:gd name="T5" fmla="*/ 490 h 490"/>
              <a:gd name="T6" fmla="*/ 0 w 490"/>
              <a:gd name="T7" fmla="*/ 245 h 490"/>
              <a:gd name="T8" fmla="*/ 245 w 490"/>
              <a:gd name="T9" fmla="*/ 0 h 490"/>
              <a:gd name="T10" fmla="*/ 436 w 490"/>
              <a:gd name="T11" fmla="*/ 250 h 490"/>
              <a:gd name="T12" fmla="*/ 427 w 490"/>
              <a:gd name="T13" fmla="*/ 256 h 490"/>
              <a:gd name="T14" fmla="*/ 394 w 490"/>
              <a:gd name="T15" fmla="*/ 256 h 490"/>
              <a:gd name="T16" fmla="*/ 386 w 490"/>
              <a:gd name="T17" fmla="*/ 253 h 490"/>
              <a:gd name="T18" fmla="*/ 245 w 490"/>
              <a:gd name="T19" fmla="*/ 105 h 490"/>
              <a:gd name="T20" fmla="*/ 104 w 490"/>
              <a:gd name="T21" fmla="*/ 253 h 490"/>
              <a:gd name="T22" fmla="*/ 96 w 490"/>
              <a:gd name="T23" fmla="*/ 256 h 490"/>
              <a:gd name="T24" fmla="*/ 63 w 490"/>
              <a:gd name="T25" fmla="*/ 256 h 490"/>
              <a:gd name="T26" fmla="*/ 54 w 490"/>
              <a:gd name="T27" fmla="*/ 250 h 490"/>
              <a:gd name="T28" fmla="*/ 56 w 490"/>
              <a:gd name="T29" fmla="*/ 239 h 490"/>
              <a:gd name="T30" fmla="*/ 236 w 490"/>
              <a:gd name="T31" fmla="*/ 52 h 490"/>
              <a:gd name="T32" fmla="*/ 245 w 490"/>
              <a:gd name="T33" fmla="*/ 48 h 490"/>
              <a:gd name="T34" fmla="*/ 254 w 490"/>
              <a:gd name="T35" fmla="*/ 52 h 490"/>
              <a:gd name="T36" fmla="*/ 434 w 490"/>
              <a:gd name="T37" fmla="*/ 239 h 490"/>
              <a:gd name="T38" fmla="*/ 436 w 490"/>
              <a:gd name="T39" fmla="*/ 250 h 490"/>
              <a:gd name="T40" fmla="*/ 113 w 490"/>
              <a:gd name="T41" fmla="*/ 267 h 490"/>
              <a:gd name="T42" fmla="*/ 113 w 490"/>
              <a:gd name="T43" fmla="*/ 267 h 490"/>
              <a:gd name="T44" fmla="*/ 113 w 490"/>
              <a:gd name="T45" fmla="*/ 379 h 490"/>
              <a:gd name="T46" fmla="*/ 129 w 490"/>
              <a:gd name="T47" fmla="*/ 398 h 490"/>
              <a:gd name="T48" fmla="*/ 202 w 490"/>
              <a:gd name="T49" fmla="*/ 398 h 490"/>
              <a:gd name="T50" fmla="*/ 202 w 490"/>
              <a:gd name="T51" fmla="*/ 276 h 490"/>
              <a:gd name="T52" fmla="*/ 221 w 490"/>
              <a:gd name="T53" fmla="*/ 257 h 490"/>
              <a:gd name="T54" fmla="*/ 269 w 490"/>
              <a:gd name="T55" fmla="*/ 257 h 490"/>
              <a:gd name="T56" fmla="*/ 288 w 490"/>
              <a:gd name="T57" fmla="*/ 276 h 490"/>
              <a:gd name="T58" fmla="*/ 288 w 490"/>
              <a:gd name="T59" fmla="*/ 398 h 490"/>
              <a:gd name="T60" fmla="*/ 361 w 490"/>
              <a:gd name="T61" fmla="*/ 398 h 490"/>
              <a:gd name="T62" fmla="*/ 377 w 490"/>
              <a:gd name="T63" fmla="*/ 379 h 490"/>
              <a:gd name="T64" fmla="*/ 377 w 490"/>
              <a:gd name="T65" fmla="*/ 268 h 490"/>
              <a:gd name="T66" fmla="*/ 245 w 490"/>
              <a:gd name="T67" fmla="*/ 130 h 490"/>
              <a:gd name="T68" fmla="*/ 113 w 490"/>
              <a:gd name="T69" fmla="*/ 267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0" h="490">
                <a:moveTo>
                  <a:pt x="245" y="0"/>
                </a:moveTo>
                <a:cubicBezTo>
                  <a:pt x="380" y="0"/>
                  <a:pt x="490" y="110"/>
                  <a:pt x="490" y="245"/>
                </a:cubicBezTo>
                <a:cubicBezTo>
                  <a:pt x="490" y="381"/>
                  <a:pt x="380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  <a:moveTo>
                  <a:pt x="436" y="250"/>
                </a:moveTo>
                <a:cubicBezTo>
                  <a:pt x="435" y="254"/>
                  <a:pt x="431" y="256"/>
                  <a:pt x="427" y="256"/>
                </a:cubicBezTo>
                <a:lnTo>
                  <a:pt x="394" y="256"/>
                </a:lnTo>
                <a:cubicBezTo>
                  <a:pt x="391" y="256"/>
                  <a:pt x="388" y="255"/>
                  <a:pt x="386" y="253"/>
                </a:cubicBezTo>
                <a:lnTo>
                  <a:pt x="245" y="105"/>
                </a:lnTo>
                <a:lnTo>
                  <a:pt x="104" y="253"/>
                </a:lnTo>
                <a:cubicBezTo>
                  <a:pt x="102" y="255"/>
                  <a:pt x="99" y="256"/>
                  <a:pt x="96" y="256"/>
                </a:cubicBezTo>
                <a:lnTo>
                  <a:pt x="63" y="256"/>
                </a:lnTo>
                <a:cubicBezTo>
                  <a:pt x="59" y="256"/>
                  <a:pt x="55" y="254"/>
                  <a:pt x="54" y="250"/>
                </a:cubicBezTo>
                <a:cubicBezTo>
                  <a:pt x="52" y="246"/>
                  <a:pt x="53" y="242"/>
                  <a:pt x="56" y="239"/>
                </a:cubicBezTo>
                <a:lnTo>
                  <a:pt x="236" y="52"/>
                </a:lnTo>
                <a:cubicBezTo>
                  <a:pt x="238" y="49"/>
                  <a:pt x="242" y="48"/>
                  <a:pt x="245" y="48"/>
                </a:cubicBezTo>
                <a:cubicBezTo>
                  <a:pt x="248" y="48"/>
                  <a:pt x="252" y="49"/>
                  <a:pt x="254" y="52"/>
                </a:cubicBezTo>
                <a:lnTo>
                  <a:pt x="434" y="239"/>
                </a:lnTo>
                <a:cubicBezTo>
                  <a:pt x="437" y="242"/>
                  <a:pt x="438" y="246"/>
                  <a:pt x="436" y="250"/>
                </a:cubicBezTo>
                <a:close/>
                <a:moveTo>
                  <a:pt x="113" y="267"/>
                </a:moveTo>
                <a:lnTo>
                  <a:pt x="113" y="267"/>
                </a:lnTo>
                <a:lnTo>
                  <a:pt x="113" y="379"/>
                </a:lnTo>
                <a:cubicBezTo>
                  <a:pt x="113" y="389"/>
                  <a:pt x="120" y="398"/>
                  <a:pt x="129" y="398"/>
                </a:cubicBezTo>
                <a:lnTo>
                  <a:pt x="202" y="398"/>
                </a:lnTo>
                <a:lnTo>
                  <a:pt x="202" y="276"/>
                </a:lnTo>
                <a:cubicBezTo>
                  <a:pt x="202" y="266"/>
                  <a:pt x="211" y="257"/>
                  <a:pt x="221" y="257"/>
                </a:cubicBezTo>
                <a:lnTo>
                  <a:pt x="269" y="257"/>
                </a:lnTo>
                <a:cubicBezTo>
                  <a:pt x="279" y="257"/>
                  <a:pt x="288" y="266"/>
                  <a:pt x="288" y="276"/>
                </a:cubicBezTo>
                <a:lnTo>
                  <a:pt x="288" y="398"/>
                </a:lnTo>
                <a:lnTo>
                  <a:pt x="361" y="398"/>
                </a:lnTo>
                <a:cubicBezTo>
                  <a:pt x="370" y="398"/>
                  <a:pt x="377" y="389"/>
                  <a:pt x="377" y="379"/>
                </a:cubicBezTo>
                <a:lnTo>
                  <a:pt x="377" y="268"/>
                </a:lnTo>
                <a:lnTo>
                  <a:pt x="245" y="130"/>
                </a:lnTo>
                <a:lnTo>
                  <a:pt x="113" y="2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9574" y="4064140"/>
            <a:ext cx="2762579" cy="377008"/>
          </a:xfrm>
          <a:prstGeom prst="rect">
            <a:avLst/>
          </a:prstGeom>
          <a:noFill/>
        </p:spPr>
        <p:txBody>
          <a:bodyPr wrap="non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   门：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FME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运营中心</a:t>
            </a:r>
            <a:endParaRPr lang="zh-CN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27784" y="2320465"/>
            <a:ext cx="3888432" cy="1092585"/>
          </a:xfrm>
          <a:prstGeom prst="rect">
            <a:avLst/>
          </a:prstGeom>
        </p:spPr>
        <p:txBody>
          <a:bodyPr wrap="square" lIns="76179" tIns="38089" rIns="76179" bIns="38089" anchor="ctr">
            <a:spAutoFit/>
          </a:bodyPr>
          <a:lstStyle/>
          <a:p>
            <a:pPr algn="ctr"/>
            <a:r>
              <a:rPr lang="zh-CN" altLang="en-US" sz="6600" b="1" spc="5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Gothic Std B" panose="020B0800000000000000" pitchFamily="34" charset="-128"/>
                <a:ea typeface="微软雅黑" panose="020B0503020204020204" pitchFamily="34" charset="-122"/>
              </a:rPr>
              <a:t>感谢聆听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3"/>
          <p:cNvSpPr/>
          <p:nvPr/>
        </p:nvSpPr>
        <p:spPr>
          <a:xfrm>
            <a:off x="2952000" y="1131590"/>
            <a:ext cx="3240000" cy="504000"/>
          </a:xfrm>
          <a:custGeom>
            <a:avLst/>
            <a:gdLst/>
            <a:ahLst/>
            <a:cxnLst/>
            <a:rect l="l" t="t" r="r" b="b"/>
            <a:pathLst>
              <a:path w="3374954" h="511044">
                <a:moveTo>
                  <a:pt x="0" y="0"/>
                </a:moveTo>
                <a:lnTo>
                  <a:pt x="3312637" y="0"/>
                </a:lnTo>
                <a:cubicBezTo>
                  <a:pt x="3347054" y="0"/>
                  <a:pt x="3374954" y="27900"/>
                  <a:pt x="3374954" y="62317"/>
                </a:cubicBezTo>
                <a:lnTo>
                  <a:pt x="3374954" y="448727"/>
                </a:lnTo>
                <a:cubicBezTo>
                  <a:pt x="3374954" y="483144"/>
                  <a:pt x="3347054" y="511044"/>
                  <a:pt x="3312637" y="511044"/>
                </a:cubicBezTo>
                <a:lnTo>
                  <a:pt x="0" y="511044"/>
                </a:lnTo>
                <a:lnTo>
                  <a:pt x="255522" y="255522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34" tIns="49917" rIns="99834" bIns="49917" rtlCol="0" anchor="ctr"/>
          <a:lstStyle/>
          <a:p>
            <a:pPr algn="ctr"/>
            <a:r>
              <a:rPr lang="zh-CN" altLang="en-US" sz="1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本年年度工作概况</a:t>
            </a:r>
          </a:p>
        </p:txBody>
      </p:sp>
      <p:sp>
        <p:nvSpPr>
          <p:cNvPr id="28" name="圆角矩形 1"/>
          <p:cNvSpPr/>
          <p:nvPr/>
        </p:nvSpPr>
        <p:spPr>
          <a:xfrm>
            <a:off x="2087904" y="1131590"/>
            <a:ext cx="1008112" cy="504000"/>
          </a:xfrm>
          <a:custGeom>
            <a:avLst/>
            <a:gdLst/>
            <a:ahLst/>
            <a:cxnLst/>
            <a:rect l="l" t="t" r="r" b="b"/>
            <a:pathLst>
              <a:path w="1008112" h="511044">
                <a:moveTo>
                  <a:pt x="62317" y="0"/>
                </a:moveTo>
                <a:lnTo>
                  <a:pt x="432048" y="0"/>
                </a:lnTo>
                <a:lnTo>
                  <a:pt x="576064" y="0"/>
                </a:lnTo>
                <a:lnTo>
                  <a:pt x="752590" y="0"/>
                </a:lnTo>
                <a:lnTo>
                  <a:pt x="1008112" y="255522"/>
                </a:lnTo>
                <a:lnTo>
                  <a:pt x="752590" y="511044"/>
                </a:lnTo>
                <a:lnTo>
                  <a:pt x="576064" y="511044"/>
                </a:lnTo>
                <a:lnTo>
                  <a:pt x="432048" y="511044"/>
                </a:lnTo>
                <a:lnTo>
                  <a:pt x="62317" y="511044"/>
                </a:lnTo>
                <a:cubicBezTo>
                  <a:pt x="27900" y="511044"/>
                  <a:pt x="0" y="483144"/>
                  <a:pt x="0" y="448727"/>
                </a:cubicBezTo>
                <a:lnTo>
                  <a:pt x="0" y="62317"/>
                </a:lnTo>
                <a:cubicBezTo>
                  <a:pt x="0" y="27900"/>
                  <a:pt x="27900" y="0"/>
                  <a:pt x="6231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34" tIns="49917" rIns="324000" bIns="49917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29" name="圆角矩形 3"/>
          <p:cNvSpPr/>
          <p:nvPr/>
        </p:nvSpPr>
        <p:spPr>
          <a:xfrm>
            <a:off x="2952000" y="1916690"/>
            <a:ext cx="3240000" cy="504000"/>
          </a:xfrm>
          <a:custGeom>
            <a:avLst/>
            <a:gdLst/>
            <a:ahLst/>
            <a:cxnLst/>
            <a:rect l="l" t="t" r="r" b="b"/>
            <a:pathLst>
              <a:path w="3374954" h="511044">
                <a:moveTo>
                  <a:pt x="0" y="0"/>
                </a:moveTo>
                <a:lnTo>
                  <a:pt x="3312637" y="0"/>
                </a:lnTo>
                <a:cubicBezTo>
                  <a:pt x="3347054" y="0"/>
                  <a:pt x="3374954" y="27900"/>
                  <a:pt x="3374954" y="62317"/>
                </a:cubicBezTo>
                <a:lnTo>
                  <a:pt x="3374954" y="448727"/>
                </a:lnTo>
                <a:cubicBezTo>
                  <a:pt x="3374954" y="483144"/>
                  <a:pt x="3347054" y="511044"/>
                  <a:pt x="3312637" y="511044"/>
                </a:cubicBezTo>
                <a:lnTo>
                  <a:pt x="0" y="511044"/>
                </a:lnTo>
                <a:lnTo>
                  <a:pt x="255522" y="255522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34" tIns="49917" rIns="99834" bIns="49917" rtlCol="0" anchor="ctr"/>
          <a:lstStyle/>
          <a:p>
            <a:pPr algn="ctr"/>
            <a:r>
              <a:rPr lang="zh-CN" altLang="en-US" sz="1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重点工作展示</a:t>
            </a:r>
            <a:endParaRPr lang="en-US" altLang="zh-CN" sz="1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1"/>
          <p:cNvSpPr/>
          <p:nvPr/>
        </p:nvSpPr>
        <p:spPr>
          <a:xfrm>
            <a:off x="2087904" y="1916690"/>
            <a:ext cx="1008112" cy="504000"/>
          </a:xfrm>
          <a:custGeom>
            <a:avLst/>
            <a:gdLst/>
            <a:ahLst/>
            <a:cxnLst/>
            <a:rect l="l" t="t" r="r" b="b"/>
            <a:pathLst>
              <a:path w="1008112" h="511044">
                <a:moveTo>
                  <a:pt x="62317" y="0"/>
                </a:moveTo>
                <a:lnTo>
                  <a:pt x="432048" y="0"/>
                </a:lnTo>
                <a:lnTo>
                  <a:pt x="576064" y="0"/>
                </a:lnTo>
                <a:lnTo>
                  <a:pt x="752590" y="0"/>
                </a:lnTo>
                <a:lnTo>
                  <a:pt x="1008112" y="255522"/>
                </a:lnTo>
                <a:lnTo>
                  <a:pt x="752590" y="511044"/>
                </a:lnTo>
                <a:lnTo>
                  <a:pt x="576064" y="511044"/>
                </a:lnTo>
                <a:lnTo>
                  <a:pt x="432048" y="511044"/>
                </a:lnTo>
                <a:lnTo>
                  <a:pt x="62317" y="511044"/>
                </a:lnTo>
                <a:cubicBezTo>
                  <a:pt x="27900" y="511044"/>
                  <a:pt x="0" y="483144"/>
                  <a:pt x="0" y="448727"/>
                </a:cubicBezTo>
                <a:lnTo>
                  <a:pt x="0" y="62317"/>
                </a:lnTo>
                <a:cubicBezTo>
                  <a:pt x="0" y="27900"/>
                  <a:pt x="27900" y="0"/>
                  <a:pt x="6231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34" tIns="49917" rIns="324000" bIns="49917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31" name="圆角矩形 3"/>
          <p:cNvSpPr/>
          <p:nvPr/>
        </p:nvSpPr>
        <p:spPr>
          <a:xfrm>
            <a:off x="2952000" y="2708778"/>
            <a:ext cx="3240000" cy="504000"/>
          </a:xfrm>
          <a:custGeom>
            <a:avLst/>
            <a:gdLst/>
            <a:ahLst/>
            <a:cxnLst/>
            <a:rect l="l" t="t" r="r" b="b"/>
            <a:pathLst>
              <a:path w="3374954" h="511044">
                <a:moveTo>
                  <a:pt x="0" y="0"/>
                </a:moveTo>
                <a:lnTo>
                  <a:pt x="3312637" y="0"/>
                </a:lnTo>
                <a:cubicBezTo>
                  <a:pt x="3347054" y="0"/>
                  <a:pt x="3374954" y="27900"/>
                  <a:pt x="3374954" y="62317"/>
                </a:cubicBezTo>
                <a:lnTo>
                  <a:pt x="3374954" y="448727"/>
                </a:lnTo>
                <a:cubicBezTo>
                  <a:pt x="3374954" y="483144"/>
                  <a:pt x="3347054" y="511044"/>
                  <a:pt x="3312637" y="511044"/>
                </a:cubicBezTo>
                <a:lnTo>
                  <a:pt x="0" y="511044"/>
                </a:lnTo>
                <a:lnTo>
                  <a:pt x="255522" y="255522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34" tIns="49917" rIns="99834" bIns="49917" rtlCol="0" anchor="ctr"/>
          <a:lstStyle/>
          <a:p>
            <a:pPr algn="ctr"/>
            <a:r>
              <a:rPr lang="zh-CN" altLang="en-US" sz="1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工作中存在的不足</a:t>
            </a:r>
            <a:endParaRPr lang="en-US" altLang="zh-CN" sz="1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1"/>
          <p:cNvSpPr/>
          <p:nvPr/>
        </p:nvSpPr>
        <p:spPr>
          <a:xfrm>
            <a:off x="2087904" y="2708778"/>
            <a:ext cx="1008112" cy="504000"/>
          </a:xfrm>
          <a:custGeom>
            <a:avLst/>
            <a:gdLst/>
            <a:ahLst/>
            <a:cxnLst/>
            <a:rect l="l" t="t" r="r" b="b"/>
            <a:pathLst>
              <a:path w="1008112" h="511044">
                <a:moveTo>
                  <a:pt x="62317" y="0"/>
                </a:moveTo>
                <a:lnTo>
                  <a:pt x="432048" y="0"/>
                </a:lnTo>
                <a:lnTo>
                  <a:pt x="576064" y="0"/>
                </a:lnTo>
                <a:lnTo>
                  <a:pt x="752590" y="0"/>
                </a:lnTo>
                <a:lnTo>
                  <a:pt x="1008112" y="255522"/>
                </a:lnTo>
                <a:lnTo>
                  <a:pt x="752590" y="511044"/>
                </a:lnTo>
                <a:lnTo>
                  <a:pt x="576064" y="511044"/>
                </a:lnTo>
                <a:lnTo>
                  <a:pt x="432048" y="511044"/>
                </a:lnTo>
                <a:lnTo>
                  <a:pt x="62317" y="511044"/>
                </a:lnTo>
                <a:cubicBezTo>
                  <a:pt x="27900" y="511044"/>
                  <a:pt x="0" y="483144"/>
                  <a:pt x="0" y="448727"/>
                </a:cubicBezTo>
                <a:lnTo>
                  <a:pt x="0" y="62317"/>
                </a:lnTo>
                <a:cubicBezTo>
                  <a:pt x="0" y="27900"/>
                  <a:pt x="27900" y="0"/>
                  <a:pt x="6231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34" tIns="49917" rIns="324000" bIns="49917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33" name="圆角矩形 3"/>
          <p:cNvSpPr/>
          <p:nvPr/>
        </p:nvSpPr>
        <p:spPr>
          <a:xfrm>
            <a:off x="2952000" y="3500866"/>
            <a:ext cx="3240000" cy="504000"/>
          </a:xfrm>
          <a:custGeom>
            <a:avLst/>
            <a:gdLst/>
            <a:ahLst/>
            <a:cxnLst/>
            <a:rect l="l" t="t" r="r" b="b"/>
            <a:pathLst>
              <a:path w="3374954" h="511044">
                <a:moveTo>
                  <a:pt x="0" y="0"/>
                </a:moveTo>
                <a:lnTo>
                  <a:pt x="3312637" y="0"/>
                </a:lnTo>
                <a:cubicBezTo>
                  <a:pt x="3347054" y="0"/>
                  <a:pt x="3374954" y="27900"/>
                  <a:pt x="3374954" y="62317"/>
                </a:cubicBezTo>
                <a:lnTo>
                  <a:pt x="3374954" y="448727"/>
                </a:lnTo>
                <a:cubicBezTo>
                  <a:pt x="3374954" y="483144"/>
                  <a:pt x="3347054" y="511044"/>
                  <a:pt x="3312637" y="511044"/>
                </a:cubicBezTo>
                <a:lnTo>
                  <a:pt x="0" y="511044"/>
                </a:lnTo>
                <a:lnTo>
                  <a:pt x="255522" y="255522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34" tIns="49917" rIns="99834" bIns="49917" rtlCol="0" anchor="ctr"/>
          <a:lstStyle/>
          <a:p>
            <a:pPr algn="ctr"/>
            <a:r>
              <a:rPr lang="zh-CN" altLang="en-US" sz="1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明年工作计划</a:t>
            </a:r>
            <a:endParaRPr lang="en-US" altLang="zh-CN" sz="1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1"/>
          <p:cNvSpPr/>
          <p:nvPr/>
        </p:nvSpPr>
        <p:spPr>
          <a:xfrm>
            <a:off x="2087904" y="3500866"/>
            <a:ext cx="1008112" cy="504000"/>
          </a:xfrm>
          <a:custGeom>
            <a:avLst/>
            <a:gdLst/>
            <a:ahLst/>
            <a:cxnLst/>
            <a:rect l="l" t="t" r="r" b="b"/>
            <a:pathLst>
              <a:path w="1008112" h="511044">
                <a:moveTo>
                  <a:pt x="62317" y="0"/>
                </a:moveTo>
                <a:lnTo>
                  <a:pt x="432048" y="0"/>
                </a:lnTo>
                <a:lnTo>
                  <a:pt x="576064" y="0"/>
                </a:lnTo>
                <a:lnTo>
                  <a:pt x="752590" y="0"/>
                </a:lnTo>
                <a:lnTo>
                  <a:pt x="1008112" y="255522"/>
                </a:lnTo>
                <a:lnTo>
                  <a:pt x="752590" y="511044"/>
                </a:lnTo>
                <a:lnTo>
                  <a:pt x="576064" y="511044"/>
                </a:lnTo>
                <a:lnTo>
                  <a:pt x="432048" y="511044"/>
                </a:lnTo>
                <a:lnTo>
                  <a:pt x="62317" y="511044"/>
                </a:lnTo>
                <a:cubicBezTo>
                  <a:pt x="27900" y="511044"/>
                  <a:pt x="0" y="483144"/>
                  <a:pt x="0" y="448727"/>
                </a:cubicBezTo>
                <a:lnTo>
                  <a:pt x="0" y="62317"/>
                </a:lnTo>
                <a:cubicBezTo>
                  <a:pt x="0" y="27900"/>
                  <a:pt x="27900" y="0"/>
                  <a:pt x="6231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34" tIns="49917" rIns="324000" bIns="49917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35" name="矩形 34"/>
          <p:cNvSpPr/>
          <p:nvPr/>
        </p:nvSpPr>
        <p:spPr>
          <a:xfrm>
            <a:off x="323528" y="351405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07136" y="551221"/>
            <a:ext cx="248440" cy="2484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27584" y="379611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</a:p>
        </p:txBody>
      </p:sp>
      <p:sp>
        <p:nvSpPr>
          <p:cNvPr id="15" name="圆角矩形 3">
            <a:extLst>
              <a:ext uri="{FF2B5EF4-FFF2-40B4-BE49-F238E27FC236}">
                <a16:creationId xmlns="" xmlns:a16="http://schemas.microsoft.com/office/drawing/2014/main" id="{67C79E44-466B-4004-A7D5-A21F1DF30800}"/>
              </a:ext>
            </a:extLst>
          </p:cNvPr>
          <p:cNvSpPr/>
          <p:nvPr/>
        </p:nvSpPr>
        <p:spPr>
          <a:xfrm>
            <a:off x="2952000" y="4295579"/>
            <a:ext cx="3240000" cy="504000"/>
          </a:xfrm>
          <a:custGeom>
            <a:avLst/>
            <a:gdLst/>
            <a:ahLst/>
            <a:cxnLst/>
            <a:rect l="l" t="t" r="r" b="b"/>
            <a:pathLst>
              <a:path w="3374954" h="511044">
                <a:moveTo>
                  <a:pt x="0" y="0"/>
                </a:moveTo>
                <a:lnTo>
                  <a:pt x="3312637" y="0"/>
                </a:lnTo>
                <a:cubicBezTo>
                  <a:pt x="3347054" y="0"/>
                  <a:pt x="3374954" y="27900"/>
                  <a:pt x="3374954" y="62317"/>
                </a:cubicBezTo>
                <a:lnTo>
                  <a:pt x="3374954" y="448727"/>
                </a:lnTo>
                <a:cubicBezTo>
                  <a:pt x="3374954" y="483144"/>
                  <a:pt x="3347054" y="511044"/>
                  <a:pt x="3312637" y="511044"/>
                </a:cubicBezTo>
                <a:lnTo>
                  <a:pt x="0" y="511044"/>
                </a:lnTo>
                <a:lnTo>
                  <a:pt x="255522" y="255522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34" tIns="49917" rIns="99834" bIns="49917" rtlCol="0" anchor="ctr"/>
          <a:lstStyle/>
          <a:p>
            <a:pPr algn="ctr"/>
            <a:r>
              <a:rPr lang="zh-CN" altLang="en-US" sz="1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本年度收获了什么</a:t>
            </a:r>
            <a:endParaRPr lang="en-US" altLang="zh-CN" sz="1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">
            <a:extLst>
              <a:ext uri="{FF2B5EF4-FFF2-40B4-BE49-F238E27FC236}">
                <a16:creationId xmlns="" xmlns:a16="http://schemas.microsoft.com/office/drawing/2014/main" id="{B15EB98E-5DD1-4359-BE5C-8E8816E5CFB5}"/>
              </a:ext>
            </a:extLst>
          </p:cNvPr>
          <p:cNvSpPr/>
          <p:nvPr/>
        </p:nvSpPr>
        <p:spPr>
          <a:xfrm>
            <a:off x="2087904" y="4295579"/>
            <a:ext cx="1008112" cy="504000"/>
          </a:xfrm>
          <a:custGeom>
            <a:avLst/>
            <a:gdLst/>
            <a:ahLst/>
            <a:cxnLst/>
            <a:rect l="l" t="t" r="r" b="b"/>
            <a:pathLst>
              <a:path w="1008112" h="511044">
                <a:moveTo>
                  <a:pt x="62317" y="0"/>
                </a:moveTo>
                <a:lnTo>
                  <a:pt x="432048" y="0"/>
                </a:lnTo>
                <a:lnTo>
                  <a:pt x="576064" y="0"/>
                </a:lnTo>
                <a:lnTo>
                  <a:pt x="752590" y="0"/>
                </a:lnTo>
                <a:lnTo>
                  <a:pt x="1008112" y="255522"/>
                </a:lnTo>
                <a:lnTo>
                  <a:pt x="752590" y="511044"/>
                </a:lnTo>
                <a:lnTo>
                  <a:pt x="576064" y="511044"/>
                </a:lnTo>
                <a:lnTo>
                  <a:pt x="432048" y="511044"/>
                </a:lnTo>
                <a:lnTo>
                  <a:pt x="62317" y="511044"/>
                </a:lnTo>
                <a:cubicBezTo>
                  <a:pt x="27900" y="511044"/>
                  <a:pt x="0" y="483144"/>
                  <a:pt x="0" y="448727"/>
                </a:cubicBezTo>
                <a:lnTo>
                  <a:pt x="0" y="62317"/>
                </a:lnTo>
                <a:cubicBezTo>
                  <a:pt x="0" y="27900"/>
                  <a:pt x="27900" y="0"/>
                  <a:pt x="6231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34" tIns="49917" rIns="324000" bIns="49917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梯形 2"/>
          <p:cNvSpPr/>
          <p:nvPr/>
        </p:nvSpPr>
        <p:spPr>
          <a:xfrm>
            <a:off x="2674800" y="1779662"/>
            <a:ext cx="1170000" cy="216024"/>
          </a:xfrm>
          <a:prstGeom prst="trapezoid">
            <a:avLst>
              <a:gd name="adj" fmla="val 4043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09800" y="1910828"/>
            <a:ext cx="6934200" cy="125711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116000" tIns="0" bIns="36000" anchor="ctr"/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b="1" dirty="0">
              <a:solidFill>
                <a:srgbClr val="00A28B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5" name="任意多边形 8"/>
          <p:cNvSpPr/>
          <p:nvPr/>
        </p:nvSpPr>
        <p:spPr bwMode="auto">
          <a:xfrm>
            <a:off x="2763665" y="1779662"/>
            <a:ext cx="993775" cy="1011237"/>
          </a:xfrm>
          <a:custGeom>
            <a:avLst/>
            <a:gdLst>
              <a:gd name="T0" fmla="*/ 0 w 993531"/>
              <a:gd name="T1" fmla="*/ 0 h 1011115"/>
              <a:gd name="T2" fmla="*/ 993775 w 993531"/>
              <a:gd name="T3" fmla="*/ 0 h 1011115"/>
              <a:gd name="T4" fmla="*/ 496888 w 993531"/>
              <a:gd name="T5" fmla="*/ 1011237 h 1011115"/>
              <a:gd name="T6" fmla="*/ 0 60000 65536"/>
              <a:gd name="T7" fmla="*/ 0 60000 65536"/>
              <a:gd name="T8" fmla="*/ 0 60000 65536"/>
              <a:gd name="T9" fmla="*/ 0 w 993531"/>
              <a:gd name="T10" fmla="*/ 0 h 1011115"/>
              <a:gd name="T11" fmla="*/ 993531 w 993531"/>
              <a:gd name="T12" fmla="*/ 1011115 h 10111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93531" h="1011115">
                <a:moveTo>
                  <a:pt x="0" y="0"/>
                </a:moveTo>
                <a:lnTo>
                  <a:pt x="993531" y="0"/>
                </a:lnTo>
                <a:lnTo>
                  <a:pt x="496766" y="101111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2700" algn="ctr">
            <a:noFill/>
            <a:miter lim="800000"/>
          </a:ln>
        </p:spPr>
        <p:txBody>
          <a:bodyPr tIns="0" bIns="360000" anchor="ctr"/>
          <a:lstStyle/>
          <a:p>
            <a:pPr algn="ctr" eaLnBrk="1" hangingPunct="1">
              <a:spcBef>
                <a:spcPts val="2400"/>
              </a:spcBef>
              <a:buClr>
                <a:schemeClr val="accent1"/>
              </a:buClr>
              <a:buSzPct val="60000"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01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23928" y="2213451"/>
            <a:ext cx="38520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本年年度工作概况</a:t>
            </a:r>
          </a:p>
        </p:txBody>
      </p:sp>
      <p:sp>
        <p:nvSpPr>
          <p:cNvPr id="9" name="文本框 10">
            <a:extLst>
              <a:ext uri="{FF2B5EF4-FFF2-40B4-BE49-F238E27FC236}">
                <a16:creationId xmlns="" xmlns:a16="http://schemas.microsoft.com/office/drawing/2014/main" id="{1B90ADC0-E678-452A-A887-58540E4ED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0667" y="3199438"/>
            <a:ext cx="5269805" cy="7325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年主要工作的内容有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长春市地理信息数据档案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管理系统、上海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坐标转换系统。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11560" y="186194"/>
            <a:ext cx="230425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本年度工作概述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163548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60" y="307588"/>
            <a:ext cx="216000" cy="21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4499992" y="1203598"/>
            <a:ext cx="0" cy="33843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1"/>
          <p:cNvSpPr txBox="1">
            <a:spLocks noChangeArrowheads="1"/>
          </p:cNvSpPr>
          <p:nvPr/>
        </p:nvSpPr>
        <p:spPr bwMode="auto">
          <a:xfrm>
            <a:off x="251521" y="1131590"/>
            <a:ext cx="4172166" cy="3384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600"/>
              </a:spcAft>
            </a:pPr>
            <a:r>
              <a:rPr lang="zh-CN" altLang="en-US" sz="1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长春市地理信息数据档案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管理系统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r>
              <a:rPr lang="en-US" altLang="zh-CN" sz="1400" dirty="0" smtClean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FME Integration</a:t>
            </a: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修改：</a:t>
            </a:r>
            <a:endParaRPr lang="en-US" altLang="zh-CN" sz="1400" dirty="0" smtClean="0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400" dirty="0" smtClean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权限管理</a:t>
            </a:r>
            <a:endParaRPr lang="en-US" altLang="zh-CN" sz="1400" dirty="0" smtClean="0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资源管理</a:t>
            </a:r>
            <a:endParaRPr lang="en-US" altLang="zh-CN" sz="1400" dirty="0" smtClean="0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新增：</a:t>
            </a:r>
            <a:endParaRPr lang="en-US" altLang="zh-CN" sz="1400" dirty="0" smtClean="0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400" dirty="0" smtClean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流程管理</a:t>
            </a:r>
            <a:endParaRPr lang="en-US" altLang="zh-CN" sz="1400" dirty="0" smtClean="0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400" dirty="0" smtClean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流程状态管理</a:t>
            </a:r>
            <a:endParaRPr lang="en-US" altLang="zh-CN" sz="1400" dirty="0" smtClean="0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400" dirty="0" smtClean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资源管理：数据库连接、地图服务</a:t>
            </a:r>
            <a:endParaRPr lang="en-US" altLang="zh-CN" sz="1400" dirty="0" smtClean="0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400" dirty="0" smtClean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资源目录管理</a:t>
            </a:r>
            <a:endParaRPr lang="en-US" altLang="zh-CN" sz="1400" dirty="0" smtClean="0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400" dirty="0" smtClean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地图展示</a:t>
            </a:r>
            <a:endParaRPr lang="en-US" altLang="zh-CN" sz="1400" dirty="0" smtClean="0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400" dirty="0" smtClean="0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81"/>
          <p:cNvSpPr txBox="1">
            <a:spLocks noChangeArrowheads="1"/>
          </p:cNvSpPr>
          <p:nvPr/>
        </p:nvSpPr>
        <p:spPr bwMode="auto">
          <a:xfrm>
            <a:off x="4720315" y="1167594"/>
            <a:ext cx="3524093" cy="3384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600"/>
              </a:spcAft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</a:t>
            </a:r>
            <a:r>
              <a:rPr lang="zh-CN" altLang="en-US" sz="1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转换系统</a:t>
            </a: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对上海</a:t>
            </a:r>
            <a:r>
              <a:rPr lang="en-US" altLang="zh-CN" sz="1400" dirty="0" smtClean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1400" dirty="0" smtClean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坐标转换系统页面重写，包括首页</a:t>
            </a:r>
            <a:r>
              <a:rPr lang="en-US" altLang="zh-CN" sz="1400" dirty="0" smtClean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登录页</a:t>
            </a:r>
            <a:r>
              <a:rPr lang="en-US" altLang="zh-CN" sz="1400" dirty="0" smtClean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 smtClean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重写，执行页和列表页样式风格修改，同时新增了任务导出功能和修改密码功能。</a:t>
            </a:r>
            <a:endParaRPr lang="zh-CN" altLang="en-US" sz="1400" dirty="0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梯形 2"/>
          <p:cNvSpPr/>
          <p:nvPr/>
        </p:nvSpPr>
        <p:spPr>
          <a:xfrm>
            <a:off x="2674800" y="1779662"/>
            <a:ext cx="1170000" cy="216024"/>
          </a:xfrm>
          <a:prstGeom prst="trapezoid">
            <a:avLst>
              <a:gd name="adj" fmla="val 4043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09800" y="1910828"/>
            <a:ext cx="6934200" cy="125711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116000" tIns="0" bIns="36000" anchor="ctr"/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b="1" dirty="0">
              <a:solidFill>
                <a:srgbClr val="00A28B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5" name="任意多边形 8"/>
          <p:cNvSpPr/>
          <p:nvPr/>
        </p:nvSpPr>
        <p:spPr bwMode="auto">
          <a:xfrm>
            <a:off x="2763665" y="1779662"/>
            <a:ext cx="993775" cy="1011237"/>
          </a:xfrm>
          <a:custGeom>
            <a:avLst/>
            <a:gdLst>
              <a:gd name="T0" fmla="*/ 0 w 993531"/>
              <a:gd name="T1" fmla="*/ 0 h 1011115"/>
              <a:gd name="T2" fmla="*/ 993775 w 993531"/>
              <a:gd name="T3" fmla="*/ 0 h 1011115"/>
              <a:gd name="T4" fmla="*/ 496888 w 993531"/>
              <a:gd name="T5" fmla="*/ 1011237 h 1011115"/>
              <a:gd name="T6" fmla="*/ 0 60000 65536"/>
              <a:gd name="T7" fmla="*/ 0 60000 65536"/>
              <a:gd name="T8" fmla="*/ 0 60000 65536"/>
              <a:gd name="T9" fmla="*/ 0 w 993531"/>
              <a:gd name="T10" fmla="*/ 0 h 1011115"/>
              <a:gd name="T11" fmla="*/ 993531 w 993531"/>
              <a:gd name="T12" fmla="*/ 1011115 h 10111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93531" h="1011115">
                <a:moveTo>
                  <a:pt x="0" y="0"/>
                </a:moveTo>
                <a:lnTo>
                  <a:pt x="993531" y="0"/>
                </a:lnTo>
                <a:lnTo>
                  <a:pt x="496766" y="101111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2700" algn="ctr">
            <a:noFill/>
            <a:miter lim="800000"/>
          </a:ln>
        </p:spPr>
        <p:txBody>
          <a:bodyPr tIns="0" bIns="360000" anchor="ctr"/>
          <a:lstStyle/>
          <a:p>
            <a:pPr algn="ctr" eaLnBrk="1" hangingPunct="1">
              <a:spcBef>
                <a:spcPts val="2400"/>
              </a:spcBef>
              <a:buClr>
                <a:schemeClr val="accent1"/>
              </a:buClr>
              <a:buSzPct val="60000"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02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23928" y="2213451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重点工作展示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11560" y="186194"/>
            <a:ext cx="230425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重点工作展示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163548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60" y="307588"/>
            <a:ext cx="216000" cy="21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五边形 8"/>
          <p:cNvSpPr/>
          <p:nvPr/>
        </p:nvSpPr>
        <p:spPr>
          <a:xfrm rot="16200000" flipV="1">
            <a:off x="4447175" y="2240038"/>
            <a:ext cx="1221509" cy="1657762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五边形 14"/>
          <p:cNvSpPr/>
          <p:nvPr/>
        </p:nvSpPr>
        <p:spPr>
          <a:xfrm rot="5400000">
            <a:off x="3475316" y="1552257"/>
            <a:ext cx="1221509" cy="1657762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肘形连接符 19"/>
          <p:cNvCxnSpPr>
            <a:cxnSpLocks/>
            <a:stCxn id="15" idx="3"/>
          </p:cNvCxnSpPr>
          <p:nvPr/>
        </p:nvCxnSpPr>
        <p:spPr>
          <a:xfrm rot="5400000">
            <a:off x="3263447" y="2745835"/>
            <a:ext cx="576566" cy="1068683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cxnSpLocks/>
            <a:stCxn id="9" idx="3"/>
            <a:endCxn id="25" idx="1"/>
          </p:cNvCxnSpPr>
          <p:nvPr/>
        </p:nvCxnSpPr>
        <p:spPr>
          <a:xfrm rot="5400000" flipH="1" flipV="1">
            <a:off x="4889617" y="1561336"/>
            <a:ext cx="1065142" cy="728516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81"/>
          <p:cNvSpPr txBox="1">
            <a:spLocks noChangeArrowheads="1"/>
          </p:cNvSpPr>
          <p:nvPr/>
        </p:nvSpPr>
        <p:spPr bwMode="auto">
          <a:xfrm>
            <a:off x="357158" y="3429006"/>
            <a:ext cx="2660230" cy="35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Aft>
                <a:spcPts val="600"/>
              </a:spcAft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长春市地理信息档案管理系统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81"/>
          <p:cNvSpPr txBox="1">
            <a:spLocks noChangeArrowheads="1"/>
          </p:cNvSpPr>
          <p:nvPr/>
        </p:nvSpPr>
        <p:spPr bwMode="auto">
          <a:xfrm>
            <a:off x="5786446" y="1214428"/>
            <a:ext cx="2736295" cy="35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60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转换系统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11560" y="186194"/>
            <a:ext cx="324606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长春市地理信息档案管理系统</a:t>
            </a:r>
            <a:endParaRPr lang="zh-CN" altLang="en-US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63548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60" y="307588"/>
            <a:ext cx="216000" cy="21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Rectangle 6">
            <a:hlinkClick r:id="rId3"/>
          </p:cNvPr>
          <p:cNvSpPr>
            <a:spLocks noChangeArrowheads="1"/>
          </p:cNvSpPr>
          <p:nvPr/>
        </p:nvSpPr>
        <p:spPr bwMode="auto">
          <a:xfrm>
            <a:off x="785786" y="1052504"/>
            <a:ext cx="3179763" cy="5191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11" name="Rectangle 7">
            <a:hlinkClick r:id="rId3"/>
          </p:cNvPr>
          <p:cNvSpPr>
            <a:spLocks noChangeArrowheads="1"/>
          </p:cNvSpPr>
          <p:nvPr/>
        </p:nvSpPr>
        <p:spPr bwMode="auto">
          <a:xfrm>
            <a:off x="785786" y="1571618"/>
            <a:ext cx="3179763" cy="28295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600"/>
          </a:p>
        </p:txBody>
      </p:sp>
      <p:sp>
        <p:nvSpPr>
          <p:cNvPr id="12" name="Rectangle 5">
            <a:hlinkClick r:id="rId3"/>
          </p:cNvPr>
          <p:cNvSpPr>
            <a:spLocks noChangeArrowheads="1"/>
          </p:cNvSpPr>
          <p:nvPr/>
        </p:nvSpPr>
        <p:spPr bwMode="gray">
          <a:xfrm>
            <a:off x="872578" y="1772584"/>
            <a:ext cx="3041650" cy="237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0" rIns="144000" bIns="72000"/>
          <a:lstStyle>
            <a:lvl1pPr marL="190500" indent="-1905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sz="1400" noProof="1" smtClean="0">
                <a:solidFill>
                  <a:srgbClr val="333333"/>
                </a:solidFill>
                <a:cs typeface="Arial" panose="020B0604020202020204" pitchFamily="34" charset="0"/>
              </a:rPr>
              <a:t>集成</a:t>
            </a:r>
            <a:r>
              <a:rPr lang="en-US" altLang="zh-CN" sz="1400" noProof="1" smtClean="0">
                <a:solidFill>
                  <a:srgbClr val="333333"/>
                </a:solidFill>
                <a:cs typeface="Arial" panose="020B0604020202020204" pitchFamily="34" charset="0"/>
              </a:rPr>
              <a:t>FME Integration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sz="1400" noProof="1" smtClean="0">
                <a:solidFill>
                  <a:srgbClr val="333333"/>
                </a:solidFill>
                <a:cs typeface="Arial" panose="020B0604020202020204" pitchFamily="34" charset="0"/>
              </a:rPr>
              <a:t>流程管理</a:t>
            </a:r>
            <a:endParaRPr lang="en-US" altLang="zh-CN" sz="1400" noProof="1" smtClean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sz="1400" noProof="1" smtClean="0">
                <a:solidFill>
                  <a:srgbClr val="333333"/>
                </a:solidFill>
                <a:cs typeface="Arial" panose="020B0604020202020204" pitchFamily="34" charset="0"/>
              </a:rPr>
              <a:t>流程状态</a:t>
            </a:r>
            <a:endParaRPr lang="en-US" altLang="zh-CN" sz="1400" noProof="1" smtClean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sz="1400" noProof="1" smtClean="0">
                <a:solidFill>
                  <a:srgbClr val="333333"/>
                </a:solidFill>
                <a:cs typeface="Arial" panose="020B0604020202020204" pitchFamily="34" charset="0"/>
              </a:rPr>
              <a:t>资源管理</a:t>
            </a:r>
            <a:endParaRPr lang="en-US" altLang="zh-CN" sz="1400" noProof="1" smtClean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sz="1400" noProof="1" smtClean="0">
                <a:solidFill>
                  <a:srgbClr val="333333"/>
                </a:solidFill>
                <a:cs typeface="Arial" panose="020B0604020202020204" pitchFamily="34" charset="0"/>
              </a:rPr>
              <a:t>资源目录</a:t>
            </a:r>
            <a:endParaRPr lang="en-US" altLang="zh-CN" sz="1400" noProof="1" smtClean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sz="1400" noProof="1" smtClean="0">
                <a:solidFill>
                  <a:srgbClr val="333333"/>
                </a:solidFill>
                <a:cs typeface="Arial" panose="020B0604020202020204" pitchFamily="34" charset="0"/>
              </a:rPr>
              <a:t>地图展示</a:t>
            </a:r>
            <a:endParaRPr lang="en-US" altLang="zh-CN" sz="1400" noProof="1">
              <a:solidFill>
                <a:srgbClr val="333333"/>
              </a:solidFill>
              <a:cs typeface="Arial" panose="020B0604020202020204" pitchFamily="34" charset="0"/>
            </a:endParaRPr>
          </a:p>
        </p:txBody>
      </p:sp>
      <p:sp>
        <p:nvSpPr>
          <p:cNvPr id="13" name="Rectangle 6">
            <a:hlinkClick r:id="rId3"/>
          </p:cNvPr>
          <p:cNvSpPr>
            <a:spLocks noChangeArrowheads="1"/>
          </p:cNvSpPr>
          <p:nvPr/>
        </p:nvSpPr>
        <p:spPr bwMode="auto">
          <a:xfrm>
            <a:off x="5286380" y="1071552"/>
            <a:ext cx="3179763" cy="5191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20000"/>
              </a:lnSpc>
              <a:defRPr/>
            </a:pPr>
            <a:r>
              <a:rPr lang="zh-CN" altLang="en-US" sz="2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完成情况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7">
            <a:hlinkClick r:id="rId3"/>
          </p:cNvPr>
          <p:cNvSpPr>
            <a:spLocks noChangeArrowheads="1"/>
          </p:cNvSpPr>
          <p:nvPr/>
        </p:nvSpPr>
        <p:spPr bwMode="auto">
          <a:xfrm>
            <a:off x="5286380" y="1590666"/>
            <a:ext cx="3179763" cy="28295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600"/>
          </a:p>
        </p:txBody>
      </p:sp>
      <p:sp>
        <p:nvSpPr>
          <p:cNvPr id="15" name="Rectangle 5">
            <a:hlinkClick r:id="rId3"/>
          </p:cNvPr>
          <p:cNvSpPr>
            <a:spLocks noChangeArrowheads="1"/>
          </p:cNvSpPr>
          <p:nvPr/>
        </p:nvSpPr>
        <p:spPr bwMode="gray">
          <a:xfrm>
            <a:off x="5373172" y="1791632"/>
            <a:ext cx="3041650" cy="237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0" rIns="144000" bIns="72000"/>
          <a:lstStyle>
            <a:lvl1pPr marL="190500" indent="-1905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zh-CN" sz="1400" noProof="1" smtClean="0">
                <a:solidFill>
                  <a:srgbClr val="333333"/>
                </a:solidFill>
                <a:cs typeface="Arial" panose="020B0604020202020204" pitchFamily="34" charset="0"/>
              </a:rPr>
              <a:t>FME Integration</a:t>
            </a:r>
            <a:r>
              <a:rPr lang="zh-CN" altLang="en-US" sz="1400" noProof="1" smtClean="0">
                <a:solidFill>
                  <a:srgbClr val="333333"/>
                </a:solidFill>
                <a:cs typeface="Arial" panose="020B0604020202020204" pitchFamily="34" charset="0"/>
              </a:rPr>
              <a:t>移植：</a:t>
            </a:r>
            <a:r>
              <a:rPr lang="en-US" altLang="zh-CN" sz="1400" noProof="1" smtClean="0">
                <a:solidFill>
                  <a:srgbClr val="333333"/>
                </a:solidFill>
                <a:cs typeface="Arial" panose="020B0604020202020204" pitchFamily="34" charset="0"/>
              </a:rPr>
              <a:t>90%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sz="1400" noProof="1" smtClean="0">
                <a:solidFill>
                  <a:srgbClr val="333333"/>
                </a:solidFill>
                <a:cs typeface="Arial" panose="020B0604020202020204" pitchFamily="34" charset="0"/>
              </a:rPr>
              <a:t>流程管理：</a:t>
            </a:r>
            <a:r>
              <a:rPr lang="en-US" altLang="zh-CN" sz="1400" noProof="1" smtClean="0">
                <a:solidFill>
                  <a:srgbClr val="333333"/>
                </a:solidFill>
                <a:cs typeface="Arial" panose="020B0604020202020204" pitchFamily="34" charset="0"/>
              </a:rPr>
              <a:t>95%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sz="1400" noProof="1" smtClean="0">
                <a:solidFill>
                  <a:srgbClr val="333333"/>
                </a:solidFill>
                <a:cs typeface="Arial" panose="020B0604020202020204" pitchFamily="34" charset="0"/>
              </a:rPr>
              <a:t>资源目录：</a:t>
            </a:r>
            <a:r>
              <a:rPr lang="en-US" altLang="zh-CN" sz="1400" noProof="1" smtClean="0">
                <a:solidFill>
                  <a:srgbClr val="333333"/>
                </a:solidFill>
                <a:cs typeface="Arial" panose="020B0604020202020204" pitchFamily="34" charset="0"/>
              </a:rPr>
              <a:t>100%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sz="1400" noProof="1" smtClean="0">
                <a:solidFill>
                  <a:srgbClr val="333333"/>
                </a:solidFill>
                <a:cs typeface="Arial" panose="020B0604020202020204" pitchFamily="34" charset="0"/>
              </a:rPr>
              <a:t>权限管理：</a:t>
            </a:r>
            <a:r>
              <a:rPr lang="en-US" altLang="zh-CN" sz="1400" noProof="1" smtClean="0">
                <a:solidFill>
                  <a:srgbClr val="333333"/>
                </a:solidFill>
                <a:cs typeface="Arial" panose="020B0604020202020204" pitchFamily="34" charset="0"/>
              </a:rPr>
              <a:t>90%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sz="1400" noProof="1" smtClean="0">
                <a:solidFill>
                  <a:srgbClr val="333333"/>
                </a:solidFill>
                <a:cs typeface="Arial" panose="020B0604020202020204" pitchFamily="34" charset="0"/>
              </a:rPr>
              <a:t>地图展示：</a:t>
            </a:r>
            <a:r>
              <a:rPr lang="en-US" altLang="zh-CN" sz="1400" noProof="1" smtClean="0">
                <a:solidFill>
                  <a:srgbClr val="333333"/>
                </a:solidFill>
                <a:cs typeface="Arial" panose="020B0604020202020204" pitchFamily="34" charset="0"/>
              </a:rPr>
              <a:t>98%</a:t>
            </a:r>
            <a:endParaRPr lang="en-US" altLang="zh-CN" sz="1400" noProof="1">
              <a:solidFill>
                <a:srgbClr val="333333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1646025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11560" y="186194"/>
            <a:ext cx="4389068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长春市地理信息档案管理系统</a:t>
            </a:r>
            <a:endParaRPr lang="zh-CN" altLang="en-US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63548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60" y="307588"/>
            <a:ext cx="216000" cy="21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Rectangle 6">
            <a:hlinkClick r:id="rId3"/>
          </p:cNvPr>
          <p:cNvSpPr>
            <a:spLocks noChangeArrowheads="1"/>
          </p:cNvSpPr>
          <p:nvPr/>
        </p:nvSpPr>
        <p:spPr bwMode="auto">
          <a:xfrm>
            <a:off x="3045048" y="1203598"/>
            <a:ext cx="3179763" cy="5191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</a:p>
        </p:txBody>
      </p:sp>
      <p:sp>
        <p:nvSpPr>
          <p:cNvPr id="11" name="Rectangle 7">
            <a:hlinkClick r:id="rId3"/>
          </p:cNvPr>
          <p:cNvSpPr>
            <a:spLocks noChangeArrowheads="1"/>
          </p:cNvSpPr>
          <p:nvPr/>
        </p:nvSpPr>
        <p:spPr bwMode="auto">
          <a:xfrm>
            <a:off x="3045048" y="1722712"/>
            <a:ext cx="3179763" cy="28295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600"/>
          </a:p>
        </p:txBody>
      </p:sp>
      <p:sp>
        <p:nvSpPr>
          <p:cNvPr id="12" name="Rectangle 5">
            <a:hlinkClick r:id="rId3"/>
          </p:cNvPr>
          <p:cNvSpPr>
            <a:spLocks noChangeArrowheads="1"/>
          </p:cNvSpPr>
          <p:nvPr/>
        </p:nvSpPr>
        <p:spPr bwMode="gray">
          <a:xfrm>
            <a:off x="3131840" y="1923678"/>
            <a:ext cx="3041650" cy="237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0" rIns="144000" bIns="72000"/>
          <a:lstStyle>
            <a:lvl1pPr marL="190500" indent="-1905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sz="1400" noProof="1" smtClean="0">
                <a:solidFill>
                  <a:srgbClr val="333333"/>
                </a:solidFill>
                <a:cs typeface="Arial" panose="020B0604020202020204" pitchFamily="34" charset="0"/>
              </a:rPr>
              <a:t>编辑器：</a:t>
            </a:r>
            <a:r>
              <a:rPr lang="en-US" altLang="zh-CN" sz="1400" noProof="1" smtClean="0">
                <a:solidFill>
                  <a:srgbClr val="333333"/>
                </a:solidFill>
                <a:cs typeface="Arial" panose="020B0604020202020204" pitchFamily="34" charset="0"/>
              </a:rPr>
              <a:t>Vscode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sz="1400" noProof="1" smtClean="0">
                <a:solidFill>
                  <a:srgbClr val="333333"/>
                </a:solidFill>
                <a:cs typeface="Arial" panose="020B0604020202020204" pitchFamily="34" charset="0"/>
              </a:rPr>
              <a:t>后端技术：</a:t>
            </a:r>
            <a:r>
              <a:rPr lang="en-US" altLang="zh-CN" sz="1400" noProof="1" smtClean="0">
                <a:solidFill>
                  <a:srgbClr val="333333"/>
                </a:solidFill>
                <a:cs typeface="Arial" panose="020B0604020202020204" pitchFamily="34" charset="0"/>
              </a:rPr>
              <a:t>Java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sz="1400" noProof="1" smtClean="0">
                <a:solidFill>
                  <a:srgbClr val="333333"/>
                </a:solidFill>
                <a:cs typeface="Arial" panose="020B0604020202020204" pitchFamily="34" charset="0"/>
              </a:rPr>
              <a:t>前端技术：</a:t>
            </a:r>
            <a:r>
              <a:rPr lang="en-US" altLang="zh-CN" sz="1400" noProof="1" smtClean="0">
                <a:solidFill>
                  <a:srgbClr val="333333"/>
                </a:solidFill>
                <a:cs typeface="Arial" panose="020B0604020202020204" pitchFamily="34" charset="0"/>
              </a:rPr>
              <a:t>Vue</a:t>
            </a:r>
            <a:r>
              <a:rPr lang="zh-CN" altLang="en-US" sz="1400" noProof="1" smtClean="0">
                <a:solidFill>
                  <a:srgbClr val="333333"/>
                </a:solidFill>
                <a:cs typeface="Arial" panose="020B0604020202020204" pitchFamily="34" charset="0"/>
              </a:rPr>
              <a:t>全家桶 </a:t>
            </a:r>
            <a:r>
              <a:rPr lang="en-US" altLang="zh-CN" sz="1400" noProof="1" smtClean="0">
                <a:solidFill>
                  <a:srgbClr val="333333"/>
                </a:solidFill>
                <a:cs typeface="Arial" panose="020B0604020202020204" pitchFamily="34" charset="0"/>
              </a:rPr>
              <a:t>+ Ajax + ElementUI + Arcgis.js</a:t>
            </a:r>
            <a:r>
              <a:rPr lang="zh-CN" altLang="en-US" sz="1400" noProof="1" smtClean="0">
                <a:solidFill>
                  <a:srgbClr val="333333"/>
                </a:solidFill>
                <a:cs typeface="Arial" panose="020B0604020202020204" pitchFamily="34" charset="0"/>
              </a:rPr>
              <a:t>以及第三方插件</a:t>
            </a:r>
            <a:endParaRPr lang="en-US" altLang="zh-CN" sz="1400" noProof="1">
              <a:solidFill>
                <a:srgbClr val="333333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6036341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738</Words>
  <Application>Microsoft Office PowerPoint</Application>
  <PresentationFormat>全屏显示(16:9)</PresentationFormat>
  <Paragraphs>169</Paragraphs>
  <Slides>26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admin</cp:lastModifiedBy>
  <cp:revision>115</cp:revision>
  <dcterms:created xsi:type="dcterms:W3CDTF">2015-12-18T02:53:00Z</dcterms:created>
  <dcterms:modified xsi:type="dcterms:W3CDTF">2021-01-22T05:07:54Z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