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8" r:id="rId5"/>
    <p:sldId id="277" r:id="rId6"/>
    <p:sldId id="275" r:id="rId7"/>
    <p:sldId id="264" r:id="rId8"/>
    <p:sldId id="269" r:id="rId9"/>
    <p:sldId id="265" r:id="rId10"/>
    <p:sldId id="272" r:id="rId11"/>
    <p:sldId id="273" r:id="rId12"/>
    <p:sldId id="274" r:id="rId13"/>
    <p:sldId id="259" r:id="rId14"/>
    <p:sldId id="271" r:id="rId15"/>
    <p:sldId id="260"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3184" autoAdjust="0"/>
  </p:normalViewPr>
  <p:slideViewPr>
    <p:cSldViewPr snapToGrid="0">
      <p:cViewPr varScale="1">
        <p:scale>
          <a:sx n="83" d="100"/>
          <a:sy n="83" d="100"/>
        </p:scale>
        <p:origin x="45"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8886F-77E5-4D33-B4B8-7F4D7B6B550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F86F658-9BC4-4BD6-86A7-D4922684ADE0}">
      <dgm:prSet/>
      <dgm:spPr/>
      <dgm:t>
        <a:bodyPr/>
        <a:lstStyle/>
        <a:p>
          <a:r>
            <a:rPr lang="en-US" dirty="0"/>
            <a:t>Once we were able to see the influx of children we then had to determine some factors that may have an effect on those numbers such as income &amp; education</a:t>
          </a:r>
        </a:p>
      </dgm:t>
    </dgm:pt>
    <dgm:pt modelId="{BD14F000-FAA6-4A39-A033-529C6CCB5FAD}" type="parTrans" cxnId="{28B97540-9EAF-4DDA-B8BC-54535E70FBF1}">
      <dgm:prSet/>
      <dgm:spPr/>
      <dgm:t>
        <a:bodyPr/>
        <a:lstStyle/>
        <a:p>
          <a:endParaRPr lang="en-US"/>
        </a:p>
      </dgm:t>
    </dgm:pt>
    <dgm:pt modelId="{F08B2A74-C169-40EC-A8F5-CC88F0FF3A67}" type="sibTrans" cxnId="{28B97540-9EAF-4DDA-B8BC-54535E70FBF1}">
      <dgm:prSet/>
      <dgm:spPr/>
      <dgm:t>
        <a:bodyPr/>
        <a:lstStyle/>
        <a:p>
          <a:endParaRPr lang="en-US"/>
        </a:p>
      </dgm:t>
    </dgm:pt>
    <dgm:pt modelId="{F5978F0D-99C5-45D4-802A-2B1445DB584E}">
      <dgm:prSet/>
      <dgm:spPr/>
      <dgm:t>
        <a:bodyPr/>
        <a:lstStyle/>
        <a:p>
          <a:r>
            <a:rPr lang="en-US" dirty="0"/>
            <a:t>To discover the trend of foster care influxes in Florida we had to look at the number of kids being received and taken out of foster care</a:t>
          </a:r>
        </a:p>
      </dgm:t>
    </dgm:pt>
    <dgm:pt modelId="{3A318390-BA5C-46B2-8F6F-9343B06783BF}" type="parTrans" cxnId="{182F6DE2-EFEC-4BDC-A149-A44CFDB0A04F}">
      <dgm:prSet/>
      <dgm:spPr/>
      <dgm:t>
        <a:bodyPr/>
        <a:lstStyle/>
        <a:p>
          <a:endParaRPr lang="en-US"/>
        </a:p>
      </dgm:t>
    </dgm:pt>
    <dgm:pt modelId="{822215D3-1CAB-4ABE-9CCB-8D12C8D09A76}" type="sibTrans" cxnId="{182F6DE2-EFEC-4BDC-A149-A44CFDB0A04F}">
      <dgm:prSet/>
      <dgm:spPr/>
      <dgm:t>
        <a:bodyPr/>
        <a:lstStyle/>
        <a:p>
          <a:endParaRPr lang="en-US"/>
        </a:p>
      </dgm:t>
    </dgm:pt>
    <dgm:pt modelId="{524C50C7-28CB-47B8-B424-3339DA513FEB}" type="pres">
      <dgm:prSet presAssocID="{ABA8886F-77E5-4D33-B4B8-7F4D7B6B5500}" presName="hierChild1" presStyleCnt="0">
        <dgm:presLayoutVars>
          <dgm:chPref val="1"/>
          <dgm:dir/>
          <dgm:animOne val="branch"/>
          <dgm:animLvl val="lvl"/>
          <dgm:resizeHandles/>
        </dgm:presLayoutVars>
      </dgm:prSet>
      <dgm:spPr/>
    </dgm:pt>
    <dgm:pt modelId="{1D87C851-FE97-4225-A73C-DE004BDBEB10}" type="pres">
      <dgm:prSet presAssocID="{F5978F0D-99C5-45D4-802A-2B1445DB584E}" presName="hierRoot1" presStyleCnt="0"/>
      <dgm:spPr/>
    </dgm:pt>
    <dgm:pt modelId="{D251BD0F-8353-4836-BCA4-57BA7B8A4421}" type="pres">
      <dgm:prSet presAssocID="{F5978F0D-99C5-45D4-802A-2B1445DB584E}" presName="composite" presStyleCnt="0"/>
      <dgm:spPr/>
    </dgm:pt>
    <dgm:pt modelId="{F9976161-3869-4E45-9CC7-8780330F87A0}" type="pres">
      <dgm:prSet presAssocID="{F5978F0D-99C5-45D4-802A-2B1445DB584E}" presName="background" presStyleLbl="node0" presStyleIdx="0" presStyleCnt="2"/>
      <dgm:spPr/>
    </dgm:pt>
    <dgm:pt modelId="{5DEC3424-DEC6-4762-B55B-E75E66E7BB04}" type="pres">
      <dgm:prSet presAssocID="{F5978F0D-99C5-45D4-802A-2B1445DB584E}" presName="text" presStyleLbl="fgAcc0" presStyleIdx="0" presStyleCnt="2">
        <dgm:presLayoutVars>
          <dgm:chPref val="3"/>
        </dgm:presLayoutVars>
      </dgm:prSet>
      <dgm:spPr/>
    </dgm:pt>
    <dgm:pt modelId="{8777B305-910E-4CC5-8CCA-BB299CBA0785}" type="pres">
      <dgm:prSet presAssocID="{F5978F0D-99C5-45D4-802A-2B1445DB584E}" presName="hierChild2" presStyleCnt="0"/>
      <dgm:spPr/>
    </dgm:pt>
    <dgm:pt modelId="{F3FDB55E-E5B2-4FDA-8BDA-0D6D4FBDB461}" type="pres">
      <dgm:prSet presAssocID="{EF86F658-9BC4-4BD6-86A7-D4922684ADE0}" presName="hierRoot1" presStyleCnt="0"/>
      <dgm:spPr/>
    </dgm:pt>
    <dgm:pt modelId="{C235FADE-4169-4B3F-BBD6-0ABD2C5ED8DE}" type="pres">
      <dgm:prSet presAssocID="{EF86F658-9BC4-4BD6-86A7-D4922684ADE0}" presName="composite" presStyleCnt="0"/>
      <dgm:spPr/>
    </dgm:pt>
    <dgm:pt modelId="{A6FFE2DC-B52D-4720-B0B2-4394DC307BFA}" type="pres">
      <dgm:prSet presAssocID="{EF86F658-9BC4-4BD6-86A7-D4922684ADE0}" presName="background" presStyleLbl="node0" presStyleIdx="1" presStyleCnt="2"/>
      <dgm:spPr/>
    </dgm:pt>
    <dgm:pt modelId="{836ACE4A-24EB-4DE1-9497-F2F85CBE8B20}" type="pres">
      <dgm:prSet presAssocID="{EF86F658-9BC4-4BD6-86A7-D4922684ADE0}" presName="text" presStyleLbl="fgAcc0" presStyleIdx="1" presStyleCnt="2">
        <dgm:presLayoutVars>
          <dgm:chPref val="3"/>
        </dgm:presLayoutVars>
      </dgm:prSet>
      <dgm:spPr/>
    </dgm:pt>
    <dgm:pt modelId="{A45EB53A-7F4C-42FB-9234-D80248D407C6}" type="pres">
      <dgm:prSet presAssocID="{EF86F658-9BC4-4BD6-86A7-D4922684ADE0}" presName="hierChild2" presStyleCnt="0"/>
      <dgm:spPr/>
    </dgm:pt>
  </dgm:ptLst>
  <dgm:cxnLst>
    <dgm:cxn modelId="{28B97540-9EAF-4DDA-B8BC-54535E70FBF1}" srcId="{ABA8886F-77E5-4D33-B4B8-7F4D7B6B5500}" destId="{EF86F658-9BC4-4BD6-86A7-D4922684ADE0}" srcOrd="1" destOrd="0" parTransId="{BD14F000-FAA6-4A39-A033-529C6CCB5FAD}" sibTransId="{F08B2A74-C169-40EC-A8F5-CC88F0FF3A67}"/>
    <dgm:cxn modelId="{5869D787-D6C0-4E68-BD60-DFCB7B62B725}" type="presOf" srcId="{EF86F658-9BC4-4BD6-86A7-D4922684ADE0}" destId="{836ACE4A-24EB-4DE1-9497-F2F85CBE8B20}" srcOrd="0" destOrd="0" presId="urn:microsoft.com/office/officeart/2005/8/layout/hierarchy1"/>
    <dgm:cxn modelId="{2999809F-9420-4199-B5AF-E4230645ECCF}" type="presOf" srcId="{F5978F0D-99C5-45D4-802A-2B1445DB584E}" destId="{5DEC3424-DEC6-4762-B55B-E75E66E7BB04}" srcOrd="0" destOrd="0" presId="urn:microsoft.com/office/officeart/2005/8/layout/hierarchy1"/>
    <dgm:cxn modelId="{182F6DE2-EFEC-4BDC-A149-A44CFDB0A04F}" srcId="{ABA8886F-77E5-4D33-B4B8-7F4D7B6B5500}" destId="{F5978F0D-99C5-45D4-802A-2B1445DB584E}" srcOrd="0" destOrd="0" parTransId="{3A318390-BA5C-46B2-8F6F-9343B06783BF}" sibTransId="{822215D3-1CAB-4ABE-9CCB-8D12C8D09A76}"/>
    <dgm:cxn modelId="{EB83C6FC-C326-401A-AA71-BEA007CCC8F7}" type="presOf" srcId="{ABA8886F-77E5-4D33-B4B8-7F4D7B6B5500}" destId="{524C50C7-28CB-47B8-B424-3339DA513FEB}" srcOrd="0" destOrd="0" presId="urn:microsoft.com/office/officeart/2005/8/layout/hierarchy1"/>
    <dgm:cxn modelId="{D816CB75-AAFD-44F6-88EA-19D5249B22B9}" type="presParOf" srcId="{524C50C7-28CB-47B8-B424-3339DA513FEB}" destId="{1D87C851-FE97-4225-A73C-DE004BDBEB10}" srcOrd="0" destOrd="0" presId="urn:microsoft.com/office/officeart/2005/8/layout/hierarchy1"/>
    <dgm:cxn modelId="{84987AA2-F283-4495-BE1B-97EC42F46EBC}" type="presParOf" srcId="{1D87C851-FE97-4225-A73C-DE004BDBEB10}" destId="{D251BD0F-8353-4836-BCA4-57BA7B8A4421}" srcOrd="0" destOrd="0" presId="urn:microsoft.com/office/officeart/2005/8/layout/hierarchy1"/>
    <dgm:cxn modelId="{8E5B0BA5-7999-4591-B603-E5ABD256232C}" type="presParOf" srcId="{D251BD0F-8353-4836-BCA4-57BA7B8A4421}" destId="{F9976161-3869-4E45-9CC7-8780330F87A0}" srcOrd="0" destOrd="0" presId="urn:microsoft.com/office/officeart/2005/8/layout/hierarchy1"/>
    <dgm:cxn modelId="{43420A54-5AA2-46C6-9721-95584F39E680}" type="presParOf" srcId="{D251BD0F-8353-4836-BCA4-57BA7B8A4421}" destId="{5DEC3424-DEC6-4762-B55B-E75E66E7BB04}" srcOrd="1" destOrd="0" presId="urn:microsoft.com/office/officeart/2005/8/layout/hierarchy1"/>
    <dgm:cxn modelId="{784CEBA6-E4E7-4690-B732-B36BF329459B}" type="presParOf" srcId="{1D87C851-FE97-4225-A73C-DE004BDBEB10}" destId="{8777B305-910E-4CC5-8CCA-BB299CBA0785}" srcOrd="1" destOrd="0" presId="urn:microsoft.com/office/officeart/2005/8/layout/hierarchy1"/>
    <dgm:cxn modelId="{7F6F1DE4-EE06-4247-A7E1-29FAB6D73628}" type="presParOf" srcId="{524C50C7-28CB-47B8-B424-3339DA513FEB}" destId="{F3FDB55E-E5B2-4FDA-8BDA-0D6D4FBDB461}" srcOrd="1" destOrd="0" presId="urn:microsoft.com/office/officeart/2005/8/layout/hierarchy1"/>
    <dgm:cxn modelId="{C9938FE5-5A7B-4F92-A6A6-4DB7D749ADE0}" type="presParOf" srcId="{F3FDB55E-E5B2-4FDA-8BDA-0D6D4FBDB461}" destId="{C235FADE-4169-4B3F-BBD6-0ABD2C5ED8DE}" srcOrd="0" destOrd="0" presId="urn:microsoft.com/office/officeart/2005/8/layout/hierarchy1"/>
    <dgm:cxn modelId="{6ABE5A5C-A796-4EA9-9EBC-07DE4F4DAA34}" type="presParOf" srcId="{C235FADE-4169-4B3F-BBD6-0ABD2C5ED8DE}" destId="{A6FFE2DC-B52D-4720-B0B2-4394DC307BFA}" srcOrd="0" destOrd="0" presId="urn:microsoft.com/office/officeart/2005/8/layout/hierarchy1"/>
    <dgm:cxn modelId="{996203D1-CB4B-447E-9A84-6A842C57923A}" type="presParOf" srcId="{C235FADE-4169-4B3F-BBD6-0ABD2C5ED8DE}" destId="{836ACE4A-24EB-4DE1-9497-F2F85CBE8B20}" srcOrd="1" destOrd="0" presId="urn:microsoft.com/office/officeart/2005/8/layout/hierarchy1"/>
    <dgm:cxn modelId="{CE3BB20B-7809-4954-9413-F776C76A2B44}" type="presParOf" srcId="{F3FDB55E-E5B2-4FDA-8BDA-0D6D4FBDB461}" destId="{A45EB53A-7F4C-42FB-9234-D80248D407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6C8B8-B3E3-4151-A30B-993ED2CDA645}"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4C55E9C-EC9B-425A-B070-71CD219CF114}">
      <dgm:prSet/>
      <dgm:spPr/>
      <dgm:t>
        <a:bodyPr/>
        <a:lstStyle/>
        <a:p>
          <a:r>
            <a:rPr lang="en-US"/>
            <a:t>The most difficult problem we faced was inconsistent datatypes. </a:t>
          </a:r>
          <a:br>
            <a:rPr lang="en-US"/>
          </a:br>
          <a:endParaRPr lang="en-US"/>
        </a:p>
      </dgm:t>
    </dgm:pt>
    <dgm:pt modelId="{79BB99E8-C309-457A-B9A6-F1BF51C5E264}" type="parTrans" cxnId="{0E861959-5DA8-42A5-B4D8-AE6F3F882DA3}">
      <dgm:prSet/>
      <dgm:spPr/>
      <dgm:t>
        <a:bodyPr/>
        <a:lstStyle/>
        <a:p>
          <a:endParaRPr lang="en-US"/>
        </a:p>
      </dgm:t>
    </dgm:pt>
    <dgm:pt modelId="{8E42C1FD-572D-4363-B39E-01C174CF48D6}" type="sibTrans" cxnId="{0E861959-5DA8-42A5-B4D8-AE6F3F882DA3}">
      <dgm:prSet/>
      <dgm:spPr/>
      <dgm:t>
        <a:bodyPr/>
        <a:lstStyle/>
        <a:p>
          <a:endParaRPr lang="en-US"/>
        </a:p>
      </dgm:t>
    </dgm:pt>
    <dgm:pt modelId="{DA85FA25-1258-41EF-AF00-1C15FCF8E618}">
      <dgm:prSet/>
      <dgm:spPr/>
      <dgm:t>
        <a:bodyPr/>
        <a:lstStyle/>
        <a:p>
          <a:r>
            <a:rPr lang="en-US" dirty="0"/>
            <a:t>To combat the datatypes differing, a lot of information had to manually be calculated and inputted  </a:t>
          </a:r>
          <a:br>
            <a:rPr lang="en-US" dirty="0"/>
          </a:br>
          <a:endParaRPr lang="en-US" dirty="0"/>
        </a:p>
      </dgm:t>
    </dgm:pt>
    <dgm:pt modelId="{8009933A-3273-4C96-9906-AA6A76C16067}" type="parTrans" cxnId="{2FA4884D-6711-45E4-8FD4-6AAE2AD5187E}">
      <dgm:prSet/>
      <dgm:spPr/>
      <dgm:t>
        <a:bodyPr/>
        <a:lstStyle/>
        <a:p>
          <a:endParaRPr lang="en-US"/>
        </a:p>
      </dgm:t>
    </dgm:pt>
    <dgm:pt modelId="{80E23375-A671-4C5D-A373-25B020F8A7EE}" type="sibTrans" cxnId="{2FA4884D-6711-45E4-8FD4-6AAE2AD5187E}">
      <dgm:prSet/>
      <dgm:spPr/>
      <dgm:t>
        <a:bodyPr/>
        <a:lstStyle/>
        <a:p>
          <a:endParaRPr lang="en-US"/>
        </a:p>
      </dgm:t>
    </dgm:pt>
    <dgm:pt modelId="{84BB5869-E530-433C-A943-808C88AEBDBB}">
      <dgm:prSet/>
      <dgm:spPr/>
      <dgm:t>
        <a:bodyPr/>
        <a:lstStyle/>
        <a:p>
          <a:r>
            <a:rPr lang="en-US" dirty="0"/>
            <a:t>We spent a lot of time trying to manipulate the data by region instead of county to show a bigger story, but ended up not having too much distinguishable data</a:t>
          </a:r>
        </a:p>
      </dgm:t>
    </dgm:pt>
    <dgm:pt modelId="{9CA5DBD2-4038-4011-AE2B-15DE9D09151F}" type="parTrans" cxnId="{7E5140E0-4EB9-408E-9ADD-835339B327FB}">
      <dgm:prSet/>
      <dgm:spPr/>
      <dgm:t>
        <a:bodyPr/>
        <a:lstStyle/>
        <a:p>
          <a:endParaRPr lang="en-US"/>
        </a:p>
      </dgm:t>
    </dgm:pt>
    <dgm:pt modelId="{30C6D2DF-1266-444E-B2FA-BAE90B022C72}" type="sibTrans" cxnId="{7E5140E0-4EB9-408E-9ADD-835339B327FB}">
      <dgm:prSet/>
      <dgm:spPr/>
      <dgm:t>
        <a:bodyPr/>
        <a:lstStyle/>
        <a:p>
          <a:endParaRPr lang="en-US"/>
        </a:p>
      </dgm:t>
    </dgm:pt>
    <dgm:pt modelId="{0875203E-29C5-49AA-A6F4-6A72D8F5F974}">
      <dgm:prSet/>
      <dgm:spPr/>
      <dgm:t>
        <a:bodyPr/>
        <a:lstStyle/>
        <a:p>
          <a:r>
            <a:rPr lang="en-US" dirty="0"/>
            <a:t>While looking at different regions as opposed to states or counties gave us a different perspective, merging too many different sets of data may have skewed some results</a:t>
          </a:r>
        </a:p>
      </dgm:t>
    </dgm:pt>
    <dgm:pt modelId="{9934001A-7B13-453C-BBCE-B9F81BFA3DD2}" type="parTrans" cxnId="{DF514BD5-8AD5-4F03-88B5-0D60D9BE9DB4}">
      <dgm:prSet/>
      <dgm:spPr/>
      <dgm:t>
        <a:bodyPr/>
        <a:lstStyle/>
        <a:p>
          <a:endParaRPr lang="en-US"/>
        </a:p>
      </dgm:t>
    </dgm:pt>
    <dgm:pt modelId="{6CA14BF0-E848-49F6-AF84-1B6FA7B8930D}" type="sibTrans" cxnId="{DF514BD5-8AD5-4F03-88B5-0D60D9BE9DB4}">
      <dgm:prSet/>
      <dgm:spPr/>
      <dgm:t>
        <a:bodyPr/>
        <a:lstStyle/>
        <a:p>
          <a:endParaRPr lang="en-US"/>
        </a:p>
      </dgm:t>
    </dgm:pt>
    <dgm:pt modelId="{D66D44A1-2B30-4675-89B9-B0EF8326B974}">
      <dgm:prSet/>
      <dgm:spPr/>
      <dgm:t>
        <a:bodyPr/>
        <a:lstStyle/>
        <a:p>
          <a:r>
            <a:rPr lang="en-US" dirty="0"/>
            <a:t>There were a lot of variables that we did not know how to display in a way to tell us about the data</a:t>
          </a:r>
        </a:p>
      </dgm:t>
    </dgm:pt>
    <dgm:pt modelId="{83E3AB92-EC10-4BE9-90E7-090BFDD1F835}" type="parTrans" cxnId="{8C757479-C2EC-423B-ABC9-90F092E752A4}">
      <dgm:prSet/>
      <dgm:spPr/>
      <dgm:t>
        <a:bodyPr/>
        <a:lstStyle/>
        <a:p>
          <a:endParaRPr lang="en-US"/>
        </a:p>
      </dgm:t>
    </dgm:pt>
    <dgm:pt modelId="{B8A07C2A-CA05-4954-B800-376668706A63}" type="sibTrans" cxnId="{8C757479-C2EC-423B-ABC9-90F092E752A4}">
      <dgm:prSet/>
      <dgm:spPr/>
      <dgm:t>
        <a:bodyPr/>
        <a:lstStyle/>
        <a:p>
          <a:endParaRPr lang="en-US"/>
        </a:p>
      </dgm:t>
    </dgm:pt>
    <dgm:pt modelId="{C6BD86CE-DC77-4D61-97CD-81B2E64AE0F4}">
      <dgm:prSet/>
      <dgm:spPr/>
      <dgm:t>
        <a:bodyPr/>
        <a:lstStyle/>
        <a:p>
          <a:r>
            <a:rPr lang="en-US" dirty="0"/>
            <a:t>If we had had more time to research, we definitely would have taken more variables into account and may have chosen a specific county or two instead of the entire state </a:t>
          </a:r>
        </a:p>
      </dgm:t>
    </dgm:pt>
    <dgm:pt modelId="{15D9834E-19E1-4C91-97DB-6E1F351AABCB}" type="parTrans" cxnId="{868C11DF-40E8-4448-AE00-BE008D64228B}">
      <dgm:prSet/>
      <dgm:spPr/>
      <dgm:t>
        <a:bodyPr/>
        <a:lstStyle/>
        <a:p>
          <a:endParaRPr lang="en-US"/>
        </a:p>
      </dgm:t>
    </dgm:pt>
    <dgm:pt modelId="{9D74C18B-431F-4361-8A4E-564A705378BB}" type="sibTrans" cxnId="{868C11DF-40E8-4448-AE00-BE008D64228B}">
      <dgm:prSet/>
      <dgm:spPr/>
      <dgm:t>
        <a:bodyPr/>
        <a:lstStyle/>
        <a:p>
          <a:endParaRPr lang="en-US"/>
        </a:p>
      </dgm:t>
    </dgm:pt>
    <dgm:pt modelId="{A805C50B-EFF1-467B-BCD0-51151AFAADA0}" type="pres">
      <dgm:prSet presAssocID="{4486C8B8-B3E3-4151-A30B-993ED2CDA645}" presName="diagram" presStyleCnt="0">
        <dgm:presLayoutVars>
          <dgm:dir/>
          <dgm:resizeHandles val="exact"/>
        </dgm:presLayoutVars>
      </dgm:prSet>
      <dgm:spPr/>
    </dgm:pt>
    <dgm:pt modelId="{FF36A6B2-B120-41F8-A194-A4283B1531FE}" type="pres">
      <dgm:prSet presAssocID="{54C55E9C-EC9B-425A-B070-71CD219CF114}" presName="node" presStyleLbl="node1" presStyleIdx="0" presStyleCnt="6">
        <dgm:presLayoutVars>
          <dgm:bulletEnabled val="1"/>
        </dgm:presLayoutVars>
      </dgm:prSet>
      <dgm:spPr/>
    </dgm:pt>
    <dgm:pt modelId="{32797BFD-D891-4C39-8BC9-3EAAEC27F58A}" type="pres">
      <dgm:prSet presAssocID="{8E42C1FD-572D-4363-B39E-01C174CF48D6}" presName="sibTrans" presStyleCnt="0"/>
      <dgm:spPr/>
    </dgm:pt>
    <dgm:pt modelId="{6C3DB082-7548-4D98-9D29-F24464893E5F}" type="pres">
      <dgm:prSet presAssocID="{DA85FA25-1258-41EF-AF00-1C15FCF8E618}" presName="node" presStyleLbl="node1" presStyleIdx="1" presStyleCnt="6">
        <dgm:presLayoutVars>
          <dgm:bulletEnabled val="1"/>
        </dgm:presLayoutVars>
      </dgm:prSet>
      <dgm:spPr/>
    </dgm:pt>
    <dgm:pt modelId="{748FE1E3-BD82-418E-B5CA-235CEF6BA563}" type="pres">
      <dgm:prSet presAssocID="{80E23375-A671-4C5D-A373-25B020F8A7EE}" presName="sibTrans" presStyleCnt="0"/>
      <dgm:spPr/>
    </dgm:pt>
    <dgm:pt modelId="{A435874A-D131-4E50-864C-D4897C7CCC02}" type="pres">
      <dgm:prSet presAssocID="{84BB5869-E530-433C-A943-808C88AEBDBB}" presName="node" presStyleLbl="node1" presStyleIdx="2" presStyleCnt="6">
        <dgm:presLayoutVars>
          <dgm:bulletEnabled val="1"/>
        </dgm:presLayoutVars>
      </dgm:prSet>
      <dgm:spPr/>
    </dgm:pt>
    <dgm:pt modelId="{6B4D9828-774D-4928-A1CD-E4E1D1DC0AD5}" type="pres">
      <dgm:prSet presAssocID="{30C6D2DF-1266-444E-B2FA-BAE90B022C72}" presName="sibTrans" presStyleCnt="0"/>
      <dgm:spPr/>
    </dgm:pt>
    <dgm:pt modelId="{0DB0E640-6311-4DE9-A195-05F4BBDBEF5C}" type="pres">
      <dgm:prSet presAssocID="{0875203E-29C5-49AA-A6F4-6A72D8F5F974}" presName="node" presStyleLbl="node1" presStyleIdx="3" presStyleCnt="6">
        <dgm:presLayoutVars>
          <dgm:bulletEnabled val="1"/>
        </dgm:presLayoutVars>
      </dgm:prSet>
      <dgm:spPr/>
    </dgm:pt>
    <dgm:pt modelId="{5EA6AE2B-CFC1-4704-8258-EBE75F02FB7D}" type="pres">
      <dgm:prSet presAssocID="{6CA14BF0-E848-49F6-AF84-1B6FA7B8930D}" presName="sibTrans" presStyleCnt="0"/>
      <dgm:spPr/>
    </dgm:pt>
    <dgm:pt modelId="{3638556E-AD8D-41A4-9805-8C77B903F98C}" type="pres">
      <dgm:prSet presAssocID="{D66D44A1-2B30-4675-89B9-B0EF8326B974}" presName="node" presStyleLbl="node1" presStyleIdx="4" presStyleCnt="6">
        <dgm:presLayoutVars>
          <dgm:bulletEnabled val="1"/>
        </dgm:presLayoutVars>
      </dgm:prSet>
      <dgm:spPr/>
    </dgm:pt>
    <dgm:pt modelId="{0546DCB8-0E51-4676-AB5C-8F31863C5811}" type="pres">
      <dgm:prSet presAssocID="{B8A07C2A-CA05-4954-B800-376668706A63}" presName="sibTrans" presStyleCnt="0"/>
      <dgm:spPr/>
    </dgm:pt>
    <dgm:pt modelId="{F18A5C7E-4793-4239-A860-87977A8C2E97}" type="pres">
      <dgm:prSet presAssocID="{C6BD86CE-DC77-4D61-97CD-81B2E64AE0F4}" presName="node" presStyleLbl="node1" presStyleIdx="5" presStyleCnt="6">
        <dgm:presLayoutVars>
          <dgm:bulletEnabled val="1"/>
        </dgm:presLayoutVars>
      </dgm:prSet>
      <dgm:spPr/>
    </dgm:pt>
  </dgm:ptLst>
  <dgm:cxnLst>
    <dgm:cxn modelId="{EF52622C-5EBC-4295-ACAB-F1E3B2A20B3E}" type="presOf" srcId="{C6BD86CE-DC77-4D61-97CD-81B2E64AE0F4}" destId="{F18A5C7E-4793-4239-A860-87977A8C2E97}" srcOrd="0" destOrd="0" presId="urn:microsoft.com/office/officeart/2005/8/layout/default"/>
    <dgm:cxn modelId="{41DFC445-3AFD-492D-B1DA-C870738DD9A1}" type="presOf" srcId="{0875203E-29C5-49AA-A6F4-6A72D8F5F974}" destId="{0DB0E640-6311-4DE9-A195-05F4BBDBEF5C}" srcOrd="0" destOrd="0" presId="urn:microsoft.com/office/officeart/2005/8/layout/default"/>
    <dgm:cxn modelId="{2FA4884D-6711-45E4-8FD4-6AAE2AD5187E}" srcId="{4486C8B8-B3E3-4151-A30B-993ED2CDA645}" destId="{DA85FA25-1258-41EF-AF00-1C15FCF8E618}" srcOrd="1" destOrd="0" parTransId="{8009933A-3273-4C96-9906-AA6A76C16067}" sibTransId="{80E23375-A671-4C5D-A373-25B020F8A7EE}"/>
    <dgm:cxn modelId="{0E861959-5DA8-42A5-B4D8-AE6F3F882DA3}" srcId="{4486C8B8-B3E3-4151-A30B-993ED2CDA645}" destId="{54C55E9C-EC9B-425A-B070-71CD219CF114}" srcOrd="0" destOrd="0" parTransId="{79BB99E8-C309-457A-B9A6-F1BF51C5E264}" sibTransId="{8E42C1FD-572D-4363-B39E-01C174CF48D6}"/>
    <dgm:cxn modelId="{8C757479-C2EC-423B-ABC9-90F092E752A4}" srcId="{4486C8B8-B3E3-4151-A30B-993ED2CDA645}" destId="{D66D44A1-2B30-4675-89B9-B0EF8326B974}" srcOrd="4" destOrd="0" parTransId="{83E3AB92-EC10-4BE9-90E7-090BFDD1F835}" sibTransId="{B8A07C2A-CA05-4954-B800-376668706A63}"/>
    <dgm:cxn modelId="{F83FED7A-DD49-463A-A49B-E34861D52A8D}" type="presOf" srcId="{4486C8B8-B3E3-4151-A30B-993ED2CDA645}" destId="{A805C50B-EFF1-467B-BCD0-51151AFAADA0}" srcOrd="0" destOrd="0" presId="urn:microsoft.com/office/officeart/2005/8/layout/default"/>
    <dgm:cxn modelId="{6A2F58A3-9929-40BE-8592-BDE9E6DDDD18}" type="presOf" srcId="{DA85FA25-1258-41EF-AF00-1C15FCF8E618}" destId="{6C3DB082-7548-4D98-9D29-F24464893E5F}" srcOrd="0" destOrd="0" presId="urn:microsoft.com/office/officeart/2005/8/layout/default"/>
    <dgm:cxn modelId="{AFFC8DA6-C63C-4A0A-A6B3-BED1957F5CDA}" type="presOf" srcId="{84BB5869-E530-433C-A943-808C88AEBDBB}" destId="{A435874A-D131-4E50-864C-D4897C7CCC02}" srcOrd="0" destOrd="0" presId="urn:microsoft.com/office/officeart/2005/8/layout/default"/>
    <dgm:cxn modelId="{B4315FB0-D9D3-4C55-9951-5A60A1278B86}" type="presOf" srcId="{54C55E9C-EC9B-425A-B070-71CD219CF114}" destId="{FF36A6B2-B120-41F8-A194-A4283B1531FE}" srcOrd="0" destOrd="0" presId="urn:microsoft.com/office/officeart/2005/8/layout/default"/>
    <dgm:cxn modelId="{DF514BD5-8AD5-4F03-88B5-0D60D9BE9DB4}" srcId="{4486C8B8-B3E3-4151-A30B-993ED2CDA645}" destId="{0875203E-29C5-49AA-A6F4-6A72D8F5F974}" srcOrd="3" destOrd="0" parTransId="{9934001A-7B13-453C-BBCE-B9F81BFA3DD2}" sibTransId="{6CA14BF0-E848-49F6-AF84-1B6FA7B8930D}"/>
    <dgm:cxn modelId="{B9F78BDD-2415-40B7-BD4D-909FE7BC400A}" type="presOf" srcId="{D66D44A1-2B30-4675-89B9-B0EF8326B974}" destId="{3638556E-AD8D-41A4-9805-8C77B903F98C}" srcOrd="0" destOrd="0" presId="urn:microsoft.com/office/officeart/2005/8/layout/default"/>
    <dgm:cxn modelId="{868C11DF-40E8-4448-AE00-BE008D64228B}" srcId="{4486C8B8-B3E3-4151-A30B-993ED2CDA645}" destId="{C6BD86CE-DC77-4D61-97CD-81B2E64AE0F4}" srcOrd="5" destOrd="0" parTransId="{15D9834E-19E1-4C91-97DB-6E1F351AABCB}" sibTransId="{9D74C18B-431F-4361-8A4E-564A705378BB}"/>
    <dgm:cxn modelId="{7E5140E0-4EB9-408E-9ADD-835339B327FB}" srcId="{4486C8B8-B3E3-4151-A30B-993ED2CDA645}" destId="{84BB5869-E530-433C-A943-808C88AEBDBB}" srcOrd="2" destOrd="0" parTransId="{9CA5DBD2-4038-4011-AE2B-15DE9D09151F}" sibTransId="{30C6D2DF-1266-444E-B2FA-BAE90B022C72}"/>
    <dgm:cxn modelId="{C233AEF0-3B97-43DF-A630-36AE2CEB7448}" type="presParOf" srcId="{A805C50B-EFF1-467B-BCD0-51151AFAADA0}" destId="{FF36A6B2-B120-41F8-A194-A4283B1531FE}" srcOrd="0" destOrd="0" presId="urn:microsoft.com/office/officeart/2005/8/layout/default"/>
    <dgm:cxn modelId="{39E1E57B-14AD-4E5E-993D-09253E519229}" type="presParOf" srcId="{A805C50B-EFF1-467B-BCD0-51151AFAADA0}" destId="{32797BFD-D891-4C39-8BC9-3EAAEC27F58A}" srcOrd="1" destOrd="0" presId="urn:microsoft.com/office/officeart/2005/8/layout/default"/>
    <dgm:cxn modelId="{A136C680-E5E8-4C62-9B47-82AB4CD6602B}" type="presParOf" srcId="{A805C50B-EFF1-467B-BCD0-51151AFAADA0}" destId="{6C3DB082-7548-4D98-9D29-F24464893E5F}" srcOrd="2" destOrd="0" presId="urn:microsoft.com/office/officeart/2005/8/layout/default"/>
    <dgm:cxn modelId="{8CE3A4BF-F394-4C6D-9F21-DF658E4228DB}" type="presParOf" srcId="{A805C50B-EFF1-467B-BCD0-51151AFAADA0}" destId="{748FE1E3-BD82-418E-B5CA-235CEF6BA563}" srcOrd="3" destOrd="0" presId="urn:microsoft.com/office/officeart/2005/8/layout/default"/>
    <dgm:cxn modelId="{9868579D-736E-415A-B169-BAB53C03FE5F}" type="presParOf" srcId="{A805C50B-EFF1-467B-BCD0-51151AFAADA0}" destId="{A435874A-D131-4E50-864C-D4897C7CCC02}" srcOrd="4" destOrd="0" presId="urn:microsoft.com/office/officeart/2005/8/layout/default"/>
    <dgm:cxn modelId="{AFE5AA8C-2DB8-4D86-B7A1-719EE04DB0A5}" type="presParOf" srcId="{A805C50B-EFF1-467B-BCD0-51151AFAADA0}" destId="{6B4D9828-774D-4928-A1CD-E4E1D1DC0AD5}" srcOrd="5" destOrd="0" presId="urn:microsoft.com/office/officeart/2005/8/layout/default"/>
    <dgm:cxn modelId="{D49B099C-F8B7-4210-A0C5-7D7A56B1A401}" type="presParOf" srcId="{A805C50B-EFF1-467B-BCD0-51151AFAADA0}" destId="{0DB0E640-6311-4DE9-A195-05F4BBDBEF5C}" srcOrd="6" destOrd="0" presId="urn:microsoft.com/office/officeart/2005/8/layout/default"/>
    <dgm:cxn modelId="{12D4492D-C51D-40C0-9D6C-B99FF9F00466}" type="presParOf" srcId="{A805C50B-EFF1-467B-BCD0-51151AFAADA0}" destId="{5EA6AE2B-CFC1-4704-8258-EBE75F02FB7D}" srcOrd="7" destOrd="0" presId="urn:microsoft.com/office/officeart/2005/8/layout/default"/>
    <dgm:cxn modelId="{D727188F-D0BB-4753-A091-B097E27097C2}" type="presParOf" srcId="{A805C50B-EFF1-467B-BCD0-51151AFAADA0}" destId="{3638556E-AD8D-41A4-9805-8C77B903F98C}" srcOrd="8" destOrd="0" presId="urn:microsoft.com/office/officeart/2005/8/layout/default"/>
    <dgm:cxn modelId="{6A414CBB-3FFD-40AE-856F-8D4692FD3864}" type="presParOf" srcId="{A805C50B-EFF1-467B-BCD0-51151AFAADA0}" destId="{0546DCB8-0E51-4676-AB5C-8F31863C5811}" srcOrd="9" destOrd="0" presId="urn:microsoft.com/office/officeart/2005/8/layout/default"/>
    <dgm:cxn modelId="{5C27D77B-8631-4AD9-BF10-7F85EF113241}" type="presParOf" srcId="{A805C50B-EFF1-467B-BCD0-51151AFAADA0}" destId="{F18A5C7E-4793-4239-A860-87977A8C2E9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76161-3869-4E45-9CC7-8780330F87A0}">
      <dsp:nvSpPr>
        <dsp:cNvPr id="0" name=""/>
        <dsp:cNvSpPr/>
      </dsp:nvSpPr>
      <dsp:spPr>
        <a:xfrm>
          <a:off x="1172" y="267452"/>
          <a:ext cx="4113795" cy="2612260"/>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DEC3424-DEC6-4762-B55B-E75E66E7BB04}">
      <dsp:nvSpPr>
        <dsp:cNvPr id="0" name=""/>
        <dsp:cNvSpPr/>
      </dsp:nvSpPr>
      <dsp:spPr>
        <a:xfrm>
          <a:off x="458260"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To discover the trend of foster care influxes in Florida we had to look at the number of kids being received and taken out of foster care</a:t>
          </a:r>
        </a:p>
      </dsp:txBody>
      <dsp:txXfrm>
        <a:off x="534770" y="778196"/>
        <a:ext cx="3960775" cy="2459240"/>
      </dsp:txXfrm>
    </dsp:sp>
    <dsp:sp modelId="{A6FFE2DC-B52D-4720-B0B2-4394DC307BFA}">
      <dsp:nvSpPr>
        <dsp:cNvPr id="0" name=""/>
        <dsp:cNvSpPr/>
      </dsp:nvSpPr>
      <dsp:spPr>
        <a:xfrm>
          <a:off x="5029144" y="267452"/>
          <a:ext cx="4113795" cy="2612260"/>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6ACE4A-24EB-4DE1-9497-F2F85CBE8B20}">
      <dsp:nvSpPr>
        <dsp:cNvPr id="0" name=""/>
        <dsp:cNvSpPr/>
      </dsp:nvSpPr>
      <dsp:spPr>
        <a:xfrm>
          <a:off x="5486232"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Once we were able to see the influx of children we then had to determine some factors that may have an effect on those numbers such as income &amp; education</a:t>
          </a:r>
        </a:p>
      </dsp:txBody>
      <dsp:txXfrm>
        <a:off x="5562742" y="778196"/>
        <a:ext cx="3960775" cy="2459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6A6B2-B120-41F8-A194-A4283B1531FE}">
      <dsp:nvSpPr>
        <dsp:cNvPr id="0" name=""/>
        <dsp:cNvSpPr/>
      </dsp:nvSpPr>
      <dsp:spPr>
        <a:xfrm>
          <a:off x="397549" y="1960"/>
          <a:ext cx="2751906" cy="1651143"/>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most difficult problem we faced was inconsistent datatypes. </a:t>
          </a:r>
          <a:br>
            <a:rPr lang="en-US" sz="1600" kern="1200"/>
          </a:br>
          <a:endParaRPr lang="en-US" sz="1600" kern="1200"/>
        </a:p>
      </dsp:txBody>
      <dsp:txXfrm>
        <a:off x="397549" y="1960"/>
        <a:ext cx="2751906" cy="1651143"/>
      </dsp:txXfrm>
    </dsp:sp>
    <dsp:sp modelId="{6C3DB082-7548-4D98-9D29-F24464893E5F}">
      <dsp:nvSpPr>
        <dsp:cNvPr id="0" name=""/>
        <dsp:cNvSpPr/>
      </dsp:nvSpPr>
      <dsp:spPr>
        <a:xfrm>
          <a:off x="3424646" y="1960"/>
          <a:ext cx="2751906" cy="1651143"/>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combat the datatypes differing, a lot of information had to manually be calculated and inputted  </a:t>
          </a:r>
          <a:br>
            <a:rPr lang="en-US" sz="1600" kern="1200" dirty="0"/>
          </a:br>
          <a:endParaRPr lang="en-US" sz="1600" kern="1200" dirty="0"/>
        </a:p>
      </dsp:txBody>
      <dsp:txXfrm>
        <a:off x="3424646" y="1960"/>
        <a:ext cx="2751906" cy="1651143"/>
      </dsp:txXfrm>
    </dsp:sp>
    <dsp:sp modelId="{A435874A-D131-4E50-864C-D4897C7CCC02}">
      <dsp:nvSpPr>
        <dsp:cNvPr id="0" name=""/>
        <dsp:cNvSpPr/>
      </dsp:nvSpPr>
      <dsp:spPr>
        <a:xfrm>
          <a:off x="6451743" y="1960"/>
          <a:ext cx="2751906" cy="1651143"/>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spent a lot of time trying to manipulate the data by region instead of county to show a bigger story, but ended up not having too much distinguishable data</a:t>
          </a:r>
        </a:p>
      </dsp:txBody>
      <dsp:txXfrm>
        <a:off x="6451743" y="1960"/>
        <a:ext cx="2751906" cy="1651143"/>
      </dsp:txXfrm>
    </dsp:sp>
    <dsp:sp modelId="{0DB0E640-6311-4DE9-A195-05F4BBDBEF5C}">
      <dsp:nvSpPr>
        <dsp:cNvPr id="0" name=""/>
        <dsp:cNvSpPr/>
      </dsp:nvSpPr>
      <dsp:spPr>
        <a:xfrm>
          <a:off x="397549" y="1928295"/>
          <a:ext cx="2751906" cy="1651143"/>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looking at different regions as opposed to states or counties gave us a different perspective, merging too many different sets of data may have skewed some results</a:t>
          </a:r>
        </a:p>
      </dsp:txBody>
      <dsp:txXfrm>
        <a:off x="397549" y="1928295"/>
        <a:ext cx="2751906" cy="1651143"/>
      </dsp:txXfrm>
    </dsp:sp>
    <dsp:sp modelId="{3638556E-AD8D-41A4-9805-8C77B903F98C}">
      <dsp:nvSpPr>
        <dsp:cNvPr id="0" name=""/>
        <dsp:cNvSpPr/>
      </dsp:nvSpPr>
      <dsp:spPr>
        <a:xfrm>
          <a:off x="3424646" y="1928295"/>
          <a:ext cx="2751906" cy="1651143"/>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There were a lot of variables that we did not know how to display in a way to tell us about the data</a:t>
          </a:r>
        </a:p>
      </dsp:txBody>
      <dsp:txXfrm>
        <a:off x="3424646" y="1928295"/>
        <a:ext cx="2751906" cy="1651143"/>
      </dsp:txXfrm>
    </dsp:sp>
    <dsp:sp modelId="{F18A5C7E-4793-4239-A860-87977A8C2E97}">
      <dsp:nvSpPr>
        <dsp:cNvPr id="0" name=""/>
        <dsp:cNvSpPr/>
      </dsp:nvSpPr>
      <dsp:spPr>
        <a:xfrm>
          <a:off x="6451743" y="1928295"/>
          <a:ext cx="2751906" cy="1651143"/>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If we had had more time to research, we definitely would have taken more variables into account and may have chosen a specific county or two instead of the entire state </a:t>
          </a:r>
        </a:p>
      </dsp:txBody>
      <dsp:txXfrm>
        <a:off x="6451743"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A6498-3BC6-44D2-959D-D6FD96D4DAF1}"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F9DF9-E24A-404A-9FB1-A2639BB35C90}" type="slidenum">
              <a:rPr lang="en-US" smtClean="0"/>
              <a:t>‹#›</a:t>
            </a:fld>
            <a:endParaRPr lang="en-US"/>
          </a:p>
        </p:txBody>
      </p:sp>
    </p:spTree>
    <p:extLst>
      <p:ext uri="{BB962C8B-B14F-4D97-AF65-F5344CB8AC3E}">
        <p14:creationId xmlns:p14="http://schemas.microsoft.com/office/powerpoint/2010/main" val="18366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came into mind because my cousin was recently adopted, and I was intrigued to see just how many factors influence adoption rates and the success or failure of them</a:t>
            </a:r>
          </a:p>
        </p:txBody>
      </p:sp>
      <p:sp>
        <p:nvSpPr>
          <p:cNvPr id="4" name="Slide Number Placeholder 3"/>
          <p:cNvSpPr>
            <a:spLocks noGrp="1"/>
          </p:cNvSpPr>
          <p:nvPr>
            <p:ph type="sldNum" sz="quarter" idx="5"/>
          </p:nvPr>
        </p:nvSpPr>
        <p:spPr/>
        <p:txBody>
          <a:bodyPr/>
          <a:lstStyle/>
          <a:p>
            <a:fld id="{78FF9DF9-E24A-404A-9FB1-A2639BB35C90}" type="slidenum">
              <a:rPr lang="en-US" smtClean="0"/>
              <a:t>2</a:t>
            </a:fld>
            <a:endParaRPr lang="en-US"/>
          </a:p>
        </p:txBody>
      </p:sp>
    </p:spTree>
    <p:extLst>
      <p:ext uri="{BB962C8B-B14F-4D97-AF65-F5344CB8AC3E}">
        <p14:creationId xmlns:p14="http://schemas.microsoft.com/office/powerpoint/2010/main" val="56749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a:t>
            </a:r>
          </a:p>
          <a:p>
            <a:endParaRPr lang="en-US" dirty="0"/>
          </a:p>
          <a:p>
            <a:r>
              <a:rPr lang="en-US" dirty="0"/>
              <a:t>One of the biggest issues we faced when trying to start this project was finding exactly what kind of data we wanted to use, and how we were going to tell a story with it. There are a lot of discrepancies in data that comes with adoption</a:t>
            </a:r>
          </a:p>
          <a:p>
            <a:endParaRPr lang="en-US" dirty="0"/>
          </a:p>
          <a:p>
            <a:r>
              <a:rPr lang="en-US" dirty="0"/>
              <a:t>Originally I wanted to see what factors make people put kids up for adoption in the first place, but while this information is mostly intuitive, there is not physical data that can be directly related to the rising number of kids being put up.</a:t>
            </a:r>
          </a:p>
          <a:p>
            <a:endParaRPr lang="en-US" dirty="0"/>
          </a:p>
        </p:txBody>
      </p:sp>
      <p:sp>
        <p:nvSpPr>
          <p:cNvPr id="4" name="Slide Number Placeholder 3"/>
          <p:cNvSpPr>
            <a:spLocks noGrp="1"/>
          </p:cNvSpPr>
          <p:nvPr>
            <p:ph type="sldNum" sz="quarter" idx="5"/>
          </p:nvPr>
        </p:nvSpPr>
        <p:spPr/>
        <p:txBody>
          <a:bodyPr/>
          <a:lstStyle/>
          <a:p>
            <a:fld id="{78FF9DF9-E24A-404A-9FB1-A2639BB35C90}" type="slidenum">
              <a:rPr lang="en-US" smtClean="0"/>
              <a:t>3</a:t>
            </a:fld>
            <a:endParaRPr lang="en-US"/>
          </a:p>
        </p:txBody>
      </p:sp>
    </p:spTree>
    <p:extLst>
      <p:ext uri="{BB962C8B-B14F-4D97-AF65-F5344CB8AC3E}">
        <p14:creationId xmlns:p14="http://schemas.microsoft.com/office/powerpoint/2010/main" val="367576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some regions did experience a shift in more kids entering than exiting, overall the number of kids in foster care has actually gone down</a:t>
            </a:r>
          </a:p>
        </p:txBody>
      </p:sp>
      <p:sp>
        <p:nvSpPr>
          <p:cNvPr id="4" name="Slide Number Placeholder 3"/>
          <p:cNvSpPr>
            <a:spLocks noGrp="1"/>
          </p:cNvSpPr>
          <p:nvPr>
            <p:ph type="sldNum" sz="quarter" idx="5"/>
          </p:nvPr>
        </p:nvSpPr>
        <p:spPr/>
        <p:txBody>
          <a:bodyPr/>
          <a:lstStyle/>
          <a:p>
            <a:fld id="{78FF9DF9-E24A-404A-9FB1-A2639BB35C90}" type="slidenum">
              <a:rPr lang="en-US" smtClean="0"/>
              <a:t>7</a:t>
            </a:fld>
            <a:endParaRPr lang="en-US"/>
          </a:p>
        </p:txBody>
      </p:sp>
    </p:spTree>
    <p:extLst>
      <p:ext uri="{BB962C8B-B14F-4D97-AF65-F5344CB8AC3E}">
        <p14:creationId xmlns:p14="http://schemas.microsoft.com/office/powerpoint/2010/main" val="178285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sense. Adopting is expensive. More resources available means more adoptions take place</a:t>
            </a:r>
          </a:p>
        </p:txBody>
      </p:sp>
      <p:sp>
        <p:nvSpPr>
          <p:cNvPr id="4" name="Slide Number Placeholder 3"/>
          <p:cNvSpPr>
            <a:spLocks noGrp="1"/>
          </p:cNvSpPr>
          <p:nvPr>
            <p:ph type="sldNum" sz="quarter" idx="5"/>
          </p:nvPr>
        </p:nvSpPr>
        <p:spPr/>
        <p:txBody>
          <a:bodyPr/>
          <a:lstStyle/>
          <a:p>
            <a:fld id="{78FF9DF9-E24A-404A-9FB1-A2639BB35C90}" type="slidenum">
              <a:rPr lang="en-US" smtClean="0"/>
              <a:t>9</a:t>
            </a:fld>
            <a:endParaRPr lang="en-US"/>
          </a:p>
        </p:txBody>
      </p:sp>
    </p:spTree>
    <p:extLst>
      <p:ext uri="{BB962C8B-B14F-4D97-AF65-F5344CB8AC3E}">
        <p14:creationId xmlns:p14="http://schemas.microsoft.com/office/powerpoint/2010/main" val="280684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83A35E-0DF9-4685-AC60-6DD28EF235B0}" type="datetimeFigureOut">
              <a:rPr lang="en-US" smtClean="0"/>
              <a:t>3/9/2019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A55F1F1-DB59-4788-9F65-AAF0A6CA2FA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729867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3A35E-0DF9-4685-AC60-6DD28EF235B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307261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3A35E-0DF9-4685-AC60-6DD28EF235B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13155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3A35E-0DF9-4685-AC60-6DD28EF235B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273211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83A35E-0DF9-4685-AC60-6DD28EF235B0}" type="datetimeFigureOut">
              <a:rPr lang="en-US" smtClean="0"/>
              <a:t>3/9/2019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A55F1F1-DB59-4788-9F65-AAF0A6CA2FA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74235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3A35E-0DF9-4685-AC60-6DD28EF235B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426742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3A35E-0DF9-4685-AC60-6DD28EF235B0}"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243519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3A35E-0DF9-4685-AC60-6DD28EF235B0}"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169080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3A35E-0DF9-4685-AC60-6DD28EF235B0}"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5F1F1-DB59-4788-9F65-AAF0A6CA2FAB}" type="slidenum">
              <a:rPr lang="en-US" smtClean="0"/>
              <a:t>‹#›</a:t>
            </a:fld>
            <a:endParaRPr lang="en-US"/>
          </a:p>
        </p:txBody>
      </p:sp>
    </p:spTree>
    <p:extLst>
      <p:ext uri="{BB962C8B-B14F-4D97-AF65-F5344CB8AC3E}">
        <p14:creationId xmlns:p14="http://schemas.microsoft.com/office/powerpoint/2010/main" val="238405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83A35E-0DF9-4685-AC60-6DD28EF235B0}" type="datetimeFigureOut">
              <a:rPr lang="en-US" smtClean="0"/>
              <a:t>3/9/2019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55F1F1-DB59-4788-9F65-AAF0A6CA2FA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503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83A35E-0DF9-4685-AC60-6DD28EF235B0}" type="datetimeFigureOut">
              <a:rPr lang="en-US" smtClean="0"/>
              <a:t>3/9/2019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55F1F1-DB59-4788-9F65-AAF0A6CA2FA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60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D83A35E-0DF9-4685-AC60-6DD28EF235B0}" type="datetimeFigureOut">
              <a:rPr lang="en-US" smtClean="0"/>
              <a:t>3/9/2019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A55F1F1-DB59-4788-9F65-AAF0A6CA2FA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8383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plot.ly/~phellifel/2/_24214k-us-counties/?share_key=73FRH8XuoEJmWXhFLyU93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1AC0-6C3F-4398-89DB-43237DB79CB6}"/>
              </a:ext>
            </a:extLst>
          </p:cNvPr>
          <p:cNvSpPr>
            <a:spLocks noGrp="1"/>
          </p:cNvSpPr>
          <p:nvPr>
            <p:ph type="ctrTitle"/>
          </p:nvPr>
        </p:nvSpPr>
        <p:spPr>
          <a:xfrm>
            <a:off x="6711885" y="634028"/>
            <a:ext cx="4798243" cy="3732835"/>
          </a:xfrm>
        </p:spPr>
        <p:txBody>
          <a:bodyPr>
            <a:normAutofit/>
          </a:bodyPr>
          <a:lstStyle/>
          <a:p>
            <a:r>
              <a:rPr lang="en-US" sz="4500" dirty="0"/>
              <a:t>Data representation of foster care in Florida</a:t>
            </a:r>
          </a:p>
        </p:txBody>
      </p:sp>
      <p:sp>
        <p:nvSpPr>
          <p:cNvPr id="3" name="Subtitle 2">
            <a:extLst>
              <a:ext uri="{FF2B5EF4-FFF2-40B4-BE49-F238E27FC236}">
                <a16:creationId xmlns:a16="http://schemas.microsoft.com/office/drawing/2014/main" id="{EEBA06CD-E30C-417C-A0E7-D0633005A95D}"/>
              </a:ext>
            </a:extLst>
          </p:cNvPr>
          <p:cNvSpPr>
            <a:spLocks noGrp="1"/>
          </p:cNvSpPr>
          <p:nvPr>
            <p:ph type="subTitle" idx="1"/>
          </p:nvPr>
        </p:nvSpPr>
        <p:spPr>
          <a:xfrm>
            <a:off x="6711885" y="4436462"/>
            <a:ext cx="4798243" cy="1794656"/>
          </a:xfrm>
        </p:spPr>
        <p:txBody>
          <a:bodyPr>
            <a:normAutofit/>
          </a:bodyPr>
          <a:lstStyle/>
          <a:p>
            <a:pPr>
              <a:lnSpc>
                <a:spcPct val="102000"/>
              </a:lnSpc>
              <a:spcAft>
                <a:spcPts val="600"/>
              </a:spcAft>
            </a:pPr>
            <a:r>
              <a:rPr lang="en-US" dirty="0"/>
              <a:t>Felicia Glover</a:t>
            </a:r>
          </a:p>
          <a:p>
            <a:pPr>
              <a:lnSpc>
                <a:spcPct val="102000"/>
              </a:lnSpc>
              <a:spcAft>
                <a:spcPts val="600"/>
              </a:spcAft>
            </a:pPr>
            <a:r>
              <a:rPr lang="en-US" dirty="0"/>
              <a:t>Ian Schuler</a:t>
            </a:r>
          </a:p>
          <a:p>
            <a:pPr>
              <a:lnSpc>
                <a:spcPct val="102000"/>
              </a:lnSpc>
              <a:spcAft>
                <a:spcPts val="600"/>
              </a:spcAft>
            </a:pPr>
            <a:r>
              <a:rPr lang="en-US" dirty="0" err="1"/>
              <a:t>LaShanti</a:t>
            </a:r>
            <a:r>
              <a:rPr lang="en-US" dirty="0"/>
              <a:t> Jones</a:t>
            </a:r>
          </a:p>
          <a:p>
            <a:pPr>
              <a:lnSpc>
                <a:spcPct val="102000"/>
              </a:lnSpc>
              <a:spcAft>
                <a:spcPts val="600"/>
              </a:spcAft>
            </a:pPr>
            <a:r>
              <a:rPr lang="en-US" dirty="0"/>
              <a:t>Rebeca Rodriguez</a:t>
            </a:r>
          </a:p>
        </p:txBody>
      </p:sp>
      <p:sp>
        <p:nvSpPr>
          <p:cNvPr id="34"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House">
            <a:extLst>
              <a:ext uri="{FF2B5EF4-FFF2-40B4-BE49-F238E27FC236}">
                <a16:creationId xmlns:a16="http://schemas.microsoft.com/office/drawing/2014/main" id="{15C81E93-DD45-4DB3-92F6-74555F1C48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375771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6AD1330-D2B9-4447-B785-F2AB9DCEB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9" y="2064773"/>
            <a:ext cx="5852172" cy="4389129"/>
          </a:xfrm>
          <a:prstGeom prst="rect">
            <a:avLst/>
          </a:prstGeom>
        </p:spPr>
      </p:pic>
      <p:pic>
        <p:nvPicPr>
          <p:cNvPr id="15" name="Picture 14">
            <a:extLst>
              <a:ext uri="{FF2B5EF4-FFF2-40B4-BE49-F238E27FC236}">
                <a16:creationId xmlns:a16="http://schemas.microsoft.com/office/drawing/2014/main" id="{3B70797A-C74D-49C3-A5D2-7227CC1C2F39}"/>
              </a:ext>
            </a:extLst>
          </p:cNvPr>
          <p:cNvPicPr>
            <a:picLocks noChangeAspect="1"/>
          </p:cNvPicPr>
          <p:nvPr/>
        </p:nvPicPr>
        <p:blipFill>
          <a:blip r:embed="rId3"/>
          <a:stretch>
            <a:fillRect/>
          </a:stretch>
        </p:blipFill>
        <p:spPr>
          <a:xfrm>
            <a:off x="6172200" y="225746"/>
            <a:ext cx="5114962" cy="2719407"/>
          </a:xfrm>
          <a:prstGeom prst="rect">
            <a:avLst/>
          </a:prstGeom>
        </p:spPr>
      </p:pic>
    </p:spTree>
    <p:extLst>
      <p:ext uri="{BB962C8B-B14F-4D97-AF65-F5344CB8AC3E}">
        <p14:creationId xmlns:p14="http://schemas.microsoft.com/office/powerpoint/2010/main" val="1781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9CB3-B1DD-473D-86B8-55A5D89D7DB9}"/>
              </a:ext>
            </a:extLst>
          </p:cNvPr>
          <p:cNvSpPr>
            <a:spLocks noGrp="1"/>
          </p:cNvSpPr>
          <p:nvPr>
            <p:ph type="title"/>
          </p:nvPr>
        </p:nvSpPr>
        <p:spPr/>
        <p:txBody>
          <a:bodyPr/>
          <a:lstStyle/>
          <a:p>
            <a:r>
              <a:rPr lang="en-US" dirty="0"/>
              <a:t>Foster Care Placement by Gender</a:t>
            </a:r>
          </a:p>
        </p:txBody>
      </p:sp>
      <p:sp>
        <p:nvSpPr>
          <p:cNvPr id="3" name="Content Placeholder 2">
            <a:extLst>
              <a:ext uri="{FF2B5EF4-FFF2-40B4-BE49-F238E27FC236}">
                <a16:creationId xmlns:a16="http://schemas.microsoft.com/office/drawing/2014/main" id="{28DCD1BC-9ED3-4A7C-B9AB-870F0BC70B64}"/>
              </a:ext>
            </a:extLst>
          </p:cNvPr>
          <p:cNvSpPr>
            <a:spLocks noGrp="1"/>
          </p:cNvSpPr>
          <p:nvPr>
            <p:ph idx="1"/>
          </p:nvPr>
        </p:nvSpPr>
        <p:spPr/>
        <p:txBody>
          <a:bodyPr/>
          <a:lstStyle/>
          <a:p>
            <a:endParaRPr lang="en-US"/>
          </a:p>
        </p:txBody>
      </p:sp>
      <p:pic>
        <p:nvPicPr>
          <p:cNvPr id="4" name="Content Placeholder 5">
            <a:extLst>
              <a:ext uri="{FF2B5EF4-FFF2-40B4-BE49-F238E27FC236}">
                <a16:creationId xmlns:a16="http://schemas.microsoft.com/office/drawing/2014/main" id="{4C9BC3C6-4043-461F-918A-8084B51F4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329" y="2171700"/>
            <a:ext cx="7162800" cy="3581400"/>
          </a:xfrm>
          <a:prstGeom prst="rect">
            <a:avLst/>
          </a:prstGeom>
        </p:spPr>
      </p:pic>
    </p:spTree>
    <p:extLst>
      <p:ext uri="{BB962C8B-B14F-4D97-AF65-F5344CB8AC3E}">
        <p14:creationId xmlns:p14="http://schemas.microsoft.com/office/powerpoint/2010/main" val="10690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5133-481C-4DAB-99C0-400DD7FDB067}"/>
              </a:ext>
            </a:extLst>
          </p:cNvPr>
          <p:cNvSpPr>
            <a:spLocks noGrp="1"/>
          </p:cNvSpPr>
          <p:nvPr>
            <p:ph type="title"/>
          </p:nvPr>
        </p:nvSpPr>
        <p:spPr/>
        <p:txBody>
          <a:bodyPr/>
          <a:lstStyle/>
          <a:p>
            <a:r>
              <a:rPr lang="en-US" dirty="0"/>
              <a:t>Foster Care Placement by Race</a:t>
            </a:r>
          </a:p>
        </p:txBody>
      </p:sp>
      <p:sp>
        <p:nvSpPr>
          <p:cNvPr id="3" name="Content Placeholder 2">
            <a:extLst>
              <a:ext uri="{FF2B5EF4-FFF2-40B4-BE49-F238E27FC236}">
                <a16:creationId xmlns:a16="http://schemas.microsoft.com/office/drawing/2014/main" id="{87762FA7-C978-4304-8903-F6B0D5DA046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B2967A-4F86-4E50-BFEF-88FA6162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366" y="1950717"/>
            <a:ext cx="7315215" cy="4572009"/>
          </a:xfrm>
          <a:prstGeom prst="rect">
            <a:avLst/>
          </a:prstGeom>
        </p:spPr>
      </p:pic>
    </p:spTree>
    <p:extLst>
      <p:ext uri="{BB962C8B-B14F-4D97-AF65-F5344CB8AC3E}">
        <p14:creationId xmlns:p14="http://schemas.microsoft.com/office/powerpoint/2010/main" val="129796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361E-CEC1-4917-829A-E9EB5C8E8ED7}"/>
              </a:ext>
            </a:extLst>
          </p:cNvPr>
          <p:cNvSpPr>
            <a:spLocks noGrp="1"/>
          </p:cNvSpPr>
          <p:nvPr>
            <p:ph type="title"/>
          </p:nvPr>
        </p:nvSpPr>
        <p:spPr>
          <a:xfrm>
            <a:off x="7860667" y="685800"/>
            <a:ext cx="3656419" cy="1485900"/>
          </a:xfrm>
        </p:spPr>
        <p:txBody>
          <a:bodyPr>
            <a:normAutofit/>
          </a:bodyPr>
          <a:lstStyle/>
          <a:p>
            <a:r>
              <a:rPr lang="en-US" dirty="0"/>
              <a:t>Data Cleanup &amp; Exploration</a:t>
            </a:r>
          </a:p>
        </p:txBody>
      </p:sp>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6D5EA00-D6D5-41B8-82AE-8A1C911F7B68}"/>
              </a:ext>
            </a:extLst>
          </p:cNvPr>
          <p:cNvPicPr>
            <a:picLocks noChangeAspect="1"/>
          </p:cNvPicPr>
          <p:nvPr/>
        </p:nvPicPr>
        <p:blipFill>
          <a:blip r:embed="rId2"/>
          <a:stretch>
            <a:fillRect/>
          </a:stretch>
        </p:blipFill>
        <p:spPr>
          <a:xfrm>
            <a:off x="1498143" y="645106"/>
            <a:ext cx="5567900" cy="5247747"/>
          </a:xfrm>
          <a:prstGeom prst="rect">
            <a:avLst/>
          </a:prstGeom>
        </p:spPr>
      </p:pic>
      <p:sp>
        <p:nvSpPr>
          <p:cNvPr id="3" name="Content Placeholder 2">
            <a:extLst>
              <a:ext uri="{FF2B5EF4-FFF2-40B4-BE49-F238E27FC236}">
                <a16:creationId xmlns:a16="http://schemas.microsoft.com/office/drawing/2014/main" id="{0C4FC017-927B-49B8-8163-2AD33AFC7B4B}"/>
              </a:ext>
            </a:extLst>
          </p:cNvPr>
          <p:cNvSpPr>
            <a:spLocks noGrp="1"/>
          </p:cNvSpPr>
          <p:nvPr>
            <p:ph idx="1"/>
          </p:nvPr>
        </p:nvSpPr>
        <p:spPr>
          <a:xfrm>
            <a:off x="7860667" y="2286000"/>
            <a:ext cx="3656419" cy="3581400"/>
          </a:xfrm>
        </p:spPr>
        <p:txBody>
          <a:bodyPr>
            <a:normAutofit/>
          </a:bodyPr>
          <a:lstStyle/>
          <a:p>
            <a:r>
              <a:rPr lang="en-US" sz="1400" dirty="0"/>
              <a:t>While dividing data by region allowed us to look at the numbers more clearly than a state overview, it did cause for a lot of manual calculation and inputs which was incredibly time consuming and tedious</a:t>
            </a:r>
          </a:p>
          <a:p>
            <a:r>
              <a:rPr lang="en-US" sz="1400" dirty="0"/>
              <a:t>In order to display the data without importing all the counties over, the averages were calculated via excel and manually inputted into </a:t>
            </a:r>
            <a:r>
              <a:rPr lang="en-US" sz="1400" dirty="0" err="1"/>
              <a:t>jupyter</a:t>
            </a:r>
            <a:endParaRPr lang="en-US" sz="1400" dirty="0"/>
          </a:p>
        </p:txBody>
      </p:sp>
    </p:spTree>
    <p:extLst>
      <p:ext uri="{BB962C8B-B14F-4D97-AF65-F5344CB8AC3E}">
        <p14:creationId xmlns:p14="http://schemas.microsoft.com/office/powerpoint/2010/main" val="243788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0E66-0E57-4B0D-BE7B-843EAB5A0855}"/>
              </a:ext>
            </a:extLst>
          </p:cNvPr>
          <p:cNvSpPr>
            <a:spLocks noGrp="1"/>
          </p:cNvSpPr>
          <p:nvPr>
            <p:ph type="title"/>
          </p:nvPr>
        </p:nvSpPr>
        <p:spPr>
          <a:xfrm>
            <a:off x="1023562" y="685800"/>
            <a:ext cx="10493524" cy="1485900"/>
          </a:xfrm>
        </p:spPr>
        <p:txBody>
          <a:bodyPr>
            <a:normAutofit/>
          </a:bodyPr>
          <a:lstStyle/>
          <a:p>
            <a:r>
              <a:rPr lang="en-US" dirty="0"/>
              <a:t>Running into Problems</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CCB7DA7-1BD3-4D64-A30F-3BF61C71B557}"/>
              </a:ext>
            </a:extLst>
          </p:cNvPr>
          <p:cNvSpPr>
            <a:spLocks noGrp="1"/>
          </p:cNvSpPr>
          <p:nvPr>
            <p:ph idx="1"/>
          </p:nvPr>
        </p:nvSpPr>
        <p:spPr>
          <a:xfrm>
            <a:off x="1023562" y="2285999"/>
            <a:ext cx="5072437" cy="4390845"/>
          </a:xfrm>
        </p:spPr>
        <p:txBody>
          <a:bodyPr>
            <a:normAutofit/>
          </a:bodyPr>
          <a:lstStyle/>
          <a:p>
            <a:r>
              <a:rPr lang="en-US" sz="1800" dirty="0"/>
              <a:t>Sometimes when you go into research, the results you find don’t support exactly what you previously expected, and that’s okay.</a:t>
            </a:r>
          </a:p>
          <a:p>
            <a:endParaRPr lang="en-US" sz="1800" dirty="0"/>
          </a:p>
          <a:p>
            <a:r>
              <a:rPr lang="en-US" sz="1800" dirty="0"/>
              <a:t>One of the main problems that occurred while working with such a broad </a:t>
            </a:r>
            <a:r>
              <a:rPr lang="en-US" sz="1800" dirty="0" err="1"/>
              <a:t>dataframe</a:t>
            </a:r>
            <a:r>
              <a:rPr lang="en-US" sz="1800" dirty="0"/>
              <a:t> was running into data that was not distinguishable enough to tell a story</a:t>
            </a:r>
          </a:p>
          <a:p>
            <a:endParaRPr lang="en-US" sz="1800" dirty="0"/>
          </a:p>
          <a:p>
            <a:r>
              <a:rPr lang="en-US" sz="1800" dirty="0"/>
              <a:t>Upon finding data on the education from region to region, we realized that while different counties can vary on certain things, there a lot of things that remain too similar based on the fact that it is still the same state</a:t>
            </a:r>
          </a:p>
        </p:txBody>
      </p:sp>
      <p:pic>
        <p:nvPicPr>
          <p:cNvPr id="5" name="Picture 4">
            <a:extLst>
              <a:ext uri="{FF2B5EF4-FFF2-40B4-BE49-F238E27FC236}">
                <a16:creationId xmlns:a16="http://schemas.microsoft.com/office/drawing/2014/main" id="{5AFD817D-E89C-4EB9-94AA-17CEFFAF82F0}"/>
              </a:ext>
            </a:extLst>
          </p:cNvPr>
          <p:cNvPicPr>
            <a:picLocks noChangeAspect="1"/>
          </p:cNvPicPr>
          <p:nvPr/>
        </p:nvPicPr>
        <p:blipFill>
          <a:blip r:embed="rId2"/>
          <a:stretch>
            <a:fillRect/>
          </a:stretch>
        </p:blipFill>
        <p:spPr>
          <a:xfrm>
            <a:off x="6146502" y="1944468"/>
            <a:ext cx="5567403" cy="3971954"/>
          </a:xfrm>
          <a:prstGeom prst="rect">
            <a:avLst/>
          </a:prstGeom>
        </p:spPr>
      </p:pic>
    </p:spTree>
    <p:extLst>
      <p:ext uri="{BB962C8B-B14F-4D97-AF65-F5344CB8AC3E}">
        <p14:creationId xmlns:p14="http://schemas.microsoft.com/office/powerpoint/2010/main" val="37770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7BC74-1DB5-4D4D-A670-72834568ADA5}"/>
              </a:ext>
            </a:extLst>
          </p:cNvPr>
          <p:cNvSpPr>
            <a:spLocks noGrp="1"/>
          </p:cNvSpPr>
          <p:nvPr>
            <p:ph type="title"/>
          </p:nvPr>
        </p:nvSpPr>
        <p:spPr>
          <a:xfrm>
            <a:off x="3363864" y="685800"/>
            <a:ext cx="7705164" cy="1485900"/>
          </a:xfrm>
        </p:spPr>
        <p:txBody>
          <a:bodyPr>
            <a:normAutofit/>
          </a:bodyPr>
          <a:lstStyle/>
          <a:p>
            <a:r>
              <a:rPr lang="en-US" dirty="0"/>
              <a:t>Discussion</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336D3A3-382C-42BB-9382-6255616E0544}"/>
              </a:ext>
            </a:extLst>
          </p:cNvPr>
          <p:cNvSpPr>
            <a:spLocks noGrp="1"/>
          </p:cNvSpPr>
          <p:nvPr>
            <p:ph idx="1"/>
          </p:nvPr>
        </p:nvSpPr>
        <p:spPr>
          <a:xfrm>
            <a:off x="3363864" y="1624085"/>
            <a:ext cx="7705164" cy="5179324"/>
          </a:xfrm>
        </p:spPr>
        <p:txBody>
          <a:bodyPr>
            <a:normAutofit/>
          </a:bodyPr>
          <a:lstStyle/>
          <a:p>
            <a:r>
              <a:rPr lang="en-US" dirty="0"/>
              <a:t>Sometimes, the answer seems obvious and that can let bias creep in when seeking out an answer that is not what it seems. </a:t>
            </a:r>
          </a:p>
          <a:p>
            <a:endParaRPr lang="en-US" dirty="0"/>
          </a:p>
          <a:p>
            <a:r>
              <a:rPr lang="en-US" dirty="0"/>
              <a:t>It was difficult to pinpoint how these specific factors affected adoption when looking at it from such a broad perspective</a:t>
            </a:r>
          </a:p>
          <a:p>
            <a:endParaRPr lang="en-US" dirty="0"/>
          </a:p>
          <a:p>
            <a:r>
              <a:rPr lang="en-US" dirty="0"/>
              <a:t>After looking at the public data related to foster care, we saw that information that may coincide with the trends of adoption rates does not mean that there is necessarily a direct causation or relationship between the two factors</a:t>
            </a:r>
          </a:p>
          <a:p>
            <a:endParaRPr lang="en-US" dirty="0"/>
          </a:p>
          <a:p>
            <a:r>
              <a:rPr lang="en-US" dirty="0"/>
              <a:t>It is still important to be able to gather this kind of data and look at the concentration of children in certain areas to know where we need to allocate more resources to help reduce those numbers</a:t>
            </a:r>
          </a:p>
          <a:p>
            <a:endParaRPr lang="en-US" dirty="0"/>
          </a:p>
        </p:txBody>
      </p:sp>
    </p:spTree>
    <p:extLst>
      <p:ext uri="{BB962C8B-B14F-4D97-AF65-F5344CB8AC3E}">
        <p14:creationId xmlns:p14="http://schemas.microsoft.com/office/powerpoint/2010/main" val="191598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1112-0C35-4925-A0F6-668C19410AE1}"/>
              </a:ext>
            </a:extLst>
          </p:cNvPr>
          <p:cNvSpPr>
            <a:spLocks noGrp="1"/>
          </p:cNvSpPr>
          <p:nvPr>
            <p:ph type="title"/>
          </p:nvPr>
        </p:nvSpPr>
        <p:spPr>
          <a:xfrm>
            <a:off x="1371600" y="685800"/>
            <a:ext cx="9601200" cy="1485900"/>
          </a:xfrm>
        </p:spPr>
        <p:txBody>
          <a:bodyPr>
            <a:normAutofit/>
          </a:bodyPr>
          <a:lstStyle/>
          <a:p>
            <a:r>
              <a:rPr lang="en-US" dirty="0"/>
              <a:t>Post Mortem</a:t>
            </a:r>
          </a:p>
        </p:txBody>
      </p:sp>
      <p:graphicFrame>
        <p:nvGraphicFramePr>
          <p:cNvPr id="5" name="Content Placeholder 2">
            <a:extLst>
              <a:ext uri="{FF2B5EF4-FFF2-40B4-BE49-F238E27FC236}">
                <a16:creationId xmlns:a16="http://schemas.microsoft.com/office/drawing/2014/main" id="{0A3EA442-F4A4-4B09-8CFC-E597D368AC5B}"/>
              </a:ext>
            </a:extLst>
          </p:cNvPr>
          <p:cNvGraphicFramePr>
            <a:graphicFrameLocks noGrp="1"/>
          </p:cNvGraphicFramePr>
          <p:nvPr>
            <p:ph idx="1"/>
            <p:extLst>
              <p:ext uri="{D42A27DB-BD31-4B8C-83A1-F6EECF244321}">
                <p14:modId xmlns:p14="http://schemas.microsoft.com/office/powerpoint/2010/main" val="22788233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90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F4E0FE9A-E38D-4268-9AEA-ABB3C30F7412}"/>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Questions?</a:t>
            </a:r>
          </a:p>
        </p:txBody>
      </p:sp>
      <p:sp>
        <p:nvSpPr>
          <p:cNvPr id="3" name="Content Placeholder 2">
            <a:extLst>
              <a:ext uri="{FF2B5EF4-FFF2-40B4-BE49-F238E27FC236}">
                <a16:creationId xmlns:a16="http://schemas.microsoft.com/office/drawing/2014/main" id="{DA7B5EA3-AFFE-4E19-A9DF-B80E65D8719E}"/>
              </a:ext>
            </a:extLst>
          </p:cNvPr>
          <p:cNvSpPr>
            <a:spLocks noGrp="1"/>
          </p:cNvSpPr>
          <p:nvPr>
            <p:ph idx="1"/>
          </p:nvPr>
        </p:nvSpPr>
        <p:spPr>
          <a:xfrm>
            <a:off x="8119870" y="1480929"/>
            <a:ext cx="2593610" cy="3848522"/>
          </a:xfrm>
        </p:spPr>
        <p:txBody>
          <a:bodyPr vert="horz" lIns="91440" tIns="45720" rIns="91440" bIns="45720" rtlCol="0" anchor="ctr">
            <a:normAutofit/>
          </a:bodyPr>
          <a:lstStyle/>
          <a:p>
            <a:pPr marL="0" indent="0">
              <a:lnSpc>
                <a:spcPct val="112000"/>
              </a:lnSpc>
              <a:spcBef>
                <a:spcPts val="0"/>
              </a:spcBef>
              <a:spcAft>
                <a:spcPts val="600"/>
              </a:spcAft>
              <a:buNone/>
            </a:pPr>
            <a:r>
              <a:rPr lang="en-US" sz="2300" dirty="0"/>
              <a:t>Open Q&amp;A</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75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A2BB-2116-4811-9658-CB9CCBBF042F}"/>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6BB58239-93D2-4DD0-A4E9-4B25E9BA4343}"/>
              </a:ext>
            </a:extLst>
          </p:cNvPr>
          <p:cNvSpPr>
            <a:spLocks noGrp="1"/>
          </p:cNvSpPr>
          <p:nvPr>
            <p:ph idx="1"/>
          </p:nvPr>
        </p:nvSpPr>
        <p:spPr>
          <a:xfrm>
            <a:off x="1371600" y="2286000"/>
            <a:ext cx="9960708" cy="4364892"/>
          </a:xfrm>
        </p:spPr>
        <p:txBody>
          <a:bodyPr>
            <a:normAutofit/>
          </a:bodyPr>
          <a:lstStyle/>
          <a:p>
            <a:r>
              <a:rPr lang="en-US" dirty="0"/>
              <a:t>Originally interested on the topic of adoption due to a new member of the family</a:t>
            </a:r>
          </a:p>
          <a:p>
            <a:r>
              <a:rPr lang="en-US" dirty="0"/>
              <a:t>We wanted to discover the recent trends in foster care in the state of Florida</a:t>
            </a:r>
          </a:p>
          <a:p>
            <a:r>
              <a:rPr lang="en-US" dirty="0"/>
              <a:t>What factors influence successful rates of adoption and ultimately decreases the amount of kids in foster care? </a:t>
            </a:r>
          </a:p>
          <a:p>
            <a:pPr marL="0" indent="0">
              <a:buNone/>
            </a:pPr>
            <a:endParaRPr lang="en-US" dirty="0"/>
          </a:p>
          <a:p>
            <a:r>
              <a:rPr lang="en-US" dirty="0"/>
              <a:t>Hypothesis: Less wealthy/developed areas will have larger amounts of children living in foster care and less children finding permanent homes</a:t>
            </a:r>
          </a:p>
          <a:p>
            <a:r>
              <a:rPr lang="en-US" dirty="0"/>
              <a:t>Were we able to answer these questions to our satisfaction?</a:t>
            </a:r>
          </a:p>
          <a:p>
            <a:pPr marL="0" indent="0">
              <a:buNone/>
            </a:pPr>
            <a:r>
              <a:rPr lang="en-US" dirty="0"/>
              <a:t>	No, our data showed us that there may be a lot more factors that did not get 	accounted for and it is completely possible for there to be variables that effect this 	topic that are not measurable </a:t>
            </a:r>
          </a:p>
        </p:txBody>
      </p:sp>
    </p:spTree>
    <p:extLst>
      <p:ext uri="{BB962C8B-B14F-4D97-AF65-F5344CB8AC3E}">
        <p14:creationId xmlns:p14="http://schemas.microsoft.com/office/powerpoint/2010/main" val="425755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571F-1E9F-4031-A3A4-E16F3D57772B}"/>
              </a:ext>
            </a:extLst>
          </p:cNvPr>
          <p:cNvSpPr>
            <a:spLocks noGrp="1"/>
          </p:cNvSpPr>
          <p:nvPr>
            <p:ph type="title"/>
          </p:nvPr>
        </p:nvSpPr>
        <p:spPr>
          <a:xfrm>
            <a:off x="1371600" y="685800"/>
            <a:ext cx="9601200" cy="1485900"/>
          </a:xfrm>
        </p:spPr>
        <p:txBody>
          <a:bodyPr>
            <a:normAutofit/>
          </a:bodyPr>
          <a:lstStyle/>
          <a:p>
            <a:r>
              <a:rPr lang="en-US" dirty="0"/>
              <a:t>Questions &amp; Data</a:t>
            </a:r>
          </a:p>
        </p:txBody>
      </p:sp>
      <p:graphicFrame>
        <p:nvGraphicFramePr>
          <p:cNvPr id="5" name="Content Placeholder 2">
            <a:extLst>
              <a:ext uri="{FF2B5EF4-FFF2-40B4-BE49-F238E27FC236}">
                <a16:creationId xmlns:a16="http://schemas.microsoft.com/office/drawing/2014/main" id="{358BEC91-EF3F-49E4-8E0E-E22A2E80186C}"/>
              </a:ext>
            </a:extLst>
          </p:cNvPr>
          <p:cNvGraphicFramePr>
            <a:graphicFrameLocks noGrp="1"/>
          </p:cNvGraphicFramePr>
          <p:nvPr>
            <p:ph idx="1"/>
            <p:extLst>
              <p:ext uri="{D42A27DB-BD31-4B8C-83A1-F6EECF244321}">
                <p14:modId xmlns:p14="http://schemas.microsoft.com/office/powerpoint/2010/main" val="185298921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48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15A65-1FE5-4DFC-89B3-8131E4E2FDDF}"/>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200" cap="all"/>
              <a:t>Counties broken into regions of Florida</a:t>
            </a:r>
          </a:p>
        </p:txBody>
      </p:sp>
      <p:pic>
        <p:nvPicPr>
          <p:cNvPr id="18" name="Content Placeholder 3">
            <a:extLst>
              <a:ext uri="{FF2B5EF4-FFF2-40B4-BE49-F238E27FC236}">
                <a16:creationId xmlns:a16="http://schemas.microsoft.com/office/drawing/2014/main" id="{B038F1BF-B129-4ABD-BE57-F27129BC02C1}"/>
              </a:ext>
            </a:extLst>
          </p:cNvPr>
          <p:cNvPicPr>
            <a:picLocks noChangeAspect="1"/>
          </p:cNvPicPr>
          <p:nvPr/>
        </p:nvPicPr>
        <p:blipFill>
          <a:blip r:embed="rId2"/>
          <a:stretch>
            <a:fillRect/>
          </a:stretch>
        </p:blipFill>
        <p:spPr>
          <a:xfrm>
            <a:off x="1253074" y="640080"/>
            <a:ext cx="5662781" cy="5577840"/>
          </a:xfrm>
          <a:prstGeom prst="rect">
            <a:avLst/>
          </a:prstGeom>
        </p:spPr>
      </p:pic>
      <p:sp>
        <p:nvSpPr>
          <p:cNvPr id="20" name="Content Placeholder 19">
            <a:extLst>
              <a:ext uri="{FF2B5EF4-FFF2-40B4-BE49-F238E27FC236}">
                <a16:creationId xmlns:a16="http://schemas.microsoft.com/office/drawing/2014/main" id="{1FD878C3-3D29-48F1-91DA-10B8C5398277}"/>
              </a:ext>
            </a:extLst>
          </p:cNvPr>
          <p:cNvSpPr>
            <a:spLocks noGrp="1"/>
          </p:cNvSpPr>
          <p:nvPr>
            <p:ph idx="1"/>
          </p:nvPr>
        </p:nvSpPr>
        <p:spPr>
          <a:xfrm>
            <a:off x="8471423" y="2286000"/>
            <a:ext cx="3053039" cy="3931920"/>
          </a:xfrm>
        </p:spPr>
        <p:txBody>
          <a:bodyPr>
            <a:normAutofit/>
          </a:bodyPr>
          <a:lstStyle/>
          <a:p>
            <a:r>
              <a:rPr lang="en-US" sz="1600" dirty="0"/>
              <a:t>Most data on foster care was presented on a nation-wide, state-wide, or county-wide basis</a:t>
            </a:r>
          </a:p>
          <a:p>
            <a:r>
              <a:rPr lang="en-US" sz="1600" dirty="0"/>
              <a:t>To get a closer look at the numbers without having to display data for all 67 counties of Florida, we decided to break down information by region</a:t>
            </a:r>
          </a:p>
        </p:txBody>
      </p:sp>
      <p:sp>
        <p:nvSpPr>
          <p:cNvPr id="2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736854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A02D-6748-4EFF-8024-DC3573A6EF6B}"/>
              </a:ext>
            </a:extLst>
          </p:cNvPr>
          <p:cNvSpPr>
            <a:spLocks noGrp="1"/>
          </p:cNvSpPr>
          <p:nvPr>
            <p:ph type="title"/>
          </p:nvPr>
        </p:nvSpPr>
        <p:spPr>
          <a:xfrm>
            <a:off x="1371600" y="685800"/>
            <a:ext cx="9601200" cy="1485900"/>
          </a:xfrm>
        </p:spPr>
        <p:txBody>
          <a:bodyPr/>
          <a:lstStyle/>
          <a:p>
            <a:r>
              <a:rPr lang="en-US"/>
              <a:t>Children Entering Foster Care</a:t>
            </a:r>
            <a:endParaRPr lang="en-US" dirty="0"/>
          </a:p>
        </p:txBody>
      </p:sp>
      <p:pic>
        <p:nvPicPr>
          <p:cNvPr id="5" name="Content Placeholder 4">
            <a:extLst>
              <a:ext uri="{FF2B5EF4-FFF2-40B4-BE49-F238E27FC236}">
                <a16:creationId xmlns:a16="http://schemas.microsoft.com/office/drawing/2014/main" id="{25E22D5A-5FEC-4F41-B7DF-52A1E0F8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050" y="2505973"/>
            <a:ext cx="7397645" cy="3581400"/>
          </a:xfrm>
        </p:spPr>
      </p:pic>
      <p:pic>
        <p:nvPicPr>
          <p:cNvPr id="7" name="Picture 6">
            <a:extLst>
              <a:ext uri="{FF2B5EF4-FFF2-40B4-BE49-F238E27FC236}">
                <a16:creationId xmlns:a16="http://schemas.microsoft.com/office/drawing/2014/main" id="{B0ADA9D3-B9EB-42A8-82C4-8A426636B411}"/>
              </a:ext>
            </a:extLst>
          </p:cNvPr>
          <p:cNvPicPr>
            <a:picLocks noChangeAspect="1"/>
          </p:cNvPicPr>
          <p:nvPr/>
        </p:nvPicPr>
        <p:blipFill>
          <a:blip r:embed="rId3"/>
          <a:stretch>
            <a:fillRect/>
          </a:stretch>
        </p:blipFill>
        <p:spPr>
          <a:xfrm>
            <a:off x="1100806" y="1738563"/>
            <a:ext cx="4590132" cy="3597323"/>
          </a:xfrm>
          <a:prstGeom prst="rect">
            <a:avLst/>
          </a:prstGeom>
        </p:spPr>
      </p:pic>
      <p:sp>
        <p:nvSpPr>
          <p:cNvPr id="8" name="TextBox 7">
            <a:extLst>
              <a:ext uri="{FF2B5EF4-FFF2-40B4-BE49-F238E27FC236}">
                <a16:creationId xmlns:a16="http://schemas.microsoft.com/office/drawing/2014/main" id="{F3229052-337E-4828-A124-17200DE520E2}"/>
              </a:ext>
            </a:extLst>
          </p:cNvPr>
          <p:cNvSpPr txBox="1"/>
          <p:nvPr/>
        </p:nvSpPr>
        <p:spPr>
          <a:xfrm>
            <a:off x="4675516" y="5487208"/>
            <a:ext cx="3600091" cy="553998"/>
          </a:xfrm>
          <a:prstGeom prst="rect">
            <a:avLst/>
          </a:prstGeom>
          <a:noFill/>
        </p:spPr>
        <p:txBody>
          <a:bodyPr wrap="square" rtlCol="0">
            <a:spAutoFit/>
          </a:bodyPr>
          <a:lstStyle/>
          <a:p>
            <a:r>
              <a:rPr lang="en-US" sz="1000" dirty="0">
                <a:hlinkClick r:id="rId4"/>
              </a:rPr>
              <a:t>https://plot.ly/~phellifel/2/_24214k-us-counties/?share_key=73FRH8XuoEJmWXhFLyU93x#/</a:t>
            </a:r>
            <a:endParaRPr lang="en-US" sz="1000" dirty="0"/>
          </a:p>
          <a:p>
            <a:endParaRPr lang="en-US" sz="1000" dirty="0"/>
          </a:p>
        </p:txBody>
      </p:sp>
    </p:spTree>
    <p:extLst>
      <p:ext uri="{BB962C8B-B14F-4D97-AF65-F5344CB8AC3E}">
        <p14:creationId xmlns:p14="http://schemas.microsoft.com/office/powerpoint/2010/main" val="136907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861F1-B161-4B63-8011-E65F25198641}"/>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600" cap="all" dirty="0"/>
              <a:t>Total kids in foster care by Region</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7CBB4F66-8530-4655-9F3A-127D5AFD0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23" y="1642189"/>
            <a:ext cx="5659222" cy="3772814"/>
          </a:xfrm>
          <a:prstGeom prst="rect">
            <a:avLst/>
          </a:prstGeom>
        </p:spPr>
      </p:pic>
    </p:spTree>
    <p:extLst>
      <p:ext uri="{BB962C8B-B14F-4D97-AF65-F5344CB8AC3E}">
        <p14:creationId xmlns:p14="http://schemas.microsoft.com/office/powerpoint/2010/main" val="106391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449E0D-9900-4A14-9C0D-B17D2A5AFA40}"/>
              </a:ext>
            </a:extLst>
          </p:cNvPr>
          <p:cNvSpPr>
            <a:spLocks noGrp="1"/>
          </p:cNvSpPr>
          <p:nvPr>
            <p:ph type="title"/>
          </p:nvPr>
        </p:nvSpPr>
        <p:spPr>
          <a:xfrm>
            <a:off x="640081" y="631373"/>
            <a:ext cx="4018839" cy="2035628"/>
          </a:xfrm>
        </p:spPr>
        <p:txBody>
          <a:bodyPr>
            <a:normAutofit/>
          </a:bodyPr>
          <a:lstStyle/>
          <a:p>
            <a:r>
              <a:rPr lang="en-US"/>
              <a:t>Trend of Adoption Rates </a:t>
            </a:r>
          </a:p>
        </p:txBody>
      </p:sp>
      <p:sp>
        <p:nvSpPr>
          <p:cNvPr id="3" name="Content Placeholder 2">
            <a:extLst>
              <a:ext uri="{FF2B5EF4-FFF2-40B4-BE49-F238E27FC236}">
                <a16:creationId xmlns:a16="http://schemas.microsoft.com/office/drawing/2014/main" id="{190D8404-0B0A-4BC6-ACBD-FD0EE75AAB12}"/>
              </a:ext>
            </a:extLst>
          </p:cNvPr>
          <p:cNvSpPr>
            <a:spLocks noGrp="1"/>
          </p:cNvSpPr>
          <p:nvPr>
            <p:ph idx="1"/>
          </p:nvPr>
        </p:nvSpPr>
        <p:spPr>
          <a:xfrm>
            <a:off x="640081" y="2764971"/>
            <a:ext cx="4010296" cy="3472543"/>
          </a:xfrm>
        </p:spPr>
        <p:txBody>
          <a:bodyPr>
            <a:normAutofit/>
          </a:bodyPr>
          <a:lstStyle/>
          <a:p>
            <a:pPr marL="0" indent="0">
              <a:buNone/>
            </a:pPr>
            <a:endParaRPr lang="en-US" sz="1500" dirty="0"/>
          </a:p>
          <a:p>
            <a:r>
              <a:rPr lang="en-US" sz="1500" dirty="0"/>
              <a:t>In the past 10 years, the number of kids in foster care has actually gone down collectively. We aimed to see why that was and what we can do to ensure more kids get adopted</a:t>
            </a:r>
          </a:p>
        </p:txBody>
      </p:sp>
      <p:sp>
        <p:nvSpPr>
          <p:cNvPr id="21" name="Rectangle 20">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427F979E-0EA6-471D-97A9-0C2D6729EEAA}"/>
              </a:ext>
            </a:extLst>
          </p:cNvPr>
          <p:cNvPicPr>
            <a:picLocks noChangeAspect="1"/>
          </p:cNvPicPr>
          <p:nvPr/>
        </p:nvPicPr>
        <p:blipFill>
          <a:blip r:embed="rId3"/>
          <a:stretch>
            <a:fillRect/>
          </a:stretch>
        </p:blipFill>
        <p:spPr>
          <a:xfrm>
            <a:off x="6225549" y="639705"/>
            <a:ext cx="5268342" cy="2713196"/>
          </a:xfrm>
          <a:prstGeom prst="rect">
            <a:avLst/>
          </a:prstGeom>
        </p:spPr>
      </p:pic>
      <p:pic>
        <p:nvPicPr>
          <p:cNvPr id="5" name="Picture 4">
            <a:extLst>
              <a:ext uri="{FF2B5EF4-FFF2-40B4-BE49-F238E27FC236}">
                <a16:creationId xmlns:a16="http://schemas.microsoft.com/office/drawing/2014/main" id="{668BE423-E62B-4B4D-A865-35FF7BCEEC01}"/>
              </a:ext>
            </a:extLst>
          </p:cNvPr>
          <p:cNvPicPr>
            <a:picLocks noChangeAspect="1"/>
          </p:cNvPicPr>
          <p:nvPr/>
        </p:nvPicPr>
        <p:blipFill>
          <a:blip r:embed="rId4"/>
          <a:stretch>
            <a:fillRect/>
          </a:stretch>
        </p:blipFill>
        <p:spPr>
          <a:xfrm>
            <a:off x="6212700" y="3513767"/>
            <a:ext cx="5294039" cy="2713196"/>
          </a:xfrm>
          <a:prstGeom prst="rect">
            <a:avLst/>
          </a:prstGeom>
        </p:spPr>
      </p:pic>
    </p:spTree>
    <p:extLst>
      <p:ext uri="{BB962C8B-B14F-4D97-AF65-F5344CB8AC3E}">
        <p14:creationId xmlns:p14="http://schemas.microsoft.com/office/powerpoint/2010/main" val="418924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F755-6AF3-42B1-98E0-3476E4936807}"/>
              </a:ext>
            </a:extLst>
          </p:cNvPr>
          <p:cNvSpPr>
            <a:spLocks noGrp="1"/>
          </p:cNvSpPr>
          <p:nvPr>
            <p:ph type="title"/>
          </p:nvPr>
        </p:nvSpPr>
        <p:spPr/>
        <p:txBody>
          <a:bodyPr/>
          <a:lstStyle/>
          <a:p>
            <a:r>
              <a:rPr lang="en-US" dirty="0"/>
              <a:t>Defining Permanency</a:t>
            </a:r>
          </a:p>
        </p:txBody>
      </p:sp>
      <p:sp>
        <p:nvSpPr>
          <p:cNvPr id="3" name="Content Placeholder 2">
            <a:extLst>
              <a:ext uri="{FF2B5EF4-FFF2-40B4-BE49-F238E27FC236}">
                <a16:creationId xmlns:a16="http://schemas.microsoft.com/office/drawing/2014/main" id="{F8606E59-91A9-4B79-B191-44F85107B5CE}"/>
              </a:ext>
            </a:extLst>
          </p:cNvPr>
          <p:cNvSpPr>
            <a:spLocks noGrp="1"/>
          </p:cNvSpPr>
          <p:nvPr>
            <p:ph idx="1"/>
          </p:nvPr>
        </p:nvSpPr>
        <p:spPr/>
        <p:txBody>
          <a:bodyPr/>
          <a:lstStyle/>
          <a:p>
            <a:r>
              <a:rPr lang="en-US" dirty="0"/>
              <a:t>At first, we had a lot of trouble finding data because we did not determine what a “successful” adoption was and what components went along with that</a:t>
            </a:r>
          </a:p>
          <a:p>
            <a:pPr marL="0" indent="0">
              <a:buNone/>
            </a:pPr>
            <a:endParaRPr lang="en-US" dirty="0"/>
          </a:p>
          <a:p>
            <a:r>
              <a:rPr lang="en-US" dirty="0"/>
              <a:t>Permanency was determined to be when a child was adopted and stayed in that home until they were of legal age. Many kids in the foster care system may have been adopted but then put back into foster care due to neglect or abuse.</a:t>
            </a:r>
          </a:p>
          <a:p>
            <a:endParaRPr lang="en-US" dirty="0"/>
          </a:p>
          <a:p>
            <a:r>
              <a:rPr lang="en-US" dirty="0"/>
              <a:t>With this now in mind, we were able to explore </a:t>
            </a:r>
          </a:p>
        </p:txBody>
      </p:sp>
    </p:spTree>
    <p:extLst>
      <p:ext uri="{BB962C8B-B14F-4D97-AF65-F5344CB8AC3E}">
        <p14:creationId xmlns:p14="http://schemas.microsoft.com/office/powerpoint/2010/main" val="2110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DBCE-96FC-40F2-B990-32D51FC34682}"/>
              </a:ext>
            </a:extLst>
          </p:cNvPr>
          <p:cNvSpPr>
            <a:spLocks noGrp="1"/>
          </p:cNvSpPr>
          <p:nvPr>
            <p:ph type="title"/>
          </p:nvPr>
        </p:nvSpPr>
        <p:spPr>
          <a:xfrm>
            <a:off x="1371600" y="685800"/>
            <a:ext cx="9601200" cy="1485900"/>
          </a:xfrm>
        </p:spPr>
        <p:txBody>
          <a:bodyPr/>
          <a:lstStyle/>
          <a:p>
            <a:r>
              <a:rPr lang="en-US"/>
              <a:t>Data Exploration</a:t>
            </a:r>
            <a:endParaRPr lang="en-US" dirty="0"/>
          </a:p>
        </p:txBody>
      </p:sp>
      <p:sp>
        <p:nvSpPr>
          <p:cNvPr id="3" name="Content Placeholder 2">
            <a:extLst>
              <a:ext uri="{FF2B5EF4-FFF2-40B4-BE49-F238E27FC236}">
                <a16:creationId xmlns:a16="http://schemas.microsoft.com/office/drawing/2014/main" id="{0AF2D855-7454-4633-8627-C80B1B0CDF14}"/>
              </a:ext>
            </a:extLst>
          </p:cNvPr>
          <p:cNvSpPr>
            <a:spLocks noGrp="1"/>
          </p:cNvSpPr>
          <p:nvPr>
            <p:ph idx="1"/>
          </p:nvPr>
        </p:nvSpPr>
        <p:spPr>
          <a:xfrm>
            <a:off x="926124" y="1428749"/>
            <a:ext cx="11086122" cy="4651619"/>
          </a:xfrm>
        </p:spPr>
        <p:txBody>
          <a:bodyPr/>
          <a:lstStyle/>
          <a:p>
            <a:r>
              <a:rPr lang="en-US" dirty="0"/>
              <a:t>Influx/Income</a:t>
            </a:r>
          </a:p>
          <a:p>
            <a:endParaRPr lang="en-US" dirty="0"/>
          </a:p>
          <a:p>
            <a:endParaRPr lang="en-US" dirty="0"/>
          </a:p>
          <a:p>
            <a:endParaRPr lang="en-US" dirty="0"/>
          </a:p>
          <a:p>
            <a:endParaRPr lang="en-US" dirty="0"/>
          </a:p>
          <a:p>
            <a:endParaRPr lang="en-US" dirty="0"/>
          </a:p>
          <a:p>
            <a:endParaRPr lang="en-US" dirty="0"/>
          </a:p>
          <a:p>
            <a:pPr marL="0" indent="0">
              <a:buNone/>
            </a:pPr>
            <a:r>
              <a:rPr lang="en-US" dirty="0"/>
              <a:t>The data we wanted to analyze was income/employment. The charts above show that while the Suncoast region  had the lowest unemployment, it also in turn was the region that maintained the highest permanency placement amongst foster kids</a:t>
            </a:r>
          </a:p>
        </p:txBody>
      </p:sp>
      <p:pic>
        <p:nvPicPr>
          <p:cNvPr id="4" name="Picture 3">
            <a:extLst>
              <a:ext uri="{FF2B5EF4-FFF2-40B4-BE49-F238E27FC236}">
                <a16:creationId xmlns:a16="http://schemas.microsoft.com/office/drawing/2014/main" id="{BD405614-A967-43B8-B735-9BC4715AAFA9}"/>
              </a:ext>
            </a:extLst>
          </p:cNvPr>
          <p:cNvPicPr>
            <a:picLocks noChangeAspect="1"/>
          </p:cNvPicPr>
          <p:nvPr/>
        </p:nvPicPr>
        <p:blipFill>
          <a:blip r:embed="rId3"/>
          <a:stretch>
            <a:fillRect/>
          </a:stretch>
        </p:blipFill>
        <p:spPr>
          <a:xfrm>
            <a:off x="4302714" y="1888195"/>
            <a:ext cx="4148168" cy="2486043"/>
          </a:xfrm>
          <a:prstGeom prst="rect">
            <a:avLst/>
          </a:prstGeom>
        </p:spPr>
      </p:pic>
      <p:pic>
        <p:nvPicPr>
          <p:cNvPr id="5" name="Picture 4">
            <a:extLst>
              <a:ext uri="{FF2B5EF4-FFF2-40B4-BE49-F238E27FC236}">
                <a16:creationId xmlns:a16="http://schemas.microsoft.com/office/drawing/2014/main" id="{6D54EC58-7DAD-42FE-9171-68F565EC4BE0}"/>
              </a:ext>
            </a:extLst>
          </p:cNvPr>
          <p:cNvPicPr>
            <a:picLocks noChangeAspect="1"/>
          </p:cNvPicPr>
          <p:nvPr/>
        </p:nvPicPr>
        <p:blipFill>
          <a:blip r:embed="rId4"/>
          <a:stretch>
            <a:fillRect/>
          </a:stretch>
        </p:blipFill>
        <p:spPr>
          <a:xfrm>
            <a:off x="778696" y="1833244"/>
            <a:ext cx="3376590" cy="2540994"/>
          </a:xfrm>
          <a:prstGeom prst="rect">
            <a:avLst/>
          </a:prstGeom>
        </p:spPr>
      </p:pic>
      <p:pic>
        <p:nvPicPr>
          <p:cNvPr id="6" name="Picture 5">
            <a:extLst>
              <a:ext uri="{FF2B5EF4-FFF2-40B4-BE49-F238E27FC236}">
                <a16:creationId xmlns:a16="http://schemas.microsoft.com/office/drawing/2014/main" id="{9F7E6DEE-1154-4762-8CDB-31933EC1EC03}"/>
              </a:ext>
            </a:extLst>
          </p:cNvPr>
          <p:cNvPicPr>
            <a:picLocks noChangeAspect="1"/>
          </p:cNvPicPr>
          <p:nvPr/>
        </p:nvPicPr>
        <p:blipFill>
          <a:blip r:embed="rId5"/>
          <a:stretch>
            <a:fillRect/>
          </a:stretch>
        </p:blipFill>
        <p:spPr>
          <a:xfrm>
            <a:off x="8712315" y="1833244"/>
            <a:ext cx="3038497" cy="2486043"/>
          </a:xfrm>
          <a:prstGeom prst="rect">
            <a:avLst/>
          </a:prstGeom>
        </p:spPr>
      </p:pic>
    </p:spTree>
    <p:extLst>
      <p:ext uri="{BB962C8B-B14F-4D97-AF65-F5344CB8AC3E}">
        <p14:creationId xmlns:p14="http://schemas.microsoft.com/office/powerpoint/2010/main" val="22342363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1034</Words>
  <Application>Microsoft Office PowerPoint</Application>
  <PresentationFormat>Widescreen</PresentationFormat>
  <Paragraphs>80</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Data representation of foster care in Florida</vt:lpstr>
      <vt:lpstr>Motivation &amp; Summary</vt:lpstr>
      <vt:lpstr>Questions &amp; Data</vt:lpstr>
      <vt:lpstr>Counties broken into regions of Florida</vt:lpstr>
      <vt:lpstr>Children Entering Foster Care</vt:lpstr>
      <vt:lpstr>Total kids in foster care by Region</vt:lpstr>
      <vt:lpstr>Trend of Adoption Rates </vt:lpstr>
      <vt:lpstr>Defining Permanency</vt:lpstr>
      <vt:lpstr>Data Exploration</vt:lpstr>
      <vt:lpstr>PowerPoint Presentation</vt:lpstr>
      <vt:lpstr>Foster Care Placement by Gender</vt:lpstr>
      <vt:lpstr>Foster Care Placement by Race</vt:lpstr>
      <vt:lpstr>Data Cleanup &amp; Exploration</vt:lpstr>
      <vt:lpstr>Running into Problems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of foster care in Florida</dc:title>
  <dc:creator>19549</dc:creator>
  <cp:lastModifiedBy>19549</cp:lastModifiedBy>
  <cp:revision>8</cp:revision>
  <dcterms:created xsi:type="dcterms:W3CDTF">2019-03-09T15:25:26Z</dcterms:created>
  <dcterms:modified xsi:type="dcterms:W3CDTF">2019-03-09T16:26:52Z</dcterms:modified>
</cp:coreProperties>
</file>