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4660"/>
  </p:normalViewPr>
  <p:slideViewPr>
    <p:cSldViewPr snapToGrid="0">
      <p:cViewPr varScale="1">
        <p:scale>
          <a:sx n="78" d="100"/>
          <a:sy n="78" d="100"/>
        </p:scale>
        <p:origin x="13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C8B69-636D-4402-8777-ABBC0E3A282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E44CF2DE-A3A4-4968-B873-560AD43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3830490-81FB-4FD3-B98F-3A00C158E241}"/>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5" name="Marcador de pie de página 4">
            <a:extLst>
              <a:ext uri="{FF2B5EF4-FFF2-40B4-BE49-F238E27FC236}">
                <a16:creationId xmlns:a16="http://schemas.microsoft.com/office/drawing/2014/main" id="{7F59494C-6DA8-4345-9464-DCA5EC0CCCE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061B8EB-FA96-41CC-BD52-D2BD7D2DF0FC}"/>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357259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7D776-3EC4-403C-B0E7-8FF720FF50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839EDE1-E2D9-47D0-A746-4CB0B1B87B6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44130EB-D67E-45DD-A904-16072BDC5764}"/>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5" name="Marcador de pie de página 4">
            <a:extLst>
              <a:ext uri="{FF2B5EF4-FFF2-40B4-BE49-F238E27FC236}">
                <a16:creationId xmlns:a16="http://schemas.microsoft.com/office/drawing/2014/main" id="{07A05337-3574-4A62-B56C-237B41F77A3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FA710A5-DE1E-4FC6-BB41-D1F5BAA42E60}"/>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140864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5EF2C2-B43E-43E5-B36A-E0D3B064772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68B91CA-ADAB-48DC-BD72-B1BF0F4534F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E422C60-7F01-47AB-8539-0FD23DAA6CF4}"/>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5" name="Marcador de pie de página 4">
            <a:extLst>
              <a:ext uri="{FF2B5EF4-FFF2-40B4-BE49-F238E27FC236}">
                <a16:creationId xmlns:a16="http://schemas.microsoft.com/office/drawing/2014/main" id="{ACE34BD9-3BED-4785-8D31-18D90C61A6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31F0E52-2BBC-4BFF-98E7-7CA169BE66DD}"/>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338366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042FE-5191-4174-9FDD-78790A3DE6C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0F6D965-DF21-426B-B994-E3C477CB7E5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B662616-44D2-4BD6-B5B8-2F88E2D4A044}"/>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5" name="Marcador de pie de página 4">
            <a:extLst>
              <a:ext uri="{FF2B5EF4-FFF2-40B4-BE49-F238E27FC236}">
                <a16:creationId xmlns:a16="http://schemas.microsoft.com/office/drawing/2014/main" id="{5B650AEE-DF29-4749-B2EE-80DAEEBA0E1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40E2BFB-9087-4AEB-BDFE-D3D36A272764}"/>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89556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67577-77D0-4B74-9E37-5C6B629691A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5E3205B-4C04-40F0-8C01-346057D79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E227B2A-EAD6-4AC2-9127-5CAEBBB5CE9C}"/>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5" name="Marcador de pie de página 4">
            <a:extLst>
              <a:ext uri="{FF2B5EF4-FFF2-40B4-BE49-F238E27FC236}">
                <a16:creationId xmlns:a16="http://schemas.microsoft.com/office/drawing/2014/main" id="{10DCC398-8F36-4617-9A81-7AEB4A8A44B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24017D5-3942-4741-B85F-5A26CD2A7902}"/>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218633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56909-DCF3-4DD4-B63B-F08BC5A633B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57561F-9C6B-4201-9907-960368ED476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821F695-C9A1-4A6C-8E9E-039B8AF2266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F9BA90F5-E85D-4FDB-98D8-75FB5C52DD66}"/>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6" name="Marcador de pie de página 5">
            <a:extLst>
              <a:ext uri="{FF2B5EF4-FFF2-40B4-BE49-F238E27FC236}">
                <a16:creationId xmlns:a16="http://schemas.microsoft.com/office/drawing/2014/main" id="{DF03DBCC-FCE5-4514-A038-274354E53A2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92F721F-E4B5-4B7D-B556-937091EBB882}"/>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11586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AD333-CE00-4470-969D-A7D27F5949B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4439D09-B4F1-440F-88FF-4FB65C14C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DF238E0-F362-4302-8AB6-B5E21E18D67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1DDF799-DE9A-41B0-989F-D27FDA949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C34DFDDB-08A8-47AE-B803-99C929F6BE0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F808B58-EBBD-455A-A43B-7428F8141550}"/>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8" name="Marcador de pie de página 7">
            <a:extLst>
              <a:ext uri="{FF2B5EF4-FFF2-40B4-BE49-F238E27FC236}">
                <a16:creationId xmlns:a16="http://schemas.microsoft.com/office/drawing/2014/main" id="{3D27461F-B059-454E-9430-286C6B1AFD6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859189C-06CF-487B-8975-74CFA7FC7496}"/>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218236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98E5-10A6-499D-B61C-F414DD48FD9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6AEA424-2094-4366-919D-FB6F86783676}"/>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4" name="Marcador de pie de página 3">
            <a:extLst>
              <a:ext uri="{FF2B5EF4-FFF2-40B4-BE49-F238E27FC236}">
                <a16:creationId xmlns:a16="http://schemas.microsoft.com/office/drawing/2014/main" id="{523012C3-5D73-4113-89F8-2392D16D4EE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F98E3D3-F5D2-4E1A-8369-75FF3A8839E0}"/>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287017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35DCEA-8DA8-4564-A3AC-9DF20DD2CCF2}"/>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3" name="Marcador de pie de página 2">
            <a:extLst>
              <a:ext uri="{FF2B5EF4-FFF2-40B4-BE49-F238E27FC236}">
                <a16:creationId xmlns:a16="http://schemas.microsoft.com/office/drawing/2014/main" id="{EEEA294D-D72E-4998-BD50-2DD729AB6BB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D4B7C720-D894-4A60-8326-6BB79563EDD1}"/>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137850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ABFDB-2270-4B4F-883A-2DF3F880FD4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3BDB604-E35D-4C4A-8273-579160C21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1EE52C4-D9F9-4283-83A5-091EE7B31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90DE497-5C00-4A55-A2B7-146C3F5412DE}"/>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6" name="Marcador de pie de página 5">
            <a:extLst>
              <a:ext uri="{FF2B5EF4-FFF2-40B4-BE49-F238E27FC236}">
                <a16:creationId xmlns:a16="http://schemas.microsoft.com/office/drawing/2014/main" id="{014FB4E0-C4BB-49D7-A309-6F3DD177090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8C54DD7-C4F7-4E86-8C7A-4F87B117194E}"/>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42630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10DDA-FA71-4F6A-8147-0EAB50441A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626AD9E-CBDF-4D8C-A5EA-258F6353C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6EE22B1C-F843-4BDB-9EF0-D8F727473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6BACE19-545D-4E61-9584-B067DA8323BA}"/>
              </a:ext>
            </a:extLst>
          </p:cNvPr>
          <p:cNvSpPr>
            <a:spLocks noGrp="1"/>
          </p:cNvSpPr>
          <p:nvPr>
            <p:ph type="dt" sz="half" idx="10"/>
          </p:nvPr>
        </p:nvSpPr>
        <p:spPr/>
        <p:txBody>
          <a:bodyPr/>
          <a:lstStyle/>
          <a:p>
            <a:fld id="{87E48CEE-E41C-4EFF-B2C3-FB7F5AF260CA}" type="datetimeFigureOut">
              <a:rPr lang="es-PE" smtClean="0"/>
              <a:t>23/06/2018</a:t>
            </a:fld>
            <a:endParaRPr lang="es-PE"/>
          </a:p>
        </p:txBody>
      </p:sp>
      <p:sp>
        <p:nvSpPr>
          <p:cNvPr id="6" name="Marcador de pie de página 5">
            <a:extLst>
              <a:ext uri="{FF2B5EF4-FFF2-40B4-BE49-F238E27FC236}">
                <a16:creationId xmlns:a16="http://schemas.microsoft.com/office/drawing/2014/main" id="{1A5A8642-A4F4-4C10-BF54-0A8BE67D2A5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E4AFD28-5BEA-4202-BF4D-98A777CD1C1E}"/>
              </a:ext>
            </a:extLst>
          </p:cNvPr>
          <p:cNvSpPr>
            <a:spLocks noGrp="1"/>
          </p:cNvSpPr>
          <p:nvPr>
            <p:ph type="sldNum" sz="quarter" idx="12"/>
          </p:nvPr>
        </p:nvSpPr>
        <p:spPr/>
        <p:txBody>
          <a:bodyPr/>
          <a:lstStyle/>
          <a:p>
            <a:fld id="{30609742-9D43-44ED-864F-0951E15C6297}" type="slidenum">
              <a:rPr lang="es-PE" smtClean="0"/>
              <a:t>‹Nº›</a:t>
            </a:fld>
            <a:endParaRPr lang="es-PE"/>
          </a:p>
        </p:txBody>
      </p:sp>
    </p:spTree>
    <p:extLst>
      <p:ext uri="{BB962C8B-B14F-4D97-AF65-F5344CB8AC3E}">
        <p14:creationId xmlns:p14="http://schemas.microsoft.com/office/powerpoint/2010/main" val="154084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6DB26D6-6E5C-4941-9CB3-68D6B9C6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FB09F70-14ED-4BE8-BCC9-E29D05E6F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3F7C53C-9862-4AAD-A217-AC1239F63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48CEE-E41C-4EFF-B2C3-FB7F5AF260CA}" type="datetimeFigureOut">
              <a:rPr lang="es-PE" smtClean="0"/>
              <a:t>23/06/2018</a:t>
            </a:fld>
            <a:endParaRPr lang="es-PE"/>
          </a:p>
        </p:txBody>
      </p:sp>
      <p:sp>
        <p:nvSpPr>
          <p:cNvPr id="5" name="Marcador de pie de página 4">
            <a:extLst>
              <a:ext uri="{FF2B5EF4-FFF2-40B4-BE49-F238E27FC236}">
                <a16:creationId xmlns:a16="http://schemas.microsoft.com/office/drawing/2014/main" id="{87995170-A617-40D3-B2D7-7ABBD94D9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65C701A9-775C-4D15-9A6A-CB0AB12E4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09742-9D43-44ED-864F-0951E15C6297}" type="slidenum">
              <a:rPr lang="es-PE" smtClean="0"/>
              <a:t>‹Nº›</a:t>
            </a:fld>
            <a:endParaRPr lang="es-PE"/>
          </a:p>
        </p:txBody>
      </p:sp>
    </p:spTree>
    <p:extLst>
      <p:ext uri="{BB962C8B-B14F-4D97-AF65-F5344CB8AC3E}">
        <p14:creationId xmlns:p14="http://schemas.microsoft.com/office/powerpoint/2010/main" val="399709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F83B90B-1CD7-4218-AB4C-71F36D2B2F88}"/>
              </a:ext>
            </a:extLst>
          </p:cNvPr>
          <p:cNvSpPr/>
          <p:nvPr/>
        </p:nvSpPr>
        <p:spPr>
          <a:xfrm>
            <a:off x="3295930" y="698839"/>
            <a:ext cx="5425781" cy="369332"/>
          </a:xfrm>
          <a:prstGeom prst="rect">
            <a:avLst/>
          </a:prstGeom>
        </p:spPr>
        <p:txBody>
          <a:bodyPr wrap="none">
            <a:spAutoFit/>
          </a:bodyPr>
          <a:lstStyle/>
          <a:p>
            <a:r>
              <a:rPr lang="es-PE" b="1" i="0" dirty="0">
                <a:solidFill>
                  <a:srgbClr val="233141"/>
                </a:solidFill>
                <a:effectLst/>
                <a:latin typeface="proxima_nova_rgbold"/>
              </a:rPr>
              <a:t>¿Qué son los servidores web y por qué son necesarios?</a:t>
            </a:r>
            <a:endParaRPr lang="es-PE" b="1" dirty="0"/>
          </a:p>
        </p:txBody>
      </p:sp>
      <p:sp>
        <p:nvSpPr>
          <p:cNvPr id="6" name="Rectángulo 5">
            <a:extLst>
              <a:ext uri="{FF2B5EF4-FFF2-40B4-BE49-F238E27FC236}">
                <a16:creationId xmlns:a16="http://schemas.microsoft.com/office/drawing/2014/main" id="{C6E34501-FA71-4283-A17B-53931E4BF4D8}"/>
              </a:ext>
            </a:extLst>
          </p:cNvPr>
          <p:cNvSpPr/>
          <p:nvPr/>
        </p:nvSpPr>
        <p:spPr>
          <a:xfrm>
            <a:off x="1182129" y="1256949"/>
            <a:ext cx="10260227" cy="923330"/>
          </a:xfrm>
          <a:prstGeom prst="rect">
            <a:avLst/>
          </a:prstGeom>
        </p:spPr>
        <p:txBody>
          <a:bodyPr wrap="square">
            <a:spAutoFit/>
          </a:bodyPr>
          <a:lstStyle/>
          <a:p>
            <a:pPr algn="just"/>
            <a:r>
              <a:rPr lang="es-PE" dirty="0"/>
              <a:t>La industria del servicio web hosting se hace muy compleja para la mayoría de los </a:t>
            </a:r>
            <a:r>
              <a:rPr lang="es-PE" dirty="0" err="1"/>
              <a:t>webmasters</a:t>
            </a:r>
            <a:r>
              <a:rPr lang="es-PE" dirty="0"/>
              <a:t>, especialmente para aquellos que no están familiarizados con términos cruciales. Uno de los conceptos más básicos en Web hosting es el de “servidor”.</a:t>
            </a:r>
          </a:p>
        </p:txBody>
      </p:sp>
      <p:sp>
        <p:nvSpPr>
          <p:cNvPr id="8" name="Rectángulo 7">
            <a:extLst>
              <a:ext uri="{FF2B5EF4-FFF2-40B4-BE49-F238E27FC236}">
                <a16:creationId xmlns:a16="http://schemas.microsoft.com/office/drawing/2014/main" id="{F3ED58B0-CAAE-429B-B410-E3A9F318B9EF}"/>
              </a:ext>
            </a:extLst>
          </p:cNvPr>
          <p:cNvSpPr/>
          <p:nvPr/>
        </p:nvSpPr>
        <p:spPr>
          <a:xfrm>
            <a:off x="1182128" y="2176503"/>
            <a:ext cx="10260227" cy="646331"/>
          </a:xfrm>
          <a:prstGeom prst="rect">
            <a:avLst/>
          </a:prstGeom>
        </p:spPr>
        <p:txBody>
          <a:bodyPr wrap="square">
            <a:spAutoFit/>
          </a:bodyPr>
          <a:lstStyle/>
          <a:p>
            <a:r>
              <a:rPr lang="es-PE" dirty="0"/>
              <a:t>Los servidores web son los que hacen posible el Web hosting, es decir, la posibilidad de alquilar un espacio en un servidor para almacenar los archivos de nuestro sitio.</a:t>
            </a:r>
          </a:p>
        </p:txBody>
      </p:sp>
      <p:pic>
        <p:nvPicPr>
          <p:cNvPr id="1026" name="Picture 2" descr="Tipus de servidores y usos">
            <a:extLst>
              <a:ext uri="{FF2B5EF4-FFF2-40B4-BE49-F238E27FC236}">
                <a16:creationId xmlns:a16="http://schemas.microsoft.com/office/drawing/2014/main" id="{633F6BB4-FB1F-431D-87CE-42EF4E471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151" y="2845654"/>
            <a:ext cx="5727357" cy="381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48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D655E03-C1AB-4299-913C-9E5C2DCE04B8}"/>
              </a:ext>
            </a:extLst>
          </p:cNvPr>
          <p:cNvPicPr>
            <a:picLocks noChangeAspect="1"/>
          </p:cNvPicPr>
          <p:nvPr/>
        </p:nvPicPr>
        <p:blipFill>
          <a:blip r:embed="rId2"/>
          <a:stretch>
            <a:fillRect/>
          </a:stretch>
        </p:blipFill>
        <p:spPr>
          <a:xfrm>
            <a:off x="672314" y="344358"/>
            <a:ext cx="10847371" cy="6169283"/>
          </a:xfrm>
          <a:prstGeom prst="rect">
            <a:avLst/>
          </a:prstGeom>
        </p:spPr>
      </p:pic>
    </p:spTree>
    <p:extLst>
      <p:ext uri="{BB962C8B-B14F-4D97-AF65-F5344CB8AC3E}">
        <p14:creationId xmlns:p14="http://schemas.microsoft.com/office/powerpoint/2010/main" val="140219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18A4285-33CF-458C-84ED-515603071665}"/>
              </a:ext>
            </a:extLst>
          </p:cNvPr>
          <p:cNvPicPr>
            <a:picLocks noChangeAspect="1"/>
          </p:cNvPicPr>
          <p:nvPr/>
        </p:nvPicPr>
        <p:blipFill>
          <a:blip r:embed="rId2"/>
          <a:stretch>
            <a:fillRect/>
          </a:stretch>
        </p:blipFill>
        <p:spPr>
          <a:xfrm>
            <a:off x="835293" y="1206946"/>
            <a:ext cx="4763165" cy="4048690"/>
          </a:xfrm>
          <a:prstGeom prst="rect">
            <a:avLst/>
          </a:prstGeom>
        </p:spPr>
      </p:pic>
      <p:pic>
        <p:nvPicPr>
          <p:cNvPr id="3" name="Imagen 2">
            <a:extLst>
              <a:ext uri="{FF2B5EF4-FFF2-40B4-BE49-F238E27FC236}">
                <a16:creationId xmlns:a16="http://schemas.microsoft.com/office/drawing/2014/main" id="{DCA880BF-6080-4CCC-B860-603842DE4063}"/>
              </a:ext>
            </a:extLst>
          </p:cNvPr>
          <p:cNvPicPr>
            <a:picLocks noChangeAspect="1"/>
          </p:cNvPicPr>
          <p:nvPr/>
        </p:nvPicPr>
        <p:blipFill>
          <a:blip r:embed="rId3"/>
          <a:stretch>
            <a:fillRect/>
          </a:stretch>
        </p:blipFill>
        <p:spPr>
          <a:xfrm>
            <a:off x="6536384" y="1206946"/>
            <a:ext cx="4820323" cy="4086795"/>
          </a:xfrm>
          <a:prstGeom prst="rect">
            <a:avLst/>
          </a:prstGeom>
        </p:spPr>
      </p:pic>
    </p:spTree>
    <p:extLst>
      <p:ext uri="{BB962C8B-B14F-4D97-AF65-F5344CB8AC3E}">
        <p14:creationId xmlns:p14="http://schemas.microsoft.com/office/powerpoint/2010/main" val="53791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B570E52-E82B-43E7-AD3C-59D4622865C8}"/>
              </a:ext>
            </a:extLst>
          </p:cNvPr>
          <p:cNvPicPr>
            <a:picLocks noChangeAspect="1"/>
          </p:cNvPicPr>
          <p:nvPr/>
        </p:nvPicPr>
        <p:blipFill>
          <a:blip r:embed="rId2"/>
          <a:stretch>
            <a:fillRect/>
          </a:stretch>
        </p:blipFill>
        <p:spPr>
          <a:xfrm>
            <a:off x="1164910" y="1931233"/>
            <a:ext cx="4810796" cy="4058216"/>
          </a:xfrm>
          <a:prstGeom prst="rect">
            <a:avLst/>
          </a:prstGeom>
        </p:spPr>
      </p:pic>
      <p:pic>
        <p:nvPicPr>
          <p:cNvPr id="3" name="Imagen 2">
            <a:extLst>
              <a:ext uri="{FF2B5EF4-FFF2-40B4-BE49-F238E27FC236}">
                <a16:creationId xmlns:a16="http://schemas.microsoft.com/office/drawing/2014/main" id="{DD940897-AB9D-4F7A-95AF-92D678DF7427}"/>
              </a:ext>
            </a:extLst>
          </p:cNvPr>
          <p:cNvPicPr>
            <a:picLocks noChangeAspect="1"/>
          </p:cNvPicPr>
          <p:nvPr/>
        </p:nvPicPr>
        <p:blipFill>
          <a:blip r:embed="rId3"/>
          <a:stretch>
            <a:fillRect/>
          </a:stretch>
        </p:blipFill>
        <p:spPr>
          <a:xfrm>
            <a:off x="6636273" y="1921706"/>
            <a:ext cx="4801270" cy="4067743"/>
          </a:xfrm>
          <a:prstGeom prst="rect">
            <a:avLst/>
          </a:prstGeom>
        </p:spPr>
      </p:pic>
    </p:spTree>
    <p:extLst>
      <p:ext uri="{BB962C8B-B14F-4D97-AF65-F5344CB8AC3E}">
        <p14:creationId xmlns:p14="http://schemas.microsoft.com/office/powerpoint/2010/main" val="295121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8B1C318-6C4F-4E8E-A192-C779ED7B35AC}"/>
              </a:ext>
            </a:extLst>
          </p:cNvPr>
          <p:cNvPicPr>
            <a:picLocks noChangeAspect="1"/>
          </p:cNvPicPr>
          <p:nvPr/>
        </p:nvPicPr>
        <p:blipFill>
          <a:blip r:embed="rId2"/>
          <a:stretch>
            <a:fillRect/>
          </a:stretch>
        </p:blipFill>
        <p:spPr>
          <a:xfrm>
            <a:off x="757289" y="1541477"/>
            <a:ext cx="4820323" cy="4096322"/>
          </a:xfrm>
          <a:prstGeom prst="rect">
            <a:avLst/>
          </a:prstGeom>
        </p:spPr>
      </p:pic>
      <p:pic>
        <p:nvPicPr>
          <p:cNvPr id="3" name="Imagen 2">
            <a:extLst>
              <a:ext uri="{FF2B5EF4-FFF2-40B4-BE49-F238E27FC236}">
                <a16:creationId xmlns:a16="http://schemas.microsoft.com/office/drawing/2014/main" id="{6276D188-971A-49B6-83E2-A8CB2ED8EF09}"/>
              </a:ext>
            </a:extLst>
          </p:cNvPr>
          <p:cNvPicPr>
            <a:picLocks noChangeAspect="1"/>
          </p:cNvPicPr>
          <p:nvPr/>
        </p:nvPicPr>
        <p:blipFill>
          <a:blip r:embed="rId3"/>
          <a:stretch>
            <a:fillRect/>
          </a:stretch>
        </p:blipFill>
        <p:spPr>
          <a:xfrm>
            <a:off x="6096000" y="1551004"/>
            <a:ext cx="4820323" cy="4086795"/>
          </a:xfrm>
          <a:prstGeom prst="rect">
            <a:avLst/>
          </a:prstGeom>
        </p:spPr>
      </p:pic>
    </p:spTree>
    <p:extLst>
      <p:ext uri="{BB962C8B-B14F-4D97-AF65-F5344CB8AC3E}">
        <p14:creationId xmlns:p14="http://schemas.microsoft.com/office/powerpoint/2010/main" val="404845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339BD97-AF5E-440E-82EC-E929D43881ED}"/>
              </a:ext>
            </a:extLst>
          </p:cNvPr>
          <p:cNvPicPr>
            <a:picLocks noChangeAspect="1"/>
          </p:cNvPicPr>
          <p:nvPr/>
        </p:nvPicPr>
        <p:blipFill>
          <a:blip r:embed="rId2"/>
          <a:stretch>
            <a:fillRect/>
          </a:stretch>
        </p:blipFill>
        <p:spPr>
          <a:xfrm>
            <a:off x="2781111" y="1035031"/>
            <a:ext cx="7340775" cy="4787938"/>
          </a:xfrm>
          <a:prstGeom prst="rect">
            <a:avLst/>
          </a:prstGeom>
        </p:spPr>
      </p:pic>
    </p:spTree>
    <p:extLst>
      <p:ext uri="{BB962C8B-B14F-4D97-AF65-F5344CB8AC3E}">
        <p14:creationId xmlns:p14="http://schemas.microsoft.com/office/powerpoint/2010/main" val="93802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56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65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20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66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5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BB22414-C2E4-4B3B-AA4C-2D2663FB086D}"/>
              </a:ext>
            </a:extLst>
          </p:cNvPr>
          <p:cNvSpPr/>
          <p:nvPr/>
        </p:nvSpPr>
        <p:spPr>
          <a:xfrm>
            <a:off x="3514558" y="599988"/>
            <a:ext cx="3702360" cy="369332"/>
          </a:xfrm>
          <a:prstGeom prst="rect">
            <a:avLst/>
          </a:prstGeom>
        </p:spPr>
        <p:txBody>
          <a:bodyPr wrap="none">
            <a:spAutoFit/>
          </a:bodyPr>
          <a:lstStyle/>
          <a:p>
            <a:r>
              <a:rPr lang="es-PE" b="1" dirty="0"/>
              <a:t>¿Qué es un servidor de aplicaciones?</a:t>
            </a:r>
          </a:p>
        </p:txBody>
      </p:sp>
      <p:sp>
        <p:nvSpPr>
          <p:cNvPr id="5" name="Rectángulo 4">
            <a:extLst>
              <a:ext uri="{FF2B5EF4-FFF2-40B4-BE49-F238E27FC236}">
                <a16:creationId xmlns:a16="http://schemas.microsoft.com/office/drawing/2014/main" id="{80AB604C-156E-4F08-A6D6-25A18F37DF57}"/>
              </a:ext>
            </a:extLst>
          </p:cNvPr>
          <p:cNvSpPr/>
          <p:nvPr/>
        </p:nvSpPr>
        <p:spPr>
          <a:xfrm>
            <a:off x="362465" y="1175587"/>
            <a:ext cx="11467070" cy="4247317"/>
          </a:xfrm>
          <a:prstGeom prst="rect">
            <a:avLst/>
          </a:prstGeom>
        </p:spPr>
        <p:txBody>
          <a:bodyPr wrap="square">
            <a:spAutoFit/>
          </a:bodyPr>
          <a:lstStyle/>
          <a:p>
            <a:r>
              <a:rPr lang="es-PE" dirty="0"/>
              <a:t>El concepto de servidor de aplicaciones está relacionado con el concepto de sistema distribuido. Un sistema distribuido, en oposición a un sistema monolítico, permite mejorar tres aspectos fundamentales en una aplicación: la alta disponibilidad, la escalabilidad y el mantenimiento. En un sistema monolítico un cambio en las necesidades del sistema (aumento considerable del número de visitas, aumento del número de aplicaciones, etc.) provoca un colapso y la adaptación a dicho cambio puede resultar catastrófica. Vamos a ver estas características con ejemplos.</a:t>
            </a:r>
          </a:p>
          <a:p>
            <a:endParaRPr lang="es-PE" dirty="0"/>
          </a:p>
          <a:p>
            <a:pPr marL="285750" indent="-285750">
              <a:buFont typeface="Arial" panose="020B0604020202020204" pitchFamily="34" charset="0"/>
              <a:buChar char="•"/>
            </a:pPr>
            <a:r>
              <a:rPr lang="es-PE" b="1" dirty="0"/>
              <a:t>La alta disponibilidad </a:t>
            </a:r>
            <a:r>
              <a:rPr lang="es-PE" dirty="0"/>
              <a:t>hace referencia a que un sistema debe estar funcionando las 24 horas del día los 365 días al año. Para poder alcanzar esta característica es necesario el uso de técnicas de balanceo de carga y de recuperación ante fallos (</a:t>
            </a:r>
            <a:r>
              <a:rPr lang="es-PE" dirty="0" err="1"/>
              <a:t>failover</a:t>
            </a:r>
            <a:r>
              <a:rPr lang="es-PE" dirty="0"/>
              <a:t>).</a:t>
            </a:r>
          </a:p>
          <a:p>
            <a:pPr marL="285750" indent="-285750">
              <a:buFont typeface="Arial" panose="020B0604020202020204" pitchFamily="34" charset="0"/>
              <a:buChar char="•"/>
            </a:pPr>
            <a:r>
              <a:rPr lang="es-PE" b="1" dirty="0"/>
              <a:t>La escalabilidad </a:t>
            </a:r>
            <a:r>
              <a:rPr lang="es-PE" dirty="0"/>
              <a:t>es la capacidad de hacer crecer un sistema cuando se incrementa la carga de trabajo (el número de peticiones). Cada máquina tiene una capacidad finita de recursos y por lo tanto sólo puede servir un número limitado de peticiones. Si, por ejemplo, tenemos una tienda que incrementa la demanda de servicio, debemos ser capaces de incorporar nuevas máquinas para dar servicio.</a:t>
            </a:r>
          </a:p>
          <a:p>
            <a:pPr marL="285750" indent="-285750">
              <a:buFont typeface="Arial" panose="020B0604020202020204" pitchFamily="34" charset="0"/>
              <a:buChar char="•"/>
            </a:pPr>
            <a:r>
              <a:rPr lang="es-PE" b="1" dirty="0"/>
              <a:t>El mantenimiento </a:t>
            </a:r>
            <a:r>
              <a:rPr lang="es-PE" dirty="0"/>
              <a:t>tiene que ver con la versatilidad a la hora de actualizar, depurar fallos y mantener un sistema. La solución al mantenimiento es la construcción de la lógica de negocio en unidades reusables y modulares.</a:t>
            </a:r>
          </a:p>
        </p:txBody>
      </p:sp>
    </p:spTree>
    <p:extLst>
      <p:ext uri="{BB962C8B-B14F-4D97-AF65-F5344CB8AC3E}">
        <p14:creationId xmlns:p14="http://schemas.microsoft.com/office/powerpoint/2010/main" val="197523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47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13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00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244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34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67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48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731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47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F60C016-B143-4BD5-8250-85D73012DD8C}"/>
              </a:ext>
            </a:extLst>
          </p:cNvPr>
          <p:cNvSpPr/>
          <p:nvPr/>
        </p:nvSpPr>
        <p:spPr>
          <a:xfrm>
            <a:off x="922638" y="585057"/>
            <a:ext cx="9753600" cy="369332"/>
          </a:xfrm>
          <a:prstGeom prst="rect">
            <a:avLst/>
          </a:prstGeom>
        </p:spPr>
        <p:txBody>
          <a:bodyPr wrap="square">
            <a:spAutoFit/>
          </a:bodyPr>
          <a:lstStyle/>
          <a:p>
            <a:r>
              <a:rPr lang="es-PE" b="1" dirty="0"/>
              <a:t>Servidores Web en Windows ¿Cual prefieres </a:t>
            </a:r>
            <a:r>
              <a:rPr lang="es-PE" b="1" dirty="0" err="1"/>
              <a:t>Appserv</a:t>
            </a:r>
            <a:r>
              <a:rPr lang="es-PE" b="1" dirty="0"/>
              <a:t> , </a:t>
            </a:r>
            <a:r>
              <a:rPr lang="es-PE" b="1" dirty="0" err="1"/>
              <a:t>WampServer</a:t>
            </a:r>
            <a:r>
              <a:rPr lang="es-PE" b="1" dirty="0"/>
              <a:t> o XAMPP?</a:t>
            </a:r>
          </a:p>
        </p:txBody>
      </p:sp>
      <p:sp>
        <p:nvSpPr>
          <p:cNvPr id="5" name="Rectángulo 4">
            <a:extLst>
              <a:ext uri="{FF2B5EF4-FFF2-40B4-BE49-F238E27FC236}">
                <a16:creationId xmlns:a16="http://schemas.microsoft.com/office/drawing/2014/main" id="{65F5ED5B-76D0-4479-BD72-78AFB956216E}"/>
              </a:ext>
            </a:extLst>
          </p:cNvPr>
          <p:cNvSpPr/>
          <p:nvPr/>
        </p:nvSpPr>
        <p:spPr>
          <a:xfrm>
            <a:off x="922638" y="1148317"/>
            <a:ext cx="10803924" cy="646331"/>
          </a:xfrm>
          <a:prstGeom prst="rect">
            <a:avLst/>
          </a:prstGeom>
        </p:spPr>
        <p:txBody>
          <a:bodyPr wrap="square">
            <a:spAutoFit/>
          </a:bodyPr>
          <a:lstStyle/>
          <a:p>
            <a:r>
              <a:rPr lang="es-PE" dirty="0"/>
              <a:t>Las alternativas más populares y gratuitas para montar un servidor web en Windows, estas herramientas incluyen WAMP (Windows que es el SO donde correrá nuestro server, Apache, PHP, </a:t>
            </a:r>
            <a:r>
              <a:rPr lang="es-PE" dirty="0" err="1"/>
              <a:t>Mysql</a:t>
            </a:r>
            <a:r>
              <a:rPr lang="es-PE" dirty="0"/>
              <a:t>) y son de fácil configuración.</a:t>
            </a:r>
          </a:p>
        </p:txBody>
      </p:sp>
      <p:pic>
        <p:nvPicPr>
          <p:cNvPr id="2050" name="Picture 2" descr="Serv">
            <a:extLst>
              <a:ext uri="{FF2B5EF4-FFF2-40B4-BE49-F238E27FC236}">
                <a16:creationId xmlns:a16="http://schemas.microsoft.com/office/drawing/2014/main" id="{F209E35C-58F7-4206-A4C6-2B9BBE219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51" y="2077054"/>
            <a:ext cx="8227200" cy="409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20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574207D-1A16-4A82-A9BB-4FD6342B9596}"/>
              </a:ext>
            </a:extLst>
          </p:cNvPr>
          <p:cNvSpPr/>
          <p:nvPr/>
        </p:nvSpPr>
        <p:spPr>
          <a:xfrm>
            <a:off x="547816" y="506267"/>
            <a:ext cx="11096367" cy="4708981"/>
          </a:xfrm>
          <a:prstGeom prst="rect">
            <a:avLst/>
          </a:prstGeom>
        </p:spPr>
        <p:txBody>
          <a:bodyPr wrap="square">
            <a:spAutoFit/>
          </a:bodyPr>
          <a:lstStyle/>
          <a:p>
            <a:pPr algn="just"/>
            <a:r>
              <a:rPr lang="es-PE" sz="3000" b="1" dirty="0" err="1"/>
              <a:t>AppServ</a:t>
            </a:r>
            <a:r>
              <a:rPr lang="es-PE" sz="3000" b="1" dirty="0"/>
              <a:t>. </a:t>
            </a:r>
          </a:p>
          <a:p>
            <a:pPr algn="just"/>
            <a:r>
              <a:rPr lang="es-PE" dirty="0" err="1"/>
              <a:t>AppServ</a:t>
            </a:r>
            <a:r>
              <a:rPr lang="es-PE" dirty="0"/>
              <a:t> no es </a:t>
            </a:r>
            <a:r>
              <a:rPr lang="es-PE" dirty="0" err="1"/>
              <a:t>subencionado</a:t>
            </a:r>
            <a:r>
              <a:rPr lang="es-PE" dirty="0"/>
              <a:t> por el gobierno tailandés o sociedad anónima solamente este programa es inspirado por </a:t>
            </a:r>
            <a:r>
              <a:rPr lang="es-PE" dirty="0" err="1"/>
              <a:t>Phanupong</a:t>
            </a:r>
            <a:r>
              <a:rPr lang="es-PE" dirty="0"/>
              <a:t> </a:t>
            </a:r>
            <a:r>
              <a:rPr lang="es-PE" dirty="0" err="1"/>
              <a:t>Panyadee</a:t>
            </a:r>
            <a:r>
              <a:rPr lang="es-PE" dirty="0"/>
              <a:t> (fundación de </a:t>
            </a:r>
            <a:r>
              <a:rPr lang="es-PE" dirty="0" err="1"/>
              <a:t>AppServ</a:t>
            </a:r>
            <a:r>
              <a:rPr lang="es-PE" dirty="0"/>
              <a:t>). El concepto de </a:t>
            </a:r>
            <a:r>
              <a:rPr lang="es-PE" dirty="0" err="1"/>
              <a:t>AppServ</a:t>
            </a:r>
            <a:r>
              <a:rPr lang="es-PE" dirty="0"/>
              <a:t> es que es fácil instalar Apache, PHP, MySQL en 1 minuto. Muchas personas en este mundo tienen problema con la instalación de Apache, PHP, el uso de MySQL porque se tarda tiempo para arreglarlo y en poco de tiempo pueden liarse. En principio la distribución la primera surgió sobre el 9 de octubre de 2001. Muchas personas usan </a:t>
            </a:r>
            <a:r>
              <a:rPr lang="es-PE" dirty="0" err="1"/>
              <a:t>AppServ</a:t>
            </a:r>
            <a:r>
              <a:rPr lang="es-PE" dirty="0"/>
              <a:t> y crecen por todos lados en este mundo. Ahora mismo el sitio web de </a:t>
            </a:r>
            <a:r>
              <a:rPr lang="es-PE" dirty="0" err="1"/>
              <a:t>AppServ</a:t>
            </a:r>
            <a:r>
              <a:rPr lang="es-PE" dirty="0"/>
              <a:t> provee en la lengua tailandesa e inglesa. Para el futuro la web de </a:t>
            </a:r>
            <a:r>
              <a:rPr lang="es-PE" dirty="0" err="1"/>
              <a:t>AppServ</a:t>
            </a:r>
            <a:r>
              <a:rPr lang="es-PE" dirty="0"/>
              <a:t> proveerá cada lengua del </a:t>
            </a:r>
            <a:r>
              <a:rPr lang="es-PE" dirty="0" err="1"/>
              <a:t>mundo.AppServ</a:t>
            </a:r>
            <a:r>
              <a:rPr lang="es-PE" dirty="0"/>
              <a:t> te ofrece:</a:t>
            </a:r>
          </a:p>
          <a:p>
            <a:pPr algn="just"/>
            <a:endParaRPr lang="es-PE" dirty="0"/>
          </a:p>
          <a:p>
            <a:pPr algn="just"/>
            <a:r>
              <a:rPr lang="es-PE" dirty="0" err="1"/>
              <a:t>AppServ</a:t>
            </a:r>
            <a:r>
              <a:rPr lang="es-PE" dirty="0"/>
              <a:t> es completo pack de Apache, MySQL, PHP, </a:t>
            </a:r>
            <a:r>
              <a:rPr lang="es-PE" dirty="0" err="1"/>
              <a:t>phpMyAdmin</a:t>
            </a:r>
            <a:r>
              <a:rPr lang="es-PE" dirty="0"/>
              <a:t>. Usted lo instalará y configurará en 1 minuto.</a:t>
            </a:r>
          </a:p>
          <a:p>
            <a:pPr algn="just"/>
            <a:endParaRPr lang="es-PE" dirty="0"/>
          </a:p>
          <a:p>
            <a:pPr algn="just"/>
            <a:r>
              <a:rPr lang="es-PE" dirty="0"/>
              <a:t>Paquete de </a:t>
            </a:r>
            <a:r>
              <a:rPr lang="es-PE" dirty="0" err="1"/>
              <a:t>AppServ</a:t>
            </a:r>
            <a:endParaRPr lang="es-PE" dirty="0"/>
          </a:p>
          <a:p>
            <a:pPr marL="285750" indent="-285750" algn="just">
              <a:buFont typeface="Arial" panose="020B0604020202020204" pitchFamily="34" charset="0"/>
              <a:buChar char="•"/>
            </a:pPr>
            <a:r>
              <a:rPr lang="es-PE" dirty="0"/>
              <a:t>Apaches</a:t>
            </a:r>
          </a:p>
          <a:p>
            <a:pPr marL="285750" indent="-285750" algn="just">
              <a:buFont typeface="Arial" panose="020B0604020202020204" pitchFamily="34" charset="0"/>
              <a:buChar char="•"/>
            </a:pPr>
            <a:r>
              <a:rPr lang="es-PE" dirty="0"/>
              <a:t>PHP</a:t>
            </a:r>
          </a:p>
          <a:p>
            <a:pPr marL="285750" indent="-285750" algn="just">
              <a:buFont typeface="Arial" panose="020B0604020202020204" pitchFamily="34" charset="0"/>
              <a:buChar char="•"/>
            </a:pPr>
            <a:r>
              <a:rPr lang="es-PE" dirty="0"/>
              <a:t>MySQL</a:t>
            </a:r>
          </a:p>
          <a:p>
            <a:pPr marL="285750" indent="-285750" algn="just">
              <a:buFont typeface="Arial" panose="020B0604020202020204" pitchFamily="34" charset="0"/>
              <a:buChar char="•"/>
            </a:pPr>
            <a:r>
              <a:rPr lang="es-PE" dirty="0" err="1"/>
              <a:t>PhpMyAdmin</a:t>
            </a:r>
            <a:endParaRPr lang="es-PE" dirty="0"/>
          </a:p>
        </p:txBody>
      </p:sp>
      <p:pic>
        <p:nvPicPr>
          <p:cNvPr id="3074" name="Picture 2" descr="appserv">
            <a:extLst>
              <a:ext uri="{FF2B5EF4-FFF2-40B4-BE49-F238E27FC236}">
                <a16:creationId xmlns:a16="http://schemas.microsoft.com/office/drawing/2014/main" id="{41C2599F-0583-4341-B84A-DFD90D29E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67" b="18396"/>
          <a:stretch/>
        </p:blipFill>
        <p:spPr bwMode="auto">
          <a:xfrm>
            <a:off x="4333618" y="4151867"/>
            <a:ext cx="6750394" cy="231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3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E33A958-878F-4EC0-A47C-3E671215634A}"/>
              </a:ext>
            </a:extLst>
          </p:cNvPr>
          <p:cNvSpPr/>
          <p:nvPr/>
        </p:nvSpPr>
        <p:spPr>
          <a:xfrm>
            <a:off x="803187" y="1103002"/>
            <a:ext cx="4791075" cy="4154984"/>
          </a:xfrm>
          <a:prstGeom prst="rect">
            <a:avLst/>
          </a:prstGeom>
        </p:spPr>
        <p:txBody>
          <a:bodyPr wrap="square">
            <a:spAutoFit/>
          </a:bodyPr>
          <a:lstStyle/>
          <a:p>
            <a:r>
              <a:rPr lang="es-PE" sz="3000" b="1" dirty="0" err="1"/>
              <a:t>WampServer</a:t>
            </a:r>
            <a:endParaRPr lang="es-PE" sz="3000" b="1" dirty="0"/>
          </a:p>
          <a:p>
            <a:r>
              <a:rPr lang="es-PE" dirty="0" err="1"/>
              <a:t>WampServer</a:t>
            </a:r>
            <a:r>
              <a:rPr lang="es-PE" dirty="0"/>
              <a:t> tiene  funcionalidades que lo hacen  muy completo y fácil de usar. Con un </a:t>
            </a:r>
            <a:r>
              <a:rPr lang="es-PE" dirty="0" err="1"/>
              <a:t>click</a:t>
            </a:r>
            <a:r>
              <a:rPr lang="es-PE" dirty="0"/>
              <a:t>  podremos:</a:t>
            </a:r>
          </a:p>
          <a:p>
            <a:endParaRPr lang="es-PE" dirty="0"/>
          </a:p>
          <a:p>
            <a:pPr marL="285750" indent="-285750">
              <a:buFont typeface="Arial" panose="020B0604020202020204" pitchFamily="34" charset="0"/>
              <a:buChar char="•"/>
            </a:pPr>
            <a:r>
              <a:rPr lang="es-PE" dirty="0"/>
              <a:t>Gestionar sus servicios de Apache y MySQL</a:t>
            </a:r>
          </a:p>
          <a:p>
            <a:pPr marL="285750" indent="-285750">
              <a:buFont typeface="Arial" panose="020B0604020202020204" pitchFamily="34" charset="0"/>
              <a:buChar char="•"/>
            </a:pPr>
            <a:r>
              <a:rPr lang="es-PE" dirty="0"/>
              <a:t>Cambiar de línea / fuera de línea (dar acceso a todos o sólo local)</a:t>
            </a:r>
          </a:p>
          <a:p>
            <a:pPr marL="285750" indent="-285750">
              <a:buFont typeface="Arial" panose="020B0604020202020204" pitchFamily="34" charset="0"/>
              <a:buChar char="•"/>
            </a:pPr>
            <a:r>
              <a:rPr lang="es-PE" dirty="0"/>
              <a:t>Instalar y cambiar de Apache, MySQL y PHP emisiones</a:t>
            </a:r>
          </a:p>
          <a:p>
            <a:pPr marL="285750" indent="-285750">
              <a:buFont typeface="Arial" panose="020B0604020202020204" pitchFamily="34" charset="0"/>
              <a:buChar char="•"/>
            </a:pPr>
            <a:r>
              <a:rPr lang="es-PE" dirty="0"/>
              <a:t>Gestión de la configuración de sus servidores</a:t>
            </a:r>
          </a:p>
          <a:p>
            <a:pPr marL="285750" indent="-285750">
              <a:buFont typeface="Arial" panose="020B0604020202020204" pitchFamily="34" charset="0"/>
              <a:buChar char="•"/>
            </a:pPr>
            <a:r>
              <a:rPr lang="es-PE" dirty="0"/>
              <a:t>Acceder a sus registros</a:t>
            </a:r>
          </a:p>
          <a:p>
            <a:pPr marL="285750" indent="-285750">
              <a:buFont typeface="Arial" panose="020B0604020202020204" pitchFamily="34" charset="0"/>
              <a:buChar char="•"/>
            </a:pPr>
            <a:r>
              <a:rPr lang="es-PE" dirty="0"/>
              <a:t>Acceder a sus archivos de configuración</a:t>
            </a:r>
          </a:p>
          <a:p>
            <a:pPr marL="285750" indent="-285750">
              <a:buFont typeface="Arial" panose="020B0604020202020204" pitchFamily="34" charset="0"/>
              <a:buChar char="•"/>
            </a:pPr>
            <a:r>
              <a:rPr lang="es-PE" dirty="0"/>
              <a:t>Crear alias</a:t>
            </a:r>
          </a:p>
        </p:txBody>
      </p:sp>
      <p:pic>
        <p:nvPicPr>
          <p:cNvPr id="4100" name="Picture 4" descr="https://pruebas012015.files.wordpress.com/2015/05/instalar-wampserver-2.jpg">
            <a:extLst>
              <a:ext uri="{FF2B5EF4-FFF2-40B4-BE49-F238E27FC236}">
                <a16:creationId xmlns:a16="http://schemas.microsoft.com/office/drawing/2014/main" id="{1A3FB490-FF70-4F93-A6A4-30364A0C2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533" y="902043"/>
            <a:ext cx="6087296" cy="469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5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80AB6C9-1219-47B6-86F3-9801492EA09D}"/>
              </a:ext>
            </a:extLst>
          </p:cNvPr>
          <p:cNvSpPr/>
          <p:nvPr/>
        </p:nvSpPr>
        <p:spPr>
          <a:xfrm>
            <a:off x="518984" y="707067"/>
            <a:ext cx="5276335" cy="5539978"/>
          </a:xfrm>
          <a:prstGeom prst="rect">
            <a:avLst/>
          </a:prstGeom>
        </p:spPr>
        <p:txBody>
          <a:bodyPr wrap="square">
            <a:spAutoFit/>
          </a:bodyPr>
          <a:lstStyle/>
          <a:p>
            <a:r>
              <a:rPr lang="es-PE" sz="3000" b="1" dirty="0"/>
              <a:t>XAMPP</a:t>
            </a:r>
          </a:p>
          <a:p>
            <a:r>
              <a:rPr lang="es-PE" dirty="0"/>
              <a:t>XAMPP es una distribución de Apache completamente gratuita y fácil de instalar que contiene MySQL, PHP y Perl. El paquete de instalación de XAMPP ha sido diseñado para ser increíblemente fácil de instalar y usar.</a:t>
            </a:r>
          </a:p>
          <a:p>
            <a:endParaRPr lang="es-PE" dirty="0"/>
          </a:p>
          <a:p>
            <a:r>
              <a:rPr lang="es-PE" dirty="0"/>
              <a:t>Mucha gente conoce de primera mano que no es fácil instalar un servidor de web Apache y la tarea se complica si le añadimos MySQL, PHP y Perl. El objetivo de XAMPP es crear una distribución fácil de instalar para desarrolladores que se están iniciando en el mundo de Apache. XAMPP viene configurado por defecto con todas los opciones activadas. XAMPP es gratuito tanto para usos comerciales como no comerciales. En caso de usar XAMPP comercialmente, asegúrate de que cumples con las licencias de los productos incluidos en XAMPP. Actualmente XAMPP tiene instaladores para Windows, Linux y OS X.</a:t>
            </a:r>
          </a:p>
        </p:txBody>
      </p:sp>
      <p:pic>
        <p:nvPicPr>
          <p:cNvPr id="5122" name="Picture 2" descr="https://pruebas012015.files.wordpress.com/2015/05/captura-de-pantalla-2015-05-30-19-35.png">
            <a:extLst>
              <a:ext uri="{FF2B5EF4-FFF2-40B4-BE49-F238E27FC236}">
                <a16:creationId xmlns:a16="http://schemas.microsoft.com/office/drawing/2014/main" id="{BD0DEB34-5089-48D3-8D6C-39EBF0BCC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30" y="1151910"/>
            <a:ext cx="6285470" cy="402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5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B877708-1E60-4600-B52B-9745C1EBC691}"/>
              </a:ext>
            </a:extLst>
          </p:cNvPr>
          <p:cNvSpPr/>
          <p:nvPr/>
        </p:nvSpPr>
        <p:spPr>
          <a:xfrm>
            <a:off x="992659" y="1792924"/>
            <a:ext cx="10206681" cy="1477328"/>
          </a:xfrm>
          <a:prstGeom prst="rect">
            <a:avLst/>
          </a:prstGeom>
        </p:spPr>
        <p:txBody>
          <a:bodyPr wrap="square">
            <a:spAutoFit/>
          </a:bodyPr>
          <a:lstStyle/>
          <a:p>
            <a:r>
              <a:rPr lang="es-PE" dirty="0"/>
              <a:t>los tres son fáciles de utilizar sin duda, ideal para desarrollo porque por lo general vienen con bastantes librerías opcionales que las puedes habilitar y deshabilitar fácilmente (WAMP es así).</a:t>
            </a:r>
          </a:p>
          <a:p>
            <a:endParaRPr lang="es-PE" dirty="0"/>
          </a:p>
          <a:p>
            <a:r>
              <a:rPr lang="es-PE" dirty="0"/>
              <a:t>Para producción … no lo recomendaría ninguno y menos la plataforma base que es Windows. Existen mejores alternativas en otros entornos.</a:t>
            </a:r>
          </a:p>
        </p:txBody>
      </p:sp>
      <p:sp>
        <p:nvSpPr>
          <p:cNvPr id="5" name="Rectángulo 4">
            <a:extLst>
              <a:ext uri="{FF2B5EF4-FFF2-40B4-BE49-F238E27FC236}">
                <a16:creationId xmlns:a16="http://schemas.microsoft.com/office/drawing/2014/main" id="{C127612C-B13F-47F1-A5B3-28A4B24C5BF8}"/>
              </a:ext>
            </a:extLst>
          </p:cNvPr>
          <p:cNvSpPr/>
          <p:nvPr/>
        </p:nvSpPr>
        <p:spPr>
          <a:xfrm>
            <a:off x="1411801" y="921263"/>
            <a:ext cx="2560701" cy="553998"/>
          </a:xfrm>
          <a:prstGeom prst="rect">
            <a:avLst/>
          </a:prstGeom>
        </p:spPr>
        <p:txBody>
          <a:bodyPr wrap="none">
            <a:spAutoFit/>
          </a:bodyPr>
          <a:lstStyle/>
          <a:p>
            <a:r>
              <a:rPr lang="es-PE" sz="3000" b="1" dirty="0"/>
              <a:t>Un comentario</a:t>
            </a:r>
          </a:p>
        </p:txBody>
      </p:sp>
    </p:spTree>
    <p:extLst>
      <p:ext uri="{BB962C8B-B14F-4D97-AF65-F5344CB8AC3E}">
        <p14:creationId xmlns:p14="http://schemas.microsoft.com/office/powerpoint/2010/main" val="168360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83FB29A-3C8C-4710-9BDC-86D23220EB88}"/>
              </a:ext>
            </a:extLst>
          </p:cNvPr>
          <p:cNvSpPr/>
          <p:nvPr/>
        </p:nvSpPr>
        <p:spPr>
          <a:xfrm>
            <a:off x="4904792" y="1773880"/>
            <a:ext cx="1375698" cy="553998"/>
          </a:xfrm>
          <a:prstGeom prst="rect">
            <a:avLst/>
          </a:prstGeom>
        </p:spPr>
        <p:txBody>
          <a:bodyPr wrap="none">
            <a:spAutoFit/>
          </a:bodyPr>
          <a:lstStyle/>
          <a:p>
            <a:r>
              <a:rPr lang="es-PE" sz="3000" b="1" dirty="0"/>
              <a:t>XAMPP</a:t>
            </a:r>
          </a:p>
        </p:txBody>
      </p:sp>
      <p:sp>
        <p:nvSpPr>
          <p:cNvPr id="3" name="Rectángulo 2">
            <a:extLst>
              <a:ext uri="{FF2B5EF4-FFF2-40B4-BE49-F238E27FC236}">
                <a16:creationId xmlns:a16="http://schemas.microsoft.com/office/drawing/2014/main" id="{7446F2E9-5468-4DD7-A43A-84AAC24D0A64}"/>
              </a:ext>
            </a:extLst>
          </p:cNvPr>
          <p:cNvSpPr/>
          <p:nvPr/>
        </p:nvSpPr>
        <p:spPr>
          <a:xfrm>
            <a:off x="2434281" y="2934897"/>
            <a:ext cx="7760043" cy="1477328"/>
          </a:xfrm>
          <a:prstGeom prst="rect">
            <a:avLst/>
          </a:prstGeom>
        </p:spPr>
        <p:txBody>
          <a:bodyPr wrap="square">
            <a:spAutoFit/>
          </a:bodyPr>
          <a:lstStyle/>
          <a:p>
            <a:r>
              <a:rPr lang="es-PE" b="1" i="0" dirty="0">
                <a:effectLst/>
                <a:latin typeface="Helvetica Neue"/>
              </a:rPr>
              <a:t>¿Qué es XAMPP?</a:t>
            </a:r>
          </a:p>
          <a:p>
            <a:r>
              <a:rPr lang="es-PE" b="0" i="0" dirty="0">
                <a:effectLst/>
                <a:latin typeface="Helvetica Neue"/>
              </a:rPr>
              <a:t>XAMPP es el entorno más popular de desarrollo con PHP</a:t>
            </a:r>
          </a:p>
          <a:p>
            <a:r>
              <a:rPr lang="es-PE" b="0" i="0" dirty="0">
                <a:effectLst/>
                <a:latin typeface="Helvetica Neue"/>
              </a:rPr>
              <a:t>XAMPP es una distribución de Apache completamente gratuita y fácil de instalar que contiene </a:t>
            </a:r>
            <a:r>
              <a:rPr lang="es-PE" b="0" i="0" dirty="0" err="1">
                <a:effectLst/>
                <a:latin typeface="Helvetica Neue"/>
              </a:rPr>
              <a:t>MariaDB</a:t>
            </a:r>
            <a:r>
              <a:rPr lang="es-PE" b="0" i="0" dirty="0">
                <a:effectLst/>
                <a:latin typeface="Helvetica Neue"/>
              </a:rPr>
              <a:t>, PHP y Perl. El paquete de instalación de XAMPP ha sido diseñado para ser increíblemente fácil de instalar y usar.</a:t>
            </a:r>
          </a:p>
        </p:txBody>
      </p:sp>
      <p:sp>
        <p:nvSpPr>
          <p:cNvPr id="4" name="Rectangle 1">
            <a:extLst>
              <a:ext uri="{FF2B5EF4-FFF2-40B4-BE49-F238E27FC236}">
                <a16:creationId xmlns:a16="http://schemas.microsoft.com/office/drawing/2014/main" id="{05A9BC23-315A-4104-A810-D92CB6D86B8D}"/>
              </a:ext>
            </a:extLst>
          </p:cNvPr>
          <p:cNvSpPr>
            <a:spLocks noChangeArrowheads="1"/>
          </p:cNvSpPr>
          <p:nvPr/>
        </p:nvSpPr>
        <p:spPr bwMode="auto">
          <a:xfrm>
            <a:off x="2718487" y="4863755"/>
            <a:ext cx="6238887" cy="861774"/>
          </a:xfrm>
          <a:prstGeom prst="rect">
            <a:avLst/>
          </a:prstGeom>
          <a:solidFill>
            <a:srgbClr val="EFEE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500" b="1" i="0" u="none" strike="noStrike" cap="none" normalizeH="0" baseline="0" dirty="0">
                <a:ln>
                  <a:noFill/>
                </a:ln>
                <a:solidFill>
                  <a:srgbClr val="222222"/>
                </a:solidFill>
                <a:effectLst/>
                <a:latin typeface="Helvetica Neue"/>
              </a:rPr>
              <a:t>  XAMPP </a:t>
            </a:r>
            <a:r>
              <a:rPr kumimoji="0" lang="es-PE" altLang="es-PE" sz="2500" b="0" i="0" u="none" strike="noStrike" cap="none" normalizeH="0" baseline="0" dirty="0">
                <a:ln>
                  <a:noFill/>
                </a:ln>
                <a:solidFill>
                  <a:srgbClr val="222222"/>
                </a:solidFill>
                <a:effectLst/>
                <a:latin typeface="Helvetica Neue"/>
              </a:rPr>
              <a:t>Apache + </a:t>
            </a:r>
            <a:r>
              <a:rPr kumimoji="0" lang="es-PE" altLang="es-PE" sz="2500" b="0" i="0" u="none" strike="noStrike" cap="none" normalizeH="0" baseline="0" dirty="0" err="1">
                <a:ln>
                  <a:noFill/>
                </a:ln>
                <a:solidFill>
                  <a:srgbClr val="222222"/>
                </a:solidFill>
                <a:effectLst/>
                <a:latin typeface="Helvetica Neue"/>
              </a:rPr>
              <a:t>MariaDB</a:t>
            </a:r>
            <a:r>
              <a:rPr kumimoji="0" lang="es-PE" altLang="es-PE" sz="2500" b="0" i="0" u="none" strike="noStrike" cap="none" normalizeH="0" baseline="0" dirty="0">
                <a:ln>
                  <a:noFill/>
                </a:ln>
                <a:solidFill>
                  <a:srgbClr val="222222"/>
                </a:solidFill>
                <a:effectLst/>
                <a:latin typeface="Helvetica Neue"/>
              </a:rPr>
              <a:t> + PHP + Perl</a:t>
            </a:r>
            <a:endParaRPr kumimoji="0" lang="es-PE" altLang="es-PE" sz="2500" b="1" i="0" u="none" strike="noStrike" cap="none" normalizeH="0" baseline="0" dirty="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2500" b="1" i="0" u="none" strike="noStrike" cap="none" normalizeH="0" baseline="0" dirty="0">
              <a:ln>
                <a:noFill/>
              </a:ln>
              <a:solidFill>
                <a:srgbClr val="222222"/>
              </a:solidFill>
              <a:effectLst/>
              <a:latin typeface="Helvetica Neue"/>
            </a:endParaRPr>
          </a:p>
        </p:txBody>
      </p:sp>
      <p:pic>
        <p:nvPicPr>
          <p:cNvPr id="6148" name="Picture 4" descr="Image result for xampp">
            <a:extLst>
              <a:ext uri="{FF2B5EF4-FFF2-40B4-BE49-F238E27FC236}">
                <a16:creationId xmlns:a16="http://schemas.microsoft.com/office/drawing/2014/main" id="{5FE4CAF5-4C37-41C2-A309-0E414D4BB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087" y="699984"/>
            <a:ext cx="3333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84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76C922-2578-4098-A22C-C55E7EB5BBDE}"/>
              </a:ext>
            </a:extLst>
          </p:cNvPr>
          <p:cNvPicPr>
            <a:picLocks noChangeAspect="1"/>
          </p:cNvPicPr>
          <p:nvPr/>
        </p:nvPicPr>
        <p:blipFill>
          <a:blip r:embed="rId2"/>
          <a:stretch>
            <a:fillRect/>
          </a:stretch>
        </p:blipFill>
        <p:spPr>
          <a:xfrm>
            <a:off x="400354" y="144421"/>
            <a:ext cx="11391292" cy="6569157"/>
          </a:xfrm>
          <a:prstGeom prst="rect">
            <a:avLst/>
          </a:prstGeom>
        </p:spPr>
      </p:pic>
    </p:spTree>
    <p:extLst>
      <p:ext uri="{BB962C8B-B14F-4D97-AF65-F5344CB8AC3E}">
        <p14:creationId xmlns:p14="http://schemas.microsoft.com/office/powerpoint/2010/main" val="35495625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895</Words>
  <Application>Microsoft Office PowerPoint</Application>
  <PresentationFormat>Panorámica</PresentationFormat>
  <Paragraphs>44</Paragraphs>
  <Slides>28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Calibri Light</vt:lpstr>
      <vt:lpstr>Helvetica Neue</vt:lpstr>
      <vt:lpstr>proxima_nova_rgbold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iscodem-pc</dc:creator>
  <cp:lastModifiedBy>iscodem-pc</cp:lastModifiedBy>
  <cp:revision>17</cp:revision>
  <dcterms:created xsi:type="dcterms:W3CDTF">2018-06-23T09:02:20Z</dcterms:created>
  <dcterms:modified xsi:type="dcterms:W3CDTF">2018-06-23T09:39:54Z</dcterms:modified>
</cp:coreProperties>
</file>