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53" r:id="rId1"/>
  </p:sldMasterIdLst>
  <p:notesMasterIdLst>
    <p:notesMasterId r:id="rId42"/>
  </p:notesMasterIdLst>
  <p:sldIdLst>
    <p:sldId id="256" r:id="rId2"/>
    <p:sldId id="286" r:id="rId3"/>
    <p:sldId id="288" r:id="rId4"/>
    <p:sldId id="287" r:id="rId5"/>
    <p:sldId id="296" r:id="rId6"/>
    <p:sldId id="267" r:id="rId7"/>
    <p:sldId id="269" r:id="rId8"/>
    <p:sldId id="262" r:id="rId9"/>
    <p:sldId id="292" r:id="rId10"/>
    <p:sldId id="293" r:id="rId11"/>
    <p:sldId id="300" r:id="rId12"/>
    <p:sldId id="297" r:id="rId13"/>
    <p:sldId id="268" r:id="rId14"/>
    <p:sldId id="278" r:id="rId15"/>
    <p:sldId id="294" r:id="rId16"/>
    <p:sldId id="280" r:id="rId17"/>
    <p:sldId id="281" r:id="rId18"/>
    <p:sldId id="295" r:id="rId19"/>
    <p:sldId id="301" r:id="rId20"/>
    <p:sldId id="302" r:id="rId21"/>
    <p:sldId id="303" r:id="rId22"/>
    <p:sldId id="298" r:id="rId23"/>
    <p:sldId id="299" r:id="rId24"/>
    <p:sldId id="291" r:id="rId25"/>
    <p:sldId id="304" r:id="rId26"/>
    <p:sldId id="305" r:id="rId27"/>
    <p:sldId id="306" r:id="rId28"/>
    <p:sldId id="310" r:id="rId29"/>
    <p:sldId id="311" r:id="rId30"/>
    <p:sldId id="312" r:id="rId31"/>
    <p:sldId id="313" r:id="rId32"/>
    <p:sldId id="314" r:id="rId33"/>
    <p:sldId id="315" r:id="rId34"/>
    <p:sldId id="307" r:id="rId35"/>
    <p:sldId id="308" r:id="rId36"/>
    <p:sldId id="309" r:id="rId37"/>
    <p:sldId id="271" r:id="rId38"/>
    <p:sldId id="283" r:id="rId39"/>
    <p:sldId id="276" r:id="rId40"/>
    <p:sldId id="257" r:id="rId41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  <a:srgbClr val="E7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4"/>
    <p:restoredTop sz="94610"/>
  </p:normalViewPr>
  <p:slideViewPr>
    <p:cSldViewPr snapToGrid="0">
      <p:cViewPr varScale="1">
        <p:scale>
          <a:sx n="116" d="100"/>
          <a:sy n="116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C7EB5-353D-C043-B874-C5F91D62F1A0}" type="datetimeFigureOut">
              <a:rPr lang="en-TR" smtClean="0"/>
              <a:t>23.06.2024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CB2F6-34ED-B44B-855E-21D27DB7D47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6849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CB2F6-34ED-B44B-855E-21D27DB7D476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6444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NEXT: github roberta-0906/bug_clf_to_be_checked_issues_predicted_and_nlbse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CB2F6-34ED-B44B-855E-21D27DB7D476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5158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CB2F6-34ED-B44B-855E-21D27DB7D476}" type="slidenum">
              <a:rPr lang="en-TR" smtClean="0"/>
              <a:t>29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8945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CB2F6-34ED-B44B-855E-21D27DB7D476}" type="slidenum">
              <a:rPr lang="en-TR" smtClean="0"/>
              <a:t>30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5440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CB2F6-34ED-B44B-855E-21D27DB7D476}" type="slidenum">
              <a:rPr lang="en-TR" smtClean="0"/>
              <a:t>31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8432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CB2F6-34ED-B44B-855E-21D27DB7D476}" type="slidenum">
              <a:rPr lang="en-TR" smtClean="0"/>
              <a:t>32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6696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FE7E-D052-3BB7-EFB3-5BD3C7AE5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8395B-C9FB-01FD-3634-138BB36E9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0708-BA22-7AC9-BE7A-CA137C2F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1D6B-5A35-704B-8F7D-9D51D292308C}" type="datetime1">
              <a:rPr lang="tr-TR" smtClean="0"/>
              <a:t>23.06.2024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CFE59-3A36-71AF-340F-A5D64A53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14246-BCD5-E401-5C4F-DB490768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4510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552F-DD07-7AF7-101B-54A84F9C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95210-1A67-8110-7F03-CFB07532F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BC081-D748-132E-55B0-573876B1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A9B3-0C80-AA4F-8CED-3D8C9FE5B02C}" type="datetime1">
              <a:rPr lang="tr-TR" smtClean="0"/>
              <a:t>23.06.2024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7F153-B1BA-DF3E-C181-76D2DEFD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31EF-07BB-9EC2-AFC0-C83E56D7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5544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9F8F5-E7DD-0A35-598D-357D6C8AB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509B0-13C3-5A10-5DBA-DF44179E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910D1-43FE-1948-8EFD-4718A57C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438-A364-1344-AAC0-0582BB4A5111}" type="datetime1">
              <a:rPr lang="tr-TR" smtClean="0"/>
              <a:t>23.06.2024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FE12-6334-2689-BB91-F1D5F26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35F3B-856C-727C-C983-F575350C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9671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82A3-CD75-E513-FF05-871825C3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6956-6C2C-18CE-7643-C3B49B539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77D75-304B-B342-5300-6AB7A0C9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76E4-D701-4041-8DA2-4F42CC5E8BB0}" type="datetime1">
              <a:rPr lang="tr-TR" smtClean="0"/>
              <a:t>23.06.2024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0989-F30E-25E8-CB61-D1E05CFB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EFE1-52FD-F4D2-5B48-D4F7A231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1135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EC94-FED0-1EC8-EDFB-F79C7E22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3651B-506C-0F41-B3B0-7A2340CBD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EA5D-03F4-EE94-5786-92967731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6D1C-491F-0546-B14D-014953D96CF0}" type="datetime1">
              <a:rPr lang="tr-TR" smtClean="0"/>
              <a:t>23.06.2024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67D88-8250-59D0-A6A6-53E46783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91259-BDE1-C846-FD62-0803963C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4542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F194-05B9-9D1A-796E-084DD84D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0B56-862A-A2C6-3368-FFDE44132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A5C8C-3A90-C2A4-A634-349860125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D0FC8-B5A9-263D-B7E3-8B67DA68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E8DF-21FD-E34F-B9E7-92C073070C8B}" type="datetime1">
              <a:rPr lang="tr-TR" smtClean="0"/>
              <a:t>23.06.2024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B6F4D-C930-62FC-3A02-55931954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BFA21-A05E-DC4A-E6C7-A214ED18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28090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1047-949E-09B0-5D16-91A1E77A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7A881-4001-45DE-6E8E-1039BE36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68BB8-222E-41CE-E5E4-40FDDD2C4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A9426-C361-15BC-36EF-41B33F092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E12B4-9C98-4CD9-B150-152697AA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93CD0-3C51-1268-8A4A-5E71F739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9C79-4A6F-2346-AEDF-68262C07F3F0}" type="datetime1">
              <a:rPr lang="tr-TR" smtClean="0"/>
              <a:t>23.06.2024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155B7-4501-6452-F46F-22FAAC93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D372A-6621-8EDF-A261-55A91931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62658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61AD-EE28-FF62-08BD-C212449B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39510-F67F-AA5E-EF17-C3089ED2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AE17-58B2-384D-BD59-57FD4A0063A6}" type="datetime1">
              <a:rPr lang="tr-TR" smtClean="0"/>
              <a:t>23.06.2024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58BC-6056-C0CC-3D86-21AB8621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4DA75-571D-7C73-FBF8-B6522CA9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9900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10060-15DE-E323-B2F5-1082EC1B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862C-B84F-2B45-B9A5-1A4C38B4B2E8}" type="datetime1">
              <a:rPr lang="tr-TR" smtClean="0"/>
              <a:t>23.06.2024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543F3-7EEF-4369-0EC3-C8203D3C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647D8-0438-4A78-A88C-86CD6495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8303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96E6-2F74-D217-00B2-788E961A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C1F4-5D5C-9C5C-798D-2CB2AEAF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F1B26-B61C-BB62-B039-2979E73F0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AFB0E-1E0C-FD33-A7A3-DD22BB61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5C3C-7BA0-B74E-A5CA-E1B5CE16AE2F}" type="datetime1">
              <a:rPr lang="tr-TR" smtClean="0"/>
              <a:t>23.06.2024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A0D5A-DC7E-B44D-A9A2-8F370344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D5F00-A4A0-932A-CEF8-13343C88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74461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9E11-65B2-BD88-65EA-F618A0AC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28CB0-209A-6537-6C29-593D3C8CA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D694-1E33-E249-8B55-CC4D66E2D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E7A4D-82DF-1BBF-848A-40954A56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98BC-4EA2-9846-BCFF-2D54A6773FFC}" type="datetime1">
              <a:rPr lang="tr-TR" smtClean="0"/>
              <a:t>23.06.2024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B06F2-5C57-8D43-80D8-979F7B56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CDA71-1B73-ADF9-0EFF-7E0B730B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1166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79C5F-6F61-5E18-E7FA-245E2A2B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4676-DB66-8218-5C86-F425E4C5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3AB4-AE9D-A443-8AA4-4252FED8F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41542F-2A79-6F48-8223-EB90212AEF5F}" type="datetime1">
              <a:rPr lang="tr-TR" smtClean="0"/>
              <a:t>23.06.2024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3903-8A14-59CF-B024-C97D4DDB5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B9FC-8445-7A55-3DE5-22D5D46A2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63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ckettagger.blob.core.windows.net/datasets/github-labels-top3-803k-test.tar.gz" TargetMode="External"/><Relationship Id="rId2" Type="http://schemas.openxmlformats.org/officeDocument/2006/relationships/hyperlink" Target="https://tickettagger.blob.core.windows.net/datasets/github-labels-top3-803k-train.tar.g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E421-A34F-1FB4-EA2D-A7638CD80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D8527-ED16-3721-458D-9184484E5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E32A9-F5CF-685A-C86E-CBBE202F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054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6279A9-660C-C465-4E39-E309CAC5B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379434"/>
              </p:ext>
            </p:extLst>
          </p:nvPr>
        </p:nvGraphicFramePr>
        <p:xfrm>
          <a:off x="838197" y="2972183"/>
          <a:ext cx="10288836" cy="2599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06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</a:tblGrid>
              <a:tr h="583894">
                <a:tc>
                  <a:txBody>
                    <a:bodyPr/>
                    <a:lstStyle/>
                    <a:p>
                      <a:r>
                        <a:rPr lang="en-US" sz="1600" dirty="0"/>
                        <a:t>Label</a:t>
                      </a:r>
                      <a:r>
                        <a:rPr lang="en-TR" sz="1600" dirty="0"/>
                        <a:t>/Dataset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Train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Train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528810">
                <a:tc>
                  <a:txBody>
                    <a:bodyPr/>
                    <a:lstStyle/>
                    <a:p>
                      <a:r>
                        <a:rPr lang="en-TR" sz="1600" dirty="0"/>
                        <a:t>out-of-scope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70632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7848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78480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708588"/>
                  </a:ext>
                </a:extLst>
              </a:tr>
              <a:tr h="528810">
                <a:tc>
                  <a:txBody>
                    <a:bodyPr/>
                    <a:lstStyle/>
                    <a:p>
                      <a:r>
                        <a:rPr lang="en-TR" sz="1600" dirty="0"/>
                        <a:t>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50995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56661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517793">
                <a:tc>
                  <a:txBody>
                    <a:bodyPr/>
                    <a:lstStyle/>
                    <a:p>
                      <a:r>
                        <a:rPr lang="en-TR" sz="1600" dirty="0"/>
                        <a:t>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32732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36369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440675"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/>
                        <a:t>154359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17151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171510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1672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0A64B-82AA-E5EC-F6F2-DD0DFC21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9</a:t>
            </a:fld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58A33-BF22-6EED-0CC6-5D5E89888915}"/>
              </a:ext>
            </a:extLst>
          </p:cNvPr>
          <p:cNvSpPr txBox="1"/>
          <p:nvPr/>
        </p:nvSpPr>
        <p:spPr>
          <a:xfrm>
            <a:off x="838199" y="1646620"/>
            <a:ext cx="10515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n-lt"/>
              </a:rPr>
              <a:t>The pre-processing steps of nlbse’22 study are applied to our dataset.</a:t>
            </a:r>
          </a:p>
          <a:p>
            <a:r>
              <a:rPr lang="en-GB" sz="2000" dirty="0"/>
              <a:t>Test size is 10%. </a:t>
            </a:r>
          </a:p>
          <a:p>
            <a:r>
              <a:rPr lang="en-GB" sz="2000" dirty="0">
                <a:latin typeface="+mn-lt"/>
              </a:rPr>
              <a:t>Sampling is stratified based on labels.  </a:t>
            </a:r>
            <a:endParaRPr lang="en-US" sz="2000" dirty="0"/>
          </a:p>
          <a:p>
            <a:r>
              <a:rPr lang="en-GB" sz="2000" dirty="0"/>
              <a:t>Distribution without to-be-checked issues.</a:t>
            </a:r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42F72-9E0D-857C-1C09-62DDCF2C276D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(to-be-checked)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9DE3D-4C3C-E44E-EE37-1519A75706A0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42684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460F-A335-CCCC-B360-6628B929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10</a:t>
            </a:fld>
            <a:endParaRPr lang="en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665AB-3E24-27CF-2B40-0668038C40B4}"/>
              </a:ext>
            </a:extLst>
          </p:cNvPr>
          <p:cNvSpPr txBox="1"/>
          <p:nvPr/>
        </p:nvSpPr>
        <p:spPr>
          <a:xfrm>
            <a:off x="838199" y="1646620"/>
            <a:ext cx="10515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n-lt"/>
              </a:rPr>
              <a:t>Pre-processing steps: 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FC8139-C466-427B-EAD7-A97B67FA0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23684"/>
              </p:ext>
            </p:extLst>
          </p:nvPr>
        </p:nvGraphicFramePr>
        <p:xfrm>
          <a:off x="838197" y="2061480"/>
          <a:ext cx="10288838" cy="404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9225">
                  <a:extLst>
                    <a:ext uri="{9D8B030D-6E8A-4147-A177-3AD203B41FA5}">
                      <a16:colId xmlns:a16="http://schemas.microsoft.com/office/drawing/2014/main" val="1571932516"/>
                    </a:ext>
                  </a:extLst>
                </a:gridCol>
                <a:gridCol w="749147">
                  <a:extLst>
                    <a:ext uri="{9D8B030D-6E8A-4147-A177-3AD203B41FA5}">
                      <a16:colId xmlns:a16="http://schemas.microsoft.com/office/drawing/2014/main" val="161344766"/>
                    </a:ext>
                  </a:extLst>
                </a:gridCol>
                <a:gridCol w="738130">
                  <a:extLst>
                    <a:ext uri="{9D8B030D-6E8A-4147-A177-3AD203B41FA5}">
                      <a16:colId xmlns:a16="http://schemas.microsoft.com/office/drawing/2014/main" val="2164608099"/>
                    </a:ext>
                  </a:extLst>
                </a:gridCol>
                <a:gridCol w="1255923">
                  <a:extLst>
                    <a:ext uri="{9D8B030D-6E8A-4147-A177-3AD203B41FA5}">
                      <a16:colId xmlns:a16="http://schemas.microsoft.com/office/drawing/2014/main" val="1177219074"/>
                    </a:ext>
                  </a:extLst>
                </a:gridCol>
                <a:gridCol w="1233889">
                  <a:extLst>
                    <a:ext uri="{9D8B030D-6E8A-4147-A177-3AD203B41FA5}">
                      <a16:colId xmlns:a16="http://schemas.microsoft.com/office/drawing/2014/main" val="981267201"/>
                    </a:ext>
                  </a:extLst>
                </a:gridCol>
                <a:gridCol w="1145754">
                  <a:extLst>
                    <a:ext uri="{9D8B030D-6E8A-4147-A177-3AD203B41FA5}">
                      <a16:colId xmlns:a16="http://schemas.microsoft.com/office/drawing/2014/main" val="1124411858"/>
                    </a:ext>
                  </a:extLst>
                </a:gridCol>
                <a:gridCol w="1156770">
                  <a:extLst>
                    <a:ext uri="{9D8B030D-6E8A-4147-A177-3AD203B41FA5}">
                      <a16:colId xmlns:a16="http://schemas.microsoft.com/office/drawing/2014/main" val="2205591891"/>
                    </a:ext>
                  </a:extLst>
                </a:gridCol>
              </a:tblGrid>
              <a:tr h="294418">
                <a:tc>
                  <a:txBody>
                    <a:bodyPr/>
                    <a:lstStyle/>
                    <a:p>
                      <a:r>
                        <a:rPr lang="en-TR" sz="12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Train Issue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Train Issue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Test Issue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Test Issue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226309"/>
                  </a:ext>
                </a:extLst>
              </a:tr>
              <a:tr h="270819">
                <a:tc>
                  <a:txBody>
                    <a:bodyPr/>
                    <a:lstStyle/>
                    <a:p>
                      <a:r>
                        <a:rPr lang="en-TR" sz="1200" dirty="0"/>
                        <a:t>Removing duplicates based on issue URLs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82805"/>
                  </a:ext>
                </a:extLst>
              </a:tr>
              <a:tr h="27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Replacing functions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81790"/>
                  </a:ext>
                </a:extLst>
              </a:tr>
              <a:tr h="2893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Replacing issue numbers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07405"/>
                  </a:ext>
                </a:extLst>
              </a:tr>
              <a:tr h="2777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Converting to lower case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88158"/>
                  </a:ext>
                </a:extLst>
              </a:tr>
              <a:tr h="196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Removing punctuations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06167"/>
                  </a:ext>
                </a:extLst>
              </a:tr>
              <a:tr h="177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Removing underscores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78929"/>
                  </a:ext>
                </a:extLst>
              </a:tr>
              <a:tr h="145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Removing new line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59256"/>
                  </a:ext>
                </a:extLst>
              </a:tr>
              <a:tr h="195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Removing carriage return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067261"/>
                  </a:ext>
                </a:extLst>
              </a:tr>
              <a:tr h="210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Removing non-ascii characters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555154"/>
                  </a:ext>
                </a:extLst>
              </a:tr>
              <a:tr h="133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Replacing fixed part of repo URL column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08870"/>
                  </a:ext>
                </a:extLst>
              </a:tr>
              <a:tr h="1250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Replacing white spaces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07110"/>
                  </a:ext>
                </a:extLst>
              </a:tr>
              <a:tr h="20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strike="sngStrike" dirty="0"/>
                        <a:t>Truncating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strike="sngStrik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strike="sngStrik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strike="sngStrik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strike="sngStrik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2444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Concatenating issue columns into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168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517002-59B6-4F76-AB86-B0125C3E82CB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OK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A7A47E-00DE-E86B-C43F-BF2B55B03F56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1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E421-A34F-1FB4-EA2D-A7638CD80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3368"/>
            <a:ext cx="9144000" cy="1211263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 Results</a:t>
            </a:r>
            <a:endParaRPr lang="en-TR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E32A9-F5CF-685A-C86E-CBBE202F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8950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C332AF2-F4CB-0EF7-B77E-27618723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11" y="3586934"/>
            <a:ext cx="3514376" cy="28715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073395-BB32-374D-EADF-3DD5861E3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31" y="1710632"/>
            <a:ext cx="5111167" cy="459242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AFC81C5-2178-3F32-45A3-5E47DA1E9893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rgbClr val="C00000"/>
                </a:solidFill>
              </a:rPr>
              <a:t>nlbse’22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rgbClr val="C00000"/>
                </a:solidFill>
              </a:rPr>
              <a:t>nlbse’22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12</a:t>
            </a:fld>
            <a:endParaRPr lang="en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FB9D8-2605-C702-8EF4-B73A2F671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854" y="1710632"/>
            <a:ext cx="5132946" cy="19107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77FCD3-3F59-12D1-7ECE-B34A3D45122C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 OK  </a:t>
            </a:r>
          </a:p>
        </p:txBody>
      </p:sp>
    </p:spTree>
    <p:extLst>
      <p:ext uri="{BB962C8B-B14F-4D97-AF65-F5344CB8AC3E}">
        <p14:creationId xmlns:p14="http://schemas.microsoft.com/office/powerpoint/2010/main" val="221343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33C88C5-F4A4-82F4-0FE0-B9E121F6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722" y="2214580"/>
            <a:ext cx="4461078" cy="36610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207994-9E98-30F6-79AC-47B9B031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32" y="1740506"/>
            <a:ext cx="5223776" cy="45650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13</a:t>
            </a:fld>
            <a:endParaRPr lang="en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BDC44-F13B-9193-B2B9-74CF9B354A0E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2 OK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51F9E1-5C72-862F-52EB-F2E8D986587B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rgbClr val="C00000"/>
                </a:solidFill>
              </a:rPr>
              <a:t>nlbse’22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93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445954-3916-BCD3-3E9A-C0E1C803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993" y="2155980"/>
            <a:ext cx="4636799" cy="3768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F03BE7-A529-6114-ED37-FE01C6CF3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31" y="1740507"/>
            <a:ext cx="5194347" cy="45526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14</a:t>
            </a:fld>
            <a:endParaRPr lang="en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E738C-2E01-B5C3-0595-81289053EB62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3 OK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3F40D6-56DE-DD37-FC9D-E0C2B88C5BD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rgbClr val="C00000"/>
                </a:solidFill>
              </a:rPr>
              <a:t>nlbse’22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42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574528-0D95-D62E-88FC-89416B57D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856" y="2170522"/>
            <a:ext cx="4535209" cy="3753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96B8C8-4F62-B9B6-1A69-F1BC0556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31" y="1740506"/>
            <a:ext cx="5140723" cy="46158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15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FE8C5A-F7EA-3FED-F028-160F3695754F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4 OK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923A12-ACC9-4101-6D94-7073E86D5E6B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58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28B86C9-DD2F-F0CF-87F9-229989D6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076" y="2185757"/>
            <a:ext cx="4620767" cy="3732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A55297-8D31-B44A-7D63-489D68C68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5" y="1761778"/>
            <a:ext cx="5223774" cy="45803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16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AAF80-C549-5667-71A6-AD440CD71455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5 OK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57015F-F045-9CD2-08D2-70FC47AA9E77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rgbClr val="C00000"/>
                </a:solidFill>
              </a:rPr>
              <a:t>nlbse’22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7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EADBC1-366E-BCC2-2E67-FF964DCC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864" y="2166715"/>
            <a:ext cx="4609192" cy="3768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FEFB19-B6B9-2472-17F5-E24A21FC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4" y="1761779"/>
            <a:ext cx="5113605" cy="45102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17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6 OK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45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222AE3-D85A-DF0A-BDC0-B5D5A292D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004" y="2166715"/>
            <a:ext cx="4609192" cy="3814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CEEF41-E194-10E9-72AE-BD58E2767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3" y="1761778"/>
            <a:ext cx="5113605" cy="45640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18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7 OK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9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ED0511-CC16-0915-7FCC-F2EE178A8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261613"/>
              </p:ext>
            </p:extLst>
          </p:nvPr>
        </p:nvGraphicFramePr>
        <p:xfrm>
          <a:off x="-34210" y="1047"/>
          <a:ext cx="13964400" cy="8074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800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1284375522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596969991"/>
                    </a:ext>
                  </a:extLst>
                </a:gridCol>
              </a:tblGrid>
              <a:tr h="655089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  <a:r>
                        <a:rPr lang="en-TR" sz="1200" dirty="0"/>
                        <a:t>ataset/Model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prepr.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enhc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enhc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Llama3 8b instruct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bug – enhc – others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nlbse’22</a:t>
                      </a:r>
                    </a:p>
                    <a:p>
                      <a:r>
                        <a:rPr lang="en-TR" sz="1200" dirty="0"/>
                        <a:t>nlbse’22 prepr.</a:t>
                      </a:r>
                    </a:p>
                    <a:p>
                      <a:endParaRPr lang="en-TR" sz="1200" dirty="0"/>
                    </a:p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enhc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18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4868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enhc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1768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72293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test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without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87869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enhc – question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395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enhc – oos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569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7A54A8-1C3C-110C-48E1-7277E7372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80874"/>
              </p:ext>
            </p:extLst>
          </p:nvPr>
        </p:nvGraphicFramePr>
        <p:xfrm>
          <a:off x="5243910" y="231021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7 -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oos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7E41DB-A48E-FC43-35BB-F39B96E67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903368"/>
              </p:ext>
            </p:extLst>
          </p:nvPr>
        </p:nvGraphicFramePr>
        <p:xfrm>
          <a:off x="5243910" y="6523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8 -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.21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.32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.69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7B3B1B9-D860-0408-43B9-628F6FC8C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53003"/>
              </p:ext>
            </p:extLst>
          </p:nvPr>
        </p:nvGraphicFramePr>
        <p:xfrm>
          <a:off x="12201917" y="643530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11 -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.08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.14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.79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215409D-1DA9-F99B-10AC-0DC74D9AC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96388"/>
              </p:ext>
            </p:extLst>
          </p:nvPr>
        </p:nvGraphicFramePr>
        <p:xfrm>
          <a:off x="12201918" y="561407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10 -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.26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.10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.14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 .80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6A4D5F-9E55-C01C-4EC9-BDF3F1CF8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17896"/>
              </p:ext>
            </p:extLst>
          </p:nvPr>
        </p:nvGraphicFramePr>
        <p:xfrm>
          <a:off x="12201917" y="726577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oos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.10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.17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.53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89D5D7-FCB0-578F-63C6-193DDF1D8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77728"/>
              </p:ext>
            </p:extLst>
          </p:nvPr>
        </p:nvGraphicFramePr>
        <p:xfrm>
          <a:off x="1755270" y="230845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3 -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oos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.16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.27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.55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1625FEB-AAAF-727A-C67C-51369A7C8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84324"/>
              </p:ext>
            </p:extLst>
          </p:nvPr>
        </p:nvGraphicFramePr>
        <p:xfrm>
          <a:off x="3504968" y="230533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6 -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oos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.21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.34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.60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0C6CAE-0A87-C6CB-28CD-0D25DB19F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950768"/>
              </p:ext>
            </p:extLst>
          </p:nvPr>
        </p:nvGraphicFramePr>
        <p:xfrm>
          <a:off x="5238464" y="147641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9 -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3BAD8C0-1C5B-AFBF-6F2D-9901D6F39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11891"/>
              </p:ext>
            </p:extLst>
          </p:nvPr>
        </p:nvGraphicFramePr>
        <p:xfrm>
          <a:off x="6971085" y="314106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13 -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P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2054E68-65DA-E19A-598E-3D420FD40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28619"/>
              </p:ext>
            </p:extLst>
          </p:nvPr>
        </p:nvGraphicFramePr>
        <p:xfrm>
          <a:off x="6971469" y="3980633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14 -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E0D9E9A-4AD3-FC1B-255E-CA36EA32E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879081"/>
              </p:ext>
            </p:extLst>
          </p:nvPr>
        </p:nvGraphicFramePr>
        <p:xfrm>
          <a:off x="8706884" y="396917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16 -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F0D5D03-5D41-4AFD-65E5-5E709B2EA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60226"/>
              </p:ext>
            </p:extLst>
          </p:nvPr>
        </p:nvGraphicFramePr>
        <p:xfrm>
          <a:off x="10455104" y="479597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19 -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oos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E74F766-D690-9F3D-F380-843B6D94F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54758"/>
              </p:ext>
            </p:extLst>
          </p:nvPr>
        </p:nvGraphicFramePr>
        <p:xfrm>
          <a:off x="10455104" y="313813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20 -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.24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.35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.73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6DF0ADE-8B36-5421-5764-11C211406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22044"/>
              </p:ext>
            </p:extLst>
          </p:nvPr>
        </p:nvGraphicFramePr>
        <p:xfrm>
          <a:off x="6966464" y="479421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15 -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oos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.18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.29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.55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7A490BB-FB55-8E03-813A-6249F4E32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03873"/>
              </p:ext>
            </p:extLst>
          </p:nvPr>
        </p:nvGraphicFramePr>
        <p:xfrm>
          <a:off x="8716162" y="479109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18 -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oos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.21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.34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.61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5459B70-D49E-6E70-39DB-C82F49061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849757"/>
              </p:ext>
            </p:extLst>
          </p:nvPr>
        </p:nvGraphicFramePr>
        <p:xfrm>
          <a:off x="8711936" y="313459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17 -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.37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.46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F491722-1EAE-B216-C1AA-4E6D6838E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49613"/>
              </p:ext>
            </p:extLst>
          </p:nvPr>
        </p:nvGraphicFramePr>
        <p:xfrm>
          <a:off x="10449658" y="39621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21 -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F85A111-01BB-88B7-450C-82299F763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52921"/>
              </p:ext>
            </p:extLst>
          </p:nvPr>
        </p:nvGraphicFramePr>
        <p:xfrm>
          <a:off x="1759886" y="655309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8A427A3-BFFB-1AD8-5255-7590C10A7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33883"/>
              </p:ext>
            </p:extLst>
          </p:nvPr>
        </p:nvGraphicFramePr>
        <p:xfrm>
          <a:off x="1760270" y="1494880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2 -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.49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8D17603-86E1-F09D-492F-DC49D7002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61282"/>
              </p:ext>
            </p:extLst>
          </p:nvPr>
        </p:nvGraphicFramePr>
        <p:xfrm>
          <a:off x="3500825" y="1481535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4 -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C5C441D-C5C5-B939-8A71-3AEF586DA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27498"/>
              </p:ext>
            </p:extLst>
          </p:nvPr>
        </p:nvGraphicFramePr>
        <p:xfrm>
          <a:off x="3500820" y="6523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5 -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.44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.48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836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CB57EC-1EDB-E104-FC1C-48F1D29AE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004" y="2133545"/>
            <a:ext cx="4819199" cy="3881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C7695-5CE9-E486-A5E8-E1706EE87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3" y="1761778"/>
            <a:ext cx="5113604" cy="45387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19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8 OK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rgbClr val="C00000"/>
                </a:solidFill>
              </a:rPr>
              <a:t>nlbse’22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0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C8F347-9103-285C-8370-9EFC4019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59" y="2192298"/>
            <a:ext cx="4603340" cy="376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EDB6E-FD13-18D7-FFC8-821646DB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2" y="1761777"/>
            <a:ext cx="5209509" cy="45640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20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9 OK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2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CDBAD4-2A92-5421-37BF-52A6F088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827" y="2135722"/>
            <a:ext cx="4642346" cy="38052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21</a:t>
            </a:fld>
            <a:endParaRPr lang="en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BDC44-F13B-9193-B2B9-74CF9B354A0E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10 OK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51F9E1-5C72-862F-52EB-F2E8D986587B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Llama3 bug – enhancement – other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rgbClr val="C00000"/>
                </a:solidFill>
              </a:rPr>
              <a:t>nlbse’22 test dataset without preprocessing</a:t>
            </a:r>
            <a:endParaRPr lang="en-TR" sz="2400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49B47-0FAA-CC32-6702-39B7BCFE8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2135722"/>
            <a:ext cx="52451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9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1B6F6D-04DD-6523-D16D-C8ED830B1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7" y="2152650"/>
            <a:ext cx="5219700" cy="214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9C64AC-8884-B95F-4460-3D58696EF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2106115"/>
            <a:ext cx="4394200" cy="36085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22</a:t>
            </a:fld>
            <a:endParaRPr lang="en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BDC44-F13B-9193-B2B9-74CF9B354A0E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11 OK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51F9E1-5C72-862F-52EB-F2E8D986587B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Llama3 bug – enhancement – other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dataset without preprocessing</a:t>
            </a:r>
            <a:endParaRPr lang="en-T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692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A0B206-B867-C307-0E3E-8065CC5D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234" y="2106555"/>
            <a:ext cx="4636078" cy="37724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FA1E8C-B4B1-D68F-D7A7-40C21E8D4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80" y="2141029"/>
            <a:ext cx="5257800" cy="2247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23</a:t>
            </a:fld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9C2FA-D270-9963-72AD-01A22086D713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12 OK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05BBF08-7E11-D1F1-5449-1CBE51D33CE6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Llama3 bug – enhancement – other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test dataset without preprocessing</a:t>
            </a:r>
            <a:endParaRPr lang="en-T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36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9197EC-77AF-1379-B458-BC0D8E97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59" y="2234860"/>
            <a:ext cx="4603340" cy="3721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3BEF7C-AB65-7286-7B07-F580164A5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1" y="1761776"/>
            <a:ext cx="5209509" cy="46619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24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13 OK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rgbClr val="C00000"/>
                </a:solidFill>
              </a:rPr>
              <a:t>nlbse’22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rgbClr val="C00000"/>
                </a:solidFill>
              </a:rPr>
              <a:t>nlbse’22 </a:t>
            </a:r>
            <a:r>
              <a:rPr lang="en-US" sz="2400" dirty="0">
                <a:solidFill>
                  <a:schemeClr val="accent5"/>
                </a:solidFill>
              </a:rPr>
              <a:t>MSc Preprocessing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302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419F7B-C5DA-816D-50E0-C923D7B8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693" y="2192298"/>
            <a:ext cx="4683871" cy="3763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49C4D-FC47-98F4-7895-29671DF9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1" y="1761777"/>
            <a:ext cx="5209509" cy="45831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25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14 OK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rgbClr val="C00000"/>
                </a:solidFill>
              </a:rPr>
              <a:t>nlbse’22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r>
              <a:rPr lang="en-US" sz="2400" dirty="0">
                <a:solidFill>
                  <a:schemeClr val="accent5"/>
                </a:solidFill>
              </a:rPr>
              <a:t>MSc Preprocessing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653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213F34-0FF0-7934-67DE-8578AFCB4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59" y="2192298"/>
            <a:ext cx="4927841" cy="4007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98CEC5-CDEF-CA47-9AA8-1B50D7650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1" y="1761776"/>
            <a:ext cx="5209509" cy="45697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26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15 OK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rgbClr val="C00000"/>
                </a:solidFill>
              </a:rPr>
              <a:t>nlbse’22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accent5"/>
                </a:solidFill>
              </a:rPr>
              <a:t>MSc Preprocessing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22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247D27-4F04-3E77-4542-9750F3FE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58" y="2192298"/>
            <a:ext cx="4927841" cy="4078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97A963-E36F-AA94-B254-5A85E10A3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0" y="1761775"/>
            <a:ext cx="5072417" cy="45697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27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16 OK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r>
              <a:rPr lang="en-US" sz="2400" dirty="0">
                <a:solidFill>
                  <a:schemeClr val="accent5"/>
                </a:solidFill>
              </a:rPr>
              <a:t>MSc Preprocessing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9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28BA91-7290-A5DD-70BC-0E208005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715" y="2192298"/>
            <a:ext cx="4927840" cy="4016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5E177-03BB-1F74-DB70-2102C6EE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0" y="1761774"/>
            <a:ext cx="5078534" cy="45092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28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17 OK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rgbClr val="C00000"/>
                </a:solidFill>
              </a:rPr>
              <a:t>nlbse’22 </a:t>
            </a:r>
            <a:r>
              <a:rPr lang="en-US" sz="2400" dirty="0">
                <a:solidFill>
                  <a:schemeClr val="accent5"/>
                </a:solidFill>
              </a:rPr>
              <a:t>MSc Preprocessing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0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ED0511-CC16-0915-7FCC-F2EE178A8463}"/>
              </a:ext>
            </a:extLst>
          </p:cNvPr>
          <p:cNvGraphicFramePr>
            <a:graphicFrameLocks noGrp="1"/>
          </p:cNvGraphicFramePr>
          <p:nvPr/>
        </p:nvGraphicFramePr>
        <p:xfrm>
          <a:off x="-34210" y="1047"/>
          <a:ext cx="13964400" cy="8074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800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1284375522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596969991"/>
                    </a:ext>
                  </a:extLst>
                </a:gridCol>
              </a:tblGrid>
              <a:tr h="655089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  <a:r>
                        <a:rPr lang="en-TR" sz="1200" dirty="0"/>
                        <a:t>ataset/Model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prepr.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bug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  <a:p>
                      <a:r>
                        <a:rPr lang="en-GB" sz="1200" dirty="0"/>
                        <a:t>bug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Llama3 8b instruct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bug classifier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nlbse’22</a:t>
                      </a:r>
                    </a:p>
                    <a:p>
                      <a:r>
                        <a:rPr lang="en-TR" sz="1200" dirty="0"/>
                        <a:t>nlbse’22 prepr.</a:t>
                      </a:r>
                    </a:p>
                    <a:p>
                      <a:endParaRPr lang="en-TR" sz="1200" dirty="0"/>
                    </a:p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18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4868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1768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72293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test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without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87869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395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oos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56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2737F8-7A02-49F9-743D-C94F3160F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04511"/>
              </p:ext>
            </p:extLst>
          </p:nvPr>
        </p:nvGraphicFramePr>
        <p:xfrm>
          <a:off x="1759891" y="655309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22 -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P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3145A1-7E58-E9E7-07BB-1463F250E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09715"/>
              </p:ext>
            </p:extLst>
          </p:nvPr>
        </p:nvGraphicFramePr>
        <p:xfrm>
          <a:off x="1760275" y="1494875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23 -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E12E6B-0E80-6CBA-C392-D08A8DB07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698708"/>
              </p:ext>
            </p:extLst>
          </p:nvPr>
        </p:nvGraphicFramePr>
        <p:xfrm>
          <a:off x="3495690" y="148341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25 -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7A54A8-1C3C-110C-48E1-7277E7372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45107"/>
              </p:ext>
            </p:extLst>
          </p:nvPr>
        </p:nvGraphicFramePr>
        <p:xfrm>
          <a:off x="5243910" y="231021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28 -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7E41DB-A48E-FC43-35BB-F39B96E67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902576"/>
              </p:ext>
            </p:extLst>
          </p:nvPr>
        </p:nvGraphicFramePr>
        <p:xfrm>
          <a:off x="5243910" y="6523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29 -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7B3B1B9-D860-0408-43B9-628F6FC8C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41344"/>
              </p:ext>
            </p:extLst>
          </p:nvPr>
        </p:nvGraphicFramePr>
        <p:xfrm>
          <a:off x="12201917" y="643530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41 -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215409D-1DA9-F99B-10AC-0DC74D9AC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98905"/>
              </p:ext>
            </p:extLst>
          </p:nvPr>
        </p:nvGraphicFramePr>
        <p:xfrm>
          <a:off x="12201918" y="561407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40 -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6A4D5F-9E55-C01C-4EC9-BDF3F1CF8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79006"/>
              </p:ext>
            </p:extLst>
          </p:nvPr>
        </p:nvGraphicFramePr>
        <p:xfrm>
          <a:off x="12201917" y="726577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42 -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89D5D7-FCB0-578F-63C6-193DDF1D8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14742"/>
              </p:ext>
            </p:extLst>
          </p:nvPr>
        </p:nvGraphicFramePr>
        <p:xfrm>
          <a:off x="1755270" y="230845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24 -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1625FEB-AAAF-727A-C67C-51369A7C8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92164"/>
              </p:ext>
            </p:extLst>
          </p:nvPr>
        </p:nvGraphicFramePr>
        <p:xfrm>
          <a:off x="3504968" y="230533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27 -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0AE6682-D783-A144-DF17-E33907FF3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88949"/>
              </p:ext>
            </p:extLst>
          </p:nvPr>
        </p:nvGraphicFramePr>
        <p:xfrm>
          <a:off x="3500742" y="64883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26 -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0C6CAE-0A87-C6CB-28CD-0D25DB19F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45577"/>
              </p:ext>
            </p:extLst>
          </p:nvPr>
        </p:nvGraphicFramePr>
        <p:xfrm>
          <a:off x="5238464" y="147641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30 -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3BAD8C0-1C5B-AFBF-6F2D-9901D6F39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29568"/>
              </p:ext>
            </p:extLst>
          </p:nvPr>
        </p:nvGraphicFramePr>
        <p:xfrm>
          <a:off x="6971085" y="314106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31 -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P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2054E68-65DA-E19A-598E-3D420FD40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54541"/>
              </p:ext>
            </p:extLst>
          </p:nvPr>
        </p:nvGraphicFramePr>
        <p:xfrm>
          <a:off x="6971469" y="3980633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32 -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E0D9E9A-4AD3-FC1B-255E-CA36EA32E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74487"/>
              </p:ext>
            </p:extLst>
          </p:nvPr>
        </p:nvGraphicFramePr>
        <p:xfrm>
          <a:off x="8706884" y="396917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34 -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F0D5D03-5D41-4AFD-65E5-5E709B2EA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77303"/>
              </p:ext>
            </p:extLst>
          </p:nvPr>
        </p:nvGraphicFramePr>
        <p:xfrm>
          <a:off x="10455104" y="4795976"/>
          <a:ext cx="1728000" cy="80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37 -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not-bug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.90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E74F766-D690-9F3D-F380-843B6D94F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89663"/>
              </p:ext>
            </p:extLst>
          </p:nvPr>
        </p:nvGraphicFramePr>
        <p:xfrm>
          <a:off x="10455104" y="3138132"/>
          <a:ext cx="1728000" cy="80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38 -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not-bug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6DF0ADE-8B36-5421-5764-11C211406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28763"/>
              </p:ext>
            </p:extLst>
          </p:nvPr>
        </p:nvGraphicFramePr>
        <p:xfrm>
          <a:off x="6966464" y="479421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33 -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7A490BB-FB55-8E03-813A-6249F4E32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9064"/>
              </p:ext>
            </p:extLst>
          </p:nvPr>
        </p:nvGraphicFramePr>
        <p:xfrm>
          <a:off x="8716162" y="479109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36 -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5459B70-D49E-6E70-39DB-C82F49061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92180"/>
              </p:ext>
            </p:extLst>
          </p:nvPr>
        </p:nvGraphicFramePr>
        <p:xfrm>
          <a:off x="8711936" y="313459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35 -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F491722-1EAE-B216-C1AA-4E6D6838E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79447"/>
              </p:ext>
            </p:extLst>
          </p:nvPr>
        </p:nvGraphicFramePr>
        <p:xfrm>
          <a:off x="10449658" y="3962174"/>
          <a:ext cx="1728000" cy="80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39 -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not-bug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13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1507EC-11AE-A22A-E8DA-58CAA1D77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714" y="2192297"/>
            <a:ext cx="4927839" cy="404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9F33D-5513-E003-8E67-49B570502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89" y="1761774"/>
            <a:ext cx="5078533" cy="45092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29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18 OK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MSc Preprocessing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61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E7DCE00-2C55-B514-6912-FAC2A1EB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466" y="2203361"/>
            <a:ext cx="4841085" cy="3992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4A44D9-19DA-009D-27F7-DF3FA3B5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88" y="1761772"/>
            <a:ext cx="4999768" cy="44892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30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19 OK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MSc Preprocessing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38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AA5300-49F6-09A3-3EFE-45988723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465" y="2203361"/>
            <a:ext cx="4841085" cy="3934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F59970-D545-77D7-5667-6C05E38A6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88" y="1761772"/>
            <a:ext cx="5022808" cy="44336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31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20 OK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rgbClr val="C00000"/>
                </a:solidFill>
              </a:rPr>
              <a:t>nlbse’22 </a:t>
            </a:r>
            <a:r>
              <a:rPr lang="en-US" sz="2400" dirty="0">
                <a:solidFill>
                  <a:schemeClr val="accent5"/>
                </a:solidFill>
              </a:rPr>
              <a:t>MSc Preprocessing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00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3B9DD6-98CE-3ED0-E7C5-0D5BED855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464" y="2249264"/>
            <a:ext cx="4841085" cy="3970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E89D0F-67AC-6694-EFE8-74677851E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87" y="1761772"/>
            <a:ext cx="5022807" cy="439128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32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21 OK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MSc Preprocessing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795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41C44E-5563-B9BC-6444-2AC79CFB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185" y="2166715"/>
            <a:ext cx="4688830" cy="3838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40E017-A557-B5E9-2261-DD4EEB8D8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2" y="1761777"/>
            <a:ext cx="5113605" cy="47940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33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37 OK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accent5"/>
                </a:solidFill>
              </a:rPr>
              <a:t>MSc Preprocessing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BUG Classifier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58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996BEE-AB9F-62C0-28DB-05167CD1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004" y="2140845"/>
            <a:ext cx="4819199" cy="3866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210A90-7A20-E418-5B91-D82B8855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3" y="1761778"/>
            <a:ext cx="5113604" cy="47817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34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38 OK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rgbClr val="C00000"/>
                </a:solidFill>
              </a:rPr>
              <a:t>nlbse’22 </a:t>
            </a:r>
            <a:r>
              <a:rPr lang="en-US" sz="2400" dirty="0">
                <a:solidFill>
                  <a:schemeClr val="accent5"/>
                </a:solidFill>
              </a:rPr>
              <a:t>MSc Preprocessing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BUG Classifier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6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5EDA19-D1E6-4578-87B9-61F1E087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004" y="2189838"/>
            <a:ext cx="4688830" cy="3831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42F826-0A1D-EEF4-F7D9-0A0540892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2" y="1761777"/>
            <a:ext cx="5113605" cy="473870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35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39 OK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r>
              <a:rPr lang="en-US" sz="2400" dirty="0">
                <a:solidFill>
                  <a:schemeClr val="accent5"/>
                </a:solidFill>
              </a:rPr>
              <a:t>MSc Preprocessing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BUG Classifier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89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7776-B151-074B-8A50-744EA1A7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&amp; Model: </a:t>
            </a:r>
            <a:r>
              <a:rPr lang="en-US" dirty="0">
                <a:solidFill>
                  <a:srgbClr val="C00000"/>
                </a:solidFill>
              </a:rPr>
              <a:t>nlbse’22</a:t>
            </a:r>
            <a:endParaRPr lang="en-TR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0A64B-82AA-E5EC-F6F2-DD0DFC21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36</a:t>
            </a:fld>
            <a:endParaRPr lang="en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D7B12-C4DE-2DB6-62E4-0ED826C72C72}"/>
              </a:ext>
            </a:extLst>
          </p:cNvPr>
          <p:cNvSpPr txBox="1"/>
          <p:nvPr/>
        </p:nvSpPr>
        <p:spPr>
          <a:xfrm>
            <a:off x="1013552" y="2478795"/>
            <a:ext cx="7976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erkajalkumari</a:t>
            </a:r>
            <a:r>
              <a:rPr lang="en-US" dirty="0"/>
              <a:t>/how-to-run-llama-3-locally-0f9426708d83#:~:text=Running%20Llama%203%20Locally,-Llama%203%20with&amp;text=If%20your%20system%20has%20enough,be%20on%20the%20slower%20side.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464065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ED0511-CC16-0915-7FCC-F2EE178A8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59562"/>
              </p:ext>
            </p:extLst>
          </p:nvPr>
        </p:nvGraphicFramePr>
        <p:xfrm>
          <a:off x="22943" y="15335"/>
          <a:ext cx="10404440" cy="560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35288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35288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35288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35288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35288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</a:tblGrid>
              <a:tr h="655089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  <a:r>
                        <a:rPr lang="en-TR" sz="1200" dirty="0"/>
                        <a:t>ataset/Model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prepr.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MSc</a:t>
                      </a:r>
                      <a:r>
                        <a:rPr lang="en-TR" sz="1200" dirty="0"/>
                        <a:t> prepr.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Llama3 8b instruct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nlbse’22</a:t>
                      </a:r>
                    </a:p>
                    <a:p>
                      <a:r>
                        <a:rPr lang="en-TR" sz="1200" dirty="0"/>
                        <a:t>nlbse’22 prepr.</a:t>
                      </a:r>
                    </a:p>
                    <a:p>
                      <a:endParaRPr lang="en-TR" sz="1200" dirty="0"/>
                    </a:p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18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4868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test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without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87869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3957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AE4ED-C1A4-7021-DAE2-452991C6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37</a:t>
            </a:fld>
            <a:endParaRPr lang="en-TR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2737F8-7A02-49F9-743D-C94F3160F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83570"/>
              </p:ext>
            </p:extLst>
          </p:nvPr>
        </p:nvGraphicFramePr>
        <p:xfrm>
          <a:off x="1759886" y="66959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.896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.885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.720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.664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.691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.872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3145A1-7E58-E9E7-07BB-1463F250E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48293"/>
              </p:ext>
            </p:extLst>
          </p:nvPr>
        </p:nvGraphicFramePr>
        <p:xfrm>
          <a:off x="1760270" y="1494880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2 -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.812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.825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.707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.484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.574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.832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7A54A8-1C3C-110C-48E1-7277E7372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723735"/>
              </p:ext>
            </p:extLst>
          </p:nvPr>
        </p:nvGraphicFramePr>
        <p:xfrm>
          <a:off x="3486537" y="1495823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3 -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.910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.724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.756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.882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7E41DB-A48E-FC43-35BB-F39B96E67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3965"/>
              </p:ext>
            </p:extLst>
          </p:nvPr>
        </p:nvGraphicFramePr>
        <p:xfrm>
          <a:off x="3486532" y="66666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4 -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.852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.801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.593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.341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.433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.820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F2C6B4D-2DF3-9FED-7B10-6F8836091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077640"/>
              </p:ext>
            </p:extLst>
          </p:nvPr>
        </p:nvGraphicFramePr>
        <p:xfrm>
          <a:off x="6959586" y="314762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7 -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P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BB0042D-99C6-6832-388B-AC963BFB3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83184"/>
              </p:ext>
            </p:extLst>
          </p:nvPr>
        </p:nvGraphicFramePr>
        <p:xfrm>
          <a:off x="6959586" y="232638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74E926C-21DC-C6BE-BBC4-BCDE1462E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68050"/>
              </p:ext>
            </p:extLst>
          </p:nvPr>
        </p:nvGraphicFramePr>
        <p:xfrm>
          <a:off x="5223597" y="314762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6 -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7B3B1B9-D860-0408-43B9-628F6FC8C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70244"/>
              </p:ext>
            </p:extLst>
          </p:nvPr>
        </p:nvGraphicFramePr>
        <p:xfrm>
          <a:off x="8687558" y="4785791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10 -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215409D-1DA9-F99B-10AC-0DC74D9AC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14098"/>
              </p:ext>
            </p:extLst>
          </p:nvPr>
        </p:nvGraphicFramePr>
        <p:xfrm>
          <a:off x="8687559" y="396456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9 -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7DE2C1-DAA9-9BC0-A9C9-05A0413D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16513"/>
              </p:ext>
            </p:extLst>
          </p:nvPr>
        </p:nvGraphicFramePr>
        <p:xfrm>
          <a:off x="5227092" y="232498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5 -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089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7776-B151-074B-8A50-744EA1A7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Summary </a:t>
            </a:r>
            <a:endParaRPr lang="en-TR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ED0511-CC16-0915-7FCC-F2EE178A8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90802"/>
              </p:ext>
            </p:extLst>
          </p:nvPr>
        </p:nvGraphicFramePr>
        <p:xfrm>
          <a:off x="838200" y="1690687"/>
          <a:ext cx="10288836" cy="377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06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</a:tblGrid>
              <a:tr h="358450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  <a:r>
                        <a:rPr lang="en-TR" sz="1200" dirty="0"/>
                        <a:t>ataset/Model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Llama3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TR" sz="1200" dirty="0"/>
                        <a:t>ug 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MSc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969485"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815248"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807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481874"/>
                  </a:ext>
                </a:extLst>
              </a:tr>
              <a:tr h="826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868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AE4ED-C1A4-7021-DAE2-452991C6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38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5810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ED0511-CC16-0915-7FCC-F2EE178A8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65436"/>
              </p:ext>
            </p:extLst>
          </p:nvPr>
        </p:nvGraphicFramePr>
        <p:xfrm>
          <a:off x="-34210" y="1047"/>
          <a:ext cx="13964400" cy="8074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800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1284375522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596969991"/>
                    </a:ext>
                  </a:extLst>
                </a:gridCol>
              </a:tblGrid>
              <a:tr h="655089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  <a:r>
                        <a:rPr lang="en-TR" sz="1200" dirty="0"/>
                        <a:t>ataset/Model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prepr.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  <a:p>
                      <a:r>
                        <a:rPr lang="en-GB" sz="1200" dirty="0"/>
                        <a:t>enhc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Llama3 8b instruct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classifier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nlbse’22</a:t>
                      </a:r>
                    </a:p>
                    <a:p>
                      <a:r>
                        <a:rPr lang="en-TR" sz="1200" dirty="0"/>
                        <a:t>nlbse’22 prepr.</a:t>
                      </a:r>
                    </a:p>
                    <a:p>
                      <a:endParaRPr lang="en-TR" sz="1200" dirty="0"/>
                    </a:p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18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4868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1768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72293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test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without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87869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395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oos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56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2737F8-7A02-49F9-743D-C94F3160FA61}"/>
              </a:ext>
            </a:extLst>
          </p:cNvPr>
          <p:cNvGraphicFramePr>
            <a:graphicFrameLocks noGrp="1"/>
          </p:cNvGraphicFramePr>
          <p:nvPr/>
        </p:nvGraphicFramePr>
        <p:xfrm>
          <a:off x="1759891" y="655309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P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3145A1-7E58-E9E7-07BB-1463F250EDF5}"/>
              </a:ext>
            </a:extLst>
          </p:cNvPr>
          <p:cNvGraphicFramePr>
            <a:graphicFrameLocks noGrp="1"/>
          </p:cNvGraphicFramePr>
          <p:nvPr/>
        </p:nvGraphicFramePr>
        <p:xfrm>
          <a:off x="1760275" y="1494875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E12E6B-0E80-6CBA-C392-D08A8DB07F97}"/>
              </a:ext>
            </a:extLst>
          </p:cNvPr>
          <p:cNvGraphicFramePr>
            <a:graphicFrameLocks noGrp="1"/>
          </p:cNvGraphicFramePr>
          <p:nvPr/>
        </p:nvGraphicFramePr>
        <p:xfrm>
          <a:off x="3495690" y="148341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7A54A8-1C3C-110C-48E1-7277E737286A}"/>
              </a:ext>
            </a:extLst>
          </p:cNvPr>
          <p:cNvGraphicFramePr>
            <a:graphicFrameLocks noGrp="1"/>
          </p:cNvGraphicFramePr>
          <p:nvPr/>
        </p:nvGraphicFramePr>
        <p:xfrm>
          <a:off x="5243910" y="231021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7E41DB-A48E-FC43-35BB-F39B96E6773D}"/>
              </a:ext>
            </a:extLst>
          </p:cNvPr>
          <p:cNvGraphicFramePr>
            <a:graphicFrameLocks noGrp="1"/>
          </p:cNvGraphicFramePr>
          <p:nvPr/>
        </p:nvGraphicFramePr>
        <p:xfrm>
          <a:off x="5243910" y="6523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7B3B1B9-D860-0408-43B9-628F6FC8C371}"/>
              </a:ext>
            </a:extLst>
          </p:cNvPr>
          <p:cNvGraphicFramePr>
            <a:graphicFrameLocks noGrp="1"/>
          </p:cNvGraphicFramePr>
          <p:nvPr/>
        </p:nvGraphicFramePr>
        <p:xfrm>
          <a:off x="12201917" y="643530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215409D-1DA9-F99B-10AC-0DC74D9AC141}"/>
              </a:ext>
            </a:extLst>
          </p:cNvPr>
          <p:cNvGraphicFramePr>
            <a:graphicFrameLocks noGrp="1"/>
          </p:cNvGraphicFramePr>
          <p:nvPr/>
        </p:nvGraphicFramePr>
        <p:xfrm>
          <a:off x="12201918" y="561407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6A4D5F-9E55-C01C-4EC9-BDF3F1CF8C38}"/>
              </a:ext>
            </a:extLst>
          </p:cNvPr>
          <p:cNvGraphicFramePr>
            <a:graphicFrameLocks noGrp="1"/>
          </p:cNvGraphicFramePr>
          <p:nvPr/>
        </p:nvGraphicFramePr>
        <p:xfrm>
          <a:off x="12201917" y="726577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89D5D7-FCB0-578F-63C6-193DDF1D8320}"/>
              </a:ext>
            </a:extLst>
          </p:cNvPr>
          <p:cNvGraphicFramePr>
            <a:graphicFrameLocks noGrp="1"/>
          </p:cNvGraphicFramePr>
          <p:nvPr/>
        </p:nvGraphicFramePr>
        <p:xfrm>
          <a:off x="1755270" y="230845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1625FEB-AAAF-727A-C67C-51369A7C84E1}"/>
              </a:ext>
            </a:extLst>
          </p:cNvPr>
          <p:cNvGraphicFramePr>
            <a:graphicFrameLocks noGrp="1"/>
          </p:cNvGraphicFramePr>
          <p:nvPr/>
        </p:nvGraphicFramePr>
        <p:xfrm>
          <a:off x="3504968" y="230533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0AE6682-D783-A144-DF17-E33907FF3E2E}"/>
              </a:ext>
            </a:extLst>
          </p:cNvPr>
          <p:cNvGraphicFramePr>
            <a:graphicFrameLocks noGrp="1"/>
          </p:cNvGraphicFramePr>
          <p:nvPr/>
        </p:nvGraphicFramePr>
        <p:xfrm>
          <a:off x="3500742" y="64883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0C6CAE-0A87-C6CB-28CD-0D25DB19FB8B}"/>
              </a:ext>
            </a:extLst>
          </p:cNvPr>
          <p:cNvGraphicFramePr>
            <a:graphicFrameLocks noGrp="1"/>
          </p:cNvGraphicFramePr>
          <p:nvPr/>
        </p:nvGraphicFramePr>
        <p:xfrm>
          <a:off x="5238464" y="147641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3BAD8C0-1C5B-AFBF-6F2D-9901D6F39119}"/>
              </a:ext>
            </a:extLst>
          </p:cNvPr>
          <p:cNvGraphicFramePr>
            <a:graphicFrameLocks noGrp="1"/>
          </p:cNvGraphicFramePr>
          <p:nvPr/>
        </p:nvGraphicFramePr>
        <p:xfrm>
          <a:off x="6971085" y="314106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P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2054E68-65DA-E19A-598E-3D420FD4048B}"/>
              </a:ext>
            </a:extLst>
          </p:cNvPr>
          <p:cNvGraphicFramePr>
            <a:graphicFrameLocks noGrp="1"/>
          </p:cNvGraphicFramePr>
          <p:nvPr/>
        </p:nvGraphicFramePr>
        <p:xfrm>
          <a:off x="6971469" y="3980633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E0D9E9A-4AD3-FC1B-255E-CA36EA32E697}"/>
              </a:ext>
            </a:extLst>
          </p:cNvPr>
          <p:cNvGraphicFramePr>
            <a:graphicFrameLocks noGrp="1"/>
          </p:cNvGraphicFramePr>
          <p:nvPr/>
        </p:nvGraphicFramePr>
        <p:xfrm>
          <a:off x="8706884" y="396917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F0D5D03-5D41-4AFD-65E5-5E709B2EA49B}"/>
              </a:ext>
            </a:extLst>
          </p:cNvPr>
          <p:cNvGraphicFramePr>
            <a:graphicFrameLocks noGrp="1"/>
          </p:cNvGraphicFramePr>
          <p:nvPr/>
        </p:nvGraphicFramePr>
        <p:xfrm>
          <a:off x="10455104" y="479597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E74F766-D690-9F3D-F380-843B6D94F8ED}"/>
              </a:ext>
            </a:extLst>
          </p:cNvPr>
          <p:cNvGraphicFramePr>
            <a:graphicFrameLocks noGrp="1"/>
          </p:cNvGraphicFramePr>
          <p:nvPr/>
        </p:nvGraphicFramePr>
        <p:xfrm>
          <a:off x="10455104" y="313813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6DF0ADE-8B36-5421-5764-11C2114068A8}"/>
              </a:ext>
            </a:extLst>
          </p:cNvPr>
          <p:cNvGraphicFramePr>
            <a:graphicFrameLocks noGrp="1"/>
          </p:cNvGraphicFramePr>
          <p:nvPr/>
        </p:nvGraphicFramePr>
        <p:xfrm>
          <a:off x="6966464" y="479421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7A490BB-FB55-8E03-813A-6249F4E327DC}"/>
              </a:ext>
            </a:extLst>
          </p:cNvPr>
          <p:cNvGraphicFramePr>
            <a:graphicFrameLocks noGrp="1"/>
          </p:cNvGraphicFramePr>
          <p:nvPr/>
        </p:nvGraphicFramePr>
        <p:xfrm>
          <a:off x="8716162" y="479109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5459B70-D49E-6E70-39DB-C82F49061412}"/>
              </a:ext>
            </a:extLst>
          </p:cNvPr>
          <p:cNvGraphicFramePr>
            <a:graphicFrameLocks noGrp="1"/>
          </p:cNvGraphicFramePr>
          <p:nvPr/>
        </p:nvGraphicFramePr>
        <p:xfrm>
          <a:off x="8711936" y="313459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F491722-1EAE-B216-C1AA-4E6D6838E64A}"/>
              </a:ext>
            </a:extLst>
          </p:cNvPr>
          <p:cNvGraphicFramePr>
            <a:graphicFrameLocks noGrp="1"/>
          </p:cNvGraphicFramePr>
          <p:nvPr/>
        </p:nvGraphicFramePr>
        <p:xfrm>
          <a:off x="10449658" y="39621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98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6F84A-54C7-67A1-6172-F93DFA6FA617}"/>
              </a:ext>
            </a:extLst>
          </p:cNvPr>
          <p:cNvSpPr txBox="1"/>
          <p:nvPr/>
        </p:nvSpPr>
        <p:spPr>
          <a:xfrm>
            <a:off x="239484" y="1646620"/>
            <a:ext cx="1171303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nlbse’22 dataset &amp; nlbse’22 preprocessing steps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/Users/isdeniz/Documents/github/Summary-2406/data/test_clean_concat_200.csv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/Users/isdeniz/Documents/github/Summary-2406/data/train_clean_concat_200.csv</a:t>
            </a:r>
          </a:p>
          <a:p>
            <a:pPr lvl="1"/>
            <a:endParaRPr lang="en-US" sz="1200" dirty="0">
              <a:highlight>
                <a:srgbClr val="00FF00"/>
              </a:highlight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/>
              <a:t>nlbse’22 dataset &amp; MSc preprocessing steps</a:t>
            </a:r>
          </a:p>
          <a:p>
            <a:pPr marL="457200" indent="-457200">
              <a:buFontTx/>
              <a:buAutoNum type="arabicPeriod"/>
            </a:pPr>
            <a:endParaRPr lang="en-US" sz="1200" dirty="0"/>
          </a:p>
          <a:p>
            <a:pPr marL="457200" indent="-457200">
              <a:buFontTx/>
              <a:buAutoNum type="arabicPeriod"/>
            </a:pPr>
            <a:endParaRPr lang="en-US" sz="1200" dirty="0"/>
          </a:p>
          <a:p>
            <a:pPr marL="457200" indent="-457200">
              <a:buFontTx/>
              <a:buAutoNum type="arabicPeriod"/>
            </a:pPr>
            <a:endParaRPr lang="en-US" sz="12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MSc dataset &amp; nlbse’22 preprocessing steps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/Users/isdeniz/Documents/github/Summary-2406/msc-dataset-bug-enhc-question-nlbse22-preprocessing/data/test_bug_enhc_ques_nlbse22_preprocessing_200.csv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/Users/isdeniz/Documents/github/Summary-2406/msc-dataset-bug-enhc-question-nlbse22-preprocessing/data/train_bug_enhc_ques_nlbse22_preprocessing_200.csv</a:t>
            </a:r>
          </a:p>
          <a:p>
            <a:pPr lvl="1"/>
            <a:endParaRPr lang="en-US" sz="1200" dirty="0">
              <a:highlight>
                <a:srgbClr val="00FF00"/>
              </a:highlight>
            </a:endParaRP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bug-enhc-oos-tbc train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bug-enhc-oos-tbc test</a:t>
            </a:r>
          </a:p>
          <a:p>
            <a:endParaRPr lang="en-US" sz="12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MSc dataset &amp; MSc preprocessing steps</a:t>
            </a:r>
          </a:p>
          <a:p>
            <a:pPr marL="457200" indent="-457200">
              <a:buFontTx/>
              <a:buAutoNum type="arabicPeriod"/>
            </a:pPr>
            <a:endParaRPr lang="en-US" sz="1200" dirty="0"/>
          </a:p>
          <a:p>
            <a:pPr marL="457200" indent="-457200">
              <a:buFontTx/>
              <a:buAutoNum type="arabicPeriod"/>
            </a:pPr>
            <a:endParaRPr lang="en-US" sz="1200" dirty="0"/>
          </a:p>
          <a:p>
            <a:pPr marL="457200" indent="-457200">
              <a:buFontTx/>
              <a:buAutoNum type="arabicPeriod"/>
            </a:pPr>
            <a:r>
              <a:rPr lang="en-US" sz="1200" dirty="0"/>
              <a:t>https://</a:t>
            </a:r>
            <a:r>
              <a:rPr lang="en-US" sz="1200" dirty="0" err="1"/>
              <a:t>ollama.com</a:t>
            </a:r>
            <a:r>
              <a:rPr lang="en-US" sz="1200" dirty="0"/>
              <a:t>/library/llama3</a:t>
            </a:r>
          </a:p>
          <a:p>
            <a:endParaRPr lang="en-US" sz="1200" dirty="0"/>
          </a:p>
          <a:p>
            <a:pPr marL="457200" indent="-457200">
              <a:buFontTx/>
              <a:buAutoNum type="arabicPeriod"/>
            </a:pPr>
            <a:endParaRPr lang="en-US" sz="1200" dirty="0"/>
          </a:p>
          <a:p>
            <a:pPr marL="457200" indent="-457200">
              <a:buFontTx/>
              <a:buAutoNum type="arabicPeriod"/>
            </a:pP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77776-B151-074B-8A50-744EA1A7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Datasets </a:t>
            </a:r>
            <a:endParaRPr lang="en-TR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AE4ED-C1A4-7021-DAE2-452991C6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39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4030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E421-A34F-1FB4-EA2D-A7638CD80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3368"/>
            <a:ext cx="9144000" cy="1211263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Datasets</a:t>
            </a:r>
            <a:endParaRPr lang="en-TR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E32A9-F5CF-685A-C86E-CBBE202F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8592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645931-F94C-8E57-4393-816CBD29B1E9}"/>
              </a:ext>
            </a:extLst>
          </p:cNvPr>
          <p:cNvSpPr txBox="1">
            <a:spLocks/>
          </p:cNvSpPr>
          <p:nvPr/>
        </p:nvSpPr>
        <p:spPr>
          <a:xfrm>
            <a:off x="838198" y="365125"/>
            <a:ext cx="11349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Dataset: </a:t>
            </a:r>
            <a:r>
              <a:rPr lang="en-US" sz="2400" dirty="0">
                <a:solidFill>
                  <a:srgbClr val="C00000"/>
                </a:solidFill>
              </a:rPr>
              <a:t>nlbse’22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460F-A335-CCCC-B360-6628B929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5</a:t>
            </a:fld>
            <a:endParaRPr lang="en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665AB-3E24-27CF-2B40-0668038C40B4}"/>
              </a:ext>
            </a:extLst>
          </p:cNvPr>
          <p:cNvSpPr txBox="1"/>
          <p:nvPr/>
        </p:nvSpPr>
        <p:spPr>
          <a:xfrm>
            <a:off x="838199" y="1646620"/>
            <a:ext cx="10515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Train: </a:t>
            </a:r>
            <a:r>
              <a:rPr lang="en-US" sz="2000" dirty="0">
                <a:latin typeface="+mn-lt"/>
                <a:hlinkClick r:id="rId2"/>
              </a:rPr>
              <a:t>https://tickettagger.blob.core.windows.net/datasets/github-labels-top3-803k-train.tar.gz</a:t>
            </a:r>
            <a:endParaRPr lang="en-US" sz="2000" dirty="0">
              <a:latin typeface="+mn-lt"/>
            </a:endParaRPr>
          </a:p>
          <a:p>
            <a:r>
              <a:rPr lang="en-US" sz="2000" dirty="0"/>
              <a:t>Test: </a:t>
            </a:r>
            <a:r>
              <a:rPr lang="en-US" sz="2000" dirty="0">
                <a:hlinkClick r:id="rId3"/>
              </a:rPr>
              <a:t>https://tickettagger.blob.core.windows.net/datasets/github-labels-top3-803k-test.tar.gz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Initially: Train: 90% </a:t>
            </a:r>
            <a:r>
              <a:rPr lang="en-TR" sz="2000" dirty="0"/>
              <a:t>722899 | Test: 10% 80518 | Total: 803417</a:t>
            </a:r>
          </a:p>
          <a:p>
            <a:r>
              <a:rPr lang="en-TR" sz="2000" dirty="0"/>
              <a:t>Duplicate issues are removed only in the Train dataset, number of dropped issues: 26220</a:t>
            </a:r>
          </a:p>
          <a:p>
            <a:r>
              <a:rPr lang="en-TR" sz="2000" dirty="0"/>
              <a:t>Final distribution is below: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TR" sz="2000" dirty="0"/>
          </a:p>
          <a:p>
            <a:endParaRPr lang="en-TR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7408456-3FBA-AAD4-1FAE-1410E60EE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24533"/>
              </p:ext>
            </p:extLst>
          </p:nvPr>
        </p:nvGraphicFramePr>
        <p:xfrm>
          <a:off x="838200" y="3778786"/>
          <a:ext cx="10288836" cy="252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06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</a:tblGrid>
              <a:tr h="583894">
                <a:tc>
                  <a:txBody>
                    <a:bodyPr/>
                    <a:lstStyle/>
                    <a:p>
                      <a:r>
                        <a:rPr lang="en-US" sz="1600" dirty="0"/>
                        <a:t>Label</a:t>
                      </a:r>
                      <a:r>
                        <a:rPr lang="en-TR" sz="1600" dirty="0"/>
                        <a:t>/Dataset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Train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Train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528810">
                <a:tc>
                  <a:txBody>
                    <a:bodyPr/>
                    <a:lstStyle/>
                    <a:p>
                      <a:r>
                        <a:rPr lang="en-TR" sz="1600" dirty="0"/>
                        <a:t>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347678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40288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387966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517793">
                <a:tc>
                  <a:txBody>
                    <a:bodyPr/>
                    <a:lstStyle/>
                    <a:p>
                      <a:r>
                        <a:rPr lang="en-TR" sz="1600" dirty="0"/>
                        <a:t>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290006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33203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323209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451691">
                <a:tc>
                  <a:txBody>
                    <a:bodyPr/>
                    <a:lstStyle/>
                    <a:p>
                      <a:r>
                        <a:rPr lang="en-TR" sz="16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58995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7027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66022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57027"/>
                  </a:ext>
                </a:extLst>
              </a:tr>
              <a:tr h="440675"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696679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80518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777197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167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CFD4C9-2A7B-B3A0-05E9-A6203710980E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34015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460F-A335-CCCC-B360-6628B929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6</a:t>
            </a:fld>
            <a:endParaRPr lang="en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665AB-3E24-27CF-2B40-0668038C40B4}"/>
              </a:ext>
            </a:extLst>
          </p:cNvPr>
          <p:cNvSpPr txBox="1"/>
          <p:nvPr/>
        </p:nvSpPr>
        <p:spPr>
          <a:xfrm>
            <a:off x="838199" y="1646620"/>
            <a:ext cx="105155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n-lt"/>
              </a:rPr>
              <a:t>Pre-processing steps: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TR" sz="2000" dirty="0"/>
          </a:p>
          <a:p>
            <a:endParaRPr lang="en-T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FC8139-C466-427B-EAD7-A97B67FA0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46131"/>
              </p:ext>
            </p:extLst>
          </p:nvPr>
        </p:nvGraphicFramePr>
        <p:xfrm>
          <a:off x="838197" y="2061480"/>
          <a:ext cx="1028883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9225">
                  <a:extLst>
                    <a:ext uri="{9D8B030D-6E8A-4147-A177-3AD203B41FA5}">
                      <a16:colId xmlns:a16="http://schemas.microsoft.com/office/drawing/2014/main" val="1571932516"/>
                    </a:ext>
                  </a:extLst>
                </a:gridCol>
                <a:gridCol w="749147">
                  <a:extLst>
                    <a:ext uri="{9D8B030D-6E8A-4147-A177-3AD203B41FA5}">
                      <a16:colId xmlns:a16="http://schemas.microsoft.com/office/drawing/2014/main" val="161344766"/>
                    </a:ext>
                  </a:extLst>
                </a:gridCol>
                <a:gridCol w="738130">
                  <a:extLst>
                    <a:ext uri="{9D8B030D-6E8A-4147-A177-3AD203B41FA5}">
                      <a16:colId xmlns:a16="http://schemas.microsoft.com/office/drawing/2014/main" val="2164608099"/>
                    </a:ext>
                  </a:extLst>
                </a:gridCol>
                <a:gridCol w="1255923">
                  <a:extLst>
                    <a:ext uri="{9D8B030D-6E8A-4147-A177-3AD203B41FA5}">
                      <a16:colId xmlns:a16="http://schemas.microsoft.com/office/drawing/2014/main" val="1177219074"/>
                    </a:ext>
                  </a:extLst>
                </a:gridCol>
                <a:gridCol w="1233889">
                  <a:extLst>
                    <a:ext uri="{9D8B030D-6E8A-4147-A177-3AD203B41FA5}">
                      <a16:colId xmlns:a16="http://schemas.microsoft.com/office/drawing/2014/main" val="981267201"/>
                    </a:ext>
                  </a:extLst>
                </a:gridCol>
                <a:gridCol w="1145754">
                  <a:extLst>
                    <a:ext uri="{9D8B030D-6E8A-4147-A177-3AD203B41FA5}">
                      <a16:colId xmlns:a16="http://schemas.microsoft.com/office/drawing/2014/main" val="1124411858"/>
                    </a:ext>
                  </a:extLst>
                </a:gridCol>
                <a:gridCol w="1156770">
                  <a:extLst>
                    <a:ext uri="{9D8B030D-6E8A-4147-A177-3AD203B41FA5}">
                      <a16:colId xmlns:a16="http://schemas.microsoft.com/office/drawing/2014/main" val="220559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sz="12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Train Issue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Train Issue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Test Issue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Test Issue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226309"/>
                  </a:ext>
                </a:extLst>
              </a:tr>
              <a:tr h="143497">
                <a:tc>
                  <a:txBody>
                    <a:bodyPr/>
                    <a:lstStyle/>
                    <a:p>
                      <a:r>
                        <a:rPr lang="en-TR" sz="1200" dirty="0"/>
                        <a:t>Removing duplicates based on issue URLs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82805"/>
                  </a:ext>
                </a:extLst>
              </a:tr>
              <a:tr h="123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Replacing functions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81790"/>
                  </a:ext>
                </a:extLst>
              </a:tr>
              <a:tr h="2083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Replacing issue numbers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07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Converting to lower case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88158"/>
                  </a:ext>
                </a:extLst>
              </a:tr>
              <a:tr h="238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Removing punctuations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06167"/>
                  </a:ext>
                </a:extLst>
              </a:tr>
              <a:tr h="230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Removing non-ascii characters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555154"/>
                  </a:ext>
                </a:extLst>
              </a:tr>
              <a:tr h="1759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Replacing fixed part of repo URL column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08870"/>
                  </a:ext>
                </a:extLst>
              </a:tr>
              <a:tr h="1678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Replacing white spaces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07110"/>
                  </a:ext>
                </a:extLst>
              </a:tr>
              <a:tr h="159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Truncating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2444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Concatenating issue columns into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168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517002-59B6-4F76-AB86-B0125C3E82CB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OK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A7A47E-00DE-E86B-C43F-BF2B55B03F56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Dataset: </a:t>
            </a:r>
            <a:r>
              <a:rPr lang="en-US" sz="2400" dirty="0">
                <a:solidFill>
                  <a:srgbClr val="C00000"/>
                </a:solidFill>
              </a:rPr>
              <a:t>nlbse’22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9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6279A9-660C-C465-4E39-E309CAC5B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22374"/>
              </p:ext>
            </p:extLst>
          </p:nvPr>
        </p:nvGraphicFramePr>
        <p:xfrm>
          <a:off x="838197" y="2972183"/>
          <a:ext cx="10288836" cy="252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06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</a:tblGrid>
              <a:tr h="583894">
                <a:tc>
                  <a:txBody>
                    <a:bodyPr/>
                    <a:lstStyle/>
                    <a:p>
                      <a:r>
                        <a:rPr lang="en-US" sz="1600" dirty="0"/>
                        <a:t>Label</a:t>
                      </a:r>
                      <a:r>
                        <a:rPr lang="en-TR" sz="1600" dirty="0"/>
                        <a:t>/Dataset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Train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Train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528810">
                <a:tc>
                  <a:txBody>
                    <a:bodyPr/>
                    <a:lstStyle/>
                    <a:p>
                      <a:r>
                        <a:rPr lang="en-TR" sz="1600" dirty="0"/>
                        <a:t>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50995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56661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517793">
                <a:tc>
                  <a:txBody>
                    <a:bodyPr/>
                    <a:lstStyle/>
                    <a:p>
                      <a:r>
                        <a:rPr lang="en-TR" sz="1600" dirty="0"/>
                        <a:t>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32732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36369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451691">
                <a:tc>
                  <a:txBody>
                    <a:bodyPr/>
                    <a:lstStyle/>
                    <a:p>
                      <a:r>
                        <a:rPr lang="en-GB" sz="1600" dirty="0"/>
                        <a:t>question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11103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12337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57027"/>
                  </a:ext>
                </a:extLst>
              </a:tr>
              <a:tr h="440675"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94830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10537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105367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1672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0A64B-82AA-E5EC-F6F2-DD0DFC21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7</a:t>
            </a:fld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58A33-BF22-6EED-0CC6-5D5E89888915}"/>
              </a:ext>
            </a:extLst>
          </p:cNvPr>
          <p:cNvSpPr txBox="1"/>
          <p:nvPr/>
        </p:nvSpPr>
        <p:spPr>
          <a:xfrm>
            <a:off x="838199" y="1646620"/>
            <a:ext cx="105155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n-lt"/>
              </a:rPr>
              <a:t>The pre-processing steps of nlbse’22 study are applied to our dataset.</a:t>
            </a:r>
          </a:p>
          <a:p>
            <a:r>
              <a:rPr lang="en-GB" sz="2000" dirty="0"/>
              <a:t>Test size is 10%. </a:t>
            </a:r>
          </a:p>
          <a:p>
            <a:r>
              <a:rPr lang="en-GB" sz="2000" dirty="0">
                <a:latin typeface="+mn-lt"/>
              </a:rPr>
              <a:t>Sampling is stratified based on labels.  </a:t>
            </a:r>
            <a:endParaRPr lang="en-US" sz="2000" dirty="0"/>
          </a:p>
          <a:p>
            <a:endParaRPr lang="en-US" sz="2000" dirty="0"/>
          </a:p>
          <a:p>
            <a:endParaRPr lang="en-TR" sz="2000" dirty="0"/>
          </a:p>
          <a:p>
            <a:endParaRPr lang="en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D8A6E-3766-9580-8F7D-1820BC8ACCE2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OK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42F72-9E0D-857C-1C09-62DDCF2C276D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86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6279A9-660C-C465-4E39-E309CAC5B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78630"/>
              </p:ext>
            </p:extLst>
          </p:nvPr>
        </p:nvGraphicFramePr>
        <p:xfrm>
          <a:off x="838197" y="2972183"/>
          <a:ext cx="10288836" cy="3051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06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</a:tblGrid>
              <a:tr h="583894">
                <a:tc>
                  <a:txBody>
                    <a:bodyPr/>
                    <a:lstStyle/>
                    <a:p>
                      <a:r>
                        <a:rPr lang="en-US" sz="1600" dirty="0"/>
                        <a:t>Label</a:t>
                      </a:r>
                      <a:r>
                        <a:rPr lang="en-TR" sz="1600" dirty="0"/>
                        <a:t>/Dataset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Train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Train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528810">
                <a:tc>
                  <a:txBody>
                    <a:bodyPr/>
                    <a:lstStyle/>
                    <a:p>
                      <a:r>
                        <a:rPr lang="en-TR" sz="1600" dirty="0"/>
                        <a:t>out-of-scope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70632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7848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78480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708588"/>
                  </a:ext>
                </a:extLst>
              </a:tr>
              <a:tr h="528810">
                <a:tc>
                  <a:txBody>
                    <a:bodyPr/>
                    <a:lstStyle/>
                    <a:p>
                      <a:r>
                        <a:rPr lang="en-TR" sz="1600" dirty="0"/>
                        <a:t>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50995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56661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517793">
                <a:tc>
                  <a:txBody>
                    <a:bodyPr/>
                    <a:lstStyle/>
                    <a:p>
                      <a:r>
                        <a:rPr lang="en-TR" sz="1600" dirty="0"/>
                        <a:t>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32732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36369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451691">
                <a:tc>
                  <a:txBody>
                    <a:bodyPr/>
                    <a:lstStyle/>
                    <a:p>
                      <a:r>
                        <a:rPr lang="en-GB" sz="1600" dirty="0"/>
                        <a:t>to-be-checked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17033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18926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57027"/>
                  </a:ext>
                </a:extLst>
              </a:tr>
              <a:tr h="440675"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171392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19044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190436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1672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0A64B-82AA-E5EC-F6F2-DD0DFC21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8</a:t>
            </a:fld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58A33-BF22-6EED-0CC6-5D5E89888915}"/>
              </a:ext>
            </a:extLst>
          </p:cNvPr>
          <p:cNvSpPr txBox="1"/>
          <p:nvPr/>
        </p:nvSpPr>
        <p:spPr>
          <a:xfrm>
            <a:off x="838199" y="1646620"/>
            <a:ext cx="105155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n-lt"/>
              </a:rPr>
              <a:t>The pre-processing steps of nlbse’22 study are applied to our dataset.</a:t>
            </a:r>
          </a:p>
          <a:p>
            <a:r>
              <a:rPr lang="en-GB" sz="2000" dirty="0"/>
              <a:t>Test size is 10%. </a:t>
            </a:r>
          </a:p>
          <a:p>
            <a:r>
              <a:rPr lang="en-GB" sz="2000" dirty="0">
                <a:latin typeface="+mn-lt"/>
              </a:rPr>
              <a:t>Sampling is stratified based on labels.  </a:t>
            </a:r>
          </a:p>
          <a:p>
            <a:endParaRPr lang="en-US" sz="2000" dirty="0"/>
          </a:p>
          <a:p>
            <a:endParaRPr lang="en-TR" sz="2000" dirty="0"/>
          </a:p>
          <a:p>
            <a:endParaRPr lang="en-T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42F72-9E0D-857C-1C09-62DDCF2C276D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(to-be-checked)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651FC-1DD2-F848-0866-34E2DBCCE8E2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00411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4594</TotalTime>
  <Words>3894</Words>
  <Application>Microsoft Macintosh PowerPoint</Application>
  <PresentationFormat>Widescreen</PresentationFormat>
  <Paragraphs>1938</Paragraphs>
  <Slides>40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Datasets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Dataset: MSc &amp; Model: nlbse’22</vt:lpstr>
      <vt:lpstr>PowerPoint Presentation</vt:lpstr>
      <vt:lpstr>Summary </vt:lpstr>
      <vt:lpstr>Datasets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 Deniz</dc:creator>
  <cp:lastModifiedBy>Selin Deniz</cp:lastModifiedBy>
  <cp:revision>222</cp:revision>
  <dcterms:created xsi:type="dcterms:W3CDTF">2024-06-16T11:36:52Z</dcterms:created>
  <dcterms:modified xsi:type="dcterms:W3CDTF">2024-06-23T20:47:53Z</dcterms:modified>
</cp:coreProperties>
</file>