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53" r:id="rId1"/>
  </p:sldMasterIdLst>
  <p:notesMasterIdLst>
    <p:notesMasterId r:id="rId20"/>
  </p:notesMasterIdLst>
  <p:sldIdLst>
    <p:sldId id="256" r:id="rId2"/>
    <p:sldId id="286" r:id="rId3"/>
    <p:sldId id="288" r:id="rId4"/>
    <p:sldId id="287" r:id="rId5"/>
    <p:sldId id="267" r:id="rId6"/>
    <p:sldId id="269" r:id="rId7"/>
    <p:sldId id="262" r:id="rId8"/>
    <p:sldId id="268" r:id="rId9"/>
    <p:sldId id="278" r:id="rId10"/>
    <p:sldId id="280" r:id="rId11"/>
    <p:sldId id="281" r:id="rId12"/>
    <p:sldId id="289" r:id="rId13"/>
    <p:sldId id="290" r:id="rId14"/>
    <p:sldId id="291" r:id="rId15"/>
    <p:sldId id="271" r:id="rId16"/>
    <p:sldId id="283" r:id="rId17"/>
    <p:sldId id="276" r:id="rId18"/>
    <p:sldId id="257" r:id="rId19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  <a:srgbClr val="E7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0"/>
  </p:normalViewPr>
  <p:slideViewPr>
    <p:cSldViewPr snapToGrid="0">
      <p:cViewPr>
        <p:scale>
          <a:sx n="90" d="100"/>
          <a:sy n="90" d="100"/>
        </p:scale>
        <p:origin x="167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C7EB5-353D-C043-B874-C5F91D62F1A0}" type="datetimeFigureOut">
              <a:rPr lang="en-TR" smtClean="0"/>
              <a:t>21.06.2024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CB2F6-34ED-B44B-855E-21D27DB7D47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6849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NEXT: github roberta-0906/bug_clf_to_be_checked_issues_predicted_and_nlbse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CB2F6-34ED-B44B-855E-21D27DB7D476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6444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NEXT: github roberta-0906/bug_clf_to_be_checked_issues_predicted_and_nlbse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CB2F6-34ED-B44B-855E-21D27DB7D476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5158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FE7E-D052-3BB7-EFB3-5BD3C7AE5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8395B-C9FB-01FD-3634-138BB36E9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0708-BA22-7AC9-BE7A-CA137C2F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1D6B-5A35-704B-8F7D-9D51D292308C}" type="datetime1">
              <a:rPr lang="tr-TR" smtClean="0"/>
              <a:t>21.06.2024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CFE59-3A36-71AF-340F-A5D64A53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14246-BCD5-E401-5C4F-DB490768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4510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552F-DD07-7AF7-101B-54A84F9C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95210-1A67-8110-7F03-CFB07532F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C081-D748-132E-55B0-573876B1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A9B3-0C80-AA4F-8CED-3D8C9FE5B02C}" type="datetime1">
              <a:rPr lang="tr-TR" smtClean="0"/>
              <a:t>21.06.2024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F153-B1BA-DF3E-C181-76D2DEFD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31EF-07BB-9EC2-AFC0-C83E56D7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5544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9F8F5-E7DD-0A35-598D-357D6C8AB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509B0-13C3-5A10-5DBA-DF44179E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910D1-43FE-1948-8EFD-4718A57C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438-A364-1344-AAC0-0582BB4A5111}" type="datetime1">
              <a:rPr lang="tr-TR" smtClean="0"/>
              <a:t>21.06.2024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FE12-6334-2689-BB91-F1D5F26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35F3B-856C-727C-C983-F575350C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9671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82A3-CD75-E513-FF05-871825C3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6956-6C2C-18CE-7643-C3B49B53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77D75-304B-B342-5300-6AB7A0C9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76E4-D701-4041-8DA2-4F42CC5E8BB0}" type="datetime1">
              <a:rPr lang="tr-TR" smtClean="0"/>
              <a:t>21.06.2024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0989-F30E-25E8-CB61-D1E05CFB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EFE1-52FD-F4D2-5B48-D4F7A231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1135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EC94-FED0-1EC8-EDFB-F79C7E22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3651B-506C-0F41-B3B0-7A2340CB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EA5D-03F4-EE94-5786-92967731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6D1C-491F-0546-B14D-014953D96CF0}" type="datetime1">
              <a:rPr lang="tr-TR" smtClean="0"/>
              <a:t>21.06.2024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67D88-8250-59D0-A6A6-53E46783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91259-BDE1-C846-FD62-0803963C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4542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F194-05B9-9D1A-796E-084DD84D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0B56-862A-A2C6-3368-FFDE44132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A5C8C-3A90-C2A4-A634-349860125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D0FC8-B5A9-263D-B7E3-8B67DA68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E8DF-21FD-E34F-B9E7-92C073070C8B}" type="datetime1">
              <a:rPr lang="tr-TR" smtClean="0"/>
              <a:t>21.06.2024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B6F4D-C930-62FC-3A02-55931954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BFA21-A05E-DC4A-E6C7-A214ED18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28090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1047-949E-09B0-5D16-91A1E77A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7A881-4001-45DE-6E8E-1039BE36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68BB8-222E-41CE-E5E4-40FDDD2C4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A9426-C361-15BC-36EF-41B33F09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E12B4-9C98-4CD9-B150-152697AA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93CD0-3C51-1268-8A4A-5E71F739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9C79-4A6F-2346-AEDF-68262C07F3F0}" type="datetime1">
              <a:rPr lang="tr-TR" smtClean="0"/>
              <a:t>21.06.2024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155B7-4501-6452-F46F-22FAAC93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D372A-6621-8EDF-A261-55A91931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62658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61AD-EE28-FF62-08BD-C212449B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39510-F67F-AA5E-EF17-C3089ED2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AE17-58B2-384D-BD59-57FD4A0063A6}" type="datetime1">
              <a:rPr lang="tr-TR" smtClean="0"/>
              <a:t>21.06.2024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58BC-6056-C0CC-3D86-21AB8621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4DA75-571D-7C73-FBF8-B6522CA9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9900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10060-15DE-E323-B2F5-1082EC1B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862C-B84F-2B45-B9A5-1A4C38B4B2E8}" type="datetime1">
              <a:rPr lang="tr-TR" smtClean="0"/>
              <a:t>21.06.2024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543F3-7EEF-4369-0EC3-C8203D3C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647D8-0438-4A78-A88C-86CD6495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8303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96E6-2F74-D217-00B2-788E961A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C1F4-5D5C-9C5C-798D-2CB2AEAF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F1B26-B61C-BB62-B039-2979E73F0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AFB0E-1E0C-FD33-A7A3-DD22BB61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5C3C-7BA0-B74E-A5CA-E1B5CE16AE2F}" type="datetime1">
              <a:rPr lang="tr-TR" smtClean="0"/>
              <a:t>21.06.2024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A0D5A-DC7E-B44D-A9A2-8F370344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D5F00-A4A0-932A-CEF8-13343C88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74461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9E11-65B2-BD88-65EA-F618A0AC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28CB0-209A-6537-6C29-593D3C8CA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D694-1E33-E249-8B55-CC4D66E2D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E7A4D-82DF-1BBF-848A-40954A56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98BC-4EA2-9846-BCFF-2D54A6773FFC}" type="datetime1">
              <a:rPr lang="tr-TR" smtClean="0"/>
              <a:t>21.06.2024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B06F2-5C57-8D43-80D8-979F7B56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DA71-1B73-ADF9-0EFF-7E0B730B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1166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79C5F-6F61-5E18-E7FA-245E2A2B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4676-DB66-8218-5C86-F425E4C5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3AB4-AE9D-A443-8AA4-4252FED8F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41542F-2A79-6F48-8223-EB90212AEF5F}" type="datetime1">
              <a:rPr lang="tr-TR" smtClean="0"/>
              <a:t>21.06.2024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3903-8A14-59CF-B024-C97D4DDB5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B9FC-8445-7A55-3DE5-22D5D46A2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63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ckettagger.blob.core.windows.net/datasets/github-labels-top3-803k-test.tar.gz" TargetMode="External"/><Relationship Id="rId2" Type="http://schemas.openxmlformats.org/officeDocument/2006/relationships/hyperlink" Target="https://tickettagger.blob.core.windows.net/datasets/github-labels-top3-803k-train.tar.g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E421-A34F-1FB4-EA2D-A7638CD80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D8527-ED16-3721-458D-9184484E5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E32A9-F5CF-685A-C86E-CBBE202F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054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A0FD3B2-ED15-F1FC-444A-9D2322BADA6D}"/>
              </a:ext>
            </a:extLst>
          </p:cNvPr>
          <p:cNvSpPr txBox="1">
            <a:spLocks/>
          </p:cNvSpPr>
          <p:nvPr/>
        </p:nvSpPr>
        <p:spPr>
          <a:xfrm>
            <a:off x="595308" y="365125"/>
            <a:ext cx="11591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</a:t>
            </a:r>
            <a:endParaRPr lang="en-TR" sz="2400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9B5F3-D416-A3EA-6260-04AEF1B8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43" y="2170522"/>
            <a:ext cx="4624637" cy="376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59F58A-7E44-C129-95B7-A10C1D54C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32" y="1740506"/>
            <a:ext cx="5223776" cy="46210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9</a:t>
            </a:fld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9C2FA-D270-9963-72AD-01A22086D713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3 OK </a:t>
            </a:r>
          </a:p>
        </p:txBody>
      </p:sp>
    </p:spTree>
    <p:extLst>
      <p:ext uri="{BB962C8B-B14F-4D97-AF65-F5344CB8AC3E}">
        <p14:creationId xmlns:p14="http://schemas.microsoft.com/office/powerpoint/2010/main" val="107025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4641E5-E0C4-1A49-1BE5-731E7C8BBA9D}"/>
              </a:ext>
            </a:extLst>
          </p:cNvPr>
          <p:cNvSpPr txBox="1">
            <a:spLocks/>
          </p:cNvSpPr>
          <p:nvPr/>
        </p:nvSpPr>
        <p:spPr>
          <a:xfrm>
            <a:off x="595308" y="365125"/>
            <a:ext cx="11591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rgbClr val="C00000"/>
                </a:solidFill>
              </a:rPr>
              <a:t>nlbse’22</a:t>
            </a:r>
            <a:endParaRPr lang="en-TR" sz="2400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5C3516-812C-2919-F3F8-7FF3E29D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84" y="2183592"/>
            <a:ext cx="4703153" cy="3734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234BA-4252-BBB6-5859-7F845EAEF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5" y="1761779"/>
            <a:ext cx="5223775" cy="45784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10</a:t>
            </a:fld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9C2FA-D270-9963-72AD-01A22086D713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4 OK </a:t>
            </a:r>
          </a:p>
        </p:txBody>
      </p:sp>
    </p:spTree>
    <p:extLst>
      <p:ext uri="{BB962C8B-B14F-4D97-AF65-F5344CB8AC3E}">
        <p14:creationId xmlns:p14="http://schemas.microsoft.com/office/powerpoint/2010/main" val="76487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E79476E-4181-69B2-D11C-B47BCAB64C7B}"/>
              </a:ext>
            </a:extLst>
          </p:cNvPr>
          <p:cNvSpPr txBox="1">
            <a:spLocks/>
          </p:cNvSpPr>
          <p:nvPr/>
        </p:nvSpPr>
        <p:spPr>
          <a:xfrm>
            <a:off x="595308" y="365125"/>
            <a:ext cx="11591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Llama3 bug – enhancement – question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rgbClr val="C00000"/>
                </a:solidFill>
              </a:rPr>
              <a:t>nlbse’22</a:t>
            </a:r>
            <a:endParaRPr lang="en-TR" sz="2400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5C3516-812C-2919-F3F8-7FF3E29D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84" y="2183592"/>
            <a:ext cx="4703153" cy="37348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11</a:t>
            </a:fld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9C2FA-D270-9963-72AD-01A22086D713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5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85CB5-EBE8-A8F4-7116-26CAD7F2ACBC}"/>
              </a:ext>
            </a:extLst>
          </p:cNvPr>
          <p:cNvSpPr txBox="1"/>
          <p:nvPr/>
        </p:nvSpPr>
        <p:spPr>
          <a:xfrm>
            <a:off x="982395" y="1745691"/>
            <a:ext cx="54906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accuracy: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classificationReport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0.0 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precision: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recall: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f1-score: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1.0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precision: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recall: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f1-score: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2.0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precision: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recall: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f1-score</a:t>
            </a:r>
            <a:endParaRPr lang="en-TR" sz="1100" dirty="0"/>
          </a:p>
        </p:txBody>
      </p:sp>
    </p:spTree>
    <p:extLst>
      <p:ext uri="{BB962C8B-B14F-4D97-AF65-F5344CB8AC3E}">
        <p14:creationId xmlns:p14="http://schemas.microsoft.com/office/powerpoint/2010/main" val="221704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5C3516-812C-2919-F3F8-7FF3E29D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84" y="2183592"/>
            <a:ext cx="4703153" cy="3734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77776-B151-074B-8A50-744EA1A7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08" y="365125"/>
            <a:ext cx="11591925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Llama3 bug – enhancement – question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</a:t>
            </a:r>
            <a:endParaRPr lang="en-TR" sz="24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12</a:t>
            </a:fld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9C2FA-D270-9963-72AD-01A22086D713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6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85CB5-EBE8-A8F4-7116-26CAD7F2ACBC}"/>
              </a:ext>
            </a:extLst>
          </p:cNvPr>
          <p:cNvSpPr txBox="1"/>
          <p:nvPr/>
        </p:nvSpPr>
        <p:spPr>
          <a:xfrm>
            <a:off x="982395" y="1745691"/>
            <a:ext cx="54906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accuracy: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classificationReport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0.0 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precision: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recall: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f1-score: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1.0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precision: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recall: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f1-score: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2.0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precision: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recall: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f1-score</a:t>
            </a:r>
            <a:endParaRPr lang="en-TR" sz="1100" dirty="0"/>
          </a:p>
        </p:txBody>
      </p:sp>
    </p:spTree>
    <p:extLst>
      <p:ext uri="{BB962C8B-B14F-4D97-AF65-F5344CB8AC3E}">
        <p14:creationId xmlns:p14="http://schemas.microsoft.com/office/powerpoint/2010/main" val="2179239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5C3516-812C-2919-F3F8-7FF3E29D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84" y="2183592"/>
            <a:ext cx="4703153" cy="3734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77776-B151-074B-8A50-744EA1A7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08" y="365125"/>
            <a:ext cx="11591925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Llama3 bug – enhancement – others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others</a:t>
            </a:r>
            <a:endParaRPr lang="en-TR" sz="24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13</a:t>
            </a:fld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9C2FA-D270-9963-72AD-01A22086D713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85CB5-EBE8-A8F4-7116-26CAD7F2ACBC}"/>
              </a:ext>
            </a:extLst>
          </p:cNvPr>
          <p:cNvSpPr txBox="1"/>
          <p:nvPr/>
        </p:nvSpPr>
        <p:spPr>
          <a:xfrm>
            <a:off x="982395" y="1745691"/>
            <a:ext cx="54906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accuracy: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classificationReport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0.0 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precision: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recall: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f1-score: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1.0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precision: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recall: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f1-score: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2.0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precision: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recall: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f1-score</a:t>
            </a:r>
            <a:endParaRPr lang="en-TR" sz="1100" dirty="0"/>
          </a:p>
        </p:txBody>
      </p:sp>
    </p:spTree>
    <p:extLst>
      <p:ext uri="{BB962C8B-B14F-4D97-AF65-F5344CB8AC3E}">
        <p14:creationId xmlns:p14="http://schemas.microsoft.com/office/powerpoint/2010/main" val="160183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7776-B151-074B-8A50-744EA1A7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&amp; Model: </a:t>
            </a:r>
            <a:r>
              <a:rPr lang="en-US" dirty="0">
                <a:solidFill>
                  <a:srgbClr val="C00000"/>
                </a:solidFill>
              </a:rPr>
              <a:t>nlbse’22</a:t>
            </a:r>
            <a:endParaRPr lang="en-TR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0A64B-82AA-E5EC-F6F2-DD0DFC21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14</a:t>
            </a:fld>
            <a:endParaRPr lang="en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D7B12-C4DE-2DB6-62E4-0ED826C72C72}"/>
              </a:ext>
            </a:extLst>
          </p:cNvPr>
          <p:cNvSpPr txBox="1"/>
          <p:nvPr/>
        </p:nvSpPr>
        <p:spPr>
          <a:xfrm>
            <a:off x="1013552" y="2478795"/>
            <a:ext cx="7976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erkajalkumari</a:t>
            </a:r>
            <a:r>
              <a:rPr lang="en-US" dirty="0"/>
              <a:t>/how-to-run-llama-3-locally-0f9426708d83#:~:text=Running%20Llama%203%20Locally,-Llama%203%20with&amp;text=If%20your%20system%20has%20enough,be%20on%20the%20slower%20side.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6406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ED0511-CC16-0915-7FCC-F2EE178A8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59562"/>
              </p:ext>
            </p:extLst>
          </p:nvPr>
        </p:nvGraphicFramePr>
        <p:xfrm>
          <a:off x="22943" y="15335"/>
          <a:ext cx="10404440" cy="560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35288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35288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35288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35288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35288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</a:tblGrid>
              <a:tr h="655089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  <a:r>
                        <a:rPr lang="en-TR" sz="1200" dirty="0"/>
                        <a:t>ataset/Model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prepr.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MSc</a:t>
                      </a:r>
                      <a:r>
                        <a:rPr lang="en-TR" sz="1200" dirty="0"/>
                        <a:t> prepr.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Llama3 8b instruct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nlbse’22</a:t>
                      </a:r>
                    </a:p>
                    <a:p>
                      <a:r>
                        <a:rPr lang="en-TR" sz="1200" dirty="0"/>
                        <a:t>nlbse’22 prepr.</a:t>
                      </a:r>
                    </a:p>
                    <a:p>
                      <a:endParaRPr lang="en-TR" sz="1200" dirty="0"/>
                    </a:p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18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4868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test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without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87869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3957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AE4ED-C1A4-7021-DAE2-452991C6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15</a:t>
            </a:fld>
            <a:endParaRPr lang="en-TR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2737F8-7A02-49F9-743D-C94F3160F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83570"/>
              </p:ext>
            </p:extLst>
          </p:nvPr>
        </p:nvGraphicFramePr>
        <p:xfrm>
          <a:off x="1759886" y="66959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.896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.885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.720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.664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.691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.872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3145A1-7E58-E9E7-07BB-1463F250E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48293"/>
              </p:ext>
            </p:extLst>
          </p:nvPr>
        </p:nvGraphicFramePr>
        <p:xfrm>
          <a:off x="1760270" y="1494880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.812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.825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.707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.484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.574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.832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7A54A8-1C3C-110C-48E1-7277E7372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723735"/>
              </p:ext>
            </p:extLst>
          </p:nvPr>
        </p:nvGraphicFramePr>
        <p:xfrm>
          <a:off x="3486537" y="1495823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3 -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.910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.724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.756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.882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7E41DB-A48E-FC43-35BB-F39B96E67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3965"/>
              </p:ext>
            </p:extLst>
          </p:nvPr>
        </p:nvGraphicFramePr>
        <p:xfrm>
          <a:off x="3486532" y="66666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4 -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.593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.341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.433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.820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F2C6B4D-2DF3-9FED-7B10-6F8836091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77640"/>
              </p:ext>
            </p:extLst>
          </p:nvPr>
        </p:nvGraphicFramePr>
        <p:xfrm>
          <a:off x="6959586" y="314762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7 -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BB0042D-99C6-6832-388B-AC963BFB3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83184"/>
              </p:ext>
            </p:extLst>
          </p:nvPr>
        </p:nvGraphicFramePr>
        <p:xfrm>
          <a:off x="6959586" y="232638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74E926C-21DC-C6BE-BBC4-BCDE1462E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68050"/>
              </p:ext>
            </p:extLst>
          </p:nvPr>
        </p:nvGraphicFramePr>
        <p:xfrm>
          <a:off x="5223597" y="314762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6 -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7B3B1B9-D860-0408-43B9-628F6FC8C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70244"/>
              </p:ext>
            </p:extLst>
          </p:nvPr>
        </p:nvGraphicFramePr>
        <p:xfrm>
          <a:off x="8687558" y="4785791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10 -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215409D-1DA9-F99B-10AC-0DC74D9AC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14098"/>
              </p:ext>
            </p:extLst>
          </p:nvPr>
        </p:nvGraphicFramePr>
        <p:xfrm>
          <a:off x="8687559" y="396456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9 -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7DE2C1-DAA9-9BC0-A9C9-05A0413D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16513"/>
              </p:ext>
            </p:extLst>
          </p:nvPr>
        </p:nvGraphicFramePr>
        <p:xfrm>
          <a:off x="5227092" y="232498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5 -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08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7776-B151-074B-8A50-744EA1A7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Summary </a:t>
            </a:r>
            <a:endParaRPr lang="en-TR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ED0511-CC16-0915-7FCC-F2EE178A8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90802"/>
              </p:ext>
            </p:extLst>
          </p:nvPr>
        </p:nvGraphicFramePr>
        <p:xfrm>
          <a:off x="838200" y="1690687"/>
          <a:ext cx="10288836" cy="377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06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</a:tblGrid>
              <a:tr h="358450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  <a:r>
                        <a:rPr lang="en-TR" sz="1200" dirty="0"/>
                        <a:t>ataset/Model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Llama3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TR" sz="1200" dirty="0"/>
                        <a:t>ug 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MSc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969485"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815248"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807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481874"/>
                  </a:ext>
                </a:extLst>
              </a:tr>
              <a:tr h="826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868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AE4ED-C1A4-7021-DAE2-452991C6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5810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6F84A-54C7-67A1-6172-F93DFA6FA617}"/>
              </a:ext>
            </a:extLst>
          </p:cNvPr>
          <p:cNvSpPr txBox="1"/>
          <p:nvPr/>
        </p:nvSpPr>
        <p:spPr>
          <a:xfrm>
            <a:off x="239484" y="1646620"/>
            <a:ext cx="1171303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nlbse’22 dataset &amp; nlbse’22 preprocessing steps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/Users/isdeniz/Documents/github/Summary-2406/data/test_clean_concat_200.csv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/Users/isdeniz/Documents/github/Summary-2406/data/train_clean_concat_200.csv</a:t>
            </a:r>
          </a:p>
          <a:p>
            <a:pPr lvl="1"/>
            <a:endParaRPr lang="en-US" sz="1200" dirty="0">
              <a:highlight>
                <a:srgbClr val="00FF00"/>
              </a:highlight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/>
              <a:t>nlbse’22 dataset &amp; MSc preprocessing steps</a:t>
            </a:r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MSc dataset &amp; nlbse’22 preprocessing steps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/Users/isdeniz/Documents/github/Summary-2406/msc-dataset-bug-enhc-question-nlbse22-preprocessing/data/test_bug_enhc_ques_nlbse22_preprocessing_200.csv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/Users/isdeniz/Documents/github/Summary-2406/msc-dataset-bug-enhc-question-nlbse22-preprocessing/data/train_bug_enhc_ques_nlbse22_preprocessing_200.csv</a:t>
            </a:r>
          </a:p>
          <a:p>
            <a:pPr lvl="1"/>
            <a:endParaRPr lang="en-US" sz="1200" dirty="0">
              <a:highlight>
                <a:srgbClr val="00FF00"/>
              </a:highlight>
            </a:endParaRP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bug-enhc-oos-tbc train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bug-enhc-oos-tbc test</a:t>
            </a:r>
          </a:p>
          <a:p>
            <a:endParaRPr lang="en-US" sz="12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MSc dataset &amp; MSc preprocessing steps</a:t>
            </a:r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r>
              <a:rPr lang="en-US" sz="1200" dirty="0"/>
              <a:t>https://</a:t>
            </a:r>
            <a:r>
              <a:rPr lang="en-US" sz="1200" dirty="0" err="1"/>
              <a:t>ollama.com</a:t>
            </a:r>
            <a:r>
              <a:rPr lang="en-US" sz="1200" dirty="0"/>
              <a:t>/library/llama3</a:t>
            </a:r>
          </a:p>
          <a:p>
            <a:endParaRPr lang="en-US" sz="1200" dirty="0"/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77776-B151-074B-8A50-744EA1A7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Datasets </a:t>
            </a:r>
            <a:endParaRPr lang="en-TR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AE4ED-C1A4-7021-DAE2-452991C6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4030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ED0511-CC16-0915-7FCC-F2EE178A8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662736"/>
              </p:ext>
            </p:extLst>
          </p:nvPr>
        </p:nvGraphicFramePr>
        <p:xfrm>
          <a:off x="-34210" y="1047"/>
          <a:ext cx="13964400" cy="8074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800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128437552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596969991"/>
                    </a:ext>
                  </a:extLst>
                </a:gridCol>
              </a:tblGrid>
              <a:tr h="655089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  <a:r>
                        <a:rPr lang="en-TR" sz="1200" dirty="0"/>
                        <a:t>ataset/Model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prepr.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Llama3 8b instruct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bug – enhc – question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nlbse’22</a:t>
                      </a:r>
                    </a:p>
                    <a:p>
                      <a:r>
                        <a:rPr lang="en-TR" sz="1200" dirty="0"/>
                        <a:t>nlbse’22 prepr.</a:t>
                      </a:r>
                    </a:p>
                    <a:p>
                      <a:endParaRPr lang="en-TR" sz="1200" dirty="0"/>
                    </a:p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18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4868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1768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72293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test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without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87869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question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395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oos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569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7A54A8-1C3C-110C-48E1-7277E7372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82807"/>
              </p:ext>
            </p:extLst>
          </p:nvPr>
        </p:nvGraphicFramePr>
        <p:xfrm>
          <a:off x="5243910" y="231021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7E41DB-A48E-FC43-35BB-F39B96E67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44160"/>
              </p:ext>
            </p:extLst>
          </p:nvPr>
        </p:nvGraphicFramePr>
        <p:xfrm>
          <a:off x="5243910" y="6523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7B3B1B9-D860-0408-43B9-628F6FC8C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03263"/>
              </p:ext>
            </p:extLst>
          </p:nvPr>
        </p:nvGraphicFramePr>
        <p:xfrm>
          <a:off x="12201917" y="643530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6 -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215409D-1DA9-F99B-10AC-0DC74D9AC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1489"/>
              </p:ext>
            </p:extLst>
          </p:nvPr>
        </p:nvGraphicFramePr>
        <p:xfrm>
          <a:off x="12201918" y="561407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5 -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6A4D5F-9E55-C01C-4EC9-BDF3F1CF8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12852"/>
              </p:ext>
            </p:extLst>
          </p:nvPr>
        </p:nvGraphicFramePr>
        <p:xfrm>
          <a:off x="12201917" y="726577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89D5D7-FCB0-578F-63C6-193DDF1D8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21970"/>
              </p:ext>
            </p:extLst>
          </p:nvPr>
        </p:nvGraphicFramePr>
        <p:xfrm>
          <a:off x="1755270" y="230845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1625FEB-AAAF-727A-C67C-51369A7C8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15646"/>
              </p:ext>
            </p:extLst>
          </p:nvPr>
        </p:nvGraphicFramePr>
        <p:xfrm>
          <a:off x="3504968" y="230533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0C6CAE-0A87-C6CB-28CD-0D25DB19F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00302"/>
              </p:ext>
            </p:extLst>
          </p:nvPr>
        </p:nvGraphicFramePr>
        <p:xfrm>
          <a:off x="5238464" y="147641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3BAD8C0-1C5B-AFBF-6F2D-9901D6F39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98920"/>
              </p:ext>
            </p:extLst>
          </p:nvPr>
        </p:nvGraphicFramePr>
        <p:xfrm>
          <a:off x="6971085" y="314106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2054E68-65DA-E19A-598E-3D420FD40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3264"/>
              </p:ext>
            </p:extLst>
          </p:nvPr>
        </p:nvGraphicFramePr>
        <p:xfrm>
          <a:off x="6971469" y="3980633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E0D9E9A-4AD3-FC1B-255E-CA36EA32E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98553"/>
              </p:ext>
            </p:extLst>
          </p:nvPr>
        </p:nvGraphicFramePr>
        <p:xfrm>
          <a:off x="8706884" y="396917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F0D5D03-5D41-4AFD-65E5-5E709B2EA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73468"/>
              </p:ext>
            </p:extLst>
          </p:nvPr>
        </p:nvGraphicFramePr>
        <p:xfrm>
          <a:off x="10455104" y="479597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E74F766-D690-9F3D-F380-843B6D94F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33593"/>
              </p:ext>
            </p:extLst>
          </p:nvPr>
        </p:nvGraphicFramePr>
        <p:xfrm>
          <a:off x="10455104" y="313813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6DF0ADE-8B36-5421-5764-11C211406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24654"/>
              </p:ext>
            </p:extLst>
          </p:nvPr>
        </p:nvGraphicFramePr>
        <p:xfrm>
          <a:off x="6966464" y="479421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7A490BB-FB55-8E03-813A-6249F4E32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80517"/>
              </p:ext>
            </p:extLst>
          </p:nvPr>
        </p:nvGraphicFramePr>
        <p:xfrm>
          <a:off x="8716162" y="479109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5459B70-D49E-6E70-39DB-C82F49061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07154"/>
              </p:ext>
            </p:extLst>
          </p:nvPr>
        </p:nvGraphicFramePr>
        <p:xfrm>
          <a:off x="8711936" y="313459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F491722-1EAE-B216-C1AA-4E6D6838E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95585"/>
              </p:ext>
            </p:extLst>
          </p:nvPr>
        </p:nvGraphicFramePr>
        <p:xfrm>
          <a:off x="10449658" y="39621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F85A111-01BB-88B7-450C-82299F763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04475"/>
              </p:ext>
            </p:extLst>
          </p:nvPr>
        </p:nvGraphicFramePr>
        <p:xfrm>
          <a:off x="1759886" y="655309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.896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.885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.720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.664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.691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.872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8A427A3-BFFB-1AD8-5255-7590C10A7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76250"/>
              </p:ext>
            </p:extLst>
          </p:nvPr>
        </p:nvGraphicFramePr>
        <p:xfrm>
          <a:off x="1760270" y="1494880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.812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.825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.707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.484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.574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.832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8D17603-86E1-F09D-492F-DC49D7002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38122"/>
              </p:ext>
            </p:extLst>
          </p:nvPr>
        </p:nvGraphicFramePr>
        <p:xfrm>
          <a:off x="3500825" y="1481535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3 -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.910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.724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.756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.882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C5C441D-C5C5-B939-8A71-3AEF586DA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90783"/>
              </p:ext>
            </p:extLst>
          </p:nvPr>
        </p:nvGraphicFramePr>
        <p:xfrm>
          <a:off x="3500820" y="6523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4 -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.593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.341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.433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.820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83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ED0511-CC16-0915-7FCC-F2EE178A8463}"/>
              </a:ext>
            </a:extLst>
          </p:cNvPr>
          <p:cNvGraphicFramePr>
            <a:graphicFrameLocks noGrp="1"/>
          </p:cNvGraphicFramePr>
          <p:nvPr/>
        </p:nvGraphicFramePr>
        <p:xfrm>
          <a:off x="-34210" y="1047"/>
          <a:ext cx="13964400" cy="8074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800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128437552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596969991"/>
                    </a:ext>
                  </a:extLst>
                </a:gridCol>
              </a:tblGrid>
              <a:tr h="655089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  <a:r>
                        <a:rPr lang="en-TR" sz="1200" dirty="0"/>
                        <a:t>ataset/Model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prepr.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bug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r>
                        <a:rPr lang="en-GB" sz="1200" dirty="0"/>
                        <a:t>bug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Llama3 8b instruct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bug classifier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nlbse’22</a:t>
                      </a:r>
                    </a:p>
                    <a:p>
                      <a:r>
                        <a:rPr lang="en-TR" sz="1200" dirty="0"/>
                        <a:t>nlbse’22 prepr.</a:t>
                      </a:r>
                    </a:p>
                    <a:p>
                      <a:endParaRPr lang="en-TR" sz="1200" dirty="0"/>
                    </a:p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18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4868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1768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72293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test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without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87869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395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oos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56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2737F8-7A02-49F9-743D-C94F3160FA61}"/>
              </a:ext>
            </a:extLst>
          </p:cNvPr>
          <p:cNvGraphicFramePr>
            <a:graphicFrameLocks noGrp="1"/>
          </p:cNvGraphicFramePr>
          <p:nvPr/>
        </p:nvGraphicFramePr>
        <p:xfrm>
          <a:off x="1759891" y="655309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3145A1-7E58-E9E7-07BB-1463F250EDF5}"/>
              </a:ext>
            </a:extLst>
          </p:cNvPr>
          <p:cNvGraphicFramePr>
            <a:graphicFrameLocks noGrp="1"/>
          </p:cNvGraphicFramePr>
          <p:nvPr/>
        </p:nvGraphicFramePr>
        <p:xfrm>
          <a:off x="1760275" y="1494875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E12E6B-0E80-6CBA-C392-D08A8DB07F97}"/>
              </a:ext>
            </a:extLst>
          </p:cNvPr>
          <p:cNvGraphicFramePr>
            <a:graphicFrameLocks noGrp="1"/>
          </p:cNvGraphicFramePr>
          <p:nvPr/>
        </p:nvGraphicFramePr>
        <p:xfrm>
          <a:off x="3495690" y="148341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7A54A8-1C3C-110C-48E1-7277E737286A}"/>
              </a:ext>
            </a:extLst>
          </p:cNvPr>
          <p:cNvGraphicFramePr>
            <a:graphicFrameLocks noGrp="1"/>
          </p:cNvGraphicFramePr>
          <p:nvPr/>
        </p:nvGraphicFramePr>
        <p:xfrm>
          <a:off x="5243910" y="231021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7E41DB-A48E-FC43-35BB-F39B96E6773D}"/>
              </a:ext>
            </a:extLst>
          </p:cNvPr>
          <p:cNvGraphicFramePr>
            <a:graphicFrameLocks noGrp="1"/>
          </p:cNvGraphicFramePr>
          <p:nvPr/>
        </p:nvGraphicFramePr>
        <p:xfrm>
          <a:off x="5243910" y="6523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7B3B1B9-D860-0408-43B9-628F6FC8C371}"/>
              </a:ext>
            </a:extLst>
          </p:cNvPr>
          <p:cNvGraphicFramePr>
            <a:graphicFrameLocks noGrp="1"/>
          </p:cNvGraphicFramePr>
          <p:nvPr/>
        </p:nvGraphicFramePr>
        <p:xfrm>
          <a:off x="12201917" y="643530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215409D-1DA9-F99B-10AC-0DC74D9AC141}"/>
              </a:ext>
            </a:extLst>
          </p:cNvPr>
          <p:cNvGraphicFramePr>
            <a:graphicFrameLocks noGrp="1"/>
          </p:cNvGraphicFramePr>
          <p:nvPr/>
        </p:nvGraphicFramePr>
        <p:xfrm>
          <a:off x="12201918" y="561407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6A4D5F-9E55-C01C-4EC9-BDF3F1CF8C38}"/>
              </a:ext>
            </a:extLst>
          </p:cNvPr>
          <p:cNvGraphicFramePr>
            <a:graphicFrameLocks noGrp="1"/>
          </p:cNvGraphicFramePr>
          <p:nvPr/>
        </p:nvGraphicFramePr>
        <p:xfrm>
          <a:off x="12201917" y="726577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89D5D7-FCB0-578F-63C6-193DDF1D8320}"/>
              </a:ext>
            </a:extLst>
          </p:cNvPr>
          <p:cNvGraphicFramePr>
            <a:graphicFrameLocks noGrp="1"/>
          </p:cNvGraphicFramePr>
          <p:nvPr/>
        </p:nvGraphicFramePr>
        <p:xfrm>
          <a:off x="1755270" y="230845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1625FEB-AAAF-727A-C67C-51369A7C84E1}"/>
              </a:ext>
            </a:extLst>
          </p:cNvPr>
          <p:cNvGraphicFramePr>
            <a:graphicFrameLocks noGrp="1"/>
          </p:cNvGraphicFramePr>
          <p:nvPr/>
        </p:nvGraphicFramePr>
        <p:xfrm>
          <a:off x="3504968" y="230533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0AE6682-D783-A144-DF17-E33907FF3E2E}"/>
              </a:ext>
            </a:extLst>
          </p:cNvPr>
          <p:cNvGraphicFramePr>
            <a:graphicFrameLocks noGrp="1"/>
          </p:cNvGraphicFramePr>
          <p:nvPr/>
        </p:nvGraphicFramePr>
        <p:xfrm>
          <a:off x="3500742" y="64883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0C6CAE-0A87-C6CB-28CD-0D25DB19FB8B}"/>
              </a:ext>
            </a:extLst>
          </p:cNvPr>
          <p:cNvGraphicFramePr>
            <a:graphicFrameLocks noGrp="1"/>
          </p:cNvGraphicFramePr>
          <p:nvPr/>
        </p:nvGraphicFramePr>
        <p:xfrm>
          <a:off x="5238464" y="147641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3BAD8C0-1C5B-AFBF-6F2D-9901D6F39119}"/>
              </a:ext>
            </a:extLst>
          </p:cNvPr>
          <p:cNvGraphicFramePr>
            <a:graphicFrameLocks noGrp="1"/>
          </p:cNvGraphicFramePr>
          <p:nvPr/>
        </p:nvGraphicFramePr>
        <p:xfrm>
          <a:off x="6971085" y="314106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2054E68-65DA-E19A-598E-3D420FD4048B}"/>
              </a:ext>
            </a:extLst>
          </p:cNvPr>
          <p:cNvGraphicFramePr>
            <a:graphicFrameLocks noGrp="1"/>
          </p:cNvGraphicFramePr>
          <p:nvPr/>
        </p:nvGraphicFramePr>
        <p:xfrm>
          <a:off x="6971469" y="3980633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E0D9E9A-4AD3-FC1B-255E-CA36EA32E697}"/>
              </a:ext>
            </a:extLst>
          </p:cNvPr>
          <p:cNvGraphicFramePr>
            <a:graphicFrameLocks noGrp="1"/>
          </p:cNvGraphicFramePr>
          <p:nvPr/>
        </p:nvGraphicFramePr>
        <p:xfrm>
          <a:off x="8706884" y="396917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F0D5D03-5D41-4AFD-65E5-5E709B2EA49B}"/>
              </a:ext>
            </a:extLst>
          </p:cNvPr>
          <p:cNvGraphicFramePr>
            <a:graphicFrameLocks noGrp="1"/>
          </p:cNvGraphicFramePr>
          <p:nvPr/>
        </p:nvGraphicFramePr>
        <p:xfrm>
          <a:off x="10455104" y="479597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E74F766-D690-9F3D-F380-843B6D94F8ED}"/>
              </a:ext>
            </a:extLst>
          </p:cNvPr>
          <p:cNvGraphicFramePr>
            <a:graphicFrameLocks noGrp="1"/>
          </p:cNvGraphicFramePr>
          <p:nvPr/>
        </p:nvGraphicFramePr>
        <p:xfrm>
          <a:off x="10455104" y="313813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6DF0ADE-8B36-5421-5764-11C2114068A8}"/>
              </a:ext>
            </a:extLst>
          </p:cNvPr>
          <p:cNvGraphicFramePr>
            <a:graphicFrameLocks noGrp="1"/>
          </p:cNvGraphicFramePr>
          <p:nvPr/>
        </p:nvGraphicFramePr>
        <p:xfrm>
          <a:off x="6966464" y="479421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7A490BB-FB55-8E03-813A-6249F4E327DC}"/>
              </a:ext>
            </a:extLst>
          </p:cNvPr>
          <p:cNvGraphicFramePr>
            <a:graphicFrameLocks noGrp="1"/>
          </p:cNvGraphicFramePr>
          <p:nvPr/>
        </p:nvGraphicFramePr>
        <p:xfrm>
          <a:off x="8716162" y="479109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5459B70-D49E-6E70-39DB-C82F49061412}"/>
              </a:ext>
            </a:extLst>
          </p:cNvPr>
          <p:cNvGraphicFramePr>
            <a:graphicFrameLocks noGrp="1"/>
          </p:cNvGraphicFramePr>
          <p:nvPr/>
        </p:nvGraphicFramePr>
        <p:xfrm>
          <a:off x="8711936" y="313459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F491722-1EAE-B216-C1AA-4E6D6838E64A}"/>
              </a:ext>
            </a:extLst>
          </p:cNvPr>
          <p:cNvGraphicFramePr>
            <a:graphicFrameLocks noGrp="1"/>
          </p:cNvGraphicFramePr>
          <p:nvPr/>
        </p:nvGraphicFramePr>
        <p:xfrm>
          <a:off x="10449658" y="39621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5380CECD-F0EC-A88B-CBB4-2862344A5006}"/>
              </a:ext>
            </a:extLst>
          </p:cNvPr>
          <p:cNvSpPr txBox="1"/>
          <p:nvPr/>
        </p:nvSpPr>
        <p:spPr>
          <a:xfrm>
            <a:off x="10829926" y="4972050"/>
            <a:ext cx="75723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TR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478043-070A-B20C-8A8C-239C6F927974}"/>
              </a:ext>
            </a:extLst>
          </p:cNvPr>
          <p:cNvSpPr txBox="1"/>
          <p:nvPr/>
        </p:nvSpPr>
        <p:spPr>
          <a:xfrm>
            <a:off x="10829926" y="3320139"/>
            <a:ext cx="75723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TR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98201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ED0511-CC16-0915-7FCC-F2EE178A8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65436"/>
              </p:ext>
            </p:extLst>
          </p:nvPr>
        </p:nvGraphicFramePr>
        <p:xfrm>
          <a:off x="-34210" y="1047"/>
          <a:ext cx="13964400" cy="8074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800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128437552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596969991"/>
                    </a:ext>
                  </a:extLst>
                </a:gridCol>
              </a:tblGrid>
              <a:tr h="655089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  <a:r>
                        <a:rPr lang="en-TR" sz="1200" dirty="0"/>
                        <a:t>ataset/Model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prepr.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r>
                        <a:rPr lang="en-GB" sz="1200" dirty="0"/>
                        <a:t>enhc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Llama3 8b instruct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classifier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nlbse’22</a:t>
                      </a:r>
                    </a:p>
                    <a:p>
                      <a:r>
                        <a:rPr lang="en-TR" sz="1200" dirty="0"/>
                        <a:t>nlbse’22 prepr.</a:t>
                      </a:r>
                    </a:p>
                    <a:p>
                      <a:endParaRPr lang="en-TR" sz="1200" dirty="0"/>
                    </a:p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18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4868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1768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72293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test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without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87869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395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oos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56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2737F8-7A02-49F9-743D-C94F3160FA61}"/>
              </a:ext>
            </a:extLst>
          </p:cNvPr>
          <p:cNvGraphicFramePr>
            <a:graphicFrameLocks noGrp="1"/>
          </p:cNvGraphicFramePr>
          <p:nvPr/>
        </p:nvGraphicFramePr>
        <p:xfrm>
          <a:off x="1759891" y="655309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3145A1-7E58-E9E7-07BB-1463F250EDF5}"/>
              </a:ext>
            </a:extLst>
          </p:cNvPr>
          <p:cNvGraphicFramePr>
            <a:graphicFrameLocks noGrp="1"/>
          </p:cNvGraphicFramePr>
          <p:nvPr/>
        </p:nvGraphicFramePr>
        <p:xfrm>
          <a:off x="1760275" y="1494875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E12E6B-0E80-6CBA-C392-D08A8DB07F97}"/>
              </a:ext>
            </a:extLst>
          </p:cNvPr>
          <p:cNvGraphicFramePr>
            <a:graphicFrameLocks noGrp="1"/>
          </p:cNvGraphicFramePr>
          <p:nvPr/>
        </p:nvGraphicFramePr>
        <p:xfrm>
          <a:off x="3495690" y="148341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7A54A8-1C3C-110C-48E1-7277E737286A}"/>
              </a:ext>
            </a:extLst>
          </p:cNvPr>
          <p:cNvGraphicFramePr>
            <a:graphicFrameLocks noGrp="1"/>
          </p:cNvGraphicFramePr>
          <p:nvPr/>
        </p:nvGraphicFramePr>
        <p:xfrm>
          <a:off x="5243910" y="231021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7E41DB-A48E-FC43-35BB-F39B96E6773D}"/>
              </a:ext>
            </a:extLst>
          </p:cNvPr>
          <p:cNvGraphicFramePr>
            <a:graphicFrameLocks noGrp="1"/>
          </p:cNvGraphicFramePr>
          <p:nvPr/>
        </p:nvGraphicFramePr>
        <p:xfrm>
          <a:off x="5243910" y="6523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7B3B1B9-D860-0408-43B9-628F6FC8C371}"/>
              </a:ext>
            </a:extLst>
          </p:cNvPr>
          <p:cNvGraphicFramePr>
            <a:graphicFrameLocks noGrp="1"/>
          </p:cNvGraphicFramePr>
          <p:nvPr/>
        </p:nvGraphicFramePr>
        <p:xfrm>
          <a:off x="12201917" y="643530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215409D-1DA9-F99B-10AC-0DC74D9AC141}"/>
              </a:ext>
            </a:extLst>
          </p:cNvPr>
          <p:cNvGraphicFramePr>
            <a:graphicFrameLocks noGrp="1"/>
          </p:cNvGraphicFramePr>
          <p:nvPr/>
        </p:nvGraphicFramePr>
        <p:xfrm>
          <a:off x="12201918" y="561407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6A4D5F-9E55-C01C-4EC9-BDF3F1CF8C38}"/>
              </a:ext>
            </a:extLst>
          </p:cNvPr>
          <p:cNvGraphicFramePr>
            <a:graphicFrameLocks noGrp="1"/>
          </p:cNvGraphicFramePr>
          <p:nvPr/>
        </p:nvGraphicFramePr>
        <p:xfrm>
          <a:off x="12201917" y="726577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89D5D7-FCB0-578F-63C6-193DDF1D8320}"/>
              </a:ext>
            </a:extLst>
          </p:cNvPr>
          <p:cNvGraphicFramePr>
            <a:graphicFrameLocks noGrp="1"/>
          </p:cNvGraphicFramePr>
          <p:nvPr/>
        </p:nvGraphicFramePr>
        <p:xfrm>
          <a:off x="1755270" y="230845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1625FEB-AAAF-727A-C67C-51369A7C84E1}"/>
              </a:ext>
            </a:extLst>
          </p:cNvPr>
          <p:cNvGraphicFramePr>
            <a:graphicFrameLocks noGrp="1"/>
          </p:cNvGraphicFramePr>
          <p:nvPr/>
        </p:nvGraphicFramePr>
        <p:xfrm>
          <a:off x="3504968" y="230533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0AE6682-D783-A144-DF17-E33907FF3E2E}"/>
              </a:ext>
            </a:extLst>
          </p:cNvPr>
          <p:cNvGraphicFramePr>
            <a:graphicFrameLocks noGrp="1"/>
          </p:cNvGraphicFramePr>
          <p:nvPr/>
        </p:nvGraphicFramePr>
        <p:xfrm>
          <a:off x="3500742" y="64883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0C6CAE-0A87-C6CB-28CD-0D25DB19FB8B}"/>
              </a:ext>
            </a:extLst>
          </p:cNvPr>
          <p:cNvGraphicFramePr>
            <a:graphicFrameLocks noGrp="1"/>
          </p:cNvGraphicFramePr>
          <p:nvPr/>
        </p:nvGraphicFramePr>
        <p:xfrm>
          <a:off x="5238464" y="147641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3BAD8C0-1C5B-AFBF-6F2D-9901D6F39119}"/>
              </a:ext>
            </a:extLst>
          </p:cNvPr>
          <p:cNvGraphicFramePr>
            <a:graphicFrameLocks noGrp="1"/>
          </p:cNvGraphicFramePr>
          <p:nvPr/>
        </p:nvGraphicFramePr>
        <p:xfrm>
          <a:off x="6971085" y="314106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2054E68-65DA-E19A-598E-3D420FD4048B}"/>
              </a:ext>
            </a:extLst>
          </p:cNvPr>
          <p:cNvGraphicFramePr>
            <a:graphicFrameLocks noGrp="1"/>
          </p:cNvGraphicFramePr>
          <p:nvPr/>
        </p:nvGraphicFramePr>
        <p:xfrm>
          <a:off x="6971469" y="3980633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E0D9E9A-4AD3-FC1B-255E-CA36EA32E697}"/>
              </a:ext>
            </a:extLst>
          </p:cNvPr>
          <p:cNvGraphicFramePr>
            <a:graphicFrameLocks noGrp="1"/>
          </p:cNvGraphicFramePr>
          <p:nvPr/>
        </p:nvGraphicFramePr>
        <p:xfrm>
          <a:off x="8706884" y="396917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F0D5D03-5D41-4AFD-65E5-5E709B2EA49B}"/>
              </a:ext>
            </a:extLst>
          </p:cNvPr>
          <p:cNvGraphicFramePr>
            <a:graphicFrameLocks noGrp="1"/>
          </p:cNvGraphicFramePr>
          <p:nvPr/>
        </p:nvGraphicFramePr>
        <p:xfrm>
          <a:off x="10455104" y="479597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E74F766-D690-9F3D-F380-843B6D94F8ED}"/>
              </a:ext>
            </a:extLst>
          </p:cNvPr>
          <p:cNvGraphicFramePr>
            <a:graphicFrameLocks noGrp="1"/>
          </p:cNvGraphicFramePr>
          <p:nvPr/>
        </p:nvGraphicFramePr>
        <p:xfrm>
          <a:off x="10455104" y="313813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6DF0ADE-8B36-5421-5764-11C2114068A8}"/>
              </a:ext>
            </a:extLst>
          </p:cNvPr>
          <p:cNvGraphicFramePr>
            <a:graphicFrameLocks noGrp="1"/>
          </p:cNvGraphicFramePr>
          <p:nvPr/>
        </p:nvGraphicFramePr>
        <p:xfrm>
          <a:off x="6966464" y="479421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7A490BB-FB55-8E03-813A-6249F4E327DC}"/>
              </a:ext>
            </a:extLst>
          </p:cNvPr>
          <p:cNvGraphicFramePr>
            <a:graphicFrameLocks noGrp="1"/>
          </p:cNvGraphicFramePr>
          <p:nvPr/>
        </p:nvGraphicFramePr>
        <p:xfrm>
          <a:off x="8716162" y="479109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5459B70-D49E-6E70-39DB-C82F49061412}"/>
              </a:ext>
            </a:extLst>
          </p:cNvPr>
          <p:cNvGraphicFramePr>
            <a:graphicFrameLocks noGrp="1"/>
          </p:cNvGraphicFramePr>
          <p:nvPr/>
        </p:nvGraphicFramePr>
        <p:xfrm>
          <a:off x="8711936" y="313459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F491722-1EAE-B216-C1AA-4E6D6838E64A}"/>
              </a:ext>
            </a:extLst>
          </p:cNvPr>
          <p:cNvGraphicFramePr>
            <a:graphicFrameLocks noGrp="1"/>
          </p:cNvGraphicFramePr>
          <p:nvPr/>
        </p:nvGraphicFramePr>
        <p:xfrm>
          <a:off x="10449658" y="39621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9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645931-F94C-8E57-4393-816CBD29B1E9}"/>
              </a:ext>
            </a:extLst>
          </p:cNvPr>
          <p:cNvSpPr txBox="1">
            <a:spLocks/>
          </p:cNvSpPr>
          <p:nvPr/>
        </p:nvSpPr>
        <p:spPr>
          <a:xfrm>
            <a:off x="595308" y="365125"/>
            <a:ext cx="11591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sz="2400" dirty="0">
                <a:solidFill>
                  <a:srgbClr val="C00000"/>
                </a:solidFill>
              </a:rPr>
              <a:t>nlbse’22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460F-A335-CCCC-B360-6628B929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4</a:t>
            </a:fld>
            <a:endParaRPr lang="en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665AB-3E24-27CF-2B40-0668038C40B4}"/>
              </a:ext>
            </a:extLst>
          </p:cNvPr>
          <p:cNvSpPr txBox="1"/>
          <p:nvPr/>
        </p:nvSpPr>
        <p:spPr>
          <a:xfrm>
            <a:off x="838199" y="1646620"/>
            <a:ext cx="10515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Train: </a:t>
            </a:r>
            <a:r>
              <a:rPr lang="en-US" sz="2000" dirty="0">
                <a:latin typeface="+mn-lt"/>
                <a:hlinkClick r:id="rId2"/>
              </a:rPr>
              <a:t>https://tickettagger.blob.core.windows.net/datasets/github-labels-top3-803k-train.tar.gz</a:t>
            </a:r>
            <a:endParaRPr lang="en-US" sz="2000" dirty="0">
              <a:latin typeface="+mn-lt"/>
            </a:endParaRPr>
          </a:p>
          <a:p>
            <a:r>
              <a:rPr lang="en-US" sz="2000" dirty="0"/>
              <a:t>Test: </a:t>
            </a:r>
            <a:r>
              <a:rPr lang="en-US" sz="2000" dirty="0">
                <a:hlinkClick r:id="rId3"/>
              </a:rPr>
              <a:t>https://tickettagger.blob.core.windows.net/datasets/github-labels-top3-803k-test.tar.gz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Initially: Train: 90% </a:t>
            </a:r>
            <a:r>
              <a:rPr lang="en-TR" sz="2000" dirty="0"/>
              <a:t>722899 | Test: 10% 80518 | Total: 803417</a:t>
            </a:r>
          </a:p>
          <a:p>
            <a:r>
              <a:rPr lang="en-TR" sz="2000" dirty="0"/>
              <a:t>Duplicate issues are removed only in the Train dataset, number of dropped issues: 26220</a:t>
            </a:r>
          </a:p>
          <a:p>
            <a:r>
              <a:rPr lang="en-TR" sz="2000" dirty="0"/>
              <a:t>Final distribution is below: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TR" sz="2000" dirty="0"/>
          </a:p>
          <a:p>
            <a:endParaRPr lang="en-T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7408456-3FBA-AAD4-1FAE-1410E60EE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24533"/>
              </p:ext>
            </p:extLst>
          </p:nvPr>
        </p:nvGraphicFramePr>
        <p:xfrm>
          <a:off x="838200" y="3778786"/>
          <a:ext cx="10288836" cy="252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06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</a:tblGrid>
              <a:tr h="583894">
                <a:tc>
                  <a:txBody>
                    <a:bodyPr/>
                    <a:lstStyle/>
                    <a:p>
                      <a:r>
                        <a:rPr lang="en-US" sz="1600" dirty="0"/>
                        <a:t>Label</a:t>
                      </a:r>
                      <a:r>
                        <a:rPr lang="en-TR" sz="1600" dirty="0"/>
                        <a:t>/Dataset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Train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Train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r>
                        <a:rPr lang="en-TR" sz="1600" dirty="0"/>
                        <a:t>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347678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40288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387966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517793">
                <a:tc>
                  <a:txBody>
                    <a:bodyPr/>
                    <a:lstStyle/>
                    <a:p>
                      <a:r>
                        <a:rPr lang="en-TR" sz="1600" dirty="0"/>
                        <a:t>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290006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33203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323209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TR" sz="16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58995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7027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66022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57027"/>
                  </a:ext>
                </a:extLst>
              </a:tr>
              <a:tr h="440675"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696679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80518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777197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167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CFD4C9-2A7B-B3A0-05E9-A6203710980E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34015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460F-A335-CCCC-B360-6628B929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5</a:t>
            </a:fld>
            <a:endParaRPr lang="en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665AB-3E24-27CF-2B40-0668038C40B4}"/>
              </a:ext>
            </a:extLst>
          </p:cNvPr>
          <p:cNvSpPr txBox="1"/>
          <p:nvPr/>
        </p:nvSpPr>
        <p:spPr>
          <a:xfrm>
            <a:off x="838199" y="1646620"/>
            <a:ext cx="105155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n-lt"/>
              </a:rPr>
              <a:t>Pre-processing steps: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TR" sz="2000" dirty="0"/>
          </a:p>
          <a:p>
            <a:endParaRPr lang="en-T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FC8139-C466-427B-EAD7-A97B67FA0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90330"/>
              </p:ext>
            </p:extLst>
          </p:nvPr>
        </p:nvGraphicFramePr>
        <p:xfrm>
          <a:off x="838197" y="2061480"/>
          <a:ext cx="10288838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225">
                  <a:extLst>
                    <a:ext uri="{9D8B030D-6E8A-4147-A177-3AD203B41FA5}">
                      <a16:colId xmlns:a16="http://schemas.microsoft.com/office/drawing/2014/main" val="1571932516"/>
                    </a:ext>
                  </a:extLst>
                </a:gridCol>
                <a:gridCol w="749147">
                  <a:extLst>
                    <a:ext uri="{9D8B030D-6E8A-4147-A177-3AD203B41FA5}">
                      <a16:colId xmlns:a16="http://schemas.microsoft.com/office/drawing/2014/main" val="161344766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val="2164608099"/>
                    </a:ext>
                  </a:extLst>
                </a:gridCol>
                <a:gridCol w="1255923">
                  <a:extLst>
                    <a:ext uri="{9D8B030D-6E8A-4147-A177-3AD203B41FA5}">
                      <a16:colId xmlns:a16="http://schemas.microsoft.com/office/drawing/2014/main" val="1177219074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val="981267201"/>
                    </a:ext>
                  </a:extLst>
                </a:gridCol>
                <a:gridCol w="1145754">
                  <a:extLst>
                    <a:ext uri="{9D8B030D-6E8A-4147-A177-3AD203B41FA5}">
                      <a16:colId xmlns:a16="http://schemas.microsoft.com/office/drawing/2014/main" val="1124411858"/>
                    </a:ext>
                  </a:extLst>
                </a:gridCol>
                <a:gridCol w="1156770">
                  <a:extLst>
                    <a:ext uri="{9D8B030D-6E8A-4147-A177-3AD203B41FA5}">
                      <a16:colId xmlns:a16="http://schemas.microsoft.com/office/drawing/2014/main" val="220559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sz="16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Train Issue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Train Issue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 Issue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 Issue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2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sz="1600" dirty="0"/>
                        <a:t>Removing duplicates based on issue URLs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8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Replacing functions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8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Replacing issue numbers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0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Converting to lower case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8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Removing punctuations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0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Removing non-ascii characters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55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Replacing fixed part of repo URL column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0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Replacing white spaces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0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Truncating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2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Concatenating issue columns into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168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517002-59B6-4F76-AB86-B0125C3E82CB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OK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A7A47E-00DE-E86B-C43F-BF2B55B03F56}"/>
              </a:ext>
            </a:extLst>
          </p:cNvPr>
          <p:cNvSpPr txBox="1">
            <a:spLocks/>
          </p:cNvSpPr>
          <p:nvPr/>
        </p:nvSpPr>
        <p:spPr>
          <a:xfrm>
            <a:off x="595308" y="365125"/>
            <a:ext cx="11591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sz="2400" dirty="0">
                <a:solidFill>
                  <a:srgbClr val="C00000"/>
                </a:solidFill>
              </a:rPr>
              <a:t>nlbse’22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9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6279A9-660C-C465-4E39-E309CAC5B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22374"/>
              </p:ext>
            </p:extLst>
          </p:nvPr>
        </p:nvGraphicFramePr>
        <p:xfrm>
          <a:off x="838197" y="2972183"/>
          <a:ext cx="10288836" cy="252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06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</a:tblGrid>
              <a:tr h="583894">
                <a:tc>
                  <a:txBody>
                    <a:bodyPr/>
                    <a:lstStyle/>
                    <a:p>
                      <a:r>
                        <a:rPr lang="en-US" sz="1600" dirty="0"/>
                        <a:t>Label</a:t>
                      </a:r>
                      <a:r>
                        <a:rPr lang="en-TR" sz="1600" dirty="0"/>
                        <a:t>/Dataset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Train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Train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r>
                        <a:rPr lang="en-TR" sz="1600" dirty="0"/>
                        <a:t>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50995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56661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517793">
                <a:tc>
                  <a:txBody>
                    <a:bodyPr/>
                    <a:lstStyle/>
                    <a:p>
                      <a:r>
                        <a:rPr lang="en-TR" sz="1600" dirty="0"/>
                        <a:t>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32732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36369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GB" sz="1600" dirty="0"/>
                        <a:t>question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11103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12337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57027"/>
                  </a:ext>
                </a:extLst>
              </a:tr>
              <a:tr h="440675"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94830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10537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105367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1672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0A64B-82AA-E5EC-F6F2-DD0DFC21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6</a:t>
            </a:fld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58A33-BF22-6EED-0CC6-5D5E89888915}"/>
              </a:ext>
            </a:extLst>
          </p:cNvPr>
          <p:cNvSpPr txBox="1"/>
          <p:nvPr/>
        </p:nvSpPr>
        <p:spPr>
          <a:xfrm>
            <a:off x="838199" y="1646620"/>
            <a:ext cx="105155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n-lt"/>
              </a:rPr>
              <a:t>The pre-processing steps of nlbse’22 study are applied to our dataset.</a:t>
            </a:r>
          </a:p>
          <a:p>
            <a:r>
              <a:rPr lang="en-GB" sz="2000" dirty="0"/>
              <a:t>Test size is 10%. </a:t>
            </a:r>
          </a:p>
          <a:p>
            <a:r>
              <a:rPr lang="en-GB" sz="2000" dirty="0">
                <a:latin typeface="+mn-lt"/>
              </a:rPr>
              <a:t>Sampling is stratified based on labels.  </a:t>
            </a:r>
            <a:endParaRPr lang="en-US" sz="2000" dirty="0"/>
          </a:p>
          <a:p>
            <a:endParaRPr lang="en-US" sz="2000" dirty="0"/>
          </a:p>
          <a:p>
            <a:endParaRPr lang="en-TR" sz="2000" dirty="0"/>
          </a:p>
          <a:p>
            <a:endParaRPr lang="en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D8A6E-3766-9580-8F7D-1820BC8ACCE2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OK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42F72-9E0D-857C-1C09-62DDCF2C276D}"/>
              </a:ext>
            </a:extLst>
          </p:cNvPr>
          <p:cNvSpPr txBox="1">
            <a:spLocks/>
          </p:cNvSpPr>
          <p:nvPr/>
        </p:nvSpPr>
        <p:spPr>
          <a:xfrm>
            <a:off x="595308" y="365125"/>
            <a:ext cx="11591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6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A59A0A3-3CFA-11EE-20F3-5E40BF975CAE}"/>
              </a:ext>
            </a:extLst>
          </p:cNvPr>
          <p:cNvSpPr txBox="1">
            <a:spLocks/>
          </p:cNvSpPr>
          <p:nvPr/>
        </p:nvSpPr>
        <p:spPr>
          <a:xfrm>
            <a:off x="595308" y="365125"/>
            <a:ext cx="11591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rgbClr val="C00000"/>
                </a:solidFill>
              </a:rPr>
              <a:t>nlbse’22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rgbClr val="C00000"/>
                </a:solidFill>
              </a:rPr>
              <a:t>nlbse’22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3C791-C8FB-24E0-B6CE-F796A3F2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32" y="1740507"/>
            <a:ext cx="5113947" cy="45660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7</a:t>
            </a:fld>
            <a:endParaRPr lang="en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FB9D8-2605-C702-8EF4-B73A2F671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54" y="1710632"/>
            <a:ext cx="5132946" cy="1910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35B3FA-3F30-4D3C-93D7-DD401994DB5D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 OK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51661B-6C62-03E1-B24A-6CFF3FB8A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282" y="3641317"/>
            <a:ext cx="3506089" cy="287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3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FBFDC2-2024-AC49-7C31-F256F2EB4B29}"/>
              </a:ext>
            </a:extLst>
          </p:cNvPr>
          <p:cNvSpPr txBox="1">
            <a:spLocks/>
          </p:cNvSpPr>
          <p:nvPr/>
        </p:nvSpPr>
        <p:spPr>
          <a:xfrm>
            <a:off x="595308" y="365125"/>
            <a:ext cx="11591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rgbClr val="C00000"/>
                </a:solidFill>
              </a:rPr>
              <a:t>nlbse’22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</a:t>
            </a:r>
            <a:endParaRPr lang="en-TR" sz="2400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554755-BEF3-A7FD-73AF-C26475F4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43" y="2148422"/>
            <a:ext cx="4632113" cy="380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4B591-A51F-D47F-01A3-D32B06B55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32" y="1740507"/>
            <a:ext cx="5223776" cy="45660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8</a:t>
            </a:fld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9C2FA-D270-9963-72AD-01A22086D713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2 OK</a:t>
            </a:r>
          </a:p>
        </p:txBody>
      </p:sp>
    </p:spTree>
    <p:extLst>
      <p:ext uri="{BB962C8B-B14F-4D97-AF65-F5344CB8AC3E}">
        <p14:creationId xmlns:p14="http://schemas.microsoft.com/office/powerpoint/2010/main" val="197293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2688</TotalTime>
  <Words>3181</Words>
  <Application>Microsoft Macintosh PowerPoint</Application>
  <PresentationFormat>Widescreen</PresentationFormat>
  <Paragraphs>1791</Paragraphs>
  <Slides>18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Model: Llama3 bug – enhancement – question &amp; Dataset: MSc bug – enhancement – question</vt:lpstr>
      <vt:lpstr>Model: Llama3 bug – enhancement – others &amp; Dataset: MSc bug – enhancement – others</vt:lpstr>
      <vt:lpstr>Dataset: MSc &amp; Model: nlbse’22</vt:lpstr>
      <vt:lpstr>PowerPoint Presentation</vt:lpstr>
      <vt:lpstr>Summary </vt:lpstr>
      <vt:lpstr>Datasets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 Deniz</dc:creator>
  <cp:lastModifiedBy>Selin Deniz</cp:lastModifiedBy>
  <cp:revision>93</cp:revision>
  <dcterms:created xsi:type="dcterms:W3CDTF">2024-06-16T11:36:52Z</dcterms:created>
  <dcterms:modified xsi:type="dcterms:W3CDTF">2024-06-21T20:34:09Z</dcterms:modified>
</cp:coreProperties>
</file>