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6" r:id="rId3"/>
    <p:sldId id="257" r:id="rId4"/>
    <p:sldId id="283" r:id="rId5"/>
    <p:sldId id="284" r:id="rId6"/>
    <p:sldId id="285" r:id="rId7"/>
    <p:sldId id="286" r:id="rId8"/>
    <p:sldId id="287" r:id="rId9"/>
    <p:sldId id="258" r:id="rId10"/>
    <p:sldId id="259" r:id="rId11"/>
    <p:sldId id="288" r:id="rId12"/>
    <p:sldId id="289" r:id="rId13"/>
    <p:sldId id="260" r:id="rId14"/>
    <p:sldId id="290" r:id="rId15"/>
    <p:sldId id="261" r:id="rId16"/>
    <p:sldId id="291" r:id="rId17"/>
    <p:sldId id="262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23" autoAdjust="0"/>
    <p:restoredTop sz="94648" autoAdjust="0"/>
  </p:normalViewPr>
  <p:slideViewPr>
    <p:cSldViewPr>
      <p:cViewPr varScale="1">
        <p:scale>
          <a:sx n="61" d="100"/>
          <a:sy n="61" d="100"/>
        </p:scale>
        <p:origin x="216" y="1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8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7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9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8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1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7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4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E221-E4D1-41C9-A7DB-89AEE59B1D1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3/&#20363;&#23376;2/Example3_2.jav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Java&#38754;&#21521;&#23545;&#35937;&#31532;3&#29256;&#20195;&#30721;/chapter3/&#20363;&#23376;3/Example3_3.jav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Java&#38754;&#21521;&#23545;&#35937;&#31532;3&#29256;&#20195;&#30721;/chapter3/&#20363;&#23376;4/Example3_4.java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3/&#20363;&#23376;5/Example3_5.jav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Java&#38754;&#21521;&#23545;&#35937;&#31532;3&#29256;&#20195;&#30721;/chapter3/&#20363;&#23376;6/Example3_6.jav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Java&#38754;&#21521;&#23545;&#35937;&#31532;3&#29256;&#20195;&#30721;/chapter3/&#20363;&#23376;7/Example3_7.java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Java&#38754;&#21521;&#23545;&#35937;&#31532;3&#29256;&#20195;&#30721;/chapter3/&#20363;&#23376;8/Example3_8.java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3/&#20363;&#23376;10/Example3_10.java" TargetMode="External"/><Relationship Id="rId2" Type="http://schemas.openxmlformats.org/officeDocument/2006/relationships/hyperlink" Target="Java&#38754;&#21521;&#23545;&#35937;&#31532;3&#29256;&#20195;&#30721;/chapter3/&#20363;&#23376;9/Example3_9.java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3/&#20363;&#23376;1/Example3_1.jav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0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3.3 if</a:t>
            </a:r>
            <a:r>
              <a:rPr lang="zh-CN" altLang="zh-CN" sz="2400" b="1" dirty="0"/>
              <a:t>条件分支语句</a:t>
            </a:r>
            <a:br>
              <a:rPr lang="zh-CN" altLang="zh-CN" sz="2400" b="1" dirty="0"/>
            </a:b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1273" y="1124744"/>
            <a:ext cx="2304256" cy="14401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3.3.1 if</a:t>
            </a:r>
            <a:r>
              <a:rPr lang="zh-CN" altLang="en-US" sz="1800" b="1" dirty="0">
                <a:solidFill>
                  <a:srgbClr val="C00000"/>
                </a:solidFill>
              </a:rPr>
              <a:t>语句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3.3.2 if-else</a:t>
            </a:r>
            <a:r>
              <a:rPr lang="zh-CN" altLang="en-US" sz="1800" b="1" dirty="0">
                <a:solidFill>
                  <a:srgbClr val="0070C0"/>
                </a:solidFill>
              </a:rPr>
              <a:t>语句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3.3.3 if-else </a:t>
            </a:r>
            <a:r>
              <a:rPr lang="en-US" altLang="zh-CN" sz="1800" b="1" dirty="0" err="1">
                <a:solidFill>
                  <a:srgbClr val="0070C0"/>
                </a:solidFill>
              </a:rPr>
              <a:t>if-else</a:t>
            </a:r>
            <a:r>
              <a:rPr lang="zh-CN" altLang="en-US" sz="1800" b="1" dirty="0">
                <a:solidFill>
                  <a:srgbClr val="0070C0"/>
                </a:solidFill>
              </a:rPr>
              <a:t>语句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503190" y="119675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75856" y="970743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if(</a:t>
            </a:r>
            <a:r>
              <a:rPr lang="zh-CN" altLang="en-US" b="1" dirty="0">
                <a:solidFill>
                  <a:srgbClr val="C00000"/>
                </a:solidFill>
              </a:rPr>
              <a:t>表达式</a:t>
            </a:r>
            <a:r>
              <a:rPr lang="en-US" altLang="zh-CN" dirty="0"/>
              <a:t>){ 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若干语句 </a:t>
            </a:r>
            <a:r>
              <a:rPr lang="en-US" altLang="zh-CN" dirty="0"/>
              <a:t>//if</a:t>
            </a:r>
            <a:r>
              <a:rPr lang="zh-CN" altLang="en-US" dirty="0"/>
              <a:t>操作部分</a:t>
            </a:r>
          </a:p>
          <a:p>
            <a:r>
              <a:rPr lang="en-US" altLang="zh-CN" dirty="0"/>
              <a:t>}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94072"/>
            <a:ext cx="4320480" cy="419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23528" y="2996952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表达式</a:t>
            </a:r>
            <a:r>
              <a:rPr lang="zh-CN" altLang="en-US" b="1" dirty="0"/>
              <a:t>的值必须是</a:t>
            </a:r>
            <a:r>
              <a:rPr lang="en-US" altLang="zh-CN" b="1" dirty="0" err="1"/>
              <a:t>boolean</a:t>
            </a:r>
            <a:r>
              <a:rPr lang="zh-CN" altLang="en-US" b="1" dirty="0"/>
              <a:t>类型</a:t>
            </a:r>
            <a:r>
              <a:rPr lang="zh-CN" altLang="en-US" dirty="0"/>
              <a:t>，当值为</a:t>
            </a:r>
            <a:r>
              <a:rPr lang="en-US" altLang="zh-CN" dirty="0"/>
              <a:t>true</a:t>
            </a:r>
            <a:r>
              <a:rPr lang="zh-CN" altLang="en-US" dirty="0"/>
              <a:t>时，则执行紧跟着的复合语句，结束当前</a:t>
            </a:r>
            <a:r>
              <a:rPr lang="en-US" altLang="zh-CN" dirty="0"/>
              <a:t>if</a:t>
            </a:r>
            <a:r>
              <a:rPr lang="zh-CN" altLang="en-US" dirty="0"/>
              <a:t>语句的执行；如果表达式的值为</a:t>
            </a:r>
            <a:r>
              <a:rPr lang="en-US" altLang="zh-CN" dirty="0"/>
              <a:t>false</a:t>
            </a:r>
            <a:r>
              <a:rPr lang="zh-CN" altLang="en-US" dirty="0"/>
              <a:t>，结束当前</a:t>
            </a:r>
            <a:r>
              <a:rPr lang="en-US" altLang="zh-CN" dirty="0"/>
              <a:t>if</a:t>
            </a:r>
            <a:r>
              <a:rPr lang="zh-CN" altLang="en-US" dirty="0"/>
              <a:t>语句的执行。</a:t>
            </a:r>
            <a:r>
              <a:rPr lang="zh-CN" altLang="zh-CN" dirty="0"/>
              <a:t>在</a:t>
            </a:r>
            <a:r>
              <a:rPr lang="en-US" altLang="zh-CN" dirty="0"/>
              <a:t>if</a:t>
            </a:r>
            <a:r>
              <a:rPr lang="zh-CN" altLang="zh-CN" dirty="0"/>
              <a:t>语句中，其中的复合语句中如果只有一条语句，</a:t>
            </a:r>
            <a:r>
              <a:rPr lang="en-US" altLang="zh-CN" dirty="0"/>
              <a:t>{ }</a:t>
            </a:r>
            <a:r>
              <a:rPr lang="zh-CN" altLang="zh-CN" dirty="0"/>
              <a:t>可以省略不写，但为了增强程序的可读性</a:t>
            </a:r>
            <a:r>
              <a:rPr lang="zh-CN" altLang="zh-CN" b="1" dirty="0"/>
              <a:t>最好不要省略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1115616" y="50431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hlinkClick r:id="rId3" action="ppaction://hlinkfile"/>
              </a:rPr>
              <a:t>例子</a:t>
            </a:r>
            <a:r>
              <a:rPr lang="en-US" altLang="zh-CN" dirty="0">
                <a:hlinkClick r:id="rId3" action="ppaction://hlinkfile"/>
              </a:rPr>
              <a:t>2</a:t>
            </a:r>
            <a:r>
              <a:rPr lang="zh-CN" altLang="zh-CN" dirty="0"/>
              <a:t>中，将变量</a:t>
            </a:r>
            <a:r>
              <a:rPr lang="en-US" altLang="zh-CN" dirty="0"/>
              <a:t>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内存中的数值按大小顺序进行互换（从小到大排列）</a:t>
            </a:r>
            <a:r>
              <a:rPr lang="zh-CN" altLang="en-US" dirty="0"/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352265" y="5043110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>
                <a:hlinkClick r:id="rId3" action="ppaction://hlinkfile"/>
              </a:rPr>
              <a:t>例子</a:t>
            </a:r>
            <a:r>
              <a:rPr lang="en-US" altLang="zh-CN" dirty="0">
                <a:hlinkClick r:id="rId3" action="ppaction://hlinkfile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15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3.3 if</a:t>
            </a:r>
            <a:r>
              <a:rPr lang="zh-CN" altLang="zh-CN" sz="2400" b="1" dirty="0"/>
              <a:t>条件分支语句</a:t>
            </a:r>
            <a:br>
              <a:rPr lang="zh-CN" altLang="zh-CN" sz="2400" b="1" dirty="0"/>
            </a:b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1273" y="1124744"/>
            <a:ext cx="2304256" cy="14401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3.3.1 if</a:t>
            </a:r>
            <a:r>
              <a:rPr lang="zh-CN" altLang="en-US" sz="1800" b="1" dirty="0">
                <a:solidFill>
                  <a:srgbClr val="0070C0"/>
                </a:solidFill>
              </a:rPr>
              <a:t>语句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3.3.2 if-else</a:t>
            </a:r>
            <a:r>
              <a:rPr lang="zh-CN" altLang="en-US" sz="1800" b="1" dirty="0">
                <a:solidFill>
                  <a:srgbClr val="C00000"/>
                </a:solidFill>
              </a:rPr>
              <a:t>语句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3.3.3 if-else </a:t>
            </a:r>
            <a:r>
              <a:rPr lang="en-US" altLang="zh-CN" sz="1800" b="1" dirty="0" err="1">
                <a:solidFill>
                  <a:srgbClr val="0070C0"/>
                </a:solidFill>
              </a:rPr>
              <a:t>if-else</a:t>
            </a:r>
            <a:r>
              <a:rPr lang="zh-CN" altLang="en-US" sz="1800" b="1" dirty="0">
                <a:solidFill>
                  <a:srgbClr val="0070C0"/>
                </a:solidFill>
              </a:rPr>
              <a:t>语句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517477" y="1525365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75856" y="970743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if(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若干语句</a:t>
            </a:r>
            <a:endParaRPr lang="en-US" altLang="zh-CN" dirty="0"/>
          </a:p>
          <a:p>
            <a:r>
              <a:rPr lang="en-US" altLang="zh-CN" dirty="0"/>
              <a:t>        //if</a:t>
            </a:r>
            <a:r>
              <a:rPr lang="zh-CN" altLang="en-US" dirty="0"/>
              <a:t>操作</a:t>
            </a:r>
            <a:endParaRPr lang="zh-CN" altLang="zh-CN" dirty="0"/>
          </a:p>
          <a:p>
            <a:r>
              <a:rPr lang="en-US" altLang="zh-CN" dirty="0"/>
              <a:t> }</a:t>
            </a:r>
            <a:endParaRPr lang="zh-CN" altLang="zh-CN" dirty="0"/>
          </a:p>
          <a:p>
            <a:r>
              <a:rPr lang="en-US" altLang="zh-CN" dirty="0"/>
              <a:t>else {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若干语句</a:t>
            </a:r>
            <a:endParaRPr lang="en-US" altLang="zh-CN" dirty="0"/>
          </a:p>
          <a:p>
            <a:r>
              <a:rPr lang="en-US" altLang="zh-CN" dirty="0"/>
              <a:t>       //else</a:t>
            </a:r>
            <a:r>
              <a:rPr lang="zh-CN" altLang="en-US" dirty="0"/>
              <a:t>操作</a:t>
            </a:r>
            <a:endParaRPr lang="zh-CN" altLang="zh-CN" dirty="0"/>
          </a:p>
          <a:p>
            <a:r>
              <a:rPr lang="en-US" altLang="zh-CN" dirty="0"/>
              <a:t> }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3279067"/>
            <a:ext cx="4032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表达式</a:t>
            </a:r>
            <a:r>
              <a:rPr lang="zh-CN" altLang="en-US" b="1" dirty="0"/>
              <a:t>的值必须是</a:t>
            </a:r>
            <a:r>
              <a:rPr lang="en-US" altLang="zh-CN" b="1" dirty="0" err="1"/>
              <a:t>boolean</a:t>
            </a:r>
            <a:r>
              <a:rPr lang="zh-CN" altLang="en-US" b="1" dirty="0"/>
              <a:t>类型</a:t>
            </a:r>
            <a:r>
              <a:rPr lang="zh-CN" altLang="en-US" dirty="0"/>
              <a:t>，当值为</a:t>
            </a:r>
            <a:r>
              <a:rPr lang="en-US" altLang="zh-CN" dirty="0"/>
              <a:t>true</a:t>
            </a:r>
            <a:r>
              <a:rPr lang="zh-CN" altLang="en-US" dirty="0"/>
              <a:t>时，</a:t>
            </a:r>
            <a:r>
              <a:rPr lang="zh-CN" altLang="zh-CN" dirty="0"/>
              <a:t>执行</a:t>
            </a:r>
            <a:r>
              <a:rPr lang="en-US" altLang="zh-CN" dirty="0"/>
              <a:t>if</a:t>
            </a:r>
            <a:r>
              <a:rPr lang="zh-CN" altLang="en-US" dirty="0"/>
              <a:t>后</a:t>
            </a:r>
            <a:r>
              <a:rPr lang="zh-CN" altLang="zh-CN" dirty="0"/>
              <a:t>的复合语句，结束当前</a:t>
            </a:r>
            <a:r>
              <a:rPr lang="en-US" altLang="zh-CN" dirty="0"/>
              <a:t>if-else</a:t>
            </a:r>
            <a:r>
              <a:rPr lang="zh-CN" altLang="zh-CN" dirty="0"/>
              <a:t>语句的执行；如果表达式的值为</a:t>
            </a:r>
            <a:r>
              <a:rPr lang="en-US" altLang="zh-CN" dirty="0"/>
              <a:t>false</a:t>
            </a:r>
            <a:r>
              <a:rPr lang="zh-CN" altLang="zh-CN" dirty="0"/>
              <a:t>，则执行关键字</a:t>
            </a:r>
            <a:r>
              <a:rPr lang="en-US" altLang="zh-CN" dirty="0"/>
              <a:t>else</a:t>
            </a:r>
            <a:r>
              <a:rPr lang="zh-CN" altLang="zh-CN" dirty="0"/>
              <a:t>后面的复合语句，结束当前</a:t>
            </a:r>
            <a:r>
              <a:rPr lang="en-US" altLang="zh-CN" dirty="0"/>
              <a:t>if-else</a:t>
            </a:r>
            <a:r>
              <a:rPr lang="zh-CN" altLang="zh-CN" dirty="0"/>
              <a:t>语句的执行。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408894" y="5373216"/>
            <a:ext cx="3731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3</a:t>
            </a:r>
            <a:r>
              <a:rPr lang="zh-CN" altLang="zh-CN" dirty="0"/>
              <a:t>中有两条</a:t>
            </a:r>
            <a:r>
              <a:rPr lang="en-US" altLang="zh-CN" dirty="0"/>
              <a:t>if-else</a:t>
            </a:r>
            <a:r>
              <a:rPr lang="zh-CN" altLang="zh-CN" dirty="0"/>
              <a:t>语句，其作用是根据成绩输出相应的信息）</a:t>
            </a:r>
            <a:r>
              <a:rPr lang="zh-CN" altLang="en-US" dirty="0"/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408894" y="4858066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3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3075"/>
            <a:ext cx="3860318" cy="342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895953"/>
            <a:ext cx="3588973" cy="13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2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3.3 if</a:t>
            </a:r>
            <a:r>
              <a:rPr lang="zh-CN" altLang="zh-CN" sz="2400" b="1" dirty="0"/>
              <a:t>条件分支语句</a:t>
            </a:r>
            <a:br>
              <a:rPr lang="zh-CN" altLang="zh-CN" sz="2400" b="1" dirty="0"/>
            </a:b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1273" y="1124744"/>
            <a:ext cx="2304256" cy="14401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3.3.1 if</a:t>
            </a:r>
            <a:r>
              <a:rPr lang="zh-CN" altLang="en-US" sz="1800" b="1" dirty="0">
                <a:solidFill>
                  <a:srgbClr val="0070C0"/>
                </a:solidFill>
              </a:rPr>
              <a:t>语句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3.3.2 if-else</a:t>
            </a:r>
            <a:r>
              <a:rPr lang="zh-CN" altLang="en-US" sz="1800" b="1" dirty="0">
                <a:solidFill>
                  <a:srgbClr val="0070C0"/>
                </a:solidFill>
              </a:rPr>
              <a:t>语句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3.3.3 if-else </a:t>
            </a:r>
            <a:r>
              <a:rPr lang="en-US" altLang="zh-CN" sz="1800" b="1" dirty="0" err="1">
                <a:solidFill>
                  <a:srgbClr val="C00000"/>
                </a:solidFill>
              </a:rPr>
              <a:t>if-else</a:t>
            </a:r>
            <a:r>
              <a:rPr lang="zh-CN" altLang="en-US" sz="1800" b="1" dirty="0">
                <a:solidFill>
                  <a:srgbClr val="C00000"/>
                </a:solidFill>
              </a:rPr>
              <a:t>语句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517477" y="1947571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77517" y="1840429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if-else </a:t>
            </a:r>
            <a:r>
              <a:rPr lang="en-US" altLang="zh-CN" dirty="0" err="1"/>
              <a:t>if-else</a:t>
            </a:r>
            <a:r>
              <a:rPr lang="en-US" altLang="zh-CN" dirty="0"/>
              <a:t> </a:t>
            </a:r>
            <a:r>
              <a:rPr lang="zh-CN" altLang="zh-CN" dirty="0"/>
              <a:t>语句是多条件分支语句，即根据多个条件来控制程序执行的流程。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1477" y="2996952"/>
            <a:ext cx="228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if(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若干语句</a:t>
            </a:r>
          </a:p>
          <a:p>
            <a:r>
              <a:rPr lang="en-US" altLang="zh-CN" dirty="0"/>
              <a:t> }</a:t>
            </a:r>
            <a:endParaRPr lang="zh-CN" altLang="zh-CN" dirty="0"/>
          </a:p>
          <a:p>
            <a:r>
              <a:rPr lang="en-US" altLang="zh-CN" dirty="0"/>
              <a:t>else if(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若干语句</a:t>
            </a:r>
          </a:p>
          <a:p>
            <a:r>
              <a:rPr lang="en-US" altLang="zh-CN" dirty="0"/>
              <a:t> }</a:t>
            </a:r>
            <a:endParaRPr lang="zh-CN" altLang="zh-CN" dirty="0"/>
          </a:p>
          <a:p>
            <a:r>
              <a:rPr lang="en-US" altLang="zh-CN" dirty="0"/>
              <a:t>… …</a:t>
            </a:r>
            <a:endParaRPr lang="zh-CN" altLang="zh-CN" dirty="0"/>
          </a:p>
          <a:p>
            <a:r>
              <a:rPr lang="en-US" altLang="zh-CN" dirty="0"/>
              <a:t>else {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zh-CN" altLang="zh-CN" dirty="0"/>
              <a:t>若干语句</a:t>
            </a:r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61738" y="5944026"/>
            <a:ext cx="3520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表达式的值必须是</a:t>
            </a:r>
            <a:r>
              <a:rPr lang="en-US" altLang="zh-CN" b="1" dirty="0" err="1"/>
              <a:t>boolean</a:t>
            </a:r>
            <a:r>
              <a:rPr lang="zh-CN" altLang="zh-CN" b="1" dirty="0"/>
              <a:t>类型</a:t>
            </a:r>
            <a:r>
              <a:rPr lang="zh-CN" altLang="en-US" b="1" dirty="0"/>
              <a:t>。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61" y="2865170"/>
            <a:ext cx="5943208" cy="312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79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3.4 </a:t>
            </a:r>
            <a:r>
              <a:rPr lang="zh-CN" altLang="zh-CN" sz="2400" b="1" dirty="0"/>
              <a:t>开关语句</a:t>
            </a:r>
            <a:br>
              <a:rPr lang="zh-CN" altLang="zh-CN" sz="2400" b="1" dirty="0"/>
            </a:b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3508" y="1177925"/>
            <a:ext cx="2359682" cy="74501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 </a:t>
            </a:r>
            <a:r>
              <a:rPr lang="zh-CN" altLang="en-US" sz="1800" b="1" dirty="0">
                <a:solidFill>
                  <a:srgbClr val="C00000"/>
                </a:solidFill>
              </a:rPr>
              <a:t>语句格式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 </a:t>
            </a:r>
            <a:r>
              <a:rPr lang="zh-CN" altLang="en-US" sz="1800" b="1" dirty="0">
                <a:solidFill>
                  <a:srgbClr val="0070C0"/>
                </a:solidFill>
              </a:rPr>
              <a:t>表达式与执行流程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503190" y="119675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87824" y="908150"/>
            <a:ext cx="57606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switch </a:t>
            </a:r>
            <a:r>
              <a:rPr lang="zh-CN" altLang="zh-CN" dirty="0"/>
              <a:t>语句是单条件多分支的开关语句，它的一般格式定义如下（其中</a:t>
            </a:r>
            <a:r>
              <a:rPr lang="en-US" altLang="zh-CN" dirty="0"/>
              <a:t>break</a:t>
            </a:r>
            <a:r>
              <a:rPr lang="zh-CN" altLang="zh-CN" dirty="0"/>
              <a:t>语句是可选的）。</a:t>
            </a:r>
          </a:p>
          <a:p>
            <a:r>
              <a:rPr lang="en-US" altLang="zh-CN" b="1" dirty="0"/>
              <a:t>switch</a:t>
            </a:r>
            <a:r>
              <a:rPr lang="en-US" altLang="zh-CN" dirty="0"/>
              <a:t>(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case  </a:t>
            </a:r>
            <a:r>
              <a:rPr lang="zh-CN" altLang="zh-CN" b="1" dirty="0">
                <a:solidFill>
                  <a:srgbClr val="C00000"/>
                </a:solidFill>
              </a:rPr>
              <a:t>常量值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           </a:t>
            </a:r>
            <a:r>
              <a:rPr lang="zh-CN" altLang="zh-CN" dirty="0"/>
              <a:t>若干个语句</a:t>
            </a:r>
          </a:p>
          <a:p>
            <a:r>
              <a:rPr lang="en-US" altLang="zh-CN" dirty="0"/>
              <a:t>               break;</a:t>
            </a:r>
            <a:endParaRPr lang="zh-CN" altLang="zh-CN" dirty="0"/>
          </a:p>
          <a:p>
            <a:r>
              <a:rPr lang="en-US" altLang="zh-CN" dirty="0"/>
              <a:t>   case  </a:t>
            </a:r>
            <a:r>
              <a:rPr lang="zh-CN" altLang="zh-CN" b="1" dirty="0">
                <a:solidFill>
                  <a:srgbClr val="C00000"/>
                </a:solidFill>
              </a:rPr>
              <a:t>常量值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           </a:t>
            </a:r>
            <a:r>
              <a:rPr lang="zh-CN" altLang="zh-CN" dirty="0"/>
              <a:t>若干个语句</a:t>
            </a:r>
          </a:p>
          <a:p>
            <a:r>
              <a:rPr lang="en-US" altLang="zh-CN" dirty="0"/>
              <a:t>               break;</a:t>
            </a:r>
            <a:endParaRPr lang="zh-CN" altLang="zh-CN" dirty="0"/>
          </a:p>
          <a:p>
            <a:r>
              <a:rPr lang="en-US" altLang="zh-CN" dirty="0"/>
              <a:t>    ...</a:t>
            </a:r>
            <a:endParaRPr lang="zh-CN" altLang="zh-CN" dirty="0"/>
          </a:p>
          <a:p>
            <a:r>
              <a:rPr lang="en-US" altLang="zh-CN" dirty="0"/>
              <a:t>   case  </a:t>
            </a:r>
            <a:r>
              <a:rPr lang="zh-CN" altLang="zh-CN" b="1" dirty="0">
                <a:solidFill>
                  <a:srgbClr val="C00000"/>
                </a:solidFill>
              </a:rPr>
              <a:t>常量值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          </a:t>
            </a:r>
            <a:r>
              <a:rPr lang="zh-CN" altLang="zh-CN" dirty="0"/>
              <a:t>若干个语句</a:t>
            </a:r>
          </a:p>
          <a:p>
            <a:r>
              <a:rPr lang="en-US" altLang="zh-CN" dirty="0"/>
              <a:t>              break;</a:t>
            </a:r>
            <a:endParaRPr lang="zh-CN" altLang="zh-CN" dirty="0"/>
          </a:p>
          <a:p>
            <a:r>
              <a:rPr lang="en-US" altLang="zh-CN" dirty="0"/>
              <a:t>   default:</a:t>
            </a:r>
            <a:endParaRPr lang="zh-CN" altLang="zh-CN" dirty="0"/>
          </a:p>
          <a:p>
            <a:r>
              <a:rPr lang="en-US" altLang="zh-CN" dirty="0"/>
              <a:t>         </a:t>
            </a:r>
            <a:r>
              <a:rPr lang="zh-CN" altLang="zh-CN" dirty="0"/>
              <a:t>若干语句</a:t>
            </a:r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100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3.4 </a:t>
            </a:r>
            <a:r>
              <a:rPr lang="zh-CN" altLang="zh-CN" sz="2400" b="1" dirty="0"/>
              <a:t>开关语句</a:t>
            </a:r>
            <a:br>
              <a:rPr lang="zh-CN" altLang="zh-CN" sz="2400" b="1" dirty="0"/>
            </a:b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3508" y="1177925"/>
            <a:ext cx="2359682" cy="74501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 </a:t>
            </a:r>
            <a:r>
              <a:rPr lang="zh-CN" altLang="en-US" sz="1800" b="1" dirty="0">
                <a:solidFill>
                  <a:srgbClr val="0070C0"/>
                </a:solidFill>
              </a:rPr>
              <a:t>语句格式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 </a:t>
            </a:r>
            <a:r>
              <a:rPr lang="zh-CN" altLang="en-US" sz="1800" b="1" dirty="0">
                <a:solidFill>
                  <a:srgbClr val="C00000"/>
                </a:solidFill>
              </a:rPr>
              <a:t>表达式与执行流程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503190" y="155679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74676" y="1420210"/>
            <a:ext cx="59103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“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zh-CN" altLang="zh-CN" dirty="0"/>
              <a:t>”的值可以为</a:t>
            </a:r>
            <a:r>
              <a:rPr lang="en-US" altLang="zh-CN" dirty="0"/>
              <a:t>byte</a:t>
            </a:r>
            <a:r>
              <a:rPr lang="zh-CN" altLang="zh-CN" dirty="0"/>
              <a:t>，</a:t>
            </a:r>
            <a:r>
              <a:rPr lang="en-US" altLang="zh-CN" dirty="0"/>
              <a:t>short</a:t>
            </a:r>
            <a:r>
              <a:rPr lang="zh-CN" altLang="zh-CN" dirty="0"/>
              <a:t>、</a:t>
            </a:r>
            <a:r>
              <a:rPr lang="en-US" altLang="zh-CN" dirty="0"/>
              <a:t>char</a:t>
            </a:r>
            <a:r>
              <a:rPr lang="zh-CN" altLang="zh-CN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zh-CN" dirty="0"/>
              <a:t>型，枚举类型或</a:t>
            </a:r>
            <a:r>
              <a:rPr lang="en-US" altLang="zh-CN" dirty="0"/>
              <a:t>String</a:t>
            </a:r>
            <a:r>
              <a:rPr lang="zh-CN" altLang="zh-CN" dirty="0"/>
              <a:t>类型（见</a:t>
            </a:r>
            <a:r>
              <a:rPr lang="en-US" altLang="zh-CN" dirty="0"/>
              <a:t>9.1</a:t>
            </a:r>
            <a:r>
              <a:rPr lang="zh-CN" altLang="zh-CN" dirty="0"/>
              <a:t>），对应的“常量值</a:t>
            </a:r>
            <a:r>
              <a:rPr lang="en-US" altLang="zh-CN" dirty="0"/>
              <a:t>1</a:t>
            </a:r>
            <a:r>
              <a:rPr lang="zh-CN" altLang="zh-CN" dirty="0"/>
              <a:t>”到“常量值</a:t>
            </a:r>
            <a:r>
              <a:rPr lang="en-US" altLang="zh-CN" dirty="0"/>
              <a:t>n</a:t>
            </a:r>
            <a:r>
              <a:rPr lang="zh-CN" altLang="zh-CN" dirty="0"/>
              <a:t>”必须也是相应的</a:t>
            </a:r>
            <a:r>
              <a:rPr lang="en-US" altLang="zh-CN" dirty="0"/>
              <a:t>byte</a:t>
            </a:r>
            <a:r>
              <a:rPr lang="zh-CN" altLang="zh-CN" dirty="0"/>
              <a:t>，</a:t>
            </a:r>
            <a:r>
              <a:rPr lang="en-US" altLang="zh-CN" dirty="0"/>
              <a:t>short</a:t>
            </a:r>
            <a:r>
              <a:rPr lang="zh-CN" altLang="zh-CN" dirty="0"/>
              <a:t>、</a:t>
            </a:r>
            <a:r>
              <a:rPr lang="en-US" altLang="zh-CN" dirty="0"/>
              <a:t>char</a:t>
            </a:r>
            <a:r>
              <a:rPr lang="zh-CN" altLang="zh-CN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zh-CN" dirty="0"/>
              <a:t>型</a:t>
            </a:r>
            <a:r>
              <a:rPr lang="zh-CN" altLang="zh-CN" b="1" dirty="0">
                <a:solidFill>
                  <a:srgbClr val="C00000"/>
                </a:solidFill>
              </a:rPr>
              <a:t>常量</a:t>
            </a:r>
            <a:r>
              <a:rPr lang="zh-CN" altLang="zh-CN" dirty="0"/>
              <a:t>，枚举类型常量</a:t>
            </a:r>
            <a:r>
              <a:rPr lang="zh-CN" altLang="en-US" dirty="0"/>
              <a:t>或</a:t>
            </a:r>
            <a:r>
              <a:rPr lang="en-US" altLang="zh-CN" dirty="0"/>
              <a:t>String</a:t>
            </a:r>
            <a:r>
              <a:rPr lang="zh-CN" altLang="zh-CN" dirty="0"/>
              <a:t>常量，而且要</a:t>
            </a:r>
            <a:r>
              <a:rPr lang="zh-CN" altLang="zh-CN" b="1" dirty="0">
                <a:solidFill>
                  <a:srgbClr val="C00000"/>
                </a:solidFill>
              </a:rPr>
              <a:t>互不相同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      switch</a:t>
            </a:r>
            <a:r>
              <a:rPr lang="zh-CN" altLang="zh-CN" dirty="0"/>
              <a:t>语句首先计算表达式的值，如果表达式的值和某个</a:t>
            </a:r>
            <a:r>
              <a:rPr lang="en-US" altLang="zh-CN" dirty="0"/>
              <a:t>case </a:t>
            </a:r>
            <a:r>
              <a:rPr lang="zh-CN" altLang="zh-CN" dirty="0"/>
              <a:t>后面的常量值相等，就执行该</a:t>
            </a:r>
            <a:r>
              <a:rPr lang="en-US" altLang="zh-CN" dirty="0"/>
              <a:t>case</a:t>
            </a:r>
            <a:r>
              <a:rPr lang="zh-CN" altLang="zh-CN" dirty="0"/>
              <a:t>里的若干个语句直到碰到</a:t>
            </a:r>
            <a:r>
              <a:rPr lang="en-US" altLang="zh-CN" dirty="0"/>
              <a:t>break</a:t>
            </a:r>
            <a:r>
              <a:rPr lang="zh-CN" altLang="zh-CN" dirty="0"/>
              <a:t>语句为止。如果某个</a:t>
            </a:r>
            <a:r>
              <a:rPr lang="en-US" altLang="zh-CN" dirty="0"/>
              <a:t>case</a:t>
            </a:r>
            <a:r>
              <a:rPr lang="zh-CN" altLang="zh-CN" dirty="0"/>
              <a:t>中没有使用</a:t>
            </a:r>
            <a:r>
              <a:rPr lang="en-US" altLang="zh-CN" dirty="0"/>
              <a:t>break</a:t>
            </a:r>
            <a:r>
              <a:rPr lang="zh-CN" altLang="zh-CN" dirty="0"/>
              <a:t>语句，一旦表达式的值和该</a:t>
            </a:r>
            <a:r>
              <a:rPr lang="en-US" altLang="zh-CN" dirty="0"/>
              <a:t>case </a:t>
            </a:r>
            <a:r>
              <a:rPr lang="zh-CN" altLang="zh-CN" dirty="0"/>
              <a:t>后面的常量值相等，程序不仅执行该</a:t>
            </a:r>
            <a:r>
              <a:rPr lang="en-US" altLang="zh-CN" dirty="0"/>
              <a:t>case</a:t>
            </a:r>
            <a:r>
              <a:rPr lang="zh-CN" altLang="zh-CN" dirty="0"/>
              <a:t>里的若干个语句，而且继续执行后继的</a:t>
            </a:r>
            <a:r>
              <a:rPr lang="en-US" altLang="zh-CN" dirty="0"/>
              <a:t>case</a:t>
            </a:r>
            <a:r>
              <a:rPr lang="zh-CN" altLang="zh-CN" dirty="0"/>
              <a:t>里的若干个语句，直到碰到</a:t>
            </a:r>
            <a:r>
              <a:rPr lang="en-US" altLang="zh-CN" dirty="0"/>
              <a:t>break</a:t>
            </a:r>
            <a:r>
              <a:rPr lang="zh-CN" altLang="zh-CN" dirty="0"/>
              <a:t>语句为止。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zh-CN" dirty="0"/>
              <a:t>若</a:t>
            </a:r>
            <a:r>
              <a:rPr lang="en-US" altLang="zh-CN" dirty="0"/>
              <a:t>switch</a:t>
            </a:r>
            <a:r>
              <a:rPr lang="zh-CN" altLang="zh-CN" dirty="0"/>
              <a:t>语句中的表达式的值不与任何</a:t>
            </a:r>
            <a:r>
              <a:rPr lang="en-US" altLang="zh-CN" dirty="0"/>
              <a:t>case</a:t>
            </a:r>
            <a:r>
              <a:rPr lang="zh-CN" altLang="zh-CN" dirty="0"/>
              <a:t>的常量值相等，则执行</a:t>
            </a:r>
            <a:r>
              <a:rPr lang="en-US" altLang="zh-CN" dirty="0"/>
              <a:t>default</a:t>
            </a:r>
            <a:r>
              <a:rPr lang="zh-CN" altLang="zh-CN" dirty="0"/>
              <a:t>后面的若干个语句。</a:t>
            </a:r>
            <a:endParaRPr lang="en-US" altLang="zh-CN" dirty="0"/>
          </a:p>
          <a:p>
            <a:r>
              <a:rPr lang="en-US" altLang="zh-CN" dirty="0"/>
              <a:t>      switch</a:t>
            </a:r>
            <a:r>
              <a:rPr lang="zh-CN" altLang="zh-CN" dirty="0"/>
              <a:t>语句中的</a:t>
            </a:r>
            <a:r>
              <a:rPr lang="en-US" altLang="zh-CN" dirty="0"/>
              <a:t>default</a:t>
            </a:r>
            <a:r>
              <a:rPr lang="zh-CN" altLang="zh-CN" dirty="0"/>
              <a:t>是可选的，如果它不存在，并且</a:t>
            </a:r>
            <a:r>
              <a:rPr lang="en-US" altLang="zh-CN" dirty="0"/>
              <a:t>switch</a:t>
            </a:r>
            <a:r>
              <a:rPr lang="zh-CN" altLang="zh-CN" dirty="0"/>
              <a:t>语句中表达式的值不与任何</a:t>
            </a:r>
            <a:r>
              <a:rPr lang="en-US" altLang="zh-CN" dirty="0"/>
              <a:t>case</a:t>
            </a:r>
            <a:r>
              <a:rPr lang="zh-CN" altLang="zh-CN" dirty="0"/>
              <a:t>的常量值相等，那么</a:t>
            </a:r>
            <a:r>
              <a:rPr lang="en-US" altLang="zh-CN" dirty="0"/>
              <a:t>switch</a:t>
            </a:r>
            <a:r>
              <a:rPr lang="zh-CN" altLang="zh-CN" dirty="0"/>
              <a:t>语句就不会进行任何处理。</a:t>
            </a:r>
          </a:p>
        </p:txBody>
      </p:sp>
      <p:sp>
        <p:nvSpPr>
          <p:cNvPr id="3" name="矩形 2"/>
          <p:cNvSpPr/>
          <p:nvPr/>
        </p:nvSpPr>
        <p:spPr>
          <a:xfrm>
            <a:off x="126976" y="2851195"/>
            <a:ext cx="2575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4</a:t>
            </a:r>
            <a:r>
              <a:rPr lang="en-US" altLang="zh-CN" dirty="0"/>
              <a:t> </a:t>
            </a:r>
            <a:r>
              <a:rPr lang="zh-CN" altLang="zh-CN" dirty="0"/>
              <a:t>使用了</a:t>
            </a:r>
            <a:r>
              <a:rPr lang="en-US" altLang="zh-CN" dirty="0"/>
              <a:t>switch</a:t>
            </a:r>
            <a:r>
              <a:rPr lang="zh-CN" altLang="zh-CN" dirty="0"/>
              <a:t>语句，运行效果如图</a:t>
            </a:r>
            <a:r>
              <a:rPr lang="zh-CN" altLang="en-US" dirty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2204864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4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93" y="3543799"/>
            <a:ext cx="244827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2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3.5 </a:t>
            </a:r>
            <a:r>
              <a:rPr lang="zh-CN" altLang="zh-CN" sz="2400" b="1" dirty="0"/>
              <a:t>循环语句</a:t>
            </a:r>
            <a:br>
              <a:rPr lang="zh-CN" altLang="zh-CN" sz="2400" b="1" dirty="0"/>
            </a:b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1126709"/>
            <a:ext cx="2095698" cy="124907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3.5.1 for </a:t>
            </a:r>
            <a:r>
              <a:rPr lang="zh-CN" altLang="en-US" sz="1800" b="1" dirty="0">
                <a:solidFill>
                  <a:srgbClr val="C00000"/>
                </a:solidFill>
              </a:rPr>
              <a:t>循环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3.5.2 while </a:t>
            </a:r>
            <a:r>
              <a:rPr lang="zh-CN" altLang="en-US" sz="1800" b="1" dirty="0">
                <a:solidFill>
                  <a:srgbClr val="0070C0"/>
                </a:solidFill>
              </a:rPr>
              <a:t>循环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3.5.3 do-while </a:t>
            </a:r>
            <a:r>
              <a:rPr lang="zh-CN" altLang="en-US" sz="1800" b="1" dirty="0">
                <a:solidFill>
                  <a:srgbClr val="0070C0"/>
                </a:solidFill>
              </a:rPr>
              <a:t>循环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183172" y="1247289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98080" y="404664"/>
            <a:ext cx="598897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循环语句是根据条件，要求程序反复执行某些操作，直到程序“满意”为止。</a:t>
            </a:r>
          </a:p>
        </p:txBody>
      </p:sp>
      <p:sp>
        <p:nvSpPr>
          <p:cNvPr id="8" name="矩形 7"/>
          <p:cNvSpPr/>
          <p:nvPr/>
        </p:nvSpPr>
        <p:spPr>
          <a:xfrm>
            <a:off x="2691197" y="1107292"/>
            <a:ext cx="619585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for (</a:t>
            </a:r>
            <a:r>
              <a:rPr lang="zh-CN" altLang="zh-CN" dirty="0"/>
              <a:t>表达式</a:t>
            </a:r>
            <a:r>
              <a:rPr lang="en-US" altLang="zh-CN" dirty="0"/>
              <a:t>1; 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en-US" altLang="zh-CN" dirty="0"/>
              <a:t>; </a:t>
            </a:r>
            <a:r>
              <a:rPr lang="zh-CN" altLang="zh-CN" dirty="0"/>
              <a:t>表达式</a:t>
            </a:r>
            <a:r>
              <a:rPr lang="en-US" altLang="zh-CN" dirty="0"/>
              <a:t>3)  {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zh-CN" altLang="zh-CN" dirty="0"/>
              <a:t>若干语句</a:t>
            </a:r>
            <a:r>
              <a:rPr lang="en-US" altLang="zh-CN" dirty="0"/>
              <a:t> //</a:t>
            </a:r>
            <a:r>
              <a:rPr lang="zh-CN" altLang="en-US" dirty="0"/>
              <a:t>循环体</a:t>
            </a:r>
            <a:endParaRPr lang="zh-CN" altLang="zh-CN" dirty="0"/>
          </a:p>
          <a:p>
            <a:r>
              <a:rPr lang="en-US" altLang="zh-CN" dirty="0"/>
              <a:t>}</a:t>
            </a:r>
          </a:p>
          <a:p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zh-CN" dirty="0"/>
              <a:t>是值为</a:t>
            </a:r>
            <a:r>
              <a:rPr lang="en-US" altLang="zh-CN" dirty="0" err="1"/>
              <a:t>boolean</a:t>
            </a:r>
            <a:r>
              <a:rPr lang="zh-CN" altLang="zh-CN" dirty="0"/>
              <a:t>型的表达式，称为循环条件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994" y="2321908"/>
            <a:ext cx="3242406" cy="420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02882" y="2890361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例子</a:t>
            </a:r>
            <a:r>
              <a:rPr lang="en-US" altLang="zh-CN" dirty="0">
                <a:hlinkClick r:id="rId3" action="ppaction://hlinkfile"/>
              </a:rPr>
              <a:t>5</a:t>
            </a:r>
            <a:r>
              <a:rPr lang="zh-CN" altLang="en-US" dirty="0"/>
              <a:t>计算</a:t>
            </a:r>
            <a:r>
              <a:rPr lang="en-US" altLang="zh-CN" dirty="0"/>
              <a:t>8+88+888+8888… …</a:t>
            </a:r>
            <a:r>
              <a:rPr lang="zh-CN" altLang="en-US" dirty="0"/>
              <a:t>的前</a:t>
            </a:r>
            <a:r>
              <a:rPr lang="en-US" altLang="zh-CN" dirty="0"/>
              <a:t>12</a:t>
            </a:r>
            <a:r>
              <a:rPr lang="zh-CN" altLang="en-US" dirty="0"/>
              <a:t>项和</a:t>
            </a:r>
          </a:p>
        </p:txBody>
      </p:sp>
      <p:sp>
        <p:nvSpPr>
          <p:cNvPr id="10" name="矩形 9"/>
          <p:cNvSpPr/>
          <p:nvPr/>
        </p:nvSpPr>
        <p:spPr>
          <a:xfrm>
            <a:off x="302882" y="3487221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例子</a:t>
            </a:r>
            <a:r>
              <a:rPr lang="en-US" altLang="zh-CN" dirty="0">
                <a:hlinkClick r:id="rId3" action="ppaction://hlinkfile"/>
              </a:rPr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0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3.5 </a:t>
            </a:r>
            <a:r>
              <a:rPr lang="zh-CN" altLang="zh-CN" sz="2400" b="1" dirty="0"/>
              <a:t>循环语句</a:t>
            </a:r>
            <a:br>
              <a:rPr lang="zh-CN" altLang="zh-CN" sz="2400" b="1" dirty="0"/>
            </a:b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1126709"/>
            <a:ext cx="2095698" cy="124907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3.5.1 for </a:t>
            </a:r>
            <a:r>
              <a:rPr lang="zh-CN" altLang="en-US" sz="1800" b="1" dirty="0">
                <a:solidFill>
                  <a:srgbClr val="0070C0"/>
                </a:solidFill>
              </a:rPr>
              <a:t>循环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3.5.2 while </a:t>
            </a:r>
            <a:r>
              <a:rPr lang="zh-CN" altLang="en-US" sz="1800" b="1" dirty="0">
                <a:solidFill>
                  <a:srgbClr val="C00000"/>
                </a:solidFill>
              </a:rPr>
              <a:t>循环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3.5.3 do-while </a:t>
            </a:r>
            <a:r>
              <a:rPr lang="zh-CN" altLang="en-US" sz="1800" b="1" dirty="0">
                <a:solidFill>
                  <a:srgbClr val="C00000"/>
                </a:solidFill>
              </a:rPr>
              <a:t>循环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183172" y="149143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91197" y="1107292"/>
            <a:ext cx="3104939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while (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     </a:t>
            </a:r>
            <a:r>
              <a:rPr lang="zh-CN" altLang="zh-CN" dirty="0"/>
              <a:t>若干语句</a:t>
            </a:r>
            <a:r>
              <a:rPr lang="en-US" altLang="zh-CN" dirty="0"/>
              <a:t> //</a:t>
            </a:r>
            <a:r>
              <a:rPr lang="zh-CN" altLang="en-US" dirty="0"/>
              <a:t>循环体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zh-CN" altLang="zh-CN" dirty="0"/>
              <a:t>是值为</a:t>
            </a:r>
            <a:endParaRPr lang="en-US" altLang="zh-CN" dirty="0"/>
          </a:p>
          <a:p>
            <a:r>
              <a:rPr lang="en-US" altLang="zh-CN" dirty="0" err="1"/>
              <a:t>boolean</a:t>
            </a:r>
            <a:r>
              <a:rPr lang="zh-CN" altLang="zh-CN" dirty="0"/>
              <a:t>型的表达式，</a:t>
            </a:r>
            <a:endParaRPr lang="en-US" altLang="zh-CN" dirty="0"/>
          </a:p>
          <a:p>
            <a:r>
              <a:rPr lang="zh-CN" altLang="zh-CN" dirty="0"/>
              <a:t>称为循环条件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302882" y="5647253"/>
            <a:ext cx="549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6</a:t>
            </a:r>
            <a:r>
              <a:rPr lang="en-US" altLang="zh-CN" dirty="0"/>
              <a:t> </a:t>
            </a:r>
            <a:r>
              <a:rPr lang="zh-CN" altLang="zh-CN" dirty="0"/>
              <a:t>用</a:t>
            </a:r>
            <a:r>
              <a:rPr lang="en-US" altLang="zh-CN" dirty="0"/>
              <a:t>while</a:t>
            </a:r>
            <a:r>
              <a:rPr lang="zh-CN" altLang="en-US" dirty="0"/>
              <a:t>循环</a:t>
            </a:r>
            <a:r>
              <a:rPr lang="zh-CN" altLang="zh-CN" dirty="0"/>
              <a:t>计算</a:t>
            </a:r>
            <a:r>
              <a:rPr lang="en-US" altLang="zh-CN" dirty="0"/>
              <a:t>1+1/2!+1/3!+1/4!  … </a:t>
            </a:r>
            <a:r>
              <a:rPr lang="zh-CN" altLang="zh-CN" dirty="0"/>
              <a:t>的前</a:t>
            </a:r>
            <a:r>
              <a:rPr lang="en-US" altLang="zh-CN" dirty="0"/>
              <a:t>20</a:t>
            </a:r>
            <a:r>
              <a:rPr lang="zh-CN" altLang="zh-CN" dirty="0"/>
              <a:t>项</a:t>
            </a:r>
            <a:r>
              <a:rPr lang="zh-CN" altLang="en-US" dirty="0"/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330936" y="5206391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6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282670"/>
            <a:ext cx="2664295" cy="284957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1" name="左箭头 10"/>
          <p:cNvSpPr/>
          <p:nvPr/>
        </p:nvSpPr>
        <p:spPr>
          <a:xfrm>
            <a:off x="2183172" y="1859856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 rot="10800000">
            <a:off x="2363192" y="1956322"/>
            <a:ext cx="74248" cy="15308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5400000">
            <a:off x="2468343" y="3384923"/>
            <a:ext cx="68191" cy="18466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91195" y="3359732"/>
            <a:ext cx="3104939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do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若干语句</a:t>
            </a:r>
            <a:r>
              <a:rPr lang="en-US" altLang="zh-CN" dirty="0"/>
              <a:t>//</a:t>
            </a:r>
            <a:r>
              <a:rPr lang="zh-CN" altLang="en-US" dirty="0"/>
              <a:t>循环体</a:t>
            </a:r>
            <a:endParaRPr lang="zh-CN" altLang="zh-CN" dirty="0"/>
          </a:p>
          <a:p>
            <a:r>
              <a:rPr lang="en-US" altLang="zh-CN" dirty="0"/>
              <a:t>} while(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dirty="0"/>
              <a:t>);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zh-CN" altLang="zh-CN" dirty="0"/>
              <a:t>是值为</a:t>
            </a:r>
            <a:endParaRPr lang="en-US" altLang="zh-CN" dirty="0"/>
          </a:p>
          <a:p>
            <a:r>
              <a:rPr lang="en-US" altLang="zh-CN" dirty="0" err="1"/>
              <a:t>boolean</a:t>
            </a:r>
            <a:r>
              <a:rPr lang="zh-CN" altLang="zh-CN" dirty="0"/>
              <a:t>型的表达式，</a:t>
            </a:r>
            <a:endParaRPr lang="en-US" altLang="zh-CN" dirty="0"/>
          </a:p>
          <a:p>
            <a:r>
              <a:rPr lang="zh-CN" altLang="zh-CN" dirty="0"/>
              <a:t>称为循环条件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96924"/>
            <a:ext cx="2664295" cy="265735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4888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466728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3.5 break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continue</a:t>
            </a:r>
            <a:r>
              <a:rPr lang="zh-CN" altLang="zh-CN" sz="2400" b="1" dirty="0"/>
              <a:t>语句</a:t>
            </a:r>
            <a:br>
              <a:rPr lang="zh-CN" altLang="zh-CN" sz="2400" b="1" dirty="0"/>
            </a:b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0431" y="1052736"/>
            <a:ext cx="1720726" cy="110505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Break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continue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331157" y="115784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87824" y="893935"/>
            <a:ext cx="581439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在循环体中可以使用</a:t>
            </a:r>
            <a:r>
              <a:rPr lang="en-US" altLang="zh-CN" b="1" dirty="0"/>
              <a:t>break</a:t>
            </a:r>
            <a:r>
              <a:rPr lang="zh-CN" altLang="en-US" dirty="0"/>
              <a:t>语句。如果在某次循环中执行了</a:t>
            </a:r>
            <a:r>
              <a:rPr lang="en-US" altLang="zh-CN" dirty="0"/>
              <a:t>break</a:t>
            </a:r>
            <a:r>
              <a:rPr lang="zh-CN" altLang="en-US" dirty="0"/>
              <a:t>语句，那么整个循环语句就结束。</a:t>
            </a:r>
          </a:p>
        </p:txBody>
      </p:sp>
      <p:sp>
        <p:nvSpPr>
          <p:cNvPr id="10" name="左箭头 9"/>
          <p:cNvSpPr/>
          <p:nvPr/>
        </p:nvSpPr>
        <p:spPr>
          <a:xfrm>
            <a:off x="2348867" y="174229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86683" y="1742201"/>
            <a:ext cx="581553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如果在某次循环中执行了</a:t>
            </a:r>
            <a:r>
              <a:rPr lang="en-US" altLang="zh-CN" b="1" dirty="0"/>
              <a:t>continue</a:t>
            </a:r>
            <a:r>
              <a:rPr lang="zh-CN" altLang="en-US" dirty="0"/>
              <a:t>语句，那么本次循环就结束，即不再执行本次循环中循环体中</a:t>
            </a:r>
            <a:r>
              <a:rPr lang="en-US" altLang="zh-CN" dirty="0"/>
              <a:t>continue</a:t>
            </a:r>
            <a:r>
              <a:rPr lang="zh-CN" altLang="en-US" dirty="0"/>
              <a:t>语句后面的语句，而转入进行下一次循环。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10381" y="3429000"/>
            <a:ext cx="4397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7</a:t>
            </a:r>
            <a:r>
              <a:rPr lang="en-US" altLang="zh-CN" dirty="0"/>
              <a:t> </a:t>
            </a:r>
            <a:r>
              <a:rPr lang="zh-CN" altLang="en-US" dirty="0"/>
              <a:t>使用了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10381" y="2875002"/>
            <a:ext cx="81624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7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843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3.6 </a:t>
            </a:r>
            <a:r>
              <a:rPr lang="zh-CN" altLang="zh-CN" sz="2400" b="1" dirty="0"/>
              <a:t>数组与</a:t>
            </a:r>
            <a:r>
              <a:rPr lang="en-US" altLang="zh-CN" sz="2400" b="1" dirty="0"/>
              <a:t>for</a:t>
            </a:r>
            <a:r>
              <a:rPr lang="zh-CN" altLang="zh-CN" sz="2400" b="1" dirty="0"/>
              <a:t>语句</a:t>
            </a:r>
            <a:br>
              <a:rPr lang="zh-CN" altLang="zh-CN" sz="2400" b="1" dirty="0"/>
            </a:b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267744" y="1010543"/>
            <a:ext cx="6713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JDK1.5</a:t>
            </a:r>
            <a:r>
              <a:rPr lang="zh-CN" altLang="en-US" dirty="0"/>
              <a:t>对</a:t>
            </a:r>
            <a:r>
              <a:rPr lang="en-US" altLang="zh-CN" dirty="0"/>
              <a:t>for</a:t>
            </a:r>
            <a:r>
              <a:rPr lang="zh-CN" altLang="en-US" dirty="0"/>
              <a:t>语句的功能给予扩充、增强，以便更好地遍历数组。语法格式如下：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for(</a:t>
            </a:r>
            <a:r>
              <a:rPr lang="zh-CN" altLang="en-US" b="1" dirty="0">
                <a:solidFill>
                  <a:srgbClr val="C00000"/>
                </a:solidFill>
              </a:rPr>
              <a:t>声明循环变量：数组的名字</a:t>
            </a:r>
            <a:r>
              <a:rPr lang="en-US" altLang="zh-CN" b="1" dirty="0">
                <a:solidFill>
                  <a:srgbClr val="C00000"/>
                </a:solidFill>
              </a:rPr>
              <a:t>) {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         … 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}</a:t>
            </a:r>
          </a:p>
          <a:p>
            <a:r>
              <a:rPr lang="zh-CN" altLang="en-US" dirty="0"/>
              <a:t>其中，声明的循环变量的类型必须和数组的类型相同。</a:t>
            </a:r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1010543"/>
            <a:ext cx="1584176" cy="313853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1800" b="1" dirty="0">
                <a:solidFill>
                  <a:srgbClr val="C00000"/>
                </a:solidFill>
              </a:rPr>
              <a:t>语法格式</a:t>
            </a:r>
          </a:p>
          <a:p>
            <a:endParaRPr lang="en-US" altLang="zh-CN" sz="1800" b="1" dirty="0">
              <a:solidFill>
                <a:srgbClr val="C00000"/>
              </a:solidFill>
            </a:endParaRPr>
          </a:p>
          <a:p>
            <a:endParaRPr lang="en-US" altLang="zh-CN" sz="1800" b="1" dirty="0">
              <a:solidFill>
                <a:srgbClr val="C00000"/>
              </a:solidFill>
            </a:endParaRPr>
          </a:p>
          <a:p>
            <a:endParaRPr lang="en-US" altLang="zh-CN" sz="1800" b="1" dirty="0">
              <a:solidFill>
                <a:srgbClr val="C00000"/>
              </a:solidFill>
            </a:endParaRPr>
          </a:p>
          <a:p>
            <a:endParaRPr lang="en-US" altLang="zh-CN" sz="1800" b="1" dirty="0">
              <a:solidFill>
                <a:srgbClr val="C00000"/>
              </a:solidFill>
            </a:endParaRPr>
          </a:p>
          <a:p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zh-CN" altLang="en-US" sz="1800" b="1" dirty="0">
                <a:solidFill>
                  <a:srgbClr val="C00000"/>
                </a:solidFill>
              </a:rPr>
              <a:t>执行流程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zh-CN" altLang="en-US" sz="1800" b="1" dirty="0">
                <a:solidFill>
                  <a:srgbClr val="C00000"/>
                </a:solidFill>
              </a:rPr>
              <a:t>注意事项</a:t>
            </a:r>
            <a:endParaRPr lang="zh-CN" altLang="en-US" dirty="0"/>
          </a:p>
        </p:txBody>
      </p:sp>
      <p:sp>
        <p:nvSpPr>
          <p:cNvPr id="15" name="左箭头 14"/>
          <p:cNvSpPr/>
          <p:nvPr/>
        </p:nvSpPr>
        <p:spPr>
          <a:xfrm>
            <a:off x="1763688" y="112474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箭头 17"/>
          <p:cNvSpPr/>
          <p:nvPr/>
        </p:nvSpPr>
        <p:spPr>
          <a:xfrm>
            <a:off x="1736068" y="306896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267744" y="2828836"/>
            <a:ext cx="6462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这种形式的</a:t>
            </a:r>
            <a:r>
              <a:rPr lang="en-US" altLang="zh-CN" dirty="0"/>
              <a:t>for</a:t>
            </a:r>
            <a:r>
              <a:rPr lang="zh-CN" altLang="en-US" dirty="0"/>
              <a:t>语句类似自然语言中的“</a:t>
            </a:r>
            <a:r>
              <a:rPr lang="en-US" altLang="zh-CN" dirty="0"/>
              <a:t>for each”</a:t>
            </a:r>
            <a:r>
              <a:rPr lang="zh-CN" altLang="en-US" dirty="0"/>
              <a:t>语句，为了便于理解上述</a:t>
            </a:r>
            <a:r>
              <a:rPr lang="en-US" altLang="zh-CN" dirty="0"/>
              <a:t>for</a:t>
            </a:r>
            <a:r>
              <a:rPr lang="zh-CN" altLang="en-US" dirty="0"/>
              <a:t>语句，可以将这种形式的</a:t>
            </a:r>
            <a:r>
              <a:rPr lang="en-US" altLang="zh-CN" dirty="0"/>
              <a:t>for</a:t>
            </a:r>
            <a:r>
              <a:rPr lang="zh-CN" altLang="en-US" dirty="0"/>
              <a:t>语句中翻译成“对于循环变量依次取数组的每一个元素的值”。</a:t>
            </a:r>
          </a:p>
        </p:txBody>
      </p:sp>
      <p:sp>
        <p:nvSpPr>
          <p:cNvPr id="20" name="左箭头 19"/>
          <p:cNvSpPr/>
          <p:nvPr/>
        </p:nvSpPr>
        <p:spPr>
          <a:xfrm>
            <a:off x="1736068" y="375883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86000" y="3866761"/>
            <a:ext cx="6444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注意的是：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for</a:t>
            </a:r>
            <a:r>
              <a:rPr lang="zh-CN" altLang="en-US" b="1" dirty="0">
                <a:solidFill>
                  <a:srgbClr val="C00000"/>
                </a:solidFill>
              </a:rPr>
              <a:t>（声明循环变量：数组的名字）</a:t>
            </a:r>
          </a:p>
          <a:p>
            <a:r>
              <a:rPr lang="zh-CN" altLang="en-US" dirty="0"/>
              <a:t>中的“</a:t>
            </a:r>
            <a:r>
              <a:rPr lang="zh-CN" altLang="en-US" b="1" dirty="0"/>
              <a:t>声明循环变量</a:t>
            </a:r>
            <a:r>
              <a:rPr lang="zh-CN" altLang="en-US" dirty="0"/>
              <a:t>”必须是变量声明，不可以使用已经声明过的变量。</a:t>
            </a:r>
          </a:p>
        </p:txBody>
      </p:sp>
      <p:sp>
        <p:nvSpPr>
          <p:cNvPr id="21" name="矩形 20"/>
          <p:cNvSpPr/>
          <p:nvPr/>
        </p:nvSpPr>
        <p:spPr>
          <a:xfrm>
            <a:off x="323528" y="5671085"/>
            <a:ext cx="6994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8 </a:t>
            </a:r>
            <a:r>
              <a:rPr lang="en-US" altLang="zh-CN" dirty="0"/>
              <a:t> </a:t>
            </a:r>
            <a:r>
              <a:rPr lang="zh-CN" altLang="en-US" dirty="0"/>
              <a:t>分别使用</a:t>
            </a:r>
            <a:r>
              <a:rPr lang="en-US" altLang="zh-CN" dirty="0"/>
              <a:t>for</a:t>
            </a:r>
            <a:r>
              <a:rPr lang="zh-CN" altLang="en-US" dirty="0"/>
              <a:t>语句的传统方法和改进方式遍历数组。</a:t>
            </a:r>
          </a:p>
        </p:txBody>
      </p:sp>
      <p:sp>
        <p:nvSpPr>
          <p:cNvPr id="22" name="矩形 21"/>
          <p:cNvSpPr/>
          <p:nvPr/>
        </p:nvSpPr>
        <p:spPr>
          <a:xfrm>
            <a:off x="323528" y="5067090"/>
            <a:ext cx="81624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8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87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906888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3.7 </a:t>
            </a:r>
            <a:r>
              <a:rPr lang="zh-CN" altLang="zh-CN" sz="2400" b="1" dirty="0"/>
              <a:t>枚举类型与</a:t>
            </a:r>
            <a:r>
              <a:rPr lang="en-US" altLang="zh-CN" sz="2400" b="1" dirty="0"/>
              <a:t>for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switch</a:t>
            </a:r>
            <a:r>
              <a:rPr lang="zh-CN" altLang="zh-CN" sz="2400" b="1" dirty="0"/>
              <a:t>语句</a:t>
            </a:r>
            <a:br>
              <a:rPr lang="zh-CN" altLang="zh-CN" sz="2400" b="1" dirty="0"/>
            </a:b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6749" y="1190816"/>
            <a:ext cx="1872208" cy="47584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zh-CN" sz="1800" b="1" dirty="0">
                <a:solidFill>
                  <a:srgbClr val="FF0000"/>
                </a:solidFill>
              </a:rPr>
              <a:t>返回一个数组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800" b="1" dirty="0">
                <a:solidFill>
                  <a:srgbClr val="FF0000"/>
                </a:solidFill>
              </a:rPr>
              <a:t>遍历数组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900" b="1" dirty="0">
                <a:solidFill>
                  <a:srgbClr val="FF0000"/>
                </a:solidFill>
              </a:rPr>
              <a:t>switch</a:t>
            </a:r>
            <a:r>
              <a:rPr lang="zh-CN" altLang="zh-CN" sz="1900" b="1" dirty="0">
                <a:solidFill>
                  <a:srgbClr val="FF0000"/>
                </a:solidFill>
              </a:rPr>
              <a:t>语句表达式的值是枚举类型</a:t>
            </a:r>
            <a:endParaRPr lang="en-US" altLang="zh-CN" sz="19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508957" y="126876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987824" y="914237"/>
            <a:ext cx="583264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枚举类型可以用如下形式返回一个数组：</a:t>
            </a: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枚举类型的名字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.values();</a:t>
            </a: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该数组元素的值和该枚举类型中常量依次相对应。例如，</a:t>
            </a: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WeekDay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a[]=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WeekDay.values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那么，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a[0]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到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a[6]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的值依次为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sun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mon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tue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wed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thu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fri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sat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11" name="左箭头 10"/>
          <p:cNvSpPr/>
          <p:nvPr/>
        </p:nvSpPr>
        <p:spPr>
          <a:xfrm>
            <a:off x="2508957" y="3212976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31840" y="3136322"/>
            <a:ext cx="460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可以使用</a:t>
            </a:r>
            <a:r>
              <a:rPr lang="en-US" altLang="zh-CN" dirty="0"/>
              <a:t>for</a:t>
            </a:r>
            <a:r>
              <a:rPr lang="zh-CN" altLang="zh-CN" dirty="0"/>
              <a:t>语句遍历枚举类型</a:t>
            </a:r>
            <a:r>
              <a:rPr lang="zh-CN" altLang="en-US" dirty="0"/>
              <a:t>返回的数组。</a:t>
            </a:r>
          </a:p>
        </p:txBody>
      </p:sp>
      <p:sp>
        <p:nvSpPr>
          <p:cNvPr id="13" name="左箭头 12"/>
          <p:cNvSpPr/>
          <p:nvPr/>
        </p:nvSpPr>
        <p:spPr>
          <a:xfrm>
            <a:off x="2534740" y="364502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66030" y="3550577"/>
            <a:ext cx="3785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switch</a:t>
            </a:r>
            <a:r>
              <a:rPr lang="zh-CN" altLang="zh-CN" dirty="0"/>
              <a:t>语句中表达式的值是枚举类型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95948" y="3938572"/>
            <a:ext cx="5590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9</a:t>
            </a:r>
            <a:r>
              <a:rPr lang="en-US" altLang="zh-CN" dirty="0"/>
              <a:t> </a:t>
            </a:r>
            <a:r>
              <a:rPr lang="zh-CN" altLang="zh-CN" dirty="0"/>
              <a:t>输出从红、蓝、绿、黄、黑颜色中取出</a:t>
            </a:r>
            <a:r>
              <a:rPr lang="en-US" altLang="zh-CN" dirty="0"/>
              <a:t>3</a:t>
            </a:r>
            <a:r>
              <a:rPr lang="zh-CN" altLang="zh-CN" dirty="0"/>
              <a:t>种不同颜色的排列（不是组合）</a:t>
            </a:r>
            <a:r>
              <a:rPr lang="zh-CN" altLang="en-US" dirty="0"/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571081" y="4945917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hlinkClick r:id="rId3" action="ppaction://hlinkfile"/>
              </a:rPr>
              <a:t>例子</a:t>
            </a:r>
            <a:r>
              <a:rPr lang="en-US" altLang="zh-CN" dirty="0">
                <a:hlinkClick r:id="rId3" action="ppaction://hlinkfile"/>
              </a:rPr>
              <a:t>10</a:t>
            </a:r>
            <a:r>
              <a:rPr lang="en-US" altLang="zh-CN" dirty="0"/>
              <a:t> </a:t>
            </a:r>
            <a:r>
              <a:rPr lang="zh-CN" altLang="zh-CN" dirty="0"/>
              <a:t>结合</a:t>
            </a:r>
            <a:r>
              <a:rPr lang="en-US" altLang="zh-CN" dirty="0"/>
              <a:t>for</a:t>
            </a:r>
            <a:r>
              <a:rPr lang="zh-CN" altLang="zh-CN" dirty="0"/>
              <a:t>语句和</a:t>
            </a:r>
            <a:r>
              <a:rPr lang="en-US" altLang="zh-CN" dirty="0"/>
              <a:t>switch</a:t>
            </a:r>
            <a:r>
              <a:rPr lang="zh-CN" altLang="zh-CN" dirty="0"/>
              <a:t>语句显示了五种水果中部分水果的价格</a:t>
            </a:r>
            <a:r>
              <a:rPr lang="zh-CN" altLang="en-US" dirty="0"/>
              <a:t>。</a:t>
            </a:r>
          </a:p>
        </p:txBody>
      </p:sp>
      <p:sp>
        <p:nvSpPr>
          <p:cNvPr id="15" name="矩形 14"/>
          <p:cNvSpPr/>
          <p:nvPr/>
        </p:nvSpPr>
        <p:spPr>
          <a:xfrm>
            <a:off x="2663278" y="4077072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9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04768" y="4953148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>
                <a:hlinkClick r:id="rId3" action="ppaction://hlinkfile"/>
              </a:rPr>
              <a:t>例子</a:t>
            </a:r>
            <a:r>
              <a:rPr lang="en-US" altLang="zh-CN" dirty="0">
                <a:hlinkClick r:id="rId3" action="ppaction://hlinkfile"/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29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8136904" cy="147002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第</a:t>
            </a:r>
            <a:r>
              <a:rPr lang="en-US" altLang="zh-CN" sz="4000" b="1" dirty="0">
                <a:solidFill>
                  <a:srgbClr val="C00000"/>
                </a:solidFill>
              </a:rPr>
              <a:t>3</a:t>
            </a:r>
            <a:r>
              <a:rPr lang="zh-CN" altLang="en-US" sz="4000" b="1" dirty="0">
                <a:solidFill>
                  <a:srgbClr val="C00000"/>
                </a:solidFill>
              </a:rPr>
              <a:t>章 </a:t>
            </a:r>
            <a:r>
              <a:rPr lang="zh-CN" altLang="zh-CN" sz="4000" b="1" dirty="0">
                <a:solidFill>
                  <a:srgbClr val="C00000"/>
                </a:solidFill>
              </a:rPr>
              <a:t>运算符、表达式和语句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700" y="1471717"/>
            <a:ext cx="3855268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b="1" dirty="0"/>
              <a:t>主要内容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002060"/>
                </a:solidFill>
              </a:rPr>
              <a:t>运算符与表达式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002060"/>
                </a:solidFill>
              </a:rPr>
              <a:t>语句概述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</a:rPr>
              <a:t>if</a:t>
            </a:r>
            <a:r>
              <a:rPr lang="zh-CN" altLang="en-US" b="1" dirty="0">
                <a:solidFill>
                  <a:srgbClr val="002060"/>
                </a:solidFill>
              </a:rPr>
              <a:t>条件分支语句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</a:rPr>
              <a:t>switch</a:t>
            </a:r>
            <a:r>
              <a:rPr lang="zh-CN" altLang="en-US" b="1" dirty="0">
                <a:solidFill>
                  <a:srgbClr val="002060"/>
                </a:solidFill>
              </a:rPr>
              <a:t>开关语句</a:t>
            </a:r>
            <a:endParaRPr lang="zh-CN" altLang="zh-CN" b="1" dirty="0">
              <a:solidFill>
                <a:srgbClr val="00206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70" y="4221088"/>
            <a:ext cx="2457450" cy="2457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60" y="5449813"/>
            <a:ext cx="481202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b="1" dirty="0"/>
              <a:t>耿祥义老师</a:t>
            </a:r>
            <a:r>
              <a:rPr lang="en-US" altLang="zh-CN" b="1" dirty="0"/>
              <a:t>java</a:t>
            </a:r>
            <a:r>
              <a:rPr lang="zh-CN" altLang="en-US" b="1" dirty="0"/>
              <a:t>教学辅助公众号（</a:t>
            </a:r>
            <a:r>
              <a:rPr lang="en-US" altLang="zh-CN" b="1" dirty="0"/>
              <a:t>java-violin</a:t>
            </a:r>
            <a:r>
              <a:rPr lang="zh-CN" altLang="en-US" b="1" dirty="0"/>
              <a:t>）</a:t>
            </a:r>
          </a:p>
        </p:txBody>
      </p:sp>
      <p:sp>
        <p:nvSpPr>
          <p:cNvPr id="8" name="右箭头 7"/>
          <p:cNvSpPr/>
          <p:nvPr/>
        </p:nvSpPr>
        <p:spPr>
          <a:xfrm>
            <a:off x="5450954" y="5542146"/>
            <a:ext cx="36004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39977" y="1486109"/>
            <a:ext cx="3855268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/>
              <a:t>循环语句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/>
              <a:t>break</a:t>
            </a:r>
            <a:r>
              <a:rPr lang="zh-CN" altLang="en-US" b="1" dirty="0"/>
              <a:t>和</a:t>
            </a:r>
            <a:r>
              <a:rPr lang="en-US" altLang="zh-CN" b="1" dirty="0"/>
              <a:t>continue</a:t>
            </a:r>
            <a:r>
              <a:rPr lang="zh-CN" altLang="en-US" b="1" dirty="0"/>
              <a:t>语句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/>
              <a:t>数组与</a:t>
            </a:r>
            <a:r>
              <a:rPr lang="en-US" altLang="zh-CN" b="1" dirty="0"/>
              <a:t>for</a:t>
            </a:r>
            <a:r>
              <a:rPr lang="zh-CN" altLang="en-US" b="1" dirty="0"/>
              <a:t>语句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/>
              <a:t>枚举类型与</a:t>
            </a:r>
            <a:r>
              <a:rPr lang="en-US" altLang="zh-CN" b="1" dirty="0"/>
              <a:t>for</a:t>
            </a:r>
            <a:r>
              <a:rPr lang="zh-CN" altLang="en-US" b="1" dirty="0"/>
              <a:t>、</a:t>
            </a:r>
            <a:r>
              <a:rPr lang="en-US" altLang="zh-CN" b="1" dirty="0"/>
              <a:t>switch</a:t>
            </a:r>
            <a:r>
              <a:rPr lang="zh-CN" altLang="en-US" b="1" dirty="0"/>
              <a:t>语句</a:t>
            </a:r>
            <a:endParaRPr lang="en-US" altLang="zh-CN" b="1" dirty="0"/>
          </a:p>
          <a:p>
            <a:endParaRPr lang="zh-CN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76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3.8 </a:t>
            </a:r>
            <a:r>
              <a:rPr lang="zh-CN" altLang="zh-CN" sz="2400" b="1" dirty="0"/>
              <a:t>小结</a:t>
            </a:r>
            <a:br>
              <a:rPr lang="zh-CN" altLang="zh-CN" sz="2400" b="1" dirty="0"/>
            </a:b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99567" y="1052736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u"/>
            </a:pPr>
            <a:r>
              <a:rPr lang="en-US" altLang="zh-CN" sz="2400" dirty="0"/>
              <a:t>Java</a:t>
            </a:r>
            <a:r>
              <a:rPr lang="zh-CN" altLang="zh-CN" sz="2400" dirty="0"/>
              <a:t>提供了丰富的运算符，如算术运算符、关系运算符、逻辑运算符、位运算符等。</a:t>
            </a:r>
          </a:p>
          <a:p>
            <a:pPr marL="285750" lvl="0" indent="-285750">
              <a:buFont typeface="Wingdings" pitchFamily="2" charset="2"/>
              <a:buChar char="u"/>
            </a:pPr>
            <a:r>
              <a:rPr lang="en-US" altLang="zh-CN" sz="2400" dirty="0"/>
              <a:t>Java</a:t>
            </a:r>
            <a:r>
              <a:rPr lang="zh-CN" altLang="zh-CN" sz="2400" dirty="0"/>
              <a:t>语言常用的控制语句和</a:t>
            </a:r>
            <a:r>
              <a:rPr lang="en-US" altLang="zh-CN" sz="2400" dirty="0"/>
              <a:t>C</a:t>
            </a:r>
            <a:r>
              <a:rPr lang="zh-CN" altLang="zh-CN" sz="2400" dirty="0"/>
              <a:t>语言的很类似。</a:t>
            </a:r>
          </a:p>
          <a:p>
            <a:pPr marL="285750" lvl="0" indent="-285750">
              <a:buFont typeface="Wingdings" pitchFamily="2" charset="2"/>
              <a:buChar char="u"/>
            </a:pPr>
            <a:r>
              <a:rPr lang="en-US" altLang="zh-CN" sz="2400" dirty="0"/>
              <a:t>Java</a:t>
            </a:r>
            <a:r>
              <a:rPr lang="zh-CN" altLang="zh-CN" sz="2400" dirty="0"/>
              <a:t>改进了对数组的循环，这是</a:t>
            </a:r>
            <a:r>
              <a:rPr lang="en-US" altLang="zh-CN" sz="2400" dirty="0"/>
              <a:t>Java</a:t>
            </a:r>
            <a:r>
              <a:rPr lang="zh-CN" altLang="zh-CN" sz="2400" dirty="0"/>
              <a:t>独自的特色。</a:t>
            </a:r>
          </a:p>
        </p:txBody>
      </p:sp>
    </p:spTree>
    <p:extLst>
      <p:ext uri="{BB962C8B-B14F-4D97-AF65-F5344CB8AC3E}">
        <p14:creationId xmlns:p14="http://schemas.microsoft.com/office/powerpoint/2010/main" val="236202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3.1 </a:t>
            </a:r>
            <a:r>
              <a:rPr lang="zh-CN" altLang="en-US" sz="2400" b="1" dirty="0"/>
              <a:t>运算符与表达式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1196752"/>
            <a:ext cx="1872208" cy="48245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3.1.1 </a:t>
            </a:r>
            <a:r>
              <a:rPr lang="zh-CN" altLang="en-US" sz="1800" b="1" dirty="0">
                <a:solidFill>
                  <a:srgbClr val="C00000"/>
                </a:solidFill>
              </a:rPr>
              <a:t>算术运算符与算术表达式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3.1.2 </a:t>
            </a:r>
            <a:r>
              <a:rPr lang="zh-CN" altLang="en-US" sz="1800" b="1" dirty="0">
                <a:solidFill>
                  <a:srgbClr val="C00000"/>
                </a:solidFill>
              </a:rPr>
              <a:t>自增，自减运算符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3.1.3 </a:t>
            </a:r>
            <a:r>
              <a:rPr lang="zh-CN" altLang="en-US" sz="1800" b="1" dirty="0">
                <a:solidFill>
                  <a:srgbClr val="0070C0"/>
                </a:solidFill>
              </a:rPr>
              <a:t>算术混合运算的精度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3.1.4 </a:t>
            </a:r>
            <a:r>
              <a:rPr lang="zh-CN" altLang="en-US" sz="1800" b="1" dirty="0">
                <a:solidFill>
                  <a:srgbClr val="0070C0"/>
                </a:solidFill>
              </a:rPr>
              <a:t>关系运算符与关系表达式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3.1.5 </a:t>
            </a:r>
            <a:r>
              <a:rPr lang="zh-CN" altLang="en-US" sz="1800" b="1" dirty="0">
                <a:solidFill>
                  <a:srgbClr val="0070C0"/>
                </a:solidFill>
              </a:rPr>
              <a:t>逻辑运算符与逻辑表达式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3.1.6 </a:t>
            </a:r>
            <a:r>
              <a:rPr lang="zh-CN" altLang="en-US" sz="1800" b="1" dirty="0">
                <a:solidFill>
                  <a:srgbClr val="0070C0"/>
                </a:solidFill>
              </a:rPr>
              <a:t>赋值运算符与赋值表达式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3.1.7 </a:t>
            </a:r>
            <a:r>
              <a:rPr lang="zh-CN" altLang="en-US" sz="1800" b="1" dirty="0">
                <a:solidFill>
                  <a:srgbClr val="0070C0"/>
                </a:solidFill>
              </a:rPr>
              <a:t>位运算符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3.1.8 </a:t>
            </a:r>
            <a:r>
              <a:rPr lang="en-US" altLang="zh-CN" sz="1800" b="1" dirty="0" err="1">
                <a:solidFill>
                  <a:srgbClr val="0070C0"/>
                </a:solidFill>
              </a:rPr>
              <a:t>instanceof</a:t>
            </a:r>
            <a:r>
              <a:rPr lang="en-US" altLang="zh-CN" sz="1800" b="1" dirty="0">
                <a:solidFill>
                  <a:srgbClr val="0070C0"/>
                </a:solidFill>
              </a:rPr>
              <a:t> </a:t>
            </a:r>
            <a:r>
              <a:rPr lang="zh-CN" altLang="en-US" sz="1800" b="1" dirty="0">
                <a:solidFill>
                  <a:srgbClr val="0070C0"/>
                </a:solidFill>
              </a:rPr>
              <a:t>运算符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3.1.9 </a:t>
            </a:r>
            <a:r>
              <a:rPr lang="zh-CN" altLang="en-US" sz="1800" b="1" dirty="0">
                <a:solidFill>
                  <a:srgbClr val="0070C0"/>
                </a:solidFill>
              </a:rPr>
              <a:t>运算符综述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123728" y="134076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99792" y="1017602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+ , -  , * , /  , %</a:t>
            </a:r>
            <a:r>
              <a:rPr lang="zh-CN" altLang="en-US" b="1" dirty="0">
                <a:solidFill>
                  <a:srgbClr val="C00000"/>
                </a:solidFill>
              </a:rPr>
              <a:t>。</a:t>
            </a:r>
            <a:r>
              <a:rPr lang="zh-CN" altLang="zh-CN" dirty="0"/>
              <a:t>用算术符号和括号连接起来的符合</a:t>
            </a:r>
            <a:r>
              <a:rPr lang="en-US" altLang="zh-CN" dirty="0"/>
              <a:t>java</a:t>
            </a:r>
            <a:r>
              <a:rPr lang="zh-CN" altLang="zh-CN" dirty="0"/>
              <a:t>语法规则的式子，称为算术表达式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99792" y="1772816"/>
            <a:ext cx="62646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自增、自减运算符：</a:t>
            </a:r>
            <a:r>
              <a:rPr lang="en-US" altLang="zh-CN" dirty="0"/>
              <a:t>++</a:t>
            </a:r>
            <a:r>
              <a:rPr lang="zh-CN" altLang="zh-CN" dirty="0"/>
              <a:t>，</a:t>
            </a:r>
            <a:r>
              <a:rPr lang="en-US" altLang="zh-CN" dirty="0"/>
              <a:t>--</a:t>
            </a:r>
            <a:r>
              <a:rPr lang="zh-CN" altLang="zh-CN" dirty="0"/>
              <a:t>是单目运算符，可以放在操作元之前，也可以放在操作元之后。</a:t>
            </a:r>
            <a:r>
              <a:rPr lang="zh-CN" altLang="zh-CN" b="1" dirty="0"/>
              <a:t>操作元必须是一个整型或浮点型变量。</a:t>
            </a:r>
            <a:r>
              <a:rPr lang="zh-CN" altLang="zh-CN" dirty="0"/>
              <a:t>作用是使变量的值增</a:t>
            </a:r>
            <a:r>
              <a:rPr lang="en-US" altLang="zh-CN" dirty="0"/>
              <a:t>1</a:t>
            </a:r>
            <a:r>
              <a:rPr lang="zh-CN" altLang="zh-CN" dirty="0"/>
              <a:t>或减</a:t>
            </a:r>
            <a:r>
              <a:rPr lang="en-US" altLang="zh-CN" dirty="0"/>
              <a:t>1</a:t>
            </a:r>
            <a:r>
              <a:rPr lang="zh-CN" altLang="zh-CN" dirty="0"/>
              <a:t>，如：</a:t>
            </a:r>
          </a:p>
          <a:p>
            <a:r>
              <a:rPr lang="en-US" altLang="zh-CN" dirty="0"/>
              <a:t>++x</a:t>
            </a:r>
            <a:r>
              <a:rPr lang="zh-CN" altLang="zh-CN" dirty="0"/>
              <a:t>（</a:t>
            </a:r>
            <a:r>
              <a:rPr lang="en-US" altLang="zh-CN" dirty="0"/>
              <a:t>--x</a:t>
            </a:r>
            <a:r>
              <a:rPr lang="zh-CN" altLang="zh-CN" dirty="0"/>
              <a:t>）表示在使用</a:t>
            </a:r>
            <a:r>
              <a:rPr lang="en-US" altLang="zh-CN" dirty="0"/>
              <a:t>x</a:t>
            </a:r>
            <a:r>
              <a:rPr lang="zh-CN" altLang="zh-CN" dirty="0"/>
              <a:t>之前，先使</a:t>
            </a:r>
            <a:r>
              <a:rPr lang="en-US" altLang="zh-CN" dirty="0"/>
              <a:t>x</a:t>
            </a:r>
            <a:r>
              <a:rPr lang="zh-CN" altLang="zh-CN" dirty="0"/>
              <a:t>的值增（减）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x++</a:t>
            </a:r>
            <a:r>
              <a:rPr lang="zh-CN" altLang="zh-CN" dirty="0"/>
              <a:t>（</a:t>
            </a:r>
            <a:r>
              <a:rPr lang="en-US" altLang="zh-CN" dirty="0"/>
              <a:t>x--</a:t>
            </a:r>
            <a:r>
              <a:rPr lang="zh-CN" altLang="zh-CN" dirty="0"/>
              <a:t>）表示在使用</a:t>
            </a:r>
            <a:r>
              <a:rPr lang="en-US" altLang="zh-CN" dirty="0"/>
              <a:t>x</a:t>
            </a:r>
            <a:r>
              <a:rPr lang="zh-CN" altLang="zh-CN" dirty="0"/>
              <a:t>之后，使</a:t>
            </a:r>
            <a:r>
              <a:rPr lang="en-US" altLang="zh-CN" dirty="0"/>
              <a:t>x</a:t>
            </a:r>
            <a:r>
              <a:rPr lang="zh-CN" altLang="zh-CN" dirty="0"/>
              <a:t>的值增（减）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1" name="左箭头 10"/>
          <p:cNvSpPr/>
          <p:nvPr/>
        </p:nvSpPr>
        <p:spPr>
          <a:xfrm>
            <a:off x="2127188" y="176769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8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3.1 </a:t>
            </a:r>
            <a:r>
              <a:rPr lang="zh-CN" altLang="en-US" sz="2400" b="1" dirty="0"/>
              <a:t>运算符与表达式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1196752"/>
            <a:ext cx="1872208" cy="48245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3.1.1 </a:t>
            </a:r>
            <a:r>
              <a:rPr lang="zh-CN" altLang="en-US" sz="1800" b="1" dirty="0">
                <a:solidFill>
                  <a:srgbClr val="0070C0"/>
                </a:solidFill>
              </a:rPr>
              <a:t>算术运算符与算术表达式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3.1.2 </a:t>
            </a:r>
            <a:r>
              <a:rPr lang="zh-CN" altLang="en-US" sz="1800" b="1" dirty="0">
                <a:solidFill>
                  <a:srgbClr val="0070C0"/>
                </a:solidFill>
              </a:rPr>
              <a:t>自增，自减运算符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3.1.3 </a:t>
            </a:r>
            <a:r>
              <a:rPr lang="zh-CN" altLang="en-US" sz="1800" b="1" dirty="0">
                <a:solidFill>
                  <a:srgbClr val="C00000"/>
                </a:solidFill>
              </a:rPr>
              <a:t>算术混合运算的精度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3.1.4 </a:t>
            </a:r>
            <a:r>
              <a:rPr lang="zh-CN" altLang="en-US" sz="1800" b="1" dirty="0">
                <a:solidFill>
                  <a:srgbClr val="0070C0"/>
                </a:solidFill>
              </a:rPr>
              <a:t>关系运算符与关系表达式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3.1.5 </a:t>
            </a:r>
            <a:r>
              <a:rPr lang="zh-CN" altLang="en-US" sz="1800" b="1" dirty="0">
                <a:solidFill>
                  <a:srgbClr val="0070C0"/>
                </a:solidFill>
              </a:rPr>
              <a:t>逻辑运算符与逻辑表达式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3.1.6 </a:t>
            </a:r>
            <a:r>
              <a:rPr lang="zh-CN" altLang="en-US" sz="1800" b="1" dirty="0">
                <a:solidFill>
                  <a:srgbClr val="0070C0"/>
                </a:solidFill>
              </a:rPr>
              <a:t>赋值运算符与赋值表达式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3.1.7 </a:t>
            </a:r>
            <a:r>
              <a:rPr lang="zh-CN" altLang="en-US" sz="1800" b="1" dirty="0">
                <a:solidFill>
                  <a:srgbClr val="0070C0"/>
                </a:solidFill>
              </a:rPr>
              <a:t>位运算符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3.1.8 </a:t>
            </a:r>
            <a:r>
              <a:rPr lang="en-US" altLang="zh-CN" sz="1800" b="1" dirty="0" err="1">
                <a:solidFill>
                  <a:srgbClr val="0070C0"/>
                </a:solidFill>
              </a:rPr>
              <a:t>instanceof</a:t>
            </a:r>
            <a:r>
              <a:rPr lang="en-US" altLang="zh-CN" sz="1800" b="1" dirty="0">
                <a:solidFill>
                  <a:srgbClr val="0070C0"/>
                </a:solidFill>
              </a:rPr>
              <a:t> </a:t>
            </a:r>
            <a:r>
              <a:rPr lang="zh-CN" altLang="en-US" sz="1800" b="1" dirty="0">
                <a:solidFill>
                  <a:srgbClr val="0070C0"/>
                </a:solidFill>
              </a:rPr>
              <a:t>运算符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3.1.9 </a:t>
            </a:r>
            <a:r>
              <a:rPr lang="zh-CN" altLang="en-US" sz="1800" b="1" dirty="0">
                <a:solidFill>
                  <a:srgbClr val="0070C0"/>
                </a:solidFill>
              </a:rPr>
              <a:t>运算符综述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43858" y="0"/>
            <a:ext cx="439248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精度从“低”到“高”排列的顺序是：</a:t>
            </a:r>
          </a:p>
          <a:p>
            <a:r>
              <a:rPr lang="en-US" altLang="zh-CN" b="1" dirty="0"/>
              <a:t>byte  short  char  </a:t>
            </a:r>
            <a:r>
              <a:rPr lang="en-US" altLang="zh-CN" b="1" dirty="0" err="1"/>
              <a:t>int</a:t>
            </a:r>
            <a:r>
              <a:rPr lang="en-US" altLang="zh-CN" b="1" dirty="0"/>
              <a:t>  long  float  double</a:t>
            </a:r>
            <a:endParaRPr lang="zh-CN" altLang="zh-CN" b="1" dirty="0"/>
          </a:p>
        </p:txBody>
      </p:sp>
      <p:sp>
        <p:nvSpPr>
          <p:cNvPr id="10" name="矩形 9"/>
          <p:cNvSpPr/>
          <p:nvPr/>
        </p:nvSpPr>
        <p:spPr>
          <a:xfrm>
            <a:off x="2483768" y="747748"/>
            <a:ext cx="6264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．如果表达式中有双精度浮点数（</a:t>
            </a:r>
            <a:r>
              <a:rPr lang="en-US" altLang="zh-CN" dirty="0"/>
              <a:t>double</a:t>
            </a:r>
            <a:r>
              <a:rPr lang="zh-CN" altLang="zh-CN" dirty="0"/>
              <a:t>型数据），则按双精度进行运算。</a:t>
            </a:r>
          </a:p>
          <a:p>
            <a:r>
              <a:rPr lang="zh-CN" altLang="zh-CN" dirty="0"/>
              <a:t>例如，表达式：</a:t>
            </a:r>
            <a:r>
              <a:rPr lang="en-US" altLang="zh-CN" dirty="0"/>
              <a:t>5.0/2+10</a:t>
            </a:r>
            <a:r>
              <a:rPr lang="zh-CN" altLang="zh-CN" dirty="0"/>
              <a:t>的结果</a:t>
            </a:r>
            <a:r>
              <a:rPr lang="en-US" altLang="zh-CN" dirty="0"/>
              <a:t>12.5</a:t>
            </a:r>
            <a:r>
              <a:rPr lang="zh-CN" altLang="zh-CN" dirty="0"/>
              <a:t>是</a:t>
            </a:r>
            <a:r>
              <a:rPr lang="en-US" altLang="zh-CN" dirty="0"/>
              <a:t>double</a:t>
            </a:r>
            <a:r>
              <a:rPr lang="zh-CN" altLang="zh-CN" dirty="0"/>
              <a:t>型数据。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．如果表达式中最高精度是单精度浮点数（</a:t>
            </a:r>
            <a:r>
              <a:rPr lang="en-US" altLang="zh-CN" dirty="0"/>
              <a:t>float</a:t>
            </a:r>
            <a:r>
              <a:rPr lang="zh-CN" altLang="zh-CN" dirty="0"/>
              <a:t>型数据），则按单精度进行运算。</a:t>
            </a:r>
          </a:p>
          <a:p>
            <a:r>
              <a:rPr lang="zh-CN" altLang="zh-CN" dirty="0"/>
              <a:t>例如，表达式：</a:t>
            </a:r>
            <a:r>
              <a:rPr lang="en-US" altLang="zh-CN" dirty="0"/>
              <a:t>5.0F/2+10</a:t>
            </a:r>
            <a:r>
              <a:rPr lang="zh-CN" altLang="zh-CN" dirty="0"/>
              <a:t>的结果</a:t>
            </a:r>
            <a:r>
              <a:rPr lang="en-US" altLang="zh-CN" dirty="0"/>
              <a:t>12.5F</a:t>
            </a:r>
            <a:r>
              <a:rPr lang="zh-CN" altLang="zh-CN" dirty="0"/>
              <a:t>是</a:t>
            </a:r>
            <a:r>
              <a:rPr lang="en-US" altLang="zh-CN" dirty="0"/>
              <a:t>float</a:t>
            </a:r>
            <a:r>
              <a:rPr lang="zh-CN" altLang="zh-CN" dirty="0"/>
              <a:t>型数据。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．如果表达式中最高精度是</a:t>
            </a:r>
            <a:r>
              <a:rPr lang="en-US" altLang="zh-CN" dirty="0"/>
              <a:t>long</a:t>
            </a:r>
            <a:r>
              <a:rPr lang="zh-CN" altLang="zh-CN" dirty="0"/>
              <a:t>型整数，则按</a:t>
            </a:r>
            <a:r>
              <a:rPr lang="en-US" altLang="zh-CN" dirty="0"/>
              <a:t>long</a:t>
            </a:r>
            <a:r>
              <a:rPr lang="zh-CN" altLang="zh-CN" dirty="0"/>
              <a:t>精度进行运算。</a:t>
            </a:r>
          </a:p>
          <a:p>
            <a:r>
              <a:rPr lang="zh-CN" altLang="zh-CN" dirty="0"/>
              <a:t>例如，表达式：</a:t>
            </a:r>
            <a:r>
              <a:rPr lang="en-US" altLang="zh-CN" dirty="0"/>
              <a:t>12L+100+'a'</a:t>
            </a:r>
            <a:r>
              <a:rPr lang="zh-CN" altLang="zh-CN" dirty="0"/>
              <a:t>的结果</a:t>
            </a:r>
            <a:r>
              <a:rPr lang="en-US" altLang="zh-CN" dirty="0"/>
              <a:t>209L</a:t>
            </a:r>
            <a:r>
              <a:rPr lang="zh-CN" altLang="zh-CN" dirty="0"/>
              <a:t>是</a:t>
            </a:r>
            <a:r>
              <a:rPr lang="en-US" altLang="zh-CN" dirty="0"/>
              <a:t>long</a:t>
            </a:r>
            <a:r>
              <a:rPr lang="zh-CN" altLang="zh-CN" dirty="0"/>
              <a:t>型数据。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．如果表达式中最高精度低于</a:t>
            </a:r>
            <a:r>
              <a:rPr lang="en-US" altLang="zh-CN" dirty="0" err="1"/>
              <a:t>int</a:t>
            </a:r>
            <a:r>
              <a:rPr lang="zh-CN" altLang="zh-CN" dirty="0"/>
              <a:t>型整数，则按</a:t>
            </a:r>
            <a:r>
              <a:rPr lang="en-US" altLang="zh-CN" dirty="0" err="1"/>
              <a:t>int</a:t>
            </a:r>
            <a:r>
              <a:rPr lang="zh-CN" altLang="zh-CN" dirty="0"/>
              <a:t>精度进行运算。</a:t>
            </a:r>
          </a:p>
          <a:p>
            <a:r>
              <a:rPr lang="zh-CN" altLang="zh-CN" dirty="0"/>
              <a:t>例如，表达式：</a:t>
            </a:r>
            <a:r>
              <a:rPr lang="en-US" altLang="zh-CN" dirty="0"/>
              <a:t>(byte)10+'a' </a:t>
            </a:r>
            <a:r>
              <a:rPr lang="zh-CN" altLang="zh-CN" dirty="0"/>
              <a:t>和</a:t>
            </a:r>
            <a:r>
              <a:rPr lang="en-US" altLang="zh-CN" dirty="0"/>
              <a:t>5/2</a:t>
            </a:r>
            <a:r>
              <a:rPr lang="zh-CN" altLang="zh-CN" dirty="0"/>
              <a:t>的结果分别为</a:t>
            </a:r>
            <a:r>
              <a:rPr lang="en-US" altLang="zh-CN" dirty="0"/>
              <a:t>107</a:t>
            </a:r>
            <a:r>
              <a:rPr lang="zh-CN" altLang="zh-CN" dirty="0"/>
              <a:t>和</a:t>
            </a:r>
            <a:r>
              <a:rPr lang="en-US" altLang="zh-CN" dirty="0"/>
              <a:t>2,</a:t>
            </a:r>
            <a:r>
              <a:rPr lang="zh-CN" altLang="zh-CN" dirty="0"/>
              <a:t>都是</a:t>
            </a:r>
            <a:r>
              <a:rPr lang="en-US" altLang="zh-CN" dirty="0" err="1"/>
              <a:t>int</a:t>
            </a:r>
            <a:r>
              <a:rPr lang="zh-CN" altLang="zh-CN" dirty="0"/>
              <a:t>型数据。</a:t>
            </a:r>
          </a:p>
        </p:txBody>
      </p:sp>
      <p:sp>
        <p:nvSpPr>
          <p:cNvPr id="11" name="左箭头 10"/>
          <p:cNvSpPr/>
          <p:nvPr/>
        </p:nvSpPr>
        <p:spPr>
          <a:xfrm>
            <a:off x="2123728" y="240346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89448" y="4455355"/>
            <a:ext cx="6858000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Java</a:t>
            </a:r>
            <a:r>
              <a:rPr lang="zh-CN" altLang="zh-CN" sz="1600" dirty="0"/>
              <a:t>允许把不超出</a:t>
            </a:r>
            <a:r>
              <a:rPr lang="en-US" altLang="zh-CN" sz="1600" dirty="0"/>
              <a:t>byte</a:t>
            </a:r>
            <a:r>
              <a:rPr lang="zh-CN" altLang="zh-CN" sz="1600" dirty="0"/>
              <a:t>型（</a:t>
            </a:r>
            <a:r>
              <a:rPr lang="en-US" altLang="zh-CN" sz="1600" dirty="0"/>
              <a:t>short</a:t>
            </a:r>
            <a:r>
              <a:rPr lang="zh-CN" altLang="zh-CN" sz="1600" dirty="0"/>
              <a:t>，</a:t>
            </a:r>
            <a:r>
              <a:rPr lang="en-US" altLang="zh-CN" sz="1600" dirty="0"/>
              <a:t>char</a:t>
            </a:r>
            <a:r>
              <a:rPr lang="zh-CN" altLang="zh-CN" sz="1600" dirty="0"/>
              <a:t>）的</a:t>
            </a:r>
            <a:r>
              <a:rPr lang="en-US" altLang="zh-CN" sz="1600" dirty="0" err="1"/>
              <a:t>int</a:t>
            </a:r>
            <a:r>
              <a:rPr lang="zh-CN" altLang="zh-CN" sz="1600" dirty="0"/>
              <a:t>型常量赋值给</a:t>
            </a:r>
            <a:r>
              <a:rPr lang="en-US" altLang="zh-CN" sz="1600" dirty="0"/>
              <a:t>byte</a:t>
            </a:r>
            <a:r>
              <a:rPr lang="zh-CN" altLang="zh-CN" sz="1600" dirty="0"/>
              <a:t>型变量。例如，</a:t>
            </a:r>
            <a:r>
              <a:rPr lang="en-US" altLang="zh-CN" sz="1600" dirty="0"/>
              <a:t>byte x = 97+1; byte y = 1; </a:t>
            </a:r>
            <a:r>
              <a:rPr lang="zh-CN" altLang="zh-CN" sz="1600" dirty="0"/>
              <a:t>都是正确的。但是，对于</a:t>
            </a:r>
            <a:r>
              <a:rPr lang="en-US" altLang="zh-CN" sz="1600" dirty="0"/>
              <a:t>byte z = 97+y</a:t>
            </a:r>
            <a:r>
              <a:rPr lang="zh-CN" altLang="zh-CN" sz="1600" dirty="0"/>
              <a:t>就是错误的，因为编译器不检查表达式</a:t>
            </a:r>
            <a:r>
              <a:rPr lang="en-US" altLang="zh-CN" sz="1600" dirty="0"/>
              <a:t>97+y</a:t>
            </a:r>
            <a:r>
              <a:rPr lang="zh-CN" altLang="zh-CN" sz="1600" dirty="0"/>
              <a:t>中变量</a:t>
            </a:r>
            <a:r>
              <a:rPr lang="en-US" altLang="zh-CN" sz="1600" dirty="0"/>
              <a:t>y</a:t>
            </a:r>
            <a:r>
              <a:rPr lang="zh-CN" altLang="zh-CN" sz="1600" dirty="0"/>
              <a:t>的值，只检查</a:t>
            </a:r>
            <a:r>
              <a:rPr lang="en-US" altLang="zh-CN" sz="1600" dirty="0"/>
              <a:t>y</a:t>
            </a:r>
            <a:r>
              <a:rPr lang="zh-CN" altLang="zh-CN" sz="1600" dirty="0"/>
              <a:t>的类型，并认为表达式的结果是</a:t>
            </a:r>
            <a:r>
              <a:rPr lang="en-US" altLang="zh-CN" sz="1600" dirty="0" err="1"/>
              <a:t>int</a:t>
            </a:r>
            <a:r>
              <a:rPr lang="zh-CN" altLang="zh-CN" sz="1600" dirty="0"/>
              <a:t>型精度，所以对于</a:t>
            </a:r>
            <a:r>
              <a:rPr lang="en-US" altLang="zh-CN" sz="1600" dirty="0"/>
              <a:t>byte z = 97+y;</a:t>
            </a:r>
            <a:r>
              <a:rPr lang="zh-CN" altLang="zh-CN" sz="1600" dirty="0"/>
              <a:t>编译器会提示“不兼容的类型</a:t>
            </a:r>
            <a:r>
              <a:rPr lang="en-US" altLang="zh-CN" sz="1600" dirty="0"/>
              <a:t>: </a:t>
            </a:r>
            <a:r>
              <a:rPr lang="zh-CN" altLang="zh-CN" sz="1600" dirty="0"/>
              <a:t>从</a:t>
            </a:r>
            <a:r>
              <a:rPr lang="en-US" altLang="zh-CN" sz="1600" dirty="0" err="1"/>
              <a:t>int</a:t>
            </a:r>
            <a:r>
              <a:rPr lang="zh-CN" altLang="zh-CN" sz="1600" dirty="0"/>
              <a:t>转换到</a:t>
            </a:r>
            <a:r>
              <a:rPr lang="en-US" altLang="zh-CN" sz="1600" dirty="0"/>
              <a:t>byte</a:t>
            </a:r>
            <a:r>
              <a:rPr lang="zh-CN" altLang="zh-CN" sz="1600" dirty="0"/>
              <a:t>可能会有损失”的信息。</a:t>
            </a:r>
          </a:p>
        </p:txBody>
      </p:sp>
    </p:spTree>
    <p:extLst>
      <p:ext uri="{BB962C8B-B14F-4D97-AF65-F5344CB8AC3E}">
        <p14:creationId xmlns:p14="http://schemas.microsoft.com/office/powerpoint/2010/main" val="231437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3.1 </a:t>
            </a:r>
            <a:r>
              <a:rPr lang="zh-CN" altLang="en-US" sz="2400" b="1" dirty="0"/>
              <a:t>运算符与表达式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1196752"/>
            <a:ext cx="1872208" cy="48245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3.1.1 </a:t>
            </a:r>
            <a:r>
              <a:rPr lang="zh-CN" altLang="en-US" sz="1800" b="1" dirty="0">
                <a:solidFill>
                  <a:srgbClr val="0070C0"/>
                </a:solidFill>
              </a:rPr>
              <a:t>算术运算符与算术表达式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3.1.2 </a:t>
            </a:r>
            <a:r>
              <a:rPr lang="zh-CN" altLang="en-US" sz="1800" b="1" dirty="0">
                <a:solidFill>
                  <a:srgbClr val="0070C0"/>
                </a:solidFill>
              </a:rPr>
              <a:t>自增，自减运算符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3.1.3 </a:t>
            </a:r>
            <a:r>
              <a:rPr lang="zh-CN" altLang="en-US" sz="1800" b="1" dirty="0">
                <a:solidFill>
                  <a:srgbClr val="0070C0"/>
                </a:solidFill>
              </a:rPr>
              <a:t>算术混合运算的精度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3.1.4 </a:t>
            </a:r>
            <a:r>
              <a:rPr lang="zh-CN" altLang="en-US" sz="1800" b="1" dirty="0">
                <a:solidFill>
                  <a:srgbClr val="C00000"/>
                </a:solidFill>
              </a:rPr>
              <a:t>关系运算符与关系表达式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3.1.5 </a:t>
            </a:r>
            <a:r>
              <a:rPr lang="zh-CN" altLang="en-US" sz="1800" b="1" dirty="0">
                <a:solidFill>
                  <a:srgbClr val="C00000"/>
                </a:solidFill>
              </a:rPr>
              <a:t>逻辑运算符与逻辑表达式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3.1.6 </a:t>
            </a:r>
            <a:r>
              <a:rPr lang="zh-CN" altLang="en-US" sz="1800" b="1" dirty="0">
                <a:solidFill>
                  <a:srgbClr val="0070C0"/>
                </a:solidFill>
              </a:rPr>
              <a:t>赋值运算符与赋值表达式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3.1.7 </a:t>
            </a:r>
            <a:r>
              <a:rPr lang="zh-CN" altLang="en-US" sz="1800" b="1" dirty="0">
                <a:solidFill>
                  <a:srgbClr val="0070C0"/>
                </a:solidFill>
              </a:rPr>
              <a:t>位运算符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3.1.8 </a:t>
            </a:r>
            <a:r>
              <a:rPr lang="en-US" altLang="zh-CN" sz="1800" b="1" dirty="0" err="1">
                <a:solidFill>
                  <a:srgbClr val="0070C0"/>
                </a:solidFill>
              </a:rPr>
              <a:t>instanceof</a:t>
            </a:r>
            <a:r>
              <a:rPr lang="en-US" altLang="zh-CN" sz="1800" b="1" dirty="0">
                <a:solidFill>
                  <a:srgbClr val="0070C0"/>
                </a:solidFill>
              </a:rPr>
              <a:t> </a:t>
            </a:r>
            <a:r>
              <a:rPr lang="zh-CN" altLang="en-US" sz="1800" b="1" dirty="0">
                <a:solidFill>
                  <a:srgbClr val="0070C0"/>
                </a:solidFill>
              </a:rPr>
              <a:t>运算符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3.1.9 </a:t>
            </a:r>
            <a:r>
              <a:rPr lang="zh-CN" altLang="en-US" sz="1800" b="1" dirty="0">
                <a:solidFill>
                  <a:srgbClr val="0070C0"/>
                </a:solidFill>
              </a:rPr>
              <a:t>运算符综述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67794" y="1571307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&gt;,&lt;,&gt;=,&lt;=,==,!=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67794" y="1940639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关系运算符是二目运算符，用来比较两个值的关系。关系运算符的运算结果是</a:t>
            </a:r>
            <a:r>
              <a:rPr lang="en-US" altLang="zh-CN" dirty="0" err="1"/>
              <a:t>boolean</a:t>
            </a:r>
            <a:r>
              <a:rPr lang="zh-CN" altLang="zh-CN" dirty="0"/>
              <a:t>型，当运算符对应的关系成立时，运算结果是</a:t>
            </a:r>
            <a:r>
              <a:rPr lang="en-US" altLang="zh-CN" dirty="0"/>
              <a:t>true</a:t>
            </a:r>
            <a:r>
              <a:rPr lang="zh-CN" altLang="zh-CN" dirty="0"/>
              <a:t>，否则是</a:t>
            </a:r>
            <a:r>
              <a:rPr lang="en-US" altLang="zh-CN" dirty="0"/>
              <a:t>false</a:t>
            </a:r>
            <a:r>
              <a:rPr lang="zh-CN" altLang="zh-CN" dirty="0"/>
              <a:t>。例如，</a:t>
            </a:r>
            <a:r>
              <a:rPr lang="en-US" altLang="zh-CN" dirty="0"/>
              <a:t>10&lt;9</a:t>
            </a:r>
            <a:r>
              <a:rPr lang="zh-CN" altLang="zh-CN" dirty="0"/>
              <a:t>的结果是</a:t>
            </a:r>
            <a:r>
              <a:rPr lang="en-US" altLang="zh-CN" dirty="0"/>
              <a:t>false</a:t>
            </a:r>
            <a:r>
              <a:rPr lang="zh-CN" altLang="zh-CN" dirty="0"/>
              <a:t>，</a:t>
            </a:r>
            <a:r>
              <a:rPr lang="en-US" altLang="zh-CN" dirty="0"/>
              <a:t>5&gt;1</a:t>
            </a:r>
            <a:r>
              <a:rPr lang="zh-CN" altLang="zh-CN" dirty="0"/>
              <a:t>的结果是</a:t>
            </a:r>
            <a:r>
              <a:rPr lang="en-US" altLang="zh-CN" dirty="0"/>
              <a:t>true</a:t>
            </a:r>
            <a:r>
              <a:rPr lang="zh-CN" altLang="zh-CN" dirty="0"/>
              <a:t>，</a:t>
            </a:r>
            <a:r>
              <a:rPr lang="en-US" altLang="zh-CN" dirty="0"/>
              <a:t>3!=5</a:t>
            </a:r>
            <a:r>
              <a:rPr lang="zh-CN" altLang="zh-CN" dirty="0"/>
              <a:t>的结果是</a:t>
            </a:r>
            <a:r>
              <a:rPr lang="en-US" altLang="zh-CN" dirty="0"/>
              <a:t>true</a:t>
            </a:r>
            <a:r>
              <a:rPr lang="zh-CN" altLang="zh-CN" dirty="0"/>
              <a:t>，</a:t>
            </a:r>
            <a:r>
              <a:rPr lang="en-US" altLang="zh-CN" dirty="0"/>
              <a:t>10&gt;20-17</a:t>
            </a:r>
            <a:r>
              <a:rPr lang="zh-CN" altLang="zh-CN" dirty="0"/>
              <a:t>的结果为</a:t>
            </a:r>
            <a:r>
              <a:rPr lang="en-US" altLang="zh-CN" dirty="0"/>
              <a:t>true.</a:t>
            </a:r>
            <a:endParaRPr lang="zh-CN" altLang="zh-CN" dirty="0"/>
          </a:p>
        </p:txBody>
      </p:sp>
      <p:sp>
        <p:nvSpPr>
          <p:cNvPr id="11" name="左箭头 10"/>
          <p:cNvSpPr/>
          <p:nvPr/>
        </p:nvSpPr>
        <p:spPr>
          <a:xfrm>
            <a:off x="2123728" y="292494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2123728" y="3573016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43808" y="3496362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&amp;&amp;, || , !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0630" y="3871141"/>
            <a:ext cx="6165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逻辑运算符实现逻辑与、或和非。逻辑运算符的操作元</a:t>
            </a:r>
            <a:r>
              <a:rPr lang="zh-CN" altLang="en-US" b="1" dirty="0"/>
              <a:t>必须是</a:t>
            </a:r>
            <a:r>
              <a:rPr lang="en-US" altLang="zh-CN" b="1" dirty="0" err="1"/>
              <a:t>boolean</a:t>
            </a:r>
            <a:r>
              <a:rPr lang="zh-CN" altLang="en-US" b="1" dirty="0"/>
              <a:t>型数据</a:t>
            </a:r>
            <a:r>
              <a:rPr lang="zh-CN" altLang="en-US" dirty="0"/>
              <a:t>。</a:t>
            </a:r>
            <a:r>
              <a:rPr lang="zh-CN" altLang="zh-CN" dirty="0"/>
              <a:t>例如，</a:t>
            </a:r>
            <a:r>
              <a:rPr lang="en-US" altLang="zh-CN" dirty="0"/>
              <a:t>2&gt;8&amp;&amp;9&gt;2</a:t>
            </a:r>
            <a:r>
              <a:rPr lang="zh-CN" altLang="zh-CN" dirty="0"/>
              <a:t>的结果为</a:t>
            </a:r>
            <a:r>
              <a:rPr lang="en-US" altLang="zh-CN" dirty="0"/>
              <a:t>false</a:t>
            </a:r>
            <a:r>
              <a:rPr lang="zh-CN" altLang="zh-CN" dirty="0"/>
              <a:t>，</a:t>
            </a:r>
            <a:r>
              <a:rPr lang="en-US" altLang="zh-CN" dirty="0"/>
              <a:t>2&gt;8||9&gt;2</a:t>
            </a:r>
            <a:r>
              <a:rPr lang="zh-CN" altLang="zh-CN" dirty="0"/>
              <a:t>的结果为</a:t>
            </a:r>
            <a:r>
              <a:rPr lang="en-US" altLang="zh-CN" dirty="0"/>
              <a:t>true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5771" y="4793221"/>
            <a:ext cx="66287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逻辑运算符</a:t>
            </a:r>
            <a:r>
              <a:rPr lang="en-US" altLang="zh-CN" b="1" dirty="0"/>
              <a:t>&amp;&amp;</a:t>
            </a:r>
            <a:r>
              <a:rPr lang="zh-CN" altLang="en-US" dirty="0"/>
              <a:t>和</a:t>
            </a:r>
            <a:r>
              <a:rPr lang="en-US" altLang="zh-CN" b="1" dirty="0"/>
              <a:t>||</a:t>
            </a:r>
            <a:r>
              <a:rPr lang="zh-CN" altLang="en-US" dirty="0"/>
              <a:t>也称做</a:t>
            </a:r>
            <a:r>
              <a:rPr lang="zh-CN" altLang="en-US" b="1" dirty="0"/>
              <a:t>短路逻辑运算符</a:t>
            </a:r>
            <a:r>
              <a:rPr lang="zh-CN" altLang="en-US" dirty="0"/>
              <a:t>，这是因为当</a:t>
            </a:r>
            <a:r>
              <a:rPr lang="en-US" altLang="zh-CN" dirty="0"/>
              <a:t>op1</a:t>
            </a:r>
            <a:r>
              <a:rPr lang="zh-CN" altLang="en-US" dirty="0"/>
              <a:t>的值是</a:t>
            </a:r>
            <a:r>
              <a:rPr lang="en-US" altLang="zh-CN" dirty="0"/>
              <a:t>false</a:t>
            </a:r>
            <a:r>
              <a:rPr lang="zh-CN" altLang="en-US" dirty="0"/>
              <a:t>时，</a:t>
            </a:r>
            <a:r>
              <a:rPr lang="en-US" altLang="zh-CN" b="1" dirty="0"/>
              <a:t>&amp;&amp;</a:t>
            </a:r>
            <a:r>
              <a:rPr lang="zh-CN" altLang="en-US" dirty="0"/>
              <a:t>运算符在进行运算时不再去计算</a:t>
            </a:r>
            <a:r>
              <a:rPr lang="en-US" altLang="zh-CN" dirty="0"/>
              <a:t>op2</a:t>
            </a:r>
            <a:r>
              <a:rPr lang="zh-CN" altLang="en-US" dirty="0"/>
              <a:t>的值，直接就得出</a:t>
            </a:r>
            <a:r>
              <a:rPr lang="en-US" altLang="zh-CN" dirty="0"/>
              <a:t>op1&amp;&amp;op2</a:t>
            </a:r>
            <a:r>
              <a:rPr lang="zh-CN" altLang="en-US" dirty="0"/>
              <a:t>的结果是</a:t>
            </a:r>
            <a:r>
              <a:rPr lang="en-US" altLang="zh-CN" dirty="0"/>
              <a:t>false</a:t>
            </a:r>
            <a:r>
              <a:rPr lang="zh-CN" altLang="en-US" dirty="0"/>
              <a:t>；当</a:t>
            </a:r>
            <a:r>
              <a:rPr lang="en-US" altLang="zh-CN" dirty="0"/>
              <a:t>op1</a:t>
            </a:r>
            <a:r>
              <a:rPr lang="zh-CN" altLang="en-US" dirty="0"/>
              <a:t>的值是</a:t>
            </a:r>
            <a:r>
              <a:rPr lang="en-US" altLang="zh-CN" dirty="0"/>
              <a:t>true</a:t>
            </a:r>
            <a:r>
              <a:rPr lang="zh-CN" altLang="en-US" dirty="0"/>
              <a:t>时，</a:t>
            </a:r>
            <a:r>
              <a:rPr lang="en-US" altLang="zh-CN" b="1" dirty="0"/>
              <a:t>||</a:t>
            </a:r>
            <a:r>
              <a:rPr lang="zh-CN" altLang="en-US" dirty="0"/>
              <a:t>运算符在进行运算时不再去计算</a:t>
            </a:r>
            <a:r>
              <a:rPr lang="en-US" altLang="zh-CN" dirty="0"/>
              <a:t>op2</a:t>
            </a:r>
            <a:r>
              <a:rPr lang="zh-CN" altLang="en-US" dirty="0"/>
              <a:t>的值，直接就得出</a:t>
            </a:r>
            <a:r>
              <a:rPr lang="en-US" altLang="zh-CN" dirty="0"/>
              <a:t>op1||op2</a:t>
            </a:r>
            <a:r>
              <a:rPr lang="zh-CN" altLang="en-US" dirty="0"/>
              <a:t>的结果是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8789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3.1 </a:t>
            </a:r>
            <a:r>
              <a:rPr lang="zh-CN" altLang="en-US" sz="2400" b="1" dirty="0"/>
              <a:t>运算符与表达式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1196752"/>
            <a:ext cx="1872208" cy="48245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3.1.1 </a:t>
            </a:r>
            <a:r>
              <a:rPr lang="zh-CN" altLang="en-US" sz="1800" b="1" dirty="0">
                <a:solidFill>
                  <a:srgbClr val="0070C0"/>
                </a:solidFill>
              </a:rPr>
              <a:t>算术运算符与算术表达式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3.1.2 </a:t>
            </a:r>
            <a:r>
              <a:rPr lang="zh-CN" altLang="en-US" sz="1800" b="1" dirty="0">
                <a:solidFill>
                  <a:srgbClr val="0070C0"/>
                </a:solidFill>
              </a:rPr>
              <a:t>自增，自减运算符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3.1.3 </a:t>
            </a:r>
            <a:r>
              <a:rPr lang="zh-CN" altLang="en-US" sz="1800" b="1" dirty="0">
                <a:solidFill>
                  <a:srgbClr val="0070C0"/>
                </a:solidFill>
              </a:rPr>
              <a:t>算术混合运算的精度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3.1.4 </a:t>
            </a:r>
            <a:r>
              <a:rPr lang="zh-CN" altLang="en-US" sz="1800" b="1" dirty="0">
                <a:solidFill>
                  <a:srgbClr val="0070C0"/>
                </a:solidFill>
              </a:rPr>
              <a:t>关系运算符与关系表达式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3.1.5 </a:t>
            </a:r>
            <a:r>
              <a:rPr lang="zh-CN" altLang="en-US" sz="1800" b="1" dirty="0">
                <a:solidFill>
                  <a:srgbClr val="0070C0"/>
                </a:solidFill>
              </a:rPr>
              <a:t>逻辑运算符与逻辑表达式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3.1.6 </a:t>
            </a:r>
            <a:r>
              <a:rPr lang="zh-CN" altLang="en-US" sz="1800" b="1" dirty="0">
                <a:solidFill>
                  <a:srgbClr val="C00000"/>
                </a:solidFill>
              </a:rPr>
              <a:t>赋值运算符与赋值表达式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3.1.7 </a:t>
            </a:r>
            <a:r>
              <a:rPr lang="zh-CN" altLang="en-US" sz="1800" b="1" dirty="0">
                <a:solidFill>
                  <a:srgbClr val="0070C0"/>
                </a:solidFill>
              </a:rPr>
              <a:t>位运算符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3.1.8 </a:t>
            </a:r>
            <a:r>
              <a:rPr lang="en-US" altLang="zh-CN" sz="1800" b="1" dirty="0" err="1">
                <a:solidFill>
                  <a:srgbClr val="0070C0"/>
                </a:solidFill>
              </a:rPr>
              <a:t>instanceof</a:t>
            </a:r>
            <a:r>
              <a:rPr lang="en-US" altLang="zh-CN" sz="1800" b="1" dirty="0">
                <a:solidFill>
                  <a:srgbClr val="0070C0"/>
                </a:solidFill>
              </a:rPr>
              <a:t> </a:t>
            </a:r>
            <a:r>
              <a:rPr lang="zh-CN" altLang="en-US" sz="1800" b="1" dirty="0">
                <a:solidFill>
                  <a:srgbClr val="0070C0"/>
                </a:solidFill>
              </a:rPr>
              <a:t>运算符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3.1.9 </a:t>
            </a:r>
            <a:r>
              <a:rPr lang="zh-CN" altLang="en-US" sz="1800" b="1" dirty="0">
                <a:solidFill>
                  <a:srgbClr val="0070C0"/>
                </a:solidFill>
              </a:rPr>
              <a:t>运算符综述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7" name="左箭头 6"/>
          <p:cNvSpPr/>
          <p:nvPr/>
        </p:nvSpPr>
        <p:spPr>
          <a:xfrm>
            <a:off x="2123728" y="411678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39750" y="1981537"/>
            <a:ext cx="61658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赋值运算符：</a:t>
            </a:r>
            <a:r>
              <a:rPr lang="en-US" altLang="zh-CN" b="1" dirty="0">
                <a:solidFill>
                  <a:srgbClr val="C00000"/>
                </a:solidFill>
              </a:rPr>
              <a:t>= </a:t>
            </a:r>
            <a:r>
              <a:rPr lang="zh-CN" altLang="zh-CN" dirty="0"/>
              <a:t>是二目运算符，左面的操作元必须是变量，不能是常量或表达式。设</a:t>
            </a:r>
            <a:r>
              <a:rPr lang="en-US" altLang="zh-CN" dirty="0"/>
              <a:t>x</a:t>
            </a:r>
            <a:r>
              <a:rPr lang="zh-CN" altLang="zh-CN" dirty="0"/>
              <a:t>是一个整型变量，</a:t>
            </a:r>
            <a:r>
              <a:rPr lang="en-US" altLang="zh-CN" dirty="0"/>
              <a:t>y</a:t>
            </a:r>
            <a:r>
              <a:rPr lang="zh-CN" altLang="zh-CN" dirty="0"/>
              <a:t>是一个</a:t>
            </a:r>
            <a:r>
              <a:rPr lang="en-US" altLang="zh-CN" dirty="0" err="1"/>
              <a:t>boolean</a:t>
            </a:r>
            <a:r>
              <a:rPr lang="zh-CN" altLang="zh-CN" dirty="0"/>
              <a:t>型变量，</a:t>
            </a:r>
            <a:r>
              <a:rPr lang="en-US" altLang="zh-CN" dirty="0"/>
              <a:t>x = 20 </a:t>
            </a:r>
            <a:r>
              <a:rPr lang="zh-CN" altLang="zh-CN" dirty="0"/>
              <a:t>和</a:t>
            </a:r>
            <a:r>
              <a:rPr lang="en-US" altLang="zh-CN" dirty="0"/>
              <a:t>y  =  true</a:t>
            </a:r>
            <a:r>
              <a:rPr lang="zh-CN" altLang="zh-CN" dirty="0"/>
              <a:t>都是正确的赋值表达式，赋值运算符的优先级较低，是</a:t>
            </a:r>
            <a:r>
              <a:rPr lang="en-US" altLang="zh-CN" dirty="0"/>
              <a:t>14</a:t>
            </a:r>
            <a:r>
              <a:rPr lang="zh-CN" altLang="zh-CN" dirty="0"/>
              <a:t>级，结合方向右到左</a:t>
            </a:r>
            <a:r>
              <a:rPr lang="zh-CN" altLang="en-US" dirty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2538609" y="3366183"/>
            <a:ext cx="6628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赋值表达式的值就是</a:t>
            </a:r>
            <a:r>
              <a:rPr lang="en-US" altLang="zh-CN" b="1" dirty="0">
                <a:solidFill>
                  <a:srgbClr val="C00000"/>
                </a:solidFill>
              </a:rPr>
              <a:t> = </a:t>
            </a:r>
            <a:r>
              <a:rPr lang="zh-CN" altLang="zh-CN" dirty="0"/>
              <a:t>左面变量的值。例如，假如</a:t>
            </a:r>
            <a:r>
              <a:rPr lang="en-US" altLang="zh-CN" dirty="0"/>
              <a:t>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是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 err="1"/>
              <a:t>int</a:t>
            </a:r>
            <a:r>
              <a:rPr lang="zh-CN" altLang="zh-CN" dirty="0"/>
              <a:t>型变量，那么表达式</a:t>
            </a:r>
            <a:r>
              <a:rPr lang="en-US" altLang="zh-CN" b="1" dirty="0"/>
              <a:t>b = 12</a:t>
            </a:r>
            <a:r>
              <a:rPr lang="zh-CN" altLang="zh-CN" dirty="0"/>
              <a:t>和</a:t>
            </a:r>
            <a:r>
              <a:rPr lang="en-US" altLang="zh-CN" b="1" dirty="0"/>
              <a:t>a = b = 100 </a:t>
            </a:r>
            <a:r>
              <a:rPr lang="zh-CN" altLang="zh-CN" dirty="0"/>
              <a:t>的值分别是</a:t>
            </a:r>
            <a:r>
              <a:rPr lang="en-US" altLang="zh-CN" dirty="0"/>
              <a:t>12</a:t>
            </a:r>
            <a:r>
              <a:rPr lang="zh-CN" altLang="zh-CN" dirty="0"/>
              <a:t>和</a:t>
            </a:r>
            <a:r>
              <a:rPr lang="en-US" altLang="zh-CN" dirty="0"/>
              <a:t>100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        </a:t>
            </a:r>
            <a:r>
              <a:rPr lang="zh-CN" altLang="zh-CN" dirty="0"/>
              <a:t>注意不要将赋值运算符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= </a:t>
            </a:r>
            <a:r>
              <a:rPr lang="zh-CN" altLang="zh-CN" dirty="0"/>
              <a:t>与等号逻辑运算符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==</a:t>
            </a:r>
            <a:r>
              <a:rPr lang="en-US" altLang="zh-CN" dirty="0"/>
              <a:t> </a:t>
            </a:r>
            <a:r>
              <a:rPr lang="zh-CN" altLang="zh-CN" dirty="0"/>
              <a:t>混淆，比如，</a:t>
            </a:r>
            <a:r>
              <a:rPr lang="en-US" altLang="zh-CN" b="1" dirty="0"/>
              <a:t>12 = 12</a:t>
            </a:r>
            <a:r>
              <a:rPr lang="zh-CN" altLang="zh-CN" b="1" dirty="0"/>
              <a:t>是非法的表达式</a:t>
            </a:r>
            <a:r>
              <a:rPr lang="zh-CN" altLang="zh-CN" dirty="0"/>
              <a:t>，而</a:t>
            </a:r>
            <a:r>
              <a:rPr lang="zh-CN" altLang="zh-CN" b="1" dirty="0"/>
              <a:t>表达式</a:t>
            </a:r>
            <a:r>
              <a:rPr lang="en-US" altLang="zh-CN" b="1" dirty="0"/>
              <a:t>12 == 12</a:t>
            </a:r>
            <a:r>
              <a:rPr lang="zh-CN" altLang="zh-CN" b="1" dirty="0"/>
              <a:t>的值是</a:t>
            </a:r>
            <a:r>
              <a:rPr lang="en-US" altLang="zh-CN" b="1" dirty="0"/>
              <a:t>true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249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3.1 </a:t>
            </a:r>
            <a:r>
              <a:rPr lang="zh-CN" altLang="en-US" sz="2400" b="1" dirty="0"/>
              <a:t>运算符与表达式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1196752"/>
            <a:ext cx="1872208" cy="48245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3.1.1 </a:t>
            </a:r>
            <a:r>
              <a:rPr lang="zh-CN" altLang="en-US" sz="1800" b="1" dirty="0">
                <a:solidFill>
                  <a:srgbClr val="0070C0"/>
                </a:solidFill>
              </a:rPr>
              <a:t>算术运算符与算术表达式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3.1.2 </a:t>
            </a:r>
            <a:r>
              <a:rPr lang="zh-CN" altLang="en-US" sz="1800" b="1" dirty="0">
                <a:solidFill>
                  <a:srgbClr val="0070C0"/>
                </a:solidFill>
              </a:rPr>
              <a:t>自增，自减运算符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3.1.3 </a:t>
            </a:r>
            <a:r>
              <a:rPr lang="zh-CN" altLang="en-US" sz="1800" b="1" dirty="0">
                <a:solidFill>
                  <a:srgbClr val="0070C0"/>
                </a:solidFill>
              </a:rPr>
              <a:t>算术混合运算的精度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3.1.4 </a:t>
            </a:r>
            <a:r>
              <a:rPr lang="zh-CN" altLang="en-US" sz="1800" b="1" dirty="0">
                <a:solidFill>
                  <a:srgbClr val="0070C0"/>
                </a:solidFill>
              </a:rPr>
              <a:t>关系运算符与关系表达式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3.1.5 </a:t>
            </a:r>
            <a:r>
              <a:rPr lang="zh-CN" altLang="en-US" sz="1800" b="1" dirty="0">
                <a:solidFill>
                  <a:srgbClr val="0070C0"/>
                </a:solidFill>
              </a:rPr>
              <a:t>逻辑运算符与逻辑表达式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3.1.6 </a:t>
            </a:r>
            <a:r>
              <a:rPr lang="zh-CN" altLang="en-US" sz="1800" b="1" dirty="0">
                <a:solidFill>
                  <a:srgbClr val="0070C0"/>
                </a:solidFill>
              </a:rPr>
              <a:t>赋值运算符与赋值表达式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3.1.7 </a:t>
            </a:r>
            <a:r>
              <a:rPr lang="zh-CN" altLang="en-US" sz="1800" b="1" dirty="0">
                <a:solidFill>
                  <a:srgbClr val="C00000"/>
                </a:solidFill>
              </a:rPr>
              <a:t>位运算符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3.1.8 </a:t>
            </a:r>
            <a:r>
              <a:rPr lang="en-US" altLang="zh-CN" sz="1800" b="1" dirty="0" err="1">
                <a:solidFill>
                  <a:srgbClr val="0070C0"/>
                </a:solidFill>
              </a:rPr>
              <a:t>instanceof</a:t>
            </a:r>
            <a:r>
              <a:rPr lang="en-US" altLang="zh-CN" sz="1800" b="1" dirty="0">
                <a:solidFill>
                  <a:srgbClr val="0070C0"/>
                </a:solidFill>
              </a:rPr>
              <a:t> </a:t>
            </a:r>
            <a:r>
              <a:rPr lang="zh-CN" altLang="en-US" sz="1800" b="1" dirty="0">
                <a:solidFill>
                  <a:srgbClr val="0070C0"/>
                </a:solidFill>
              </a:rPr>
              <a:t>运算符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3.1.9 </a:t>
            </a:r>
            <a:r>
              <a:rPr lang="zh-CN" altLang="en-US" sz="1800" b="1" dirty="0">
                <a:solidFill>
                  <a:srgbClr val="0070C0"/>
                </a:solidFill>
              </a:rPr>
              <a:t>运算符综述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7" name="左箭头 6"/>
          <p:cNvSpPr/>
          <p:nvPr/>
        </p:nvSpPr>
        <p:spPr>
          <a:xfrm>
            <a:off x="2123728" y="454791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50614" y="908720"/>
            <a:ext cx="6165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</a:t>
            </a:r>
            <a:r>
              <a:rPr lang="en-US" altLang="zh-CN" b="1" dirty="0">
                <a:solidFill>
                  <a:srgbClr val="C0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zh-CN" altLang="zh-CN" dirty="0"/>
              <a:t>“按位与”运算</a:t>
            </a:r>
            <a:r>
              <a:rPr lang="zh-CN" altLang="en-US" dirty="0"/>
              <a:t>。</a:t>
            </a:r>
            <a:r>
              <a:rPr lang="zh-CN" altLang="zh-CN" dirty="0"/>
              <a:t>如果</a:t>
            </a:r>
            <a:r>
              <a:rPr lang="en-US" altLang="zh-CN" dirty="0"/>
              <a:t>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两个数据对应位都是</a:t>
            </a:r>
            <a:r>
              <a:rPr lang="en-US" altLang="zh-CN" dirty="0"/>
              <a:t>1</a:t>
            </a:r>
            <a:r>
              <a:rPr lang="zh-CN" altLang="zh-CN" dirty="0"/>
              <a:t>，则</a:t>
            </a:r>
            <a:r>
              <a:rPr lang="zh-CN" altLang="en-US" dirty="0"/>
              <a:t>运算结果</a:t>
            </a:r>
            <a:r>
              <a:rPr lang="en-US" altLang="zh-CN" dirty="0"/>
              <a:t>c</a:t>
            </a:r>
            <a:r>
              <a:rPr lang="zh-CN" altLang="zh-CN" dirty="0"/>
              <a:t>的该位是</a:t>
            </a:r>
            <a:r>
              <a:rPr lang="en-US" altLang="zh-CN" dirty="0"/>
              <a:t>1</a:t>
            </a:r>
            <a:r>
              <a:rPr lang="zh-CN" altLang="zh-CN" dirty="0"/>
              <a:t>，否则是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555050"/>
            <a:ext cx="5433831" cy="144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550614" y="3060739"/>
            <a:ext cx="6413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b="1" dirty="0">
                <a:solidFill>
                  <a:srgbClr val="C00000"/>
                </a:solidFill>
              </a:rPr>
              <a:t>|</a:t>
            </a:r>
            <a:r>
              <a:rPr lang="en-US" altLang="zh-CN" dirty="0"/>
              <a:t>: </a:t>
            </a:r>
            <a:r>
              <a:rPr lang="zh-CN" altLang="en-US" dirty="0"/>
              <a:t>“按位或”运算。</a:t>
            </a:r>
            <a:endParaRPr lang="en-US" altLang="zh-CN" dirty="0"/>
          </a:p>
          <a:p>
            <a:r>
              <a:rPr lang="zh-CN" altLang="zh-CN" dirty="0"/>
              <a:t>如果</a:t>
            </a:r>
            <a:r>
              <a:rPr lang="en-US" altLang="zh-CN" dirty="0"/>
              <a:t>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两个数据对应位都是</a:t>
            </a:r>
            <a:r>
              <a:rPr lang="en-US" altLang="zh-CN" dirty="0"/>
              <a:t>0</a:t>
            </a:r>
            <a:r>
              <a:rPr lang="zh-CN" altLang="zh-CN" dirty="0"/>
              <a:t>，则</a:t>
            </a:r>
            <a:r>
              <a:rPr lang="zh-CN" altLang="en-US" dirty="0"/>
              <a:t>运算结果</a:t>
            </a:r>
            <a:r>
              <a:rPr lang="en-US" altLang="zh-CN" dirty="0"/>
              <a:t>c</a:t>
            </a:r>
            <a:r>
              <a:rPr lang="zh-CN" altLang="zh-CN" dirty="0"/>
              <a:t>的该位是</a:t>
            </a:r>
            <a:r>
              <a:rPr lang="en-US" altLang="zh-CN" dirty="0"/>
              <a:t>0</a:t>
            </a:r>
            <a:r>
              <a:rPr lang="zh-CN" altLang="zh-CN" dirty="0"/>
              <a:t>，否则是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50614" y="4014383"/>
            <a:ext cx="6413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b="1" dirty="0">
                <a:solidFill>
                  <a:srgbClr val="C00000"/>
                </a:solidFill>
              </a:rPr>
              <a:t>~</a:t>
            </a:r>
            <a:r>
              <a:rPr lang="en-US" altLang="zh-CN" dirty="0"/>
              <a:t>: </a:t>
            </a:r>
            <a:r>
              <a:rPr lang="zh-CN" altLang="en-US" dirty="0"/>
              <a:t>“按位非”运算。</a:t>
            </a:r>
            <a:endParaRPr lang="en-US" altLang="zh-CN" dirty="0"/>
          </a:p>
          <a:p>
            <a:r>
              <a:rPr lang="zh-CN" altLang="zh-CN" dirty="0"/>
              <a:t>是单目运算符，对一个数据</a:t>
            </a:r>
            <a:r>
              <a:rPr lang="en-US" altLang="zh-CN" dirty="0"/>
              <a:t>a</a:t>
            </a:r>
            <a:r>
              <a:rPr lang="zh-CN" altLang="zh-CN" dirty="0"/>
              <a:t>按位进行运算，如果</a:t>
            </a:r>
            <a:r>
              <a:rPr lang="en-US" altLang="zh-CN" dirty="0"/>
              <a:t>a</a:t>
            </a:r>
            <a:r>
              <a:rPr lang="zh-CN" altLang="zh-CN" dirty="0"/>
              <a:t>对应位是</a:t>
            </a:r>
            <a:r>
              <a:rPr lang="en-US" altLang="zh-CN" dirty="0"/>
              <a:t>0</a:t>
            </a:r>
            <a:r>
              <a:rPr lang="zh-CN" altLang="zh-CN" dirty="0"/>
              <a:t>，则</a:t>
            </a:r>
            <a:r>
              <a:rPr lang="zh-CN" altLang="en-US" dirty="0"/>
              <a:t>运算结果</a:t>
            </a:r>
            <a:r>
              <a:rPr lang="en-US" altLang="zh-CN" dirty="0"/>
              <a:t>c</a:t>
            </a:r>
            <a:r>
              <a:rPr lang="zh-CN" altLang="zh-CN" dirty="0"/>
              <a:t>的该位是</a:t>
            </a:r>
            <a:r>
              <a:rPr lang="en-US" altLang="zh-CN" dirty="0"/>
              <a:t>1</a:t>
            </a:r>
            <a:r>
              <a:rPr lang="zh-CN" altLang="zh-CN" dirty="0"/>
              <a:t>，否则是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50614" y="4937713"/>
            <a:ext cx="6413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en-US" altLang="zh-CN" b="1" dirty="0">
                <a:solidFill>
                  <a:srgbClr val="C00000"/>
                </a:solidFill>
              </a:rPr>
              <a:t>^</a:t>
            </a:r>
            <a:r>
              <a:rPr lang="en-US" altLang="zh-CN" dirty="0"/>
              <a:t>: </a:t>
            </a:r>
            <a:r>
              <a:rPr lang="zh-CN" altLang="en-US" dirty="0"/>
              <a:t>“按位异或”运算。</a:t>
            </a:r>
            <a:endParaRPr lang="en-US" altLang="zh-CN" dirty="0"/>
          </a:p>
          <a:p>
            <a:r>
              <a:rPr lang="zh-CN" altLang="zh-CN" dirty="0"/>
              <a:t>如果</a:t>
            </a:r>
            <a:r>
              <a:rPr lang="en-US" altLang="zh-CN" dirty="0"/>
              <a:t>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数据对应位相同，则</a:t>
            </a:r>
            <a:r>
              <a:rPr lang="zh-CN" altLang="en-US" dirty="0"/>
              <a:t>运算结果</a:t>
            </a:r>
            <a:r>
              <a:rPr lang="en-US" altLang="zh-CN" dirty="0"/>
              <a:t>c</a:t>
            </a:r>
            <a:r>
              <a:rPr lang="zh-CN" altLang="zh-CN" dirty="0"/>
              <a:t>的该位是</a:t>
            </a:r>
            <a:r>
              <a:rPr lang="en-US" altLang="zh-CN" dirty="0"/>
              <a:t>0</a:t>
            </a:r>
            <a:r>
              <a:rPr lang="zh-CN" altLang="zh-CN" dirty="0"/>
              <a:t>，否则是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54814" y="5584044"/>
            <a:ext cx="5827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例子</a:t>
            </a:r>
            <a:r>
              <a:rPr lang="en-US" altLang="zh-CN" dirty="0">
                <a:hlinkClick r:id="rId3" action="ppaction://hlinkfile"/>
              </a:rPr>
              <a:t>1</a:t>
            </a:r>
            <a:r>
              <a:rPr lang="zh-CN" altLang="en-US" dirty="0"/>
              <a:t>中，利用“异或”运算的性质，对几个字符进行加密并输出密文，然后再解密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68938" y="5570828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例子</a:t>
            </a:r>
            <a:r>
              <a:rPr lang="en-US" altLang="zh-CN" dirty="0">
                <a:hlinkClick r:id="rId3" action="ppaction://hlinkfile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04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3.1 </a:t>
            </a:r>
            <a:r>
              <a:rPr lang="zh-CN" altLang="en-US" sz="2400" b="1" dirty="0"/>
              <a:t>运算符与表达式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1196752"/>
            <a:ext cx="1872208" cy="48245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3.1.1 </a:t>
            </a:r>
            <a:r>
              <a:rPr lang="zh-CN" altLang="en-US" sz="1800" b="1" dirty="0">
                <a:solidFill>
                  <a:srgbClr val="0070C0"/>
                </a:solidFill>
              </a:rPr>
              <a:t>算术运算符与算术表达式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3.1.2 </a:t>
            </a:r>
            <a:r>
              <a:rPr lang="zh-CN" altLang="en-US" sz="1800" b="1" dirty="0">
                <a:solidFill>
                  <a:srgbClr val="0070C0"/>
                </a:solidFill>
              </a:rPr>
              <a:t>自增，自减运算符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3.1.3 </a:t>
            </a:r>
            <a:r>
              <a:rPr lang="zh-CN" altLang="en-US" sz="1800" b="1" dirty="0">
                <a:solidFill>
                  <a:srgbClr val="0070C0"/>
                </a:solidFill>
              </a:rPr>
              <a:t>算术混合运算的精度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3.1.4 </a:t>
            </a:r>
            <a:r>
              <a:rPr lang="zh-CN" altLang="en-US" sz="1800" b="1" dirty="0">
                <a:solidFill>
                  <a:srgbClr val="0070C0"/>
                </a:solidFill>
              </a:rPr>
              <a:t>关系运算符与关系表达式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3.1.5 </a:t>
            </a:r>
            <a:r>
              <a:rPr lang="zh-CN" altLang="en-US" sz="1800" b="1" dirty="0">
                <a:solidFill>
                  <a:srgbClr val="0070C0"/>
                </a:solidFill>
              </a:rPr>
              <a:t>逻辑运算符与逻辑表达式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3.1.6 </a:t>
            </a:r>
            <a:r>
              <a:rPr lang="zh-CN" altLang="en-US" sz="1800" b="1" dirty="0">
                <a:solidFill>
                  <a:srgbClr val="0070C0"/>
                </a:solidFill>
              </a:rPr>
              <a:t>赋值运算符与赋值表达式</a:t>
            </a:r>
          </a:p>
          <a:p>
            <a:r>
              <a:rPr lang="en-US" altLang="zh-CN" sz="1800" b="1" dirty="0">
                <a:solidFill>
                  <a:srgbClr val="00B0F0"/>
                </a:solidFill>
              </a:rPr>
              <a:t>3.1.7 </a:t>
            </a:r>
            <a:r>
              <a:rPr lang="zh-CN" altLang="en-US" sz="1800" b="1" dirty="0">
                <a:solidFill>
                  <a:srgbClr val="00B0F0"/>
                </a:solidFill>
              </a:rPr>
              <a:t>位运算符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3.1.8 </a:t>
            </a:r>
            <a:r>
              <a:rPr lang="en-US" altLang="zh-CN" sz="1800" b="1" dirty="0" err="1">
                <a:solidFill>
                  <a:srgbClr val="C00000"/>
                </a:solidFill>
              </a:rPr>
              <a:t>instanceof</a:t>
            </a:r>
            <a:r>
              <a:rPr lang="en-US" altLang="zh-CN" sz="1800" b="1" dirty="0">
                <a:solidFill>
                  <a:srgbClr val="C00000"/>
                </a:solidFill>
              </a:rPr>
              <a:t> </a:t>
            </a:r>
            <a:r>
              <a:rPr lang="zh-CN" altLang="en-US" sz="1800" b="1" dirty="0">
                <a:solidFill>
                  <a:srgbClr val="C00000"/>
                </a:solidFill>
              </a:rPr>
              <a:t>运算符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3.1.9 </a:t>
            </a:r>
            <a:r>
              <a:rPr lang="zh-CN" altLang="en-US" sz="1800" b="1" dirty="0">
                <a:solidFill>
                  <a:srgbClr val="C00000"/>
                </a:solidFill>
              </a:rPr>
              <a:t>运算符综述</a:t>
            </a:r>
            <a:endParaRPr lang="zh-CN" altLang="zh-CN" sz="1800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7" name="左箭头 6"/>
          <p:cNvSpPr/>
          <p:nvPr/>
        </p:nvSpPr>
        <p:spPr>
          <a:xfrm>
            <a:off x="2123728" y="4937713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50614" y="908720"/>
            <a:ext cx="6165825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instanceof</a:t>
            </a:r>
            <a:r>
              <a:rPr lang="en-US" altLang="zh-CN" dirty="0"/>
              <a:t>  </a:t>
            </a:r>
            <a:r>
              <a:rPr lang="zh-CN" altLang="en-US" dirty="0"/>
              <a:t>运算符是二目运算符，左面的操作元是一个对象；右面是一个类。当左面的对象是右面的类或子类创建的对象时，该运算符运算的结果是</a:t>
            </a:r>
            <a:r>
              <a:rPr lang="en-US" altLang="zh-CN" dirty="0"/>
              <a:t>true </a:t>
            </a:r>
            <a:r>
              <a:rPr lang="zh-CN" altLang="en-US" dirty="0"/>
              <a:t>，否则是</a:t>
            </a:r>
            <a:r>
              <a:rPr lang="en-US" altLang="zh-CN" dirty="0"/>
              <a:t>false</a:t>
            </a:r>
            <a:r>
              <a:rPr lang="zh-CN" altLang="en-US" dirty="0"/>
              <a:t>。例如 </a:t>
            </a:r>
            <a:r>
              <a:rPr lang="en-US" altLang="zh-CN" dirty="0" err="1"/>
              <a:t>zhang</a:t>
            </a:r>
            <a:r>
              <a:rPr lang="en-US" altLang="zh-CN" dirty="0"/>
              <a:t> </a:t>
            </a:r>
            <a:r>
              <a:rPr lang="en-US" altLang="zh-CN" dirty="0" err="1"/>
              <a:t>instanceof</a:t>
            </a:r>
            <a:r>
              <a:rPr lang="en-US" altLang="zh-CN" dirty="0"/>
              <a:t> People </a:t>
            </a:r>
            <a:r>
              <a:rPr lang="zh-CN" altLang="en-US" dirty="0"/>
              <a:t>的结果是</a:t>
            </a:r>
            <a:r>
              <a:rPr lang="en-US" altLang="zh-CN" dirty="0"/>
              <a:t>true</a:t>
            </a:r>
            <a:endParaRPr lang="zh-CN" altLang="zh-CN" dirty="0"/>
          </a:p>
        </p:txBody>
      </p:sp>
      <p:sp>
        <p:nvSpPr>
          <p:cNvPr id="12" name="左箭头 11"/>
          <p:cNvSpPr/>
          <p:nvPr/>
        </p:nvSpPr>
        <p:spPr>
          <a:xfrm>
            <a:off x="2123728" y="5386070"/>
            <a:ext cx="648072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2303748" y="1472432"/>
            <a:ext cx="182277" cy="353129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28040" y="1431365"/>
            <a:ext cx="222574" cy="77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78617" y="4276574"/>
            <a:ext cx="5909818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zh-CN" dirty="0"/>
              <a:t>的表达式就是用运算符连接起来的符合</a:t>
            </a:r>
            <a:r>
              <a:rPr lang="en-US" altLang="zh-CN" dirty="0"/>
              <a:t>Java</a:t>
            </a:r>
            <a:r>
              <a:rPr lang="zh-CN" altLang="zh-CN" dirty="0"/>
              <a:t>规则的式子。运算符的优先级决定了表达式中运算执行的先后顺序。例如，</a:t>
            </a:r>
            <a:r>
              <a:rPr lang="en-US" altLang="zh-CN" dirty="0"/>
              <a:t>x&lt;y&amp;&amp;!z</a:t>
            </a:r>
            <a:r>
              <a:rPr lang="zh-CN" altLang="zh-CN" dirty="0"/>
              <a:t>相当于</a:t>
            </a:r>
            <a:r>
              <a:rPr lang="en-US" altLang="zh-CN" dirty="0"/>
              <a:t>(x&lt;y)&amp;&amp;(!z)</a:t>
            </a:r>
            <a:r>
              <a:rPr lang="zh-CN" altLang="zh-CN" dirty="0"/>
              <a:t>。没有必要去记忆运算符的优先级别，在编写程序时</a:t>
            </a:r>
            <a:r>
              <a:rPr lang="zh-CN" altLang="zh-CN" b="1" dirty="0">
                <a:solidFill>
                  <a:schemeClr val="bg1"/>
                </a:solidFill>
              </a:rPr>
              <a:t>尽量的使用括号（）运算符号来实现想要的运算次序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zh-CN" altLang="zh-CN" dirty="0"/>
              <a:t>以免产生难以阅读或含糊不清的计算顺序。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4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3.2  </a:t>
            </a:r>
            <a:r>
              <a:rPr lang="zh-CN" altLang="zh-CN" sz="2400" b="1" dirty="0"/>
              <a:t>语句概述</a:t>
            </a:r>
            <a:br>
              <a:rPr lang="zh-CN" altLang="zh-CN" sz="2400" b="1" dirty="0"/>
            </a:b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552" y="1268760"/>
            <a:ext cx="1872208" cy="51845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1.</a:t>
            </a:r>
            <a:r>
              <a:rPr lang="zh-CN" altLang="en-US" sz="1800" b="1" dirty="0">
                <a:solidFill>
                  <a:srgbClr val="C00000"/>
                </a:solidFill>
              </a:rPr>
              <a:t>方法调用语句</a:t>
            </a:r>
          </a:p>
          <a:p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800" b="1" dirty="0">
                <a:solidFill>
                  <a:srgbClr val="C00000"/>
                </a:solidFill>
              </a:rPr>
              <a:t>2.</a:t>
            </a:r>
            <a:r>
              <a:rPr lang="zh-CN" altLang="en-US" sz="1800" b="1" dirty="0">
                <a:solidFill>
                  <a:srgbClr val="C00000"/>
                </a:solidFill>
              </a:rPr>
              <a:t>表达式语句</a:t>
            </a:r>
          </a:p>
          <a:p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800" b="1" dirty="0">
                <a:solidFill>
                  <a:srgbClr val="C00000"/>
                </a:solidFill>
              </a:rPr>
              <a:t>3.</a:t>
            </a:r>
            <a:r>
              <a:rPr lang="zh-CN" altLang="en-US" sz="1800" b="1" dirty="0">
                <a:solidFill>
                  <a:srgbClr val="C00000"/>
                </a:solidFill>
              </a:rPr>
              <a:t>复合语句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endParaRPr lang="zh-CN" altLang="en-US" sz="1800" b="1" dirty="0">
              <a:solidFill>
                <a:srgbClr val="C00000"/>
              </a:solidFill>
            </a:endParaRPr>
          </a:p>
          <a:p>
            <a:endParaRPr lang="en-US" altLang="zh-CN" sz="1800" b="1" dirty="0">
              <a:solidFill>
                <a:srgbClr val="C00000"/>
              </a:solidFill>
            </a:endParaRPr>
          </a:p>
          <a:p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800" b="1" dirty="0">
                <a:solidFill>
                  <a:srgbClr val="C00000"/>
                </a:solidFill>
              </a:rPr>
              <a:t>4.</a:t>
            </a:r>
            <a:r>
              <a:rPr lang="zh-CN" altLang="en-US" sz="1800" b="1" dirty="0">
                <a:solidFill>
                  <a:srgbClr val="C00000"/>
                </a:solidFill>
              </a:rPr>
              <a:t>空语句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5.</a:t>
            </a:r>
            <a:r>
              <a:rPr lang="zh-CN" altLang="en-US" sz="1800" b="1" dirty="0">
                <a:solidFill>
                  <a:srgbClr val="C00000"/>
                </a:solidFill>
              </a:rPr>
              <a:t>控制语句</a:t>
            </a:r>
          </a:p>
          <a:p>
            <a:endParaRPr lang="en-US" altLang="zh-CN" sz="1800" b="1" dirty="0">
              <a:solidFill>
                <a:srgbClr val="C00000"/>
              </a:solidFill>
            </a:endParaRPr>
          </a:p>
          <a:p>
            <a:endParaRPr lang="en-US" altLang="zh-CN" sz="1800" b="1" dirty="0">
              <a:solidFill>
                <a:srgbClr val="C00000"/>
              </a:solidFill>
            </a:endParaRPr>
          </a:p>
          <a:p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800" b="1" dirty="0">
                <a:solidFill>
                  <a:srgbClr val="C00000"/>
                </a:solidFill>
              </a:rPr>
              <a:t>6.package </a:t>
            </a:r>
            <a:r>
              <a:rPr lang="zh-CN" altLang="en-US" sz="1800" b="1" dirty="0">
                <a:solidFill>
                  <a:srgbClr val="C00000"/>
                </a:solidFill>
              </a:rPr>
              <a:t>语句和 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800" b="1" dirty="0">
                <a:solidFill>
                  <a:srgbClr val="C00000"/>
                </a:solidFill>
              </a:rPr>
              <a:t>  import</a:t>
            </a:r>
            <a:r>
              <a:rPr lang="zh-CN" altLang="en-US" sz="1800" b="1" dirty="0">
                <a:solidFill>
                  <a:srgbClr val="C00000"/>
                </a:solidFill>
              </a:rPr>
              <a:t>语句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461506" y="134076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15816" y="1248725"/>
            <a:ext cx="597666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如：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 Hello");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2477914" y="198884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461506" y="263691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433390" y="400506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433390" y="436510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433390" y="587727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15816" y="1743199"/>
            <a:ext cx="5976664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由一个表达式构成一个语句，即表示式尾加上分号。比如赋值语句：</a:t>
            </a:r>
            <a:r>
              <a:rPr lang="en-US" altLang="zh-CN" b="1" dirty="0"/>
              <a:t>x=23;</a:t>
            </a:r>
            <a:endParaRPr lang="zh-CN" altLang="zh-CN" b="1" dirty="0"/>
          </a:p>
        </p:txBody>
      </p:sp>
      <p:sp>
        <p:nvSpPr>
          <p:cNvPr id="15" name="矩形 14"/>
          <p:cNvSpPr/>
          <p:nvPr/>
        </p:nvSpPr>
        <p:spPr>
          <a:xfrm>
            <a:off x="2915816" y="2556993"/>
            <a:ext cx="597666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可以用</a:t>
            </a:r>
            <a:r>
              <a:rPr lang="en-US" altLang="zh-CN" dirty="0"/>
              <a:t>{  }</a:t>
            </a:r>
            <a:r>
              <a:rPr lang="zh-CN" altLang="zh-CN" dirty="0"/>
              <a:t>把一些语句括起来构成</a:t>
            </a:r>
            <a:r>
              <a:rPr lang="zh-CN" altLang="en-US" dirty="0"/>
              <a:t>一条</a:t>
            </a:r>
            <a:r>
              <a:rPr lang="zh-CN" altLang="zh-CN" dirty="0"/>
              <a:t>复合语句，如：</a:t>
            </a:r>
          </a:p>
          <a:p>
            <a:r>
              <a:rPr lang="en-US" altLang="zh-CN" b="1" dirty="0"/>
              <a:t>{      z=123+x;</a:t>
            </a:r>
            <a:endParaRPr lang="zh-CN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("How are you");</a:t>
            </a:r>
            <a:endParaRPr lang="zh-CN" altLang="zh-CN" b="1" dirty="0"/>
          </a:p>
          <a:p>
            <a:r>
              <a:rPr lang="en-US" altLang="zh-CN" b="1" dirty="0"/>
              <a:t>}</a:t>
            </a:r>
            <a:endParaRPr lang="zh-CN" altLang="zh-CN" b="1" dirty="0"/>
          </a:p>
        </p:txBody>
      </p:sp>
      <p:sp>
        <p:nvSpPr>
          <p:cNvPr id="16" name="矩形 15"/>
          <p:cNvSpPr/>
          <p:nvPr/>
        </p:nvSpPr>
        <p:spPr>
          <a:xfrm>
            <a:off x="2946673" y="392841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一个分号也是一条语句，称做空语句。</a:t>
            </a:r>
          </a:p>
        </p:txBody>
      </p:sp>
      <p:sp>
        <p:nvSpPr>
          <p:cNvPr id="17" name="矩形 16"/>
          <p:cNvSpPr/>
          <p:nvPr/>
        </p:nvSpPr>
        <p:spPr>
          <a:xfrm>
            <a:off x="2946672" y="4370551"/>
            <a:ext cx="572978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控制语句分为条件分支语句、开关语句和循环语句，将在后面的</a:t>
            </a:r>
            <a:r>
              <a:rPr lang="en-US" altLang="zh-CN" dirty="0"/>
              <a:t>3.3</a:t>
            </a:r>
            <a:r>
              <a:rPr lang="zh-CN" altLang="en-US" dirty="0"/>
              <a:t>、</a:t>
            </a:r>
            <a:r>
              <a:rPr lang="en-US" altLang="zh-CN" dirty="0"/>
              <a:t>3.4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节介绍。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962101" y="5554106"/>
            <a:ext cx="571435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package</a:t>
            </a:r>
            <a:r>
              <a:rPr lang="zh-CN" altLang="en-US" dirty="0"/>
              <a:t>语句和</a:t>
            </a:r>
            <a:r>
              <a:rPr lang="en-US" altLang="zh-CN" dirty="0"/>
              <a:t>import</a:t>
            </a:r>
            <a:r>
              <a:rPr lang="zh-CN" altLang="en-US" dirty="0"/>
              <a:t>语句和类、对象有关，将在第</a:t>
            </a:r>
            <a:r>
              <a:rPr lang="en-US" altLang="zh-CN" dirty="0"/>
              <a:t>4</a:t>
            </a:r>
            <a:r>
              <a:rPr lang="zh-CN" altLang="en-US" dirty="0"/>
              <a:t>章讲解。</a:t>
            </a:r>
          </a:p>
        </p:txBody>
      </p:sp>
    </p:spTree>
    <p:extLst>
      <p:ext uri="{BB962C8B-B14F-4D97-AF65-F5344CB8AC3E}">
        <p14:creationId xmlns:p14="http://schemas.microsoft.com/office/powerpoint/2010/main" val="15905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3054</Words>
  <Application>Microsoft Macintosh PowerPoint</Application>
  <PresentationFormat>全屏显示(4:3)</PresentationFormat>
  <Paragraphs>283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主题​​</vt:lpstr>
      <vt:lpstr>PowerPoint 演示文稿</vt:lpstr>
      <vt:lpstr>第3章 运算符、表达式和语句</vt:lpstr>
      <vt:lpstr>3.1 运算符与表达式 </vt:lpstr>
      <vt:lpstr>3.1 运算符与表达式 </vt:lpstr>
      <vt:lpstr>3.1 运算符与表达式 </vt:lpstr>
      <vt:lpstr>3.1 运算符与表达式 </vt:lpstr>
      <vt:lpstr>3.1 运算符与表达式 </vt:lpstr>
      <vt:lpstr>3.1 运算符与表达式 </vt:lpstr>
      <vt:lpstr>3.2  语句概述  </vt:lpstr>
      <vt:lpstr>3.3 if条件分支语句  </vt:lpstr>
      <vt:lpstr>3.3 if条件分支语句  </vt:lpstr>
      <vt:lpstr>3.3 if条件分支语句  </vt:lpstr>
      <vt:lpstr>3.4 开关语句  </vt:lpstr>
      <vt:lpstr>3.4 开关语句  </vt:lpstr>
      <vt:lpstr>3.5 循环语句  </vt:lpstr>
      <vt:lpstr>3.5 循环语句  </vt:lpstr>
      <vt:lpstr>3.5 break和continue语句  </vt:lpstr>
      <vt:lpstr>3.6 数组与for语句  </vt:lpstr>
      <vt:lpstr>3.7 枚举类型与for、switch语句  </vt:lpstr>
      <vt:lpstr>3.8 小结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13662</cp:lastModifiedBy>
  <cp:revision>92</cp:revision>
  <dcterms:created xsi:type="dcterms:W3CDTF">2019-09-15T12:42:56Z</dcterms:created>
  <dcterms:modified xsi:type="dcterms:W3CDTF">2021-12-12T16:40:29Z</dcterms:modified>
</cp:coreProperties>
</file>