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5"/>
  </p:notesMasterIdLst>
  <p:handoutMasterIdLst>
    <p:handoutMasterId r:id="rId46"/>
  </p:handoutMasterIdLst>
  <p:sldIdLst>
    <p:sldId id="256" r:id="rId2"/>
    <p:sldId id="412" r:id="rId3"/>
    <p:sldId id="415" r:id="rId4"/>
    <p:sldId id="414" r:id="rId5"/>
    <p:sldId id="413" r:id="rId6"/>
    <p:sldId id="416" r:id="rId7"/>
    <p:sldId id="417" r:id="rId8"/>
    <p:sldId id="418" r:id="rId9"/>
    <p:sldId id="419" r:id="rId10"/>
    <p:sldId id="420" r:id="rId11"/>
    <p:sldId id="421" r:id="rId12"/>
    <p:sldId id="422" r:id="rId13"/>
    <p:sldId id="423" r:id="rId14"/>
    <p:sldId id="424" r:id="rId15"/>
    <p:sldId id="425" r:id="rId16"/>
    <p:sldId id="426" r:id="rId17"/>
    <p:sldId id="427" r:id="rId18"/>
    <p:sldId id="428" r:id="rId19"/>
    <p:sldId id="429" r:id="rId20"/>
    <p:sldId id="430" r:id="rId21"/>
    <p:sldId id="431" r:id="rId22"/>
    <p:sldId id="432" r:id="rId23"/>
    <p:sldId id="435" r:id="rId24"/>
    <p:sldId id="436" r:id="rId25"/>
    <p:sldId id="454" r:id="rId26"/>
    <p:sldId id="433" r:id="rId27"/>
    <p:sldId id="434" r:id="rId28"/>
    <p:sldId id="437" r:id="rId29"/>
    <p:sldId id="438" r:id="rId30"/>
    <p:sldId id="439" r:id="rId31"/>
    <p:sldId id="440" r:id="rId32"/>
    <p:sldId id="442" r:id="rId33"/>
    <p:sldId id="443" r:id="rId34"/>
    <p:sldId id="444" r:id="rId35"/>
    <p:sldId id="445" r:id="rId36"/>
    <p:sldId id="446" r:id="rId37"/>
    <p:sldId id="447" r:id="rId38"/>
    <p:sldId id="448" r:id="rId39"/>
    <p:sldId id="449" r:id="rId40"/>
    <p:sldId id="450" r:id="rId41"/>
    <p:sldId id="451" r:id="rId42"/>
    <p:sldId id="453" r:id="rId43"/>
    <p:sldId id="452" r:id="rId44"/>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FF0000"/>
    <a:srgbClr val="0033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8710" autoAdjust="0"/>
  </p:normalViewPr>
  <p:slideViewPr>
    <p:cSldViewPr>
      <p:cViewPr varScale="1">
        <p:scale>
          <a:sx n="64" d="100"/>
          <a:sy n="64" d="100"/>
        </p:scale>
        <p:origin x="-156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FE25B63-A5F4-4308-99D9-363A1403E03B}" type="datetimeFigureOut">
              <a:rPr lang="en-US" smtClean="0"/>
              <a:pPr/>
              <a:t>9/11/2017</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EB2C30BB-1B6C-4307-8ED6-07AFF48A043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6083" name="Rectangle 3"/>
          <p:cNvSpPr>
            <a:spLocks noGrp="1" noChangeArrowheads="1"/>
          </p:cNvSpPr>
          <p:nvPr>
            <p:ph type="dt"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6084"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p:spPr>
      </p:sp>
      <p:sp>
        <p:nvSpPr>
          <p:cNvPr id="46085"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6086" name="Rectangle 6"/>
          <p:cNvSpPr>
            <a:spLocks noGrp="1" noChangeArrowheads="1"/>
          </p:cNvSpPr>
          <p:nvPr>
            <p:ph type="ftr" sz="quarter" idx="4"/>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6087" name="Rectangle 7"/>
          <p:cNvSpPr>
            <a:spLocks noGrp="1" noChangeArrowheads="1"/>
          </p:cNvSpPr>
          <p:nvPr>
            <p:ph type="sldNum" sz="quarter" idx="5"/>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7891165-4CFF-4F00-9B1A-718562E90DB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r>
              <a:rPr lang="en-US" smtClean="0"/>
              <a:t>Prof. Raghavendran Venugopal, MBA Dept, Mijar</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7F98175-8CBB-46B4-BB08-3A0E0E3EAD85}"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Prof. Raghavendran Venugopal, MBA Dept, Mijar</a:t>
            </a:r>
            <a:endParaRPr lang="en-US"/>
          </a:p>
        </p:txBody>
      </p:sp>
      <p:sp>
        <p:nvSpPr>
          <p:cNvPr id="6" name="Slide Number Placeholder 5"/>
          <p:cNvSpPr>
            <a:spLocks noGrp="1"/>
          </p:cNvSpPr>
          <p:nvPr>
            <p:ph type="sldNum" sz="quarter" idx="12"/>
          </p:nvPr>
        </p:nvSpPr>
        <p:spPr/>
        <p:txBody>
          <a:bodyPr/>
          <a:lstStyle/>
          <a:p>
            <a:fld id="{3F9CF90F-F5AE-4985-885D-0687AC3E67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Prof. Raghavendran Venugopal, MBA Dept, Mijar</a:t>
            </a:r>
            <a:endParaRPr lang="en-US"/>
          </a:p>
        </p:txBody>
      </p:sp>
      <p:sp>
        <p:nvSpPr>
          <p:cNvPr id="6" name="Slide Number Placeholder 5"/>
          <p:cNvSpPr>
            <a:spLocks noGrp="1"/>
          </p:cNvSpPr>
          <p:nvPr>
            <p:ph type="sldNum" sz="quarter" idx="12"/>
          </p:nvPr>
        </p:nvSpPr>
        <p:spPr/>
        <p:txBody>
          <a:bodyPr/>
          <a:lstStyle/>
          <a:p>
            <a:fld id="{250A4ED6-375F-498E-887F-C1ABADA44C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Prof. Raghavendran Venugopal, MBA Dept, Mijar</a:t>
            </a:r>
            <a:endParaRPr lang="en-US"/>
          </a:p>
        </p:txBody>
      </p:sp>
      <p:sp>
        <p:nvSpPr>
          <p:cNvPr id="6" name="Slide Number Placeholder 5"/>
          <p:cNvSpPr>
            <a:spLocks noGrp="1"/>
          </p:cNvSpPr>
          <p:nvPr>
            <p:ph type="sldNum" sz="quarter" idx="12"/>
          </p:nvPr>
        </p:nvSpPr>
        <p:spPr/>
        <p:txBody>
          <a:bodyPr/>
          <a:lstStyle/>
          <a:p>
            <a:fld id="{217B053F-D9E7-4993-964B-DCAC13862759}"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Prof. Raghavendran Venugopal, MBA Dept, Mijar</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C4E275C-E55E-4B8D-A8E5-73040047D24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Prof. Raghavendran Venugopal, MBA Dept, Mijar</a:t>
            </a:r>
            <a:endParaRPr lang="en-US"/>
          </a:p>
        </p:txBody>
      </p:sp>
      <p:sp>
        <p:nvSpPr>
          <p:cNvPr id="7" name="Slide Number Placeholder 6"/>
          <p:cNvSpPr>
            <a:spLocks noGrp="1"/>
          </p:cNvSpPr>
          <p:nvPr>
            <p:ph type="sldNum" sz="quarter" idx="12"/>
          </p:nvPr>
        </p:nvSpPr>
        <p:spPr/>
        <p:txBody>
          <a:bodyPr/>
          <a:lstStyle/>
          <a:p>
            <a:fld id="{E9FBC8FC-1CE2-4125-B8C8-E9ED6A45517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Prof. Raghavendran Venugopal, MBA Dept, Mijar</a:t>
            </a:r>
            <a:endParaRPr lang="en-US"/>
          </a:p>
        </p:txBody>
      </p:sp>
      <p:sp>
        <p:nvSpPr>
          <p:cNvPr id="9" name="Slide Number Placeholder 8"/>
          <p:cNvSpPr>
            <a:spLocks noGrp="1"/>
          </p:cNvSpPr>
          <p:nvPr>
            <p:ph type="sldNum" sz="quarter" idx="12"/>
          </p:nvPr>
        </p:nvSpPr>
        <p:spPr/>
        <p:txBody>
          <a:bodyPr/>
          <a:lstStyle/>
          <a:p>
            <a:fld id="{201F8A43-1C90-4DE3-9A6E-BA6CBC418500}"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Prof. Raghavendran Venugopal, MBA Dept, Mijar</a:t>
            </a:r>
            <a:endParaRPr lang="en-US"/>
          </a:p>
        </p:txBody>
      </p:sp>
      <p:sp>
        <p:nvSpPr>
          <p:cNvPr id="5" name="Slide Number Placeholder 4"/>
          <p:cNvSpPr>
            <a:spLocks noGrp="1"/>
          </p:cNvSpPr>
          <p:nvPr>
            <p:ph type="sldNum" sz="quarter" idx="12"/>
          </p:nvPr>
        </p:nvSpPr>
        <p:spPr/>
        <p:txBody>
          <a:bodyPr/>
          <a:lstStyle/>
          <a:p>
            <a:fld id="{676C79CE-3DD9-4773-B3E2-A6FD043104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Prof. Raghavendran Venugopal, MBA Dept, Mijar</a:t>
            </a:r>
            <a:endParaRPr lang="en-US"/>
          </a:p>
        </p:txBody>
      </p:sp>
      <p:sp>
        <p:nvSpPr>
          <p:cNvPr id="4" name="Slide Number Placeholder 3"/>
          <p:cNvSpPr>
            <a:spLocks noGrp="1"/>
          </p:cNvSpPr>
          <p:nvPr>
            <p:ph type="sldNum" sz="quarter" idx="12"/>
          </p:nvPr>
        </p:nvSpPr>
        <p:spPr/>
        <p:txBody>
          <a:bodyPr/>
          <a:lstStyle/>
          <a:p>
            <a:fld id="{4515E5FF-121C-4A7F-96B2-7293672460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Prof. Raghavendran Venugopal, MBA Dept, Mijar</a:t>
            </a:r>
            <a:endParaRPr lang="en-US"/>
          </a:p>
        </p:txBody>
      </p:sp>
      <p:sp>
        <p:nvSpPr>
          <p:cNvPr id="7" name="Slide Number Placeholder 6"/>
          <p:cNvSpPr>
            <a:spLocks noGrp="1"/>
          </p:cNvSpPr>
          <p:nvPr>
            <p:ph type="sldNum" sz="quarter" idx="12"/>
          </p:nvPr>
        </p:nvSpPr>
        <p:spPr/>
        <p:txBody>
          <a:bodyPr/>
          <a:lstStyle/>
          <a:p>
            <a:fld id="{4110D333-77DC-46A8-A125-6CA3F34001DF}"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Prof. Raghavendran Venugopal, MBA Dept, Mijar</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E2423E00-966C-4A7B-9066-FC6A6A8FE09C}"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Prof. Raghavendran Venugopal, MBA Dept, Mijar</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DA4995A-727F-4FCA-9BED-59B2FAE4DD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295400" y="3218470"/>
            <a:ext cx="6400800" cy="1600200"/>
          </a:xfrm>
        </p:spPr>
        <p:txBody>
          <a:bodyPr/>
          <a:lstStyle/>
          <a:p>
            <a:endParaRPr lang="en-US" dirty="0"/>
          </a:p>
        </p:txBody>
      </p:sp>
      <p:sp>
        <p:nvSpPr>
          <p:cNvPr id="2050" name="Rectangle 2"/>
          <p:cNvSpPr>
            <a:spLocks noGrp="1" noChangeArrowheads="1"/>
          </p:cNvSpPr>
          <p:nvPr>
            <p:ph type="ctrTitle"/>
          </p:nvPr>
        </p:nvSpPr>
        <p:spPr>
          <a:xfrm>
            <a:off x="457200" y="1524000"/>
            <a:ext cx="8229600" cy="1470025"/>
          </a:xfrm>
        </p:spPr>
        <p:txBody>
          <a:bodyPr>
            <a:normAutofit fontScale="90000"/>
          </a:bodyPr>
          <a:lstStyle/>
          <a:p>
            <a:r>
              <a:rPr b="1" smtClean="0"/>
              <a:t>DESIGNING DISTRIBUTION</a:t>
            </a:r>
            <a:br>
              <a:rPr b="1" smtClean="0"/>
            </a:br>
            <a:r>
              <a:rPr b="1" smtClean="0"/>
              <a:t>NETWORKS AND APPLICATIONS</a:t>
            </a:r>
            <a:br>
              <a:rPr b="1" smtClean="0"/>
            </a:br>
            <a:r>
              <a:rPr b="1" smtClean="0"/>
              <a:t>TO E-BUSINESS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Industrial Products</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10</a:t>
            </a:fld>
            <a:endParaRPr lang="en-US"/>
          </a:p>
        </p:txBody>
      </p:sp>
      <p:sp>
        <p:nvSpPr>
          <p:cNvPr id="4" name="Content Placeholder 3"/>
          <p:cNvSpPr>
            <a:spLocks noGrp="1"/>
          </p:cNvSpPr>
          <p:nvPr>
            <p:ph sz="quarter" idx="1"/>
          </p:nvPr>
        </p:nvSpPr>
        <p:spPr/>
        <p:txBody>
          <a:bodyPr/>
          <a:lstStyle/>
          <a:p>
            <a:pPr fontAlgn="base">
              <a:lnSpc>
                <a:spcPct val="150000"/>
              </a:lnSpc>
              <a:buNone/>
            </a:pPr>
            <a:r>
              <a:rPr lang="en-US" dirty="0" err="1" smtClean="0"/>
              <a:t>i</a:t>
            </a:r>
            <a:r>
              <a:rPr lang="en-US" dirty="0" smtClean="0"/>
              <a:t>) Manufacturer—Broker or Agent-Distributor/Wholesaler-Industrial, Institutional or Commercial user.</a:t>
            </a:r>
          </a:p>
          <a:p>
            <a:pPr fontAlgn="base">
              <a:lnSpc>
                <a:spcPct val="150000"/>
              </a:lnSpc>
              <a:buNone/>
            </a:pPr>
            <a:r>
              <a:rPr lang="en-US" dirty="0" smtClean="0"/>
              <a:t>ii) Manufacturer—Distributor/Wholesaler-Industrial, Institutional or Commercial user.</a:t>
            </a:r>
          </a:p>
          <a:p>
            <a:pPr fontAlgn="base">
              <a:lnSpc>
                <a:spcPct val="150000"/>
              </a:lnSpc>
              <a:buNone/>
            </a:pPr>
            <a:r>
              <a:rPr lang="en-US" dirty="0" smtClean="0"/>
              <a:t>iii) Manufacturer—Own Branches/Depots-Industrial, Institutional or Commercial user.</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Channel-Mix</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11</a:t>
            </a:fld>
            <a:endParaRPr lang="en-US"/>
          </a:p>
        </p:txBody>
      </p:sp>
      <p:sp>
        <p:nvSpPr>
          <p:cNvPr id="4" name="Content Placeholder 3"/>
          <p:cNvSpPr>
            <a:spLocks noGrp="1"/>
          </p:cNvSpPr>
          <p:nvPr>
            <p:ph sz="quarter" idx="1"/>
          </p:nvPr>
        </p:nvSpPr>
        <p:spPr/>
        <p:txBody>
          <a:bodyPr/>
          <a:lstStyle/>
          <a:p>
            <a:r>
              <a:rPr lang="en-US" dirty="0" smtClean="0"/>
              <a:t>An organization using a number of channels of distribution and not just one channel adopts a channel-mix.</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FACTORS CONTROLING  DISTRIBUTION</a:t>
            </a:r>
            <a:br>
              <a:rPr lang="en-US" b="1" dirty="0" smtClean="0"/>
            </a:br>
            <a:r>
              <a:rPr lang="en-US" b="1" dirty="0" smtClean="0"/>
              <a:t>NETWORK DESIGN</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12</a:t>
            </a:fld>
            <a:endParaRPr lang="en-US"/>
          </a:p>
        </p:txBody>
      </p:sp>
      <p:sp>
        <p:nvSpPr>
          <p:cNvPr id="4" name="Content Placeholder 3"/>
          <p:cNvSpPr>
            <a:spLocks noGrp="1"/>
          </p:cNvSpPr>
          <p:nvPr>
            <p:ph sz="quarter" idx="1"/>
          </p:nvPr>
        </p:nvSpPr>
        <p:spPr/>
        <p:txBody>
          <a:bodyPr/>
          <a:lstStyle/>
          <a:p>
            <a:pPr algn="just"/>
            <a:r>
              <a:rPr lang="en-US" dirty="0" smtClean="0"/>
              <a:t>Distribution refers to the steps taken to move and store a product from the supplier stage to the customer stage in the supply chain.</a:t>
            </a:r>
          </a:p>
          <a:p>
            <a:r>
              <a:rPr lang="en-US" dirty="0" smtClean="0"/>
              <a:t>Performance of a distribution network is evaluated along two dimensions: </a:t>
            </a:r>
          </a:p>
          <a:p>
            <a:pPr marL="514350" indent="-514350">
              <a:buFont typeface="+mj-lt"/>
              <a:buAutoNum type="arabicPeriod"/>
            </a:pPr>
            <a:r>
              <a:rPr lang="en-US" dirty="0" smtClean="0"/>
              <a:t>customer needs that are met.</a:t>
            </a:r>
          </a:p>
          <a:p>
            <a:pPr marL="514350" indent="-514350">
              <a:buFont typeface="+mj-lt"/>
              <a:buAutoNum type="arabicPeriod"/>
            </a:pPr>
            <a:r>
              <a:rPr lang="en-US" dirty="0" smtClean="0"/>
              <a:t>cost of meeting customer needs.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13</a:t>
            </a:fld>
            <a:endParaRPr lang="en-US"/>
          </a:p>
        </p:txBody>
      </p:sp>
      <p:sp>
        <p:nvSpPr>
          <p:cNvPr id="4" name="Content Placeholder 3"/>
          <p:cNvSpPr>
            <a:spLocks noGrp="1"/>
          </p:cNvSpPr>
          <p:nvPr>
            <p:ph sz="quarter" idx="1"/>
          </p:nvPr>
        </p:nvSpPr>
        <p:spPr/>
        <p:txBody>
          <a:bodyPr/>
          <a:lstStyle/>
          <a:p>
            <a:pPr algn="just"/>
            <a:r>
              <a:rPr lang="en-US" dirty="0" smtClean="0"/>
              <a:t>A firm must evaluate the impact on customer service and cost as it compares different distribution network options. </a:t>
            </a:r>
          </a:p>
          <a:p>
            <a:pPr algn="just"/>
            <a:r>
              <a:rPr lang="en-US" dirty="0" smtClean="0"/>
              <a:t>The customer needs that are met influence the company‘s revenues, which along with cost decide the profitability of the delivery network.</a:t>
            </a:r>
          </a:p>
          <a:p>
            <a:pPr algn="just"/>
            <a:r>
              <a:rPr lang="en-US" dirty="0" smtClean="0"/>
              <a:t>customer service consists of many components, we focus on those measures that are influenced by the structure of the distribution network.</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14</a:t>
            </a:fld>
            <a:endParaRPr lang="en-US"/>
          </a:p>
        </p:txBody>
      </p:sp>
      <p:sp>
        <p:nvSpPr>
          <p:cNvPr id="4" name="Content Placeholder 3"/>
          <p:cNvSpPr>
            <a:spLocks noGrp="1"/>
          </p:cNvSpPr>
          <p:nvPr>
            <p:ph sz="quarter" idx="1"/>
          </p:nvPr>
        </p:nvSpPr>
        <p:spPr/>
        <p:txBody>
          <a:bodyPr/>
          <a:lstStyle/>
          <a:p>
            <a:endParaRPr lang="en-US"/>
          </a:p>
        </p:txBody>
      </p:sp>
      <p:pic>
        <p:nvPicPr>
          <p:cNvPr id="5" name="Picture 4" descr="dnd factors"/>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17B053F-D9E7-4993-964B-DCAC13862759}" type="slidenum">
              <a:rPr lang="en-US" smtClean="0"/>
              <a:pPr/>
              <a:t>15</a:t>
            </a:fld>
            <a:endParaRPr lang="en-US"/>
          </a:p>
        </p:txBody>
      </p:sp>
      <p:sp>
        <p:nvSpPr>
          <p:cNvPr id="4" name="Content Placeholder 3"/>
          <p:cNvSpPr>
            <a:spLocks noGrp="1"/>
          </p:cNvSpPr>
          <p:nvPr>
            <p:ph sz="quarter" idx="1"/>
          </p:nvPr>
        </p:nvSpPr>
        <p:spPr>
          <a:xfrm>
            <a:off x="914400" y="304800"/>
            <a:ext cx="7772400" cy="5715000"/>
          </a:xfrm>
        </p:spPr>
        <p:txBody>
          <a:bodyPr>
            <a:normAutofit fontScale="62500" lnSpcReduction="20000"/>
          </a:bodyPr>
          <a:lstStyle/>
          <a:p>
            <a:pPr algn="just">
              <a:lnSpc>
                <a:spcPct val="150000"/>
              </a:lnSpc>
            </a:pPr>
            <a:r>
              <a:rPr lang="en-US" sz="3100" b="1" dirty="0" smtClean="0">
                <a:latin typeface="Times New Roman" pitchFamily="18" charset="0"/>
                <a:cs typeface="Times New Roman" pitchFamily="18" charset="0"/>
              </a:rPr>
              <a:t>Response time </a:t>
            </a:r>
            <a:r>
              <a:rPr lang="en-US" sz="3100" dirty="0" smtClean="0">
                <a:latin typeface="Times New Roman" pitchFamily="18" charset="0"/>
                <a:cs typeface="Times New Roman" pitchFamily="18" charset="0"/>
              </a:rPr>
              <a:t>is the time between customer order placement and when customer receives the order.</a:t>
            </a:r>
          </a:p>
          <a:p>
            <a:pPr algn="just">
              <a:lnSpc>
                <a:spcPct val="150000"/>
              </a:lnSpc>
            </a:pPr>
            <a:r>
              <a:rPr lang="en-US" sz="3100" b="1" dirty="0" smtClean="0">
                <a:latin typeface="Times New Roman" pitchFamily="18" charset="0"/>
                <a:cs typeface="Times New Roman" pitchFamily="18" charset="0"/>
              </a:rPr>
              <a:t>Product variety </a:t>
            </a:r>
            <a:r>
              <a:rPr lang="en-US" sz="3100" dirty="0" smtClean="0">
                <a:latin typeface="Times New Roman" pitchFamily="18" charset="0"/>
                <a:cs typeface="Times New Roman" pitchFamily="18" charset="0"/>
              </a:rPr>
              <a:t>is the number of different products/configurations that a customer desires from the distribution network.</a:t>
            </a:r>
          </a:p>
          <a:p>
            <a:pPr algn="just">
              <a:lnSpc>
                <a:spcPct val="150000"/>
              </a:lnSpc>
            </a:pPr>
            <a:r>
              <a:rPr lang="en-US" sz="3100" b="1" dirty="0" smtClean="0">
                <a:latin typeface="Times New Roman" pitchFamily="18" charset="0"/>
                <a:cs typeface="Times New Roman" pitchFamily="18" charset="0"/>
              </a:rPr>
              <a:t>Product availability </a:t>
            </a:r>
            <a:r>
              <a:rPr lang="en-US" sz="3100" dirty="0" smtClean="0">
                <a:latin typeface="Times New Roman" pitchFamily="18" charset="0"/>
                <a:cs typeface="Times New Roman" pitchFamily="18" charset="0"/>
              </a:rPr>
              <a:t>is the probability of having a product in stock when a customer order arrives.</a:t>
            </a:r>
          </a:p>
          <a:p>
            <a:pPr algn="just">
              <a:lnSpc>
                <a:spcPct val="150000"/>
              </a:lnSpc>
            </a:pPr>
            <a:r>
              <a:rPr lang="en-US" sz="3100" b="1" dirty="0" smtClean="0">
                <a:latin typeface="Times New Roman" pitchFamily="18" charset="0"/>
                <a:cs typeface="Times New Roman" pitchFamily="18" charset="0"/>
              </a:rPr>
              <a:t>Customer Experience </a:t>
            </a:r>
            <a:r>
              <a:rPr lang="en-US" sz="3100" dirty="0" smtClean="0">
                <a:latin typeface="Times New Roman" pitchFamily="18" charset="0"/>
                <a:cs typeface="Times New Roman" pitchFamily="18" charset="0"/>
              </a:rPr>
              <a:t>includes the ease with which the customer can place and receive their order.</a:t>
            </a:r>
          </a:p>
          <a:p>
            <a:pPr algn="just">
              <a:lnSpc>
                <a:spcPct val="150000"/>
              </a:lnSpc>
            </a:pPr>
            <a:r>
              <a:rPr lang="en-US" sz="3100" b="1" dirty="0" smtClean="0">
                <a:latin typeface="Times New Roman" pitchFamily="18" charset="0"/>
                <a:cs typeface="Times New Roman" pitchFamily="18" charset="0"/>
              </a:rPr>
              <a:t>Order visibility </a:t>
            </a:r>
            <a:r>
              <a:rPr lang="en-US" sz="3100" dirty="0" smtClean="0">
                <a:latin typeface="Times New Roman" pitchFamily="18" charset="0"/>
                <a:cs typeface="Times New Roman" pitchFamily="18" charset="0"/>
              </a:rPr>
              <a:t>is the ability of the customer to track their order from placement to delivery.</a:t>
            </a:r>
          </a:p>
          <a:p>
            <a:pPr algn="just">
              <a:lnSpc>
                <a:spcPct val="150000"/>
              </a:lnSpc>
            </a:pPr>
            <a:r>
              <a:rPr lang="en-US" sz="3100" b="1" dirty="0" smtClean="0">
                <a:latin typeface="Times New Roman" pitchFamily="18" charset="0"/>
                <a:cs typeface="Times New Roman" pitchFamily="18" charset="0"/>
              </a:rPr>
              <a:t>Returnability</a:t>
            </a:r>
            <a:r>
              <a:rPr lang="en-US" sz="3100" dirty="0" smtClean="0">
                <a:latin typeface="Times New Roman" pitchFamily="18" charset="0"/>
                <a:cs typeface="Times New Roman" pitchFamily="18" charset="0"/>
              </a:rPr>
              <a:t> is the ease with which a customer can return unsatisfactory merchandise and the ability of the network to handle such situations</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16</a:t>
            </a:fld>
            <a:endParaRPr lang="en-US"/>
          </a:p>
        </p:txBody>
      </p:sp>
      <p:sp>
        <p:nvSpPr>
          <p:cNvPr id="4" name="Content Placeholder 3"/>
          <p:cNvSpPr>
            <a:spLocks noGrp="1"/>
          </p:cNvSpPr>
          <p:nvPr>
            <p:ph sz="quarter" idx="1"/>
          </p:nvPr>
        </p:nvSpPr>
        <p:spPr/>
        <p:txBody>
          <a:bodyPr/>
          <a:lstStyle/>
          <a:p>
            <a:pPr algn="just"/>
            <a:r>
              <a:rPr lang="en-US" dirty="0" smtClean="0"/>
              <a:t>Changing the distribution network design affects the following supply chain costs.</a:t>
            </a:r>
          </a:p>
          <a:p>
            <a:pPr marL="514350" indent="-514350">
              <a:buFont typeface="+mj-lt"/>
              <a:buAutoNum type="arabicPeriod"/>
            </a:pPr>
            <a:r>
              <a:rPr lang="en-US" dirty="0" smtClean="0"/>
              <a:t>Inventory cost</a:t>
            </a:r>
          </a:p>
          <a:p>
            <a:pPr marL="514350" indent="-514350">
              <a:buFont typeface="+mj-lt"/>
              <a:buAutoNum type="arabicPeriod"/>
            </a:pPr>
            <a:r>
              <a:rPr lang="en-US" dirty="0" smtClean="0"/>
              <a:t>Transportation cost</a:t>
            </a:r>
          </a:p>
          <a:p>
            <a:pPr marL="514350" indent="-514350">
              <a:buFont typeface="+mj-lt"/>
              <a:buAutoNum type="arabicPeriod"/>
            </a:pPr>
            <a:r>
              <a:rPr lang="en-US" dirty="0" smtClean="0"/>
              <a:t> Facilities and handling related cost</a:t>
            </a:r>
          </a:p>
          <a:p>
            <a:pPr marL="514350" indent="-514350">
              <a:buFont typeface="+mj-lt"/>
              <a:buAutoNum type="arabicPeriod"/>
            </a:pPr>
            <a:r>
              <a:rPr lang="en-US" dirty="0" smtClean="0"/>
              <a:t> Information system cost</a:t>
            </a:r>
          </a:p>
          <a:p>
            <a:pPr marL="514350" indent="-514350" algn="just"/>
            <a:r>
              <a:rPr lang="en-US" dirty="0" smtClean="0"/>
              <a:t>The number of facilities in a supply chain increases, the inventory and resulting inventory costs also increase.</a:t>
            </a:r>
          </a:p>
          <a:p>
            <a:pPr marL="514350" indent="-514350" algn="just"/>
            <a:r>
              <a:rPr lang="en-US" dirty="0" smtClean="0"/>
              <a:t>Example: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17</a:t>
            </a:fld>
            <a:endParaRPr lang="en-US"/>
          </a:p>
        </p:txBody>
      </p:sp>
      <p:sp>
        <p:nvSpPr>
          <p:cNvPr id="4" name="Content Placeholder 3"/>
          <p:cNvSpPr>
            <a:spLocks noGrp="1"/>
          </p:cNvSpPr>
          <p:nvPr>
            <p:ph sz="quarter" idx="1"/>
          </p:nvPr>
        </p:nvSpPr>
        <p:spPr/>
        <p:txBody>
          <a:bodyPr>
            <a:normAutofit fontScale="92500" lnSpcReduction="20000"/>
          </a:bodyPr>
          <a:lstStyle/>
          <a:p>
            <a:pPr algn="just">
              <a:lnSpc>
                <a:spcPct val="150000"/>
              </a:lnSpc>
            </a:pPr>
            <a:r>
              <a:rPr lang="en-US" dirty="0" smtClean="0"/>
              <a:t> </a:t>
            </a:r>
            <a:r>
              <a:rPr lang="en-US" dirty="0" smtClean="0">
                <a:latin typeface="Times New Roman" pitchFamily="18" charset="0"/>
                <a:cs typeface="Times New Roman" pitchFamily="18" charset="0"/>
              </a:rPr>
              <a:t>inbound transportation costs to warehouses are kept the same, increasing the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number of facilities decreases total transportation cost. </a:t>
            </a:r>
          </a:p>
          <a:p>
            <a:pPr algn="just">
              <a:lnSpc>
                <a:spcPct val="150000"/>
              </a:lnSpc>
            </a:pPr>
            <a:r>
              <a:rPr lang="en-US" dirty="0" smtClean="0">
                <a:latin typeface="Times New Roman" pitchFamily="18" charset="0"/>
                <a:cs typeface="Times New Roman" pitchFamily="18" charset="0"/>
              </a:rPr>
              <a:t>if the number of</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facilities is increased to a point where there is a significant loss of economies of scale in inbound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transportation (as full truck loads are not employed), increasing the number of facilities increases total transportation cost.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DESIGN OPTIONS FOR A DISTRIBUTION NETWORK</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18</a:t>
            </a:fld>
            <a:endParaRPr lang="en-US"/>
          </a:p>
        </p:txBody>
      </p:sp>
      <p:sp>
        <p:nvSpPr>
          <p:cNvPr id="4" name="Content Placeholder 3"/>
          <p:cNvSpPr>
            <a:spLocks noGrp="1"/>
          </p:cNvSpPr>
          <p:nvPr>
            <p:ph sz="quarter" idx="1"/>
          </p:nvPr>
        </p:nvSpPr>
        <p:spPr/>
        <p:txBody>
          <a:bodyPr>
            <a:normAutofit fontScale="92500"/>
          </a:bodyPr>
          <a:lstStyle/>
          <a:p>
            <a:pPr>
              <a:lnSpc>
                <a:spcPct val="150000"/>
              </a:lnSpc>
            </a:pPr>
            <a:r>
              <a:rPr lang="en-US" dirty="0" smtClean="0">
                <a:latin typeface="Times New Roman" pitchFamily="18" charset="0"/>
                <a:cs typeface="Times New Roman" pitchFamily="18" charset="0"/>
              </a:rPr>
              <a:t>There are two key decisions when designing a distribution network: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1. Will product be delivered to the customer location or picked up from a predetermined site?</a:t>
            </a:r>
          </a:p>
          <a:p>
            <a:pPr algn="just">
              <a:lnSpc>
                <a:spcPct val="150000"/>
              </a:lnSpc>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2. Will product flow through an intermediary (or intermediate location)?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lnSpc>
                <a:spcPct val="150000"/>
              </a:lnSpc>
            </a:pPr>
            <a:r>
              <a:rPr lang="en-US" sz="2000" b="1" dirty="0" smtClean="0">
                <a:latin typeface="Times New Roman" pitchFamily="18" charset="0"/>
                <a:cs typeface="Times New Roman" pitchFamily="18" charset="0"/>
              </a:rPr>
              <a:t>six distinct distribution network designs may be used to move products from factory to customer, which are classified as follows:</a:t>
            </a:r>
            <a:endParaRPr lang="en-US" sz="2000" b="1"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217B053F-D9E7-4993-964B-DCAC13862759}" type="slidenum">
              <a:rPr lang="en-US" smtClean="0"/>
              <a:pPr/>
              <a:t>19</a:t>
            </a:fld>
            <a:endParaRPr lang="en-US"/>
          </a:p>
        </p:txBody>
      </p:sp>
      <p:sp>
        <p:nvSpPr>
          <p:cNvPr id="4" name="Content Placeholder 3"/>
          <p:cNvSpPr>
            <a:spLocks noGrp="1"/>
          </p:cNvSpPr>
          <p:nvPr>
            <p:ph sz="quarter" idx="1"/>
          </p:nvPr>
        </p:nvSpPr>
        <p:spPr/>
        <p:txBody>
          <a:bodyPr/>
          <a:lstStyle/>
          <a:p>
            <a:endParaRPr lang="en-US" dirty="0"/>
          </a:p>
        </p:txBody>
      </p:sp>
      <p:pic>
        <p:nvPicPr>
          <p:cNvPr id="3074" name="Picture 2" descr="DND"/>
          <p:cNvPicPr>
            <a:picLocks noChangeAspect="1" noChangeArrowheads="1"/>
          </p:cNvPicPr>
          <p:nvPr/>
        </p:nvPicPr>
        <p:blipFill>
          <a:blip r:embed="rId2"/>
          <a:srcRect/>
          <a:stretch>
            <a:fillRect/>
          </a:stretch>
        </p:blipFill>
        <p:spPr bwMode="auto">
          <a:xfrm>
            <a:off x="0" y="1524000"/>
            <a:ext cx="9144000" cy="53340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THE ROLE OF DISTRIBUTION IN THE SUPPLY CHAIN</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2</a:t>
            </a:fld>
            <a:endParaRPr lang="en-US"/>
          </a:p>
        </p:txBody>
      </p:sp>
      <p:sp>
        <p:nvSpPr>
          <p:cNvPr id="4" name="Content Placeholder 3"/>
          <p:cNvSpPr>
            <a:spLocks noGrp="1"/>
          </p:cNvSpPr>
          <p:nvPr>
            <p:ph sz="quarter" idx="1"/>
          </p:nvPr>
        </p:nvSpPr>
        <p:spPr/>
        <p:txBody>
          <a:bodyPr/>
          <a:lstStyle/>
          <a:p>
            <a:pPr lvl="0" algn="just"/>
            <a:r>
              <a:rPr lang="en-US" dirty="0" smtClean="0"/>
              <a:t>Supply Chain consists of all the parties, vendors, manufacturers, suppliers involved directly or indirectly in fulfilling all the customer needs and changing demands.</a:t>
            </a:r>
          </a:p>
          <a:p>
            <a:pPr lvl="0" algn="just"/>
            <a:r>
              <a:rPr lang="en-US" dirty="0" smtClean="0"/>
              <a:t>Distribution is a key driver of the overall profitability of a firm, because it affects both the supply chain cost and the customer experience directly.</a:t>
            </a:r>
          </a:p>
          <a:p>
            <a:pPr lvl="0" algn="just"/>
            <a:r>
              <a:rPr lang="en-US" dirty="0" smtClean="0"/>
              <a:t>Distribution occurs between every pair of stages in the supply chain. Raw materials and components are moved from suppliers to manufacturers, whereas finished products are moved from the manufacturer to the end consumer.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20</a:t>
            </a:fld>
            <a:endParaRPr lang="en-US"/>
          </a:p>
        </p:txBody>
      </p:sp>
      <p:sp>
        <p:nvSpPr>
          <p:cNvPr id="4" name="Content Placeholder 3"/>
          <p:cNvSpPr>
            <a:spLocks noGrp="1"/>
          </p:cNvSpPr>
          <p:nvPr>
            <p:ph sz="quarter" idx="1"/>
          </p:nvPr>
        </p:nvSpPr>
        <p:spPr/>
        <p:txBody>
          <a:bodyPr>
            <a:normAutofit lnSpcReduction="10000"/>
          </a:bodyPr>
          <a:lstStyle/>
          <a:p>
            <a:pPr algn="just">
              <a:lnSpc>
                <a:spcPct val="150000"/>
              </a:lnSpc>
              <a:buNone/>
            </a:pPr>
            <a:r>
              <a:rPr lang="en-US" dirty="0" smtClean="0"/>
              <a:t>1. Manufacturer storage with direct shipping</a:t>
            </a:r>
          </a:p>
          <a:p>
            <a:pPr algn="just">
              <a:lnSpc>
                <a:spcPct val="150000"/>
              </a:lnSpc>
              <a:buNone/>
            </a:pPr>
            <a:r>
              <a:rPr lang="en-US" dirty="0" smtClean="0"/>
              <a:t>2. Manufacturer storage with direct shipping and in-transit merge</a:t>
            </a:r>
          </a:p>
          <a:p>
            <a:pPr algn="just">
              <a:lnSpc>
                <a:spcPct val="150000"/>
              </a:lnSpc>
              <a:buNone/>
            </a:pPr>
            <a:r>
              <a:rPr lang="en-US" dirty="0" smtClean="0"/>
              <a:t>3. Distributor storage with package carrier delivery</a:t>
            </a:r>
          </a:p>
          <a:p>
            <a:pPr algn="just">
              <a:lnSpc>
                <a:spcPct val="150000"/>
              </a:lnSpc>
              <a:buNone/>
            </a:pPr>
            <a:r>
              <a:rPr lang="en-US" dirty="0" smtClean="0"/>
              <a:t>4. Distributor storage with last-mile delivery</a:t>
            </a:r>
          </a:p>
          <a:p>
            <a:pPr algn="just">
              <a:lnSpc>
                <a:spcPct val="150000"/>
              </a:lnSpc>
              <a:buNone/>
            </a:pPr>
            <a:r>
              <a:rPr lang="en-US" dirty="0" smtClean="0"/>
              <a:t>5. Manufacturer/distributor storage with costumer pickup</a:t>
            </a:r>
          </a:p>
          <a:p>
            <a:pPr algn="just">
              <a:lnSpc>
                <a:spcPct val="150000"/>
              </a:lnSpc>
              <a:buNone/>
            </a:pPr>
            <a:r>
              <a:rPr lang="en-US" dirty="0" smtClean="0"/>
              <a:t>6. Retail storage with customer pickup</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Manufacturer storage with direct shipping</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21</a:t>
            </a:fld>
            <a:endParaRPr lang="en-US"/>
          </a:p>
        </p:txBody>
      </p:sp>
      <p:sp>
        <p:nvSpPr>
          <p:cNvPr id="4" name="Content Placeholder 3"/>
          <p:cNvSpPr>
            <a:spLocks noGrp="1"/>
          </p:cNvSpPr>
          <p:nvPr>
            <p:ph sz="quarter" idx="1"/>
          </p:nvPr>
        </p:nvSpPr>
        <p:spPr/>
        <p:txBody>
          <a:bodyPr/>
          <a:lstStyle/>
          <a:p>
            <a:endParaRPr lang="en-US"/>
          </a:p>
        </p:txBody>
      </p:sp>
      <p:pic>
        <p:nvPicPr>
          <p:cNvPr id="34818" name="Picture 2" descr="DND1"/>
          <p:cNvPicPr>
            <a:picLocks noChangeAspect="1" noChangeArrowheads="1"/>
          </p:cNvPicPr>
          <p:nvPr/>
        </p:nvPicPr>
        <p:blipFill>
          <a:blip r:embed="rId2"/>
          <a:srcRect/>
          <a:stretch>
            <a:fillRect/>
          </a:stretch>
        </p:blipFill>
        <p:spPr bwMode="auto">
          <a:xfrm>
            <a:off x="0" y="1447800"/>
            <a:ext cx="9144000" cy="54102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22</a:t>
            </a:fld>
            <a:endParaRPr lang="en-US"/>
          </a:p>
        </p:txBody>
      </p:sp>
      <p:sp>
        <p:nvSpPr>
          <p:cNvPr id="4" name="Content Placeholder 3"/>
          <p:cNvSpPr>
            <a:spLocks noGrp="1"/>
          </p:cNvSpPr>
          <p:nvPr>
            <p:ph sz="quarter" idx="1"/>
          </p:nvPr>
        </p:nvSpPr>
        <p:spPr/>
        <p:txBody>
          <a:bodyPr>
            <a:normAutofit fontScale="92500" lnSpcReduction="10000"/>
          </a:bodyPr>
          <a:lstStyle/>
          <a:p>
            <a:pPr algn="just">
              <a:lnSpc>
                <a:spcPct val="150000"/>
              </a:lnSpc>
            </a:pPr>
            <a:r>
              <a:rPr lang="en-US" dirty="0" smtClean="0"/>
              <a:t>Product is shipped directly from the manufacturer to the end customer, bypassing the retailer ( who takes the order and initiates the delivery request). </a:t>
            </a:r>
          </a:p>
          <a:p>
            <a:pPr algn="just">
              <a:lnSpc>
                <a:spcPct val="150000"/>
              </a:lnSpc>
            </a:pPr>
            <a:r>
              <a:rPr lang="en-US" dirty="0" smtClean="0"/>
              <a:t>This option is also referred to as drop shipping, with product delivered directly from the manufacturer to the customer. </a:t>
            </a:r>
          </a:p>
          <a:p>
            <a:pPr algn="just">
              <a:lnSpc>
                <a:spcPct val="150000"/>
              </a:lnSpc>
            </a:pPr>
            <a:r>
              <a:rPr lang="en-US" dirty="0" smtClean="0"/>
              <a:t>It is best suited for a large variety of low-demand, high-value items for which customers are willing to wait for delivery and accept several partial shipments.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0"/>
            <a:ext cx="7565548" cy="6248400"/>
          </a:xfrm>
        </p:spPr>
        <p:txBody>
          <a:bodyPr>
            <a:normAutofit/>
          </a:bodyPr>
          <a:lstStyle/>
          <a:p>
            <a:pPr>
              <a:buNone/>
            </a:pPr>
            <a:endParaRPr lang="en-US" sz="1800" b="1" dirty="0" smtClean="0"/>
          </a:p>
          <a:p>
            <a:pPr>
              <a:buNone/>
            </a:pPr>
            <a:r>
              <a:rPr lang="en-US" sz="2800" b="1" dirty="0" smtClean="0"/>
              <a:t>Performance Characteristics of Manufacturer Storage with Direct Shipping Network</a:t>
            </a:r>
            <a:endParaRPr lang="en-IN" sz="2800" b="1" dirty="0"/>
          </a:p>
        </p:txBody>
      </p:sp>
      <p:graphicFrame>
        <p:nvGraphicFramePr>
          <p:cNvPr id="5" name="Table 4"/>
          <p:cNvGraphicFramePr>
            <a:graphicFrameLocks noGrp="1"/>
          </p:cNvGraphicFramePr>
          <p:nvPr/>
        </p:nvGraphicFramePr>
        <p:xfrm>
          <a:off x="609600" y="1428736"/>
          <a:ext cx="7867656" cy="5200664"/>
        </p:xfrm>
        <a:graphic>
          <a:graphicData uri="http://schemas.openxmlformats.org/drawingml/2006/table">
            <a:tbl>
              <a:tblPr firstRow="1" bandRow="1">
                <a:tableStyleId>{5C22544A-7EE6-4342-B048-85BDC9FD1C3A}</a:tableStyleId>
              </a:tblPr>
              <a:tblGrid>
                <a:gridCol w="1844811"/>
                <a:gridCol w="6022845"/>
              </a:tblGrid>
              <a:tr h="548551">
                <a:tc>
                  <a:txBody>
                    <a:bodyPr/>
                    <a:lstStyle/>
                    <a:p>
                      <a:r>
                        <a:rPr lang="en-US" b="1" u="sng" dirty="0" smtClean="0"/>
                        <a:t>Cost Factor</a:t>
                      </a:r>
                      <a:endParaRPr lang="en-IN" b="1" u="sng" dirty="0"/>
                    </a:p>
                  </a:txBody>
                  <a:tcPr/>
                </a:tc>
                <a:tc>
                  <a:txBody>
                    <a:bodyPr/>
                    <a:lstStyle/>
                    <a:p>
                      <a:r>
                        <a:rPr lang="en-US" u="sng" dirty="0" smtClean="0"/>
                        <a:t>Performance</a:t>
                      </a:r>
                      <a:endParaRPr lang="en-IN" u="sng" dirty="0"/>
                    </a:p>
                  </a:txBody>
                  <a:tcPr/>
                </a:tc>
              </a:tr>
              <a:tr h="1634527">
                <a:tc>
                  <a:txBody>
                    <a:bodyPr/>
                    <a:lstStyle/>
                    <a:p>
                      <a:r>
                        <a:rPr lang="en-US" dirty="0" smtClean="0"/>
                        <a:t>Inventory</a:t>
                      </a:r>
                      <a:endParaRPr lang="en-IN" dirty="0"/>
                    </a:p>
                  </a:txBody>
                  <a:tcPr/>
                </a:tc>
                <a:tc>
                  <a:txBody>
                    <a:bodyPr/>
                    <a:lstStyle/>
                    <a:p>
                      <a:r>
                        <a:rPr lang="en-US" dirty="0" smtClean="0"/>
                        <a:t>Lower costs because of aggregation. Benefits of aggregation</a:t>
                      </a:r>
                      <a:r>
                        <a:rPr lang="en-US" baseline="0" dirty="0" smtClean="0"/>
                        <a:t> are highest for low demand, high value items. Benefits are very large if product customization can be postponed ate manufacturer.</a:t>
                      </a:r>
                      <a:endParaRPr lang="en-IN" dirty="0"/>
                    </a:p>
                  </a:txBody>
                  <a:tcPr/>
                </a:tc>
              </a:tr>
              <a:tr h="880129">
                <a:tc>
                  <a:txBody>
                    <a:bodyPr/>
                    <a:lstStyle/>
                    <a:p>
                      <a:r>
                        <a:rPr lang="en-US" dirty="0" smtClean="0"/>
                        <a:t>Transportation</a:t>
                      </a:r>
                      <a:endParaRPr lang="en-IN" dirty="0"/>
                    </a:p>
                  </a:txBody>
                  <a:tcPr/>
                </a:tc>
                <a:tc>
                  <a:txBody>
                    <a:bodyPr/>
                    <a:lstStyle/>
                    <a:p>
                      <a:r>
                        <a:rPr lang="en-US" dirty="0" smtClean="0"/>
                        <a:t>Higher transportation costs because of increased distance</a:t>
                      </a:r>
                      <a:r>
                        <a:rPr lang="en-US" baseline="0" dirty="0" smtClean="0"/>
                        <a:t> and disaggregate shipping.</a:t>
                      </a:r>
                    </a:p>
                  </a:txBody>
                  <a:tcPr/>
                </a:tc>
              </a:tr>
              <a:tr h="1257328">
                <a:tc>
                  <a:txBody>
                    <a:bodyPr/>
                    <a:lstStyle/>
                    <a:p>
                      <a:r>
                        <a:rPr lang="en-US" dirty="0" smtClean="0"/>
                        <a:t>Facilities and handling</a:t>
                      </a:r>
                      <a:endParaRPr lang="en-IN" dirty="0"/>
                    </a:p>
                  </a:txBody>
                  <a:tcPr/>
                </a:tc>
                <a:tc>
                  <a:txBody>
                    <a:bodyPr/>
                    <a:lstStyle/>
                    <a:p>
                      <a:r>
                        <a:rPr lang="en-US" dirty="0" smtClean="0"/>
                        <a:t>Lower facility costs because of aggregation. Some saving on handling costs if manufacturer can manage small shipments or ship from production line.</a:t>
                      </a:r>
                      <a:endParaRPr lang="en-IN" dirty="0"/>
                    </a:p>
                  </a:txBody>
                  <a:tcPr/>
                </a:tc>
              </a:tr>
              <a:tr h="880129">
                <a:tc>
                  <a:txBody>
                    <a:bodyPr/>
                    <a:lstStyle/>
                    <a:p>
                      <a:r>
                        <a:rPr lang="en-US" dirty="0" smtClean="0"/>
                        <a:t>Information</a:t>
                      </a:r>
                      <a:endParaRPr lang="en-IN" dirty="0"/>
                    </a:p>
                  </a:txBody>
                  <a:tcPr/>
                </a:tc>
                <a:tc>
                  <a:txBody>
                    <a:bodyPr/>
                    <a:lstStyle/>
                    <a:p>
                      <a:r>
                        <a:rPr lang="en-US" dirty="0" smtClean="0"/>
                        <a:t>Significant</a:t>
                      </a:r>
                      <a:r>
                        <a:rPr lang="en-US" baseline="0" dirty="0" smtClean="0"/>
                        <a:t> investment in information infrastructure to integrate manufacturer and retailer.</a:t>
                      </a:r>
                      <a:endParaRPr lang="en-IN"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85800" y="214315"/>
          <a:ext cx="8248650" cy="5876816"/>
        </p:xfrm>
        <a:graphic>
          <a:graphicData uri="http://schemas.openxmlformats.org/drawingml/2006/table">
            <a:tbl>
              <a:tblPr firstRow="1" bandRow="1">
                <a:tableStyleId>{5C22544A-7EE6-4342-B048-85BDC9FD1C3A}</a:tableStyleId>
              </a:tblPr>
              <a:tblGrid>
                <a:gridCol w="3214597"/>
                <a:gridCol w="5034053"/>
              </a:tblGrid>
              <a:tr h="669728">
                <a:tc>
                  <a:txBody>
                    <a:bodyPr/>
                    <a:lstStyle/>
                    <a:p>
                      <a:r>
                        <a:rPr lang="en-US" b="1" u="sng" dirty="0" smtClean="0"/>
                        <a:t>Service Factor</a:t>
                      </a:r>
                      <a:endParaRPr lang="en-IN" b="1" u="sng" dirty="0"/>
                    </a:p>
                  </a:txBody>
                  <a:tcPr/>
                </a:tc>
                <a:tc>
                  <a:txBody>
                    <a:bodyPr/>
                    <a:lstStyle/>
                    <a:p>
                      <a:r>
                        <a:rPr lang="en-US" u="sng" dirty="0" smtClean="0"/>
                        <a:t>Performance</a:t>
                      </a:r>
                      <a:endParaRPr lang="en-IN" u="sng" dirty="0"/>
                    </a:p>
                  </a:txBody>
                  <a:tcPr/>
                </a:tc>
              </a:tr>
              <a:tr h="669728">
                <a:tc>
                  <a:txBody>
                    <a:bodyPr/>
                    <a:lstStyle/>
                    <a:p>
                      <a:r>
                        <a:rPr lang="en-US" dirty="0" smtClean="0"/>
                        <a:t>Response Time</a:t>
                      </a:r>
                      <a:endParaRPr lang="en-IN" dirty="0"/>
                    </a:p>
                  </a:txBody>
                  <a:tcPr/>
                </a:tc>
                <a:tc>
                  <a:txBody>
                    <a:bodyPr/>
                    <a:lstStyle/>
                    <a:p>
                      <a:r>
                        <a:rPr lang="en-US" dirty="0" smtClean="0"/>
                        <a:t>Long response time of one to two</a:t>
                      </a:r>
                      <a:r>
                        <a:rPr lang="en-US" baseline="0" dirty="0" smtClean="0"/>
                        <a:t> weeks because of increased distance and two stages for order processing. Response time may vary by product, thus complicating receiving.</a:t>
                      </a:r>
                      <a:endParaRPr lang="en-IN" dirty="0"/>
                    </a:p>
                  </a:txBody>
                  <a:tcPr/>
                </a:tc>
              </a:tr>
              <a:tr h="669728">
                <a:tc>
                  <a:txBody>
                    <a:bodyPr/>
                    <a:lstStyle/>
                    <a:p>
                      <a:r>
                        <a:rPr lang="en-US" dirty="0" smtClean="0"/>
                        <a:t>Product Variety</a:t>
                      </a:r>
                      <a:endParaRPr lang="en-IN" dirty="0"/>
                    </a:p>
                  </a:txBody>
                  <a:tcPr/>
                </a:tc>
                <a:tc>
                  <a:txBody>
                    <a:bodyPr/>
                    <a:lstStyle/>
                    <a:p>
                      <a:r>
                        <a:rPr lang="en-US" dirty="0" smtClean="0"/>
                        <a:t>Easy to provide a very high level of variety.</a:t>
                      </a:r>
                      <a:endParaRPr lang="en-IN" dirty="0"/>
                    </a:p>
                  </a:txBody>
                  <a:tcPr/>
                </a:tc>
              </a:tr>
              <a:tr h="669728">
                <a:tc>
                  <a:txBody>
                    <a:bodyPr/>
                    <a:lstStyle/>
                    <a:p>
                      <a:r>
                        <a:rPr lang="en-US" dirty="0" smtClean="0"/>
                        <a:t>Product Availability</a:t>
                      </a:r>
                      <a:endParaRPr lang="en-IN" dirty="0"/>
                    </a:p>
                  </a:txBody>
                  <a:tcPr/>
                </a:tc>
                <a:tc>
                  <a:txBody>
                    <a:bodyPr/>
                    <a:lstStyle/>
                    <a:p>
                      <a:r>
                        <a:rPr lang="en-US" dirty="0" smtClean="0"/>
                        <a:t>Easy to provide</a:t>
                      </a:r>
                      <a:r>
                        <a:rPr lang="en-US" baseline="0" dirty="0" smtClean="0"/>
                        <a:t> a high level of product availability because of aggregation at manufacturer.</a:t>
                      </a:r>
                      <a:endParaRPr lang="en-IN" dirty="0"/>
                    </a:p>
                  </a:txBody>
                  <a:tcPr/>
                </a:tc>
              </a:tr>
              <a:tr h="669728">
                <a:tc>
                  <a:txBody>
                    <a:bodyPr/>
                    <a:lstStyle/>
                    <a:p>
                      <a:r>
                        <a:rPr lang="en-US" dirty="0" smtClean="0"/>
                        <a:t>Customer Experience</a:t>
                      </a:r>
                      <a:endParaRPr lang="en-IN" dirty="0"/>
                    </a:p>
                  </a:txBody>
                  <a:tcPr/>
                </a:tc>
                <a:tc>
                  <a:txBody>
                    <a:bodyPr/>
                    <a:lstStyle/>
                    <a:p>
                      <a:r>
                        <a:rPr lang="en-US" dirty="0" smtClean="0"/>
                        <a:t>Good in</a:t>
                      </a:r>
                      <a:r>
                        <a:rPr lang="en-US" baseline="0" dirty="0" smtClean="0"/>
                        <a:t> terms of home delivery but can suffer if order from several manufacturers is sent as partial shipments.</a:t>
                      </a:r>
                    </a:p>
                  </a:txBody>
                  <a:tcPr/>
                </a:tc>
              </a:tr>
              <a:tr h="669728">
                <a:tc>
                  <a:txBody>
                    <a:bodyPr/>
                    <a:lstStyle/>
                    <a:p>
                      <a:r>
                        <a:rPr lang="en-US" dirty="0" smtClean="0"/>
                        <a:t>Time to market</a:t>
                      </a:r>
                      <a:endParaRPr lang="en-IN" dirty="0"/>
                    </a:p>
                  </a:txBody>
                  <a:tcPr/>
                </a:tc>
                <a:tc>
                  <a:txBody>
                    <a:bodyPr/>
                    <a:lstStyle/>
                    <a:p>
                      <a:r>
                        <a:rPr lang="en-US" dirty="0" smtClean="0"/>
                        <a:t>Fast, with the product</a:t>
                      </a:r>
                      <a:r>
                        <a:rPr lang="en-US" baseline="0" dirty="0" smtClean="0"/>
                        <a:t> available as soon as the first unit is produced.</a:t>
                      </a:r>
                      <a:endParaRPr lang="en-IN" dirty="0"/>
                    </a:p>
                  </a:txBody>
                  <a:tcPr/>
                </a:tc>
              </a:tr>
              <a:tr h="669728">
                <a:tc>
                  <a:txBody>
                    <a:bodyPr/>
                    <a:lstStyle/>
                    <a:p>
                      <a:r>
                        <a:rPr lang="en-US" dirty="0" smtClean="0"/>
                        <a:t>Order visibility</a:t>
                      </a:r>
                      <a:endParaRPr lang="en-IN" dirty="0"/>
                    </a:p>
                  </a:txBody>
                  <a:tcPr/>
                </a:tc>
                <a:tc>
                  <a:txBody>
                    <a:bodyPr/>
                    <a:lstStyle/>
                    <a:p>
                      <a:r>
                        <a:rPr lang="en-US" dirty="0" smtClean="0"/>
                        <a:t>More difficult but also more important from a  customer service perspective.</a:t>
                      </a:r>
                      <a:endParaRPr lang="en-IN" dirty="0"/>
                    </a:p>
                  </a:txBody>
                  <a:tcPr/>
                </a:tc>
              </a:tr>
              <a:tr h="669728">
                <a:tc>
                  <a:txBody>
                    <a:bodyPr/>
                    <a:lstStyle/>
                    <a:p>
                      <a:r>
                        <a:rPr lang="en-US" dirty="0" err="1" smtClean="0"/>
                        <a:t>Returnability</a:t>
                      </a:r>
                      <a:endParaRPr lang="en-IN" dirty="0"/>
                    </a:p>
                  </a:txBody>
                  <a:tcPr/>
                </a:tc>
                <a:tc>
                  <a:txBody>
                    <a:bodyPr/>
                    <a:lstStyle/>
                    <a:p>
                      <a:r>
                        <a:rPr lang="en-US" dirty="0" smtClean="0"/>
                        <a:t>Expensive and difficult to implement.</a:t>
                      </a:r>
                      <a:endParaRPr lang="en-IN"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25</a:t>
            </a:fld>
            <a:endParaRPr lang="en-US"/>
          </a:p>
        </p:txBody>
      </p:sp>
      <p:sp>
        <p:nvSpPr>
          <p:cNvPr id="4" name="Content Placeholder 3"/>
          <p:cNvSpPr>
            <a:spLocks noGrp="1"/>
          </p:cNvSpPr>
          <p:nvPr>
            <p:ph sz="quarter" idx="1"/>
          </p:nvPr>
        </p:nvSpPr>
        <p:spPr/>
        <p:txBody>
          <a:bodyPr/>
          <a:lstStyle/>
          <a:p>
            <a:pPr algn="just"/>
            <a:r>
              <a:rPr lang="en-US" b="1" dirty="0" smtClean="0"/>
              <a:t>Drop </a:t>
            </a:r>
            <a:r>
              <a:rPr lang="en-US" b="1" dirty="0" smtClean="0"/>
              <a:t>shipping</a:t>
            </a:r>
            <a:r>
              <a:rPr lang="en-US" dirty="0" smtClean="0"/>
              <a:t> is a supply chain management method in which the retailer does not keep goods in stock but instead transfers customer orders and shipment details to either the manufacturer, another retailer, or a wholesaler, who then ships the goods directly to the customer</a:t>
            </a:r>
            <a:r>
              <a:rPr lang="en-US" dirty="0" smtClean="0"/>
              <a:t>.</a:t>
            </a:r>
          </a:p>
          <a:p>
            <a:pPr algn="just"/>
            <a:r>
              <a:rPr lang="en-US" dirty="0" smtClean="0"/>
              <a:t>drop shipping, store owners can sell products to their customers without actually stocking the items.</a:t>
            </a:r>
          </a:p>
          <a:p>
            <a:pPr algn="just"/>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Manufacturer storage with direct shipping and in-transit merge</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26</a:t>
            </a:fld>
            <a:endParaRPr lang="en-US"/>
          </a:p>
        </p:txBody>
      </p:sp>
      <p:sp>
        <p:nvSpPr>
          <p:cNvPr id="4" name="Content Placeholder 3"/>
          <p:cNvSpPr>
            <a:spLocks noGrp="1"/>
          </p:cNvSpPr>
          <p:nvPr>
            <p:ph sz="quarter" idx="1"/>
          </p:nvPr>
        </p:nvSpPr>
        <p:spPr/>
        <p:txBody>
          <a:bodyPr/>
          <a:lstStyle/>
          <a:p>
            <a:endParaRPr lang="en-US"/>
          </a:p>
        </p:txBody>
      </p:sp>
      <p:pic>
        <p:nvPicPr>
          <p:cNvPr id="36866" name="Picture 2" descr="DND2"/>
          <p:cNvPicPr>
            <a:picLocks noChangeAspect="1" noChangeArrowheads="1"/>
          </p:cNvPicPr>
          <p:nvPr/>
        </p:nvPicPr>
        <p:blipFill>
          <a:blip r:embed="rId2"/>
          <a:srcRect/>
          <a:stretch>
            <a:fillRect/>
          </a:stretch>
        </p:blipFill>
        <p:spPr bwMode="auto">
          <a:xfrm>
            <a:off x="0" y="1447800"/>
            <a:ext cx="9144000" cy="54102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17B053F-D9E7-4993-964B-DCAC13862759}" type="slidenum">
              <a:rPr lang="en-US" smtClean="0"/>
              <a:pPr/>
              <a:t>27</a:t>
            </a:fld>
            <a:endParaRPr lang="en-US"/>
          </a:p>
        </p:txBody>
      </p:sp>
      <p:sp>
        <p:nvSpPr>
          <p:cNvPr id="4" name="Content Placeholder 3"/>
          <p:cNvSpPr>
            <a:spLocks noGrp="1"/>
          </p:cNvSpPr>
          <p:nvPr>
            <p:ph sz="quarter" idx="1"/>
          </p:nvPr>
        </p:nvSpPr>
        <p:spPr>
          <a:xfrm>
            <a:off x="914400" y="533400"/>
            <a:ext cx="7772400" cy="5486400"/>
          </a:xfrm>
        </p:spPr>
        <p:txBody>
          <a:bodyPr>
            <a:normAutofit/>
          </a:bodyPr>
          <a:lstStyle/>
          <a:p>
            <a:pPr algn="just"/>
            <a:r>
              <a:rPr lang="en-US" dirty="0" smtClean="0"/>
              <a:t>Unlike pure drop-shipping, under which each product in the order is sent directly from its manufacturer to the end customer, in-transit merge combines pieces of the order coming from different locations so that the customer gets a single delivery. </a:t>
            </a:r>
          </a:p>
          <a:p>
            <a:pPr algn="just"/>
            <a:r>
              <a:rPr lang="en-US" dirty="0" smtClean="0"/>
              <a:t>For ex, when a customer orders a PC from Dell along with a Sony monitor, the package carrier picks up the PC from the Dell factory and the monitor from the Sony factory; it then merges the two together at a hub before making a single delivery to the customer.</a:t>
            </a:r>
          </a:p>
          <a:p>
            <a:pPr algn="just"/>
            <a:r>
              <a:rPr lang="en-US" dirty="0" smtClean="0"/>
              <a:t>It is best suited for low-to medium demand, high value items the retailer is sourcing from a limited number of manufacturers.</a:t>
            </a:r>
            <a:endParaRPr lang="en-IN"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14290"/>
            <a:ext cx="7498080" cy="6034110"/>
          </a:xfrm>
        </p:spPr>
        <p:txBody>
          <a:bodyPr>
            <a:normAutofit/>
          </a:bodyPr>
          <a:lstStyle/>
          <a:p>
            <a:pPr>
              <a:buNone/>
            </a:pPr>
            <a:r>
              <a:rPr lang="en-US" sz="2000" b="1" dirty="0" smtClean="0"/>
              <a:t>Performance Characteristics of In-Transit Merge</a:t>
            </a:r>
            <a:endParaRPr lang="en-IN" sz="2000" b="1" dirty="0"/>
          </a:p>
        </p:txBody>
      </p:sp>
      <p:graphicFrame>
        <p:nvGraphicFramePr>
          <p:cNvPr id="4" name="Table 3"/>
          <p:cNvGraphicFramePr>
            <a:graphicFrameLocks noGrp="1"/>
          </p:cNvGraphicFramePr>
          <p:nvPr/>
        </p:nvGraphicFramePr>
        <p:xfrm>
          <a:off x="1285852" y="634560"/>
          <a:ext cx="7429552" cy="6076412"/>
        </p:xfrm>
        <a:graphic>
          <a:graphicData uri="http://schemas.openxmlformats.org/drawingml/2006/table">
            <a:tbl>
              <a:tblPr firstRow="1" bandRow="1">
                <a:tableStyleId>{5C22544A-7EE6-4342-B048-85BDC9FD1C3A}</a:tableStyleId>
              </a:tblPr>
              <a:tblGrid>
                <a:gridCol w="2244344"/>
                <a:gridCol w="5185208"/>
              </a:tblGrid>
              <a:tr h="408006">
                <a:tc>
                  <a:txBody>
                    <a:bodyPr/>
                    <a:lstStyle/>
                    <a:p>
                      <a:r>
                        <a:rPr lang="en-US" u="sng" dirty="0" smtClean="0"/>
                        <a:t>Cost Factor</a:t>
                      </a:r>
                      <a:endParaRPr lang="en-IN" u="sng" dirty="0"/>
                    </a:p>
                  </a:txBody>
                  <a:tcPr/>
                </a:tc>
                <a:tc>
                  <a:txBody>
                    <a:bodyPr/>
                    <a:lstStyle/>
                    <a:p>
                      <a:r>
                        <a:rPr lang="en-US" u="sng" dirty="0" smtClean="0"/>
                        <a:t>Performance</a:t>
                      </a:r>
                      <a:endParaRPr lang="en-IN" u="sng" dirty="0"/>
                    </a:p>
                  </a:txBody>
                  <a:tcPr/>
                </a:tc>
              </a:tr>
              <a:tr h="389033">
                <a:tc>
                  <a:txBody>
                    <a:bodyPr/>
                    <a:lstStyle/>
                    <a:p>
                      <a:r>
                        <a:rPr lang="en-US" dirty="0" smtClean="0"/>
                        <a:t>Inventory</a:t>
                      </a:r>
                      <a:endParaRPr lang="en-IN" dirty="0"/>
                    </a:p>
                  </a:txBody>
                  <a:tcPr/>
                </a:tc>
                <a:tc>
                  <a:txBody>
                    <a:bodyPr/>
                    <a:lstStyle/>
                    <a:p>
                      <a:r>
                        <a:rPr lang="en-US" dirty="0" smtClean="0"/>
                        <a:t>Similar to drop shipping.</a:t>
                      </a:r>
                      <a:endParaRPr lang="en-IN" dirty="0"/>
                    </a:p>
                  </a:txBody>
                  <a:tcPr/>
                </a:tc>
              </a:tr>
              <a:tr h="637991">
                <a:tc>
                  <a:txBody>
                    <a:bodyPr/>
                    <a:lstStyle/>
                    <a:p>
                      <a:r>
                        <a:rPr lang="en-US" dirty="0" smtClean="0"/>
                        <a:t>Transportation</a:t>
                      </a:r>
                      <a:endParaRPr lang="en-IN" dirty="0"/>
                    </a:p>
                  </a:txBody>
                  <a:tcPr/>
                </a:tc>
                <a:tc>
                  <a:txBody>
                    <a:bodyPr/>
                    <a:lstStyle/>
                    <a:p>
                      <a:r>
                        <a:rPr lang="en-US" dirty="0" smtClean="0"/>
                        <a:t>Somewhat lower transportation costs than drop shipping.</a:t>
                      </a:r>
                      <a:endParaRPr lang="en-IN" dirty="0"/>
                    </a:p>
                  </a:txBody>
                  <a:tcPr/>
                </a:tc>
              </a:tr>
              <a:tr h="637991">
                <a:tc>
                  <a:txBody>
                    <a:bodyPr/>
                    <a:lstStyle/>
                    <a:p>
                      <a:r>
                        <a:rPr lang="en-US" dirty="0" smtClean="0"/>
                        <a:t>Facilities and handling</a:t>
                      </a:r>
                      <a:endParaRPr lang="en-IN" dirty="0"/>
                    </a:p>
                  </a:txBody>
                  <a:tcPr/>
                </a:tc>
                <a:tc>
                  <a:txBody>
                    <a:bodyPr/>
                    <a:lstStyle/>
                    <a:p>
                      <a:r>
                        <a:rPr lang="en-US" dirty="0" smtClean="0"/>
                        <a:t>Handling costs higher than drop shipping at carrier; receiving costs lower at customer.</a:t>
                      </a:r>
                      <a:endParaRPr lang="en-IN" dirty="0"/>
                    </a:p>
                  </a:txBody>
                  <a:tcPr/>
                </a:tc>
              </a:tr>
              <a:tr h="637991">
                <a:tc>
                  <a:txBody>
                    <a:bodyPr/>
                    <a:lstStyle/>
                    <a:p>
                      <a:r>
                        <a:rPr lang="en-US" dirty="0" smtClean="0"/>
                        <a:t>Information</a:t>
                      </a:r>
                      <a:endParaRPr lang="en-IN" dirty="0"/>
                    </a:p>
                  </a:txBody>
                  <a:tcPr/>
                </a:tc>
                <a:tc>
                  <a:txBody>
                    <a:bodyPr/>
                    <a:lstStyle/>
                    <a:p>
                      <a:r>
                        <a:rPr lang="en-US" dirty="0" smtClean="0"/>
                        <a:t>Investment</a:t>
                      </a:r>
                      <a:r>
                        <a:rPr lang="en-US" baseline="0" dirty="0" smtClean="0"/>
                        <a:t> is somewhat higher than for drop shipping.</a:t>
                      </a:r>
                      <a:endParaRPr lang="en-IN" dirty="0"/>
                    </a:p>
                  </a:txBody>
                  <a:tcPr/>
                </a:tc>
              </a:tr>
              <a:tr h="389033">
                <a:tc>
                  <a:txBody>
                    <a:bodyPr/>
                    <a:lstStyle/>
                    <a:p>
                      <a:r>
                        <a:rPr lang="en-US" b="1" u="sng" dirty="0" smtClean="0"/>
                        <a:t>Service Factor</a:t>
                      </a:r>
                      <a:endParaRPr lang="en-IN" b="1" u="sng" dirty="0"/>
                    </a:p>
                  </a:txBody>
                  <a:tcPr/>
                </a:tc>
                <a:tc>
                  <a:txBody>
                    <a:bodyPr/>
                    <a:lstStyle/>
                    <a:p>
                      <a:r>
                        <a:rPr lang="en-US" b="1" u="sng" dirty="0" smtClean="0"/>
                        <a:t>Performance</a:t>
                      </a:r>
                      <a:endParaRPr lang="en-IN" b="1" u="sng" dirty="0"/>
                    </a:p>
                  </a:txBody>
                  <a:tcPr/>
                </a:tc>
              </a:tr>
              <a:tr h="389033">
                <a:tc>
                  <a:txBody>
                    <a:bodyPr/>
                    <a:lstStyle/>
                    <a:p>
                      <a:r>
                        <a:rPr lang="en-US" dirty="0" smtClean="0"/>
                        <a:t>Response Time</a:t>
                      </a:r>
                      <a:endParaRPr lang="en-IN" dirty="0"/>
                    </a:p>
                  </a:txBody>
                  <a:tcPr/>
                </a:tc>
                <a:tc>
                  <a:txBody>
                    <a:bodyPr/>
                    <a:lstStyle/>
                    <a:p>
                      <a:r>
                        <a:rPr lang="en-US" dirty="0" smtClean="0"/>
                        <a:t>Similar</a:t>
                      </a:r>
                      <a:r>
                        <a:rPr lang="en-US" baseline="0" dirty="0" smtClean="0"/>
                        <a:t> to drop-shipping; may be marginally higher.</a:t>
                      </a:r>
                      <a:endParaRPr lang="en-IN" dirty="0"/>
                    </a:p>
                  </a:txBody>
                  <a:tcPr/>
                </a:tc>
              </a:tr>
              <a:tr h="389033">
                <a:tc>
                  <a:txBody>
                    <a:bodyPr/>
                    <a:lstStyle/>
                    <a:p>
                      <a:r>
                        <a:rPr lang="en-US" dirty="0" smtClean="0"/>
                        <a:t>Product variety</a:t>
                      </a:r>
                      <a:endParaRPr lang="en-IN" dirty="0"/>
                    </a:p>
                  </a:txBody>
                  <a:tcPr/>
                </a:tc>
                <a:tc>
                  <a:txBody>
                    <a:bodyPr/>
                    <a:lstStyle/>
                    <a:p>
                      <a:r>
                        <a:rPr lang="en-US" dirty="0" smtClean="0"/>
                        <a:t>Similar</a:t>
                      </a:r>
                      <a:r>
                        <a:rPr lang="en-US" baseline="0" dirty="0" smtClean="0"/>
                        <a:t> to drop shipping.</a:t>
                      </a:r>
                      <a:endParaRPr lang="en-IN" dirty="0"/>
                    </a:p>
                  </a:txBody>
                  <a:tcPr/>
                </a:tc>
              </a:tr>
              <a:tr h="389033">
                <a:tc>
                  <a:txBody>
                    <a:bodyPr/>
                    <a:lstStyle/>
                    <a:p>
                      <a:r>
                        <a:rPr lang="en-US" dirty="0" smtClean="0"/>
                        <a:t>Product Availability</a:t>
                      </a:r>
                      <a:endParaRPr lang="en-IN" dirty="0"/>
                    </a:p>
                  </a:txBody>
                  <a:tcPr/>
                </a:tc>
                <a:tc>
                  <a:txBody>
                    <a:bodyPr/>
                    <a:lstStyle/>
                    <a:p>
                      <a:r>
                        <a:rPr lang="en-US" dirty="0" smtClean="0"/>
                        <a:t>Similar to drop-shipping.</a:t>
                      </a:r>
                      <a:endParaRPr lang="en-IN" dirty="0"/>
                    </a:p>
                  </a:txBody>
                  <a:tcPr/>
                </a:tc>
              </a:tr>
              <a:tr h="637991">
                <a:tc>
                  <a:txBody>
                    <a:bodyPr/>
                    <a:lstStyle/>
                    <a:p>
                      <a:r>
                        <a:rPr lang="en-US" dirty="0" smtClean="0"/>
                        <a:t>Customer experience</a:t>
                      </a:r>
                      <a:endParaRPr lang="en-IN" dirty="0"/>
                    </a:p>
                  </a:txBody>
                  <a:tcPr/>
                </a:tc>
                <a:tc>
                  <a:txBody>
                    <a:bodyPr/>
                    <a:lstStyle/>
                    <a:p>
                      <a:r>
                        <a:rPr lang="en-US" dirty="0" smtClean="0"/>
                        <a:t>Better than drop-shipping because a single order has to be received.</a:t>
                      </a:r>
                      <a:endParaRPr lang="en-IN" dirty="0"/>
                    </a:p>
                  </a:txBody>
                  <a:tcPr/>
                </a:tc>
              </a:tr>
              <a:tr h="389033">
                <a:tc>
                  <a:txBody>
                    <a:bodyPr/>
                    <a:lstStyle/>
                    <a:p>
                      <a:r>
                        <a:rPr lang="en-US" dirty="0" smtClean="0"/>
                        <a:t>Time to market</a:t>
                      </a:r>
                      <a:endParaRPr lang="en-IN" dirty="0"/>
                    </a:p>
                  </a:txBody>
                  <a:tcPr/>
                </a:tc>
                <a:tc>
                  <a:txBody>
                    <a:bodyPr/>
                    <a:lstStyle/>
                    <a:p>
                      <a:r>
                        <a:rPr lang="en-US" dirty="0" smtClean="0"/>
                        <a:t>Similar to drop-shipping.</a:t>
                      </a:r>
                      <a:endParaRPr lang="en-IN" dirty="0"/>
                    </a:p>
                  </a:txBody>
                  <a:tcPr/>
                </a:tc>
              </a:tr>
              <a:tr h="389033">
                <a:tc>
                  <a:txBody>
                    <a:bodyPr/>
                    <a:lstStyle/>
                    <a:p>
                      <a:r>
                        <a:rPr lang="en-US" dirty="0" smtClean="0"/>
                        <a:t>Order visibility</a:t>
                      </a:r>
                      <a:endParaRPr lang="en-IN" dirty="0"/>
                    </a:p>
                  </a:txBody>
                  <a:tcPr/>
                </a:tc>
                <a:tc>
                  <a:txBody>
                    <a:bodyPr/>
                    <a:lstStyle/>
                    <a:p>
                      <a:r>
                        <a:rPr lang="en-US" dirty="0" smtClean="0"/>
                        <a:t>Similar to drop-shipping.</a:t>
                      </a:r>
                      <a:endParaRPr lang="en-IN" dirty="0"/>
                    </a:p>
                  </a:txBody>
                  <a:tcPr/>
                </a:tc>
              </a:tr>
              <a:tr h="389033">
                <a:tc>
                  <a:txBody>
                    <a:bodyPr/>
                    <a:lstStyle/>
                    <a:p>
                      <a:r>
                        <a:rPr lang="en-US" dirty="0" err="1" smtClean="0"/>
                        <a:t>Returnability</a:t>
                      </a:r>
                      <a:endParaRPr lang="en-IN" dirty="0"/>
                    </a:p>
                  </a:txBody>
                  <a:tcPr/>
                </a:tc>
                <a:tc>
                  <a:txBody>
                    <a:bodyPr/>
                    <a:lstStyle/>
                    <a:p>
                      <a:r>
                        <a:rPr lang="en-US" dirty="0" smtClean="0"/>
                        <a:t>Similar to drop-shipping.</a:t>
                      </a:r>
                      <a:endParaRPr lang="en-IN" dirty="0"/>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Distributor storage with package carrier delivery </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29</a:t>
            </a:fld>
            <a:endParaRPr lang="en-US"/>
          </a:p>
        </p:txBody>
      </p:sp>
      <p:sp>
        <p:nvSpPr>
          <p:cNvPr id="4" name="Content Placeholder 3"/>
          <p:cNvSpPr>
            <a:spLocks noGrp="1"/>
          </p:cNvSpPr>
          <p:nvPr>
            <p:ph sz="quarter" idx="1"/>
          </p:nvPr>
        </p:nvSpPr>
        <p:spPr/>
        <p:txBody>
          <a:bodyPr/>
          <a:lstStyle/>
          <a:p>
            <a:endParaRPr lang="en-US"/>
          </a:p>
        </p:txBody>
      </p:sp>
      <p:pic>
        <p:nvPicPr>
          <p:cNvPr id="38914" name="Picture 2" descr="DND3"/>
          <p:cNvPicPr>
            <a:picLocks noChangeAspect="1" noChangeArrowheads="1"/>
          </p:cNvPicPr>
          <p:nvPr/>
        </p:nvPicPr>
        <p:blipFill>
          <a:blip r:embed="rId2"/>
          <a:srcRect/>
          <a:stretch>
            <a:fillRect/>
          </a:stretch>
        </p:blipFill>
        <p:spPr bwMode="auto">
          <a:xfrm>
            <a:off x="228600" y="1371600"/>
            <a:ext cx="8915400" cy="54864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3</a:t>
            </a:fld>
            <a:endParaRPr lang="en-US"/>
          </a:p>
        </p:txBody>
      </p:sp>
      <p:sp>
        <p:nvSpPr>
          <p:cNvPr id="4" name="Content Placeholder 3"/>
          <p:cNvSpPr>
            <a:spLocks noGrp="1"/>
          </p:cNvSpPr>
          <p:nvPr>
            <p:ph sz="quarter" idx="1"/>
          </p:nvPr>
        </p:nvSpPr>
        <p:spPr/>
        <p:txBody>
          <a:bodyPr/>
          <a:lstStyle/>
          <a:p>
            <a:endParaRPr lang="en-US"/>
          </a:p>
        </p:txBody>
      </p:sp>
      <p:pic>
        <p:nvPicPr>
          <p:cNvPr id="2050" name="Picture 2" descr="C:\Users\UJWAL P GOWDRU\Desktop\scm.jpg"/>
          <p:cNvPicPr>
            <a:picLocks noChangeAspect="1" noChangeArrowheads="1"/>
          </p:cNvPicPr>
          <p:nvPr/>
        </p:nvPicPr>
        <p:blipFill>
          <a:blip r:embed="rId2"/>
          <a:srcRect/>
          <a:stretch>
            <a:fillRect/>
          </a:stretch>
        </p:blipFill>
        <p:spPr bwMode="auto">
          <a:xfrm>
            <a:off x="838200" y="1371600"/>
            <a:ext cx="7848600" cy="46482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30</a:t>
            </a:fld>
            <a:endParaRPr lang="en-US"/>
          </a:p>
        </p:txBody>
      </p:sp>
      <p:sp>
        <p:nvSpPr>
          <p:cNvPr id="4" name="Content Placeholder 3"/>
          <p:cNvSpPr>
            <a:spLocks noGrp="1"/>
          </p:cNvSpPr>
          <p:nvPr>
            <p:ph sz="quarter" idx="1"/>
          </p:nvPr>
        </p:nvSpPr>
        <p:spPr/>
        <p:txBody>
          <a:bodyPr>
            <a:normAutofit fontScale="92500"/>
          </a:bodyPr>
          <a:lstStyle/>
          <a:p>
            <a:pPr algn="just">
              <a:lnSpc>
                <a:spcPct val="150000"/>
              </a:lnSpc>
            </a:pPr>
            <a:r>
              <a:rPr lang="en-US" dirty="0" smtClean="0"/>
              <a:t>inventory is not held by manufacturers at the factories but is held by distributors/ retailers in intermediate warehouses, and package carriers are used to transport products from the intermediate location to the final customer.</a:t>
            </a:r>
          </a:p>
          <a:p>
            <a:pPr algn="just">
              <a:lnSpc>
                <a:spcPct val="150000"/>
              </a:lnSpc>
            </a:pPr>
            <a:r>
              <a:rPr lang="en-US" dirty="0" smtClean="0"/>
              <a:t> It is well suited for medium-to-fast moving items. It also makes sense when customers want delivery faster than is offered by manufacturer storage but do not need it immediately.</a:t>
            </a:r>
            <a:endParaRPr lang="en-IN" b="1" dirty="0" smtClean="0"/>
          </a:p>
          <a:p>
            <a:pPr algn="just">
              <a:lnSpc>
                <a:spcPct val="150000"/>
              </a:lnSpc>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0"/>
            <a:ext cx="8501090" cy="6858000"/>
          </a:xfrm>
        </p:spPr>
        <p:txBody>
          <a:bodyPr>
            <a:normAutofit/>
          </a:bodyPr>
          <a:lstStyle/>
          <a:p>
            <a:pPr>
              <a:buNone/>
            </a:pPr>
            <a:r>
              <a:rPr lang="en-US" sz="1800" b="1" dirty="0" smtClean="0"/>
              <a:t>Performance Characteristics of Distributor storage with Carrier Delivery</a:t>
            </a:r>
            <a:endParaRPr lang="en-IN" sz="1800" b="1" dirty="0"/>
          </a:p>
        </p:txBody>
      </p:sp>
      <p:graphicFrame>
        <p:nvGraphicFramePr>
          <p:cNvPr id="4" name="Table 3"/>
          <p:cNvGraphicFramePr>
            <a:graphicFrameLocks noGrp="1"/>
          </p:cNvGraphicFramePr>
          <p:nvPr/>
        </p:nvGraphicFramePr>
        <p:xfrm>
          <a:off x="228600" y="590403"/>
          <a:ext cx="8501090" cy="6267597"/>
        </p:xfrm>
        <a:graphic>
          <a:graphicData uri="http://schemas.openxmlformats.org/drawingml/2006/table">
            <a:tbl>
              <a:tblPr firstRow="1" bandRow="1">
                <a:tableStyleId>{5C22544A-7EE6-4342-B048-85BDC9FD1C3A}</a:tableStyleId>
              </a:tblPr>
              <a:tblGrid>
                <a:gridCol w="1914660"/>
                <a:gridCol w="6586430"/>
              </a:tblGrid>
              <a:tr h="171597">
                <a:tc>
                  <a:txBody>
                    <a:bodyPr/>
                    <a:lstStyle/>
                    <a:p>
                      <a:r>
                        <a:rPr lang="en-US" b="1" u="sng" dirty="0" smtClean="0"/>
                        <a:t>Cost Factor</a:t>
                      </a:r>
                      <a:endParaRPr lang="en-IN" b="1" u="sng" dirty="0"/>
                    </a:p>
                  </a:txBody>
                  <a:tcPr/>
                </a:tc>
                <a:tc>
                  <a:txBody>
                    <a:bodyPr/>
                    <a:lstStyle/>
                    <a:p>
                      <a:r>
                        <a:rPr lang="en-US" sz="1600" b="1" u="sng" dirty="0" smtClean="0"/>
                        <a:t>Performance</a:t>
                      </a:r>
                      <a:endParaRPr lang="en-IN" sz="1600" b="1" u="sng" dirty="0"/>
                    </a:p>
                  </a:txBody>
                  <a:tcPr/>
                </a:tc>
              </a:tr>
              <a:tr h="617040">
                <a:tc>
                  <a:txBody>
                    <a:bodyPr/>
                    <a:lstStyle/>
                    <a:p>
                      <a:r>
                        <a:rPr lang="en-US" b="0" u="none" dirty="0" smtClean="0"/>
                        <a:t>Inventory</a:t>
                      </a:r>
                      <a:endParaRPr lang="en-IN" b="0" u="none" dirty="0"/>
                    </a:p>
                  </a:txBody>
                  <a:tcPr/>
                </a:tc>
                <a:tc>
                  <a:txBody>
                    <a:bodyPr/>
                    <a:lstStyle/>
                    <a:p>
                      <a:r>
                        <a:rPr lang="en-US" sz="1600" b="0" u="none" dirty="0" smtClean="0"/>
                        <a:t>Higher</a:t>
                      </a:r>
                      <a:r>
                        <a:rPr lang="en-US" sz="1600" b="0" u="none" baseline="0" dirty="0" smtClean="0"/>
                        <a:t> than manufacturer storage. Difference is not large for faster-moving items.</a:t>
                      </a:r>
                      <a:endParaRPr lang="en-IN" sz="1600" b="0" u="none" dirty="0"/>
                    </a:p>
                  </a:txBody>
                  <a:tcPr/>
                </a:tc>
              </a:tr>
              <a:tr h="617040">
                <a:tc>
                  <a:txBody>
                    <a:bodyPr/>
                    <a:lstStyle/>
                    <a:p>
                      <a:r>
                        <a:rPr lang="en-US" b="0" u="none" dirty="0" smtClean="0"/>
                        <a:t>Transportation</a:t>
                      </a:r>
                      <a:endParaRPr lang="en-IN" b="0" u="none" dirty="0"/>
                    </a:p>
                  </a:txBody>
                  <a:tcPr/>
                </a:tc>
                <a:tc>
                  <a:txBody>
                    <a:bodyPr/>
                    <a:lstStyle/>
                    <a:p>
                      <a:r>
                        <a:rPr lang="en-US" sz="1600" b="0" u="none" dirty="0" smtClean="0"/>
                        <a:t>Lower</a:t>
                      </a:r>
                      <a:r>
                        <a:rPr lang="en-US" sz="1600" b="0" u="none" baseline="0" dirty="0" smtClean="0"/>
                        <a:t> than manufacturer storage.  Reduction is highest for faster-moving items.</a:t>
                      </a:r>
                      <a:endParaRPr lang="en-IN" sz="1600" b="0" u="none" dirty="0"/>
                    </a:p>
                  </a:txBody>
                  <a:tcPr/>
                </a:tc>
              </a:tr>
              <a:tr h="617040">
                <a:tc>
                  <a:txBody>
                    <a:bodyPr/>
                    <a:lstStyle/>
                    <a:p>
                      <a:r>
                        <a:rPr lang="en-US" b="0" u="none" dirty="0" smtClean="0"/>
                        <a:t>Facilities</a:t>
                      </a:r>
                      <a:r>
                        <a:rPr lang="en-US" b="0" u="none" baseline="0" dirty="0" smtClean="0"/>
                        <a:t> and handling</a:t>
                      </a:r>
                      <a:endParaRPr lang="en-IN" b="0" u="none" dirty="0"/>
                    </a:p>
                  </a:txBody>
                  <a:tcPr/>
                </a:tc>
                <a:tc>
                  <a:txBody>
                    <a:bodyPr/>
                    <a:lstStyle/>
                    <a:p>
                      <a:r>
                        <a:rPr lang="en-US" sz="1600" b="0" u="none" dirty="0" smtClean="0"/>
                        <a:t>Somewhat</a:t>
                      </a:r>
                      <a:r>
                        <a:rPr lang="en-US" sz="1600" b="0" u="none" baseline="0" dirty="0" smtClean="0"/>
                        <a:t> higher than manufacturer storage. The difference can be large for very slow-moving items.</a:t>
                      </a:r>
                      <a:endParaRPr lang="en-IN" sz="1600" b="0" u="none" dirty="0"/>
                    </a:p>
                  </a:txBody>
                  <a:tcPr/>
                </a:tc>
              </a:tr>
              <a:tr h="575997">
                <a:tc>
                  <a:txBody>
                    <a:bodyPr/>
                    <a:lstStyle/>
                    <a:p>
                      <a:r>
                        <a:rPr lang="en-US" b="0" u="none" dirty="0" smtClean="0"/>
                        <a:t>Information</a:t>
                      </a:r>
                      <a:endParaRPr lang="en-IN" b="0" u="none" dirty="0"/>
                    </a:p>
                  </a:txBody>
                  <a:tcPr/>
                </a:tc>
                <a:tc>
                  <a:txBody>
                    <a:bodyPr/>
                    <a:lstStyle/>
                    <a:p>
                      <a:r>
                        <a:rPr lang="en-US" sz="1600" b="0" u="none" dirty="0" smtClean="0"/>
                        <a:t>Simpler</a:t>
                      </a:r>
                      <a:r>
                        <a:rPr lang="en-US" sz="1600" b="0" u="none" baseline="0" dirty="0" smtClean="0"/>
                        <a:t> infrastructure compared to manufacturer storage.</a:t>
                      </a:r>
                      <a:endParaRPr lang="en-IN" sz="1600" b="0" u="none" dirty="0"/>
                    </a:p>
                  </a:txBody>
                  <a:tcPr/>
                </a:tc>
              </a:tr>
              <a:tr h="352594">
                <a:tc>
                  <a:txBody>
                    <a:bodyPr/>
                    <a:lstStyle/>
                    <a:p>
                      <a:r>
                        <a:rPr lang="en-US" b="1" u="sng" dirty="0" smtClean="0"/>
                        <a:t>Service Factor</a:t>
                      </a:r>
                      <a:endParaRPr lang="en-IN" b="1" u="sng" dirty="0"/>
                    </a:p>
                  </a:txBody>
                  <a:tcPr/>
                </a:tc>
                <a:tc>
                  <a:txBody>
                    <a:bodyPr/>
                    <a:lstStyle/>
                    <a:p>
                      <a:r>
                        <a:rPr lang="en-US" sz="1600" b="1" u="sng" dirty="0" smtClean="0"/>
                        <a:t>Performance</a:t>
                      </a:r>
                      <a:endParaRPr lang="en-IN" sz="1600" b="1" u="sng" dirty="0"/>
                    </a:p>
                  </a:txBody>
                  <a:tcPr/>
                </a:tc>
              </a:tr>
              <a:tr h="352594">
                <a:tc>
                  <a:txBody>
                    <a:bodyPr/>
                    <a:lstStyle/>
                    <a:p>
                      <a:r>
                        <a:rPr lang="en-US" b="0" u="none" dirty="0" smtClean="0"/>
                        <a:t>Response</a:t>
                      </a:r>
                      <a:r>
                        <a:rPr lang="en-US" b="0" u="none" baseline="0" dirty="0" smtClean="0"/>
                        <a:t> Time</a:t>
                      </a:r>
                      <a:endParaRPr lang="en-IN" b="0" u="none" dirty="0"/>
                    </a:p>
                  </a:txBody>
                  <a:tcPr/>
                </a:tc>
                <a:tc>
                  <a:txBody>
                    <a:bodyPr/>
                    <a:lstStyle/>
                    <a:p>
                      <a:r>
                        <a:rPr lang="en-US" sz="1600" b="0" u="none" dirty="0" smtClean="0"/>
                        <a:t>Faster</a:t>
                      </a:r>
                      <a:r>
                        <a:rPr lang="en-US" sz="1600" b="0" u="none" baseline="0" dirty="0" smtClean="0"/>
                        <a:t> than manufacturer storage.</a:t>
                      </a:r>
                      <a:endParaRPr lang="en-IN" sz="1600" b="0" u="none" dirty="0"/>
                    </a:p>
                  </a:txBody>
                  <a:tcPr/>
                </a:tc>
              </a:tr>
              <a:tr h="352594">
                <a:tc>
                  <a:txBody>
                    <a:bodyPr/>
                    <a:lstStyle/>
                    <a:p>
                      <a:r>
                        <a:rPr lang="en-US" b="0" u="none" dirty="0" smtClean="0"/>
                        <a:t>Product</a:t>
                      </a:r>
                      <a:r>
                        <a:rPr lang="en-US" b="0" u="none" baseline="0" dirty="0" smtClean="0"/>
                        <a:t> variety</a:t>
                      </a:r>
                      <a:endParaRPr lang="en-IN" b="0" u="none" dirty="0"/>
                    </a:p>
                  </a:txBody>
                  <a:tcPr/>
                </a:tc>
                <a:tc>
                  <a:txBody>
                    <a:bodyPr/>
                    <a:lstStyle/>
                    <a:p>
                      <a:r>
                        <a:rPr lang="en-US" sz="1600" b="0" u="none" dirty="0" smtClean="0"/>
                        <a:t>Lower</a:t>
                      </a:r>
                      <a:r>
                        <a:rPr lang="en-US" sz="1600" b="0" u="none" baseline="0" dirty="0" smtClean="0"/>
                        <a:t> than manufacturer storage.</a:t>
                      </a:r>
                      <a:endParaRPr lang="en-IN" sz="1600" b="0" u="none" dirty="0"/>
                    </a:p>
                  </a:txBody>
                  <a:tcPr/>
                </a:tc>
              </a:tr>
              <a:tr h="617040">
                <a:tc>
                  <a:txBody>
                    <a:bodyPr/>
                    <a:lstStyle/>
                    <a:p>
                      <a:r>
                        <a:rPr lang="en-US" b="0" u="none" dirty="0" smtClean="0"/>
                        <a:t>Product availability</a:t>
                      </a:r>
                      <a:endParaRPr lang="en-IN" b="0" u="none" dirty="0"/>
                    </a:p>
                  </a:txBody>
                  <a:tcPr/>
                </a:tc>
                <a:tc>
                  <a:txBody>
                    <a:bodyPr/>
                    <a:lstStyle/>
                    <a:p>
                      <a:r>
                        <a:rPr lang="en-US" sz="1600" b="0" u="none" dirty="0" smtClean="0"/>
                        <a:t>Higher</a:t>
                      </a:r>
                      <a:r>
                        <a:rPr lang="en-US" sz="1600" b="0" u="none" baseline="0" dirty="0" smtClean="0"/>
                        <a:t> cost to provide the same level of availability as manufacturer storage.</a:t>
                      </a:r>
                      <a:endParaRPr lang="en-IN" sz="1600" b="0" u="none" dirty="0"/>
                    </a:p>
                  </a:txBody>
                  <a:tcPr/>
                </a:tc>
              </a:tr>
              <a:tr h="617040">
                <a:tc>
                  <a:txBody>
                    <a:bodyPr/>
                    <a:lstStyle/>
                    <a:p>
                      <a:r>
                        <a:rPr lang="en-US" b="0" u="none" dirty="0" smtClean="0"/>
                        <a:t>Customer</a:t>
                      </a:r>
                      <a:r>
                        <a:rPr lang="en-US" b="0" u="none" baseline="0" dirty="0" smtClean="0"/>
                        <a:t> experience</a:t>
                      </a:r>
                      <a:endParaRPr lang="en-IN" b="0" u="none" dirty="0"/>
                    </a:p>
                  </a:txBody>
                  <a:tcPr/>
                </a:tc>
                <a:tc>
                  <a:txBody>
                    <a:bodyPr/>
                    <a:lstStyle/>
                    <a:p>
                      <a:r>
                        <a:rPr lang="en-US" sz="1600" b="0" u="none" dirty="0" smtClean="0"/>
                        <a:t>Better</a:t>
                      </a:r>
                      <a:r>
                        <a:rPr lang="en-US" sz="1600" b="0" u="none" baseline="0" dirty="0" smtClean="0"/>
                        <a:t> than manufacturer storage with drop-shipping.</a:t>
                      </a:r>
                      <a:endParaRPr lang="en-IN" sz="1600" b="0" u="none" dirty="0"/>
                    </a:p>
                  </a:txBody>
                  <a:tcPr/>
                </a:tc>
              </a:tr>
              <a:tr h="352594">
                <a:tc>
                  <a:txBody>
                    <a:bodyPr/>
                    <a:lstStyle/>
                    <a:p>
                      <a:r>
                        <a:rPr lang="en-US" b="0" u="none" dirty="0" smtClean="0"/>
                        <a:t>Time</a:t>
                      </a:r>
                      <a:r>
                        <a:rPr lang="en-US" b="0" u="none" baseline="0" dirty="0" smtClean="0"/>
                        <a:t> to market</a:t>
                      </a:r>
                      <a:endParaRPr lang="en-IN" b="0" u="none" dirty="0"/>
                    </a:p>
                  </a:txBody>
                  <a:tcPr/>
                </a:tc>
                <a:tc>
                  <a:txBody>
                    <a:bodyPr/>
                    <a:lstStyle/>
                    <a:p>
                      <a:r>
                        <a:rPr lang="en-US" sz="1600" b="0" u="none" dirty="0" smtClean="0"/>
                        <a:t>Higher</a:t>
                      </a:r>
                      <a:r>
                        <a:rPr lang="en-US" sz="1600" b="0" u="none" baseline="0" dirty="0" smtClean="0"/>
                        <a:t> than manufacturer storage.</a:t>
                      </a:r>
                    </a:p>
                  </a:txBody>
                  <a:tcPr/>
                </a:tc>
              </a:tr>
              <a:tr h="352594">
                <a:tc>
                  <a:txBody>
                    <a:bodyPr/>
                    <a:lstStyle/>
                    <a:p>
                      <a:r>
                        <a:rPr lang="en-US" b="0" u="none" dirty="0" smtClean="0"/>
                        <a:t>Order</a:t>
                      </a:r>
                      <a:r>
                        <a:rPr lang="en-US" b="0" u="none" baseline="0" dirty="0" smtClean="0"/>
                        <a:t> visibility</a:t>
                      </a:r>
                      <a:endParaRPr lang="en-IN" b="0" u="none" dirty="0"/>
                    </a:p>
                  </a:txBody>
                  <a:tcPr/>
                </a:tc>
                <a:tc>
                  <a:txBody>
                    <a:bodyPr/>
                    <a:lstStyle/>
                    <a:p>
                      <a:r>
                        <a:rPr lang="en-US" sz="1600" b="0" u="none" dirty="0" smtClean="0"/>
                        <a:t>Easier</a:t>
                      </a:r>
                      <a:r>
                        <a:rPr lang="en-US" sz="1600" b="0" u="none" baseline="0" dirty="0" smtClean="0"/>
                        <a:t> than manufacturer storage.</a:t>
                      </a:r>
                    </a:p>
                  </a:txBody>
                  <a:tcPr/>
                </a:tc>
              </a:tr>
              <a:tr h="352594">
                <a:tc>
                  <a:txBody>
                    <a:bodyPr/>
                    <a:lstStyle/>
                    <a:p>
                      <a:r>
                        <a:rPr lang="en-US" b="0" u="none" dirty="0" err="1" smtClean="0"/>
                        <a:t>Returnability</a:t>
                      </a:r>
                      <a:endParaRPr lang="en-IN" b="0" u="none" dirty="0"/>
                    </a:p>
                  </a:txBody>
                  <a:tcPr/>
                </a:tc>
                <a:tc>
                  <a:txBody>
                    <a:bodyPr/>
                    <a:lstStyle/>
                    <a:p>
                      <a:r>
                        <a:rPr lang="en-US" sz="1600" b="0" u="none" dirty="0" smtClean="0"/>
                        <a:t>Easier</a:t>
                      </a:r>
                      <a:r>
                        <a:rPr lang="en-US" sz="1600" b="0" u="none" baseline="0" dirty="0" smtClean="0"/>
                        <a:t> than manufacturer storage</a:t>
                      </a:r>
                      <a:endParaRPr lang="en-IN" sz="1600" b="0" u="none" dirty="0"/>
                    </a:p>
                  </a:txBody>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14290"/>
            <a:ext cx="7498080" cy="6034110"/>
          </a:xfrm>
        </p:spPr>
        <p:txBody>
          <a:bodyPr>
            <a:normAutofit/>
          </a:bodyPr>
          <a:lstStyle/>
          <a:p>
            <a:pPr algn="just">
              <a:buNone/>
            </a:pPr>
            <a:r>
              <a:rPr lang="en-US" b="1" dirty="0" smtClean="0"/>
              <a:t>Distributor Storage with Last-Mile Delivery- </a:t>
            </a:r>
          </a:p>
          <a:p>
            <a:pPr algn="just"/>
            <a:r>
              <a:rPr lang="en-US" dirty="0" smtClean="0"/>
              <a:t>Last-mile delivery refers to the distributor/retailer delivering the product to the customer’s home instead of using a package carrier.</a:t>
            </a:r>
          </a:p>
          <a:p>
            <a:pPr algn="just"/>
            <a:r>
              <a:rPr lang="en-US" dirty="0" smtClean="0"/>
              <a:t>In areas with high labor costs, it is very hard to justify distributor storage with last mile delivery on the basis of efficiency or improved margin. It can only be justified if there is a large enough customer segment willing to pay for this convenience.</a:t>
            </a:r>
          </a:p>
          <a:p>
            <a:pPr algn="just"/>
            <a:r>
              <a:rPr lang="en-US" dirty="0" smtClean="0"/>
              <a:t>An effort should be made to couple last-mile delivery with an existing distribution network to exploit economies of scale and improve utilization.</a:t>
            </a:r>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42852"/>
            <a:ext cx="7498080" cy="6105548"/>
          </a:xfrm>
        </p:spPr>
        <p:txBody>
          <a:bodyPr/>
          <a:lstStyle/>
          <a:p>
            <a:pPr>
              <a:buNone/>
            </a:pPr>
            <a:r>
              <a:rPr lang="en-US" dirty="0" smtClean="0"/>
              <a:t>Distributor Storage with Last-Mile Delivery</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sz="2000" dirty="0" smtClean="0"/>
              <a:t>                                                                                     Customers</a:t>
            </a:r>
            <a:endParaRPr lang="en-IN" sz="2000" dirty="0"/>
          </a:p>
        </p:txBody>
      </p:sp>
      <p:sp>
        <p:nvSpPr>
          <p:cNvPr id="4" name="Oval 3"/>
          <p:cNvSpPr/>
          <p:nvPr/>
        </p:nvSpPr>
        <p:spPr>
          <a:xfrm>
            <a:off x="1857356" y="928670"/>
            <a:ext cx="1071570"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3214678" y="928670"/>
            <a:ext cx="1071570"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4500562" y="928670"/>
            <a:ext cx="1071570"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5786446" y="928670"/>
            <a:ext cx="1071570"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7000892" y="928670"/>
            <a:ext cx="1071570"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2643174" y="2643182"/>
            <a:ext cx="1143008"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a:off x="6286512" y="2643182"/>
            <a:ext cx="1143008"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1714480" y="4572008"/>
            <a:ext cx="1071570"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2928926" y="4572008"/>
            <a:ext cx="1071570"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a:off x="4143372" y="4572008"/>
            <a:ext cx="1071570"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p:cNvSpPr/>
          <p:nvPr/>
        </p:nvSpPr>
        <p:spPr>
          <a:xfrm>
            <a:off x="5643570" y="4572008"/>
            <a:ext cx="1071570"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p:cNvSpPr/>
          <p:nvPr/>
        </p:nvSpPr>
        <p:spPr>
          <a:xfrm>
            <a:off x="6786578" y="4572008"/>
            <a:ext cx="1071570"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p:cNvSpPr/>
          <p:nvPr/>
        </p:nvSpPr>
        <p:spPr>
          <a:xfrm>
            <a:off x="7929586" y="4572008"/>
            <a:ext cx="1071570"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Arrow Connector 22"/>
          <p:cNvCxnSpPr/>
          <p:nvPr/>
        </p:nvCxnSpPr>
        <p:spPr>
          <a:xfrm rot="16200000" flipH="1">
            <a:off x="2035951" y="1750207"/>
            <a:ext cx="1143008"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4" idx="0"/>
          </p:cNvCxnSpPr>
          <p:nvPr/>
        </p:nvCxnSpPr>
        <p:spPr>
          <a:xfrm rot="5400000">
            <a:off x="2857488" y="1857364"/>
            <a:ext cx="1143008"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0800000" flipV="1">
            <a:off x="3571868" y="1500174"/>
            <a:ext cx="1285884" cy="1143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0800000" flipV="1">
            <a:off x="3714744" y="1500174"/>
            <a:ext cx="2500330" cy="12858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0800000" flipV="1">
            <a:off x="3786182" y="1500174"/>
            <a:ext cx="3786214" cy="142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571736" y="1500174"/>
            <a:ext cx="3643338" cy="15001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786182" y="1500174"/>
            <a:ext cx="2571768" cy="12858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286380" y="1500174"/>
            <a:ext cx="1285884" cy="1143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15" idx="0"/>
          </p:cNvCxnSpPr>
          <p:nvPr/>
        </p:nvCxnSpPr>
        <p:spPr>
          <a:xfrm rot="16200000" flipH="1">
            <a:off x="6072198" y="1857364"/>
            <a:ext cx="1143008"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6822297" y="1750207"/>
            <a:ext cx="1071570"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2178827" y="3821909"/>
            <a:ext cx="857256"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6200000" flipV="1">
            <a:off x="3786182" y="3500438"/>
            <a:ext cx="928694" cy="9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6" idx="6"/>
            <a:endCxn id="17" idx="2"/>
          </p:cNvCxnSpPr>
          <p:nvPr/>
        </p:nvCxnSpPr>
        <p:spPr>
          <a:xfrm>
            <a:off x="2786050" y="4822041"/>
            <a:ext cx="14287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8" idx="2"/>
            <a:endCxn id="18" idx="2"/>
          </p:cNvCxnSpPr>
          <p:nvPr/>
        </p:nvCxnSpPr>
        <p:spPr>
          <a:xfrm rot="10800000">
            <a:off x="4143372" y="4822041"/>
            <a:ext cx="15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7" idx="6"/>
            <a:endCxn id="18" idx="2"/>
          </p:cNvCxnSpPr>
          <p:nvPr/>
        </p:nvCxnSpPr>
        <p:spPr>
          <a:xfrm>
            <a:off x="4000496" y="4822041"/>
            <a:ext cx="14287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5400000" flipH="1" flipV="1">
            <a:off x="2393141" y="3893347"/>
            <a:ext cx="785818" cy="4286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7" idx="0"/>
          </p:cNvCxnSpPr>
          <p:nvPr/>
        </p:nvCxnSpPr>
        <p:spPr>
          <a:xfrm rot="16200000" flipV="1">
            <a:off x="2982505" y="4089801"/>
            <a:ext cx="928694" cy="3571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16200000" flipV="1">
            <a:off x="3679025" y="3679033"/>
            <a:ext cx="857256" cy="78581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5400000">
            <a:off x="6000760" y="3786190"/>
            <a:ext cx="857256"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5" idx="5"/>
          </p:cNvCxnSpPr>
          <p:nvPr/>
        </p:nvCxnSpPr>
        <p:spPr>
          <a:xfrm rot="16200000" flipH="1">
            <a:off x="7272592" y="3486386"/>
            <a:ext cx="932284" cy="9532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0" idx="2"/>
            <a:endCxn id="20" idx="2"/>
          </p:cNvCxnSpPr>
          <p:nvPr/>
        </p:nvCxnSpPr>
        <p:spPr>
          <a:xfrm rot="10800000">
            <a:off x="6786578" y="4822041"/>
            <a:ext cx="15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0" idx="2"/>
            <a:endCxn id="20" idx="2"/>
          </p:cNvCxnSpPr>
          <p:nvPr/>
        </p:nvCxnSpPr>
        <p:spPr>
          <a:xfrm rot="10800000">
            <a:off x="6786578" y="4822041"/>
            <a:ext cx="15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0" idx="2"/>
            <a:endCxn id="21" idx="2"/>
          </p:cNvCxnSpPr>
          <p:nvPr/>
        </p:nvCxnSpPr>
        <p:spPr>
          <a:xfrm rot="10800000" flipH="1">
            <a:off x="6786578" y="4822041"/>
            <a:ext cx="114300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19" idx="6"/>
            <a:endCxn id="20" idx="2"/>
          </p:cNvCxnSpPr>
          <p:nvPr/>
        </p:nvCxnSpPr>
        <p:spPr>
          <a:xfrm>
            <a:off x="6715140" y="4822041"/>
            <a:ext cx="7143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15" idx="4"/>
          </p:cNvCxnSpPr>
          <p:nvPr/>
        </p:nvCxnSpPr>
        <p:spPr>
          <a:xfrm rot="5400000" flipH="1" flipV="1">
            <a:off x="6072199" y="3857629"/>
            <a:ext cx="1000132" cy="57150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rot="16200000" flipV="1">
            <a:off x="6750859" y="4036223"/>
            <a:ext cx="785818" cy="14287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21" idx="1"/>
          </p:cNvCxnSpPr>
          <p:nvPr/>
        </p:nvCxnSpPr>
        <p:spPr>
          <a:xfrm rot="16200000" flipV="1">
            <a:off x="7149897" y="3708624"/>
            <a:ext cx="1001927" cy="8713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929586" y="1357298"/>
            <a:ext cx="1214414" cy="369332"/>
          </a:xfrm>
          <a:prstGeom prst="rect">
            <a:avLst/>
          </a:prstGeom>
          <a:noFill/>
        </p:spPr>
        <p:txBody>
          <a:bodyPr wrap="square" rtlCol="0">
            <a:spAutoFit/>
          </a:bodyPr>
          <a:lstStyle/>
          <a:p>
            <a:r>
              <a:rPr lang="en-US" dirty="0" smtClean="0"/>
              <a:t>Factories</a:t>
            </a:r>
            <a:endParaRPr lang="en-IN" dirty="0"/>
          </a:p>
        </p:txBody>
      </p:sp>
      <p:sp>
        <p:nvSpPr>
          <p:cNvPr id="88" name="TextBox 87"/>
          <p:cNvSpPr txBox="1"/>
          <p:nvPr/>
        </p:nvSpPr>
        <p:spPr>
          <a:xfrm>
            <a:off x="7500958" y="2786058"/>
            <a:ext cx="1643042" cy="923330"/>
          </a:xfrm>
          <a:prstGeom prst="rect">
            <a:avLst/>
          </a:prstGeom>
          <a:noFill/>
        </p:spPr>
        <p:txBody>
          <a:bodyPr wrap="square" rtlCol="0">
            <a:spAutoFit/>
          </a:bodyPr>
          <a:lstStyle/>
          <a:p>
            <a:r>
              <a:rPr lang="en-US" dirty="0" smtClean="0"/>
              <a:t>Distributor/</a:t>
            </a:r>
          </a:p>
          <a:p>
            <a:r>
              <a:rPr lang="en-US" dirty="0" smtClean="0"/>
              <a:t>Retailer Warehouse</a:t>
            </a:r>
            <a:endParaRPr lang="en-IN" dirty="0"/>
          </a:p>
        </p:txBody>
      </p:sp>
      <p:cxnSp>
        <p:nvCxnSpPr>
          <p:cNvPr id="90" name="Straight Arrow Connector 89"/>
          <p:cNvCxnSpPr/>
          <p:nvPr/>
        </p:nvCxnSpPr>
        <p:spPr>
          <a:xfrm>
            <a:off x="4929190" y="5715016"/>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4929190" y="6143644"/>
            <a:ext cx="107157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215074" y="5572140"/>
            <a:ext cx="1857388" cy="369332"/>
          </a:xfrm>
          <a:prstGeom prst="rect">
            <a:avLst/>
          </a:prstGeom>
          <a:noFill/>
        </p:spPr>
        <p:txBody>
          <a:bodyPr wrap="square" rtlCol="0">
            <a:spAutoFit/>
          </a:bodyPr>
          <a:lstStyle/>
          <a:p>
            <a:r>
              <a:rPr lang="en-US" dirty="0" smtClean="0"/>
              <a:t>Product Flow</a:t>
            </a:r>
            <a:endParaRPr lang="en-IN" dirty="0"/>
          </a:p>
        </p:txBody>
      </p:sp>
      <p:sp>
        <p:nvSpPr>
          <p:cNvPr id="93" name="TextBox 92"/>
          <p:cNvSpPr txBox="1"/>
          <p:nvPr/>
        </p:nvSpPr>
        <p:spPr>
          <a:xfrm>
            <a:off x="6286512" y="6000768"/>
            <a:ext cx="1785950" cy="369332"/>
          </a:xfrm>
          <a:prstGeom prst="rect">
            <a:avLst/>
          </a:prstGeom>
          <a:noFill/>
        </p:spPr>
        <p:txBody>
          <a:bodyPr wrap="square" rtlCol="0">
            <a:spAutoFit/>
          </a:bodyPr>
          <a:lstStyle/>
          <a:p>
            <a:r>
              <a:rPr lang="en-US" dirty="0" smtClean="0"/>
              <a:t>Information Flow</a:t>
            </a: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42852"/>
            <a:ext cx="7498080" cy="6105548"/>
          </a:xfrm>
        </p:spPr>
        <p:txBody>
          <a:bodyPr>
            <a:normAutofit/>
          </a:bodyPr>
          <a:lstStyle/>
          <a:p>
            <a:pPr>
              <a:buNone/>
            </a:pPr>
            <a:r>
              <a:rPr lang="en-US" sz="1800" dirty="0" smtClean="0"/>
              <a:t>Performance Characteristics of Distributor Storage with Last-Mile Delivery</a:t>
            </a:r>
            <a:endParaRPr lang="en-IN" sz="1800" dirty="0"/>
          </a:p>
        </p:txBody>
      </p:sp>
      <p:graphicFrame>
        <p:nvGraphicFramePr>
          <p:cNvPr id="5" name="Table 4"/>
          <p:cNvGraphicFramePr>
            <a:graphicFrameLocks noGrp="1"/>
          </p:cNvGraphicFramePr>
          <p:nvPr/>
        </p:nvGraphicFramePr>
        <p:xfrm>
          <a:off x="1524000" y="1285860"/>
          <a:ext cx="6905652" cy="4000520"/>
        </p:xfrm>
        <a:graphic>
          <a:graphicData uri="http://schemas.openxmlformats.org/drawingml/2006/table">
            <a:tbl>
              <a:tblPr firstRow="1" bandRow="1">
                <a:tableStyleId>{5C22544A-7EE6-4342-B048-85BDC9FD1C3A}</a:tableStyleId>
              </a:tblPr>
              <a:tblGrid>
                <a:gridCol w="2619372"/>
                <a:gridCol w="4286280"/>
              </a:tblGrid>
              <a:tr h="771530">
                <a:tc>
                  <a:txBody>
                    <a:bodyPr/>
                    <a:lstStyle/>
                    <a:p>
                      <a:r>
                        <a:rPr lang="en-US" b="1" u="sng" dirty="0" smtClean="0"/>
                        <a:t>Cost Factor</a:t>
                      </a:r>
                      <a:endParaRPr lang="en-IN" b="1" u="sng" dirty="0"/>
                    </a:p>
                  </a:txBody>
                  <a:tcPr/>
                </a:tc>
                <a:tc>
                  <a:txBody>
                    <a:bodyPr/>
                    <a:lstStyle/>
                    <a:p>
                      <a:r>
                        <a:rPr lang="en-US" u="sng" dirty="0" smtClean="0"/>
                        <a:t>Performance</a:t>
                      </a:r>
                      <a:endParaRPr lang="en-IN" u="sng" dirty="0"/>
                    </a:p>
                  </a:txBody>
                  <a:tcPr/>
                </a:tc>
              </a:tr>
              <a:tr h="771530">
                <a:tc>
                  <a:txBody>
                    <a:bodyPr/>
                    <a:lstStyle/>
                    <a:p>
                      <a:r>
                        <a:rPr lang="en-US" dirty="0" smtClean="0"/>
                        <a:t>Inventory</a:t>
                      </a:r>
                      <a:endParaRPr lang="en-IN" dirty="0"/>
                    </a:p>
                  </a:txBody>
                  <a:tcPr/>
                </a:tc>
                <a:tc>
                  <a:txBody>
                    <a:bodyPr/>
                    <a:lstStyle/>
                    <a:p>
                      <a:r>
                        <a:rPr lang="en-US" dirty="0" smtClean="0"/>
                        <a:t>Higher than distributor storage with package carrier delivery.</a:t>
                      </a:r>
                      <a:endParaRPr lang="en-IN" dirty="0"/>
                    </a:p>
                  </a:txBody>
                  <a:tcPr/>
                </a:tc>
              </a:tr>
              <a:tr h="771530">
                <a:tc>
                  <a:txBody>
                    <a:bodyPr/>
                    <a:lstStyle/>
                    <a:p>
                      <a:r>
                        <a:rPr lang="en-US" dirty="0" smtClean="0"/>
                        <a:t>Transportation</a:t>
                      </a:r>
                      <a:endParaRPr lang="en-IN" dirty="0"/>
                    </a:p>
                  </a:txBody>
                  <a:tcPr/>
                </a:tc>
                <a:tc>
                  <a:txBody>
                    <a:bodyPr/>
                    <a:lstStyle/>
                    <a:p>
                      <a:r>
                        <a:rPr lang="en-US" dirty="0" smtClean="0"/>
                        <a:t>Very high cost given minimal</a:t>
                      </a:r>
                      <a:r>
                        <a:rPr lang="en-US" baseline="0" dirty="0" smtClean="0"/>
                        <a:t> scale economies. Higher than any other distribution option.</a:t>
                      </a:r>
                      <a:endParaRPr lang="en-IN" dirty="0"/>
                    </a:p>
                  </a:txBody>
                  <a:tcPr/>
                </a:tc>
              </a:tr>
              <a:tr h="771530">
                <a:tc>
                  <a:txBody>
                    <a:bodyPr/>
                    <a:lstStyle/>
                    <a:p>
                      <a:r>
                        <a:rPr lang="en-US" dirty="0" smtClean="0"/>
                        <a:t>Facilities and handling</a:t>
                      </a:r>
                      <a:endParaRPr lang="en-IN" dirty="0"/>
                    </a:p>
                  </a:txBody>
                  <a:tcPr/>
                </a:tc>
                <a:tc>
                  <a:txBody>
                    <a:bodyPr/>
                    <a:lstStyle/>
                    <a:p>
                      <a:r>
                        <a:rPr lang="en-US" dirty="0" smtClean="0"/>
                        <a:t>Facility costs higher than manufacturer storage or distributor storage with</a:t>
                      </a:r>
                      <a:r>
                        <a:rPr lang="en-US" baseline="0" dirty="0" smtClean="0"/>
                        <a:t> package carrier delivery, but lower than a chain of retail stores.</a:t>
                      </a:r>
                      <a:endParaRPr lang="en-IN" dirty="0"/>
                    </a:p>
                  </a:txBody>
                  <a:tcPr/>
                </a:tc>
              </a:tr>
              <a:tr h="771530">
                <a:tc>
                  <a:txBody>
                    <a:bodyPr/>
                    <a:lstStyle/>
                    <a:p>
                      <a:r>
                        <a:rPr lang="en-US" dirty="0" smtClean="0"/>
                        <a:t>Information</a:t>
                      </a:r>
                      <a:endParaRPr lang="en-IN" dirty="0"/>
                    </a:p>
                  </a:txBody>
                  <a:tcPr/>
                </a:tc>
                <a:tc>
                  <a:txBody>
                    <a:bodyPr/>
                    <a:lstStyle/>
                    <a:p>
                      <a:r>
                        <a:rPr lang="en-US" dirty="0" smtClean="0"/>
                        <a:t>Similar to distributor storage with package carrier delivery.</a:t>
                      </a:r>
                      <a:endParaRPr lang="en-IN" dirty="0"/>
                    </a:p>
                  </a:txBody>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435100" y="214311"/>
          <a:ext cx="7499350" cy="5477483"/>
        </p:xfrm>
        <a:graphic>
          <a:graphicData uri="http://schemas.openxmlformats.org/drawingml/2006/table">
            <a:tbl>
              <a:tblPr firstRow="1" bandRow="1">
                <a:tableStyleId>{5C22544A-7EE6-4342-B048-85BDC9FD1C3A}</a:tableStyleId>
              </a:tblPr>
              <a:tblGrid>
                <a:gridCol w="2922586"/>
                <a:gridCol w="4576764"/>
              </a:tblGrid>
              <a:tr h="651869">
                <a:tc>
                  <a:txBody>
                    <a:bodyPr/>
                    <a:lstStyle/>
                    <a:p>
                      <a:r>
                        <a:rPr lang="en-US" u="sng" dirty="0" smtClean="0"/>
                        <a:t>Service factor</a:t>
                      </a:r>
                      <a:endParaRPr lang="en-IN" u="sng" dirty="0"/>
                    </a:p>
                  </a:txBody>
                  <a:tcPr/>
                </a:tc>
                <a:tc>
                  <a:txBody>
                    <a:bodyPr/>
                    <a:lstStyle/>
                    <a:p>
                      <a:r>
                        <a:rPr lang="en-US" u="sng" dirty="0" smtClean="0"/>
                        <a:t>Performance</a:t>
                      </a:r>
                      <a:endParaRPr lang="en-IN" u="sng" dirty="0"/>
                    </a:p>
                  </a:txBody>
                  <a:tcPr/>
                </a:tc>
              </a:tr>
              <a:tr h="651869">
                <a:tc>
                  <a:txBody>
                    <a:bodyPr/>
                    <a:lstStyle/>
                    <a:p>
                      <a:r>
                        <a:rPr lang="en-US" dirty="0" smtClean="0"/>
                        <a:t>Response time</a:t>
                      </a:r>
                      <a:endParaRPr lang="en-IN" dirty="0"/>
                    </a:p>
                  </a:txBody>
                  <a:tcPr/>
                </a:tc>
                <a:tc>
                  <a:txBody>
                    <a:bodyPr/>
                    <a:lstStyle/>
                    <a:p>
                      <a:r>
                        <a:rPr lang="en-US" dirty="0" smtClean="0"/>
                        <a:t>Very quick. Same day to next-day delivery.</a:t>
                      </a:r>
                      <a:endParaRPr lang="en-IN" dirty="0"/>
                    </a:p>
                  </a:txBody>
                  <a:tcPr/>
                </a:tc>
              </a:tr>
              <a:tr h="651869">
                <a:tc>
                  <a:txBody>
                    <a:bodyPr/>
                    <a:lstStyle/>
                    <a:p>
                      <a:r>
                        <a:rPr lang="en-US" dirty="0" smtClean="0"/>
                        <a:t>Product variety</a:t>
                      </a:r>
                      <a:endParaRPr lang="en-IN" dirty="0"/>
                    </a:p>
                  </a:txBody>
                  <a:tcPr/>
                </a:tc>
                <a:tc>
                  <a:txBody>
                    <a:bodyPr/>
                    <a:lstStyle/>
                    <a:p>
                      <a:r>
                        <a:rPr lang="en-US" dirty="0" smtClean="0"/>
                        <a:t>Somewhat less than distributor storage with package carrier delivery but larger than retail stores.</a:t>
                      </a:r>
                      <a:endParaRPr lang="en-IN" dirty="0"/>
                    </a:p>
                  </a:txBody>
                  <a:tcPr/>
                </a:tc>
              </a:tr>
              <a:tr h="651869">
                <a:tc>
                  <a:txBody>
                    <a:bodyPr/>
                    <a:lstStyle/>
                    <a:p>
                      <a:r>
                        <a:rPr lang="en-US" dirty="0" smtClean="0"/>
                        <a:t>Product availability</a:t>
                      </a:r>
                      <a:endParaRPr lang="en-IN" dirty="0"/>
                    </a:p>
                  </a:txBody>
                  <a:tcPr/>
                </a:tc>
                <a:tc>
                  <a:txBody>
                    <a:bodyPr/>
                    <a:lstStyle/>
                    <a:p>
                      <a:r>
                        <a:rPr lang="en-US" dirty="0" smtClean="0"/>
                        <a:t>More expensive</a:t>
                      </a:r>
                      <a:r>
                        <a:rPr lang="en-US" baseline="0" dirty="0" smtClean="0"/>
                        <a:t> to provide availability than any other option except retail stores.</a:t>
                      </a:r>
                      <a:endParaRPr lang="en-IN" dirty="0"/>
                    </a:p>
                  </a:txBody>
                  <a:tcPr/>
                </a:tc>
              </a:tr>
              <a:tr h="651869">
                <a:tc>
                  <a:txBody>
                    <a:bodyPr/>
                    <a:lstStyle/>
                    <a:p>
                      <a:r>
                        <a:rPr lang="en-US" dirty="0" smtClean="0"/>
                        <a:t>Customer experience</a:t>
                      </a:r>
                      <a:endParaRPr lang="en-IN" dirty="0"/>
                    </a:p>
                  </a:txBody>
                  <a:tcPr/>
                </a:tc>
                <a:tc>
                  <a:txBody>
                    <a:bodyPr/>
                    <a:lstStyle/>
                    <a:p>
                      <a:r>
                        <a:rPr lang="en-US" dirty="0" smtClean="0"/>
                        <a:t>Very good, particularly for bulky items.</a:t>
                      </a:r>
                      <a:endParaRPr lang="en-IN" dirty="0"/>
                    </a:p>
                  </a:txBody>
                  <a:tcPr/>
                </a:tc>
              </a:tr>
              <a:tr h="651869">
                <a:tc>
                  <a:txBody>
                    <a:bodyPr/>
                    <a:lstStyle/>
                    <a:p>
                      <a:r>
                        <a:rPr lang="en-US" dirty="0" smtClean="0"/>
                        <a:t>Time to market</a:t>
                      </a:r>
                      <a:endParaRPr lang="en-IN" dirty="0"/>
                    </a:p>
                  </a:txBody>
                  <a:tcPr/>
                </a:tc>
                <a:tc>
                  <a:txBody>
                    <a:bodyPr/>
                    <a:lstStyle/>
                    <a:p>
                      <a:r>
                        <a:rPr lang="en-US" dirty="0" smtClean="0"/>
                        <a:t>Slightly higher than distributor storage with package carrier delivery.</a:t>
                      </a:r>
                      <a:endParaRPr lang="en-IN" dirty="0"/>
                    </a:p>
                  </a:txBody>
                  <a:tcPr/>
                </a:tc>
              </a:tr>
              <a:tr h="651869">
                <a:tc>
                  <a:txBody>
                    <a:bodyPr/>
                    <a:lstStyle/>
                    <a:p>
                      <a:r>
                        <a:rPr lang="en-US" dirty="0" smtClean="0"/>
                        <a:t>Order traceability</a:t>
                      </a:r>
                      <a:endParaRPr lang="en-IN" dirty="0"/>
                    </a:p>
                  </a:txBody>
                  <a:tcPr/>
                </a:tc>
                <a:tc>
                  <a:txBody>
                    <a:bodyPr/>
                    <a:lstStyle/>
                    <a:p>
                      <a:r>
                        <a:rPr lang="en-US" dirty="0" smtClean="0"/>
                        <a:t>Less of an issue and</a:t>
                      </a:r>
                      <a:r>
                        <a:rPr lang="en-US" baseline="0" dirty="0" smtClean="0"/>
                        <a:t> easier to implement than manufacturer storage or distributor storage with package carrier delivery.</a:t>
                      </a:r>
                      <a:endParaRPr lang="en-IN" dirty="0"/>
                    </a:p>
                  </a:txBody>
                  <a:tcPr/>
                </a:tc>
              </a:tr>
              <a:tr h="651869">
                <a:tc>
                  <a:txBody>
                    <a:bodyPr/>
                    <a:lstStyle/>
                    <a:p>
                      <a:r>
                        <a:rPr lang="en-US" dirty="0" err="1" smtClean="0"/>
                        <a:t>Returnability</a:t>
                      </a:r>
                      <a:endParaRPr lang="en-IN" dirty="0"/>
                    </a:p>
                  </a:txBody>
                  <a:tcPr/>
                </a:tc>
                <a:tc>
                  <a:txBody>
                    <a:bodyPr/>
                    <a:lstStyle/>
                    <a:p>
                      <a:r>
                        <a:rPr lang="en-US" dirty="0" smtClean="0"/>
                        <a:t>Easier to implement than other options. Harder and more expensive than a retail network.</a:t>
                      </a:r>
                      <a:endParaRPr lang="en-IN" dirty="0"/>
                    </a:p>
                  </a:txBody>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Manufacturer or Distributor Storage with Customer Pickup</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36</a:t>
            </a:fld>
            <a:endParaRPr lang="en-US"/>
          </a:p>
        </p:txBody>
      </p:sp>
      <p:sp>
        <p:nvSpPr>
          <p:cNvPr id="4" name="Content Placeholder 3"/>
          <p:cNvSpPr>
            <a:spLocks noGrp="1"/>
          </p:cNvSpPr>
          <p:nvPr>
            <p:ph sz="quarter" idx="1"/>
          </p:nvPr>
        </p:nvSpPr>
        <p:spPr/>
        <p:txBody>
          <a:bodyPr>
            <a:normAutofit fontScale="92500" lnSpcReduction="20000"/>
          </a:bodyPr>
          <a:lstStyle/>
          <a:p>
            <a:pPr algn="just">
              <a:lnSpc>
                <a:spcPct val="150000"/>
              </a:lnSpc>
            </a:pPr>
            <a:r>
              <a:rPr lang="en-US" dirty="0" smtClean="0"/>
              <a:t>Inventory is stored at the manufacturer or distributor warehouse but customers place their orders online or on the phone and then travel to designated pickup points to collect their merchandise.</a:t>
            </a:r>
          </a:p>
          <a:p>
            <a:pPr algn="just">
              <a:lnSpc>
                <a:spcPct val="150000"/>
              </a:lnSpc>
            </a:pPr>
            <a:r>
              <a:rPr lang="en-US" dirty="0" smtClean="0"/>
              <a:t> Orders are shipped from the storage site to the pickup points as needed. </a:t>
            </a:r>
          </a:p>
          <a:p>
            <a:pPr algn="just">
              <a:lnSpc>
                <a:spcPct val="150000"/>
              </a:lnSpc>
            </a:pPr>
            <a:r>
              <a:rPr lang="en-US" dirty="0" smtClean="0"/>
              <a:t>Such a network is likely to be most effective if existing locations such as coffee shops, convenience stores, or grocery stores are used as pickup sites, because this type of network improves the economies from existing infrastructure.</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14290"/>
            <a:ext cx="7498080" cy="6034110"/>
          </a:xfrm>
        </p:spPr>
        <p:txBody>
          <a:bodyPr>
            <a:normAutofit/>
          </a:bodyPr>
          <a:lstStyle/>
          <a:p>
            <a:pPr>
              <a:buNone/>
            </a:pPr>
            <a:r>
              <a:rPr lang="en-US" dirty="0" smtClean="0"/>
              <a:t>Manufacturer or Distributor Warehouse Storage with Consumer Pickup</a:t>
            </a:r>
          </a:p>
          <a:p>
            <a:pPr>
              <a:buNone/>
            </a:pPr>
            <a:endParaRPr lang="en-US" dirty="0" smtClean="0"/>
          </a:p>
          <a:p>
            <a:pPr>
              <a:buNone/>
            </a:pPr>
            <a:endParaRPr lang="en-US" dirty="0" smtClean="0"/>
          </a:p>
          <a:p>
            <a:pPr>
              <a:buNone/>
            </a:pPr>
            <a:endParaRPr lang="en-US" sz="1800" dirty="0" smtClean="0"/>
          </a:p>
          <a:p>
            <a:pPr>
              <a:buNone/>
            </a:pPr>
            <a:r>
              <a:rPr lang="en-US" sz="1800" dirty="0" smtClean="0"/>
              <a:t>Retailer  </a:t>
            </a:r>
            <a:r>
              <a:rPr lang="en-US" dirty="0" smtClean="0"/>
              <a:t>                                  </a:t>
            </a:r>
            <a:r>
              <a:rPr lang="en-US" sz="1800" dirty="0" smtClean="0"/>
              <a:t>Cross-Dock DC</a:t>
            </a:r>
          </a:p>
          <a:p>
            <a:pPr>
              <a:buNone/>
            </a:pPr>
            <a:endParaRPr lang="en-US" sz="1800" dirty="0" smtClean="0"/>
          </a:p>
          <a:p>
            <a:pPr>
              <a:buNone/>
            </a:pPr>
            <a:endParaRPr lang="en-US" sz="1800" dirty="0" smtClean="0"/>
          </a:p>
          <a:p>
            <a:pPr>
              <a:buNone/>
            </a:pPr>
            <a:endParaRPr lang="en-US" sz="1800" dirty="0" smtClean="0"/>
          </a:p>
          <a:p>
            <a:pPr>
              <a:buNone/>
            </a:pPr>
            <a:r>
              <a:rPr lang="en-US" sz="1800" dirty="0" smtClean="0"/>
              <a:t>                                                                                      Pickup Sites</a:t>
            </a:r>
          </a:p>
          <a:p>
            <a:pPr>
              <a:buNone/>
            </a:pPr>
            <a:endParaRPr lang="en-US" sz="1800" dirty="0" smtClean="0"/>
          </a:p>
          <a:p>
            <a:pPr>
              <a:buNone/>
            </a:pPr>
            <a:endParaRPr lang="en-US" sz="1800" dirty="0" smtClean="0"/>
          </a:p>
          <a:p>
            <a:pPr>
              <a:buNone/>
            </a:pPr>
            <a:endParaRPr lang="en-US" sz="1800" dirty="0" smtClean="0"/>
          </a:p>
          <a:p>
            <a:pPr>
              <a:buNone/>
            </a:pPr>
            <a:r>
              <a:rPr lang="en-US" sz="1800" dirty="0" smtClean="0"/>
              <a:t>                                                                                                        Customers                             </a:t>
            </a:r>
            <a:endParaRPr lang="en-IN" sz="1800" dirty="0"/>
          </a:p>
        </p:txBody>
      </p:sp>
      <p:sp>
        <p:nvSpPr>
          <p:cNvPr id="4" name="Oval 3"/>
          <p:cNvSpPr/>
          <p:nvPr/>
        </p:nvSpPr>
        <p:spPr>
          <a:xfrm>
            <a:off x="1714480" y="1857364"/>
            <a:ext cx="785818"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2714612" y="1857364"/>
            <a:ext cx="785818"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3643306" y="1857364"/>
            <a:ext cx="785818"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4714876" y="1857364"/>
            <a:ext cx="785818"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5929322" y="1857364"/>
            <a:ext cx="785818"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7000892" y="1857364"/>
            <a:ext cx="785818"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2143108" y="3143248"/>
            <a:ext cx="642942"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4929190" y="3143248"/>
            <a:ext cx="642942"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2071670" y="4643446"/>
            <a:ext cx="171451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4214810" y="4643446"/>
            <a:ext cx="171451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6429388" y="4643446"/>
            <a:ext cx="171451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a:off x="1928794" y="5857892"/>
            <a:ext cx="214314"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2357422" y="5857892"/>
            <a:ext cx="214314"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2786050" y="5857892"/>
            <a:ext cx="214314"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a:off x="3286116" y="5857892"/>
            <a:ext cx="214314"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p:cNvSpPr/>
          <p:nvPr/>
        </p:nvSpPr>
        <p:spPr>
          <a:xfrm>
            <a:off x="4214810" y="5857892"/>
            <a:ext cx="214314"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p:cNvSpPr/>
          <p:nvPr/>
        </p:nvSpPr>
        <p:spPr>
          <a:xfrm>
            <a:off x="4643438" y="5857892"/>
            <a:ext cx="214314"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p:cNvSpPr/>
          <p:nvPr/>
        </p:nvSpPr>
        <p:spPr>
          <a:xfrm>
            <a:off x="5143504" y="5857892"/>
            <a:ext cx="214314"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p:cNvSpPr/>
          <p:nvPr/>
        </p:nvSpPr>
        <p:spPr>
          <a:xfrm>
            <a:off x="5643570" y="5857892"/>
            <a:ext cx="214314"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p:cNvSpPr/>
          <p:nvPr/>
        </p:nvSpPr>
        <p:spPr>
          <a:xfrm>
            <a:off x="6786578" y="5857892"/>
            <a:ext cx="214314"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p:cNvSpPr/>
          <p:nvPr/>
        </p:nvSpPr>
        <p:spPr>
          <a:xfrm>
            <a:off x="7215206" y="5857892"/>
            <a:ext cx="214314"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p:cNvSpPr/>
          <p:nvPr/>
        </p:nvSpPr>
        <p:spPr>
          <a:xfrm>
            <a:off x="7572396" y="5857892"/>
            <a:ext cx="214314"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p:cNvSpPr/>
          <p:nvPr/>
        </p:nvSpPr>
        <p:spPr>
          <a:xfrm>
            <a:off x="7929586" y="5857892"/>
            <a:ext cx="214314"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Arrow Connector 27"/>
          <p:cNvCxnSpPr>
            <a:endCxn id="11" idx="2"/>
          </p:cNvCxnSpPr>
          <p:nvPr/>
        </p:nvCxnSpPr>
        <p:spPr>
          <a:xfrm>
            <a:off x="2214546" y="2500306"/>
            <a:ext cx="2714644" cy="9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5"/>
          </p:cNvCxnSpPr>
          <p:nvPr/>
        </p:nvCxnSpPr>
        <p:spPr>
          <a:xfrm rot="16200000" flipH="1">
            <a:off x="3651076" y="2079447"/>
            <a:ext cx="940951" cy="1472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5"/>
          </p:cNvCxnSpPr>
          <p:nvPr/>
        </p:nvCxnSpPr>
        <p:spPr>
          <a:xfrm rot="16200000" flipH="1">
            <a:off x="4258299" y="2400918"/>
            <a:ext cx="798075" cy="6865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11" idx="0"/>
          </p:cNvCxnSpPr>
          <p:nvPr/>
        </p:nvCxnSpPr>
        <p:spPr>
          <a:xfrm rot="5400000">
            <a:off x="4947050" y="2803918"/>
            <a:ext cx="642942"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11" idx="7"/>
          </p:cNvCxnSpPr>
          <p:nvPr/>
        </p:nvCxnSpPr>
        <p:spPr>
          <a:xfrm rot="5400000">
            <a:off x="5447488" y="2530794"/>
            <a:ext cx="726637" cy="6656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0800000" flipV="1">
            <a:off x="5643570" y="2500306"/>
            <a:ext cx="1785950"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1" idx="3"/>
            <a:endCxn id="12" idx="7"/>
          </p:cNvCxnSpPr>
          <p:nvPr/>
        </p:nvCxnSpPr>
        <p:spPr>
          <a:xfrm rot="5400000">
            <a:off x="3741642" y="3424512"/>
            <a:ext cx="1075160" cy="1488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4822033" y="4179099"/>
            <a:ext cx="714380"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429256" y="3786190"/>
            <a:ext cx="1285884"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5" idx="6"/>
          </p:cNvCxnSpPr>
          <p:nvPr/>
        </p:nvCxnSpPr>
        <p:spPr>
          <a:xfrm flipV="1">
            <a:off x="2143108" y="3786190"/>
            <a:ext cx="142876" cy="221457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6200000" flipV="1">
            <a:off x="1500166" y="4714884"/>
            <a:ext cx="2000264" cy="14287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6200000" flipV="1">
            <a:off x="1750199" y="4607727"/>
            <a:ext cx="2000264" cy="35719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6200000" flipV="1">
            <a:off x="2071670" y="4357694"/>
            <a:ext cx="2000264" cy="7143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6200000" flipV="1">
            <a:off x="2000232" y="2714620"/>
            <a:ext cx="642942" cy="714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5400000" flipH="1" flipV="1">
            <a:off x="2500298" y="2500306"/>
            <a:ext cx="571504" cy="4286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2714612" y="2428868"/>
            <a:ext cx="1143008" cy="7143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2857488" y="2428868"/>
            <a:ext cx="2000264" cy="85725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2857488" y="2428868"/>
            <a:ext cx="3214710" cy="10001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2857488" y="2428868"/>
            <a:ext cx="4357718" cy="11430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5400000" flipH="1" flipV="1">
            <a:off x="1893075" y="5250669"/>
            <a:ext cx="642942" cy="42862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5400000" flipH="1" flipV="1">
            <a:off x="2196687" y="5447123"/>
            <a:ext cx="642942" cy="35719"/>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16200000" flipV="1">
            <a:off x="2536017" y="5393545"/>
            <a:ext cx="571504" cy="214314"/>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16200000" flipV="1">
            <a:off x="2893207" y="5250669"/>
            <a:ext cx="571504" cy="35719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5400000" flipH="1" flipV="1">
            <a:off x="4179091" y="5250669"/>
            <a:ext cx="571504" cy="35719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rot="5400000" flipH="1" flipV="1">
            <a:off x="4464843" y="5464983"/>
            <a:ext cx="642942" cy="158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16200000" flipV="1">
            <a:off x="4822033" y="5322107"/>
            <a:ext cx="642942" cy="285752"/>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rot="16200000" flipV="1">
            <a:off x="5179223" y="5250669"/>
            <a:ext cx="642942" cy="42862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rot="5400000" flipH="1" flipV="1">
            <a:off x="6607983" y="5393545"/>
            <a:ext cx="642942" cy="142876"/>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rot="16200000" flipV="1">
            <a:off x="6893735" y="5393545"/>
            <a:ext cx="642942" cy="142876"/>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rot="16200000" flipV="1">
            <a:off x="7179487" y="5322107"/>
            <a:ext cx="642942" cy="285752"/>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16200000" flipV="1">
            <a:off x="7500958" y="5214950"/>
            <a:ext cx="571504" cy="42862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7715272" y="1500174"/>
            <a:ext cx="1143008" cy="369332"/>
          </a:xfrm>
          <a:prstGeom prst="rect">
            <a:avLst/>
          </a:prstGeom>
          <a:noFill/>
        </p:spPr>
        <p:txBody>
          <a:bodyPr wrap="square" rtlCol="0">
            <a:spAutoFit/>
          </a:bodyPr>
          <a:lstStyle/>
          <a:p>
            <a:r>
              <a:rPr lang="en-US" dirty="0" smtClean="0"/>
              <a:t>Factories</a:t>
            </a:r>
            <a:endParaRPr lang="en-IN" dirty="0"/>
          </a:p>
        </p:txBody>
      </p:sp>
      <p:cxnSp>
        <p:nvCxnSpPr>
          <p:cNvPr id="93" name="Straight Arrow Connector 92"/>
          <p:cNvCxnSpPr/>
          <p:nvPr/>
        </p:nvCxnSpPr>
        <p:spPr>
          <a:xfrm>
            <a:off x="1785918" y="1214422"/>
            <a:ext cx="928694" cy="158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1785918" y="1500174"/>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5072066" y="1285860"/>
            <a:ext cx="928694"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3071802" y="1071546"/>
            <a:ext cx="1785950" cy="369332"/>
          </a:xfrm>
          <a:prstGeom prst="rect">
            <a:avLst/>
          </a:prstGeom>
          <a:noFill/>
        </p:spPr>
        <p:txBody>
          <a:bodyPr wrap="square" rtlCol="0">
            <a:spAutoFit/>
          </a:bodyPr>
          <a:lstStyle/>
          <a:p>
            <a:r>
              <a:rPr lang="en-US" dirty="0" smtClean="0"/>
              <a:t>Customer Flow</a:t>
            </a:r>
            <a:endParaRPr lang="en-IN" dirty="0"/>
          </a:p>
        </p:txBody>
      </p:sp>
      <p:sp>
        <p:nvSpPr>
          <p:cNvPr id="99" name="TextBox 98"/>
          <p:cNvSpPr txBox="1"/>
          <p:nvPr/>
        </p:nvSpPr>
        <p:spPr>
          <a:xfrm>
            <a:off x="3143240" y="1357298"/>
            <a:ext cx="1428760" cy="369332"/>
          </a:xfrm>
          <a:prstGeom prst="rect">
            <a:avLst/>
          </a:prstGeom>
          <a:noFill/>
        </p:spPr>
        <p:txBody>
          <a:bodyPr wrap="square" rtlCol="0">
            <a:spAutoFit/>
          </a:bodyPr>
          <a:lstStyle/>
          <a:p>
            <a:r>
              <a:rPr lang="en-US" dirty="0" smtClean="0"/>
              <a:t>Product Flow</a:t>
            </a:r>
            <a:endParaRPr lang="en-IN" dirty="0"/>
          </a:p>
        </p:txBody>
      </p:sp>
      <p:sp>
        <p:nvSpPr>
          <p:cNvPr id="100" name="TextBox 99"/>
          <p:cNvSpPr txBox="1"/>
          <p:nvPr/>
        </p:nvSpPr>
        <p:spPr>
          <a:xfrm>
            <a:off x="6286512" y="1142984"/>
            <a:ext cx="1357322" cy="646331"/>
          </a:xfrm>
          <a:prstGeom prst="rect">
            <a:avLst/>
          </a:prstGeom>
          <a:noFill/>
        </p:spPr>
        <p:txBody>
          <a:bodyPr wrap="square" rtlCol="0">
            <a:spAutoFit/>
          </a:bodyPr>
          <a:lstStyle/>
          <a:p>
            <a:r>
              <a:rPr lang="en-US" dirty="0" smtClean="0"/>
              <a:t>Information Flow</a:t>
            </a:r>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14290"/>
            <a:ext cx="7498080" cy="6034110"/>
          </a:xfrm>
        </p:spPr>
        <p:txBody>
          <a:bodyPr>
            <a:normAutofit/>
          </a:bodyPr>
          <a:lstStyle/>
          <a:p>
            <a:pPr>
              <a:buNone/>
            </a:pPr>
            <a:r>
              <a:rPr lang="en-US" sz="2000" dirty="0" smtClean="0"/>
              <a:t>Performance Characteristics of Network with Consumer Pickup sites</a:t>
            </a:r>
            <a:endParaRPr lang="en-IN" sz="2000" dirty="0"/>
          </a:p>
        </p:txBody>
      </p:sp>
      <p:graphicFrame>
        <p:nvGraphicFramePr>
          <p:cNvPr id="4" name="Table 3"/>
          <p:cNvGraphicFramePr>
            <a:graphicFrameLocks noGrp="1"/>
          </p:cNvGraphicFramePr>
          <p:nvPr/>
        </p:nvGraphicFramePr>
        <p:xfrm>
          <a:off x="1571604" y="1285862"/>
          <a:ext cx="7000924" cy="3817636"/>
        </p:xfrm>
        <a:graphic>
          <a:graphicData uri="http://schemas.openxmlformats.org/drawingml/2006/table">
            <a:tbl>
              <a:tblPr firstRow="1" bandRow="1">
                <a:tableStyleId>{5C22544A-7EE6-4342-B048-85BDC9FD1C3A}</a:tableStyleId>
              </a:tblPr>
              <a:tblGrid>
                <a:gridCol w="2643206"/>
                <a:gridCol w="4357718"/>
              </a:tblGrid>
              <a:tr h="657229">
                <a:tc>
                  <a:txBody>
                    <a:bodyPr/>
                    <a:lstStyle/>
                    <a:p>
                      <a:r>
                        <a:rPr lang="en-US" b="1" u="sng" dirty="0" smtClean="0"/>
                        <a:t>Cost Factor</a:t>
                      </a:r>
                      <a:endParaRPr lang="en-IN" b="1" u="sng" dirty="0"/>
                    </a:p>
                  </a:txBody>
                  <a:tcPr/>
                </a:tc>
                <a:tc>
                  <a:txBody>
                    <a:bodyPr/>
                    <a:lstStyle/>
                    <a:p>
                      <a:r>
                        <a:rPr lang="en-US" b="1" u="sng" dirty="0" smtClean="0"/>
                        <a:t>Performance</a:t>
                      </a:r>
                      <a:endParaRPr lang="en-IN" b="1" u="sng" dirty="0"/>
                    </a:p>
                  </a:txBody>
                  <a:tcPr/>
                </a:tc>
              </a:tr>
              <a:tr h="657229">
                <a:tc>
                  <a:txBody>
                    <a:bodyPr/>
                    <a:lstStyle/>
                    <a:p>
                      <a:r>
                        <a:rPr lang="en-US" b="0" u="none" dirty="0" smtClean="0"/>
                        <a:t>Inventory</a:t>
                      </a:r>
                      <a:endParaRPr lang="en-IN" b="0" u="none" dirty="0"/>
                    </a:p>
                  </a:txBody>
                  <a:tcPr/>
                </a:tc>
                <a:tc>
                  <a:txBody>
                    <a:bodyPr/>
                    <a:lstStyle/>
                    <a:p>
                      <a:r>
                        <a:rPr lang="en-US" b="0" u="none" dirty="0" smtClean="0"/>
                        <a:t>Can</a:t>
                      </a:r>
                      <a:r>
                        <a:rPr lang="en-US" b="0" u="none" baseline="0" dirty="0" smtClean="0"/>
                        <a:t> match any other option, depending on the location of inventory.</a:t>
                      </a:r>
                      <a:endParaRPr lang="en-IN" b="0" u="none" dirty="0"/>
                    </a:p>
                  </a:txBody>
                  <a:tcPr/>
                </a:tc>
              </a:tr>
              <a:tr h="657229">
                <a:tc>
                  <a:txBody>
                    <a:bodyPr/>
                    <a:lstStyle/>
                    <a:p>
                      <a:r>
                        <a:rPr lang="en-US" b="0" u="none" dirty="0" smtClean="0"/>
                        <a:t>Transportation</a:t>
                      </a:r>
                      <a:endParaRPr lang="en-IN" b="0" u="none" dirty="0"/>
                    </a:p>
                  </a:txBody>
                  <a:tcPr/>
                </a:tc>
                <a:tc>
                  <a:txBody>
                    <a:bodyPr/>
                    <a:lstStyle/>
                    <a:p>
                      <a:r>
                        <a:rPr lang="en-US" b="0" u="none" dirty="0" smtClean="0"/>
                        <a:t>Lower</a:t>
                      </a:r>
                      <a:r>
                        <a:rPr lang="en-US" b="0" u="none" baseline="0" dirty="0" smtClean="0"/>
                        <a:t> than the use of package carriers, especially if using an existing delivery network.</a:t>
                      </a:r>
                      <a:endParaRPr lang="en-IN" b="0" u="none" dirty="0"/>
                    </a:p>
                  </a:txBody>
                  <a:tcPr/>
                </a:tc>
              </a:tr>
              <a:tr h="657229">
                <a:tc>
                  <a:txBody>
                    <a:bodyPr/>
                    <a:lstStyle/>
                    <a:p>
                      <a:r>
                        <a:rPr lang="en-US" b="0" u="none" dirty="0" smtClean="0"/>
                        <a:t>Facilities</a:t>
                      </a:r>
                      <a:r>
                        <a:rPr lang="en-US" b="0" u="none" baseline="0" dirty="0" smtClean="0"/>
                        <a:t> and handling</a:t>
                      </a:r>
                      <a:endParaRPr lang="en-IN" b="0" u="none" dirty="0"/>
                    </a:p>
                  </a:txBody>
                  <a:tcPr/>
                </a:tc>
                <a:tc>
                  <a:txBody>
                    <a:bodyPr/>
                    <a:lstStyle/>
                    <a:p>
                      <a:r>
                        <a:rPr lang="en-US" b="0" u="none" dirty="0" smtClean="0"/>
                        <a:t>Facility</a:t>
                      </a:r>
                      <a:r>
                        <a:rPr lang="en-US" b="0" u="none" baseline="0" dirty="0" smtClean="0"/>
                        <a:t> costs can be very high if new facilities have to be built. Costs are lower if existing facilities are used. The increase in handling cost at the pickup site can be significant.</a:t>
                      </a:r>
                      <a:endParaRPr lang="en-IN" b="0" u="none" dirty="0"/>
                    </a:p>
                  </a:txBody>
                  <a:tcPr/>
                </a:tc>
              </a:tr>
              <a:tr h="657229">
                <a:tc>
                  <a:txBody>
                    <a:bodyPr/>
                    <a:lstStyle/>
                    <a:p>
                      <a:r>
                        <a:rPr lang="en-US" b="0" u="none" dirty="0" smtClean="0"/>
                        <a:t>Information</a:t>
                      </a:r>
                      <a:endParaRPr lang="en-IN" b="0" u="none" dirty="0"/>
                    </a:p>
                  </a:txBody>
                  <a:tcPr/>
                </a:tc>
                <a:tc>
                  <a:txBody>
                    <a:bodyPr/>
                    <a:lstStyle/>
                    <a:p>
                      <a:r>
                        <a:rPr lang="en-US" b="0" u="none" dirty="0" smtClean="0"/>
                        <a:t>Significant</a:t>
                      </a:r>
                      <a:r>
                        <a:rPr lang="en-US" b="0" u="none" baseline="0" dirty="0" smtClean="0"/>
                        <a:t> investment in </a:t>
                      </a:r>
                      <a:r>
                        <a:rPr lang="en-US" b="0" u="none" baseline="0" smtClean="0"/>
                        <a:t>infrastructure required.</a:t>
                      </a:r>
                      <a:endParaRPr lang="en-IN" b="0" u="none" dirty="0"/>
                    </a:p>
                  </a:txBody>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435100" y="357188"/>
          <a:ext cx="7499350" cy="5329599"/>
        </p:xfrm>
        <a:graphic>
          <a:graphicData uri="http://schemas.openxmlformats.org/drawingml/2006/table">
            <a:tbl>
              <a:tblPr firstRow="1" bandRow="1">
                <a:tableStyleId>{5C22544A-7EE6-4342-B048-85BDC9FD1C3A}</a:tableStyleId>
              </a:tblPr>
              <a:tblGrid>
                <a:gridCol w="2493958"/>
                <a:gridCol w="5005392"/>
              </a:tblGrid>
              <a:tr h="526853">
                <a:tc>
                  <a:txBody>
                    <a:bodyPr/>
                    <a:lstStyle/>
                    <a:p>
                      <a:r>
                        <a:rPr lang="en-US" b="1" u="sng" dirty="0" smtClean="0"/>
                        <a:t>Service</a:t>
                      </a:r>
                      <a:r>
                        <a:rPr lang="en-US" b="1" u="sng" baseline="0" dirty="0" smtClean="0"/>
                        <a:t> Factor</a:t>
                      </a:r>
                      <a:endParaRPr lang="en-IN" b="1" u="sng" dirty="0"/>
                    </a:p>
                  </a:txBody>
                  <a:tcPr/>
                </a:tc>
                <a:tc>
                  <a:txBody>
                    <a:bodyPr/>
                    <a:lstStyle/>
                    <a:p>
                      <a:r>
                        <a:rPr lang="en-US" b="1" u="sng" dirty="0" smtClean="0"/>
                        <a:t>Performance</a:t>
                      </a:r>
                      <a:endParaRPr lang="en-IN" b="1" u="sng" dirty="0"/>
                    </a:p>
                  </a:txBody>
                  <a:tcPr/>
                </a:tc>
              </a:tr>
              <a:tr h="526853">
                <a:tc>
                  <a:txBody>
                    <a:bodyPr/>
                    <a:lstStyle/>
                    <a:p>
                      <a:r>
                        <a:rPr lang="en-US" b="0" u="none" dirty="0" smtClean="0"/>
                        <a:t>Response time</a:t>
                      </a:r>
                      <a:endParaRPr lang="en-IN" b="0" u="none" dirty="0"/>
                    </a:p>
                  </a:txBody>
                  <a:tcPr/>
                </a:tc>
                <a:tc>
                  <a:txBody>
                    <a:bodyPr/>
                    <a:lstStyle/>
                    <a:p>
                      <a:r>
                        <a:rPr lang="en-US" b="0" u="none" dirty="0" smtClean="0"/>
                        <a:t>Similar to package carrier delivery</a:t>
                      </a:r>
                      <a:r>
                        <a:rPr lang="en-US" b="0" u="none" baseline="0" dirty="0" smtClean="0"/>
                        <a:t> with manufacturer or distributor storage. Same day delivery possible for items stored locally at pick-up sites.</a:t>
                      </a:r>
                      <a:endParaRPr lang="en-IN" b="0" u="none" dirty="0"/>
                    </a:p>
                  </a:txBody>
                  <a:tcPr/>
                </a:tc>
              </a:tr>
              <a:tr h="526853">
                <a:tc>
                  <a:txBody>
                    <a:bodyPr/>
                    <a:lstStyle/>
                    <a:p>
                      <a:r>
                        <a:rPr lang="en-US" b="0" u="none" dirty="0" smtClean="0"/>
                        <a:t>Product variety</a:t>
                      </a:r>
                      <a:endParaRPr lang="en-IN" b="0" u="none" dirty="0"/>
                    </a:p>
                  </a:txBody>
                  <a:tcPr/>
                </a:tc>
                <a:tc>
                  <a:txBody>
                    <a:bodyPr/>
                    <a:lstStyle/>
                    <a:p>
                      <a:r>
                        <a:rPr lang="en-US" b="0" u="none" dirty="0" smtClean="0"/>
                        <a:t>Similar to other</a:t>
                      </a:r>
                      <a:r>
                        <a:rPr lang="en-US" b="0" u="none" baseline="0" dirty="0" smtClean="0"/>
                        <a:t> manufacturer or distributor storage options.</a:t>
                      </a:r>
                      <a:endParaRPr lang="en-IN" b="0" u="none" dirty="0"/>
                    </a:p>
                  </a:txBody>
                  <a:tcPr/>
                </a:tc>
              </a:tr>
              <a:tr h="526853">
                <a:tc>
                  <a:txBody>
                    <a:bodyPr/>
                    <a:lstStyle/>
                    <a:p>
                      <a:r>
                        <a:rPr lang="en-US" b="0" u="none" dirty="0" smtClean="0"/>
                        <a:t>Product</a:t>
                      </a:r>
                      <a:r>
                        <a:rPr lang="en-US" b="0" u="none" baseline="0" dirty="0" smtClean="0"/>
                        <a:t> availability</a:t>
                      </a:r>
                      <a:endParaRPr lang="en-IN" b="0" u="none" dirty="0"/>
                    </a:p>
                  </a:txBody>
                  <a:tcPr/>
                </a:tc>
                <a:tc>
                  <a:txBody>
                    <a:bodyPr/>
                    <a:lstStyle/>
                    <a:p>
                      <a:r>
                        <a:rPr lang="en-US" b="0" u="none" dirty="0" smtClean="0"/>
                        <a:t>Similar to other</a:t>
                      </a:r>
                      <a:r>
                        <a:rPr lang="en-US" b="0" u="none" baseline="0" dirty="0" smtClean="0"/>
                        <a:t> manufacturer or distributor storage options.</a:t>
                      </a:r>
                      <a:endParaRPr lang="en-IN" b="1" u="sng" dirty="0"/>
                    </a:p>
                  </a:txBody>
                  <a:tcPr/>
                </a:tc>
              </a:tr>
              <a:tr h="526853">
                <a:tc>
                  <a:txBody>
                    <a:bodyPr/>
                    <a:lstStyle/>
                    <a:p>
                      <a:r>
                        <a:rPr lang="en-US" b="0" u="none" dirty="0" smtClean="0"/>
                        <a:t>Customer</a:t>
                      </a:r>
                      <a:r>
                        <a:rPr lang="en-US" b="0" u="none" baseline="0" dirty="0" smtClean="0"/>
                        <a:t> experience</a:t>
                      </a:r>
                      <a:endParaRPr lang="en-IN" b="0" u="none" dirty="0"/>
                    </a:p>
                  </a:txBody>
                  <a:tcPr/>
                </a:tc>
                <a:tc>
                  <a:txBody>
                    <a:bodyPr/>
                    <a:lstStyle/>
                    <a:p>
                      <a:r>
                        <a:rPr lang="en-US" b="0" u="none" dirty="0" smtClean="0"/>
                        <a:t>Lower than other</a:t>
                      </a:r>
                      <a:r>
                        <a:rPr lang="en-US" b="0" u="none" baseline="0" dirty="0" smtClean="0"/>
                        <a:t> options because of the lack of home delivery. In areas with high density of population, loss of convenience may be small.</a:t>
                      </a:r>
                      <a:endParaRPr lang="en-IN" b="0" u="none" dirty="0"/>
                    </a:p>
                  </a:txBody>
                  <a:tcPr/>
                </a:tc>
              </a:tr>
              <a:tr h="526853">
                <a:tc>
                  <a:txBody>
                    <a:bodyPr/>
                    <a:lstStyle/>
                    <a:p>
                      <a:r>
                        <a:rPr lang="en-US" b="0" u="none" dirty="0" smtClean="0"/>
                        <a:t>Time</a:t>
                      </a:r>
                      <a:r>
                        <a:rPr lang="en-US" b="0" u="none" baseline="0" dirty="0" smtClean="0"/>
                        <a:t> to market</a:t>
                      </a:r>
                      <a:endParaRPr lang="en-IN" b="0" u="none" dirty="0"/>
                    </a:p>
                  </a:txBody>
                  <a:tcPr/>
                </a:tc>
                <a:tc>
                  <a:txBody>
                    <a:bodyPr/>
                    <a:lstStyle/>
                    <a:p>
                      <a:r>
                        <a:rPr lang="en-US" b="0" u="none" dirty="0" smtClean="0"/>
                        <a:t>Similar</a:t>
                      </a:r>
                      <a:r>
                        <a:rPr lang="en-US" b="0" u="none" baseline="0" dirty="0" smtClean="0"/>
                        <a:t> to manufacturer storage options.</a:t>
                      </a:r>
                      <a:endParaRPr lang="en-IN" b="0" u="none" dirty="0"/>
                    </a:p>
                  </a:txBody>
                  <a:tcPr/>
                </a:tc>
              </a:tr>
              <a:tr h="526853">
                <a:tc>
                  <a:txBody>
                    <a:bodyPr/>
                    <a:lstStyle/>
                    <a:p>
                      <a:r>
                        <a:rPr lang="en-US" b="0" u="none" dirty="0" smtClean="0"/>
                        <a:t>Order</a:t>
                      </a:r>
                      <a:r>
                        <a:rPr lang="en-US" b="0" u="none" baseline="0" dirty="0" smtClean="0"/>
                        <a:t> visibility</a:t>
                      </a:r>
                      <a:endParaRPr lang="en-IN" b="0" u="none" dirty="0"/>
                    </a:p>
                  </a:txBody>
                  <a:tcPr/>
                </a:tc>
                <a:tc>
                  <a:txBody>
                    <a:bodyPr/>
                    <a:lstStyle/>
                    <a:p>
                      <a:r>
                        <a:rPr lang="en-US" b="0" u="none" dirty="0" smtClean="0"/>
                        <a:t>Difficult</a:t>
                      </a:r>
                      <a:r>
                        <a:rPr lang="en-US" b="0" u="none" baseline="0" dirty="0" smtClean="0"/>
                        <a:t> but essential.</a:t>
                      </a:r>
                      <a:endParaRPr lang="en-IN" b="0" u="none" dirty="0"/>
                    </a:p>
                  </a:txBody>
                  <a:tcPr/>
                </a:tc>
              </a:tr>
              <a:tr h="526853">
                <a:tc>
                  <a:txBody>
                    <a:bodyPr/>
                    <a:lstStyle/>
                    <a:p>
                      <a:r>
                        <a:rPr lang="en-US" b="0" u="none" dirty="0" err="1" smtClean="0"/>
                        <a:t>Returnability</a:t>
                      </a:r>
                      <a:endParaRPr lang="en-IN" b="0" u="none" dirty="0"/>
                    </a:p>
                  </a:txBody>
                  <a:tcPr/>
                </a:tc>
                <a:tc>
                  <a:txBody>
                    <a:bodyPr/>
                    <a:lstStyle/>
                    <a:p>
                      <a:r>
                        <a:rPr lang="en-US" b="0" u="none" dirty="0" smtClean="0"/>
                        <a:t>Somewhat</a:t>
                      </a:r>
                      <a:r>
                        <a:rPr lang="en-US" b="0" u="none" baseline="0" dirty="0" smtClean="0"/>
                        <a:t> easier given that pickup location can handle returns.</a:t>
                      </a:r>
                      <a:endParaRPr lang="en-IN" b="0" u="none"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4</a:t>
            </a:fld>
            <a:endParaRPr lang="en-US"/>
          </a:p>
        </p:txBody>
      </p:sp>
      <p:sp>
        <p:nvSpPr>
          <p:cNvPr id="4" name="Content Placeholder 3"/>
          <p:cNvSpPr>
            <a:spLocks noGrp="1"/>
          </p:cNvSpPr>
          <p:nvPr>
            <p:ph sz="quarter" idx="1"/>
          </p:nvPr>
        </p:nvSpPr>
        <p:spPr/>
        <p:txBody>
          <a:bodyPr/>
          <a:lstStyle/>
          <a:p>
            <a:endParaRPr lang="en-US"/>
          </a:p>
        </p:txBody>
      </p:sp>
      <p:pic>
        <p:nvPicPr>
          <p:cNvPr id="1026" name="Picture 2" descr="C:\Users\UJWAL P GOWDRU\Desktop\supply-chain-management-66-638.jpg"/>
          <p:cNvPicPr>
            <a:picLocks noChangeAspect="1" noChangeArrowheads="1"/>
          </p:cNvPicPr>
          <p:nvPr/>
        </p:nvPicPr>
        <p:blipFill>
          <a:blip r:embed="rId2"/>
          <a:srcRect t="16297" b="12749"/>
          <a:stretch>
            <a:fillRect/>
          </a:stretch>
        </p:blipFill>
        <p:spPr bwMode="auto">
          <a:xfrm>
            <a:off x="838200" y="1371600"/>
            <a:ext cx="7848600" cy="464820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Retailer storage with Customer Pickup</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40</a:t>
            </a:fld>
            <a:endParaRPr lang="en-US"/>
          </a:p>
        </p:txBody>
      </p:sp>
      <p:sp>
        <p:nvSpPr>
          <p:cNvPr id="4" name="Content Placeholder 3"/>
          <p:cNvSpPr>
            <a:spLocks noGrp="1"/>
          </p:cNvSpPr>
          <p:nvPr>
            <p:ph sz="quarter" idx="1"/>
          </p:nvPr>
        </p:nvSpPr>
        <p:spPr/>
        <p:txBody>
          <a:bodyPr/>
          <a:lstStyle/>
          <a:p>
            <a:pPr algn="just">
              <a:lnSpc>
                <a:spcPct val="200000"/>
              </a:lnSpc>
            </a:pPr>
            <a:r>
              <a:rPr lang="en-US" dirty="0" smtClean="0"/>
              <a:t>Inventory is stored locally at retail stores. </a:t>
            </a:r>
          </a:p>
          <a:p>
            <a:pPr algn="just">
              <a:lnSpc>
                <a:spcPct val="200000"/>
              </a:lnSpc>
            </a:pPr>
            <a:r>
              <a:rPr lang="en-US" dirty="0" smtClean="0"/>
              <a:t>Customers walk into the retail store or place an order online or by phone and pick it up at the retail store.</a:t>
            </a:r>
          </a:p>
          <a:p>
            <a:pPr algn="just">
              <a:lnSpc>
                <a:spcPct val="200000"/>
              </a:lnSpc>
            </a:pPr>
            <a:r>
              <a:rPr lang="en-US" dirty="0" smtClean="0"/>
              <a:t> It is best suited for fast-moving items or items for which customers value rapid response.</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41</a:t>
            </a:fld>
            <a:endParaRPr lang="en-US"/>
          </a:p>
        </p:txBody>
      </p:sp>
      <p:sp>
        <p:nvSpPr>
          <p:cNvPr id="4" name="Content Placeholder 3"/>
          <p:cNvSpPr>
            <a:spLocks noGrp="1"/>
          </p:cNvSpPr>
          <p:nvPr>
            <p:ph sz="quarter" idx="1"/>
          </p:nvPr>
        </p:nvSpPr>
        <p:spPr/>
        <p:txBody>
          <a:bodyPr/>
          <a:lstStyle/>
          <a:p>
            <a:endParaRPr lang="en-US"/>
          </a:p>
        </p:txBody>
      </p:sp>
      <p:pic>
        <p:nvPicPr>
          <p:cNvPr id="44034" name="Picture 2" descr="DND6"/>
          <p:cNvPicPr>
            <a:picLocks noChangeAspect="1" noChangeArrowheads="1"/>
          </p:cNvPicPr>
          <p:nvPr/>
        </p:nvPicPr>
        <p:blipFill>
          <a:blip r:embed="rId2"/>
          <a:srcRect/>
          <a:stretch>
            <a:fillRect/>
          </a:stretch>
        </p:blipFill>
        <p:spPr bwMode="auto">
          <a:xfrm>
            <a:off x="304801" y="1447800"/>
            <a:ext cx="8839200" cy="51054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85728"/>
            <a:ext cx="7498080" cy="5962672"/>
          </a:xfrm>
        </p:spPr>
        <p:txBody>
          <a:bodyPr>
            <a:normAutofit/>
          </a:bodyPr>
          <a:lstStyle/>
          <a:p>
            <a:pPr>
              <a:buNone/>
            </a:pPr>
            <a:r>
              <a:rPr lang="en-US" sz="1800" dirty="0" smtClean="0"/>
              <a:t>Performance Characteristics of Local storage at Consumer Pickup sites</a:t>
            </a:r>
            <a:endParaRPr lang="en-IN" sz="1800" dirty="0"/>
          </a:p>
        </p:txBody>
      </p:sp>
      <p:graphicFrame>
        <p:nvGraphicFramePr>
          <p:cNvPr id="4" name="Table 3"/>
          <p:cNvGraphicFramePr>
            <a:graphicFrameLocks noGrp="1"/>
          </p:cNvGraphicFramePr>
          <p:nvPr/>
        </p:nvGraphicFramePr>
        <p:xfrm>
          <a:off x="214282" y="642917"/>
          <a:ext cx="8929718" cy="6118276"/>
        </p:xfrm>
        <a:graphic>
          <a:graphicData uri="http://schemas.openxmlformats.org/drawingml/2006/table">
            <a:tbl>
              <a:tblPr firstRow="1" bandRow="1">
                <a:tableStyleId>{5C22544A-7EE6-4342-B048-85BDC9FD1C3A}</a:tableStyleId>
              </a:tblPr>
              <a:tblGrid>
                <a:gridCol w="2000264"/>
                <a:gridCol w="6929454"/>
              </a:tblGrid>
              <a:tr h="449525">
                <a:tc>
                  <a:txBody>
                    <a:bodyPr/>
                    <a:lstStyle/>
                    <a:p>
                      <a:r>
                        <a:rPr lang="en-US" b="1" u="sng" dirty="0" smtClean="0"/>
                        <a:t>Cost Factor</a:t>
                      </a:r>
                      <a:endParaRPr lang="en-IN" b="1" u="sng" dirty="0"/>
                    </a:p>
                  </a:txBody>
                  <a:tcPr/>
                </a:tc>
                <a:tc>
                  <a:txBody>
                    <a:bodyPr/>
                    <a:lstStyle/>
                    <a:p>
                      <a:r>
                        <a:rPr lang="en-US" u="sng" dirty="0" smtClean="0"/>
                        <a:t>Performance</a:t>
                      </a:r>
                      <a:endParaRPr lang="en-IN" u="sng" dirty="0"/>
                    </a:p>
                  </a:txBody>
                  <a:tcPr/>
                </a:tc>
              </a:tr>
              <a:tr h="449525">
                <a:tc>
                  <a:txBody>
                    <a:bodyPr/>
                    <a:lstStyle/>
                    <a:p>
                      <a:r>
                        <a:rPr lang="en-US" b="0" u="none" dirty="0" smtClean="0"/>
                        <a:t>Inventory</a:t>
                      </a:r>
                      <a:endParaRPr lang="en-IN" b="0" u="none" dirty="0"/>
                    </a:p>
                  </a:txBody>
                  <a:tcPr/>
                </a:tc>
                <a:tc>
                  <a:txBody>
                    <a:bodyPr/>
                    <a:lstStyle/>
                    <a:p>
                      <a:r>
                        <a:rPr lang="en-US" dirty="0" smtClean="0"/>
                        <a:t>Higher than all other options.</a:t>
                      </a:r>
                      <a:endParaRPr lang="en-IN" dirty="0"/>
                    </a:p>
                  </a:txBody>
                  <a:tcPr/>
                </a:tc>
              </a:tr>
              <a:tr h="386835">
                <a:tc>
                  <a:txBody>
                    <a:bodyPr/>
                    <a:lstStyle/>
                    <a:p>
                      <a:r>
                        <a:rPr lang="en-US" dirty="0" smtClean="0"/>
                        <a:t>Transportation</a:t>
                      </a:r>
                      <a:endParaRPr lang="en-IN" dirty="0"/>
                    </a:p>
                  </a:txBody>
                  <a:tcPr/>
                </a:tc>
                <a:tc>
                  <a:txBody>
                    <a:bodyPr/>
                    <a:lstStyle/>
                    <a:p>
                      <a:r>
                        <a:rPr lang="en-US" dirty="0" smtClean="0"/>
                        <a:t>Lower than all other options.</a:t>
                      </a:r>
                      <a:endParaRPr lang="en-IN" dirty="0"/>
                    </a:p>
                  </a:txBody>
                  <a:tcPr/>
                </a:tc>
              </a:tr>
              <a:tr h="646602">
                <a:tc>
                  <a:txBody>
                    <a:bodyPr/>
                    <a:lstStyle/>
                    <a:p>
                      <a:r>
                        <a:rPr lang="en-US" dirty="0" smtClean="0"/>
                        <a:t>Facilities</a:t>
                      </a:r>
                      <a:r>
                        <a:rPr lang="en-US" baseline="0" dirty="0" smtClean="0"/>
                        <a:t> and handling</a:t>
                      </a:r>
                      <a:endParaRPr lang="en-IN" dirty="0"/>
                    </a:p>
                  </a:txBody>
                  <a:tcPr/>
                </a:tc>
                <a:tc>
                  <a:txBody>
                    <a:bodyPr/>
                    <a:lstStyle/>
                    <a:p>
                      <a:r>
                        <a:rPr lang="en-US" dirty="0" smtClean="0"/>
                        <a:t>Higher than other options. The increase in handling cost at pickup site</a:t>
                      </a:r>
                      <a:r>
                        <a:rPr lang="en-US" baseline="0" dirty="0" smtClean="0"/>
                        <a:t> can be significant for online and phone orders.</a:t>
                      </a:r>
                      <a:endParaRPr lang="en-IN" dirty="0"/>
                    </a:p>
                  </a:txBody>
                  <a:tcPr/>
                </a:tc>
              </a:tr>
              <a:tr h="362278">
                <a:tc>
                  <a:txBody>
                    <a:bodyPr/>
                    <a:lstStyle/>
                    <a:p>
                      <a:r>
                        <a:rPr lang="en-US" dirty="0" smtClean="0"/>
                        <a:t>Information</a:t>
                      </a:r>
                      <a:endParaRPr lang="en-IN" dirty="0"/>
                    </a:p>
                  </a:txBody>
                  <a:tcPr/>
                </a:tc>
                <a:tc>
                  <a:txBody>
                    <a:bodyPr/>
                    <a:lstStyle/>
                    <a:p>
                      <a:r>
                        <a:rPr lang="en-US" dirty="0" smtClean="0"/>
                        <a:t>Some investment</a:t>
                      </a:r>
                      <a:r>
                        <a:rPr lang="en-US" baseline="0" dirty="0" smtClean="0"/>
                        <a:t> in infrastructure required for online and phone orders.</a:t>
                      </a:r>
                      <a:endParaRPr lang="en-IN" dirty="0"/>
                    </a:p>
                  </a:txBody>
                  <a:tcPr/>
                </a:tc>
              </a:tr>
              <a:tr h="369487">
                <a:tc>
                  <a:txBody>
                    <a:bodyPr/>
                    <a:lstStyle/>
                    <a:p>
                      <a:r>
                        <a:rPr lang="en-US" b="1" u="sng" dirty="0" smtClean="0"/>
                        <a:t>Service</a:t>
                      </a:r>
                      <a:r>
                        <a:rPr lang="en-US" b="1" u="sng" baseline="0" dirty="0" smtClean="0"/>
                        <a:t> Factor</a:t>
                      </a:r>
                      <a:endParaRPr lang="en-IN" b="1" u="sng" dirty="0"/>
                    </a:p>
                  </a:txBody>
                  <a:tcPr/>
                </a:tc>
                <a:tc>
                  <a:txBody>
                    <a:bodyPr/>
                    <a:lstStyle/>
                    <a:p>
                      <a:r>
                        <a:rPr lang="en-US" b="1" u="sng" dirty="0" smtClean="0"/>
                        <a:t>Performance</a:t>
                      </a:r>
                      <a:endParaRPr lang="en-IN" b="1" u="sng" dirty="0"/>
                    </a:p>
                  </a:txBody>
                  <a:tcPr/>
                </a:tc>
              </a:tr>
              <a:tr h="341411">
                <a:tc>
                  <a:txBody>
                    <a:bodyPr/>
                    <a:lstStyle/>
                    <a:p>
                      <a:r>
                        <a:rPr lang="en-US" dirty="0" smtClean="0"/>
                        <a:t>Response time</a:t>
                      </a:r>
                      <a:endParaRPr lang="en-IN" dirty="0"/>
                    </a:p>
                  </a:txBody>
                  <a:tcPr/>
                </a:tc>
                <a:tc>
                  <a:txBody>
                    <a:bodyPr/>
                    <a:lstStyle/>
                    <a:p>
                      <a:r>
                        <a:rPr lang="en-US" dirty="0" smtClean="0"/>
                        <a:t>Same-day pickup possible for items stored</a:t>
                      </a:r>
                      <a:r>
                        <a:rPr lang="en-US" baseline="0" dirty="0" smtClean="0"/>
                        <a:t> locally at pickup site.</a:t>
                      </a:r>
                      <a:endParaRPr lang="en-IN" dirty="0"/>
                    </a:p>
                  </a:txBody>
                  <a:tcPr/>
                </a:tc>
              </a:tr>
              <a:tr h="449525">
                <a:tc>
                  <a:txBody>
                    <a:bodyPr/>
                    <a:lstStyle/>
                    <a:p>
                      <a:r>
                        <a:rPr lang="en-US" dirty="0" smtClean="0"/>
                        <a:t>Product variety</a:t>
                      </a:r>
                      <a:endParaRPr lang="en-IN" dirty="0"/>
                    </a:p>
                  </a:txBody>
                  <a:tcPr/>
                </a:tc>
                <a:tc>
                  <a:txBody>
                    <a:bodyPr/>
                    <a:lstStyle/>
                    <a:p>
                      <a:r>
                        <a:rPr lang="en-US" dirty="0" smtClean="0"/>
                        <a:t>Lower than all other options.</a:t>
                      </a:r>
                      <a:endParaRPr lang="en-IN" dirty="0"/>
                    </a:p>
                  </a:txBody>
                  <a:tcPr/>
                </a:tc>
              </a:tr>
              <a:tr h="646602">
                <a:tc>
                  <a:txBody>
                    <a:bodyPr/>
                    <a:lstStyle/>
                    <a:p>
                      <a:r>
                        <a:rPr lang="en-US" dirty="0" smtClean="0"/>
                        <a:t>Product availability</a:t>
                      </a:r>
                      <a:endParaRPr lang="en-IN" dirty="0"/>
                    </a:p>
                  </a:txBody>
                  <a:tcPr/>
                </a:tc>
                <a:tc>
                  <a:txBody>
                    <a:bodyPr/>
                    <a:lstStyle/>
                    <a:p>
                      <a:r>
                        <a:rPr lang="en-US" dirty="0" smtClean="0"/>
                        <a:t>More expensive to provide than</a:t>
                      </a:r>
                      <a:r>
                        <a:rPr lang="en-US" baseline="0" dirty="0" smtClean="0"/>
                        <a:t> all other options.</a:t>
                      </a:r>
                      <a:endParaRPr lang="en-IN" dirty="0"/>
                    </a:p>
                  </a:txBody>
                  <a:tcPr/>
                </a:tc>
              </a:tr>
              <a:tr h="449525">
                <a:tc>
                  <a:txBody>
                    <a:bodyPr/>
                    <a:lstStyle/>
                    <a:p>
                      <a:r>
                        <a:rPr lang="en-US" dirty="0" smtClean="0"/>
                        <a:t>Customer experience</a:t>
                      </a:r>
                      <a:endParaRPr lang="en-IN" dirty="0"/>
                    </a:p>
                  </a:txBody>
                  <a:tcPr/>
                </a:tc>
                <a:tc>
                  <a:txBody>
                    <a:bodyPr/>
                    <a:lstStyle/>
                    <a:p>
                      <a:r>
                        <a:rPr lang="en-US" dirty="0" smtClean="0"/>
                        <a:t>Related</a:t>
                      </a:r>
                      <a:r>
                        <a:rPr lang="en-US" baseline="0" dirty="0" smtClean="0"/>
                        <a:t> to whether shopping is viewed as a positive or negative experience by customer.</a:t>
                      </a:r>
                      <a:endParaRPr lang="en-IN" dirty="0"/>
                    </a:p>
                  </a:txBody>
                  <a:tcPr/>
                </a:tc>
              </a:tr>
              <a:tr h="449525">
                <a:tc>
                  <a:txBody>
                    <a:bodyPr/>
                    <a:lstStyle/>
                    <a:p>
                      <a:r>
                        <a:rPr lang="en-US" dirty="0" smtClean="0"/>
                        <a:t>Time to market</a:t>
                      </a:r>
                      <a:endParaRPr lang="en-IN" dirty="0"/>
                    </a:p>
                  </a:txBody>
                  <a:tcPr/>
                </a:tc>
                <a:tc>
                  <a:txBody>
                    <a:bodyPr/>
                    <a:lstStyle/>
                    <a:p>
                      <a:r>
                        <a:rPr lang="en-US" dirty="0" smtClean="0"/>
                        <a:t>Highest</a:t>
                      </a:r>
                      <a:r>
                        <a:rPr lang="en-US" baseline="0" dirty="0" smtClean="0"/>
                        <a:t> among distribution options.</a:t>
                      </a:r>
                      <a:endParaRPr lang="en-IN" dirty="0"/>
                    </a:p>
                  </a:txBody>
                  <a:tcPr/>
                </a:tc>
              </a:tr>
              <a:tr h="449525">
                <a:tc>
                  <a:txBody>
                    <a:bodyPr/>
                    <a:lstStyle/>
                    <a:p>
                      <a:r>
                        <a:rPr lang="en-US" dirty="0" smtClean="0"/>
                        <a:t>Order visibility</a:t>
                      </a:r>
                      <a:endParaRPr lang="en-IN" dirty="0"/>
                    </a:p>
                  </a:txBody>
                  <a:tcPr/>
                </a:tc>
                <a:tc>
                  <a:txBody>
                    <a:bodyPr/>
                    <a:lstStyle/>
                    <a:p>
                      <a:r>
                        <a:rPr lang="en-US" dirty="0" smtClean="0"/>
                        <a:t>Trivial for in-store orders. Difficult, but essential, for online &amp; phone orders.</a:t>
                      </a:r>
                      <a:endParaRPr lang="en-IN" dirty="0"/>
                    </a:p>
                  </a:txBody>
                  <a:tcPr/>
                </a:tc>
              </a:tr>
              <a:tr h="449525">
                <a:tc>
                  <a:txBody>
                    <a:bodyPr/>
                    <a:lstStyle/>
                    <a:p>
                      <a:r>
                        <a:rPr lang="en-US" dirty="0" err="1" smtClean="0"/>
                        <a:t>Returnability</a:t>
                      </a:r>
                      <a:endParaRPr lang="en-IN" dirty="0"/>
                    </a:p>
                  </a:txBody>
                  <a:tcPr/>
                </a:tc>
                <a:tc>
                  <a:txBody>
                    <a:bodyPr/>
                    <a:lstStyle/>
                    <a:p>
                      <a:r>
                        <a:rPr lang="en-US" dirty="0" smtClean="0"/>
                        <a:t>Easier than other options given that pickup</a:t>
                      </a:r>
                      <a:r>
                        <a:rPr lang="en-US" baseline="0" dirty="0" smtClean="0"/>
                        <a:t> location can handle returns.</a:t>
                      </a:r>
                      <a:endParaRPr lang="en-IN" dirty="0"/>
                    </a:p>
                  </a:txBody>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E-BUSINESS AND THE DISTRIBUTION NETWORK</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43</a:t>
            </a:fld>
            <a:endParaRPr lang="en-US"/>
          </a:p>
        </p:txBody>
      </p:sp>
      <p:sp>
        <p:nvSpPr>
          <p:cNvPr id="4" name="Content Placeholder 3"/>
          <p:cNvSpPr>
            <a:spLocks noGrp="1"/>
          </p:cNvSpPr>
          <p:nvPr>
            <p:ph sz="quarter"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17B053F-D9E7-4993-964B-DCAC13862759}" type="slidenum">
              <a:rPr lang="en-US" smtClean="0"/>
              <a:pPr/>
              <a:t>5</a:t>
            </a:fld>
            <a:endParaRPr lang="en-US"/>
          </a:p>
        </p:txBody>
      </p:sp>
      <p:sp>
        <p:nvSpPr>
          <p:cNvPr id="4" name="Content Placeholder 3"/>
          <p:cNvSpPr>
            <a:spLocks noGrp="1"/>
          </p:cNvSpPr>
          <p:nvPr>
            <p:ph sz="quarter" idx="1"/>
          </p:nvPr>
        </p:nvSpPr>
        <p:spPr/>
        <p:txBody>
          <a:bodyPr/>
          <a:lstStyle/>
          <a:p>
            <a:r>
              <a:rPr lang="en-US" dirty="0" smtClean="0"/>
              <a:t>Producers produce goods and finally make them ready for the market.</a:t>
            </a:r>
          </a:p>
          <a:p>
            <a:pPr algn="just"/>
            <a:r>
              <a:rPr lang="en-US" dirty="0" smtClean="0"/>
              <a:t>Routes to be adopted to bring the products to the market—to the ultimate consumers and industrial users, must be determined.</a:t>
            </a:r>
          </a:p>
          <a:p>
            <a:pPr algn="just">
              <a:buNone/>
            </a:pPr>
            <a:r>
              <a:rPr lang="en-US" b="1" dirty="0" smtClean="0"/>
              <a:t>Distribution system has two components:</a:t>
            </a:r>
          </a:p>
          <a:p>
            <a:pPr fontAlgn="base">
              <a:buNone/>
            </a:pPr>
            <a:r>
              <a:rPr lang="en-US" dirty="0" smtClean="0"/>
              <a:t>1. Channels of Distribution</a:t>
            </a:r>
          </a:p>
          <a:p>
            <a:pPr fontAlgn="base">
              <a:buNone/>
            </a:pPr>
            <a:r>
              <a:rPr lang="en-US" dirty="0" smtClean="0"/>
              <a:t>2. Physical Distribution.</a:t>
            </a:r>
          </a:p>
          <a:p>
            <a:pPr algn="just">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914400" y="457200"/>
            <a:ext cx="3733800" cy="762000"/>
          </a:xfrm>
        </p:spPr>
        <p:txBody>
          <a:bodyPr/>
          <a:lstStyle/>
          <a:p>
            <a:r>
              <a:rPr lang="en-US" dirty="0" smtClean="0"/>
              <a:t>Channels of Distribution</a:t>
            </a:r>
            <a:endParaRPr lang="en-US" dirty="0"/>
          </a:p>
        </p:txBody>
      </p:sp>
      <p:sp>
        <p:nvSpPr>
          <p:cNvPr id="6" name="Text Placeholder 5"/>
          <p:cNvSpPr>
            <a:spLocks noGrp="1"/>
          </p:cNvSpPr>
          <p:nvPr>
            <p:ph type="body" sz="half" idx="3"/>
          </p:nvPr>
        </p:nvSpPr>
        <p:spPr>
          <a:xfrm>
            <a:off x="4953000" y="457200"/>
            <a:ext cx="3733800" cy="914400"/>
          </a:xfrm>
        </p:spPr>
        <p:txBody>
          <a:bodyPr/>
          <a:lstStyle/>
          <a:p>
            <a:r>
              <a:rPr lang="en-US" dirty="0" smtClean="0"/>
              <a:t>Physical Distribution</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6</a:t>
            </a:fld>
            <a:endParaRPr lang="en-US"/>
          </a:p>
        </p:txBody>
      </p:sp>
      <p:sp>
        <p:nvSpPr>
          <p:cNvPr id="4" name="Content Placeholder 3"/>
          <p:cNvSpPr>
            <a:spLocks noGrp="1"/>
          </p:cNvSpPr>
          <p:nvPr>
            <p:ph sz="half" idx="2"/>
          </p:nvPr>
        </p:nvSpPr>
        <p:spPr>
          <a:xfrm>
            <a:off x="914400" y="1371600"/>
            <a:ext cx="3733800" cy="4762500"/>
          </a:xfrm>
        </p:spPr>
        <p:txBody>
          <a:bodyPr/>
          <a:lstStyle/>
          <a:p>
            <a:pPr algn="just"/>
            <a:r>
              <a:rPr lang="en-US" dirty="0" smtClean="0"/>
              <a:t>The intermediaries or the process through which the products are transferred from the producers to ultimate users. They are distributors, retailers, agents, bankers etc</a:t>
            </a:r>
            <a:endParaRPr lang="en-US" dirty="0"/>
          </a:p>
        </p:txBody>
      </p:sp>
      <p:sp>
        <p:nvSpPr>
          <p:cNvPr id="7" name="Content Placeholder 6"/>
          <p:cNvSpPr>
            <a:spLocks noGrp="1"/>
          </p:cNvSpPr>
          <p:nvPr>
            <p:ph sz="half" idx="4"/>
          </p:nvPr>
        </p:nvSpPr>
        <p:spPr>
          <a:xfrm>
            <a:off x="4953000" y="1752600"/>
            <a:ext cx="3733800" cy="4381500"/>
          </a:xfrm>
        </p:spPr>
        <p:txBody>
          <a:bodyPr/>
          <a:lstStyle/>
          <a:p>
            <a:pPr algn="just"/>
            <a:r>
              <a:rPr lang="en-US" dirty="0" smtClean="0"/>
              <a:t>Physical Distribution is concerned with the flow of goods to the ultimate consumers which includes transportation, warehousing and inventory management.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algn="ctr"/>
            <a:r>
              <a:rPr lang="en-US" b="1" dirty="0" smtClean="0"/>
              <a:t>Functions of Distribution</a:t>
            </a:r>
            <a:endParaRPr lang="en-US" dirty="0"/>
          </a:p>
        </p:txBody>
      </p:sp>
      <p:sp>
        <p:nvSpPr>
          <p:cNvPr id="5" name="Slide Number Placeholder 4"/>
          <p:cNvSpPr>
            <a:spLocks noGrp="1"/>
          </p:cNvSpPr>
          <p:nvPr>
            <p:ph type="sldNum" sz="quarter" idx="12"/>
          </p:nvPr>
        </p:nvSpPr>
        <p:spPr/>
        <p:txBody>
          <a:bodyPr/>
          <a:lstStyle/>
          <a:p>
            <a:fld id="{201F8A43-1C90-4DE3-9A6E-BA6CBC418500}" type="slidenum">
              <a:rPr lang="en-US" smtClean="0"/>
              <a:pPr/>
              <a:t>7</a:t>
            </a:fld>
            <a:endParaRPr lang="en-US"/>
          </a:p>
        </p:txBody>
      </p:sp>
      <p:sp>
        <p:nvSpPr>
          <p:cNvPr id="9" name="Content Placeholder 8"/>
          <p:cNvSpPr>
            <a:spLocks noGrp="1"/>
          </p:cNvSpPr>
          <p:nvPr>
            <p:ph sz="quarter" idx="1"/>
          </p:nvPr>
        </p:nvSpPr>
        <p:spPr/>
        <p:txBody>
          <a:bodyPr/>
          <a:lstStyle/>
          <a:p>
            <a:r>
              <a:rPr lang="en-US" dirty="0" smtClean="0"/>
              <a:t>Transport services for a timely and safe physical movement of goods.</a:t>
            </a:r>
          </a:p>
          <a:p>
            <a:pPr algn="just"/>
            <a:r>
              <a:rPr lang="en-US" dirty="0" smtClean="0"/>
              <a:t>Warehousing facilities that irons out the market fluctuations and make the goods available to the customer’s when/where needed.</a:t>
            </a:r>
          </a:p>
          <a:p>
            <a:pPr algn="just"/>
            <a:r>
              <a:rPr lang="en-US" dirty="0" smtClean="0"/>
              <a:t>Sorting/grading of goods thus facilitating customers choice in selection of goods.</a:t>
            </a:r>
          </a:p>
          <a:p>
            <a:pPr algn="just"/>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Different Channels of Distribution</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8</a:t>
            </a:fld>
            <a:endParaRPr lang="en-US"/>
          </a:p>
        </p:txBody>
      </p:sp>
      <p:sp>
        <p:nvSpPr>
          <p:cNvPr id="4" name="Content Placeholder 3"/>
          <p:cNvSpPr>
            <a:spLocks noGrp="1"/>
          </p:cNvSpPr>
          <p:nvPr>
            <p:ph sz="quarter" idx="1"/>
          </p:nvPr>
        </p:nvSpPr>
        <p:spPr/>
        <p:txBody>
          <a:bodyPr/>
          <a:lstStyle/>
          <a:p>
            <a:pPr marL="514350" indent="-514350">
              <a:buFont typeface="+mj-lt"/>
              <a:buAutoNum type="arabicPeriod"/>
            </a:pPr>
            <a:r>
              <a:rPr lang="en-US" b="1" dirty="0" smtClean="0"/>
              <a:t>Direct Selling/ Direct marketing:</a:t>
            </a:r>
          </a:p>
          <a:p>
            <a:pPr marL="514350" indent="-514350" algn="just"/>
            <a:r>
              <a:rPr lang="en-US" dirty="0" smtClean="0"/>
              <a:t>Manufacturer to ultimate customer </a:t>
            </a:r>
          </a:p>
          <a:p>
            <a:pPr marL="514350" indent="-514350" algn="just"/>
            <a:r>
              <a:rPr lang="en-US" dirty="0" smtClean="0"/>
              <a:t>Manufacturer of machinery may directly contact the user firms.</a:t>
            </a:r>
          </a:p>
          <a:p>
            <a:pPr marL="514350" indent="-514350" algn="just"/>
            <a:r>
              <a:rPr lang="en-US" dirty="0" smtClean="0"/>
              <a:t>A sales person sell on door-to-door basis.</a:t>
            </a:r>
          </a:p>
          <a:p>
            <a:pPr marL="514350" indent="-514350" algn="just">
              <a:buAutoNum type="arabicPeriod" startAt="2"/>
            </a:pPr>
            <a:r>
              <a:rPr lang="en-US" b="1" dirty="0" smtClean="0"/>
              <a:t>Selling through Intermediaries (Middlemen):</a:t>
            </a:r>
          </a:p>
          <a:p>
            <a:pPr marL="514350" indent="-514350" algn="just">
              <a:buFont typeface="+mj-lt"/>
              <a:buAutoNum type="alphaUcPeriod"/>
            </a:pPr>
            <a:r>
              <a:rPr lang="en-US" b="1" dirty="0" smtClean="0"/>
              <a:t>Consumer Products</a:t>
            </a:r>
          </a:p>
          <a:p>
            <a:pPr marL="514350" indent="-514350" algn="just">
              <a:buFont typeface="+mj-lt"/>
              <a:buAutoNum type="alphaUcPeriod"/>
            </a:pPr>
            <a:r>
              <a:rPr lang="en-US" b="1" dirty="0" smtClean="0"/>
              <a:t>Industrial Products</a:t>
            </a:r>
          </a:p>
          <a:p>
            <a:pPr marL="514350" indent="-514350" algn="just">
              <a:buFont typeface="+mj-lt"/>
              <a:buAutoNum type="alphaUcPeriod"/>
            </a:pPr>
            <a:r>
              <a:rPr lang="en-US" b="1" dirty="0" smtClean="0"/>
              <a:t>Channel-Mix</a:t>
            </a:r>
          </a:p>
          <a:p>
            <a:pPr marL="514350" indent="-514350" algn="just">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Consumer Products</a:t>
            </a:r>
            <a:endParaRPr lang="en-US" dirty="0"/>
          </a:p>
        </p:txBody>
      </p:sp>
      <p:sp>
        <p:nvSpPr>
          <p:cNvPr id="3" name="Slide Number Placeholder 2"/>
          <p:cNvSpPr>
            <a:spLocks noGrp="1"/>
          </p:cNvSpPr>
          <p:nvPr>
            <p:ph type="sldNum" sz="quarter" idx="12"/>
          </p:nvPr>
        </p:nvSpPr>
        <p:spPr/>
        <p:txBody>
          <a:bodyPr/>
          <a:lstStyle/>
          <a:p>
            <a:fld id="{217B053F-D9E7-4993-964B-DCAC13862759}" type="slidenum">
              <a:rPr lang="en-US" smtClean="0"/>
              <a:pPr/>
              <a:t>9</a:t>
            </a:fld>
            <a:endParaRPr lang="en-US"/>
          </a:p>
        </p:txBody>
      </p:sp>
      <p:sp>
        <p:nvSpPr>
          <p:cNvPr id="4" name="Content Placeholder 3"/>
          <p:cNvSpPr>
            <a:spLocks noGrp="1"/>
          </p:cNvSpPr>
          <p:nvPr>
            <p:ph sz="quarter" idx="1"/>
          </p:nvPr>
        </p:nvSpPr>
        <p:spPr>
          <a:xfrm>
            <a:off x="914400" y="1447800"/>
            <a:ext cx="7772400" cy="5029200"/>
          </a:xfrm>
        </p:spPr>
        <p:txBody>
          <a:bodyPr>
            <a:normAutofit fontScale="92500" lnSpcReduction="20000"/>
          </a:bodyPr>
          <a:lstStyle/>
          <a:p>
            <a:pPr algn="just" fontAlgn="base">
              <a:lnSpc>
                <a:spcPct val="200000"/>
              </a:lnSpc>
              <a:buNone/>
            </a:pPr>
            <a:r>
              <a:rPr lang="en-US" dirty="0" smtClean="0"/>
              <a:t>(</a:t>
            </a:r>
            <a:r>
              <a:rPr lang="en-US" dirty="0" err="1" smtClean="0"/>
              <a:t>i</a:t>
            </a:r>
            <a:r>
              <a:rPr lang="en-US" dirty="0" smtClean="0"/>
              <a:t>) Manufacturer—Broker or Agent—Wholesaler—Retailer-Consumer. Sometimes the product may flow direct from the agent to the retailers.</a:t>
            </a:r>
          </a:p>
          <a:p>
            <a:pPr algn="just" fontAlgn="base">
              <a:lnSpc>
                <a:spcPct val="200000"/>
              </a:lnSpc>
              <a:buNone/>
            </a:pPr>
            <a:r>
              <a:rPr lang="en-US" dirty="0" smtClean="0"/>
              <a:t>(ii) Manufacturer—Own Stores—Consumer.</a:t>
            </a:r>
          </a:p>
          <a:p>
            <a:pPr algn="just" fontAlgn="base">
              <a:lnSpc>
                <a:spcPct val="200000"/>
              </a:lnSpc>
              <a:buNone/>
            </a:pPr>
            <a:r>
              <a:rPr lang="en-US" dirty="0" smtClean="0"/>
              <a:t>(iii) Manufacturer-Mail Order—Consumer. </a:t>
            </a:r>
          </a:p>
          <a:p>
            <a:pPr algn="just" fontAlgn="base">
              <a:lnSpc>
                <a:spcPct val="200000"/>
              </a:lnSpc>
              <a:buNone/>
            </a:pPr>
            <a:r>
              <a:rPr lang="en-US" dirty="0" smtClean="0"/>
              <a:t>(iv) Manufacturer-Wholesaler—Retailers-Consumer.</a:t>
            </a:r>
          </a:p>
          <a:p>
            <a:pPr algn="just" fontAlgn="base">
              <a:lnSpc>
                <a:spcPct val="200000"/>
              </a:lnSpc>
              <a:buNone/>
            </a:pPr>
            <a:r>
              <a:rPr lang="en-US" dirty="0" smtClean="0"/>
              <a:t>(v) Manufacturer-Own Branches/Depots—Retailers—Consumer.</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1870</TotalTime>
  <Words>2299</Words>
  <Application>Microsoft Office PowerPoint</Application>
  <PresentationFormat>On-screen Show (4:3)</PresentationFormat>
  <Paragraphs>323</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Equity</vt:lpstr>
      <vt:lpstr>DESIGNING DISTRIBUTION NETWORKS AND APPLICATIONS TO E-BUSINESS</vt:lpstr>
      <vt:lpstr>THE ROLE OF DISTRIBUTION IN THE SUPPLY CHAIN</vt:lpstr>
      <vt:lpstr>Slide 3</vt:lpstr>
      <vt:lpstr>Slide 4</vt:lpstr>
      <vt:lpstr>Slide 5</vt:lpstr>
      <vt:lpstr>Slide 6</vt:lpstr>
      <vt:lpstr>Functions of Distribution</vt:lpstr>
      <vt:lpstr>Different Channels of Distribution</vt:lpstr>
      <vt:lpstr>Consumer Products</vt:lpstr>
      <vt:lpstr>Industrial Products</vt:lpstr>
      <vt:lpstr>Channel-Mix</vt:lpstr>
      <vt:lpstr>FACTORS CONTROLING  DISTRIBUTION NETWORK DESIGN</vt:lpstr>
      <vt:lpstr>Slide 13</vt:lpstr>
      <vt:lpstr>Slide 14</vt:lpstr>
      <vt:lpstr>Slide 15</vt:lpstr>
      <vt:lpstr>Slide 16</vt:lpstr>
      <vt:lpstr>Slide 17</vt:lpstr>
      <vt:lpstr>DESIGN OPTIONS FOR A DISTRIBUTION NETWORK</vt:lpstr>
      <vt:lpstr>six distinct distribution network designs may be used to move products from factory to customer, which are classified as follows:</vt:lpstr>
      <vt:lpstr>Slide 20</vt:lpstr>
      <vt:lpstr>Manufacturer storage with direct shipping</vt:lpstr>
      <vt:lpstr>Slide 22</vt:lpstr>
      <vt:lpstr>Slide 23</vt:lpstr>
      <vt:lpstr>Slide 24</vt:lpstr>
      <vt:lpstr>Slide 25</vt:lpstr>
      <vt:lpstr>Manufacturer storage with direct shipping and in-transit merge</vt:lpstr>
      <vt:lpstr>Slide 27</vt:lpstr>
      <vt:lpstr>Slide 28</vt:lpstr>
      <vt:lpstr>Distributor storage with package carrier delivery </vt:lpstr>
      <vt:lpstr>Slide 30</vt:lpstr>
      <vt:lpstr>Slide 31</vt:lpstr>
      <vt:lpstr>Slide 32</vt:lpstr>
      <vt:lpstr>Slide 33</vt:lpstr>
      <vt:lpstr>Slide 34</vt:lpstr>
      <vt:lpstr>Slide 35</vt:lpstr>
      <vt:lpstr>Manufacturer or Distributor Storage with Customer Pickup</vt:lpstr>
      <vt:lpstr>Slide 37</vt:lpstr>
      <vt:lpstr>Slide 38</vt:lpstr>
      <vt:lpstr>Slide 39</vt:lpstr>
      <vt:lpstr>Retailer storage with Customer Pickup</vt:lpstr>
      <vt:lpstr>Slide 41</vt:lpstr>
      <vt:lpstr>Slide 42</vt:lpstr>
      <vt:lpstr>E-BUSINESS AND THE DISTRIBUTION NETWORK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dc:title>
  <dc:creator>abc</dc:creator>
  <cp:lastModifiedBy>UJWAL P GOWDRU</cp:lastModifiedBy>
  <cp:revision>212</cp:revision>
  <dcterms:created xsi:type="dcterms:W3CDTF">2011-02-21T02:03:02Z</dcterms:created>
  <dcterms:modified xsi:type="dcterms:W3CDTF">2017-09-11T16:56:49Z</dcterms:modified>
</cp:coreProperties>
</file>