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97" r:id="rId6"/>
    <p:sldId id="299" r:id="rId7"/>
    <p:sldId id="260" r:id="rId8"/>
    <p:sldId id="261" r:id="rId9"/>
    <p:sldId id="301" r:id="rId10"/>
    <p:sldId id="302" r:id="rId11"/>
    <p:sldId id="303" r:id="rId12"/>
    <p:sldId id="305" r:id="rId13"/>
    <p:sldId id="348" r:id="rId14"/>
    <p:sldId id="347" r:id="rId15"/>
    <p:sldId id="349" r:id="rId16"/>
    <p:sldId id="350" r:id="rId17"/>
    <p:sldId id="351" r:id="rId18"/>
    <p:sldId id="352" r:id="rId19"/>
    <p:sldId id="291" r:id="rId20"/>
    <p:sldId id="292" r:id="rId21"/>
    <p:sldId id="293" r:id="rId22"/>
    <p:sldId id="314" r:id="rId23"/>
    <p:sldId id="307" r:id="rId24"/>
    <p:sldId id="308" r:id="rId25"/>
    <p:sldId id="309" r:id="rId26"/>
    <p:sldId id="310" r:id="rId27"/>
    <p:sldId id="311" r:id="rId28"/>
    <p:sldId id="294" r:id="rId29"/>
    <p:sldId id="295" r:id="rId30"/>
    <p:sldId id="264" r:id="rId31"/>
    <p:sldId id="319" r:id="rId32"/>
    <p:sldId id="312" r:id="rId33"/>
    <p:sldId id="335" r:id="rId34"/>
    <p:sldId id="353" r:id="rId35"/>
    <p:sldId id="337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21" r:id="rId45"/>
    <p:sldId id="323" r:id="rId46"/>
    <p:sldId id="324" r:id="rId47"/>
    <p:sldId id="326" r:id="rId48"/>
    <p:sldId id="327" r:id="rId49"/>
    <p:sldId id="328" r:id="rId50"/>
    <p:sldId id="329" r:id="rId51"/>
    <p:sldId id="331" r:id="rId52"/>
    <p:sldId id="332" r:id="rId53"/>
    <p:sldId id="333" r:id="rId54"/>
    <p:sldId id="316" r:id="rId55"/>
    <p:sldId id="317" r:id="rId56"/>
    <p:sldId id="265" r:id="rId57"/>
    <p:sldId id="266" r:id="rId58"/>
    <p:sldId id="280" r:id="rId59"/>
    <p:sldId id="267" r:id="rId60"/>
    <p:sldId id="268" r:id="rId61"/>
    <p:sldId id="269" r:id="rId62"/>
    <p:sldId id="270" r:id="rId63"/>
    <p:sldId id="271" r:id="rId64"/>
    <p:sldId id="281" r:id="rId65"/>
    <p:sldId id="282" r:id="rId66"/>
    <p:sldId id="274" r:id="rId67"/>
    <p:sldId id="286" r:id="rId68"/>
    <p:sldId id="288" r:id="rId69"/>
    <p:sldId id="289" r:id="rId70"/>
    <p:sldId id="27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9BFB-0254-4D52-AF4F-7F5B44FB7716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F85B-E21D-42B1-9384-B781623135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F85B-E21D-42B1-9384-B781623135B5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E845-F952-4A18-9892-12F06633EFC1}" type="datetimeFigureOut">
              <a:rPr lang="en-IN" smtClean="0"/>
              <a:pPr/>
              <a:t>21-08-2015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3DD8-B7B8-466E-8382-9EE81AFA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K -  Maps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   -   Dr. </a:t>
            </a:r>
            <a:r>
              <a:rPr lang="en-US" dirty="0" err="1" smtClean="0">
                <a:solidFill>
                  <a:schemeClr val="tx1"/>
                </a:solidFill>
              </a:rPr>
              <a:t>Minavathi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45C4F-7F5D-4A9C-BF49-97C62CE72C4D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062038"/>
            <a:ext cx="7058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F72A2-092C-4D6E-A131-3F41422BC5F9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090613"/>
            <a:ext cx="65913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AE8DE-E014-43DD-ADAE-CA6122A660D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090613"/>
            <a:ext cx="62865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5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r>
              <a:rPr lang="en-IN" sz="3200" dirty="0" smtClean="0">
                <a:solidFill>
                  <a:srgbClr val="FF0000"/>
                </a:solidFill>
                <a:latin typeface="Algerian" pitchFamily="82" charset="0"/>
              </a:rPr>
              <a:t>KARNAUGH -MAP</a:t>
            </a:r>
          </a:p>
          <a:p>
            <a:endParaRPr lang="en-IN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 In </a:t>
            </a:r>
            <a:r>
              <a:rPr lang="en-IN" sz="2400" dirty="0" smtClean="0"/>
              <a:t>1953, Maurice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was </a:t>
            </a:r>
            <a:r>
              <a:rPr lang="en-IN" sz="2400" dirty="0" smtClean="0"/>
              <a:t>a telecommunications </a:t>
            </a:r>
            <a:r>
              <a:rPr lang="en-IN" sz="2400" dirty="0" smtClean="0"/>
              <a:t>engineer at Bell Labs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He invented a graphical way of </a:t>
            </a:r>
            <a:r>
              <a:rPr lang="en-IN" sz="2400" dirty="0" smtClean="0"/>
              <a:t>visualizing and </a:t>
            </a:r>
            <a:r>
              <a:rPr lang="en-IN" sz="2400" dirty="0" smtClean="0"/>
              <a:t>then simplifying Boolean expressions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This graphical representation, now </a:t>
            </a:r>
            <a:r>
              <a:rPr lang="en-IN" sz="2400" dirty="0" smtClean="0"/>
              <a:t>known as </a:t>
            </a:r>
            <a:r>
              <a:rPr lang="en-IN" sz="2400" dirty="0" smtClean="0"/>
              <a:t>a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map, or </a:t>
            </a:r>
            <a:r>
              <a:rPr lang="en-IN" sz="2400" dirty="0" err="1" smtClean="0"/>
              <a:t>Kmap</a:t>
            </a:r>
            <a:r>
              <a:rPr lang="en-IN" sz="2400" dirty="0" smtClean="0"/>
              <a:t>, is named </a:t>
            </a:r>
            <a:r>
              <a:rPr lang="en-IN" sz="2400" dirty="0" smtClean="0"/>
              <a:t>in his </a:t>
            </a:r>
            <a:r>
              <a:rPr lang="en-IN" sz="2400" dirty="0" err="1" smtClean="0"/>
              <a:t>honor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836712"/>
            <a:ext cx="87849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solidFill>
                  <a:srgbClr val="0070C0"/>
                </a:solidFill>
              </a:rPr>
              <a:t> KARNAUGH </a:t>
            </a:r>
            <a:r>
              <a:rPr lang="en-IN" sz="2800" dirty="0" smtClean="0">
                <a:solidFill>
                  <a:srgbClr val="0070C0"/>
                </a:solidFill>
              </a:rPr>
              <a:t>MAPS</a:t>
            </a:r>
          </a:p>
          <a:p>
            <a:pPr algn="just"/>
            <a:endParaRPr lang="en-IN" sz="2800" dirty="0" smtClean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K – Maps are Graphical </a:t>
            </a:r>
            <a:r>
              <a:rPr lang="en-IN" sz="2400" dirty="0"/>
              <a:t>representation of logic function </a:t>
            </a:r>
            <a:r>
              <a:rPr lang="en-IN" sz="2400" dirty="0" smtClean="0"/>
              <a:t>suitable for </a:t>
            </a:r>
            <a:r>
              <a:rPr lang="en-IN" sz="2400" dirty="0"/>
              <a:t>manual simplification and </a:t>
            </a:r>
            <a:r>
              <a:rPr lang="en-IN" sz="2400" dirty="0" smtClean="0"/>
              <a:t>minimization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K - Map is an alternative </a:t>
            </a:r>
            <a:r>
              <a:rPr lang="en-IN" sz="2400" dirty="0" smtClean="0"/>
              <a:t>way to Boolean </a:t>
            </a:r>
            <a:r>
              <a:rPr lang="en-IN" sz="2400" dirty="0" smtClean="0"/>
              <a:t>Function Simplification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Simplification of Boolean functions leads </a:t>
            </a:r>
            <a:r>
              <a:rPr lang="en-IN" sz="2400" dirty="0" smtClean="0"/>
              <a:t>to simpler </a:t>
            </a:r>
            <a:r>
              <a:rPr lang="en-IN" sz="2400" dirty="0" smtClean="0"/>
              <a:t>(and usually faster) digital circuits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Simplifying Boolean functions using identities </a:t>
            </a:r>
            <a:r>
              <a:rPr lang="en-IN" sz="2400" dirty="0" smtClean="0"/>
              <a:t>is time-consuming </a:t>
            </a:r>
            <a:r>
              <a:rPr lang="en-IN" sz="2400" dirty="0" smtClean="0"/>
              <a:t>and/or error-prone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Look at systematic method for </a:t>
            </a:r>
            <a:r>
              <a:rPr lang="en-IN" sz="2400" dirty="0" smtClean="0"/>
              <a:t>reducing Boolean </a:t>
            </a:r>
            <a:r>
              <a:rPr lang="en-IN" sz="2400" dirty="0" smtClean="0"/>
              <a:t>expressions using </a:t>
            </a:r>
            <a:r>
              <a:rPr lang="en-IN" sz="2400" dirty="0" smtClean="0"/>
              <a:t>K-map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DESCRIPTION OF KMAP &amp; TERMINOLOGY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400" dirty="0" smtClean="0"/>
              <a:t>A </a:t>
            </a:r>
            <a:r>
              <a:rPr lang="en-IN" sz="2400" dirty="0" err="1" smtClean="0"/>
              <a:t>Kmap</a:t>
            </a:r>
            <a:r>
              <a:rPr lang="en-IN" sz="2400" dirty="0" smtClean="0"/>
              <a:t> - matrix consisting of rows </a:t>
            </a:r>
            <a:r>
              <a:rPr lang="en-IN" sz="2400" dirty="0" smtClean="0"/>
              <a:t>and columns </a:t>
            </a:r>
            <a:r>
              <a:rPr lang="en-IN" sz="2400" dirty="0" smtClean="0"/>
              <a:t>that represent the output values </a:t>
            </a:r>
            <a:r>
              <a:rPr lang="en-IN" sz="2400" dirty="0" smtClean="0"/>
              <a:t>of a Boolean function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IN" sz="2400" dirty="0" err="1" smtClean="0"/>
              <a:t>Kmap</a:t>
            </a:r>
            <a:r>
              <a:rPr lang="en-IN" sz="2400" dirty="0" smtClean="0"/>
              <a:t> can be of two </a:t>
            </a:r>
            <a:r>
              <a:rPr lang="en-IN" sz="2400" dirty="0" smtClean="0"/>
              <a:t>forms:  </a:t>
            </a:r>
            <a:r>
              <a:rPr lang="en-IN" sz="2400" dirty="0" smtClean="0"/>
              <a:t>Sum-of-Product (SOP) </a:t>
            </a:r>
            <a:r>
              <a:rPr lang="en-IN" sz="2400" dirty="0" smtClean="0"/>
              <a:t>Form and Product-of-Sum </a:t>
            </a:r>
            <a:r>
              <a:rPr lang="en-IN" sz="2400" dirty="0" smtClean="0"/>
              <a:t>POS) </a:t>
            </a:r>
            <a:r>
              <a:rPr lang="en-IN" sz="2400" dirty="0" smtClean="0"/>
              <a:t>Form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K-MAP FOR SUM-OF-PRODUCT FORM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The </a:t>
            </a:r>
            <a:r>
              <a:rPr lang="en-IN" sz="2400" dirty="0" smtClean="0"/>
              <a:t>output values placed in each cell of </a:t>
            </a:r>
            <a:r>
              <a:rPr lang="en-IN" sz="2400" dirty="0" smtClean="0"/>
              <a:t>the matrix </a:t>
            </a:r>
            <a:r>
              <a:rPr lang="en-IN" sz="2400" dirty="0" smtClean="0"/>
              <a:t>are derived from the “</a:t>
            </a:r>
            <a:r>
              <a:rPr lang="en-IN" sz="2400" dirty="0" err="1" smtClean="0"/>
              <a:t>minterms</a:t>
            </a:r>
            <a:r>
              <a:rPr lang="en-IN" sz="2400" dirty="0" smtClean="0"/>
              <a:t>” of </a:t>
            </a:r>
            <a:r>
              <a:rPr lang="en-IN" sz="2400" dirty="0" smtClean="0"/>
              <a:t>a Boolean function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A </a:t>
            </a:r>
            <a:r>
              <a:rPr lang="en-IN" sz="2400" i="1" dirty="0" err="1" smtClean="0"/>
              <a:t>minterm</a:t>
            </a:r>
            <a:r>
              <a:rPr lang="en-IN" sz="2400" i="1" dirty="0" smtClean="0"/>
              <a:t> is a product term that contains </a:t>
            </a:r>
            <a:r>
              <a:rPr lang="en-IN" sz="2400" i="1" dirty="0" smtClean="0"/>
              <a:t>all </a:t>
            </a:r>
            <a:r>
              <a:rPr lang="en-IN" sz="2400" dirty="0" smtClean="0"/>
              <a:t>of </a:t>
            </a:r>
            <a:r>
              <a:rPr lang="en-IN" sz="2400" dirty="0" smtClean="0"/>
              <a:t>the function’s variables exactly once, </a:t>
            </a:r>
            <a:r>
              <a:rPr lang="en-IN" sz="2400" dirty="0" smtClean="0"/>
              <a:t>either complemented </a:t>
            </a:r>
            <a:r>
              <a:rPr lang="en-IN" sz="2400" dirty="0" smtClean="0"/>
              <a:t>or not complemented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Minterm</a:t>
            </a:r>
            <a:r>
              <a:rPr lang="en-IN" dirty="0" smtClean="0">
                <a:solidFill>
                  <a:srgbClr val="FF0000"/>
                </a:solidFill>
              </a:rPr>
              <a:t> Example with Two </a:t>
            </a:r>
            <a:r>
              <a:rPr lang="en-IN" dirty="0" smtClean="0">
                <a:solidFill>
                  <a:srgbClr val="FF0000"/>
                </a:solidFill>
              </a:rPr>
              <a:t>variables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6648739" cy="398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46" y="764704"/>
            <a:ext cx="74426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6675892" cy="443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6192688" cy="47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747838"/>
            <a:ext cx="8477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871538"/>
            <a:ext cx="74295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763937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73247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589240"/>
            <a:ext cx="6619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6810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6743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438" y="1924050"/>
            <a:ext cx="5191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3154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805264"/>
            <a:ext cx="8134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81088"/>
            <a:ext cx="88773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59055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59340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64096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514475"/>
            <a:ext cx="81343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609600"/>
            <a:ext cx="86010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31" y="548680"/>
            <a:ext cx="8649357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780928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GROUPING </a:t>
            </a:r>
            <a:r>
              <a:rPr lang="en-US" sz="3200" smtClean="0">
                <a:solidFill>
                  <a:srgbClr val="0070C0"/>
                </a:solidFill>
                <a:latin typeface="Algerian" pitchFamily="82" charset="0"/>
              </a:rPr>
              <a:t>OF </a:t>
            </a:r>
            <a:r>
              <a:rPr lang="en-US" sz="3200" smtClean="0">
                <a:solidFill>
                  <a:srgbClr val="0070C0"/>
                </a:solidFill>
                <a:latin typeface="Algerian" pitchFamily="82" charset="0"/>
              </a:rPr>
              <a:t>MINTERMS </a:t>
            </a:r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AND MAX TERMS</a:t>
            </a:r>
            <a:endParaRPr lang="en-IN" sz="32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404665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Objectives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 </a:t>
            </a:r>
            <a:r>
              <a:rPr lang="en-IN" sz="2400" dirty="0" smtClean="0"/>
              <a:t>Define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and establish the correspondence between</a:t>
            </a:r>
          </a:p>
          <a:p>
            <a:r>
              <a:rPr lang="en-IN" sz="2400" dirty="0" err="1" smtClean="0"/>
              <a:t>Karnaugh</a:t>
            </a:r>
            <a:r>
              <a:rPr lang="en-IN" sz="2400" dirty="0" smtClean="0"/>
              <a:t> maps and truth tables and logical expressions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IN" sz="2400" dirty="0" smtClean="0"/>
              <a:t>Show </a:t>
            </a:r>
            <a:r>
              <a:rPr lang="en-IN" sz="2400" dirty="0" smtClean="0"/>
              <a:t>how to use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maps to derive minimal </a:t>
            </a:r>
            <a:r>
              <a:rPr lang="en-IN" sz="2400" dirty="0" err="1" smtClean="0"/>
              <a:t>sumof</a:t>
            </a:r>
            <a:r>
              <a:rPr lang="en-IN" sz="2400" dirty="0" smtClean="0"/>
              <a:t>-</a:t>
            </a:r>
          </a:p>
          <a:p>
            <a:r>
              <a:rPr lang="en-IN" sz="2400" dirty="0" smtClean="0"/>
              <a:t>products and product-of-sums expressions.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 Introduce </a:t>
            </a:r>
            <a:r>
              <a:rPr lang="en-IN" sz="2400" dirty="0" smtClean="0"/>
              <a:t>the concept of "don't care" entries and show how</a:t>
            </a:r>
          </a:p>
          <a:p>
            <a:r>
              <a:rPr lang="en-IN" sz="2400" dirty="0" smtClean="0"/>
              <a:t>to extend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map techniques to include maps with</a:t>
            </a:r>
          </a:p>
          <a:p>
            <a:r>
              <a:rPr lang="en-IN" sz="2400" dirty="0" smtClean="0"/>
              <a:t>don't care entries.</a:t>
            </a:r>
            <a:endParaRPr lang="en-IN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7269312" cy="47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" y="404664"/>
            <a:ext cx="869921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err="1" smtClean="0"/>
              <a:t>Summmary</a:t>
            </a:r>
            <a:r>
              <a:rPr lang="en-IN" sz="2400" b="1" dirty="0" smtClean="0"/>
              <a:t>:</a:t>
            </a:r>
          </a:p>
          <a:p>
            <a:pPr marL="457200" indent="-457200"/>
            <a:endParaRPr lang="en-US" sz="2400" b="1" dirty="0" smtClean="0"/>
          </a:p>
          <a:p>
            <a:pPr marL="457200" indent="-457200"/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No zeros allowed.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No diagonals.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Only power of 2 number of cells in each group.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Groups should be as large as possible.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Every one must be in at least one group.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Overlapping allowed.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Wrap around allowed.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Fewest number of groups possible. </a:t>
            </a:r>
            <a:endParaRPr lang="en-IN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467544" y="61175"/>
            <a:ext cx="586891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Groups may not include any cell containing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  <a:cs typeface="Arial" charset="0"/>
              </a:rPr>
              <a:t>zero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9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Groups may be horizontal or vertical, but not diagonal.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9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3730" name="Picture 2" descr="http://www.ee.surrey.ac.uk/Projects/Labview/minimisation/graphics/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036" y="1124744"/>
            <a:ext cx="4721052" cy="1800200"/>
          </a:xfrm>
          <a:prstGeom prst="rect">
            <a:avLst/>
          </a:prstGeom>
          <a:noFill/>
        </p:spPr>
      </p:pic>
      <p:pic>
        <p:nvPicPr>
          <p:cNvPr id="73731" name="Picture 3" descr="http://www.ee.surrey.ac.uk/Projects/Labview/minimisation/graphics/g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9080"/>
            <a:ext cx="4904953" cy="1870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467544" y="188640"/>
            <a:ext cx="591700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Groups must contain 1, 2, 4, 8, or in general 2</a:t>
            </a:r>
            <a:r>
              <a:rPr kumimoji="0" lang="en-US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cells.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That is if n = 1, a group will contain two 1's since 2</a:t>
            </a:r>
            <a:r>
              <a:rPr kumimoji="0" lang="en-US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2.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n = 2, a group will contain four 1's since 2</a:t>
            </a:r>
            <a:r>
              <a:rPr kumimoji="0" lang="en-US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4.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7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5778" name="Picture 2" descr="http://www.ee.surrey.ac.uk/Projects/Labview/minimisation/graphics/g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6339035" cy="3347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395536" y="764704"/>
            <a:ext cx="56886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Each group should be as large as possible.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sz="1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6802" name="Picture 2" descr="http://www.ee.surrey.ac.uk/Projects/Labview/minimisation/graphics/g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060848"/>
            <a:ext cx="7920880" cy="33314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590550"/>
            <a:ext cx="88201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1628800"/>
            <a:ext cx="83164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Each cell containing a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  <a:cs typeface="Arial" charset="0"/>
              </a:rPr>
              <a:t>one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must be in at least one group.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sz="7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7826" name="Picture 2" descr="http://www.ee.surrey.ac.uk/Projects/Labview/minimisation/graphics/g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7634505" cy="2060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323528" y="1124744"/>
            <a:ext cx="74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Groups may overlap.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sz="17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8850" name="Picture 2" descr="http://www.ee.surrey.ac.uk/Projects/Labview/minimisation/graphics/g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5305651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332656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Groups may wrap around the table. The leftmost cell in a row may be grouped with the rightmost cell and the top cell in a column may be grouped with the bottom cell.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9874" name="Picture 2" descr="http://www.ee.surrey.ac.uk/Projects/Labview/minimisation/graphics/g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5986670" cy="3114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251520" y="253099"/>
            <a:ext cx="84604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There should be as few groups as possible, as long as this does not contradict any of the previous rules.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9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0898" name="Picture 2" descr="http://www.ee.surrey.ac.uk/Projects/Labview/minimisation/graphics/g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6934443" cy="2374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9460"/>
            <a:ext cx="8286193" cy="586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89248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60648"/>
            <a:ext cx="8753473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949" y="188640"/>
            <a:ext cx="871405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16" y="476672"/>
            <a:ext cx="837245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6985"/>
            <a:ext cx="8136903" cy="603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2A338-CE27-498E-8684-55F11659FA2C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533400"/>
            <a:ext cx="8385175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300" y="188640"/>
            <a:ext cx="8408723" cy="593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300163"/>
            <a:ext cx="7433761" cy="486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03648" y="620688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POS expressions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772" y="692696"/>
            <a:ext cx="819360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08" y="764704"/>
            <a:ext cx="841967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75292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623888"/>
            <a:ext cx="90106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652463"/>
            <a:ext cx="86582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747838"/>
            <a:ext cx="66770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785813"/>
            <a:ext cx="82962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2E834-53BD-4DFE-84DB-7ACB9B47F0D2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457200"/>
            <a:ext cx="81645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862013"/>
            <a:ext cx="91154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814388"/>
            <a:ext cx="84963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847725"/>
            <a:ext cx="90773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866775"/>
            <a:ext cx="85629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562100"/>
            <a:ext cx="68675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828800"/>
            <a:ext cx="68389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947738"/>
            <a:ext cx="8715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70770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45024"/>
            <a:ext cx="5353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69818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861048"/>
            <a:ext cx="6457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609600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876300"/>
            <a:ext cx="8572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590550"/>
            <a:ext cx="87153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738188"/>
            <a:ext cx="86963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D4082-776F-4058-9227-8B9175013215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1195388"/>
            <a:ext cx="6353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454</Words>
  <Application>Microsoft Office PowerPoint</Application>
  <PresentationFormat>On-screen Show (4:3)</PresentationFormat>
  <Paragraphs>69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K -  Maps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-  Maps</dc:title>
  <dc:creator>ise</dc:creator>
  <cp:lastModifiedBy>ise</cp:lastModifiedBy>
  <cp:revision>8</cp:revision>
  <dcterms:created xsi:type="dcterms:W3CDTF">2015-08-13T11:07:36Z</dcterms:created>
  <dcterms:modified xsi:type="dcterms:W3CDTF">2015-08-24T04:48:46Z</dcterms:modified>
</cp:coreProperties>
</file>