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6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269" r:id="rId11"/>
    <p:sldId id="270" r:id="rId12"/>
    <p:sldId id="271" r:id="rId13"/>
    <p:sldId id="272" r:id="rId14"/>
    <p:sldId id="273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30" r:id="rId39"/>
    <p:sldId id="331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5" r:id="rId50"/>
    <p:sldId id="346" r:id="rId51"/>
    <p:sldId id="303" r:id="rId52"/>
    <p:sldId id="304" r:id="rId53"/>
    <p:sldId id="351" r:id="rId54"/>
    <p:sldId id="352" r:id="rId55"/>
    <p:sldId id="353" r:id="rId56"/>
    <p:sldId id="306" r:id="rId57"/>
    <p:sldId id="348" r:id="rId58"/>
    <p:sldId id="349" r:id="rId59"/>
    <p:sldId id="307" r:id="rId60"/>
    <p:sldId id="343" r:id="rId61"/>
    <p:sldId id="275" r:id="rId62"/>
    <p:sldId id="274" r:id="rId63"/>
    <p:sldId id="258" r:id="rId64"/>
    <p:sldId id="259" r:id="rId65"/>
    <p:sldId id="260" r:id="rId66"/>
    <p:sldId id="261" r:id="rId67"/>
    <p:sldId id="263" r:id="rId68"/>
    <p:sldId id="264" r:id="rId69"/>
    <p:sldId id="26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45A2F-67CD-4A75-B73C-AC09073E06F0}" type="datetimeFigureOut">
              <a:rPr lang="en-IN" smtClean="0"/>
              <a:pPr/>
              <a:t>19-09-2015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1ADD5-025D-4AB8-AB6F-2E60B37A792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18FAE-78CF-4694-AE41-DDCBEE34D8C8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C67A-0A92-41EE-87CB-C6EC65E1DD79}" type="datetimeFigureOut">
              <a:rPr lang="en-IN" smtClean="0"/>
              <a:pPr/>
              <a:t>19-09-2015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F4F4-4DAB-49C4-8197-8517C971D1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C67A-0A92-41EE-87CB-C6EC65E1DD79}" type="datetimeFigureOut">
              <a:rPr lang="en-IN" smtClean="0"/>
              <a:pPr/>
              <a:t>19-09-2015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F4F4-4DAB-49C4-8197-8517C971D1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C67A-0A92-41EE-87CB-C6EC65E1DD79}" type="datetimeFigureOut">
              <a:rPr lang="en-IN" smtClean="0"/>
              <a:pPr/>
              <a:t>19-09-2015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F4F4-4DAB-49C4-8197-8517C971D1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Chapter 2 - Part 3         </a:t>
            </a:r>
            <a:fld id="{6571C86D-C446-4FA1-919C-AE66DC32F07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C67A-0A92-41EE-87CB-C6EC65E1DD79}" type="datetimeFigureOut">
              <a:rPr lang="en-IN" smtClean="0"/>
              <a:pPr/>
              <a:t>19-09-2015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F4F4-4DAB-49C4-8197-8517C971D1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C67A-0A92-41EE-87CB-C6EC65E1DD79}" type="datetimeFigureOut">
              <a:rPr lang="en-IN" smtClean="0"/>
              <a:pPr/>
              <a:t>19-09-2015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F4F4-4DAB-49C4-8197-8517C971D1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C67A-0A92-41EE-87CB-C6EC65E1DD79}" type="datetimeFigureOut">
              <a:rPr lang="en-IN" smtClean="0"/>
              <a:pPr/>
              <a:t>19-09-2015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F4F4-4DAB-49C4-8197-8517C971D1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C67A-0A92-41EE-87CB-C6EC65E1DD79}" type="datetimeFigureOut">
              <a:rPr lang="en-IN" smtClean="0"/>
              <a:pPr/>
              <a:t>19-09-2015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F4F4-4DAB-49C4-8197-8517C971D1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C67A-0A92-41EE-87CB-C6EC65E1DD79}" type="datetimeFigureOut">
              <a:rPr lang="en-IN" smtClean="0"/>
              <a:pPr/>
              <a:t>19-09-2015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F4F4-4DAB-49C4-8197-8517C971D1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C67A-0A92-41EE-87CB-C6EC65E1DD79}" type="datetimeFigureOut">
              <a:rPr lang="en-IN" smtClean="0"/>
              <a:pPr/>
              <a:t>19-09-2015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F4F4-4DAB-49C4-8197-8517C971D1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C67A-0A92-41EE-87CB-C6EC65E1DD79}" type="datetimeFigureOut">
              <a:rPr lang="en-IN" smtClean="0"/>
              <a:pPr/>
              <a:t>19-09-2015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F4F4-4DAB-49C4-8197-8517C971D1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C67A-0A92-41EE-87CB-C6EC65E1DD79}" type="datetimeFigureOut">
              <a:rPr lang="en-IN" smtClean="0"/>
              <a:pPr/>
              <a:t>19-09-2015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F4F4-4DAB-49C4-8197-8517C971D1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C67A-0A92-41EE-87CB-C6EC65E1DD79}" type="datetimeFigureOut">
              <a:rPr lang="en-IN" smtClean="0"/>
              <a:pPr/>
              <a:t>19-09-2015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0F4F4-4DAB-49C4-8197-8517C971D18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PARITY GENERATORS AND CHECKERS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Symbols For XOR and XNOR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XOR symbol: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XNOR symbol: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Shaped symbols exist only for two inputs</a:t>
            </a:r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Chapter 2 - Part 3         </a:t>
            </a:r>
            <a:fld id="{F0CAC188-D41C-480A-BC19-933BD159025E}" type="slidenum">
              <a:rPr lang="en-US" altLang="zh-TW"/>
              <a:pPr/>
              <a:t>10</a:t>
            </a:fld>
            <a:endParaRPr lang="en-US" altLang="zh-TW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2036763"/>
            <a:ext cx="2184400" cy="914400"/>
            <a:chOff x="960" y="1283"/>
            <a:chExt cx="1376" cy="57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46" y="1283"/>
              <a:ext cx="774" cy="576"/>
              <a:chOff x="3310" y="2739"/>
              <a:chExt cx="774" cy="576"/>
            </a:xfrm>
          </p:grpSpPr>
          <p:sp>
            <p:nvSpPr>
              <p:cNvPr id="14354" name="Freeform 6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>
                  <a:gd name="T0" fmla="*/ 0 w 708"/>
                  <a:gd name="T1" fmla="*/ 0 h 572"/>
                  <a:gd name="T2" fmla="*/ 17 w 708"/>
                  <a:gd name="T3" fmla="*/ 40 h 572"/>
                  <a:gd name="T4" fmla="*/ 39 w 708"/>
                  <a:gd name="T5" fmla="*/ 95 h 572"/>
                  <a:gd name="T6" fmla="*/ 54 w 708"/>
                  <a:gd name="T7" fmla="*/ 157 h 572"/>
                  <a:gd name="T8" fmla="*/ 66 w 708"/>
                  <a:gd name="T9" fmla="*/ 227 h 572"/>
                  <a:gd name="T10" fmla="*/ 74 w 708"/>
                  <a:gd name="T11" fmla="*/ 284 h 572"/>
                  <a:gd name="T12" fmla="*/ 69 w 708"/>
                  <a:gd name="T13" fmla="*/ 338 h 572"/>
                  <a:gd name="T14" fmla="*/ 58 w 708"/>
                  <a:gd name="T15" fmla="*/ 399 h 572"/>
                  <a:gd name="T16" fmla="*/ 45 w 708"/>
                  <a:gd name="T17" fmla="*/ 458 h 572"/>
                  <a:gd name="T18" fmla="*/ 28 w 708"/>
                  <a:gd name="T19" fmla="*/ 512 h 572"/>
                  <a:gd name="T20" fmla="*/ 0 w 708"/>
                  <a:gd name="T21" fmla="*/ 572 h 572"/>
                  <a:gd name="T22" fmla="*/ 208 w 708"/>
                  <a:gd name="T23" fmla="*/ 572 h 572"/>
                  <a:gd name="T24" fmla="*/ 297 w 708"/>
                  <a:gd name="T25" fmla="*/ 570 h 572"/>
                  <a:gd name="T26" fmla="*/ 342 w 708"/>
                  <a:gd name="T27" fmla="*/ 567 h 572"/>
                  <a:gd name="T28" fmla="*/ 375 w 708"/>
                  <a:gd name="T29" fmla="*/ 559 h 572"/>
                  <a:gd name="T30" fmla="*/ 409 w 708"/>
                  <a:gd name="T31" fmla="*/ 549 h 572"/>
                  <a:gd name="T32" fmla="*/ 445 w 708"/>
                  <a:gd name="T33" fmla="*/ 533 h 572"/>
                  <a:gd name="T34" fmla="*/ 486 w 708"/>
                  <a:gd name="T35" fmla="*/ 515 h 572"/>
                  <a:gd name="T36" fmla="*/ 526 w 708"/>
                  <a:gd name="T37" fmla="*/ 490 h 572"/>
                  <a:gd name="T38" fmla="*/ 552 w 708"/>
                  <a:gd name="T39" fmla="*/ 470 h 572"/>
                  <a:gd name="T40" fmla="*/ 577 w 708"/>
                  <a:gd name="T41" fmla="*/ 447 h 572"/>
                  <a:gd name="T42" fmla="*/ 604 w 708"/>
                  <a:gd name="T43" fmla="*/ 420 h 572"/>
                  <a:gd name="T44" fmla="*/ 628 w 708"/>
                  <a:gd name="T45" fmla="*/ 398 h 572"/>
                  <a:gd name="T46" fmla="*/ 651 w 708"/>
                  <a:gd name="T47" fmla="*/ 370 h 572"/>
                  <a:gd name="T48" fmla="*/ 680 w 708"/>
                  <a:gd name="T49" fmla="*/ 333 h 572"/>
                  <a:gd name="T50" fmla="*/ 708 w 708"/>
                  <a:gd name="T51" fmla="*/ 286 h 572"/>
                  <a:gd name="T52" fmla="*/ 682 w 708"/>
                  <a:gd name="T53" fmla="*/ 245 h 572"/>
                  <a:gd name="T54" fmla="*/ 658 w 708"/>
                  <a:gd name="T55" fmla="*/ 210 h 572"/>
                  <a:gd name="T56" fmla="*/ 638 w 708"/>
                  <a:gd name="T57" fmla="*/ 185 h 572"/>
                  <a:gd name="T58" fmla="*/ 616 w 708"/>
                  <a:gd name="T59" fmla="*/ 161 h 572"/>
                  <a:gd name="T60" fmla="*/ 592 w 708"/>
                  <a:gd name="T61" fmla="*/ 138 h 572"/>
                  <a:gd name="T62" fmla="*/ 572 w 708"/>
                  <a:gd name="T63" fmla="*/ 120 h 572"/>
                  <a:gd name="T64" fmla="*/ 552 w 708"/>
                  <a:gd name="T65" fmla="*/ 103 h 572"/>
                  <a:gd name="T66" fmla="*/ 528 w 708"/>
                  <a:gd name="T67" fmla="*/ 85 h 572"/>
                  <a:gd name="T68" fmla="*/ 506 w 708"/>
                  <a:gd name="T69" fmla="*/ 72 h 572"/>
                  <a:gd name="T70" fmla="*/ 480 w 708"/>
                  <a:gd name="T71" fmla="*/ 58 h 572"/>
                  <a:gd name="T72" fmla="*/ 451 w 708"/>
                  <a:gd name="T73" fmla="*/ 43 h 572"/>
                  <a:gd name="T74" fmla="*/ 415 w 708"/>
                  <a:gd name="T75" fmla="*/ 29 h 572"/>
                  <a:gd name="T76" fmla="*/ 385 w 708"/>
                  <a:gd name="T77" fmla="*/ 20 h 572"/>
                  <a:gd name="T78" fmla="*/ 350 w 708"/>
                  <a:gd name="T79" fmla="*/ 11 h 572"/>
                  <a:gd name="T80" fmla="*/ 313 w 708"/>
                  <a:gd name="T81" fmla="*/ 5 h 572"/>
                  <a:gd name="T82" fmla="*/ 278 w 708"/>
                  <a:gd name="T83" fmla="*/ 1 h 572"/>
                  <a:gd name="T84" fmla="*/ 253 w 708"/>
                  <a:gd name="T85" fmla="*/ 1 h 572"/>
                  <a:gd name="T86" fmla="*/ 227 w 708"/>
                  <a:gd name="T87" fmla="*/ 0 h 572"/>
                  <a:gd name="T88" fmla="*/ 0 w 708"/>
                  <a:gd name="T89" fmla="*/ 0 h 5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2"/>
                  <a:gd name="T137" fmla="*/ 708 w 708"/>
                  <a:gd name="T138" fmla="*/ 572 h 5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55" name="Freeform 7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351" name="Line 8"/>
            <p:cNvSpPr>
              <a:spLocks noChangeShapeType="1"/>
            </p:cNvSpPr>
            <p:nvPr/>
          </p:nvSpPr>
          <p:spPr bwMode="auto">
            <a:xfrm flipH="1">
              <a:off x="960" y="141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2" name="Line 9"/>
            <p:cNvSpPr>
              <a:spLocks noChangeShapeType="1"/>
            </p:cNvSpPr>
            <p:nvPr/>
          </p:nvSpPr>
          <p:spPr bwMode="auto">
            <a:xfrm flipH="1">
              <a:off x="960" y="1736"/>
              <a:ext cx="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3" name="Line 10"/>
            <p:cNvSpPr>
              <a:spLocks noChangeShapeType="1"/>
            </p:cNvSpPr>
            <p:nvPr/>
          </p:nvSpPr>
          <p:spPr bwMode="auto">
            <a:xfrm flipH="1">
              <a:off x="2016" y="157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549400" y="3814763"/>
            <a:ext cx="2374900" cy="914400"/>
            <a:chOff x="976" y="2403"/>
            <a:chExt cx="1496" cy="576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262" y="2403"/>
              <a:ext cx="774" cy="576"/>
              <a:chOff x="3310" y="2739"/>
              <a:chExt cx="774" cy="576"/>
            </a:xfrm>
          </p:grpSpPr>
          <p:sp>
            <p:nvSpPr>
              <p:cNvPr id="14348" name="Freeform 13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>
                  <a:gd name="T0" fmla="*/ 0 w 708"/>
                  <a:gd name="T1" fmla="*/ 0 h 572"/>
                  <a:gd name="T2" fmla="*/ 17 w 708"/>
                  <a:gd name="T3" fmla="*/ 40 h 572"/>
                  <a:gd name="T4" fmla="*/ 39 w 708"/>
                  <a:gd name="T5" fmla="*/ 95 h 572"/>
                  <a:gd name="T6" fmla="*/ 54 w 708"/>
                  <a:gd name="T7" fmla="*/ 157 h 572"/>
                  <a:gd name="T8" fmla="*/ 66 w 708"/>
                  <a:gd name="T9" fmla="*/ 227 h 572"/>
                  <a:gd name="T10" fmla="*/ 74 w 708"/>
                  <a:gd name="T11" fmla="*/ 284 h 572"/>
                  <a:gd name="T12" fmla="*/ 69 w 708"/>
                  <a:gd name="T13" fmla="*/ 338 h 572"/>
                  <a:gd name="T14" fmla="*/ 58 w 708"/>
                  <a:gd name="T15" fmla="*/ 399 h 572"/>
                  <a:gd name="T16" fmla="*/ 45 w 708"/>
                  <a:gd name="T17" fmla="*/ 458 h 572"/>
                  <a:gd name="T18" fmla="*/ 28 w 708"/>
                  <a:gd name="T19" fmla="*/ 512 h 572"/>
                  <a:gd name="T20" fmla="*/ 0 w 708"/>
                  <a:gd name="T21" fmla="*/ 572 h 572"/>
                  <a:gd name="T22" fmla="*/ 208 w 708"/>
                  <a:gd name="T23" fmla="*/ 572 h 572"/>
                  <a:gd name="T24" fmla="*/ 297 w 708"/>
                  <a:gd name="T25" fmla="*/ 570 h 572"/>
                  <a:gd name="T26" fmla="*/ 342 w 708"/>
                  <a:gd name="T27" fmla="*/ 567 h 572"/>
                  <a:gd name="T28" fmla="*/ 375 w 708"/>
                  <a:gd name="T29" fmla="*/ 559 h 572"/>
                  <a:gd name="T30" fmla="*/ 409 w 708"/>
                  <a:gd name="T31" fmla="*/ 549 h 572"/>
                  <a:gd name="T32" fmla="*/ 445 w 708"/>
                  <a:gd name="T33" fmla="*/ 533 h 572"/>
                  <a:gd name="T34" fmla="*/ 486 w 708"/>
                  <a:gd name="T35" fmla="*/ 515 h 572"/>
                  <a:gd name="T36" fmla="*/ 526 w 708"/>
                  <a:gd name="T37" fmla="*/ 490 h 572"/>
                  <a:gd name="T38" fmla="*/ 552 w 708"/>
                  <a:gd name="T39" fmla="*/ 470 h 572"/>
                  <a:gd name="T40" fmla="*/ 577 w 708"/>
                  <a:gd name="T41" fmla="*/ 447 h 572"/>
                  <a:gd name="T42" fmla="*/ 604 w 708"/>
                  <a:gd name="T43" fmla="*/ 420 h 572"/>
                  <a:gd name="T44" fmla="*/ 628 w 708"/>
                  <a:gd name="T45" fmla="*/ 398 h 572"/>
                  <a:gd name="T46" fmla="*/ 651 w 708"/>
                  <a:gd name="T47" fmla="*/ 370 h 572"/>
                  <a:gd name="T48" fmla="*/ 680 w 708"/>
                  <a:gd name="T49" fmla="*/ 333 h 572"/>
                  <a:gd name="T50" fmla="*/ 708 w 708"/>
                  <a:gd name="T51" fmla="*/ 286 h 572"/>
                  <a:gd name="T52" fmla="*/ 682 w 708"/>
                  <a:gd name="T53" fmla="*/ 245 h 572"/>
                  <a:gd name="T54" fmla="*/ 658 w 708"/>
                  <a:gd name="T55" fmla="*/ 210 h 572"/>
                  <a:gd name="T56" fmla="*/ 638 w 708"/>
                  <a:gd name="T57" fmla="*/ 185 h 572"/>
                  <a:gd name="T58" fmla="*/ 616 w 708"/>
                  <a:gd name="T59" fmla="*/ 161 h 572"/>
                  <a:gd name="T60" fmla="*/ 592 w 708"/>
                  <a:gd name="T61" fmla="*/ 138 h 572"/>
                  <a:gd name="T62" fmla="*/ 572 w 708"/>
                  <a:gd name="T63" fmla="*/ 120 h 572"/>
                  <a:gd name="T64" fmla="*/ 552 w 708"/>
                  <a:gd name="T65" fmla="*/ 103 h 572"/>
                  <a:gd name="T66" fmla="*/ 528 w 708"/>
                  <a:gd name="T67" fmla="*/ 85 h 572"/>
                  <a:gd name="T68" fmla="*/ 506 w 708"/>
                  <a:gd name="T69" fmla="*/ 72 h 572"/>
                  <a:gd name="T70" fmla="*/ 480 w 708"/>
                  <a:gd name="T71" fmla="*/ 58 h 572"/>
                  <a:gd name="T72" fmla="*/ 451 w 708"/>
                  <a:gd name="T73" fmla="*/ 43 h 572"/>
                  <a:gd name="T74" fmla="*/ 415 w 708"/>
                  <a:gd name="T75" fmla="*/ 29 h 572"/>
                  <a:gd name="T76" fmla="*/ 385 w 708"/>
                  <a:gd name="T77" fmla="*/ 20 h 572"/>
                  <a:gd name="T78" fmla="*/ 350 w 708"/>
                  <a:gd name="T79" fmla="*/ 11 h 572"/>
                  <a:gd name="T80" fmla="*/ 313 w 708"/>
                  <a:gd name="T81" fmla="*/ 5 h 572"/>
                  <a:gd name="T82" fmla="*/ 278 w 708"/>
                  <a:gd name="T83" fmla="*/ 1 h 572"/>
                  <a:gd name="T84" fmla="*/ 253 w 708"/>
                  <a:gd name="T85" fmla="*/ 1 h 572"/>
                  <a:gd name="T86" fmla="*/ 227 w 708"/>
                  <a:gd name="T87" fmla="*/ 0 h 572"/>
                  <a:gd name="T88" fmla="*/ 0 w 708"/>
                  <a:gd name="T89" fmla="*/ 0 h 5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2"/>
                  <a:gd name="T137" fmla="*/ 708 w 708"/>
                  <a:gd name="T138" fmla="*/ 572 h 5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49" name="Freeform 14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344" name="Line 15"/>
            <p:cNvSpPr>
              <a:spLocks noChangeShapeType="1"/>
            </p:cNvSpPr>
            <p:nvPr/>
          </p:nvSpPr>
          <p:spPr bwMode="auto">
            <a:xfrm flipH="1">
              <a:off x="976" y="253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5" name="Line 16"/>
            <p:cNvSpPr>
              <a:spLocks noChangeShapeType="1"/>
            </p:cNvSpPr>
            <p:nvPr/>
          </p:nvSpPr>
          <p:spPr bwMode="auto">
            <a:xfrm flipH="1">
              <a:off x="976" y="2856"/>
              <a:ext cx="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6" name="Line 17"/>
            <p:cNvSpPr>
              <a:spLocks noChangeShapeType="1"/>
            </p:cNvSpPr>
            <p:nvPr/>
          </p:nvSpPr>
          <p:spPr bwMode="auto">
            <a:xfrm flipH="1">
              <a:off x="2152" y="269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7" name="Oval 18"/>
            <p:cNvSpPr>
              <a:spLocks noChangeArrowheads="1"/>
            </p:cNvSpPr>
            <p:nvPr/>
          </p:nvSpPr>
          <p:spPr bwMode="auto">
            <a:xfrm>
              <a:off x="2032" y="2624"/>
              <a:ext cx="128" cy="1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  <a:ea typeface="新細明體" pitchFamily="18" charset="-120"/>
              </a:rPr>
              <a:t>Odd and Even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71488" y="1314450"/>
            <a:ext cx="8382000" cy="5027613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>
                <a:ea typeface="新細明體" pitchFamily="18" charset="-120"/>
              </a:rPr>
              <a:t>The odd and even functions on a K-map form “checkerboard” patterns.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The 1s of an odd function correspond to </a:t>
            </a:r>
            <a:r>
              <a:rPr lang="en-US" altLang="zh-TW" sz="2800" dirty="0" err="1" smtClean="0">
                <a:ea typeface="新細明體" pitchFamily="18" charset="-120"/>
              </a:rPr>
              <a:t>minterms</a:t>
            </a:r>
            <a:r>
              <a:rPr lang="en-US" altLang="zh-TW" sz="2800" dirty="0" smtClean="0">
                <a:ea typeface="新細明體" pitchFamily="18" charset="-120"/>
              </a:rPr>
              <a:t> having an index with an odd number of 1s.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The 1s of an even function correspond to </a:t>
            </a:r>
            <a:r>
              <a:rPr lang="en-US" altLang="zh-TW" sz="2800" dirty="0" err="1" smtClean="0">
                <a:ea typeface="新細明體" pitchFamily="18" charset="-120"/>
              </a:rPr>
              <a:t>minterms</a:t>
            </a:r>
            <a:r>
              <a:rPr lang="en-US" altLang="zh-TW" sz="2800" dirty="0" smtClean="0">
                <a:ea typeface="新細明體" pitchFamily="18" charset="-120"/>
              </a:rPr>
              <a:t> having an index with an even number of 1s.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Implementation of odd and even functions for greater than four variables as a two-level circuit is difficult, so we use “trees” made up of :  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2-input XOR or XNORs 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3- or 4-input odd or even functions</a:t>
            </a:r>
          </a:p>
          <a:p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Chapter 2 - Part 3         </a:t>
            </a:r>
            <a:fld id="{2F6C0E67-16E9-4EF6-9F15-68B9B61EB685}" type="slidenum">
              <a:rPr lang="en-US" altLang="zh-TW"/>
              <a:pPr/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Example: Odd Function 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ea typeface="新細明體" pitchFamily="18" charset="-120"/>
                <a:cs typeface="Times New Roman" pitchFamily="18" charset="0"/>
              </a:rPr>
              <a:t>Design a 3-input odd function  F = X    Y    Z</a:t>
            </a:r>
            <a:br>
              <a:rPr lang="en-US" altLang="zh-TW" sz="2800" dirty="0" smtClean="0">
                <a:ea typeface="新細明體" pitchFamily="18" charset="-120"/>
                <a:cs typeface="Times New Roman" pitchFamily="18" charset="0"/>
              </a:rPr>
            </a:br>
            <a:r>
              <a:rPr lang="en-US" altLang="zh-TW" sz="2800" dirty="0" smtClean="0">
                <a:ea typeface="新細明體" pitchFamily="18" charset="-120"/>
                <a:cs typeface="Times New Roman" pitchFamily="18" charset="0"/>
              </a:rPr>
              <a:t>with 2-input XOR gates</a:t>
            </a:r>
          </a:p>
          <a:p>
            <a:r>
              <a:rPr lang="en-US" altLang="zh-TW" sz="2800" dirty="0" smtClean="0">
                <a:ea typeface="新細明體" pitchFamily="18" charset="-120"/>
                <a:cs typeface="Times New Roman" pitchFamily="18" charset="0"/>
              </a:rPr>
              <a:t>Factoring,  F = (X    Y)    Z</a:t>
            </a:r>
          </a:p>
          <a:p>
            <a:r>
              <a:rPr lang="en-US" altLang="zh-TW" sz="2800" dirty="0" smtClean="0">
                <a:ea typeface="新細明體" pitchFamily="18" charset="-120"/>
                <a:cs typeface="Times New Roman" pitchFamily="18" charset="0"/>
              </a:rPr>
              <a:t>The circuit: </a:t>
            </a:r>
            <a:endParaRPr lang="en-US" altLang="zh-TW" dirty="0" smtClean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Chapter 2 - Part 3         </a:t>
            </a:r>
            <a:fld id="{CF423CD4-D6FA-46DB-BE86-A1839176FF76}" type="slidenum">
              <a:rPr lang="en-US" altLang="zh-TW"/>
              <a:pPr/>
              <a:t>12</a:t>
            </a:fld>
            <a:endParaRPr lang="en-US" altLang="zh-TW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940152" y="1628800"/>
            <a:ext cx="958850" cy="525463"/>
            <a:chOff x="1249" y="1144"/>
            <a:chExt cx="604" cy="331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49" y="1144"/>
              <a:ext cx="242" cy="327"/>
              <a:chOff x="1816" y="3448"/>
              <a:chExt cx="242" cy="327"/>
            </a:xfrm>
          </p:grpSpPr>
          <p:sp>
            <p:nvSpPr>
              <p:cNvPr id="16420" name="Oval 6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421" name="Text Box 7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ea typeface="新細明體" pitchFamily="18" charset="-120"/>
                  </a:rPr>
                  <a:t>+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611" y="1148"/>
              <a:ext cx="242" cy="327"/>
              <a:chOff x="1816" y="3448"/>
              <a:chExt cx="242" cy="327"/>
            </a:xfrm>
          </p:grpSpPr>
          <p:sp>
            <p:nvSpPr>
              <p:cNvPr id="16418" name="Oval 10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419" name="Text Box 11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>
                    <a:ea typeface="新細明體" pitchFamily="18" charset="-120"/>
                  </a:rPr>
                  <a:t>+</a:t>
                </a:r>
              </a:p>
            </p:txBody>
          </p:sp>
        </p:grp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203848" y="2564904"/>
            <a:ext cx="1122363" cy="525462"/>
            <a:chOff x="2448" y="1423"/>
            <a:chExt cx="707" cy="331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2448" y="1423"/>
              <a:ext cx="242" cy="327"/>
              <a:chOff x="1816" y="3448"/>
              <a:chExt cx="242" cy="327"/>
            </a:xfrm>
          </p:grpSpPr>
          <p:sp>
            <p:nvSpPr>
              <p:cNvPr id="16414" name="Oval 18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415" name="Text Box 19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ea typeface="新細明體" pitchFamily="18" charset="-120"/>
                  </a:rPr>
                  <a:t>+</a:t>
                </a: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902" y="1427"/>
              <a:ext cx="253" cy="327"/>
              <a:chOff x="1805" y="3448"/>
              <a:chExt cx="253" cy="327"/>
            </a:xfrm>
          </p:grpSpPr>
          <p:sp>
            <p:nvSpPr>
              <p:cNvPr id="16412" name="Oval 21"/>
              <p:cNvSpPr>
                <a:spLocks noChangeArrowheads="1"/>
              </p:cNvSpPr>
              <p:nvPr/>
            </p:nvSpPr>
            <p:spPr bwMode="auto">
              <a:xfrm>
                <a:off x="1805" y="3535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413" name="Text Box 22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ea typeface="新細明體" pitchFamily="18" charset="-120"/>
                  </a:rPr>
                  <a:t>+</a:t>
                </a:r>
              </a:p>
            </p:txBody>
          </p:sp>
        </p:grp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292225" y="3470275"/>
            <a:ext cx="5081588" cy="1636713"/>
            <a:chOff x="814" y="2186"/>
            <a:chExt cx="3201" cy="1031"/>
          </a:xfrm>
        </p:grpSpPr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774" y="2603"/>
              <a:ext cx="774" cy="576"/>
              <a:chOff x="3310" y="2739"/>
              <a:chExt cx="774" cy="576"/>
            </a:xfrm>
          </p:grpSpPr>
          <p:sp>
            <p:nvSpPr>
              <p:cNvPr id="16408" name="Freeform 28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>
                  <a:gd name="T0" fmla="*/ 0 w 708"/>
                  <a:gd name="T1" fmla="*/ 0 h 572"/>
                  <a:gd name="T2" fmla="*/ 17 w 708"/>
                  <a:gd name="T3" fmla="*/ 40 h 572"/>
                  <a:gd name="T4" fmla="*/ 39 w 708"/>
                  <a:gd name="T5" fmla="*/ 95 h 572"/>
                  <a:gd name="T6" fmla="*/ 54 w 708"/>
                  <a:gd name="T7" fmla="*/ 157 h 572"/>
                  <a:gd name="T8" fmla="*/ 66 w 708"/>
                  <a:gd name="T9" fmla="*/ 227 h 572"/>
                  <a:gd name="T10" fmla="*/ 74 w 708"/>
                  <a:gd name="T11" fmla="*/ 284 h 572"/>
                  <a:gd name="T12" fmla="*/ 69 w 708"/>
                  <a:gd name="T13" fmla="*/ 338 h 572"/>
                  <a:gd name="T14" fmla="*/ 58 w 708"/>
                  <a:gd name="T15" fmla="*/ 399 h 572"/>
                  <a:gd name="T16" fmla="*/ 45 w 708"/>
                  <a:gd name="T17" fmla="*/ 458 h 572"/>
                  <a:gd name="T18" fmla="*/ 28 w 708"/>
                  <a:gd name="T19" fmla="*/ 512 h 572"/>
                  <a:gd name="T20" fmla="*/ 0 w 708"/>
                  <a:gd name="T21" fmla="*/ 572 h 572"/>
                  <a:gd name="T22" fmla="*/ 208 w 708"/>
                  <a:gd name="T23" fmla="*/ 572 h 572"/>
                  <a:gd name="T24" fmla="*/ 297 w 708"/>
                  <a:gd name="T25" fmla="*/ 570 h 572"/>
                  <a:gd name="T26" fmla="*/ 342 w 708"/>
                  <a:gd name="T27" fmla="*/ 567 h 572"/>
                  <a:gd name="T28" fmla="*/ 375 w 708"/>
                  <a:gd name="T29" fmla="*/ 559 h 572"/>
                  <a:gd name="T30" fmla="*/ 409 w 708"/>
                  <a:gd name="T31" fmla="*/ 549 h 572"/>
                  <a:gd name="T32" fmla="*/ 445 w 708"/>
                  <a:gd name="T33" fmla="*/ 533 h 572"/>
                  <a:gd name="T34" fmla="*/ 486 w 708"/>
                  <a:gd name="T35" fmla="*/ 515 h 572"/>
                  <a:gd name="T36" fmla="*/ 526 w 708"/>
                  <a:gd name="T37" fmla="*/ 490 h 572"/>
                  <a:gd name="T38" fmla="*/ 552 w 708"/>
                  <a:gd name="T39" fmla="*/ 470 h 572"/>
                  <a:gd name="T40" fmla="*/ 577 w 708"/>
                  <a:gd name="T41" fmla="*/ 447 h 572"/>
                  <a:gd name="T42" fmla="*/ 604 w 708"/>
                  <a:gd name="T43" fmla="*/ 420 h 572"/>
                  <a:gd name="T44" fmla="*/ 628 w 708"/>
                  <a:gd name="T45" fmla="*/ 398 h 572"/>
                  <a:gd name="T46" fmla="*/ 651 w 708"/>
                  <a:gd name="T47" fmla="*/ 370 h 572"/>
                  <a:gd name="T48" fmla="*/ 680 w 708"/>
                  <a:gd name="T49" fmla="*/ 333 h 572"/>
                  <a:gd name="T50" fmla="*/ 708 w 708"/>
                  <a:gd name="T51" fmla="*/ 286 h 572"/>
                  <a:gd name="T52" fmla="*/ 682 w 708"/>
                  <a:gd name="T53" fmla="*/ 245 h 572"/>
                  <a:gd name="T54" fmla="*/ 658 w 708"/>
                  <a:gd name="T55" fmla="*/ 210 h 572"/>
                  <a:gd name="T56" fmla="*/ 638 w 708"/>
                  <a:gd name="T57" fmla="*/ 185 h 572"/>
                  <a:gd name="T58" fmla="*/ 616 w 708"/>
                  <a:gd name="T59" fmla="*/ 161 h 572"/>
                  <a:gd name="T60" fmla="*/ 592 w 708"/>
                  <a:gd name="T61" fmla="*/ 138 h 572"/>
                  <a:gd name="T62" fmla="*/ 572 w 708"/>
                  <a:gd name="T63" fmla="*/ 120 h 572"/>
                  <a:gd name="T64" fmla="*/ 552 w 708"/>
                  <a:gd name="T65" fmla="*/ 103 h 572"/>
                  <a:gd name="T66" fmla="*/ 528 w 708"/>
                  <a:gd name="T67" fmla="*/ 85 h 572"/>
                  <a:gd name="T68" fmla="*/ 506 w 708"/>
                  <a:gd name="T69" fmla="*/ 72 h 572"/>
                  <a:gd name="T70" fmla="*/ 480 w 708"/>
                  <a:gd name="T71" fmla="*/ 58 h 572"/>
                  <a:gd name="T72" fmla="*/ 451 w 708"/>
                  <a:gd name="T73" fmla="*/ 43 h 572"/>
                  <a:gd name="T74" fmla="*/ 415 w 708"/>
                  <a:gd name="T75" fmla="*/ 29 h 572"/>
                  <a:gd name="T76" fmla="*/ 385 w 708"/>
                  <a:gd name="T77" fmla="*/ 20 h 572"/>
                  <a:gd name="T78" fmla="*/ 350 w 708"/>
                  <a:gd name="T79" fmla="*/ 11 h 572"/>
                  <a:gd name="T80" fmla="*/ 313 w 708"/>
                  <a:gd name="T81" fmla="*/ 5 h 572"/>
                  <a:gd name="T82" fmla="*/ 278 w 708"/>
                  <a:gd name="T83" fmla="*/ 1 h 572"/>
                  <a:gd name="T84" fmla="*/ 253 w 708"/>
                  <a:gd name="T85" fmla="*/ 1 h 572"/>
                  <a:gd name="T86" fmla="*/ 227 w 708"/>
                  <a:gd name="T87" fmla="*/ 0 h 572"/>
                  <a:gd name="T88" fmla="*/ 0 w 708"/>
                  <a:gd name="T89" fmla="*/ 0 h 5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2"/>
                  <a:gd name="T137" fmla="*/ 708 w 708"/>
                  <a:gd name="T138" fmla="*/ 572 h 5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9" name="Freeform 29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1606" y="2211"/>
              <a:ext cx="774" cy="576"/>
              <a:chOff x="3310" y="2739"/>
              <a:chExt cx="774" cy="576"/>
            </a:xfrm>
          </p:grpSpPr>
          <p:sp>
            <p:nvSpPr>
              <p:cNvPr id="16406" name="Freeform 32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>
                  <a:gd name="T0" fmla="*/ 0 w 708"/>
                  <a:gd name="T1" fmla="*/ 0 h 572"/>
                  <a:gd name="T2" fmla="*/ 17 w 708"/>
                  <a:gd name="T3" fmla="*/ 40 h 572"/>
                  <a:gd name="T4" fmla="*/ 39 w 708"/>
                  <a:gd name="T5" fmla="*/ 95 h 572"/>
                  <a:gd name="T6" fmla="*/ 54 w 708"/>
                  <a:gd name="T7" fmla="*/ 157 h 572"/>
                  <a:gd name="T8" fmla="*/ 66 w 708"/>
                  <a:gd name="T9" fmla="*/ 227 h 572"/>
                  <a:gd name="T10" fmla="*/ 74 w 708"/>
                  <a:gd name="T11" fmla="*/ 284 h 572"/>
                  <a:gd name="T12" fmla="*/ 69 w 708"/>
                  <a:gd name="T13" fmla="*/ 338 h 572"/>
                  <a:gd name="T14" fmla="*/ 58 w 708"/>
                  <a:gd name="T15" fmla="*/ 399 h 572"/>
                  <a:gd name="T16" fmla="*/ 45 w 708"/>
                  <a:gd name="T17" fmla="*/ 458 h 572"/>
                  <a:gd name="T18" fmla="*/ 28 w 708"/>
                  <a:gd name="T19" fmla="*/ 512 h 572"/>
                  <a:gd name="T20" fmla="*/ 0 w 708"/>
                  <a:gd name="T21" fmla="*/ 572 h 572"/>
                  <a:gd name="T22" fmla="*/ 208 w 708"/>
                  <a:gd name="T23" fmla="*/ 572 h 572"/>
                  <a:gd name="T24" fmla="*/ 297 w 708"/>
                  <a:gd name="T25" fmla="*/ 570 h 572"/>
                  <a:gd name="T26" fmla="*/ 342 w 708"/>
                  <a:gd name="T27" fmla="*/ 567 h 572"/>
                  <a:gd name="T28" fmla="*/ 375 w 708"/>
                  <a:gd name="T29" fmla="*/ 559 h 572"/>
                  <a:gd name="T30" fmla="*/ 409 w 708"/>
                  <a:gd name="T31" fmla="*/ 549 h 572"/>
                  <a:gd name="T32" fmla="*/ 445 w 708"/>
                  <a:gd name="T33" fmla="*/ 533 h 572"/>
                  <a:gd name="T34" fmla="*/ 486 w 708"/>
                  <a:gd name="T35" fmla="*/ 515 h 572"/>
                  <a:gd name="T36" fmla="*/ 526 w 708"/>
                  <a:gd name="T37" fmla="*/ 490 h 572"/>
                  <a:gd name="T38" fmla="*/ 552 w 708"/>
                  <a:gd name="T39" fmla="*/ 470 h 572"/>
                  <a:gd name="T40" fmla="*/ 577 w 708"/>
                  <a:gd name="T41" fmla="*/ 447 h 572"/>
                  <a:gd name="T42" fmla="*/ 604 w 708"/>
                  <a:gd name="T43" fmla="*/ 420 h 572"/>
                  <a:gd name="T44" fmla="*/ 628 w 708"/>
                  <a:gd name="T45" fmla="*/ 398 h 572"/>
                  <a:gd name="T46" fmla="*/ 651 w 708"/>
                  <a:gd name="T47" fmla="*/ 370 h 572"/>
                  <a:gd name="T48" fmla="*/ 680 w 708"/>
                  <a:gd name="T49" fmla="*/ 333 h 572"/>
                  <a:gd name="T50" fmla="*/ 708 w 708"/>
                  <a:gd name="T51" fmla="*/ 286 h 572"/>
                  <a:gd name="T52" fmla="*/ 682 w 708"/>
                  <a:gd name="T53" fmla="*/ 245 h 572"/>
                  <a:gd name="T54" fmla="*/ 658 w 708"/>
                  <a:gd name="T55" fmla="*/ 210 h 572"/>
                  <a:gd name="T56" fmla="*/ 638 w 708"/>
                  <a:gd name="T57" fmla="*/ 185 h 572"/>
                  <a:gd name="T58" fmla="*/ 616 w 708"/>
                  <a:gd name="T59" fmla="*/ 161 h 572"/>
                  <a:gd name="T60" fmla="*/ 592 w 708"/>
                  <a:gd name="T61" fmla="*/ 138 h 572"/>
                  <a:gd name="T62" fmla="*/ 572 w 708"/>
                  <a:gd name="T63" fmla="*/ 120 h 572"/>
                  <a:gd name="T64" fmla="*/ 552 w 708"/>
                  <a:gd name="T65" fmla="*/ 103 h 572"/>
                  <a:gd name="T66" fmla="*/ 528 w 708"/>
                  <a:gd name="T67" fmla="*/ 85 h 572"/>
                  <a:gd name="T68" fmla="*/ 506 w 708"/>
                  <a:gd name="T69" fmla="*/ 72 h 572"/>
                  <a:gd name="T70" fmla="*/ 480 w 708"/>
                  <a:gd name="T71" fmla="*/ 58 h 572"/>
                  <a:gd name="T72" fmla="*/ 451 w 708"/>
                  <a:gd name="T73" fmla="*/ 43 h 572"/>
                  <a:gd name="T74" fmla="*/ 415 w 708"/>
                  <a:gd name="T75" fmla="*/ 29 h 572"/>
                  <a:gd name="T76" fmla="*/ 385 w 708"/>
                  <a:gd name="T77" fmla="*/ 20 h 572"/>
                  <a:gd name="T78" fmla="*/ 350 w 708"/>
                  <a:gd name="T79" fmla="*/ 11 h 572"/>
                  <a:gd name="T80" fmla="*/ 313 w 708"/>
                  <a:gd name="T81" fmla="*/ 5 h 572"/>
                  <a:gd name="T82" fmla="*/ 278 w 708"/>
                  <a:gd name="T83" fmla="*/ 1 h 572"/>
                  <a:gd name="T84" fmla="*/ 253 w 708"/>
                  <a:gd name="T85" fmla="*/ 1 h 572"/>
                  <a:gd name="T86" fmla="*/ 227 w 708"/>
                  <a:gd name="T87" fmla="*/ 0 h 572"/>
                  <a:gd name="T88" fmla="*/ 0 w 708"/>
                  <a:gd name="T89" fmla="*/ 0 h 5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2"/>
                  <a:gd name="T137" fmla="*/ 708 w 708"/>
                  <a:gd name="T138" fmla="*/ 572 h 5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7" name="Freeform 33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6394" name="Line 37"/>
            <p:cNvSpPr>
              <a:spLocks noChangeShapeType="1"/>
            </p:cNvSpPr>
            <p:nvPr/>
          </p:nvSpPr>
          <p:spPr bwMode="auto">
            <a:xfrm flipH="1">
              <a:off x="1064" y="3064"/>
              <a:ext cx="1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2368" y="2504"/>
              <a:ext cx="456" cy="232"/>
              <a:chOff x="2368" y="2504"/>
              <a:chExt cx="456" cy="232"/>
            </a:xfrm>
          </p:grpSpPr>
          <p:sp>
            <p:nvSpPr>
              <p:cNvPr id="16403" name="Line 38"/>
              <p:cNvSpPr>
                <a:spLocks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" name="Line 39"/>
              <p:cNvSpPr>
                <a:spLocks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" name="Line 40"/>
              <p:cNvSpPr>
                <a:spLocks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6396" name="Line 42"/>
            <p:cNvSpPr>
              <a:spLocks noChangeShapeType="1"/>
            </p:cNvSpPr>
            <p:nvPr/>
          </p:nvSpPr>
          <p:spPr bwMode="auto">
            <a:xfrm flipH="1">
              <a:off x="1064" y="23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397" name="Line 43"/>
            <p:cNvSpPr>
              <a:spLocks noChangeShapeType="1"/>
            </p:cNvSpPr>
            <p:nvPr/>
          </p:nvSpPr>
          <p:spPr bwMode="auto">
            <a:xfrm flipH="1">
              <a:off x="1064" y="26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398" name="Line 44"/>
            <p:cNvSpPr>
              <a:spLocks noChangeShapeType="1"/>
            </p:cNvSpPr>
            <p:nvPr/>
          </p:nvSpPr>
          <p:spPr bwMode="auto">
            <a:xfrm>
              <a:off x="3544" y="2896"/>
              <a:ext cx="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399" name="Text Box 45"/>
            <p:cNvSpPr txBox="1">
              <a:spLocks noChangeArrowheads="1"/>
            </p:cNvSpPr>
            <p:nvPr/>
          </p:nvSpPr>
          <p:spPr bwMode="auto">
            <a:xfrm>
              <a:off x="814" y="2186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ea typeface="新細明體" pitchFamily="18" charset="-120"/>
                </a:rPr>
                <a:t>X</a:t>
              </a:r>
            </a:p>
          </p:txBody>
        </p:sp>
        <p:sp>
          <p:nvSpPr>
            <p:cNvPr id="16400" name="Text Box 46"/>
            <p:cNvSpPr txBox="1">
              <a:spLocks noChangeArrowheads="1"/>
            </p:cNvSpPr>
            <p:nvPr/>
          </p:nvSpPr>
          <p:spPr bwMode="auto">
            <a:xfrm>
              <a:off x="814" y="2490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ea typeface="新細明體" pitchFamily="18" charset="-120"/>
                </a:rPr>
                <a:t>Y</a:t>
              </a:r>
            </a:p>
          </p:txBody>
        </p:sp>
        <p:sp>
          <p:nvSpPr>
            <p:cNvPr id="16401" name="Text Box 47"/>
            <p:cNvSpPr txBox="1">
              <a:spLocks noChangeArrowheads="1"/>
            </p:cNvSpPr>
            <p:nvPr/>
          </p:nvSpPr>
          <p:spPr bwMode="auto">
            <a:xfrm>
              <a:off x="830" y="2890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ea typeface="新細明體" pitchFamily="18" charset="-120"/>
                </a:rPr>
                <a:t>Z</a:t>
              </a:r>
            </a:p>
          </p:txBody>
        </p:sp>
        <p:sp>
          <p:nvSpPr>
            <p:cNvPr id="16402" name="Text Box 48"/>
            <p:cNvSpPr txBox="1">
              <a:spLocks noChangeArrowheads="1"/>
            </p:cNvSpPr>
            <p:nvPr/>
          </p:nvSpPr>
          <p:spPr bwMode="auto">
            <a:xfrm>
              <a:off x="3774" y="273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ea typeface="新細明體" pitchFamily="18" charset="-120"/>
                </a:rPr>
                <a:t>F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Example: Even Function Implementation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14450"/>
            <a:ext cx="8051800" cy="5027613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  <a:cs typeface="Times New Roman" pitchFamily="18" charset="0"/>
              </a:rPr>
              <a:t>Design a 4-input odd function  F = W    X    Y    Z</a:t>
            </a:r>
            <a:br>
              <a:rPr lang="en-US" altLang="zh-TW" sz="2800" dirty="0" smtClean="0">
                <a:ea typeface="新細明體" pitchFamily="18" charset="-120"/>
                <a:cs typeface="Times New Roman" pitchFamily="18" charset="0"/>
              </a:rPr>
            </a:br>
            <a:r>
              <a:rPr lang="en-US" altLang="zh-TW" sz="2800" dirty="0" smtClean="0">
                <a:ea typeface="新細明體" pitchFamily="18" charset="-120"/>
                <a:cs typeface="Times New Roman" pitchFamily="18" charset="0"/>
              </a:rPr>
              <a:t>with 2-input XOR  and XNOR gates</a:t>
            </a:r>
          </a:p>
          <a:p>
            <a:r>
              <a:rPr lang="en-US" altLang="zh-TW" sz="2800" dirty="0" smtClean="0">
                <a:ea typeface="新細明體" pitchFamily="18" charset="-120"/>
                <a:cs typeface="Times New Roman" pitchFamily="18" charset="0"/>
              </a:rPr>
              <a:t>Factoring,  F = (W    X)    (Y    Z)</a:t>
            </a:r>
          </a:p>
          <a:p>
            <a:r>
              <a:rPr lang="en-US" altLang="zh-TW" sz="2800" dirty="0" smtClean="0">
                <a:ea typeface="新細明體" pitchFamily="18" charset="-120"/>
                <a:cs typeface="Times New Roman" pitchFamily="18" charset="0"/>
              </a:rPr>
              <a:t>The circuit: </a:t>
            </a:r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Chapter 2 - Part 3         </a:t>
            </a:r>
            <a:fld id="{F32B7474-BE5E-43D8-BD7A-903982107392}" type="slidenum">
              <a:rPr lang="en-US" altLang="zh-TW"/>
              <a:pPr/>
              <a:t>13</a:t>
            </a:fld>
            <a:endParaRPr lang="en-US" altLang="zh-TW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372202" y="1340768"/>
            <a:ext cx="1392238" cy="525463"/>
            <a:chOff x="4280" y="824"/>
            <a:chExt cx="877" cy="33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80" y="824"/>
              <a:ext cx="242" cy="327"/>
              <a:chOff x="1816" y="3448"/>
              <a:chExt cx="242" cy="327"/>
            </a:xfrm>
          </p:grpSpPr>
          <p:sp>
            <p:nvSpPr>
              <p:cNvPr id="17460" name="Oval 6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461" name="Text Box 7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ea typeface="新細明體" pitchFamily="18" charset="-120"/>
                  </a:rPr>
                  <a:t>+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642" y="828"/>
              <a:ext cx="242" cy="327"/>
              <a:chOff x="1816" y="3448"/>
              <a:chExt cx="242" cy="327"/>
            </a:xfrm>
          </p:grpSpPr>
          <p:sp>
            <p:nvSpPr>
              <p:cNvPr id="17458" name="Oval 9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459" name="Text Box 10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>
                    <a:ea typeface="新細明體" pitchFamily="18" charset="-120"/>
                  </a:rPr>
                  <a:t>+</a:t>
                </a:r>
              </a:p>
            </p:txBody>
          </p: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4915" y="824"/>
              <a:ext cx="242" cy="327"/>
              <a:chOff x="1681" y="3444"/>
              <a:chExt cx="242" cy="327"/>
            </a:xfrm>
          </p:grpSpPr>
          <p:sp>
            <p:nvSpPr>
              <p:cNvPr id="17456" name="Oval 40"/>
              <p:cNvSpPr>
                <a:spLocks noChangeArrowheads="1"/>
              </p:cNvSpPr>
              <p:nvPr/>
            </p:nvSpPr>
            <p:spPr bwMode="auto">
              <a:xfrm>
                <a:off x="1681" y="3535"/>
                <a:ext cx="165" cy="15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457" name="Text Box 41"/>
              <p:cNvSpPr txBox="1">
                <a:spLocks noChangeArrowheads="1"/>
              </p:cNvSpPr>
              <p:nvPr/>
            </p:nvSpPr>
            <p:spPr bwMode="auto">
              <a:xfrm>
                <a:off x="1681" y="3444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ea typeface="新細明體" pitchFamily="18" charset="-120"/>
                  </a:rPr>
                  <a:t>+</a:t>
                </a:r>
              </a:p>
            </p:txBody>
          </p:sp>
        </p:grp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3635896" y="2204864"/>
            <a:ext cx="384175" cy="519112"/>
            <a:chOff x="1816" y="3448"/>
            <a:chExt cx="242" cy="327"/>
          </a:xfrm>
        </p:grpSpPr>
        <p:sp>
          <p:nvSpPr>
            <p:cNvPr id="17451" name="Oval 13"/>
            <p:cNvSpPr>
              <a:spLocks noChangeArrowheads="1"/>
            </p:cNvSpPr>
            <p:nvPr/>
          </p:nvSpPr>
          <p:spPr bwMode="auto">
            <a:xfrm>
              <a:off x="1847" y="3529"/>
              <a:ext cx="165" cy="1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7452" name="Text Box 14"/>
            <p:cNvSpPr txBox="1">
              <a:spLocks noChangeArrowheads="1"/>
            </p:cNvSpPr>
            <p:nvPr/>
          </p:nvSpPr>
          <p:spPr bwMode="auto">
            <a:xfrm>
              <a:off x="1816" y="3448"/>
              <a:ext cx="2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dirty="0">
                  <a:ea typeface="新細明體" pitchFamily="18" charset="-120"/>
                </a:rPr>
                <a:t>+</a:t>
              </a:r>
            </a:p>
          </p:txBody>
        </p: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4787901" y="2276475"/>
            <a:ext cx="384175" cy="519112"/>
            <a:chOff x="1871" y="3463"/>
            <a:chExt cx="242" cy="327"/>
          </a:xfrm>
        </p:grpSpPr>
        <p:sp>
          <p:nvSpPr>
            <p:cNvPr id="17449" name="Oval 16"/>
            <p:cNvSpPr>
              <a:spLocks noChangeArrowheads="1"/>
            </p:cNvSpPr>
            <p:nvPr/>
          </p:nvSpPr>
          <p:spPr bwMode="auto">
            <a:xfrm>
              <a:off x="1916" y="3554"/>
              <a:ext cx="165" cy="1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7450" name="Text Box 17"/>
            <p:cNvSpPr txBox="1">
              <a:spLocks noChangeArrowheads="1"/>
            </p:cNvSpPr>
            <p:nvPr/>
          </p:nvSpPr>
          <p:spPr bwMode="auto">
            <a:xfrm>
              <a:off x="1871" y="3463"/>
              <a:ext cx="2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dirty="0">
                  <a:ea typeface="新細明體" pitchFamily="18" charset="-120"/>
                </a:rPr>
                <a:t>+</a:t>
              </a: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211960" y="2276872"/>
            <a:ext cx="384175" cy="519112"/>
            <a:chOff x="1816" y="3448"/>
            <a:chExt cx="242" cy="327"/>
          </a:xfrm>
        </p:grpSpPr>
        <p:sp>
          <p:nvSpPr>
            <p:cNvPr id="17447" name="Oval 45"/>
            <p:cNvSpPr>
              <a:spLocks noChangeArrowheads="1"/>
            </p:cNvSpPr>
            <p:nvPr/>
          </p:nvSpPr>
          <p:spPr bwMode="auto">
            <a:xfrm>
              <a:off x="1847" y="3529"/>
              <a:ext cx="165" cy="1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7448" name="Text Box 46"/>
            <p:cNvSpPr txBox="1">
              <a:spLocks noChangeArrowheads="1"/>
            </p:cNvSpPr>
            <p:nvPr/>
          </p:nvSpPr>
          <p:spPr bwMode="auto">
            <a:xfrm>
              <a:off x="1816" y="3448"/>
              <a:ext cx="2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dirty="0">
                  <a:ea typeface="新細明體" pitchFamily="18" charset="-120"/>
                </a:rPr>
                <a:t>+</a:t>
              </a:r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1292225" y="3470275"/>
            <a:ext cx="5272088" cy="2309813"/>
            <a:chOff x="814" y="2186"/>
            <a:chExt cx="3321" cy="1455"/>
          </a:xfrm>
        </p:grpSpPr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1606" y="2211"/>
              <a:ext cx="774" cy="576"/>
              <a:chOff x="3310" y="2739"/>
              <a:chExt cx="774" cy="576"/>
            </a:xfrm>
          </p:grpSpPr>
          <p:sp>
            <p:nvSpPr>
              <p:cNvPr id="17445" name="Freeform 22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>
                  <a:gd name="T0" fmla="*/ 0 w 708"/>
                  <a:gd name="T1" fmla="*/ 0 h 572"/>
                  <a:gd name="T2" fmla="*/ 17 w 708"/>
                  <a:gd name="T3" fmla="*/ 40 h 572"/>
                  <a:gd name="T4" fmla="*/ 39 w 708"/>
                  <a:gd name="T5" fmla="*/ 95 h 572"/>
                  <a:gd name="T6" fmla="*/ 54 w 708"/>
                  <a:gd name="T7" fmla="*/ 157 h 572"/>
                  <a:gd name="T8" fmla="*/ 66 w 708"/>
                  <a:gd name="T9" fmla="*/ 227 h 572"/>
                  <a:gd name="T10" fmla="*/ 74 w 708"/>
                  <a:gd name="T11" fmla="*/ 284 h 572"/>
                  <a:gd name="T12" fmla="*/ 69 w 708"/>
                  <a:gd name="T13" fmla="*/ 338 h 572"/>
                  <a:gd name="T14" fmla="*/ 58 w 708"/>
                  <a:gd name="T15" fmla="*/ 399 h 572"/>
                  <a:gd name="T16" fmla="*/ 45 w 708"/>
                  <a:gd name="T17" fmla="*/ 458 h 572"/>
                  <a:gd name="T18" fmla="*/ 28 w 708"/>
                  <a:gd name="T19" fmla="*/ 512 h 572"/>
                  <a:gd name="T20" fmla="*/ 0 w 708"/>
                  <a:gd name="T21" fmla="*/ 572 h 572"/>
                  <a:gd name="T22" fmla="*/ 208 w 708"/>
                  <a:gd name="T23" fmla="*/ 572 h 572"/>
                  <a:gd name="T24" fmla="*/ 297 w 708"/>
                  <a:gd name="T25" fmla="*/ 570 h 572"/>
                  <a:gd name="T26" fmla="*/ 342 w 708"/>
                  <a:gd name="T27" fmla="*/ 567 h 572"/>
                  <a:gd name="T28" fmla="*/ 375 w 708"/>
                  <a:gd name="T29" fmla="*/ 559 h 572"/>
                  <a:gd name="T30" fmla="*/ 409 w 708"/>
                  <a:gd name="T31" fmla="*/ 549 h 572"/>
                  <a:gd name="T32" fmla="*/ 445 w 708"/>
                  <a:gd name="T33" fmla="*/ 533 h 572"/>
                  <a:gd name="T34" fmla="*/ 486 w 708"/>
                  <a:gd name="T35" fmla="*/ 515 h 572"/>
                  <a:gd name="T36" fmla="*/ 526 w 708"/>
                  <a:gd name="T37" fmla="*/ 490 h 572"/>
                  <a:gd name="T38" fmla="*/ 552 w 708"/>
                  <a:gd name="T39" fmla="*/ 470 h 572"/>
                  <a:gd name="T40" fmla="*/ 577 w 708"/>
                  <a:gd name="T41" fmla="*/ 447 h 572"/>
                  <a:gd name="T42" fmla="*/ 604 w 708"/>
                  <a:gd name="T43" fmla="*/ 420 h 572"/>
                  <a:gd name="T44" fmla="*/ 628 w 708"/>
                  <a:gd name="T45" fmla="*/ 398 h 572"/>
                  <a:gd name="T46" fmla="*/ 651 w 708"/>
                  <a:gd name="T47" fmla="*/ 370 h 572"/>
                  <a:gd name="T48" fmla="*/ 680 w 708"/>
                  <a:gd name="T49" fmla="*/ 333 h 572"/>
                  <a:gd name="T50" fmla="*/ 708 w 708"/>
                  <a:gd name="T51" fmla="*/ 286 h 572"/>
                  <a:gd name="T52" fmla="*/ 682 w 708"/>
                  <a:gd name="T53" fmla="*/ 245 h 572"/>
                  <a:gd name="T54" fmla="*/ 658 w 708"/>
                  <a:gd name="T55" fmla="*/ 210 h 572"/>
                  <a:gd name="T56" fmla="*/ 638 w 708"/>
                  <a:gd name="T57" fmla="*/ 185 h 572"/>
                  <a:gd name="T58" fmla="*/ 616 w 708"/>
                  <a:gd name="T59" fmla="*/ 161 h 572"/>
                  <a:gd name="T60" fmla="*/ 592 w 708"/>
                  <a:gd name="T61" fmla="*/ 138 h 572"/>
                  <a:gd name="T62" fmla="*/ 572 w 708"/>
                  <a:gd name="T63" fmla="*/ 120 h 572"/>
                  <a:gd name="T64" fmla="*/ 552 w 708"/>
                  <a:gd name="T65" fmla="*/ 103 h 572"/>
                  <a:gd name="T66" fmla="*/ 528 w 708"/>
                  <a:gd name="T67" fmla="*/ 85 h 572"/>
                  <a:gd name="T68" fmla="*/ 506 w 708"/>
                  <a:gd name="T69" fmla="*/ 72 h 572"/>
                  <a:gd name="T70" fmla="*/ 480 w 708"/>
                  <a:gd name="T71" fmla="*/ 58 h 572"/>
                  <a:gd name="T72" fmla="*/ 451 w 708"/>
                  <a:gd name="T73" fmla="*/ 43 h 572"/>
                  <a:gd name="T74" fmla="*/ 415 w 708"/>
                  <a:gd name="T75" fmla="*/ 29 h 572"/>
                  <a:gd name="T76" fmla="*/ 385 w 708"/>
                  <a:gd name="T77" fmla="*/ 20 h 572"/>
                  <a:gd name="T78" fmla="*/ 350 w 708"/>
                  <a:gd name="T79" fmla="*/ 11 h 572"/>
                  <a:gd name="T80" fmla="*/ 313 w 708"/>
                  <a:gd name="T81" fmla="*/ 5 h 572"/>
                  <a:gd name="T82" fmla="*/ 278 w 708"/>
                  <a:gd name="T83" fmla="*/ 1 h 572"/>
                  <a:gd name="T84" fmla="*/ 253 w 708"/>
                  <a:gd name="T85" fmla="*/ 1 h 572"/>
                  <a:gd name="T86" fmla="*/ 227 w 708"/>
                  <a:gd name="T87" fmla="*/ 0 h 572"/>
                  <a:gd name="T88" fmla="*/ 0 w 708"/>
                  <a:gd name="T89" fmla="*/ 0 h 5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2"/>
                  <a:gd name="T137" fmla="*/ 708 w 708"/>
                  <a:gd name="T138" fmla="*/ 572 h 5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6" name="Freeform 23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368" y="2504"/>
              <a:ext cx="456" cy="232"/>
              <a:chOff x="2368" y="2504"/>
              <a:chExt cx="456" cy="232"/>
            </a:xfrm>
          </p:grpSpPr>
          <p:sp>
            <p:nvSpPr>
              <p:cNvPr id="17442" name="Line 26"/>
              <p:cNvSpPr>
                <a:spLocks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3" name="Line 27"/>
              <p:cNvSpPr>
                <a:spLocks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4" name="Line 28"/>
              <p:cNvSpPr>
                <a:spLocks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7420" name="Line 29"/>
            <p:cNvSpPr>
              <a:spLocks noChangeShapeType="1"/>
            </p:cNvSpPr>
            <p:nvPr/>
          </p:nvSpPr>
          <p:spPr bwMode="auto">
            <a:xfrm flipH="1">
              <a:off x="1064" y="23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1" name="Line 30"/>
            <p:cNvSpPr>
              <a:spLocks noChangeShapeType="1"/>
            </p:cNvSpPr>
            <p:nvPr/>
          </p:nvSpPr>
          <p:spPr bwMode="auto">
            <a:xfrm flipH="1">
              <a:off x="1064" y="26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2" name="Line 31"/>
            <p:cNvSpPr>
              <a:spLocks noChangeShapeType="1"/>
            </p:cNvSpPr>
            <p:nvPr/>
          </p:nvSpPr>
          <p:spPr bwMode="auto">
            <a:xfrm>
              <a:off x="3688" y="2904"/>
              <a:ext cx="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3" name="Text Box 32"/>
            <p:cNvSpPr txBox="1">
              <a:spLocks noChangeArrowheads="1"/>
            </p:cNvSpPr>
            <p:nvPr/>
          </p:nvSpPr>
          <p:spPr bwMode="auto">
            <a:xfrm>
              <a:off x="814" y="2186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ea typeface="新細明體" pitchFamily="18" charset="-120"/>
                </a:rPr>
                <a:t>W</a:t>
              </a:r>
            </a:p>
          </p:txBody>
        </p:sp>
        <p:sp>
          <p:nvSpPr>
            <p:cNvPr id="17424" name="Text Box 33"/>
            <p:cNvSpPr txBox="1">
              <a:spLocks noChangeArrowheads="1"/>
            </p:cNvSpPr>
            <p:nvPr/>
          </p:nvSpPr>
          <p:spPr bwMode="auto">
            <a:xfrm>
              <a:off x="814" y="2490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ea typeface="新細明體" pitchFamily="18" charset="-120"/>
                </a:rPr>
                <a:t>X</a:t>
              </a:r>
            </a:p>
          </p:txBody>
        </p:sp>
        <p:sp>
          <p:nvSpPr>
            <p:cNvPr id="17425" name="Text Box 34"/>
            <p:cNvSpPr txBox="1">
              <a:spLocks noChangeArrowheads="1"/>
            </p:cNvSpPr>
            <p:nvPr/>
          </p:nvSpPr>
          <p:spPr bwMode="auto">
            <a:xfrm>
              <a:off x="822" y="3002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ea typeface="新細明體" pitchFamily="18" charset="-120"/>
                </a:rPr>
                <a:t>Y</a:t>
              </a:r>
            </a:p>
          </p:txBody>
        </p:sp>
        <p:sp>
          <p:nvSpPr>
            <p:cNvPr id="17426" name="Text Box 35"/>
            <p:cNvSpPr txBox="1">
              <a:spLocks noChangeArrowheads="1"/>
            </p:cNvSpPr>
            <p:nvPr/>
          </p:nvSpPr>
          <p:spPr bwMode="auto">
            <a:xfrm>
              <a:off x="3894" y="273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ea typeface="新細明體" pitchFamily="18" charset="-120"/>
                </a:rPr>
                <a:t>F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flipV="1">
              <a:off x="1614" y="3027"/>
              <a:ext cx="774" cy="576"/>
              <a:chOff x="3310" y="2739"/>
              <a:chExt cx="774" cy="576"/>
            </a:xfrm>
          </p:grpSpPr>
          <p:sp>
            <p:nvSpPr>
              <p:cNvPr id="17440" name="Freeform 50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>
                  <a:gd name="T0" fmla="*/ 0 w 708"/>
                  <a:gd name="T1" fmla="*/ 0 h 572"/>
                  <a:gd name="T2" fmla="*/ 17 w 708"/>
                  <a:gd name="T3" fmla="*/ 40 h 572"/>
                  <a:gd name="T4" fmla="*/ 39 w 708"/>
                  <a:gd name="T5" fmla="*/ 95 h 572"/>
                  <a:gd name="T6" fmla="*/ 54 w 708"/>
                  <a:gd name="T7" fmla="*/ 157 h 572"/>
                  <a:gd name="T8" fmla="*/ 66 w 708"/>
                  <a:gd name="T9" fmla="*/ 227 h 572"/>
                  <a:gd name="T10" fmla="*/ 74 w 708"/>
                  <a:gd name="T11" fmla="*/ 284 h 572"/>
                  <a:gd name="T12" fmla="*/ 69 w 708"/>
                  <a:gd name="T13" fmla="*/ 338 h 572"/>
                  <a:gd name="T14" fmla="*/ 58 w 708"/>
                  <a:gd name="T15" fmla="*/ 399 h 572"/>
                  <a:gd name="T16" fmla="*/ 45 w 708"/>
                  <a:gd name="T17" fmla="*/ 458 h 572"/>
                  <a:gd name="T18" fmla="*/ 28 w 708"/>
                  <a:gd name="T19" fmla="*/ 512 h 572"/>
                  <a:gd name="T20" fmla="*/ 0 w 708"/>
                  <a:gd name="T21" fmla="*/ 572 h 572"/>
                  <a:gd name="T22" fmla="*/ 208 w 708"/>
                  <a:gd name="T23" fmla="*/ 572 h 572"/>
                  <a:gd name="T24" fmla="*/ 297 w 708"/>
                  <a:gd name="T25" fmla="*/ 570 h 572"/>
                  <a:gd name="T26" fmla="*/ 342 w 708"/>
                  <a:gd name="T27" fmla="*/ 567 h 572"/>
                  <a:gd name="T28" fmla="*/ 375 w 708"/>
                  <a:gd name="T29" fmla="*/ 559 h 572"/>
                  <a:gd name="T30" fmla="*/ 409 w 708"/>
                  <a:gd name="T31" fmla="*/ 549 h 572"/>
                  <a:gd name="T32" fmla="*/ 445 w 708"/>
                  <a:gd name="T33" fmla="*/ 533 h 572"/>
                  <a:gd name="T34" fmla="*/ 486 w 708"/>
                  <a:gd name="T35" fmla="*/ 515 h 572"/>
                  <a:gd name="T36" fmla="*/ 526 w 708"/>
                  <a:gd name="T37" fmla="*/ 490 h 572"/>
                  <a:gd name="T38" fmla="*/ 552 w 708"/>
                  <a:gd name="T39" fmla="*/ 470 h 572"/>
                  <a:gd name="T40" fmla="*/ 577 w 708"/>
                  <a:gd name="T41" fmla="*/ 447 h 572"/>
                  <a:gd name="T42" fmla="*/ 604 w 708"/>
                  <a:gd name="T43" fmla="*/ 420 h 572"/>
                  <a:gd name="T44" fmla="*/ 628 w 708"/>
                  <a:gd name="T45" fmla="*/ 398 h 572"/>
                  <a:gd name="T46" fmla="*/ 651 w 708"/>
                  <a:gd name="T47" fmla="*/ 370 h 572"/>
                  <a:gd name="T48" fmla="*/ 680 w 708"/>
                  <a:gd name="T49" fmla="*/ 333 h 572"/>
                  <a:gd name="T50" fmla="*/ 708 w 708"/>
                  <a:gd name="T51" fmla="*/ 286 h 572"/>
                  <a:gd name="T52" fmla="*/ 682 w 708"/>
                  <a:gd name="T53" fmla="*/ 245 h 572"/>
                  <a:gd name="T54" fmla="*/ 658 w 708"/>
                  <a:gd name="T55" fmla="*/ 210 h 572"/>
                  <a:gd name="T56" fmla="*/ 638 w 708"/>
                  <a:gd name="T57" fmla="*/ 185 h 572"/>
                  <a:gd name="T58" fmla="*/ 616 w 708"/>
                  <a:gd name="T59" fmla="*/ 161 h 572"/>
                  <a:gd name="T60" fmla="*/ 592 w 708"/>
                  <a:gd name="T61" fmla="*/ 138 h 572"/>
                  <a:gd name="T62" fmla="*/ 572 w 708"/>
                  <a:gd name="T63" fmla="*/ 120 h 572"/>
                  <a:gd name="T64" fmla="*/ 552 w 708"/>
                  <a:gd name="T65" fmla="*/ 103 h 572"/>
                  <a:gd name="T66" fmla="*/ 528 w 708"/>
                  <a:gd name="T67" fmla="*/ 85 h 572"/>
                  <a:gd name="T68" fmla="*/ 506 w 708"/>
                  <a:gd name="T69" fmla="*/ 72 h 572"/>
                  <a:gd name="T70" fmla="*/ 480 w 708"/>
                  <a:gd name="T71" fmla="*/ 58 h 572"/>
                  <a:gd name="T72" fmla="*/ 451 w 708"/>
                  <a:gd name="T73" fmla="*/ 43 h 572"/>
                  <a:gd name="T74" fmla="*/ 415 w 708"/>
                  <a:gd name="T75" fmla="*/ 29 h 572"/>
                  <a:gd name="T76" fmla="*/ 385 w 708"/>
                  <a:gd name="T77" fmla="*/ 20 h 572"/>
                  <a:gd name="T78" fmla="*/ 350 w 708"/>
                  <a:gd name="T79" fmla="*/ 11 h 572"/>
                  <a:gd name="T80" fmla="*/ 313 w 708"/>
                  <a:gd name="T81" fmla="*/ 5 h 572"/>
                  <a:gd name="T82" fmla="*/ 278 w 708"/>
                  <a:gd name="T83" fmla="*/ 1 h 572"/>
                  <a:gd name="T84" fmla="*/ 253 w 708"/>
                  <a:gd name="T85" fmla="*/ 1 h 572"/>
                  <a:gd name="T86" fmla="*/ 227 w 708"/>
                  <a:gd name="T87" fmla="*/ 0 h 572"/>
                  <a:gd name="T88" fmla="*/ 0 w 708"/>
                  <a:gd name="T89" fmla="*/ 0 h 5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2"/>
                  <a:gd name="T137" fmla="*/ 708 w 708"/>
                  <a:gd name="T138" fmla="*/ 572 h 5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1" name="Freeform 51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 flipV="1">
              <a:off x="2376" y="3080"/>
              <a:ext cx="456" cy="232"/>
              <a:chOff x="2368" y="2504"/>
              <a:chExt cx="456" cy="232"/>
            </a:xfrm>
          </p:grpSpPr>
          <p:sp>
            <p:nvSpPr>
              <p:cNvPr id="17437" name="Line 53"/>
              <p:cNvSpPr>
                <a:spLocks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8" name="Line 54"/>
              <p:cNvSpPr>
                <a:spLocks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9" name="Line 55"/>
              <p:cNvSpPr>
                <a:spLocks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7429" name="Line 56"/>
            <p:cNvSpPr>
              <a:spLocks noChangeShapeType="1"/>
            </p:cNvSpPr>
            <p:nvPr/>
          </p:nvSpPr>
          <p:spPr bwMode="auto">
            <a:xfrm flipH="1" flipV="1">
              <a:off x="1072" y="316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30" name="Line 57"/>
            <p:cNvSpPr>
              <a:spLocks noChangeShapeType="1"/>
            </p:cNvSpPr>
            <p:nvPr/>
          </p:nvSpPr>
          <p:spPr bwMode="auto">
            <a:xfrm flipH="1" flipV="1">
              <a:off x="1072" y="348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31" name="Text Box 58"/>
            <p:cNvSpPr txBox="1">
              <a:spLocks noChangeArrowheads="1"/>
            </p:cNvSpPr>
            <p:nvPr/>
          </p:nvSpPr>
          <p:spPr bwMode="auto">
            <a:xfrm>
              <a:off x="838" y="331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ea typeface="新細明體" pitchFamily="18" charset="-120"/>
                </a:rPr>
                <a:t>Z</a:t>
              </a:r>
            </a:p>
          </p:txBody>
        </p:sp>
        <p:grpSp>
          <p:nvGrpSpPr>
            <p:cNvPr id="14" name="Group 68"/>
            <p:cNvGrpSpPr>
              <a:grpSpLocks/>
            </p:cNvGrpSpPr>
            <p:nvPr/>
          </p:nvGrpSpPr>
          <p:grpSpPr bwMode="auto">
            <a:xfrm>
              <a:off x="2798" y="2619"/>
              <a:ext cx="898" cy="576"/>
              <a:chOff x="3494" y="1963"/>
              <a:chExt cx="898" cy="576"/>
            </a:xfrm>
          </p:grpSpPr>
          <p:grpSp>
            <p:nvGrpSpPr>
              <p:cNvPr id="15" name="Group 61"/>
              <p:cNvGrpSpPr>
                <a:grpSpLocks/>
              </p:cNvGrpSpPr>
              <p:nvPr/>
            </p:nvGrpSpPr>
            <p:grpSpPr bwMode="auto">
              <a:xfrm>
                <a:off x="3494" y="1963"/>
                <a:ext cx="774" cy="576"/>
                <a:chOff x="3310" y="2739"/>
                <a:chExt cx="774" cy="576"/>
              </a:xfrm>
            </p:grpSpPr>
            <p:sp>
              <p:nvSpPr>
                <p:cNvPr id="17435" name="Freeform 62"/>
                <p:cNvSpPr>
                  <a:spLocks/>
                </p:cNvSpPr>
                <p:nvPr/>
              </p:nvSpPr>
              <p:spPr bwMode="auto">
                <a:xfrm>
                  <a:off x="3376" y="2739"/>
                  <a:ext cx="708" cy="572"/>
                </a:xfrm>
                <a:custGeom>
                  <a:avLst/>
                  <a:gdLst>
                    <a:gd name="T0" fmla="*/ 0 w 708"/>
                    <a:gd name="T1" fmla="*/ 0 h 572"/>
                    <a:gd name="T2" fmla="*/ 17 w 708"/>
                    <a:gd name="T3" fmla="*/ 40 h 572"/>
                    <a:gd name="T4" fmla="*/ 39 w 708"/>
                    <a:gd name="T5" fmla="*/ 95 h 572"/>
                    <a:gd name="T6" fmla="*/ 54 w 708"/>
                    <a:gd name="T7" fmla="*/ 157 h 572"/>
                    <a:gd name="T8" fmla="*/ 66 w 708"/>
                    <a:gd name="T9" fmla="*/ 227 h 572"/>
                    <a:gd name="T10" fmla="*/ 74 w 708"/>
                    <a:gd name="T11" fmla="*/ 284 h 572"/>
                    <a:gd name="T12" fmla="*/ 69 w 708"/>
                    <a:gd name="T13" fmla="*/ 338 h 572"/>
                    <a:gd name="T14" fmla="*/ 58 w 708"/>
                    <a:gd name="T15" fmla="*/ 399 h 572"/>
                    <a:gd name="T16" fmla="*/ 45 w 708"/>
                    <a:gd name="T17" fmla="*/ 458 h 572"/>
                    <a:gd name="T18" fmla="*/ 28 w 708"/>
                    <a:gd name="T19" fmla="*/ 512 h 572"/>
                    <a:gd name="T20" fmla="*/ 0 w 708"/>
                    <a:gd name="T21" fmla="*/ 572 h 572"/>
                    <a:gd name="T22" fmla="*/ 208 w 708"/>
                    <a:gd name="T23" fmla="*/ 572 h 572"/>
                    <a:gd name="T24" fmla="*/ 297 w 708"/>
                    <a:gd name="T25" fmla="*/ 570 h 572"/>
                    <a:gd name="T26" fmla="*/ 342 w 708"/>
                    <a:gd name="T27" fmla="*/ 567 h 572"/>
                    <a:gd name="T28" fmla="*/ 375 w 708"/>
                    <a:gd name="T29" fmla="*/ 559 h 572"/>
                    <a:gd name="T30" fmla="*/ 409 w 708"/>
                    <a:gd name="T31" fmla="*/ 549 h 572"/>
                    <a:gd name="T32" fmla="*/ 445 w 708"/>
                    <a:gd name="T33" fmla="*/ 533 h 572"/>
                    <a:gd name="T34" fmla="*/ 486 w 708"/>
                    <a:gd name="T35" fmla="*/ 515 h 572"/>
                    <a:gd name="T36" fmla="*/ 526 w 708"/>
                    <a:gd name="T37" fmla="*/ 490 h 572"/>
                    <a:gd name="T38" fmla="*/ 552 w 708"/>
                    <a:gd name="T39" fmla="*/ 470 h 572"/>
                    <a:gd name="T40" fmla="*/ 577 w 708"/>
                    <a:gd name="T41" fmla="*/ 447 h 572"/>
                    <a:gd name="T42" fmla="*/ 604 w 708"/>
                    <a:gd name="T43" fmla="*/ 420 h 572"/>
                    <a:gd name="T44" fmla="*/ 628 w 708"/>
                    <a:gd name="T45" fmla="*/ 398 h 572"/>
                    <a:gd name="T46" fmla="*/ 651 w 708"/>
                    <a:gd name="T47" fmla="*/ 370 h 572"/>
                    <a:gd name="T48" fmla="*/ 680 w 708"/>
                    <a:gd name="T49" fmla="*/ 333 h 572"/>
                    <a:gd name="T50" fmla="*/ 708 w 708"/>
                    <a:gd name="T51" fmla="*/ 286 h 572"/>
                    <a:gd name="T52" fmla="*/ 682 w 708"/>
                    <a:gd name="T53" fmla="*/ 245 h 572"/>
                    <a:gd name="T54" fmla="*/ 658 w 708"/>
                    <a:gd name="T55" fmla="*/ 210 h 572"/>
                    <a:gd name="T56" fmla="*/ 638 w 708"/>
                    <a:gd name="T57" fmla="*/ 185 h 572"/>
                    <a:gd name="T58" fmla="*/ 616 w 708"/>
                    <a:gd name="T59" fmla="*/ 161 h 572"/>
                    <a:gd name="T60" fmla="*/ 592 w 708"/>
                    <a:gd name="T61" fmla="*/ 138 h 572"/>
                    <a:gd name="T62" fmla="*/ 572 w 708"/>
                    <a:gd name="T63" fmla="*/ 120 h 572"/>
                    <a:gd name="T64" fmla="*/ 552 w 708"/>
                    <a:gd name="T65" fmla="*/ 103 h 572"/>
                    <a:gd name="T66" fmla="*/ 528 w 708"/>
                    <a:gd name="T67" fmla="*/ 85 h 572"/>
                    <a:gd name="T68" fmla="*/ 506 w 708"/>
                    <a:gd name="T69" fmla="*/ 72 h 572"/>
                    <a:gd name="T70" fmla="*/ 480 w 708"/>
                    <a:gd name="T71" fmla="*/ 58 h 572"/>
                    <a:gd name="T72" fmla="*/ 451 w 708"/>
                    <a:gd name="T73" fmla="*/ 43 h 572"/>
                    <a:gd name="T74" fmla="*/ 415 w 708"/>
                    <a:gd name="T75" fmla="*/ 29 h 572"/>
                    <a:gd name="T76" fmla="*/ 385 w 708"/>
                    <a:gd name="T77" fmla="*/ 20 h 572"/>
                    <a:gd name="T78" fmla="*/ 350 w 708"/>
                    <a:gd name="T79" fmla="*/ 11 h 572"/>
                    <a:gd name="T80" fmla="*/ 313 w 708"/>
                    <a:gd name="T81" fmla="*/ 5 h 572"/>
                    <a:gd name="T82" fmla="*/ 278 w 708"/>
                    <a:gd name="T83" fmla="*/ 1 h 572"/>
                    <a:gd name="T84" fmla="*/ 253 w 708"/>
                    <a:gd name="T85" fmla="*/ 1 h 572"/>
                    <a:gd name="T86" fmla="*/ 227 w 708"/>
                    <a:gd name="T87" fmla="*/ 0 h 572"/>
                    <a:gd name="T88" fmla="*/ 0 w 708"/>
                    <a:gd name="T89" fmla="*/ 0 h 5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708"/>
                    <a:gd name="T136" fmla="*/ 0 h 572"/>
                    <a:gd name="T137" fmla="*/ 708 w 708"/>
                    <a:gd name="T138" fmla="*/ 572 h 5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708" h="572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39" y="95"/>
                      </a:lnTo>
                      <a:lnTo>
                        <a:pt x="54" y="157"/>
                      </a:lnTo>
                      <a:lnTo>
                        <a:pt x="66" y="227"/>
                      </a:lnTo>
                      <a:lnTo>
                        <a:pt x="74" y="284"/>
                      </a:lnTo>
                      <a:lnTo>
                        <a:pt x="69" y="338"/>
                      </a:lnTo>
                      <a:lnTo>
                        <a:pt x="58" y="399"/>
                      </a:lnTo>
                      <a:lnTo>
                        <a:pt x="45" y="458"/>
                      </a:lnTo>
                      <a:lnTo>
                        <a:pt x="28" y="512"/>
                      </a:lnTo>
                      <a:lnTo>
                        <a:pt x="0" y="572"/>
                      </a:lnTo>
                      <a:lnTo>
                        <a:pt x="208" y="572"/>
                      </a:lnTo>
                      <a:lnTo>
                        <a:pt x="297" y="570"/>
                      </a:lnTo>
                      <a:lnTo>
                        <a:pt x="342" y="567"/>
                      </a:lnTo>
                      <a:lnTo>
                        <a:pt x="375" y="559"/>
                      </a:lnTo>
                      <a:lnTo>
                        <a:pt x="409" y="549"/>
                      </a:lnTo>
                      <a:lnTo>
                        <a:pt x="445" y="533"/>
                      </a:lnTo>
                      <a:lnTo>
                        <a:pt x="486" y="515"/>
                      </a:lnTo>
                      <a:lnTo>
                        <a:pt x="526" y="490"/>
                      </a:lnTo>
                      <a:lnTo>
                        <a:pt x="552" y="470"/>
                      </a:lnTo>
                      <a:lnTo>
                        <a:pt x="577" y="447"/>
                      </a:lnTo>
                      <a:lnTo>
                        <a:pt x="604" y="420"/>
                      </a:lnTo>
                      <a:lnTo>
                        <a:pt x="628" y="398"/>
                      </a:lnTo>
                      <a:lnTo>
                        <a:pt x="651" y="370"/>
                      </a:lnTo>
                      <a:lnTo>
                        <a:pt x="680" y="333"/>
                      </a:lnTo>
                      <a:lnTo>
                        <a:pt x="708" y="286"/>
                      </a:lnTo>
                      <a:lnTo>
                        <a:pt x="682" y="245"/>
                      </a:lnTo>
                      <a:lnTo>
                        <a:pt x="658" y="210"/>
                      </a:lnTo>
                      <a:lnTo>
                        <a:pt x="638" y="185"/>
                      </a:lnTo>
                      <a:lnTo>
                        <a:pt x="616" y="161"/>
                      </a:lnTo>
                      <a:lnTo>
                        <a:pt x="592" y="138"/>
                      </a:lnTo>
                      <a:lnTo>
                        <a:pt x="572" y="120"/>
                      </a:lnTo>
                      <a:lnTo>
                        <a:pt x="552" y="103"/>
                      </a:lnTo>
                      <a:lnTo>
                        <a:pt x="528" y="85"/>
                      </a:lnTo>
                      <a:lnTo>
                        <a:pt x="506" y="72"/>
                      </a:lnTo>
                      <a:lnTo>
                        <a:pt x="480" y="58"/>
                      </a:lnTo>
                      <a:lnTo>
                        <a:pt x="451" y="43"/>
                      </a:lnTo>
                      <a:lnTo>
                        <a:pt x="415" y="29"/>
                      </a:lnTo>
                      <a:lnTo>
                        <a:pt x="385" y="20"/>
                      </a:lnTo>
                      <a:lnTo>
                        <a:pt x="350" y="11"/>
                      </a:lnTo>
                      <a:lnTo>
                        <a:pt x="313" y="5"/>
                      </a:lnTo>
                      <a:lnTo>
                        <a:pt x="278" y="1"/>
                      </a:lnTo>
                      <a:lnTo>
                        <a:pt x="253" y="1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36" name="Freeform 63"/>
                <p:cNvSpPr>
                  <a:spLocks/>
                </p:cNvSpPr>
                <p:nvPr/>
              </p:nvSpPr>
              <p:spPr bwMode="auto">
                <a:xfrm>
                  <a:off x="3310" y="2742"/>
                  <a:ext cx="76" cy="573"/>
                </a:xfrm>
                <a:custGeom>
                  <a:avLst/>
                  <a:gdLst>
                    <a:gd name="T0" fmla="*/ 3 w 76"/>
                    <a:gd name="T1" fmla="*/ 0 h 573"/>
                    <a:gd name="T2" fmla="*/ 30 w 76"/>
                    <a:gd name="T3" fmla="*/ 71 h 573"/>
                    <a:gd name="T4" fmla="*/ 48 w 76"/>
                    <a:gd name="T5" fmla="*/ 135 h 573"/>
                    <a:gd name="T6" fmla="*/ 62 w 76"/>
                    <a:gd name="T7" fmla="*/ 194 h 573"/>
                    <a:gd name="T8" fmla="*/ 75 w 76"/>
                    <a:gd name="T9" fmla="*/ 279 h 573"/>
                    <a:gd name="T10" fmla="*/ 66 w 76"/>
                    <a:gd name="T11" fmla="*/ 354 h 573"/>
                    <a:gd name="T12" fmla="*/ 54 w 76"/>
                    <a:gd name="T13" fmla="*/ 411 h 573"/>
                    <a:gd name="T14" fmla="*/ 35 w 76"/>
                    <a:gd name="T15" fmla="*/ 488 h 573"/>
                    <a:gd name="T16" fmla="*/ 0 w 76"/>
                    <a:gd name="T17" fmla="*/ 573 h 5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6"/>
                    <a:gd name="T28" fmla="*/ 0 h 573"/>
                    <a:gd name="T29" fmla="*/ 76 w 76"/>
                    <a:gd name="T30" fmla="*/ 573 h 57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6" h="573">
                      <a:moveTo>
                        <a:pt x="3" y="0"/>
                      </a:moveTo>
                      <a:cubicBezTo>
                        <a:pt x="7" y="12"/>
                        <a:pt x="23" y="49"/>
                        <a:pt x="30" y="71"/>
                      </a:cubicBezTo>
                      <a:cubicBezTo>
                        <a:pt x="37" y="93"/>
                        <a:pt x="43" y="115"/>
                        <a:pt x="48" y="135"/>
                      </a:cubicBezTo>
                      <a:cubicBezTo>
                        <a:pt x="53" y="155"/>
                        <a:pt x="58" y="170"/>
                        <a:pt x="62" y="194"/>
                      </a:cubicBezTo>
                      <a:cubicBezTo>
                        <a:pt x="66" y="218"/>
                        <a:pt x="74" y="252"/>
                        <a:pt x="75" y="279"/>
                      </a:cubicBezTo>
                      <a:cubicBezTo>
                        <a:pt x="76" y="306"/>
                        <a:pt x="69" y="332"/>
                        <a:pt x="66" y="354"/>
                      </a:cubicBezTo>
                      <a:cubicBezTo>
                        <a:pt x="63" y="376"/>
                        <a:pt x="59" y="389"/>
                        <a:pt x="54" y="411"/>
                      </a:cubicBezTo>
                      <a:cubicBezTo>
                        <a:pt x="49" y="433"/>
                        <a:pt x="44" y="461"/>
                        <a:pt x="35" y="488"/>
                      </a:cubicBezTo>
                      <a:cubicBezTo>
                        <a:pt x="26" y="515"/>
                        <a:pt x="7" y="555"/>
                        <a:pt x="0" y="573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7434" name="Oval 67"/>
              <p:cNvSpPr>
                <a:spLocks noChangeArrowheads="1"/>
              </p:cNvSpPr>
              <p:nvPr/>
            </p:nvSpPr>
            <p:spPr bwMode="auto">
              <a:xfrm>
                <a:off x="4264" y="2184"/>
                <a:ext cx="128" cy="1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135937" cy="1020763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  <a:ea typeface="新細明體" pitchFamily="18" charset="-120"/>
              </a:rPr>
              <a:t>Parity Generators and Checkers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12738" y="1162050"/>
            <a:ext cx="8064500" cy="50276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  <a:cs typeface="Times New Roman" pitchFamily="18" charset="0"/>
              </a:rPr>
              <a:t>In Chapter 1, a parity bit added to n-bit code to produce an n + 1 bit code: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  <a:cs typeface="Times New Roman" pitchFamily="18" charset="0"/>
              </a:rPr>
              <a:t>Add odd parity bit to generate code words with even parity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  <a:cs typeface="Times New Roman" pitchFamily="18" charset="0"/>
              </a:rPr>
              <a:t>Add even parity bit to generate code words with odd parity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  <a:cs typeface="Times New Roman" pitchFamily="18" charset="0"/>
              </a:rPr>
              <a:t>Use odd parity circuit to check code words with even parity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  <a:cs typeface="Times New Roman" pitchFamily="18" charset="0"/>
              </a:rPr>
              <a:t>Use even parity circuit to check code words with odd parity 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  <a:cs typeface="Times New Roman" pitchFamily="18" charset="0"/>
              </a:rPr>
              <a:t>Example: n = 3. Generate even</a:t>
            </a:r>
            <a:br>
              <a:rPr lang="en-US" altLang="zh-TW" sz="2400" smtClean="0"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smtClean="0">
                <a:ea typeface="新細明體" pitchFamily="18" charset="-120"/>
                <a:cs typeface="Times New Roman" pitchFamily="18" charset="0"/>
              </a:rPr>
              <a:t>parity code words of length four</a:t>
            </a:r>
            <a:br>
              <a:rPr lang="en-US" altLang="zh-TW" sz="2400" smtClean="0"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smtClean="0">
                <a:ea typeface="新細明體" pitchFamily="18" charset="-120"/>
                <a:cs typeface="Times New Roman" pitchFamily="18" charset="0"/>
              </a:rPr>
              <a:t>with odd parity generator: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  <a:cs typeface="Times New Roman" pitchFamily="18" charset="0"/>
              </a:rPr>
              <a:t>Check even parity code words of </a:t>
            </a:r>
            <a:br>
              <a:rPr lang="en-US" altLang="zh-TW" sz="2400" smtClean="0"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smtClean="0">
                <a:ea typeface="新細明體" pitchFamily="18" charset="-120"/>
                <a:cs typeface="Times New Roman" pitchFamily="18" charset="0"/>
              </a:rPr>
              <a:t>length four with odd parity checker: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  <a:cs typeface="Times New Roman" pitchFamily="18" charset="0"/>
              </a:rPr>
              <a:t>Operation: (X,Y,Z) = (0,0,1) gives</a:t>
            </a:r>
            <a:br>
              <a:rPr lang="en-US" altLang="zh-TW" sz="2400" smtClean="0"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smtClean="0">
                <a:ea typeface="新細明體" pitchFamily="18" charset="-120"/>
                <a:cs typeface="Times New Roman" pitchFamily="18" charset="0"/>
              </a:rPr>
              <a:t>(X,Y,Z,P) = (0,0,1,1) and C= 0.</a:t>
            </a:r>
            <a:br>
              <a:rPr lang="en-US" altLang="zh-TW" sz="2400" smtClean="0"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smtClean="0">
                <a:ea typeface="新細明體" pitchFamily="18" charset="-120"/>
                <a:cs typeface="Times New Roman" pitchFamily="18" charset="0"/>
              </a:rPr>
              <a:t>If Y changes from 0 to 1 between</a:t>
            </a:r>
            <a:br>
              <a:rPr lang="en-US" altLang="zh-TW" sz="2400" smtClean="0"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smtClean="0">
                <a:ea typeface="新細明體" pitchFamily="18" charset="-120"/>
                <a:cs typeface="Times New Roman" pitchFamily="18" charset="0"/>
              </a:rPr>
              <a:t>generator and checker, then = 1 indicates an error.</a:t>
            </a:r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Chapter 2 - Part 3         </a:t>
            </a:r>
            <a:fld id="{E2AE850D-7A7E-43C2-94FB-DD003846FA69}" type="slidenum">
              <a:rPr lang="en-US" altLang="zh-TW"/>
              <a:pPr/>
              <a:t>14</a:t>
            </a:fld>
            <a:endParaRPr lang="en-US" altLang="zh-TW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5407025" y="3241675"/>
            <a:ext cx="3684588" cy="1238250"/>
            <a:chOff x="2894" y="2402"/>
            <a:chExt cx="2321" cy="780"/>
          </a:xfrm>
        </p:grpSpPr>
        <p:grpSp>
          <p:nvGrpSpPr>
            <p:cNvPr id="3" name="Group 66"/>
            <p:cNvGrpSpPr>
              <a:grpSpLocks noChangeAspect="1"/>
            </p:cNvGrpSpPr>
            <p:nvPr/>
          </p:nvGrpSpPr>
          <p:grpSpPr bwMode="auto">
            <a:xfrm>
              <a:off x="4294" y="2725"/>
              <a:ext cx="540" cy="402"/>
              <a:chOff x="3310" y="2739"/>
              <a:chExt cx="774" cy="576"/>
            </a:xfrm>
          </p:grpSpPr>
          <p:sp>
            <p:nvSpPr>
              <p:cNvPr id="18482" name="Freeform 67"/>
              <p:cNvSpPr>
                <a:spLocks noChangeAspect="1"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>
                  <a:gd name="T0" fmla="*/ 0 w 708"/>
                  <a:gd name="T1" fmla="*/ 0 h 572"/>
                  <a:gd name="T2" fmla="*/ 17 w 708"/>
                  <a:gd name="T3" fmla="*/ 40 h 572"/>
                  <a:gd name="T4" fmla="*/ 39 w 708"/>
                  <a:gd name="T5" fmla="*/ 95 h 572"/>
                  <a:gd name="T6" fmla="*/ 54 w 708"/>
                  <a:gd name="T7" fmla="*/ 157 h 572"/>
                  <a:gd name="T8" fmla="*/ 66 w 708"/>
                  <a:gd name="T9" fmla="*/ 227 h 572"/>
                  <a:gd name="T10" fmla="*/ 74 w 708"/>
                  <a:gd name="T11" fmla="*/ 284 h 572"/>
                  <a:gd name="T12" fmla="*/ 69 w 708"/>
                  <a:gd name="T13" fmla="*/ 338 h 572"/>
                  <a:gd name="T14" fmla="*/ 58 w 708"/>
                  <a:gd name="T15" fmla="*/ 399 h 572"/>
                  <a:gd name="T16" fmla="*/ 45 w 708"/>
                  <a:gd name="T17" fmla="*/ 458 h 572"/>
                  <a:gd name="T18" fmla="*/ 28 w 708"/>
                  <a:gd name="T19" fmla="*/ 512 h 572"/>
                  <a:gd name="T20" fmla="*/ 0 w 708"/>
                  <a:gd name="T21" fmla="*/ 572 h 572"/>
                  <a:gd name="T22" fmla="*/ 208 w 708"/>
                  <a:gd name="T23" fmla="*/ 572 h 572"/>
                  <a:gd name="T24" fmla="*/ 297 w 708"/>
                  <a:gd name="T25" fmla="*/ 570 h 572"/>
                  <a:gd name="T26" fmla="*/ 342 w 708"/>
                  <a:gd name="T27" fmla="*/ 567 h 572"/>
                  <a:gd name="T28" fmla="*/ 375 w 708"/>
                  <a:gd name="T29" fmla="*/ 559 h 572"/>
                  <a:gd name="T30" fmla="*/ 409 w 708"/>
                  <a:gd name="T31" fmla="*/ 549 h 572"/>
                  <a:gd name="T32" fmla="*/ 445 w 708"/>
                  <a:gd name="T33" fmla="*/ 533 h 572"/>
                  <a:gd name="T34" fmla="*/ 486 w 708"/>
                  <a:gd name="T35" fmla="*/ 515 h 572"/>
                  <a:gd name="T36" fmla="*/ 526 w 708"/>
                  <a:gd name="T37" fmla="*/ 490 h 572"/>
                  <a:gd name="T38" fmla="*/ 552 w 708"/>
                  <a:gd name="T39" fmla="*/ 470 h 572"/>
                  <a:gd name="T40" fmla="*/ 577 w 708"/>
                  <a:gd name="T41" fmla="*/ 447 h 572"/>
                  <a:gd name="T42" fmla="*/ 604 w 708"/>
                  <a:gd name="T43" fmla="*/ 420 h 572"/>
                  <a:gd name="T44" fmla="*/ 628 w 708"/>
                  <a:gd name="T45" fmla="*/ 398 h 572"/>
                  <a:gd name="T46" fmla="*/ 651 w 708"/>
                  <a:gd name="T47" fmla="*/ 370 h 572"/>
                  <a:gd name="T48" fmla="*/ 680 w 708"/>
                  <a:gd name="T49" fmla="*/ 333 h 572"/>
                  <a:gd name="T50" fmla="*/ 708 w 708"/>
                  <a:gd name="T51" fmla="*/ 286 h 572"/>
                  <a:gd name="T52" fmla="*/ 682 w 708"/>
                  <a:gd name="T53" fmla="*/ 245 h 572"/>
                  <a:gd name="T54" fmla="*/ 658 w 708"/>
                  <a:gd name="T55" fmla="*/ 210 h 572"/>
                  <a:gd name="T56" fmla="*/ 638 w 708"/>
                  <a:gd name="T57" fmla="*/ 185 h 572"/>
                  <a:gd name="T58" fmla="*/ 616 w 708"/>
                  <a:gd name="T59" fmla="*/ 161 h 572"/>
                  <a:gd name="T60" fmla="*/ 592 w 708"/>
                  <a:gd name="T61" fmla="*/ 138 h 572"/>
                  <a:gd name="T62" fmla="*/ 572 w 708"/>
                  <a:gd name="T63" fmla="*/ 120 h 572"/>
                  <a:gd name="T64" fmla="*/ 552 w 708"/>
                  <a:gd name="T65" fmla="*/ 103 h 572"/>
                  <a:gd name="T66" fmla="*/ 528 w 708"/>
                  <a:gd name="T67" fmla="*/ 85 h 572"/>
                  <a:gd name="T68" fmla="*/ 506 w 708"/>
                  <a:gd name="T69" fmla="*/ 72 h 572"/>
                  <a:gd name="T70" fmla="*/ 480 w 708"/>
                  <a:gd name="T71" fmla="*/ 58 h 572"/>
                  <a:gd name="T72" fmla="*/ 451 w 708"/>
                  <a:gd name="T73" fmla="*/ 43 h 572"/>
                  <a:gd name="T74" fmla="*/ 415 w 708"/>
                  <a:gd name="T75" fmla="*/ 29 h 572"/>
                  <a:gd name="T76" fmla="*/ 385 w 708"/>
                  <a:gd name="T77" fmla="*/ 20 h 572"/>
                  <a:gd name="T78" fmla="*/ 350 w 708"/>
                  <a:gd name="T79" fmla="*/ 11 h 572"/>
                  <a:gd name="T80" fmla="*/ 313 w 708"/>
                  <a:gd name="T81" fmla="*/ 5 h 572"/>
                  <a:gd name="T82" fmla="*/ 278 w 708"/>
                  <a:gd name="T83" fmla="*/ 1 h 572"/>
                  <a:gd name="T84" fmla="*/ 253 w 708"/>
                  <a:gd name="T85" fmla="*/ 1 h 572"/>
                  <a:gd name="T86" fmla="*/ 227 w 708"/>
                  <a:gd name="T87" fmla="*/ 0 h 572"/>
                  <a:gd name="T88" fmla="*/ 0 w 708"/>
                  <a:gd name="T89" fmla="*/ 0 h 5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2"/>
                  <a:gd name="T137" fmla="*/ 708 w 708"/>
                  <a:gd name="T138" fmla="*/ 572 h 5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83" name="Freeform 68"/>
              <p:cNvSpPr>
                <a:spLocks noChangeAspect="1"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" name="Group 69"/>
            <p:cNvGrpSpPr>
              <a:grpSpLocks noChangeAspect="1"/>
            </p:cNvGrpSpPr>
            <p:nvPr/>
          </p:nvGrpSpPr>
          <p:grpSpPr bwMode="auto">
            <a:xfrm>
              <a:off x="3479" y="2451"/>
              <a:ext cx="540" cy="402"/>
              <a:chOff x="3310" y="2739"/>
              <a:chExt cx="774" cy="576"/>
            </a:xfrm>
          </p:grpSpPr>
          <p:sp>
            <p:nvSpPr>
              <p:cNvPr id="18480" name="Freeform 70"/>
              <p:cNvSpPr>
                <a:spLocks noChangeAspect="1"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>
                  <a:gd name="T0" fmla="*/ 0 w 708"/>
                  <a:gd name="T1" fmla="*/ 0 h 572"/>
                  <a:gd name="T2" fmla="*/ 17 w 708"/>
                  <a:gd name="T3" fmla="*/ 40 h 572"/>
                  <a:gd name="T4" fmla="*/ 39 w 708"/>
                  <a:gd name="T5" fmla="*/ 95 h 572"/>
                  <a:gd name="T6" fmla="*/ 54 w 708"/>
                  <a:gd name="T7" fmla="*/ 157 h 572"/>
                  <a:gd name="T8" fmla="*/ 66 w 708"/>
                  <a:gd name="T9" fmla="*/ 227 h 572"/>
                  <a:gd name="T10" fmla="*/ 74 w 708"/>
                  <a:gd name="T11" fmla="*/ 284 h 572"/>
                  <a:gd name="T12" fmla="*/ 69 w 708"/>
                  <a:gd name="T13" fmla="*/ 338 h 572"/>
                  <a:gd name="T14" fmla="*/ 58 w 708"/>
                  <a:gd name="T15" fmla="*/ 399 h 572"/>
                  <a:gd name="T16" fmla="*/ 45 w 708"/>
                  <a:gd name="T17" fmla="*/ 458 h 572"/>
                  <a:gd name="T18" fmla="*/ 28 w 708"/>
                  <a:gd name="T19" fmla="*/ 512 h 572"/>
                  <a:gd name="T20" fmla="*/ 0 w 708"/>
                  <a:gd name="T21" fmla="*/ 572 h 572"/>
                  <a:gd name="T22" fmla="*/ 208 w 708"/>
                  <a:gd name="T23" fmla="*/ 572 h 572"/>
                  <a:gd name="T24" fmla="*/ 297 w 708"/>
                  <a:gd name="T25" fmla="*/ 570 h 572"/>
                  <a:gd name="T26" fmla="*/ 342 w 708"/>
                  <a:gd name="T27" fmla="*/ 567 h 572"/>
                  <a:gd name="T28" fmla="*/ 375 w 708"/>
                  <a:gd name="T29" fmla="*/ 559 h 572"/>
                  <a:gd name="T30" fmla="*/ 409 w 708"/>
                  <a:gd name="T31" fmla="*/ 549 h 572"/>
                  <a:gd name="T32" fmla="*/ 445 w 708"/>
                  <a:gd name="T33" fmla="*/ 533 h 572"/>
                  <a:gd name="T34" fmla="*/ 486 w 708"/>
                  <a:gd name="T35" fmla="*/ 515 h 572"/>
                  <a:gd name="T36" fmla="*/ 526 w 708"/>
                  <a:gd name="T37" fmla="*/ 490 h 572"/>
                  <a:gd name="T38" fmla="*/ 552 w 708"/>
                  <a:gd name="T39" fmla="*/ 470 h 572"/>
                  <a:gd name="T40" fmla="*/ 577 w 708"/>
                  <a:gd name="T41" fmla="*/ 447 h 572"/>
                  <a:gd name="T42" fmla="*/ 604 w 708"/>
                  <a:gd name="T43" fmla="*/ 420 h 572"/>
                  <a:gd name="T44" fmla="*/ 628 w 708"/>
                  <a:gd name="T45" fmla="*/ 398 h 572"/>
                  <a:gd name="T46" fmla="*/ 651 w 708"/>
                  <a:gd name="T47" fmla="*/ 370 h 572"/>
                  <a:gd name="T48" fmla="*/ 680 w 708"/>
                  <a:gd name="T49" fmla="*/ 333 h 572"/>
                  <a:gd name="T50" fmla="*/ 708 w 708"/>
                  <a:gd name="T51" fmla="*/ 286 h 572"/>
                  <a:gd name="T52" fmla="*/ 682 w 708"/>
                  <a:gd name="T53" fmla="*/ 245 h 572"/>
                  <a:gd name="T54" fmla="*/ 658 w 708"/>
                  <a:gd name="T55" fmla="*/ 210 h 572"/>
                  <a:gd name="T56" fmla="*/ 638 w 708"/>
                  <a:gd name="T57" fmla="*/ 185 h 572"/>
                  <a:gd name="T58" fmla="*/ 616 w 708"/>
                  <a:gd name="T59" fmla="*/ 161 h 572"/>
                  <a:gd name="T60" fmla="*/ 592 w 708"/>
                  <a:gd name="T61" fmla="*/ 138 h 572"/>
                  <a:gd name="T62" fmla="*/ 572 w 708"/>
                  <a:gd name="T63" fmla="*/ 120 h 572"/>
                  <a:gd name="T64" fmla="*/ 552 w 708"/>
                  <a:gd name="T65" fmla="*/ 103 h 572"/>
                  <a:gd name="T66" fmla="*/ 528 w 708"/>
                  <a:gd name="T67" fmla="*/ 85 h 572"/>
                  <a:gd name="T68" fmla="*/ 506 w 708"/>
                  <a:gd name="T69" fmla="*/ 72 h 572"/>
                  <a:gd name="T70" fmla="*/ 480 w 708"/>
                  <a:gd name="T71" fmla="*/ 58 h 572"/>
                  <a:gd name="T72" fmla="*/ 451 w 708"/>
                  <a:gd name="T73" fmla="*/ 43 h 572"/>
                  <a:gd name="T74" fmla="*/ 415 w 708"/>
                  <a:gd name="T75" fmla="*/ 29 h 572"/>
                  <a:gd name="T76" fmla="*/ 385 w 708"/>
                  <a:gd name="T77" fmla="*/ 20 h 572"/>
                  <a:gd name="T78" fmla="*/ 350 w 708"/>
                  <a:gd name="T79" fmla="*/ 11 h 572"/>
                  <a:gd name="T80" fmla="*/ 313 w 708"/>
                  <a:gd name="T81" fmla="*/ 5 h 572"/>
                  <a:gd name="T82" fmla="*/ 278 w 708"/>
                  <a:gd name="T83" fmla="*/ 1 h 572"/>
                  <a:gd name="T84" fmla="*/ 253 w 708"/>
                  <a:gd name="T85" fmla="*/ 1 h 572"/>
                  <a:gd name="T86" fmla="*/ 227 w 708"/>
                  <a:gd name="T87" fmla="*/ 0 h 572"/>
                  <a:gd name="T88" fmla="*/ 0 w 708"/>
                  <a:gd name="T89" fmla="*/ 0 h 5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2"/>
                  <a:gd name="T137" fmla="*/ 708 w 708"/>
                  <a:gd name="T138" fmla="*/ 572 h 5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81" name="Freeform 71"/>
              <p:cNvSpPr>
                <a:spLocks noChangeAspect="1"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468" name="Line 72"/>
            <p:cNvSpPr>
              <a:spLocks noChangeAspect="1" noChangeShapeType="1"/>
            </p:cNvSpPr>
            <p:nvPr/>
          </p:nvSpPr>
          <p:spPr bwMode="auto">
            <a:xfrm flipH="1">
              <a:off x="3100" y="3047"/>
              <a:ext cx="1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73"/>
            <p:cNvGrpSpPr>
              <a:grpSpLocks noChangeAspect="1"/>
            </p:cNvGrpSpPr>
            <p:nvPr/>
          </p:nvGrpSpPr>
          <p:grpSpPr bwMode="auto">
            <a:xfrm>
              <a:off x="4010" y="2656"/>
              <a:ext cx="319" cy="162"/>
              <a:chOff x="2368" y="2504"/>
              <a:chExt cx="456" cy="232"/>
            </a:xfrm>
          </p:grpSpPr>
          <p:sp>
            <p:nvSpPr>
              <p:cNvPr id="18477" name="Line 74"/>
              <p:cNvSpPr>
                <a:spLocks noChangeAspect="1"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78" name="Line 75"/>
              <p:cNvSpPr>
                <a:spLocks noChangeAspect="1"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79" name="Line 76"/>
              <p:cNvSpPr>
                <a:spLocks noChangeAspect="1"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470" name="Line 77"/>
            <p:cNvSpPr>
              <a:spLocks noChangeAspect="1" noChangeShapeType="1"/>
            </p:cNvSpPr>
            <p:nvPr/>
          </p:nvSpPr>
          <p:spPr bwMode="auto">
            <a:xfrm flipH="1">
              <a:off x="3100" y="2550"/>
              <a:ext cx="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71" name="Line 78"/>
            <p:cNvSpPr>
              <a:spLocks noChangeAspect="1" noChangeShapeType="1"/>
            </p:cNvSpPr>
            <p:nvPr/>
          </p:nvSpPr>
          <p:spPr bwMode="auto">
            <a:xfrm flipH="1">
              <a:off x="3100" y="2767"/>
              <a:ext cx="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72" name="Line 79"/>
            <p:cNvSpPr>
              <a:spLocks noChangeAspect="1" noChangeShapeType="1"/>
            </p:cNvSpPr>
            <p:nvPr/>
          </p:nvSpPr>
          <p:spPr bwMode="auto">
            <a:xfrm>
              <a:off x="4831" y="2930"/>
              <a:ext cx="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73" name="Text Box 80"/>
            <p:cNvSpPr txBox="1">
              <a:spLocks noChangeAspect="1" noChangeArrowheads="1"/>
            </p:cNvSpPr>
            <p:nvPr/>
          </p:nvSpPr>
          <p:spPr bwMode="auto">
            <a:xfrm>
              <a:off x="2894" y="240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itchFamily="18" charset="-120"/>
                </a:rPr>
                <a:t>X</a:t>
              </a:r>
            </a:p>
          </p:txBody>
        </p:sp>
        <p:sp>
          <p:nvSpPr>
            <p:cNvPr id="18474" name="Text Box 81"/>
            <p:cNvSpPr txBox="1">
              <a:spLocks noChangeAspect="1" noChangeArrowheads="1"/>
            </p:cNvSpPr>
            <p:nvPr/>
          </p:nvSpPr>
          <p:spPr bwMode="auto">
            <a:xfrm>
              <a:off x="2894" y="26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itchFamily="18" charset="-120"/>
                </a:rPr>
                <a:t>Y</a:t>
              </a:r>
            </a:p>
          </p:txBody>
        </p:sp>
        <p:sp>
          <p:nvSpPr>
            <p:cNvPr id="18475" name="Text Box 82"/>
            <p:cNvSpPr txBox="1">
              <a:spLocks noChangeAspect="1" noChangeArrowheads="1"/>
            </p:cNvSpPr>
            <p:nvPr/>
          </p:nvSpPr>
          <p:spPr bwMode="auto">
            <a:xfrm>
              <a:off x="2905" y="289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itchFamily="18" charset="-120"/>
                </a:rPr>
                <a:t>Z</a:t>
              </a:r>
            </a:p>
          </p:txBody>
        </p:sp>
        <p:sp>
          <p:nvSpPr>
            <p:cNvPr id="18476" name="Text Box 83"/>
            <p:cNvSpPr txBox="1">
              <a:spLocks noChangeAspect="1" noChangeArrowheads="1"/>
            </p:cNvSpPr>
            <p:nvPr/>
          </p:nvSpPr>
          <p:spPr bwMode="auto">
            <a:xfrm>
              <a:off x="4992" y="27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itchFamily="18" charset="-120"/>
                </a:rPr>
                <a:t>P</a:t>
              </a:r>
            </a:p>
          </p:txBody>
        </p:sp>
      </p:grpSp>
      <p:grpSp>
        <p:nvGrpSpPr>
          <p:cNvPr id="6" name="Group 116"/>
          <p:cNvGrpSpPr>
            <a:grpSpLocks/>
          </p:cNvGrpSpPr>
          <p:nvPr/>
        </p:nvGrpSpPr>
        <p:grpSpPr bwMode="auto">
          <a:xfrm>
            <a:off x="5368925" y="4384675"/>
            <a:ext cx="3789363" cy="1711325"/>
            <a:chOff x="3078" y="2914"/>
            <a:chExt cx="2387" cy="1078"/>
          </a:xfrm>
        </p:grpSpPr>
        <p:grpSp>
          <p:nvGrpSpPr>
            <p:cNvPr id="7" name="Group 86"/>
            <p:cNvGrpSpPr>
              <a:grpSpLocks noChangeAspect="1"/>
            </p:cNvGrpSpPr>
            <p:nvPr/>
          </p:nvGrpSpPr>
          <p:grpSpPr bwMode="auto">
            <a:xfrm>
              <a:off x="3689" y="2956"/>
              <a:ext cx="542" cy="403"/>
              <a:chOff x="3310" y="2739"/>
              <a:chExt cx="774" cy="576"/>
            </a:xfrm>
          </p:grpSpPr>
          <p:sp>
            <p:nvSpPr>
              <p:cNvPr id="18464" name="Freeform 87"/>
              <p:cNvSpPr>
                <a:spLocks noChangeAspect="1"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>
                  <a:gd name="T0" fmla="*/ 0 w 708"/>
                  <a:gd name="T1" fmla="*/ 0 h 572"/>
                  <a:gd name="T2" fmla="*/ 17 w 708"/>
                  <a:gd name="T3" fmla="*/ 40 h 572"/>
                  <a:gd name="T4" fmla="*/ 39 w 708"/>
                  <a:gd name="T5" fmla="*/ 95 h 572"/>
                  <a:gd name="T6" fmla="*/ 54 w 708"/>
                  <a:gd name="T7" fmla="*/ 157 h 572"/>
                  <a:gd name="T8" fmla="*/ 66 w 708"/>
                  <a:gd name="T9" fmla="*/ 227 h 572"/>
                  <a:gd name="T10" fmla="*/ 74 w 708"/>
                  <a:gd name="T11" fmla="*/ 284 h 572"/>
                  <a:gd name="T12" fmla="*/ 69 w 708"/>
                  <a:gd name="T13" fmla="*/ 338 h 572"/>
                  <a:gd name="T14" fmla="*/ 58 w 708"/>
                  <a:gd name="T15" fmla="*/ 399 h 572"/>
                  <a:gd name="T16" fmla="*/ 45 w 708"/>
                  <a:gd name="T17" fmla="*/ 458 h 572"/>
                  <a:gd name="T18" fmla="*/ 28 w 708"/>
                  <a:gd name="T19" fmla="*/ 512 h 572"/>
                  <a:gd name="T20" fmla="*/ 0 w 708"/>
                  <a:gd name="T21" fmla="*/ 572 h 572"/>
                  <a:gd name="T22" fmla="*/ 208 w 708"/>
                  <a:gd name="T23" fmla="*/ 572 h 572"/>
                  <a:gd name="T24" fmla="*/ 297 w 708"/>
                  <a:gd name="T25" fmla="*/ 570 h 572"/>
                  <a:gd name="T26" fmla="*/ 342 w 708"/>
                  <a:gd name="T27" fmla="*/ 567 h 572"/>
                  <a:gd name="T28" fmla="*/ 375 w 708"/>
                  <a:gd name="T29" fmla="*/ 559 h 572"/>
                  <a:gd name="T30" fmla="*/ 409 w 708"/>
                  <a:gd name="T31" fmla="*/ 549 h 572"/>
                  <a:gd name="T32" fmla="*/ 445 w 708"/>
                  <a:gd name="T33" fmla="*/ 533 h 572"/>
                  <a:gd name="T34" fmla="*/ 486 w 708"/>
                  <a:gd name="T35" fmla="*/ 515 h 572"/>
                  <a:gd name="T36" fmla="*/ 526 w 708"/>
                  <a:gd name="T37" fmla="*/ 490 h 572"/>
                  <a:gd name="T38" fmla="*/ 552 w 708"/>
                  <a:gd name="T39" fmla="*/ 470 h 572"/>
                  <a:gd name="T40" fmla="*/ 577 w 708"/>
                  <a:gd name="T41" fmla="*/ 447 h 572"/>
                  <a:gd name="T42" fmla="*/ 604 w 708"/>
                  <a:gd name="T43" fmla="*/ 420 h 572"/>
                  <a:gd name="T44" fmla="*/ 628 w 708"/>
                  <a:gd name="T45" fmla="*/ 398 h 572"/>
                  <a:gd name="T46" fmla="*/ 651 w 708"/>
                  <a:gd name="T47" fmla="*/ 370 h 572"/>
                  <a:gd name="T48" fmla="*/ 680 w 708"/>
                  <a:gd name="T49" fmla="*/ 333 h 572"/>
                  <a:gd name="T50" fmla="*/ 708 w 708"/>
                  <a:gd name="T51" fmla="*/ 286 h 572"/>
                  <a:gd name="T52" fmla="*/ 682 w 708"/>
                  <a:gd name="T53" fmla="*/ 245 h 572"/>
                  <a:gd name="T54" fmla="*/ 658 w 708"/>
                  <a:gd name="T55" fmla="*/ 210 h 572"/>
                  <a:gd name="T56" fmla="*/ 638 w 708"/>
                  <a:gd name="T57" fmla="*/ 185 h 572"/>
                  <a:gd name="T58" fmla="*/ 616 w 708"/>
                  <a:gd name="T59" fmla="*/ 161 h 572"/>
                  <a:gd name="T60" fmla="*/ 592 w 708"/>
                  <a:gd name="T61" fmla="*/ 138 h 572"/>
                  <a:gd name="T62" fmla="*/ 572 w 708"/>
                  <a:gd name="T63" fmla="*/ 120 h 572"/>
                  <a:gd name="T64" fmla="*/ 552 w 708"/>
                  <a:gd name="T65" fmla="*/ 103 h 572"/>
                  <a:gd name="T66" fmla="*/ 528 w 708"/>
                  <a:gd name="T67" fmla="*/ 85 h 572"/>
                  <a:gd name="T68" fmla="*/ 506 w 708"/>
                  <a:gd name="T69" fmla="*/ 72 h 572"/>
                  <a:gd name="T70" fmla="*/ 480 w 708"/>
                  <a:gd name="T71" fmla="*/ 58 h 572"/>
                  <a:gd name="T72" fmla="*/ 451 w 708"/>
                  <a:gd name="T73" fmla="*/ 43 h 572"/>
                  <a:gd name="T74" fmla="*/ 415 w 708"/>
                  <a:gd name="T75" fmla="*/ 29 h 572"/>
                  <a:gd name="T76" fmla="*/ 385 w 708"/>
                  <a:gd name="T77" fmla="*/ 20 h 572"/>
                  <a:gd name="T78" fmla="*/ 350 w 708"/>
                  <a:gd name="T79" fmla="*/ 11 h 572"/>
                  <a:gd name="T80" fmla="*/ 313 w 708"/>
                  <a:gd name="T81" fmla="*/ 5 h 572"/>
                  <a:gd name="T82" fmla="*/ 278 w 708"/>
                  <a:gd name="T83" fmla="*/ 1 h 572"/>
                  <a:gd name="T84" fmla="*/ 253 w 708"/>
                  <a:gd name="T85" fmla="*/ 1 h 572"/>
                  <a:gd name="T86" fmla="*/ 227 w 708"/>
                  <a:gd name="T87" fmla="*/ 0 h 572"/>
                  <a:gd name="T88" fmla="*/ 0 w 708"/>
                  <a:gd name="T89" fmla="*/ 0 h 5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2"/>
                  <a:gd name="T137" fmla="*/ 708 w 708"/>
                  <a:gd name="T138" fmla="*/ 572 h 5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65" name="Freeform 88"/>
              <p:cNvSpPr>
                <a:spLocks noChangeAspect="1"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" name="Group 89"/>
            <p:cNvGrpSpPr>
              <a:grpSpLocks noChangeAspect="1"/>
            </p:cNvGrpSpPr>
            <p:nvPr/>
          </p:nvGrpSpPr>
          <p:grpSpPr bwMode="auto">
            <a:xfrm>
              <a:off x="4222" y="3161"/>
              <a:ext cx="320" cy="163"/>
              <a:chOff x="2368" y="2504"/>
              <a:chExt cx="456" cy="232"/>
            </a:xfrm>
          </p:grpSpPr>
          <p:sp>
            <p:nvSpPr>
              <p:cNvPr id="18461" name="Line 90"/>
              <p:cNvSpPr>
                <a:spLocks noChangeAspect="1"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62" name="Line 91"/>
              <p:cNvSpPr>
                <a:spLocks noChangeAspect="1"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63" name="Line 92"/>
              <p:cNvSpPr>
                <a:spLocks noChangeAspect="1"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441" name="Line 93"/>
            <p:cNvSpPr>
              <a:spLocks noChangeAspect="1" noChangeShapeType="1"/>
            </p:cNvSpPr>
            <p:nvPr/>
          </p:nvSpPr>
          <p:spPr bwMode="auto">
            <a:xfrm flipH="1">
              <a:off x="3309" y="3055"/>
              <a:ext cx="4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2" name="Line 94"/>
            <p:cNvSpPr>
              <a:spLocks noChangeAspect="1" noChangeShapeType="1"/>
            </p:cNvSpPr>
            <p:nvPr/>
          </p:nvSpPr>
          <p:spPr bwMode="auto">
            <a:xfrm flipH="1">
              <a:off x="3309" y="3273"/>
              <a:ext cx="4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3" name="Line 95"/>
            <p:cNvSpPr>
              <a:spLocks noChangeAspect="1" noChangeShapeType="1"/>
            </p:cNvSpPr>
            <p:nvPr/>
          </p:nvSpPr>
          <p:spPr bwMode="auto">
            <a:xfrm>
              <a:off x="5091" y="3441"/>
              <a:ext cx="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4" name="Text Box 96"/>
            <p:cNvSpPr txBox="1">
              <a:spLocks noChangeAspect="1" noChangeArrowheads="1"/>
            </p:cNvSpPr>
            <p:nvPr/>
          </p:nvSpPr>
          <p:spPr bwMode="auto">
            <a:xfrm>
              <a:off x="3078" y="29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itchFamily="18" charset="-120"/>
                </a:rPr>
                <a:t>X</a:t>
              </a:r>
            </a:p>
          </p:txBody>
        </p:sp>
        <p:sp>
          <p:nvSpPr>
            <p:cNvPr id="18445" name="Text Box 97"/>
            <p:cNvSpPr txBox="1">
              <a:spLocks noChangeAspect="1" noChangeArrowheads="1"/>
            </p:cNvSpPr>
            <p:nvPr/>
          </p:nvSpPr>
          <p:spPr bwMode="auto">
            <a:xfrm>
              <a:off x="3078" y="312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itchFamily="18" charset="-120"/>
                </a:rPr>
                <a:t>Y</a:t>
              </a:r>
            </a:p>
          </p:txBody>
        </p:sp>
        <p:sp>
          <p:nvSpPr>
            <p:cNvPr id="18446" name="Text Box 98"/>
            <p:cNvSpPr txBox="1">
              <a:spLocks noChangeAspect="1" noChangeArrowheads="1"/>
            </p:cNvSpPr>
            <p:nvPr/>
          </p:nvSpPr>
          <p:spPr bwMode="auto">
            <a:xfrm>
              <a:off x="3084" y="348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itchFamily="18" charset="-120"/>
                </a:rPr>
                <a:t>Z</a:t>
              </a:r>
            </a:p>
          </p:txBody>
        </p:sp>
        <p:sp>
          <p:nvSpPr>
            <p:cNvPr id="18447" name="Text Box 99"/>
            <p:cNvSpPr txBox="1">
              <a:spLocks noChangeAspect="1" noChangeArrowheads="1"/>
            </p:cNvSpPr>
            <p:nvPr/>
          </p:nvSpPr>
          <p:spPr bwMode="auto">
            <a:xfrm>
              <a:off x="5219" y="3303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9" name="Group 100"/>
            <p:cNvGrpSpPr>
              <a:grpSpLocks noChangeAspect="1"/>
            </p:cNvGrpSpPr>
            <p:nvPr/>
          </p:nvGrpSpPr>
          <p:grpSpPr bwMode="auto">
            <a:xfrm flipV="1">
              <a:off x="3694" y="3527"/>
              <a:ext cx="542" cy="403"/>
              <a:chOff x="3310" y="2739"/>
              <a:chExt cx="774" cy="576"/>
            </a:xfrm>
          </p:grpSpPr>
          <p:sp>
            <p:nvSpPr>
              <p:cNvPr id="18459" name="Freeform 101"/>
              <p:cNvSpPr>
                <a:spLocks noChangeAspect="1"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>
                  <a:gd name="T0" fmla="*/ 0 w 708"/>
                  <a:gd name="T1" fmla="*/ 0 h 572"/>
                  <a:gd name="T2" fmla="*/ 17 w 708"/>
                  <a:gd name="T3" fmla="*/ 40 h 572"/>
                  <a:gd name="T4" fmla="*/ 39 w 708"/>
                  <a:gd name="T5" fmla="*/ 95 h 572"/>
                  <a:gd name="T6" fmla="*/ 54 w 708"/>
                  <a:gd name="T7" fmla="*/ 157 h 572"/>
                  <a:gd name="T8" fmla="*/ 66 w 708"/>
                  <a:gd name="T9" fmla="*/ 227 h 572"/>
                  <a:gd name="T10" fmla="*/ 74 w 708"/>
                  <a:gd name="T11" fmla="*/ 284 h 572"/>
                  <a:gd name="T12" fmla="*/ 69 w 708"/>
                  <a:gd name="T13" fmla="*/ 338 h 572"/>
                  <a:gd name="T14" fmla="*/ 58 w 708"/>
                  <a:gd name="T15" fmla="*/ 399 h 572"/>
                  <a:gd name="T16" fmla="*/ 45 w 708"/>
                  <a:gd name="T17" fmla="*/ 458 h 572"/>
                  <a:gd name="T18" fmla="*/ 28 w 708"/>
                  <a:gd name="T19" fmla="*/ 512 h 572"/>
                  <a:gd name="T20" fmla="*/ 0 w 708"/>
                  <a:gd name="T21" fmla="*/ 572 h 572"/>
                  <a:gd name="T22" fmla="*/ 208 w 708"/>
                  <a:gd name="T23" fmla="*/ 572 h 572"/>
                  <a:gd name="T24" fmla="*/ 297 w 708"/>
                  <a:gd name="T25" fmla="*/ 570 h 572"/>
                  <a:gd name="T26" fmla="*/ 342 w 708"/>
                  <a:gd name="T27" fmla="*/ 567 h 572"/>
                  <a:gd name="T28" fmla="*/ 375 w 708"/>
                  <a:gd name="T29" fmla="*/ 559 h 572"/>
                  <a:gd name="T30" fmla="*/ 409 w 708"/>
                  <a:gd name="T31" fmla="*/ 549 h 572"/>
                  <a:gd name="T32" fmla="*/ 445 w 708"/>
                  <a:gd name="T33" fmla="*/ 533 h 572"/>
                  <a:gd name="T34" fmla="*/ 486 w 708"/>
                  <a:gd name="T35" fmla="*/ 515 h 572"/>
                  <a:gd name="T36" fmla="*/ 526 w 708"/>
                  <a:gd name="T37" fmla="*/ 490 h 572"/>
                  <a:gd name="T38" fmla="*/ 552 w 708"/>
                  <a:gd name="T39" fmla="*/ 470 h 572"/>
                  <a:gd name="T40" fmla="*/ 577 w 708"/>
                  <a:gd name="T41" fmla="*/ 447 h 572"/>
                  <a:gd name="T42" fmla="*/ 604 w 708"/>
                  <a:gd name="T43" fmla="*/ 420 h 572"/>
                  <a:gd name="T44" fmla="*/ 628 w 708"/>
                  <a:gd name="T45" fmla="*/ 398 h 572"/>
                  <a:gd name="T46" fmla="*/ 651 w 708"/>
                  <a:gd name="T47" fmla="*/ 370 h 572"/>
                  <a:gd name="T48" fmla="*/ 680 w 708"/>
                  <a:gd name="T49" fmla="*/ 333 h 572"/>
                  <a:gd name="T50" fmla="*/ 708 w 708"/>
                  <a:gd name="T51" fmla="*/ 286 h 572"/>
                  <a:gd name="T52" fmla="*/ 682 w 708"/>
                  <a:gd name="T53" fmla="*/ 245 h 572"/>
                  <a:gd name="T54" fmla="*/ 658 w 708"/>
                  <a:gd name="T55" fmla="*/ 210 h 572"/>
                  <a:gd name="T56" fmla="*/ 638 w 708"/>
                  <a:gd name="T57" fmla="*/ 185 h 572"/>
                  <a:gd name="T58" fmla="*/ 616 w 708"/>
                  <a:gd name="T59" fmla="*/ 161 h 572"/>
                  <a:gd name="T60" fmla="*/ 592 w 708"/>
                  <a:gd name="T61" fmla="*/ 138 h 572"/>
                  <a:gd name="T62" fmla="*/ 572 w 708"/>
                  <a:gd name="T63" fmla="*/ 120 h 572"/>
                  <a:gd name="T64" fmla="*/ 552 w 708"/>
                  <a:gd name="T65" fmla="*/ 103 h 572"/>
                  <a:gd name="T66" fmla="*/ 528 w 708"/>
                  <a:gd name="T67" fmla="*/ 85 h 572"/>
                  <a:gd name="T68" fmla="*/ 506 w 708"/>
                  <a:gd name="T69" fmla="*/ 72 h 572"/>
                  <a:gd name="T70" fmla="*/ 480 w 708"/>
                  <a:gd name="T71" fmla="*/ 58 h 572"/>
                  <a:gd name="T72" fmla="*/ 451 w 708"/>
                  <a:gd name="T73" fmla="*/ 43 h 572"/>
                  <a:gd name="T74" fmla="*/ 415 w 708"/>
                  <a:gd name="T75" fmla="*/ 29 h 572"/>
                  <a:gd name="T76" fmla="*/ 385 w 708"/>
                  <a:gd name="T77" fmla="*/ 20 h 572"/>
                  <a:gd name="T78" fmla="*/ 350 w 708"/>
                  <a:gd name="T79" fmla="*/ 11 h 572"/>
                  <a:gd name="T80" fmla="*/ 313 w 708"/>
                  <a:gd name="T81" fmla="*/ 5 h 572"/>
                  <a:gd name="T82" fmla="*/ 278 w 708"/>
                  <a:gd name="T83" fmla="*/ 1 h 572"/>
                  <a:gd name="T84" fmla="*/ 253 w 708"/>
                  <a:gd name="T85" fmla="*/ 1 h 572"/>
                  <a:gd name="T86" fmla="*/ 227 w 708"/>
                  <a:gd name="T87" fmla="*/ 0 h 572"/>
                  <a:gd name="T88" fmla="*/ 0 w 708"/>
                  <a:gd name="T89" fmla="*/ 0 h 5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2"/>
                  <a:gd name="T137" fmla="*/ 708 w 708"/>
                  <a:gd name="T138" fmla="*/ 572 h 5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60" name="Freeform 102"/>
              <p:cNvSpPr>
                <a:spLocks noChangeAspect="1"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" name="Group 103"/>
            <p:cNvGrpSpPr>
              <a:grpSpLocks noChangeAspect="1"/>
            </p:cNvGrpSpPr>
            <p:nvPr/>
          </p:nvGrpSpPr>
          <p:grpSpPr bwMode="auto">
            <a:xfrm flipV="1">
              <a:off x="4228" y="3564"/>
              <a:ext cx="319" cy="163"/>
              <a:chOff x="2368" y="2504"/>
              <a:chExt cx="456" cy="232"/>
            </a:xfrm>
          </p:grpSpPr>
          <p:sp>
            <p:nvSpPr>
              <p:cNvPr id="18456" name="Line 104"/>
              <p:cNvSpPr>
                <a:spLocks noChangeAspect="1"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57" name="Line 105"/>
              <p:cNvSpPr>
                <a:spLocks noChangeAspect="1"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58" name="Line 106"/>
              <p:cNvSpPr>
                <a:spLocks noChangeAspect="1"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450" name="Line 107"/>
            <p:cNvSpPr>
              <a:spLocks noChangeAspect="1" noChangeShapeType="1"/>
            </p:cNvSpPr>
            <p:nvPr/>
          </p:nvSpPr>
          <p:spPr bwMode="auto">
            <a:xfrm flipH="1" flipV="1">
              <a:off x="3315" y="3626"/>
              <a:ext cx="4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51" name="Line 108"/>
            <p:cNvSpPr>
              <a:spLocks noChangeAspect="1" noChangeShapeType="1"/>
            </p:cNvSpPr>
            <p:nvPr/>
          </p:nvSpPr>
          <p:spPr bwMode="auto">
            <a:xfrm flipH="1" flipV="1">
              <a:off x="3315" y="3844"/>
              <a:ext cx="4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52" name="Text Box 109"/>
            <p:cNvSpPr txBox="1">
              <a:spLocks noChangeAspect="1" noChangeArrowheads="1"/>
            </p:cNvSpPr>
            <p:nvPr/>
          </p:nvSpPr>
          <p:spPr bwMode="auto">
            <a:xfrm>
              <a:off x="3095" y="37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itchFamily="18" charset="-120"/>
                </a:rPr>
                <a:t>P</a:t>
              </a:r>
            </a:p>
          </p:txBody>
        </p:sp>
        <p:grpSp>
          <p:nvGrpSpPr>
            <p:cNvPr id="11" name="Group 111"/>
            <p:cNvGrpSpPr>
              <a:grpSpLocks noChangeAspect="1"/>
            </p:cNvGrpSpPr>
            <p:nvPr/>
          </p:nvGrpSpPr>
          <p:grpSpPr bwMode="auto">
            <a:xfrm>
              <a:off x="4523" y="3242"/>
              <a:ext cx="542" cy="403"/>
              <a:chOff x="3310" y="2739"/>
              <a:chExt cx="774" cy="576"/>
            </a:xfrm>
          </p:grpSpPr>
          <p:sp>
            <p:nvSpPr>
              <p:cNvPr id="18454" name="Freeform 112"/>
              <p:cNvSpPr>
                <a:spLocks noChangeAspect="1"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>
                  <a:gd name="T0" fmla="*/ 0 w 708"/>
                  <a:gd name="T1" fmla="*/ 0 h 572"/>
                  <a:gd name="T2" fmla="*/ 17 w 708"/>
                  <a:gd name="T3" fmla="*/ 40 h 572"/>
                  <a:gd name="T4" fmla="*/ 39 w 708"/>
                  <a:gd name="T5" fmla="*/ 95 h 572"/>
                  <a:gd name="T6" fmla="*/ 54 w 708"/>
                  <a:gd name="T7" fmla="*/ 157 h 572"/>
                  <a:gd name="T8" fmla="*/ 66 w 708"/>
                  <a:gd name="T9" fmla="*/ 227 h 572"/>
                  <a:gd name="T10" fmla="*/ 74 w 708"/>
                  <a:gd name="T11" fmla="*/ 284 h 572"/>
                  <a:gd name="T12" fmla="*/ 69 w 708"/>
                  <a:gd name="T13" fmla="*/ 338 h 572"/>
                  <a:gd name="T14" fmla="*/ 58 w 708"/>
                  <a:gd name="T15" fmla="*/ 399 h 572"/>
                  <a:gd name="T16" fmla="*/ 45 w 708"/>
                  <a:gd name="T17" fmla="*/ 458 h 572"/>
                  <a:gd name="T18" fmla="*/ 28 w 708"/>
                  <a:gd name="T19" fmla="*/ 512 h 572"/>
                  <a:gd name="T20" fmla="*/ 0 w 708"/>
                  <a:gd name="T21" fmla="*/ 572 h 572"/>
                  <a:gd name="T22" fmla="*/ 208 w 708"/>
                  <a:gd name="T23" fmla="*/ 572 h 572"/>
                  <a:gd name="T24" fmla="*/ 297 w 708"/>
                  <a:gd name="T25" fmla="*/ 570 h 572"/>
                  <a:gd name="T26" fmla="*/ 342 w 708"/>
                  <a:gd name="T27" fmla="*/ 567 h 572"/>
                  <a:gd name="T28" fmla="*/ 375 w 708"/>
                  <a:gd name="T29" fmla="*/ 559 h 572"/>
                  <a:gd name="T30" fmla="*/ 409 w 708"/>
                  <a:gd name="T31" fmla="*/ 549 h 572"/>
                  <a:gd name="T32" fmla="*/ 445 w 708"/>
                  <a:gd name="T33" fmla="*/ 533 h 572"/>
                  <a:gd name="T34" fmla="*/ 486 w 708"/>
                  <a:gd name="T35" fmla="*/ 515 h 572"/>
                  <a:gd name="T36" fmla="*/ 526 w 708"/>
                  <a:gd name="T37" fmla="*/ 490 h 572"/>
                  <a:gd name="T38" fmla="*/ 552 w 708"/>
                  <a:gd name="T39" fmla="*/ 470 h 572"/>
                  <a:gd name="T40" fmla="*/ 577 w 708"/>
                  <a:gd name="T41" fmla="*/ 447 h 572"/>
                  <a:gd name="T42" fmla="*/ 604 w 708"/>
                  <a:gd name="T43" fmla="*/ 420 h 572"/>
                  <a:gd name="T44" fmla="*/ 628 w 708"/>
                  <a:gd name="T45" fmla="*/ 398 h 572"/>
                  <a:gd name="T46" fmla="*/ 651 w 708"/>
                  <a:gd name="T47" fmla="*/ 370 h 572"/>
                  <a:gd name="T48" fmla="*/ 680 w 708"/>
                  <a:gd name="T49" fmla="*/ 333 h 572"/>
                  <a:gd name="T50" fmla="*/ 708 w 708"/>
                  <a:gd name="T51" fmla="*/ 286 h 572"/>
                  <a:gd name="T52" fmla="*/ 682 w 708"/>
                  <a:gd name="T53" fmla="*/ 245 h 572"/>
                  <a:gd name="T54" fmla="*/ 658 w 708"/>
                  <a:gd name="T55" fmla="*/ 210 h 572"/>
                  <a:gd name="T56" fmla="*/ 638 w 708"/>
                  <a:gd name="T57" fmla="*/ 185 h 572"/>
                  <a:gd name="T58" fmla="*/ 616 w 708"/>
                  <a:gd name="T59" fmla="*/ 161 h 572"/>
                  <a:gd name="T60" fmla="*/ 592 w 708"/>
                  <a:gd name="T61" fmla="*/ 138 h 572"/>
                  <a:gd name="T62" fmla="*/ 572 w 708"/>
                  <a:gd name="T63" fmla="*/ 120 h 572"/>
                  <a:gd name="T64" fmla="*/ 552 w 708"/>
                  <a:gd name="T65" fmla="*/ 103 h 572"/>
                  <a:gd name="T66" fmla="*/ 528 w 708"/>
                  <a:gd name="T67" fmla="*/ 85 h 572"/>
                  <a:gd name="T68" fmla="*/ 506 w 708"/>
                  <a:gd name="T69" fmla="*/ 72 h 572"/>
                  <a:gd name="T70" fmla="*/ 480 w 708"/>
                  <a:gd name="T71" fmla="*/ 58 h 572"/>
                  <a:gd name="T72" fmla="*/ 451 w 708"/>
                  <a:gd name="T73" fmla="*/ 43 h 572"/>
                  <a:gd name="T74" fmla="*/ 415 w 708"/>
                  <a:gd name="T75" fmla="*/ 29 h 572"/>
                  <a:gd name="T76" fmla="*/ 385 w 708"/>
                  <a:gd name="T77" fmla="*/ 20 h 572"/>
                  <a:gd name="T78" fmla="*/ 350 w 708"/>
                  <a:gd name="T79" fmla="*/ 11 h 572"/>
                  <a:gd name="T80" fmla="*/ 313 w 708"/>
                  <a:gd name="T81" fmla="*/ 5 h 572"/>
                  <a:gd name="T82" fmla="*/ 278 w 708"/>
                  <a:gd name="T83" fmla="*/ 1 h 572"/>
                  <a:gd name="T84" fmla="*/ 253 w 708"/>
                  <a:gd name="T85" fmla="*/ 1 h 572"/>
                  <a:gd name="T86" fmla="*/ 227 w 708"/>
                  <a:gd name="T87" fmla="*/ 0 h 572"/>
                  <a:gd name="T88" fmla="*/ 0 w 708"/>
                  <a:gd name="T89" fmla="*/ 0 h 5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2"/>
                  <a:gd name="T137" fmla="*/ 708 w 708"/>
                  <a:gd name="T138" fmla="*/ 572 h 5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55" name="Freeform 113"/>
              <p:cNvSpPr>
                <a:spLocks noChangeAspect="1"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b="1" smtClean="0"/>
          </a:p>
          <a:p>
            <a:pPr algn="ctr" eaLnBrk="1" hangingPunct="1">
              <a:buFont typeface="Arial" charset="0"/>
              <a:buNone/>
            </a:pPr>
            <a:endParaRPr lang="en-US" b="1" smtClean="0"/>
          </a:p>
          <a:p>
            <a:pPr algn="ctr" eaLnBrk="1" hangingPunct="1">
              <a:buFont typeface="Arial" charset="0"/>
              <a:buNone/>
            </a:pPr>
            <a:r>
              <a:rPr lang="en-US" sz="6000" b="1" smtClean="0"/>
              <a:t>CODE CONVERTERS</a:t>
            </a:r>
            <a:endParaRPr lang="en-IN" sz="6000" b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9/15/09 - L12 Combinational Logic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2009 - Joanne DeGroat, ECE, OSU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ED4D5-EF9D-42C9-859D-AF9A9FB1B35B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BCD-to-Excess-3 Code converter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BCD is a code for the decimal digits 0-9</a:t>
            </a:r>
          </a:p>
          <a:p>
            <a:pPr eaLnBrk="1" hangingPunct="1"/>
            <a:r>
              <a:rPr lang="en-US" smtClean="0"/>
              <a:t>Excess-3 is also a code for the decimal digits 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9/15/09 - L12 Combinational Logic Design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Copyright 2009 - Joanne DeGroat, ECE, OSU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52672-23C6-4B92-9D48-3A2F83151434}" type="slidenum">
              <a:rPr lang="en-US">
                <a:latin typeface="Arial" pitchFamily="34" charset="0"/>
              </a:rPr>
              <a:pPr>
                <a:defRPr/>
              </a:pPr>
              <a:t>16</a:t>
            </a:fld>
            <a:endParaRPr lang="en-US">
              <a:latin typeface="Arial" pitchFamily="34" charset="0"/>
            </a:endParaRPr>
          </a:p>
        </p:txBody>
      </p:sp>
      <p:pic>
        <p:nvPicPr>
          <p:cNvPr id="41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352800"/>
            <a:ext cx="39433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Specification of BCD-to-Excess3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Inputs: a BCD input, A,B,C,D with A as the most significant bit and D as the least significant bit.</a:t>
            </a:r>
          </a:p>
          <a:p>
            <a:pPr eaLnBrk="1" hangingPunct="1"/>
            <a:r>
              <a:rPr lang="en-US" smtClean="0"/>
              <a:t>Outputs: an Excess-3 output W,X,Y,Z that corresponds to the BCD input.</a:t>
            </a:r>
          </a:p>
          <a:p>
            <a:pPr eaLnBrk="1" hangingPunct="1"/>
            <a:r>
              <a:rPr lang="en-US" smtClean="0"/>
              <a:t>Internal operation – circuit to do the conversion in combinational logic.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9/15/09 - L12 Combinational Logic Design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Copyright 2009 - Joanne DeGroat, ECE, OSU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278F-0FEB-4DD5-9D0F-D1294CBB6386}" type="slidenum">
              <a:rPr lang="en-US">
                <a:latin typeface="Arial" pitchFamily="34" charset="0"/>
              </a:rPr>
              <a:pPr>
                <a:defRPr/>
              </a:pPr>
              <a:t>17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Formulation of BCD-to-Excess-3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Excess-3 code is easily formed by adding a binary 3 to the binary or BCD for the digit.</a:t>
            </a:r>
          </a:p>
          <a:p>
            <a:pPr eaLnBrk="1" hangingPunct="1"/>
            <a:r>
              <a:rPr lang="en-US" smtClean="0"/>
              <a:t>There are 16 possible inputs for both BCD and Excess-3.</a:t>
            </a:r>
          </a:p>
          <a:p>
            <a:pPr eaLnBrk="1" hangingPunct="1"/>
            <a:r>
              <a:rPr lang="en-US" smtClean="0"/>
              <a:t>It can be assumed that only valid BCD inputs will appear so the six combinations not used can be treated as don’t cares.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9/15/09 - L12 Combinational Logic Design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Copyright 2009 - Joanne DeGroat, ECE, OSU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CD96A-7AD1-45F9-B2B8-69DC62BE7BE8}" type="slidenum">
              <a:rPr lang="en-US">
                <a:latin typeface="Arial" pitchFamily="34" charset="0"/>
              </a:rPr>
              <a:pPr>
                <a:defRPr/>
              </a:pPr>
              <a:t>18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Optimization – BCD-to-Excess-3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02125"/>
          </a:xfrm>
        </p:spPr>
        <p:txBody>
          <a:bodyPr/>
          <a:lstStyle/>
          <a:p>
            <a:pPr eaLnBrk="1" hangingPunct="1"/>
            <a:r>
              <a:rPr lang="en-US" smtClean="0"/>
              <a:t>Lay out K-maps for each output, W X Y Z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step in the digital circuit design process.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9/15/09 - L12 Combinational Logic Design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Copyright 2009 - Joanne DeGroat, ECE, OSU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ECE8C-BD06-42FE-B706-4353CE0EB2C4}" type="slidenum">
              <a:rPr lang="en-US">
                <a:latin typeface="Arial" pitchFamily="34" charset="0"/>
              </a:rPr>
              <a:pPr>
                <a:defRPr/>
              </a:pPr>
              <a:t>19</a:t>
            </a:fld>
            <a:endParaRPr lang="en-US">
              <a:latin typeface="Arial" pitchFamily="34" charset="0"/>
            </a:endParaRPr>
          </a:p>
        </p:txBody>
      </p:sp>
      <p:pic>
        <p:nvPicPr>
          <p:cNvPr id="71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37338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819400"/>
            <a:ext cx="398145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Even/odd parity (1)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Computers can sometimes make errors when they transmit data.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Even/odd parity: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is basic method for detecting if an odd number of bits has been switched by accident.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Odd parity: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 number of 1-bit must add up to an odd number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Even parity: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 number of 1-bit must add up to an even number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Placing 1 on K-maps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are the minterms located on a K-Map?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9/15/09 - L12 Combinational Logic Design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Copyright 2009 - Joanne DeGroat, ECE, OSU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0419F4-7D05-4100-9121-28FD97B523E3}" type="slidenum">
              <a:rPr lang="en-US">
                <a:latin typeface="Arial" pitchFamily="34" charset="0"/>
              </a:rPr>
              <a:pPr>
                <a:defRPr/>
              </a:pPr>
              <a:t>20</a:t>
            </a:fld>
            <a:endParaRPr lang="en-US">
              <a:latin typeface="Arial" pitchFamily="34" charset="0"/>
            </a:endParaRPr>
          </a:p>
        </p:txBody>
      </p:sp>
      <p:pic>
        <p:nvPicPr>
          <p:cNvPr id="81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667000"/>
            <a:ext cx="34004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Expressions for W X Y Z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W(A,B,C,D) = </a:t>
            </a:r>
            <a:r>
              <a:rPr lang="el-GR" smtClean="0"/>
              <a:t>Σ</a:t>
            </a:r>
            <a:r>
              <a:rPr lang="en-US" smtClean="0"/>
              <a:t>m(5,6,7,8,9)             					+d(10,11,12,13,14,15)</a:t>
            </a:r>
          </a:p>
          <a:p>
            <a:pPr eaLnBrk="1" hangingPunct="1"/>
            <a:r>
              <a:rPr lang="en-US" smtClean="0"/>
              <a:t>X(A,B,C,D) = </a:t>
            </a:r>
            <a:r>
              <a:rPr lang="el-GR" smtClean="0"/>
              <a:t>Σ</a:t>
            </a:r>
            <a:r>
              <a:rPr lang="en-US" smtClean="0"/>
              <a:t>m(1,2,3,4,9)             					+d(10,11,12,13,14,15)</a:t>
            </a:r>
          </a:p>
          <a:p>
            <a:pPr eaLnBrk="1" hangingPunct="1"/>
            <a:r>
              <a:rPr lang="en-US" smtClean="0"/>
              <a:t>Y(A,B,C,D) = </a:t>
            </a:r>
            <a:r>
              <a:rPr lang="el-GR" smtClean="0"/>
              <a:t>Σ</a:t>
            </a:r>
            <a:r>
              <a:rPr lang="en-US" smtClean="0"/>
              <a:t>m(0,3,4,7,8)             					+d(10,11,12,13,14,15)</a:t>
            </a:r>
          </a:p>
          <a:p>
            <a:pPr eaLnBrk="1" hangingPunct="1"/>
            <a:r>
              <a:rPr lang="en-US" smtClean="0"/>
              <a:t>Z(A,B,C,D) = </a:t>
            </a:r>
            <a:r>
              <a:rPr lang="el-GR" smtClean="0"/>
              <a:t>Σ</a:t>
            </a:r>
            <a:r>
              <a:rPr lang="en-US" smtClean="0"/>
              <a:t>m(0,2,4,6,8)             					+d(10,11,12,13,14,15)</a:t>
            </a:r>
          </a:p>
          <a:p>
            <a:pPr eaLnBrk="1" hangingPunct="1"/>
            <a:endParaRPr lang="en-US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9/15/09 - L12 Combinational Logic Design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Copyright 2009 - Joanne DeGroat, ECE, OSU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B9C42B-9C88-441E-A610-4950F363BABF}" type="slidenum">
              <a:rPr lang="en-US">
                <a:latin typeface="Arial" pitchFamily="34" charset="0"/>
              </a:rPr>
              <a:pPr>
                <a:defRPr/>
              </a:pPr>
              <a:t>21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Minimize K-Maps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 minimization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Find     W = A + BC + BD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9/15/09 - L12 Combinational Logic Design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Copyright 2009 - Joanne DeGroat, ECE, OSU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B0776-8965-423C-BC46-26CAE9096E2F}" type="slidenum">
              <a:rPr lang="en-US">
                <a:latin typeface="Arial" pitchFamily="34" charset="0"/>
              </a:rPr>
              <a:pPr>
                <a:defRPr/>
              </a:pPr>
              <a:t>22</a:t>
            </a:fld>
            <a:endParaRPr lang="en-US">
              <a:latin typeface="Arial" pitchFamily="34" charset="0"/>
            </a:endParaRPr>
          </a:p>
        </p:txBody>
      </p:sp>
      <p:pic>
        <p:nvPicPr>
          <p:cNvPr id="102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828800"/>
            <a:ext cx="2743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Minimize K-Maps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 minimization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Find     X = BC’D’+B’C+B’D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9/15/09 - L12 Combinational Logic Design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Copyright 2009 - Joanne DeGroat, ECE, OSU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F9C44-F36F-4595-B0CB-0E1C150C9C7F}" type="slidenum">
              <a:rPr lang="en-US">
                <a:latin typeface="Arial" pitchFamily="34" charset="0"/>
              </a:rPr>
              <a:pPr>
                <a:defRPr/>
              </a:pPr>
              <a:t>23</a:t>
            </a:fld>
            <a:endParaRPr lang="en-US">
              <a:latin typeface="Arial" pitchFamily="34" charset="0"/>
            </a:endParaRP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828800"/>
            <a:ext cx="274320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Minimize K-Maps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 minimization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Find     Y = CD + C’D’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9/15/09 - L12 Combinational Logic Design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Copyright 2009 - Joanne DeGroat, ECE, OSU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C2869-58FF-4466-81C8-C53763F22395}" type="slidenum">
              <a:rPr lang="en-US">
                <a:latin typeface="Arial" pitchFamily="34" charset="0"/>
              </a:rPr>
              <a:pPr>
                <a:defRPr/>
              </a:pPr>
              <a:t>24</a:t>
            </a:fld>
            <a:endParaRPr lang="en-US">
              <a:latin typeface="Arial" pitchFamily="34" charset="0"/>
            </a:endParaRPr>
          </a:p>
        </p:txBody>
      </p: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6075" y="1905000"/>
            <a:ext cx="27273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Minimize K-Maps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Z minimization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Find     Z = D’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9/15/09 - L12 Combinational Logic Design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Copyright 2009 - Joanne DeGroat, ECE, OSU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14433-F1F4-4BC9-9C7D-C86F2619E169}" type="slidenum">
              <a:rPr lang="en-US">
                <a:latin typeface="Arial" pitchFamily="34" charset="0"/>
              </a:rPr>
              <a:pPr>
                <a:defRPr/>
              </a:pPr>
              <a:t>25</a:t>
            </a:fld>
            <a:endParaRPr lang="en-US">
              <a:latin typeface="Arial" pitchFamily="34" charset="0"/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828800"/>
            <a:ext cx="2895600" cy="322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level circuit implementation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smtClean="0"/>
              <a:t>Have equations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 = A + BC + BD = A + B(C+D)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X = B’C + B’D + BC’D’ = B’(C+D) + BC’D’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Y = CD + C’D’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Z = D’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smtClean="0"/>
              <a:t>Factoring out (C+D) and call it T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smtClean="0"/>
              <a:t>Then T’ = (C+D)’ = C’D’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 = A + BT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X = B’T + BT’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Y = CD + T’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Z = D’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9/15/09 - L12 Combinational Logic Design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Copyright 2009 - Joanne DeGroat, ECE, OSU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FC3B8-C07C-4011-AA7B-E52D1D16D9B8}" type="slidenum">
              <a:rPr lang="en-US">
                <a:latin typeface="Arial" pitchFamily="34" charset="0"/>
              </a:rPr>
              <a:pPr>
                <a:defRPr/>
              </a:pPr>
              <a:t>26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the digital circuit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429000" cy="4302125"/>
          </a:xfrm>
        </p:spPr>
        <p:txBody>
          <a:bodyPr/>
          <a:lstStyle/>
          <a:p>
            <a:pPr eaLnBrk="1" hangingPunct="1"/>
            <a:r>
              <a:rPr lang="en-US" smtClean="0"/>
              <a:t>Implementing the second set of equations where T=C+D results in a lower gate count.</a:t>
            </a:r>
          </a:p>
          <a:p>
            <a:pPr eaLnBrk="1" hangingPunct="1"/>
            <a:r>
              <a:rPr lang="en-US" smtClean="0"/>
              <a:t>This gate has a fanout of 3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9/15/09 - L12 Combinational Logic Design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Copyright 2009 - Joanne DeGroat, ECE, OSU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A881B-12B1-4B14-A1FE-ABD3AC0C0949}" type="slidenum">
              <a:rPr lang="en-US">
                <a:latin typeface="Arial" pitchFamily="34" charset="0"/>
              </a:rPr>
              <a:pPr>
                <a:defRPr/>
              </a:pPr>
              <a:t>27</a:t>
            </a:fld>
            <a:endParaRPr lang="en-US">
              <a:latin typeface="Arial" pitchFamily="34" charset="0"/>
            </a:endParaRP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017713"/>
            <a:ext cx="4572000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9/15/09 - L12 Combinational Logic Design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2009 - Joanne DeGroat, ECE, OSU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3B604C-C93A-4186-B638-798E03E95CC8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685800"/>
            <a:ext cx="8458200" cy="3786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</a:rPr>
              <a:t>Design a Gray Code to BCD converter by the following procedures:</a:t>
            </a:r>
          </a:p>
          <a:p>
            <a:pPr algn="just">
              <a:defRPr/>
            </a:pPr>
            <a:endParaRPr lang="en-IN" sz="2400" dirty="0"/>
          </a:p>
          <a:p>
            <a:pPr marL="457200" indent="-457200" algn="just">
              <a:buFontTx/>
              <a:buAutoNum type="alphaLcPeriod"/>
              <a:defRPr/>
            </a:pPr>
            <a:r>
              <a:rPr lang="en-IN" sz="2400" dirty="0"/>
              <a:t>Write down the truth table of the converter.</a:t>
            </a:r>
          </a:p>
          <a:p>
            <a:pPr marL="457200" indent="-457200" algn="just">
              <a:defRPr/>
            </a:pPr>
            <a:endParaRPr lang="en-IN" sz="2400" dirty="0"/>
          </a:p>
          <a:p>
            <a:pPr algn="just">
              <a:defRPr/>
            </a:pPr>
            <a:r>
              <a:rPr lang="en-IN" sz="2400" dirty="0"/>
              <a:t>Binary Coded Decimal (BCD) is a way to store the decimal numbers in binary form. The number representation requires 4 bits to store every decimal digit (from 0 to 9). Since there are 10 different combinations of BCD, we need at least a 4-bit Gray Code to create sufficient number of these combinations.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9/15/09 - L12 Combinational Logic Design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2009 - Joanne DeGroat, ECE, OSU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94F9BC-0016-48B9-8323-41C2926A1D9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04800" y="750888"/>
            <a:ext cx="86106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dirty="0" smtClean="0"/>
              <a:t>Decimal    Gray Code   BCD</a:t>
            </a:r>
          </a:p>
          <a:p>
            <a:r>
              <a:rPr lang="en-IN" dirty="0" smtClean="0"/>
              <a:t>                  A </a:t>
            </a:r>
            <a:r>
              <a:rPr lang="en-IN" dirty="0"/>
              <a:t>B C D   W X Y Z</a:t>
            </a:r>
          </a:p>
          <a:p>
            <a:r>
              <a:rPr lang="en-IN" dirty="0"/>
              <a:t>0   </a:t>
            </a:r>
            <a:r>
              <a:rPr lang="en-IN" dirty="0" smtClean="0"/>
              <a:t>             </a:t>
            </a:r>
            <a:r>
              <a:rPr lang="en-IN" dirty="0"/>
              <a:t>0 0 0 0      0 0 0 0</a:t>
            </a:r>
          </a:p>
          <a:p>
            <a:r>
              <a:rPr lang="en-IN" dirty="0"/>
              <a:t>1   </a:t>
            </a:r>
            <a:r>
              <a:rPr lang="en-IN" dirty="0" smtClean="0"/>
              <a:t>	 </a:t>
            </a:r>
            <a:r>
              <a:rPr lang="en-IN" dirty="0"/>
              <a:t>0 0 0 1      0 0 0 1</a:t>
            </a:r>
          </a:p>
          <a:p>
            <a:r>
              <a:rPr lang="en-IN" dirty="0"/>
              <a:t>2   </a:t>
            </a:r>
            <a:r>
              <a:rPr lang="en-IN" dirty="0" smtClean="0"/>
              <a:t>	 </a:t>
            </a:r>
            <a:r>
              <a:rPr lang="en-IN" dirty="0"/>
              <a:t>0 0 1 1      0 0 1 0</a:t>
            </a:r>
          </a:p>
          <a:p>
            <a:r>
              <a:rPr lang="en-IN" dirty="0"/>
              <a:t>3   </a:t>
            </a:r>
            <a:r>
              <a:rPr lang="en-IN" dirty="0" smtClean="0"/>
              <a:t>	 </a:t>
            </a:r>
            <a:r>
              <a:rPr lang="en-IN" dirty="0"/>
              <a:t>0 0 1 0      0 0 1 1</a:t>
            </a:r>
          </a:p>
          <a:p>
            <a:r>
              <a:rPr lang="en-IN" dirty="0"/>
              <a:t>4   </a:t>
            </a:r>
            <a:r>
              <a:rPr lang="en-IN" dirty="0" smtClean="0"/>
              <a:t>	 </a:t>
            </a:r>
            <a:r>
              <a:rPr lang="en-IN" dirty="0"/>
              <a:t>0 1 1 0      0 1 0 0</a:t>
            </a:r>
          </a:p>
          <a:p>
            <a:r>
              <a:rPr lang="en-IN" dirty="0"/>
              <a:t>5  </a:t>
            </a:r>
            <a:r>
              <a:rPr lang="en-IN" dirty="0" smtClean="0"/>
              <a:t>	 0 </a:t>
            </a:r>
            <a:r>
              <a:rPr lang="en-IN" dirty="0"/>
              <a:t>1 1 1      0 1 0 1</a:t>
            </a:r>
          </a:p>
          <a:p>
            <a:r>
              <a:rPr lang="en-IN" dirty="0"/>
              <a:t>6    </a:t>
            </a:r>
            <a:r>
              <a:rPr lang="en-IN" dirty="0" smtClean="0"/>
              <a:t>	0 </a:t>
            </a:r>
            <a:r>
              <a:rPr lang="en-IN" dirty="0"/>
              <a:t>1 0 1      0 1 1 0</a:t>
            </a:r>
          </a:p>
          <a:p>
            <a:r>
              <a:rPr lang="en-IN" dirty="0"/>
              <a:t>7   </a:t>
            </a:r>
            <a:r>
              <a:rPr lang="en-IN" dirty="0" smtClean="0"/>
              <a:t> 	0 </a:t>
            </a:r>
            <a:r>
              <a:rPr lang="en-IN" dirty="0"/>
              <a:t>1 0 0      0 1 1 1</a:t>
            </a:r>
          </a:p>
          <a:p>
            <a:r>
              <a:rPr lang="en-IN" dirty="0"/>
              <a:t>8   </a:t>
            </a:r>
            <a:r>
              <a:rPr lang="en-IN" dirty="0" smtClean="0"/>
              <a:t>	1 </a:t>
            </a:r>
            <a:r>
              <a:rPr lang="en-IN" dirty="0"/>
              <a:t>1 0 0      1 0 0 0</a:t>
            </a:r>
          </a:p>
          <a:p>
            <a:r>
              <a:rPr lang="en-IN" dirty="0"/>
              <a:t>9    </a:t>
            </a:r>
            <a:r>
              <a:rPr lang="en-IN" dirty="0" smtClean="0"/>
              <a:t>	1 </a:t>
            </a:r>
            <a:r>
              <a:rPr lang="en-IN" dirty="0"/>
              <a:t>1 0 1      1 0 0 1</a:t>
            </a:r>
          </a:p>
          <a:p>
            <a:r>
              <a:rPr lang="en-IN" dirty="0"/>
              <a:t>10  </a:t>
            </a:r>
            <a:r>
              <a:rPr lang="en-IN" dirty="0" smtClean="0"/>
              <a:t>	1 </a:t>
            </a:r>
            <a:r>
              <a:rPr lang="en-IN" dirty="0"/>
              <a:t>1 1 1      D </a:t>
            </a:r>
            <a:r>
              <a:rPr lang="en-IN" dirty="0" err="1"/>
              <a:t>D</a:t>
            </a:r>
            <a:r>
              <a:rPr lang="en-IN" dirty="0"/>
              <a:t> </a:t>
            </a:r>
            <a:r>
              <a:rPr lang="en-IN" dirty="0" err="1"/>
              <a:t>D</a:t>
            </a:r>
            <a:r>
              <a:rPr lang="en-IN" dirty="0"/>
              <a:t> </a:t>
            </a:r>
            <a:r>
              <a:rPr lang="en-IN" dirty="0" err="1"/>
              <a:t>D</a:t>
            </a:r>
            <a:endParaRPr lang="en-IN" dirty="0"/>
          </a:p>
          <a:p>
            <a:r>
              <a:rPr lang="en-IN" dirty="0"/>
              <a:t>11 </a:t>
            </a:r>
            <a:r>
              <a:rPr lang="en-IN" dirty="0" smtClean="0"/>
              <a:t>	1 </a:t>
            </a:r>
            <a:r>
              <a:rPr lang="en-IN" dirty="0"/>
              <a:t>1 1 0      D </a:t>
            </a:r>
            <a:r>
              <a:rPr lang="en-IN" dirty="0" err="1"/>
              <a:t>D</a:t>
            </a:r>
            <a:r>
              <a:rPr lang="en-IN" dirty="0"/>
              <a:t> </a:t>
            </a:r>
            <a:r>
              <a:rPr lang="en-IN" dirty="0" err="1"/>
              <a:t>D</a:t>
            </a:r>
            <a:r>
              <a:rPr lang="en-IN" dirty="0"/>
              <a:t> </a:t>
            </a:r>
            <a:r>
              <a:rPr lang="en-IN" dirty="0" err="1"/>
              <a:t>D</a:t>
            </a:r>
            <a:endParaRPr lang="en-IN" dirty="0"/>
          </a:p>
          <a:p>
            <a:r>
              <a:rPr lang="en-IN" dirty="0"/>
              <a:t>12  </a:t>
            </a:r>
            <a:r>
              <a:rPr lang="en-IN" dirty="0" smtClean="0"/>
              <a:t>	1 </a:t>
            </a:r>
            <a:r>
              <a:rPr lang="en-IN" dirty="0"/>
              <a:t>0 1 0      D </a:t>
            </a:r>
            <a:r>
              <a:rPr lang="en-IN" dirty="0" err="1"/>
              <a:t>D</a:t>
            </a:r>
            <a:r>
              <a:rPr lang="en-IN" dirty="0"/>
              <a:t> </a:t>
            </a:r>
            <a:r>
              <a:rPr lang="en-IN" dirty="0" err="1"/>
              <a:t>D</a:t>
            </a:r>
            <a:r>
              <a:rPr lang="en-IN" dirty="0"/>
              <a:t> </a:t>
            </a:r>
            <a:r>
              <a:rPr lang="en-IN" dirty="0" err="1"/>
              <a:t>D</a:t>
            </a:r>
            <a:endParaRPr lang="en-IN" dirty="0"/>
          </a:p>
          <a:p>
            <a:r>
              <a:rPr lang="en-IN" dirty="0"/>
              <a:t>13  </a:t>
            </a:r>
            <a:r>
              <a:rPr lang="en-IN" dirty="0" smtClean="0"/>
              <a:t>	1 </a:t>
            </a:r>
            <a:r>
              <a:rPr lang="en-IN" dirty="0"/>
              <a:t>0 1 1      D </a:t>
            </a:r>
            <a:r>
              <a:rPr lang="en-IN" dirty="0" err="1"/>
              <a:t>D</a:t>
            </a:r>
            <a:r>
              <a:rPr lang="en-IN" dirty="0"/>
              <a:t> </a:t>
            </a:r>
            <a:r>
              <a:rPr lang="en-IN" dirty="0" err="1"/>
              <a:t>D</a:t>
            </a:r>
            <a:r>
              <a:rPr lang="en-IN" dirty="0"/>
              <a:t> </a:t>
            </a:r>
            <a:r>
              <a:rPr lang="en-IN" dirty="0" err="1"/>
              <a:t>D</a:t>
            </a:r>
            <a:endParaRPr lang="en-IN" dirty="0"/>
          </a:p>
          <a:p>
            <a:r>
              <a:rPr lang="en-IN" dirty="0"/>
              <a:t>14  </a:t>
            </a:r>
            <a:r>
              <a:rPr lang="en-IN" dirty="0" smtClean="0"/>
              <a:t>	1 </a:t>
            </a:r>
            <a:r>
              <a:rPr lang="en-IN" dirty="0"/>
              <a:t>0 0 1      D </a:t>
            </a:r>
            <a:r>
              <a:rPr lang="en-IN" dirty="0" err="1"/>
              <a:t>D</a:t>
            </a:r>
            <a:r>
              <a:rPr lang="en-IN" dirty="0"/>
              <a:t> </a:t>
            </a:r>
            <a:r>
              <a:rPr lang="en-IN" dirty="0" err="1"/>
              <a:t>D</a:t>
            </a:r>
            <a:r>
              <a:rPr lang="en-IN" dirty="0"/>
              <a:t> </a:t>
            </a:r>
            <a:r>
              <a:rPr lang="en-IN" dirty="0" err="1"/>
              <a:t>D</a:t>
            </a:r>
            <a:endParaRPr lang="en-IN" dirty="0"/>
          </a:p>
          <a:p>
            <a:r>
              <a:rPr lang="en-IN" dirty="0"/>
              <a:t>15  </a:t>
            </a:r>
            <a:r>
              <a:rPr lang="en-IN" dirty="0" smtClean="0"/>
              <a:t>	1 </a:t>
            </a:r>
            <a:r>
              <a:rPr lang="en-IN" dirty="0"/>
              <a:t>0 0 0      D </a:t>
            </a:r>
            <a:r>
              <a:rPr lang="en-IN" dirty="0" err="1"/>
              <a:t>D</a:t>
            </a:r>
            <a:r>
              <a:rPr lang="en-IN" dirty="0"/>
              <a:t> </a:t>
            </a:r>
            <a:r>
              <a:rPr lang="en-IN" dirty="0" err="1"/>
              <a:t>D</a:t>
            </a:r>
            <a:r>
              <a:rPr lang="en-IN" dirty="0"/>
              <a:t> </a:t>
            </a:r>
            <a:r>
              <a:rPr lang="en-IN" dirty="0" err="1"/>
              <a:t>D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Even/odd parity (2)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The computer knows which parity it is using</a:t>
            </a:r>
          </a:p>
          <a:p>
            <a:pPr>
              <a:lnSpc>
                <a:spcPct val="90000"/>
              </a:lnSpc>
            </a:pPr>
            <a:r>
              <a:rPr lang="en-GB" sz="2400"/>
              <a:t>If it uses an even parity: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If the number of of 1-bit add up to an odd number then it knows there was an error:</a:t>
            </a:r>
          </a:p>
          <a:p>
            <a:pPr>
              <a:lnSpc>
                <a:spcPct val="90000"/>
              </a:lnSpc>
            </a:pPr>
            <a:r>
              <a:rPr lang="en-GB" sz="2400"/>
              <a:t>If it uses an odd: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If the number of of 1-bit add up to an even number then it knows there was an error:</a:t>
            </a:r>
          </a:p>
          <a:p>
            <a:pPr>
              <a:lnSpc>
                <a:spcPct val="90000"/>
              </a:lnSpc>
            </a:pPr>
            <a:r>
              <a:rPr lang="en-GB" sz="2400"/>
              <a:t>However, If an even number of 1-bit is flipped the parity will still be the same.  But an error occurs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The even/parity can’t this detect this error: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9/15/09 - L12 Combinational Logic Design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2009 - Joanne DeGroat, ECE, OSU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C9123-FD50-4B45-8B87-5F6076FD6E0D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" y="457200"/>
            <a:ext cx="7620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/>
              <a:t>Minimal Expression for W:</a:t>
            </a:r>
          </a:p>
          <a:p>
            <a:r>
              <a:rPr lang="en-IN" sz="2400"/>
              <a:t>W = A</a:t>
            </a:r>
          </a:p>
          <a:p>
            <a:endParaRPr lang="en-US" sz="2400"/>
          </a:p>
          <a:p>
            <a:r>
              <a:rPr lang="en-IN" sz="2400"/>
              <a:t>Minimal Expression for X:</a:t>
            </a:r>
          </a:p>
          <a:p>
            <a:r>
              <a:rPr lang="en-IN" sz="2400"/>
              <a:t>X = A’B</a:t>
            </a:r>
          </a:p>
          <a:p>
            <a:endParaRPr lang="en-US" sz="2400"/>
          </a:p>
          <a:p>
            <a:endParaRPr lang="en-US" sz="2400"/>
          </a:p>
          <a:p>
            <a:r>
              <a:rPr lang="en-IN" sz="2400"/>
              <a:t>Y = A’BC’ + B’C</a:t>
            </a:r>
          </a:p>
          <a:p>
            <a:endParaRPr lang="en-US" sz="2400"/>
          </a:p>
          <a:p>
            <a:endParaRPr lang="en-US" sz="2400"/>
          </a:p>
          <a:p>
            <a:r>
              <a:rPr lang="en-IN" sz="2400"/>
              <a:t>Z = A’BC’D’ + B’C’D + AD + BCD + B’CD’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3200" b="1"/>
              <a:t>Draw the circuit for this simplified  set of expressions</a:t>
            </a:r>
            <a:endParaRPr lang="en-IN" sz="3200" b="1"/>
          </a:p>
          <a:p>
            <a:endParaRPr lang="en-IN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ChangeArrowheads="1"/>
          </p:cNvSpPr>
          <p:nvPr/>
        </p:nvSpPr>
        <p:spPr bwMode="auto">
          <a:xfrm>
            <a:off x="1143000" y="457200"/>
            <a:ext cx="6892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Encoder/Decoder Vocabulary</a:t>
            </a:r>
            <a:endParaRPr 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5299" name="Text Box 1027"/>
          <p:cNvSpPr txBox="1">
            <a:spLocks noChangeArrowheads="1"/>
          </p:cNvSpPr>
          <p:nvPr/>
        </p:nvSpPr>
        <p:spPr bwMode="auto">
          <a:xfrm>
            <a:off x="1295400" y="1600200"/>
            <a:ext cx="7162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  <a:effectLst/>
                <a:latin typeface="Tahoma" pitchFamily="34" charset="0"/>
              </a:rPr>
              <a:t>ENCODER- a digital circuit that produces a binary output code depending on which of its inputs are activated. </a:t>
            </a:r>
          </a:p>
        </p:txBody>
      </p:sp>
      <p:sp>
        <p:nvSpPr>
          <p:cNvPr id="55300" name="Text Box 1028"/>
          <p:cNvSpPr txBox="1">
            <a:spLocks noChangeArrowheads="1"/>
          </p:cNvSpPr>
          <p:nvPr/>
        </p:nvSpPr>
        <p:spPr bwMode="auto">
          <a:xfrm>
            <a:off x="1295400" y="3429000"/>
            <a:ext cx="7086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  <a:effectLst/>
                <a:latin typeface="Tahoma" pitchFamily="34" charset="0"/>
              </a:rPr>
              <a:t>DECODER- a digital circuit that converts an input binary code into a single numeric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autoUpdateAnimBg="0"/>
      <p:bldP spid="5530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90600" y="533400"/>
            <a:ext cx="7243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ENCODERS AND DECODERS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149350" y="1676400"/>
          <a:ext cx="2903538" cy="2425700"/>
        </p:xfrm>
        <a:graphic>
          <a:graphicData uri="http://schemas.openxmlformats.org/presentationml/2006/ole">
            <p:oleObj spid="_x0000_s23554" name="VISIO" r:id="rId3" imgW="2522520" imgH="2122560" progId="">
              <p:embed/>
            </p:oleObj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5097463" y="1676400"/>
          <a:ext cx="2903537" cy="2425700"/>
        </p:xfrm>
        <a:graphic>
          <a:graphicData uri="http://schemas.openxmlformats.org/presentationml/2006/ole">
            <p:oleObj spid="_x0000_s23555" name="VISIO" r:id="rId4" imgW="2522520" imgH="2122560" progId="">
              <p:embed/>
            </p:oleObj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219200" y="4419600"/>
            <a:ext cx="2717800" cy="6413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ONLY ONE INPUT ACTIVATED AT A TIME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219200" y="5048250"/>
            <a:ext cx="2708275" cy="376238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BINARY CODE OUTPUT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334000" y="4419600"/>
            <a:ext cx="2730500" cy="6413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BINARY CODE INPUT</a:t>
            </a:r>
          </a:p>
          <a:p>
            <a:pPr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334000" y="4800600"/>
            <a:ext cx="2743200" cy="6413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ONLY ONE OUTPUT ACTIVATED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90" grpId="0" animBg="1" autoUpdateAnimBg="0"/>
      <p:bldP spid="41991" grpId="0" animBg="1" autoUpdateAnimBg="0"/>
      <p:bldP spid="41992" grpId="0" animBg="1" autoUpdateAnimBg="0"/>
      <p:bldP spid="4199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553200" cy="685800"/>
          </a:xfrm>
        </p:spPr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00CC"/>
                </a:solidFill>
              </a:rPr>
              <a:t>THE 8421 BCD CODE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2362200"/>
          </a:xfrm>
        </p:spPr>
        <p:txBody>
          <a:bodyPr/>
          <a:lstStyle/>
          <a:p>
            <a:pPr>
              <a:buClr>
                <a:srgbClr val="CC0000"/>
              </a:buClr>
            </a:pPr>
            <a:r>
              <a:rPr lang="en-US" sz="2800" b="1" smtClean="0">
                <a:solidFill>
                  <a:srgbClr val="0000CC"/>
                </a:solidFill>
              </a:rPr>
              <a:t>BCD stands for </a:t>
            </a:r>
            <a:r>
              <a:rPr lang="en-US" sz="2800" b="1" u="sng" smtClean="0">
                <a:solidFill>
                  <a:srgbClr val="CC0000"/>
                </a:solidFill>
              </a:rPr>
              <a:t>B</a:t>
            </a:r>
            <a:r>
              <a:rPr lang="en-US" sz="2800" b="1" smtClean="0">
                <a:solidFill>
                  <a:srgbClr val="0000CC"/>
                </a:solidFill>
              </a:rPr>
              <a:t>inary-</a:t>
            </a:r>
            <a:r>
              <a:rPr lang="en-US" sz="2800" b="1" u="sng" smtClean="0">
                <a:solidFill>
                  <a:srgbClr val="CC0000"/>
                </a:solidFill>
              </a:rPr>
              <a:t>C</a:t>
            </a:r>
            <a:r>
              <a:rPr lang="en-US" sz="2800" b="1" smtClean="0">
                <a:solidFill>
                  <a:srgbClr val="0000CC"/>
                </a:solidFill>
              </a:rPr>
              <a:t>oded </a:t>
            </a:r>
            <a:r>
              <a:rPr lang="en-US" sz="2800" b="1" u="sng" smtClean="0">
                <a:solidFill>
                  <a:srgbClr val="CC0000"/>
                </a:solidFill>
              </a:rPr>
              <a:t>D</a:t>
            </a:r>
            <a:r>
              <a:rPr lang="en-US" sz="2800" b="1" smtClean="0">
                <a:solidFill>
                  <a:srgbClr val="0000CC"/>
                </a:solidFill>
              </a:rPr>
              <a:t>ecimal.</a:t>
            </a:r>
            <a:br>
              <a:rPr lang="en-US" sz="2800" b="1" smtClean="0">
                <a:solidFill>
                  <a:srgbClr val="0000CC"/>
                </a:solidFill>
              </a:rPr>
            </a:br>
            <a:endParaRPr lang="en-US" sz="2800" b="1" smtClean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sz="2800" b="1" smtClean="0">
                <a:solidFill>
                  <a:srgbClr val="0000CC"/>
                </a:solidFill>
              </a:rPr>
              <a:t>A BCD number is a four-bit binary group that represents one of the ten decimal digits 0 through 9.  	</a:t>
            </a:r>
            <a:endParaRPr lang="en-US" sz="2800" b="1" smtClean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81000" y="33528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800" b="1" i="1">
                <a:solidFill>
                  <a:srgbClr val="CC0000"/>
                </a:solidFill>
                <a:effectLst/>
              </a:rPr>
              <a:t>Example:</a:t>
            </a:r>
            <a:r>
              <a:rPr lang="en-US" sz="2800" b="1">
                <a:solidFill>
                  <a:srgbClr val="0000CC"/>
                </a:solidFill>
                <a:effectLst/>
              </a:rPr>
              <a:t>	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33400" y="3927475"/>
            <a:ext cx="780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3200" b="1">
                <a:solidFill>
                  <a:srgbClr val="CC0000"/>
                </a:solidFill>
                <a:effectLst/>
              </a:rPr>
              <a:t>Decimal number 4926</a:t>
            </a:r>
            <a:r>
              <a:rPr kumimoji="1" lang="en-US" sz="3200" b="1">
                <a:effectLst/>
              </a:rPr>
              <a:t>   	</a:t>
            </a:r>
            <a:r>
              <a:rPr kumimoji="1" lang="en-US" sz="3200" b="1">
                <a:solidFill>
                  <a:srgbClr val="008000"/>
                </a:solidFill>
                <a:effectLst/>
              </a:rPr>
              <a:t>4       9       2        6</a:t>
            </a:r>
            <a:endParaRPr kumimoji="1" lang="en-US" sz="28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33400" y="5348288"/>
            <a:ext cx="838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2800" b="1" dirty="0">
                <a:solidFill>
                  <a:srgbClr val="CC0000"/>
                </a:solidFill>
                <a:effectLst/>
              </a:rPr>
              <a:t>8421 BCD coded number</a:t>
            </a:r>
            <a:r>
              <a:rPr kumimoji="1" lang="en-US" sz="3200" b="1" dirty="0">
                <a:effectLst/>
              </a:rPr>
              <a:t>   </a:t>
            </a:r>
            <a:r>
              <a:rPr kumimoji="1" lang="en-US" sz="3200" b="1" dirty="0">
                <a:solidFill>
                  <a:srgbClr val="008000"/>
                </a:solidFill>
                <a:effectLst/>
              </a:rPr>
              <a:t>0100  1001</a:t>
            </a:r>
            <a:r>
              <a:rPr kumimoji="1" lang="en-US" sz="3200" b="1" dirty="0">
                <a:effectLst/>
              </a:rPr>
              <a:t>  </a:t>
            </a:r>
            <a:r>
              <a:rPr kumimoji="1" lang="en-US" sz="3200" b="1" dirty="0">
                <a:solidFill>
                  <a:srgbClr val="008000"/>
                </a:solidFill>
                <a:effectLst/>
              </a:rPr>
              <a:t>0010  0110</a:t>
            </a:r>
            <a:r>
              <a:rPr kumimoji="1" lang="en-US" sz="2800" b="1" dirty="0">
                <a:solidFill>
                  <a:srgbClr val="008000"/>
                </a:solidFill>
                <a:effectLst/>
              </a:rPr>
              <a:t>   </a:t>
            </a: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5295900" y="4648200"/>
            <a:ext cx="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153150" y="4648200"/>
            <a:ext cx="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7143750" y="4648200"/>
            <a:ext cx="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153400" y="4648200"/>
            <a:ext cx="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499992" y="5353050"/>
            <a:ext cx="4243958" cy="609600"/>
            <a:chOff x="2916" y="3216"/>
            <a:chExt cx="2556" cy="384"/>
          </a:xfrm>
        </p:grpSpPr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2928" y="3216"/>
              <a:ext cx="254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>
              <a:off x="2928" y="3600"/>
              <a:ext cx="254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2916" y="3216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5460" y="3216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3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3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 advAuto="1000"/>
      <p:bldP spid="2054" grpId="0" build="p" autoUpdateAnimBg="0" advAuto="1000"/>
      <p:bldP spid="2055" grpId="0" build="p" autoUpdateAnimBg="0"/>
      <p:bldP spid="2056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600200" y="44450"/>
            <a:ext cx="592455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3600" b="1">
                <a:solidFill>
                  <a:srgbClr val="0000CC"/>
                </a:solidFill>
                <a:effectLst/>
              </a:rPr>
              <a:t>ELECTRONIC ENCODER -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3600" b="1">
                <a:solidFill>
                  <a:srgbClr val="0000CC"/>
                </a:solidFill>
                <a:effectLst/>
              </a:rPr>
              <a:t> DECIMAL TO </a:t>
            </a:r>
            <a:r>
              <a:rPr kumimoji="1" lang="en-US" sz="4400" b="1">
                <a:solidFill>
                  <a:srgbClr val="0000CC"/>
                </a:solidFill>
                <a:effectLst/>
              </a:rPr>
              <a:t>BCD</a:t>
            </a:r>
            <a:endParaRPr kumimoji="1" lang="en-US" sz="3600" b="1">
              <a:solidFill>
                <a:srgbClr val="0000CC"/>
              </a:solidFill>
              <a:effectLst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990600" y="2330450"/>
            <a:ext cx="1600200" cy="2133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600200" y="3930650"/>
            <a:ext cx="381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057400" y="3473450"/>
            <a:ext cx="381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600200" y="3473450"/>
            <a:ext cx="381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143000" y="3473450"/>
            <a:ext cx="381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057400" y="3016250"/>
            <a:ext cx="381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600200" y="3016250"/>
            <a:ext cx="381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143000" y="3016250"/>
            <a:ext cx="381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057400" y="2559050"/>
            <a:ext cx="381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1600200" y="2559050"/>
            <a:ext cx="381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1143000" y="2559050"/>
            <a:ext cx="381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600200" y="3930650"/>
            <a:ext cx="381000" cy="3810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2000">
                <a:solidFill>
                  <a:srgbClr val="000000"/>
                </a:solidFill>
                <a:effectLst/>
                <a:latin typeface="Tahoma" pitchFamily="34" charset="0"/>
              </a:rPr>
              <a:t>0</a:t>
            </a:r>
          </a:p>
        </p:txBody>
      </p:sp>
      <p:sp>
        <p:nvSpPr>
          <p:cNvPr id="34831" name="AutoShape 15"/>
          <p:cNvSpPr>
            <a:spLocks noChangeArrowheads="1"/>
          </p:cNvSpPr>
          <p:nvPr/>
        </p:nvSpPr>
        <p:spPr bwMode="auto">
          <a:xfrm>
            <a:off x="6310313" y="2787650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3886200" y="2482850"/>
            <a:ext cx="1143000" cy="1828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1600" b="1">
                <a:solidFill>
                  <a:srgbClr val="0000CC"/>
                </a:solidFill>
                <a:effectLst/>
                <a:latin typeface="Tahoma" pitchFamily="34" charset="0"/>
              </a:rPr>
              <a:t>Decimal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1600" b="1">
                <a:solidFill>
                  <a:srgbClr val="0000CC"/>
                </a:solidFill>
                <a:effectLst/>
                <a:latin typeface="Tahoma" pitchFamily="34" charset="0"/>
              </a:rPr>
              <a:t>to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1600" b="1">
                <a:solidFill>
                  <a:srgbClr val="0000CC"/>
                </a:solidFill>
                <a:effectLst/>
                <a:latin typeface="Tahoma" pitchFamily="34" charset="0"/>
              </a:rPr>
              <a:t>BCD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1600" b="1">
                <a:solidFill>
                  <a:srgbClr val="0000CC"/>
                </a:solidFill>
                <a:effectLst/>
                <a:latin typeface="Tahoma" pitchFamily="34" charset="0"/>
              </a:rPr>
              <a:t>Encoder</a:t>
            </a:r>
            <a:endParaRPr kumimoji="1" lang="en-US" sz="1800">
              <a:solidFill>
                <a:srgbClr val="000000"/>
              </a:solidFill>
              <a:effectLst/>
              <a:latin typeface="Tahoma" pitchFamily="34" charset="0"/>
            </a:endParaRPr>
          </a:p>
        </p:txBody>
      </p:sp>
      <p:sp>
        <p:nvSpPr>
          <p:cNvPr id="34833" name="AutoShape 17"/>
          <p:cNvSpPr>
            <a:spLocks noChangeArrowheads="1"/>
          </p:cNvSpPr>
          <p:nvPr/>
        </p:nvSpPr>
        <p:spPr bwMode="auto">
          <a:xfrm>
            <a:off x="2757488" y="3168650"/>
            <a:ext cx="976312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34" name="AutoShape 18"/>
          <p:cNvSpPr>
            <a:spLocks noChangeArrowheads="1"/>
          </p:cNvSpPr>
          <p:nvPr/>
        </p:nvSpPr>
        <p:spPr bwMode="auto">
          <a:xfrm>
            <a:off x="5195888" y="3168650"/>
            <a:ext cx="976312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6096000" y="1949450"/>
            <a:ext cx="16764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endParaRPr kumimoji="1" lang="en-US" sz="2800"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6184900" y="1447800"/>
            <a:ext cx="1501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1800" b="1">
                <a:solidFill>
                  <a:srgbClr val="CC0000"/>
                </a:solidFill>
                <a:effectLst/>
                <a:latin typeface="Tahoma" pitchFamily="34" charset="0"/>
              </a:rPr>
              <a:t>BCD output</a:t>
            </a:r>
            <a:endParaRPr kumimoji="1" lang="en-US" sz="1600" b="1">
              <a:solidFill>
                <a:srgbClr val="CC0000"/>
              </a:solidFill>
              <a:effectLst/>
              <a:latin typeface="Tahoma" pitchFamily="34" charset="0"/>
            </a:endParaRP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931863" y="18288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1800" b="1">
                <a:solidFill>
                  <a:srgbClr val="CC0000"/>
                </a:solidFill>
                <a:effectLst/>
                <a:latin typeface="Tahoma" pitchFamily="34" charset="0"/>
              </a:rPr>
              <a:t>Decimal input</a:t>
            </a:r>
            <a:endParaRPr kumimoji="1" lang="en-US" sz="1800">
              <a:effectLst/>
              <a:latin typeface="Tahoma" pitchFamily="34" charset="0"/>
            </a:endParaRP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096000" y="1949450"/>
            <a:ext cx="16764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2800">
                <a:solidFill>
                  <a:srgbClr val="FF0000"/>
                </a:solidFill>
                <a:effectLst/>
                <a:latin typeface="Tahoma" pitchFamily="34" charset="0"/>
              </a:rPr>
              <a:t>0 0 0 0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1600200" y="3016250"/>
            <a:ext cx="381000" cy="3810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2000">
                <a:solidFill>
                  <a:srgbClr val="000000"/>
                </a:solidFill>
                <a:effectLst/>
                <a:latin typeface="Tahoma" pitchFamily="34" charset="0"/>
              </a:rPr>
              <a:t>5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1600200" y="3930650"/>
            <a:ext cx="381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6096000" y="1949450"/>
            <a:ext cx="16764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2800">
                <a:solidFill>
                  <a:srgbClr val="FF0000"/>
                </a:solidFill>
                <a:effectLst/>
                <a:latin typeface="Tahoma" pitchFamily="34" charset="0"/>
              </a:rPr>
              <a:t>0 1 0 1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1600200" y="3019425"/>
            <a:ext cx="381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143000" y="2590800"/>
            <a:ext cx="381000" cy="3810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2000">
                <a:solidFill>
                  <a:srgbClr val="000000"/>
                </a:solidFill>
                <a:effectLst/>
                <a:latin typeface="Tahoma" pitchFamily="34" charset="0"/>
              </a:rPr>
              <a:t>7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096000" y="1981200"/>
            <a:ext cx="16764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2800">
                <a:solidFill>
                  <a:srgbClr val="FF0000"/>
                </a:solidFill>
                <a:effectLst/>
                <a:latin typeface="Tahoma" pitchFamily="34" charset="0"/>
              </a:rPr>
              <a:t>0 1 1 1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143000" y="2590800"/>
            <a:ext cx="1295400" cy="1295400"/>
            <a:chOff x="720" y="1632"/>
            <a:chExt cx="816" cy="816"/>
          </a:xfrm>
        </p:grpSpPr>
        <p:sp>
          <p:nvSpPr>
            <p:cNvPr id="11296" name="Rectangle 30"/>
            <p:cNvSpPr>
              <a:spLocks noChangeArrowheads="1"/>
            </p:cNvSpPr>
            <p:nvPr/>
          </p:nvSpPr>
          <p:spPr bwMode="auto">
            <a:xfrm>
              <a:off x="1296" y="2208"/>
              <a:ext cx="240" cy="240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</a:pPr>
              <a:r>
                <a:rPr kumimoji="1" lang="en-US" sz="2000">
                  <a:solidFill>
                    <a:srgbClr val="000000"/>
                  </a:solidFill>
                  <a:effectLst/>
                  <a:latin typeface="Tahoma" pitchFamily="34" charset="0"/>
                </a:rPr>
                <a:t>3</a:t>
              </a:r>
            </a:p>
          </p:txBody>
        </p:sp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720" y="1632"/>
              <a:ext cx="240" cy="2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6096000" y="1981200"/>
            <a:ext cx="16764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2800">
                <a:solidFill>
                  <a:srgbClr val="FF0000"/>
                </a:solidFill>
                <a:effectLst/>
                <a:latin typeface="Tahoma" pitchFamily="34" charset="0"/>
              </a:rPr>
              <a:t>0 0 1 1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911225" y="4953000"/>
            <a:ext cx="7013575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kumimoji="1" lang="en-US" sz="3200" b="1">
                <a:solidFill>
                  <a:srgbClr val="CC0000"/>
                </a:solidFill>
                <a:effectLst/>
              </a:rPr>
              <a:t>Encoders are available in IC form.</a:t>
            </a:r>
          </a:p>
          <a:p>
            <a:pPr marL="285750" indent="-285750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kumimoji="1" lang="en-US" sz="3200" b="1">
                <a:solidFill>
                  <a:srgbClr val="CC0000"/>
                </a:solidFill>
                <a:effectLst/>
              </a:rPr>
              <a:t>This encoder translates from decimal input to BCD output.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34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0" grpId="0" animBg="1" autoUpdateAnimBg="0"/>
      <p:bldP spid="34838" grpId="0" animBg="1" autoUpdateAnimBg="0"/>
      <p:bldP spid="34839" grpId="0" animBg="1" autoUpdateAnimBg="0"/>
      <p:bldP spid="34840" grpId="0" animBg="1"/>
      <p:bldP spid="34841" grpId="0" animBg="1" autoUpdateAnimBg="0"/>
      <p:bldP spid="34842" grpId="0" animBg="1"/>
      <p:bldP spid="34843" grpId="0" animBg="1" autoUpdateAnimBg="0"/>
      <p:bldP spid="34844" grpId="0" animBg="1" autoUpdateAnimBg="0"/>
      <p:bldP spid="34848" grpId="0" animBg="1" autoUpdateAnimBg="0"/>
      <p:bldP spid="34849" grpId="0" build="p" autoUpdateAnimBg="0" advAuto="100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85 fig 9-14"/>
          <p:cNvPicPr>
            <a:picLocks noChangeAspect="1" noChangeArrowheads="1"/>
          </p:cNvPicPr>
          <p:nvPr/>
        </p:nvPicPr>
        <p:blipFill>
          <a:blip r:embed="rId2" cstate="print"/>
          <a:srcRect t="9477" b="61765"/>
          <a:stretch>
            <a:fillRect/>
          </a:stretch>
        </p:blipFill>
        <p:spPr bwMode="auto">
          <a:xfrm>
            <a:off x="457200" y="1755775"/>
            <a:ext cx="8305800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47800" y="457200"/>
            <a:ext cx="6359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10 line to 4 line Encoder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85 fig 9-14"/>
          <p:cNvPicPr>
            <a:picLocks noChangeAspect="1" noChangeArrowheads="1"/>
          </p:cNvPicPr>
          <p:nvPr/>
        </p:nvPicPr>
        <p:blipFill>
          <a:blip r:embed="rId2" cstate="print"/>
          <a:srcRect t="42157" b="5229"/>
          <a:stretch>
            <a:fillRect/>
          </a:stretch>
        </p:blipFill>
        <p:spPr bwMode="auto">
          <a:xfrm>
            <a:off x="76200" y="174625"/>
            <a:ext cx="9067800" cy="668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7724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1027"/>
          <p:cNvSpPr>
            <a:spLocks noChangeArrowheads="1"/>
          </p:cNvSpPr>
          <p:nvPr/>
        </p:nvSpPr>
        <p:spPr bwMode="auto">
          <a:xfrm>
            <a:off x="1295400" y="381000"/>
            <a:ext cx="6359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10 line to 4 line Encoder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6F503-7707-402C-BCAA-4444810C190B}" type="slidenum">
              <a:rPr lang="en-US"/>
              <a:pPr/>
              <a:t>38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2800" b="1">
                <a:solidFill>
                  <a:srgbClr val="003366"/>
                </a:solidFill>
              </a:rPr>
              <a:t>DECODER</a:t>
            </a:r>
            <a:r>
              <a:rPr lang="en-US" sz="280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rgbClr val="003366"/>
                </a:solidFill>
              </a:rPr>
              <a:t>A decoder is a logic circuit that </a:t>
            </a:r>
            <a:r>
              <a:rPr lang="en-US" sz="2800" dirty="0">
                <a:solidFill>
                  <a:srgbClr val="3333FF"/>
                </a:solidFill>
              </a:rPr>
              <a:t>accepts a set of inputs</a:t>
            </a:r>
            <a:r>
              <a:rPr lang="en-US" sz="2800" dirty="0">
                <a:solidFill>
                  <a:srgbClr val="003366"/>
                </a:solidFill>
              </a:rPr>
              <a:t> that represents a binary number and </a:t>
            </a:r>
            <a:r>
              <a:rPr lang="en-US" sz="2800" dirty="0">
                <a:solidFill>
                  <a:srgbClr val="3333FF"/>
                </a:solidFill>
              </a:rPr>
              <a:t>activates only the output that corresponds to the input number.</a:t>
            </a:r>
          </a:p>
          <a:p>
            <a:pPr algn="just" eaLnBrk="0" hangingPunct="0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rgbClr val="003366"/>
                </a:solidFill>
              </a:rPr>
              <a:t>In other words, a decoder circuit looks  at its inputs, determines which binary number is present there, and activates the one output that  corresponds to that  number ; all other outputs remain inactive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1E7E-272D-4073-9128-D1FE3FBC0811}" type="slidenum">
              <a:rPr lang="en-US"/>
              <a:pPr/>
              <a:t>39</a:t>
            </a:fld>
            <a:endParaRPr 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9144000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</a:pPr>
            <a:r>
              <a:rPr lang="en-US" sz="2800">
                <a:solidFill>
                  <a:srgbClr val="000066"/>
                </a:solidFill>
              </a:rPr>
              <a:t>In its general form, a  decoder has </a:t>
            </a:r>
            <a:r>
              <a:rPr lang="en-US" sz="2800">
                <a:solidFill>
                  <a:srgbClr val="3333FF"/>
                </a:solidFill>
              </a:rPr>
              <a:t>N</a:t>
            </a:r>
            <a:r>
              <a:rPr lang="en-US" sz="2800">
                <a:solidFill>
                  <a:srgbClr val="000066"/>
                </a:solidFill>
              </a:rPr>
              <a:t> input lines to handle N bits and form one to </a:t>
            </a:r>
            <a:r>
              <a:rPr lang="en-US" sz="2800">
                <a:solidFill>
                  <a:srgbClr val="3333FF"/>
                </a:solidFill>
              </a:rPr>
              <a:t>2 </a:t>
            </a:r>
            <a:r>
              <a:rPr lang="en-US" sz="2800" baseline="30000">
                <a:solidFill>
                  <a:srgbClr val="3333FF"/>
                </a:solidFill>
              </a:rPr>
              <a:t>N</a:t>
            </a:r>
            <a:r>
              <a:rPr lang="en-US" sz="2800">
                <a:solidFill>
                  <a:srgbClr val="000066"/>
                </a:solidFill>
              </a:rPr>
              <a:t> output lines to indicate the presence of one or more N-bit combinations.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</a:pPr>
            <a:endParaRPr lang="en-US" sz="2800">
              <a:solidFill>
                <a:srgbClr val="000066"/>
              </a:solidFill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</a:pPr>
            <a:r>
              <a:rPr lang="en-US" sz="2800" u="sng">
                <a:solidFill>
                  <a:srgbClr val="003366"/>
                </a:solidFill>
              </a:rPr>
              <a:t>The basic binary function</a:t>
            </a:r>
            <a:r>
              <a:rPr lang="en-US" sz="2800">
                <a:solidFill>
                  <a:srgbClr val="003366"/>
                </a:solidFill>
              </a:rPr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2800">
                <a:solidFill>
                  <a:srgbClr val="003366"/>
                </a:solidFill>
              </a:rPr>
              <a:t>An AND gate can be used as the basic decoding element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2800">
                <a:solidFill>
                  <a:srgbClr val="003366"/>
                </a:solidFill>
              </a:rPr>
              <a:t> because it produces a HIGH output only when all inputs are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2800">
                <a:solidFill>
                  <a:srgbClr val="003366"/>
                </a:solidFill>
              </a:rPr>
              <a:t> HIGH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</a:pPr>
            <a:endParaRPr lang="en-US" sz="2800">
              <a:solidFill>
                <a:srgbClr val="003366"/>
              </a:solidFill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2800">
                <a:solidFill>
                  <a:srgbClr val="003366"/>
                </a:solidFill>
              </a:rPr>
              <a:t>Refer next slide for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Even/odd parity (3)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It is useful when an </a:t>
            </a:r>
            <a:r>
              <a:rPr lang="en-GB" sz="2400">
                <a:solidFill>
                  <a:schemeClr val="folHlink"/>
                </a:solidFill>
              </a:rPr>
              <a:t>odd</a:t>
            </a:r>
            <a:r>
              <a:rPr lang="en-GB" sz="2400"/>
              <a:t> number of 1-bits is flipped.</a:t>
            </a:r>
          </a:p>
          <a:p>
            <a:endParaRPr lang="en-GB" sz="2400"/>
          </a:p>
          <a:p>
            <a:r>
              <a:rPr lang="en-GB" sz="2400"/>
              <a:t>Suppose we have an 7-bit binary word (7-digits).</a:t>
            </a:r>
          </a:p>
          <a:p>
            <a:pPr lvl="1"/>
            <a:r>
              <a:rPr lang="en-GB" sz="2400"/>
              <a:t>If you need to change the parity you need to add 1 (parity bit)  to the binary word.</a:t>
            </a:r>
          </a:p>
          <a:p>
            <a:pPr lvl="1"/>
            <a:r>
              <a:rPr lang="en-GB" sz="2400"/>
              <a:t>You now have 8 digit word.</a:t>
            </a:r>
          </a:p>
          <a:p>
            <a:pPr lvl="1"/>
            <a:r>
              <a:rPr lang="en-GB" sz="2400"/>
              <a:t>However, the computer knows that the added  bit is a parity bit and therefore ignore it.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4E311-C7EB-4225-AE90-4D6456D63BF9}" type="slidenum">
              <a:rPr lang="en-US"/>
              <a:pPr/>
              <a:t>40</a:t>
            </a:fld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3810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2000">
                <a:solidFill>
                  <a:schemeClr val="tx2"/>
                </a:solidFill>
              </a:rPr>
              <a:t>Decoding logic for the binary code 1001 with an active-HIGH output.</a:t>
            </a:r>
            <a:endParaRPr lang="en-US" altLang="en-US" sz="6600">
              <a:solidFill>
                <a:schemeClr val="tx2"/>
              </a:solidFill>
            </a:endParaRPr>
          </a:p>
        </p:txBody>
      </p:sp>
      <p:pic>
        <p:nvPicPr>
          <p:cNvPr id="47107" name="Picture 3" descr="06-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87630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BAF73-4D71-482F-9144-D67CD9FF4EC9}" type="slidenum">
              <a:rPr lang="en-US"/>
              <a:pPr/>
              <a:t>41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848600" cy="609600"/>
          </a:xfrm>
        </p:spPr>
        <p:txBody>
          <a:bodyPr/>
          <a:lstStyle/>
          <a:p>
            <a:r>
              <a:rPr lang="en-US" sz="2800" b="1">
                <a:solidFill>
                  <a:srgbClr val="003366"/>
                </a:solidFill>
              </a:rPr>
              <a:t>General decoder diagram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09600" y="5105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000066"/>
                </a:solidFill>
              </a:rPr>
              <a:t># There are 2</a:t>
            </a:r>
            <a:r>
              <a:rPr lang="en-US" i="1" baseline="30000">
                <a:solidFill>
                  <a:srgbClr val="000066"/>
                </a:solidFill>
              </a:rPr>
              <a:t>N</a:t>
            </a:r>
            <a:r>
              <a:rPr lang="en-US">
                <a:solidFill>
                  <a:srgbClr val="000066"/>
                </a:solidFill>
              </a:rPr>
              <a:t> possible input combinations, from </a:t>
            </a:r>
            <a:r>
              <a:rPr lang="en-US" i="1">
                <a:solidFill>
                  <a:srgbClr val="000066"/>
                </a:solidFill>
              </a:rPr>
              <a:t>A</a:t>
            </a:r>
            <a:r>
              <a:rPr lang="en-US" baseline="-25000">
                <a:solidFill>
                  <a:srgbClr val="000066"/>
                </a:solidFill>
              </a:rPr>
              <a:t>0</a:t>
            </a:r>
            <a:r>
              <a:rPr lang="en-US">
                <a:solidFill>
                  <a:srgbClr val="000066"/>
                </a:solidFill>
              </a:rPr>
              <a:t> to </a:t>
            </a:r>
            <a:r>
              <a:rPr lang="en-US" i="1">
                <a:solidFill>
                  <a:srgbClr val="000066"/>
                </a:solidFill>
              </a:rPr>
              <a:t>A</a:t>
            </a:r>
            <a:r>
              <a:rPr lang="en-US" i="1" baseline="-25000">
                <a:solidFill>
                  <a:srgbClr val="000066"/>
                </a:solidFill>
              </a:rPr>
              <a:t>N</a:t>
            </a:r>
            <a:r>
              <a:rPr lang="en-US" i="1" baseline="-25000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en-US" baseline="-25000">
                <a:solidFill>
                  <a:srgbClr val="000066"/>
                </a:solidFill>
              </a:rPr>
              <a:t>1</a:t>
            </a:r>
            <a:r>
              <a:rPr lang="en-US">
                <a:solidFill>
                  <a:srgbClr val="000066"/>
                </a:solidFill>
              </a:rPr>
              <a:t>.</a:t>
            </a:r>
            <a:r>
              <a:rPr lang="en-US" sz="2000"/>
              <a:t>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" y="5791200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>
                <a:solidFill>
                  <a:srgbClr val="000066"/>
                </a:solidFill>
              </a:rPr>
              <a:t>For each of these input combinations only one of the </a:t>
            </a:r>
            <a:r>
              <a:rPr lang="en-US" i="1">
                <a:solidFill>
                  <a:srgbClr val="000066"/>
                </a:solidFill>
              </a:rPr>
              <a:t>M</a:t>
            </a:r>
            <a:r>
              <a:rPr lang="en-US">
                <a:solidFill>
                  <a:srgbClr val="000066"/>
                </a:solidFill>
              </a:rPr>
              <a:t> outputs will be active </a:t>
            </a:r>
            <a:r>
              <a:rPr lang="en-US" i="1">
                <a:solidFill>
                  <a:srgbClr val="000066"/>
                </a:solidFill>
              </a:rPr>
              <a:t>HIGH</a:t>
            </a:r>
            <a:r>
              <a:rPr lang="en-US">
                <a:solidFill>
                  <a:srgbClr val="000066"/>
                </a:solidFill>
              </a:rPr>
              <a:t> (1), all the other outputs are </a:t>
            </a:r>
            <a:r>
              <a:rPr lang="en-US" i="1">
                <a:solidFill>
                  <a:srgbClr val="000066"/>
                </a:solidFill>
              </a:rPr>
              <a:t>LOW</a:t>
            </a:r>
            <a:r>
              <a:rPr lang="en-US">
                <a:solidFill>
                  <a:srgbClr val="000066"/>
                </a:solidFill>
              </a:rPr>
              <a:t> (0).</a:t>
            </a:r>
            <a:endParaRPr lang="en-US" sz="2000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 cstate="print"/>
          <a:srcRect t="12000"/>
          <a:stretch>
            <a:fillRect/>
          </a:stretch>
        </p:blipFill>
        <p:spPr bwMode="auto">
          <a:xfrm>
            <a:off x="381000" y="1295400"/>
            <a:ext cx="83058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6D6CE-379E-42E5-847F-C9919403D295}" type="slidenum">
              <a:rPr lang="en-US"/>
              <a:pPr/>
              <a:t>42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0325" y="1371600"/>
            <a:ext cx="90836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buFontTx/>
              <a:buChar char="•"/>
            </a:pPr>
            <a:r>
              <a:rPr lang="en-US" sz="2800"/>
              <a:t>     </a:t>
            </a:r>
            <a:r>
              <a:rPr lang="en-US" sz="2800">
                <a:solidFill>
                  <a:srgbClr val="003366"/>
                </a:solidFill>
              </a:rPr>
              <a:t>If an </a:t>
            </a:r>
            <a:r>
              <a:rPr lang="en-US" sz="2800">
                <a:solidFill>
                  <a:srgbClr val="FF0066"/>
                </a:solidFill>
              </a:rPr>
              <a:t>active-LOW output</a:t>
            </a:r>
            <a:r>
              <a:rPr lang="en-US" sz="2800">
                <a:solidFill>
                  <a:srgbClr val="003366"/>
                </a:solidFill>
              </a:rPr>
              <a:t> (74138, one of the output will low and the rest will be high) is required for each decoded number, the entire decoder can be implemented with </a:t>
            </a:r>
          </a:p>
          <a:p>
            <a:pPr marL="1371600" lvl="2" indent="-457200" algn="just">
              <a:buFontTx/>
              <a:buAutoNum type="arabicPeriod"/>
            </a:pPr>
            <a:r>
              <a:rPr lang="en-US" sz="2800">
                <a:solidFill>
                  <a:srgbClr val="003366"/>
                </a:solidFill>
              </a:rPr>
              <a:t>NAND gates</a:t>
            </a:r>
          </a:p>
          <a:p>
            <a:pPr marL="1371600" lvl="2" indent="-457200" algn="just">
              <a:buFontTx/>
              <a:buAutoNum type="arabicPeriod"/>
            </a:pPr>
            <a:r>
              <a:rPr lang="en-US" sz="2800">
                <a:solidFill>
                  <a:srgbClr val="003366"/>
                </a:solidFill>
              </a:rPr>
              <a:t>Inverters</a:t>
            </a:r>
          </a:p>
          <a:p>
            <a:pPr marL="457200" indent="-457200" algn="just">
              <a:buFontTx/>
              <a:buAutoNum type="arabicPeriod"/>
            </a:pPr>
            <a:endParaRPr lang="en-US" sz="2800">
              <a:solidFill>
                <a:srgbClr val="003366"/>
              </a:solidFill>
            </a:endParaRPr>
          </a:p>
          <a:p>
            <a:pPr marL="457200" indent="-457200" algn="just">
              <a:buFontTx/>
              <a:buChar char="•"/>
            </a:pPr>
            <a:r>
              <a:rPr lang="en-US" sz="2800">
                <a:solidFill>
                  <a:srgbClr val="003366"/>
                </a:solidFill>
              </a:rPr>
              <a:t>      If an </a:t>
            </a:r>
            <a:r>
              <a:rPr lang="en-US" sz="2800">
                <a:solidFill>
                  <a:srgbClr val="FF0066"/>
                </a:solidFill>
              </a:rPr>
              <a:t>active-HIGH output </a:t>
            </a:r>
            <a:r>
              <a:rPr lang="en-US" sz="2800">
                <a:solidFill>
                  <a:srgbClr val="003366"/>
                </a:solidFill>
              </a:rPr>
              <a:t>(74139, one of the output will high and the rest will be low) is required for each decoded number, the entire decoder can be implemented with </a:t>
            </a:r>
          </a:p>
          <a:p>
            <a:pPr marL="1371600" lvl="2" indent="-457200" algn="just">
              <a:buFontTx/>
              <a:buChar char="•"/>
            </a:pPr>
            <a:r>
              <a:rPr lang="en-US" sz="2800">
                <a:solidFill>
                  <a:srgbClr val="003366"/>
                </a:solidFill>
              </a:rPr>
              <a:t>AND gates</a:t>
            </a:r>
          </a:p>
          <a:p>
            <a:pPr marL="1371600" lvl="2" indent="-457200" algn="just">
              <a:buFontTx/>
              <a:buChar char="•"/>
            </a:pPr>
            <a:r>
              <a:rPr lang="en-US" sz="2800">
                <a:solidFill>
                  <a:srgbClr val="003366"/>
                </a:solidFill>
              </a:rPr>
              <a:t>Inverters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CFC72-9676-442F-BD4F-F3D57900FB61}" type="slidenum">
              <a:rPr lang="en-US"/>
              <a:pPr/>
              <a:t>43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/>
              <a:t>2-to-4-Line Decoder </a:t>
            </a:r>
            <a:br>
              <a:rPr lang="en-US" sz="2000" b="1"/>
            </a:br>
            <a:r>
              <a:rPr lang="en-US" sz="2000" b="1"/>
              <a:t>(with Enable input)-Active LOW output (1)...</a:t>
            </a:r>
            <a:endParaRPr lang="en-US"/>
          </a:p>
        </p:txBody>
      </p:sp>
      <p:pic>
        <p:nvPicPr>
          <p:cNvPr id="104452" name="Picture 4" descr="AACFLPC0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371600"/>
            <a:ext cx="8610600" cy="5105400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D95AF-FDDE-4102-BCC0-D7FC7B27CD01}" type="slidenum">
              <a:rPr lang="en-US"/>
              <a:pPr/>
              <a:t>44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2-to-4-Line Decoder </a:t>
            </a:r>
            <a:br>
              <a:rPr lang="en-US" sz="2400" b="1"/>
            </a:br>
            <a:r>
              <a:rPr lang="en-US" sz="2400" b="1"/>
              <a:t>(with Enable input)-Active LOW output (2)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953000"/>
          </a:xfrm>
        </p:spPr>
        <p:txBody>
          <a:bodyPr/>
          <a:lstStyle/>
          <a:p>
            <a:pPr algn="just"/>
            <a:r>
              <a:rPr lang="en-US"/>
              <a:t>The circuit operates with complemented outputs and a complement enable input. The decoder is enabled when E is equal to 0. </a:t>
            </a:r>
          </a:p>
          <a:p>
            <a:pPr algn="just"/>
            <a:r>
              <a:rPr lang="en-US"/>
              <a:t>Only one output can be equal to 0 at any given time, all other outputs are equal to 1.</a:t>
            </a:r>
          </a:p>
          <a:p>
            <a:pPr algn="just"/>
            <a:r>
              <a:rPr lang="en-US"/>
              <a:t>The output whose value is equal to 0 represents the minterm selected by inputs A and B</a:t>
            </a:r>
          </a:p>
          <a:p>
            <a:pPr algn="just"/>
            <a:r>
              <a:rPr lang="en-US"/>
              <a:t>The circuit is disabled when E is equal to 1.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F37F7-DA53-42BA-9F5C-6E97A8910EF9}" type="slidenum">
              <a:rPr lang="en-US"/>
              <a:pPr/>
              <a:t>45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01000" cy="76200"/>
          </a:xfrm>
        </p:spPr>
        <p:txBody>
          <a:bodyPr>
            <a:normAutofit fontScale="90000"/>
          </a:bodyPr>
          <a:lstStyle/>
          <a:p>
            <a:r>
              <a:rPr lang="en-US" sz="2400" b="1">
                <a:solidFill>
                  <a:srgbClr val="003366"/>
                </a:solidFill>
              </a:rPr>
              <a:t>3-8 line decoder (active-HIGH)</a:t>
            </a:r>
            <a:endParaRPr lang="en-US" b="1">
              <a:solidFill>
                <a:srgbClr val="003366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 l="14018" r="7477"/>
          <a:stretch>
            <a:fillRect/>
          </a:stretch>
        </p:blipFill>
        <p:spPr bwMode="auto">
          <a:xfrm>
            <a:off x="304800" y="762000"/>
            <a:ext cx="83058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2BBD-86B4-4C7B-BA50-3337EFEB272B}" type="slidenum">
              <a:rPr lang="en-US"/>
              <a:pPr/>
              <a:t>46</a:t>
            </a:fld>
            <a:endParaRPr lang="en-US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1524000"/>
            <a:ext cx="9144000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000066"/>
                </a:solidFill>
              </a:rPr>
              <a:t>This  decoder can be referred  to in several ways. It can be called a </a:t>
            </a:r>
            <a:r>
              <a:rPr lang="en-US" sz="2800">
                <a:solidFill>
                  <a:srgbClr val="FF0066"/>
                </a:solidFill>
              </a:rPr>
              <a:t>3-line-to- 8-line decoder</a:t>
            </a:r>
            <a:r>
              <a:rPr lang="en-US" sz="2800">
                <a:solidFill>
                  <a:srgbClr val="000066"/>
                </a:solidFill>
              </a:rPr>
              <a:t>, because it has  three input lines and eight output lines. </a:t>
            </a:r>
          </a:p>
          <a:p>
            <a:pPr algn="just" eaLnBrk="0" hangingPunct="0"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000066"/>
                </a:solidFill>
              </a:rPr>
              <a:t>It could also be called a binary-octal decoder or converters because it takes a three bit binary input code and activates the one of the eight outputs corresponding to that code. It is also referred to as a </a:t>
            </a:r>
            <a:r>
              <a:rPr lang="en-US" sz="2800">
                <a:solidFill>
                  <a:srgbClr val="FF0066"/>
                </a:solidFill>
              </a:rPr>
              <a:t>1-of-8 decoder</a:t>
            </a:r>
            <a:r>
              <a:rPr lang="en-US" sz="2800">
                <a:solidFill>
                  <a:srgbClr val="000066"/>
                </a:solidFill>
              </a:rPr>
              <a:t>, because only  1 of the 8 outputs is activated at one time.</a:t>
            </a:r>
            <a:endParaRPr lang="en-US"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8F36-CDB3-492C-B46F-A1360336D7B8}" type="slidenum">
              <a:rPr lang="en-US"/>
              <a:pPr/>
              <a:t>47</a:t>
            </a:fld>
            <a:endParaRPr lang="en-US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533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rgbClr val="003366"/>
                </a:solidFill>
              </a:rPr>
              <a:t>Logic diagram of 74138 (Example of a </a:t>
            </a:r>
            <a:r>
              <a:rPr lang="en-US" b="1">
                <a:solidFill>
                  <a:srgbClr val="003366"/>
                </a:solidFill>
                <a:latin typeface="Arial" charset="0"/>
              </a:rPr>
              <a:t>3</a:t>
            </a:r>
            <a:r>
              <a:rPr lang="en-US" b="1">
                <a:solidFill>
                  <a:srgbClr val="003366"/>
                </a:solidFill>
                <a:latin typeface="Arial" charset="0"/>
                <a:sym typeface="Symbol" pitchFamily="18" charset="2"/>
              </a:rPr>
              <a:t></a:t>
            </a:r>
            <a:r>
              <a:rPr lang="en-US" b="1">
                <a:solidFill>
                  <a:srgbClr val="003366"/>
                </a:solidFill>
                <a:latin typeface="Arial" charset="0"/>
              </a:rPr>
              <a:t>Bit Decoder)</a:t>
            </a:r>
            <a:endParaRPr lang="en-US" sz="1800" b="1">
              <a:solidFill>
                <a:srgbClr val="003366"/>
              </a:solidFill>
              <a:latin typeface="Arial" charset="0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 l="10092" t="1477" r="4587"/>
          <a:stretch>
            <a:fillRect/>
          </a:stretch>
        </p:blipFill>
        <p:spPr bwMode="auto">
          <a:xfrm>
            <a:off x="228600" y="1219200"/>
            <a:ext cx="8686800" cy="5311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7CAC9-AB73-4B9B-95B1-CE84AC1762A8}" type="slidenum">
              <a:rPr lang="en-US"/>
              <a:pPr/>
              <a:t>48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2000" b="1">
                <a:solidFill>
                  <a:srgbClr val="003366"/>
                </a:solidFill>
              </a:rPr>
              <a:t>Truth table of 74138 (Example of a </a:t>
            </a:r>
            <a:r>
              <a:rPr lang="en-US" sz="2000" b="1">
                <a:solidFill>
                  <a:srgbClr val="003366"/>
                </a:solidFill>
                <a:latin typeface="Arial" charset="0"/>
              </a:rPr>
              <a:t>3</a:t>
            </a:r>
            <a:r>
              <a:rPr lang="en-US" sz="2000" b="1">
                <a:solidFill>
                  <a:srgbClr val="003366"/>
                </a:solidFill>
                <a:latin typeface="Arial" charset="0"/>
                <a:sym typeface="Symbol" pitchFamily="18" charset="2"/>
              </a:rPr>
              <a:t> 8 </a:t>
            </a:r>
            <a:r>
              <a:rPr lang="en-US" sz="2000" b="1">
                <a:solidFill>
                  <a:srgbClr val="003366"/>
                </a:solidFill>
                <a:latin typeface="Arial" charset="0"/>
              </a:rPr>
              <a:t>Bit Decoder)</a:t>
            </a:r>
            <a:br>
              <a:rPr lang="en-US" sz="2000" b="1">
                <a:solidFill>
                  <a:srgbClr val="003366"/>
                </a:solidFill>
                <a:latin typeface="Arial" charset="0"/>
              </a:rPr>
            </a:br>
            <a:r>
              <a:rPr lang="en-US" sz="2000" b="1">
                <a:solidFill>
                  <a:srgbClr val="003366"/>
                </a:solidFill>
                <a:latin typeface="Arial" charset="0"/>
              </a:rPr>
              <a:t>active-LOW</a:t>
            </a:r>
            <a:endParaRPr lang="en-US" b="1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747125" y="4765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6106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1258F-8352-4230-8936-C634EBA9E4D0}" type="slidenum">
              <a:rPr lang="en-US"/>
              <a:pPr/>
              <a:t>49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2800" b="1">
                <a:solidFill>
                  <a:srgbClr val="003366"/>
                </a:solidFill>
              </a:rPr>
              <a:t>BCD -to- Decimal decoders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371600"/>
            <a:ext cx="91440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000066"/>
                </a:solidFill>
              </a:rPr>
              <a:t>The BCD- to-decimal decoder </a:t>
            </a:r>
            <a:r>
              <a:rPr lang="en-US" sz="2800">
                <a:solidFill>
                  <a:srgbClr val="3333FF"/>
                </a:solidFill>
              </a:rPr>
              <a:t>converts each BCD code</a:t>
            </a:r>
            <a:r>
              <a:rPr lang="en-US" sz="2800">
                <a:solidFill>
                  <a:srgbClr val="000066"/>
                </a:solidFill>
              </a:rPr>
              <a:t> into </a:t>
            </a:r>
            <a:r>
              <a:rPr lang="en-US" sz="2800">
                <a:solidFill>
                  <a:srgbClr val="3333FF"/>
                </a:solidFill>
              </a:rPr>
              <a:t>one of Ten Positionable decimal digit</a:t>
            </a:r>
            <a:r>
              <a:rPr lang="en-US" sz="2800">
                <a:solidFill>
                  <a:srgbClr val="000066"/>
                </a:solidFill>
              </a:rPr>
              <a:t> indications. It is frequently referred as a </a:t>
            </a:r>
            <a:r>
              <a:rPr lang="en-US" sz="2800">
                <a:solidFill>
                  <a:srgbClr val="3333FF"/>
                </a:solidFill>
              </a:rPr>
              <a:t>4-line -to- 10 line decoder</a:t>
            </a:r>
            <a:r>
              <a:rPr lang="en-US" sz="2800">
                <a:solidFill>
                  <a:srgbClr val="000066"/>
                </a:solidFill>
              </a:rPr>
              <a:t> </a:t>
            </a:r>
          </a:p>
          <a:p>
            <a:pPr algn="just" eaLnBrk="0" hangingPunct="0"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000066"/>
                </a:solidFill>
              </a:rPr>
              <a:t>The method of implementation is that only ten decoding gates are required because  the BCD code represents only the ten decimal digits 0 through  9. </a:t>
            </a:r>
          </a:p>
          <a:p>
            <a:pPr algn="just" eaLnBrk="0" hangingPunct="0"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000066"/>
                </a:solidFill>
              </a:rPr>
              <a:t>Each of these decoding functions is implemented with </a:t>
            </a:r>
            <a:r>
              <a:rPr lang="en-US" sz="2800">
                <a:solidFill>
                  <a:srgbClr val="3333FF"/>
                </a:solidFill>
              </a:rPr>
              <a:t>NAND</a:t>
            </a:r>
            <a:r>
              <a:rPr lang="en-US" sz="2800">
                <a:solidFill>
                  <a:srgbClr val="000066"/>
                </a:solidFill>
              </a:rPr>
              <a:t> gates to provide </a:t>
            </a:r>
            <a:r>
              <a:rPr lang="en-US" sz="2800">
                <a:solidFill>
                  <a:srgbClr val="3333FF"/>
                </a:solidFill>
              </a:rPr>
              <a:t>active -LOW outputs</a:t>
            </a:r>
            <a:r>
              <a:rPr lang="en-US" sz="2800">
                <a:solidFill>
                  <a:srgbClr val="000066"/>
                </a:solidFill>
              </a:rPr>
              <a:t>.  If an active HIGH output is required, AND gates are used for decoding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Suppose you receive a binary bit word “0101” and you know you are using an odd parity.</a:t>
            </a:r>
          </a:p>
          <a:p>
            <a:r>
              <a:rPr lang="en-GB"/>
              <a:t>Is the binary word errored?</a:t>
            </a:r>
          </a:p>
          <a:p>
            <a:r>
              <a:rPr lang="en-GB"/>
              <a:t>The answer is yes:</a:t>
            </a:r>
          </a:p>
          <a:p>
            <a:pPr lvl="2"/>
            <a:r>
              <a:rPr lang="en-GB"/>
              <a:t>There are 2 1-bit, which is an even number</a:t>
            </a:r>
          </a:p>
          <a:p>
            <a:pPr lvl="2"/>
            <a:r>
              <a:rPr lang="en-GB"/>
              <a:t>We are using an odd parity</a:t>
            </a:r>
          </a:p>
          <a:p>
            <a:pPr lvl="2"/>
            <a:r>
              <a:rPr lang="en-GB"/>
              <a:t>So there must have an error.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4626-0D82-4195-AC67-A6300BB16DA7}" type="slidenum">
              <a:rPr lang="en-US"/>
              <a:pPr/>
              <a:t>50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848600" cy="685800"/>
          </a:xfrm>
        </p:spPr>
        <p:txBody>
          <a:bodyPr>
            <a:normAutofit fontScale="90000"/>
          </a:bodyPr>
          <a:lstStyle/>
          <a:p>
            <a:r>
              <a:rPr lang="en-US" sz="2000" b="1" u="sng">
                <a:solidFill>
                  <a:srgbClr val="003366"/>
                </a:solidFill>
              </a:rPr>
              <a:t>Logic diagram of BCD - decimal decoder</a:t>
            </a:r>
            <a:br>
              <a:rPr lang="en-US" sz="2000" b="1" u="sng">
                <a:solidFill>
                  <a:srgbClr val="003366"/>
                </a:solidFill>
              </a:rPr>
            </a:br>
            <a:r>
              <a:rPr lang="en-US" sz="2000" b="1" u="sng">
                <a:solidFill>
                  <a:srgbClr val="003366"/>
                </a:solidFill>
              </a:rPr>
              <a:t>(Active LOW output)</a:t>
            </a:r>
            <a:endParaRPr lang="en-US">
              <a:solidFill>
                <a:srgbClr val="003366"/>
              </a:solidFill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1600"/>
            <a:ext cx="5638800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371600" y="533400"/>
            <a:ext cx="640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 line to 10 line Decoder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400800" y="2057400"/>
            <a:ext cx="1295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1" name="Freeform 3"/>
          <p:cNvSpPr>
            <a:spLocks/>
          </p:cNvSpPr>
          <p:nvPr/>
        </p:nvSpPr>
        <p:spPr bwMode="auto">
          <a:xfrm rot="5400000">
            <a:off x="6239668" y="2713832"/>
            <a:ext cx="836613" cy="133350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27" y="84"/>
              </a:cxn>
              <a:cxn ang="0">
                <a:pos x="443" y="0"/>
              </a:cxn>
              <a:cxn ang="0">
                <a:pos x="84" y="0"/>
              </a:cxn>
              <a:cxn ang="0">
                <a:pos x="0" y="84"/>
              </a:cxn>
            </a:cxnLst>
            <a:rect l="0" t="0" r="r" b="b"/>
            <a:pathLst>
              <a:path w="527" h="84">
                <a:moveTo>
                  <a:pt x="0" y="84"/>
                </a:moveTo>
                <a:lnTo>
                  <a:pt x="527" y="84"/>
                </a:lnTo>
                <a:lnTo>
                  <a:pt x="443" y="0"/>
                </a:lnTo>
                <a:lnTo>
                  <a:pt x="84" y="0"/>
                </a:lnTo>
                <a:lnTo>
                  <a:pt x="0" y="8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6629400" y="4006850"/>
            <a:ext cx="836613" cy="133350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27" y="84"/>
              </a:cxn>
              <a:cxn ang="0">
                <a:pos x="443" y="0"/>
              </a:cxn>
              <a:cxn ang="0">
                <a:pos x="84" y="0"/>
              </a:cxn>
              <a:cxn ang="0">
                <a:pos x="0" y="84"/>
              </a:cxn>
            </a:cxnLst>
            <a:rect l="0" t="0" r="r" b="b"/>
            <a:pathLst>
              <a:path w="527" h="84">
                <a:moveTo>
                  <a:pt x="0" y="84"/>
                </a:moveTo>
                <a:lnTo>
                  <a:pt x="527" y="84"/>
                </a:lnTo>
                <a:lnTo>
                  <a:pt x="443" y="0"/>
                </a:lnTo>
                <a:lnTo>
                  <a:pt x="84" y="0"/>
                </a:lnTo>
                <a:lnTo>
                  <a:pt x="0" y="8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3" name="Freeform 5"/>
          <p:cNvSpPr>
            <a:spLocks/>
          </p:cNvSpPr>
          <p:nvPr/>
        </p:nvSpPr>
        <p:spPr bwMode="auto">
          <a:xfrm rot="5400000">
            <a:off x="6239668" y="3628232"/>
            <a:ext cx="836613" cy="133350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27" y="84"/>
              </a:cxn>
              <a:cxn ang="0">
                <a:pos x="443" y="0"/>
              </a:cxn>
              <a:cxn ang="0">
                <a:pos x="84" y="0"/>
              </a:cxn>
              <a:cxn ang="0">
                <a:pos x="0" y="84"/>
              </a:cxn>
            </a:cxnLst>
            <a:rect l="0" t="0" r="r" b="b"/>
            <a:pathLst>
              <a:path w="527" h="84">
                <a:moveTo>
                  <a:pt x="0" y="84"/>
                </a:moveTo>
                <a:lnTo>
                  <a:pt x="527" y="84"/>
                </a:lnTo>
                <a:lnTo>
                  <a:pt x="443" y="0"/>
                </a:lnTo>
                <a:lnTo>
                  <a:pt x="84" y="0"/>
                </a:lnTo>
                <a:lnTo>
                  <a:pt x="0" y="8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4" name="Freeform 6"/>
          <p:cNvSpPr>
            <a:spLocks/>
          </p:cNvSpPr>
          <p:nvPr/>
        </p:nvSpPr>
        <p:spPr bwMode="auto">
          <a:xfrm rot="-5400000">
            <a:off x="7027069" y="3629819"/>
            <a:ext cx="836612" cy="133350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27" y="84"/>
              </a:cxn>
              <a:cxn ang="0">
                <a:pos x="443" y="0"/>
              </a:cxn>
              <a:cxn ang="0">
                <a:pos x="84" y="0"/>
              </a:cxn>
              <a:cxn ang="0">
                <a:pos x="0" y="84"/>
              </a:cxn>
            </a:cxnLst>
            <a:rect l="0" t="0" r="r" b="b"/>
            <a:pathLst>
              <a:path w="527" h="84">
                <a:moveTo>
                  <a:pt x="0" y="84"/>
                </a:moveTo>
                <a:lnTo>
                  <a:pt x="527" y="84"/>
                </a:lnTo>
                <a:lnTo>
                  <a:pt x="443" y="0"/>
                </a:lnTo>
                <a:lnTo>
                  <a:pt x="84" y="0"/>
                </a:lnTo>
                <a:lnTo>
                  <a:pt x="0" y="8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5" name="Freeform 7"/>
          <p:cNvSpPr>
            <a:spLocks/>
          </p:cNvSpPr>
          <p:nvPr/>
        </p:nvSpPr>
        <p:spPr bwMode="auto">
          <a:xfrm rot="-5400000">
            <a:off x="7027068" y="2713832"/>
            <a:ext cx="836613" cy="133350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27" y="84"/>
              </a:cxn>
              <a:cxn ang="0">
                <a:pos x="443" y="0"/>
              </a:cxn>
              <a:cxn ang="0">
                <a:pos x="84" y="0"/>
              </a:cxn>
              <a:cxn ang="0">
                <a:pos x="0" y="84"/>
              </a:cxn>
            </a:cxnLst>
            <a:rect l="0" t="0" r="r" b="b"/>
            <a:pathLst>
              <a:path w="527" h="84">
                <a:moveTo>
                  <a:pt x="0" y="84"/>
                </a:moveTo>
                <a:lnTo>
                  <a:pt x="527" y="84"/>
                </a:lnTo>
                <a:lnTo>
                  <a:pt x="443" y="0"/>
                </a:lnTo>
                <a:lnTo>
                  <a:pt x="84" y="0"/>
                </a:lnTo>
                <a:lnTo>
                  <a:pt x="0" y="8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6" name="Freeform 8"/>
          <p:cNvSpPr>
            <a:spLocks/>
          </p:cNvSpPr>
          <p:nvPr/>
        </p:nvSpPr>
        <p:spPr bwMode="auto">
          <a:xfrm flipV="1">
            <a:off x="6629400" y="2336800"/>
            <a:ext cx="836613" cy="133350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27" y="84"/>
              </a:cxn>
              <a:cxn ang="0">
                <a:pos x="443" y="0"/>
              </a:cxn>
              <a:cxn ang="0">
                <a:pos x="84" y="0"/>
              </a:cxn>
              <a:cxn ang="0">
                <a:pos x="0" y="84"/>
              </a:cxn>
            </a:cxnLst>
            <a:rect l="0" t="0" r="r" b="b"/>
            <a:pathLst>
              <a:path w="527" h="84">
                <a:moveTo>
                  <a:pt x="0" y="84"/>
                </a:moveTo>
                <a:lnTo>
                  <a:pt x="527" y="84"/>
                </a:lnTo>
                <a:lnTo>
                  <a:pt x="443" y="0"/>
                </a:lnTo>
                <a:lnTo>
                  <a:pt x="84" y="0"/>
                </a:lnTo>
                <a:lnTo>
                  <a:pt x="0" y="8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>
            <a:off x="6630988" y="3162300"/>
            <a:ext cx="827087" cy="141288"/>
          </a:xfrm>
          <a:custGeom>
            <a:avLst/>
            <a:gdLst/>
            <a:ahLst/>
            <a:cxnLst>
              <a:cxn ang="0">
                <a:pos x="43" y="89"/>
              </a:cxn>
              <a:cxn ang="0">
                <a:pos x="479" y="88"/>
              </a:cxn>
              <a:cxn ang="0">
                <a:pos x="521" y="44"/>
              </a:cxn>
              <a:cxn ang="0">
                <a:pos x="478" y="1"/>
              </a:cxn>
              <a:cxn ang="0">
                <a:pos x="43" y="0"/>
              </a:cxn>
              <a:cxn ang="0">
                <a:pos x="0" y="44"/>
              </a:cxn>
              <a:cxn ang="0">
                <a:pos x="43" y="89"/>
              </a:cxn>
            </a:cxnLst>
            <a:rect l="0" t="0" r="r" b="b"/>
            <a:pathLst>
              <a:path w="521" h="89">
                <a:moveTo>
                  <a:pt x="43" y="89"/>
                </a:moveTo>
                <a:lnTo>
                  <a:pt x="479" y="88"/>
                </a:lnTo>
                <a:lnTo>
                  <a:pt x="521" y="44"/>
                </a:lnTo>
                <a:lnTo>
                  <a:pt x="478" y="1"/>
                </a:lnTo>
                <a:lnTo>
                  <a:pt x="43" y="0"/>
                </a:lnTo>
                <a:lnTo>
                  <a:pt x="0" y="44"/>
                </a:lnTo>
                <a:lnTo>
                  <a:pt x="43" y="8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86400" y="2209800"/>
            <a:ext cx="914400" cy="1981200"/>
            <a:chOff x="1008" y="816"/>
            <a:chExt cx="576" cy="1248"/>
          </a:xfrm>
        </p:grpSpPr>
        <p:grpSp>
          <p:nvGrpSpPr>
            <p:cNvPr id="3" name="Group 11"/>
            <p:cNvGrpSpPr>
              <a:grpSpLocks noChangeAspect="1"/>
            </p:cNvGrpSpPr>
            <p:nvPr/>
          </p:nvGrpSpPr>
          <p:grpSpPr bwMode="auto">
            <a:xfrm rot="-5400000">
              <a:off x="1233" y="712"/>
              <a:ext cx="104" cy="311"/>
              <a:chOff x="2000" y="1771"/>
              <a:chExt cx="208" cy="620"/>
            </a:xfrm>
          </p:grpSpPr>
          <p:sp>
            <p:nvSpPr>
              <p:cNvPr id="22540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2005" y="1924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1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2005" y="2131"/>
                <a:ext cx="206" cy="1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2" name="Line 14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025"/>
                <a:ext cx="206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3" name="Line 15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231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4" name="Line 16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1820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5" name="Freeform 17"/>
              <p:cNvSpPr>
                <a:spLocks noChangeAspect="1"/>
              </p:cNvSpPr>
              <p:nvPr/>
            </p:nvSpPr>
            <p:spPr bwMode="auto">
              <a:xfrm flipH="1">
                <a:off x="2105" y="2332"/>
                <a:ext cx="106" cy="56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6" name="Freeform 18"/>
              <p:cNvSpPr>
                <a:spLocks noChangeAspect="1"/>
              </p:cNvSpPr>
              <p:nvPr/>
            </p:nvSpPr>
            <p:spPr bwMode="auto">
              <a:xfrm flipH="1">
                <a:off x="1999" y="1768"/>
                <a:ext cx="102" cy="52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" name="Group 19"/>
            <p:cNvGrpSpPr>
              <a:grpSpLocks noChangeAspect="1"/>
            </p:cNvGrpSpPr>
            <p:nvPr/>
          </p:nvGrpSpPr>
          <p:grpSpPr bwMode="auto">
            <a:xfrm rot="-5400000">
              <a:off x="1233" y="904"/>
              <a:ext cx="104" cy="311"/>
              <a:chOff x="2000" y="1771"/>
              <a:chExt cx="208" cy="620"/>
            </a:xfrm>
          </p:grpSpPr>
          <p:sp>
            <p:nvSpPr>
              <p:cNvPr id="22548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2005" y="1924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9" name="Line 21"/>
              <p:cNvSpPr>
                <a:spLocks noChangeAspect="1" noChangeShapeType="1"/>
              </p:cNvSpPr>
              <p:nvPr/>
            </p:nvSpPr>
            <p:spPr bwMode="auto">
              <a:xfrm flipV="1">
                <a:off x="2005" y="2131"/>
                <a:ext cx="206" cy="1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50" name="Line 22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025"/>
                <a:ext cx="206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51" name="Line 23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231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52" name="Line 24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1820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53" name="Freeform 25"/>
              <p:cNvSpPr>
                <a:spLocks noChangeAspect="1"/>
              </p:cNvSpPr>
              <p:nvPr/>
            </p:nvSpPr>
            <p:spPr bwMode="auto">
              <a:xfrm flipH="1">
                <a:off x="2105" y="2332"/>
                <a:ext cx="106" cy="56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54" name="Freeform 26"/>
              <p:cNvSpPr>
                <a:spLocks noChangeAspect="1"/>
              </p:cNvSpPr>
              <p:nvPr/>
            </p:nvSpPr>
            <p:spPr bwMode="auto">
              <a:xfrm flipH="1">
                <a:off x="1999" y="1768"/>
                <a:ext cx="102" cy="52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" name="Group 27"/>
            <p:cNvGrpSpPr>
              <a:grpSpLocks noChangeAspect="1"/>
            </p:cNvGrpSpPr>
            <p:nvPr/>
          </p:nvGrpSpPr>
          <p:grpSpPr bwMode="auto">
            <a:xfrm rot="-5400000">
              <a:off x="1256" y="1096"/>
              <a:ext cx="104" cy="311"/>
              <a:chOff x="2000" y="1771"/>
              <a:chExt cx="208" cy="620"/>
            </a:xfrm>
          </p:grpSpPr>
          <p:sp>
            <p:nvSpPr>
              <p:cNvPr id="22556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2005" y="1924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57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2005" y="2131"/>
                <a:ext cx="206" cy="1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58" name="Line 30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025"/>
                <a:ext cx="206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59" name="Line 31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231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60" name="Line 32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1820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61" name="Freeform 33"/>
              <p:cNvSpPr>
                <a:spLocks noChangeAspect="1"/>
              </p:cNvSpPr>
              <p:nvPr/>
            </p:nvSpPr>
            <p:spPr bwMode="auto">
              <a:xfrm flipH="1">
                <a:off x="2105" y="2332"/>
                <a:ext cx="106" cy="56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62" name="Freeform 34"/>
              <p:cNvSpPr>
                <a:spLocks noChangeAspect="1"/>
              </p:cNvSpPr>
              <p:nvPr/>
            </p:nvSpPr>
            <p:spPr bwMode="auto">
              <a:xfrm flipH="1">
                <a:off x="1999" y="1768"/>
                <a:ext cx="102" cy="52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35"/>
            <p:cNvGrpSpPr>
              <a:grpSpLocks noChangeAspect="1"/>
            </p:cNvGrpSpPr>
            <p:nvPr/>
          </p:nvGrpSpPr>
          <p:grpSpPr bwMode="auto">
            <a:xfrm rot="-5400000">
              <a:off x="1233" y="1280"/>
              <a:ext cx="104" cy="311"/>
              <a:chOff x="2000" y="1771"/>
              <a:chExt cx="208" cy="620"/>
            </a:xfrm>
          </p:grpSpPr>
          <p:sp>
            <p:nvSpPr>
              <p:cNvPr id="22564" name="Line 36"/>
              <p:cNvSpPr>
                <a:spLocks noChangeAspect="1" noChangeShapeType="1"/>
              </p:cNvSpPr>
              <p:nvPr/>
            </p:nvSpPr>
            <p:spPr bwMode="auto">
              <a:xfrm flipV="1">
                <a:off x="2005" y="1924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65" name="Line 37"/>
              <p:cNvSpPr>
                <a:spLocks noChangeAspect="1" noChangeShapeType="1"/>
              </p:cNvSpPr>
              <p:nvPr/>
            </p:nvSpPr>
            <p:spPr bwMode="auto">
              <a:xfrm flipV="1">
                <a:off x="2005" y="2131"/>
                <a:ext cx="206" cy="1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66" name="Line 38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025"/>
                <a:ext cx="206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67" name="Line 39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231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68" name="Line 40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1820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69" name="Freeform 41"/>
              <p:cNvSpPr>
                <a:spLocks noChangeAspect="1"/>
              </p:cNvSpPr>
              <p:nvPr/>
            </p:nvSpPr>
            <p:spPr bwMode="auto">
              <a:xfrm flipH="1">
                <a:off x="2105" y="2332"/>
                <a:ext cx="106" cy="56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70" name="Freeform 42"/>
              <p:cNvSpPr>
                <a:spLocks noChangeAspect="1"/>
              </p:cNvSpPr>
              <p:nvPr/>
            </p:nvSpPr>
            <p:spPr bwMode="auto">
              <a:xfrm flipH="1">
                <a:off x="1999" y="1768"/>
                <a:ext cx="102" cy="52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43"/>
            <p:cNvGrpSpPr>
              <a:grpSpLocks noChangeAspect="1"/>
            </p:cNvGrpSpPr>
            <p:nvPr/>
          </p:nvGrpSpPr>
          <p:grpSpPr bwMode="auto">
            <a:xfrm rot="-5400000">
              <a:off x="1233" y="1472"/>
              <a:ext cx="104" cy="311"/>
              <a:chOff x="2000" y="1771"/>
              <a:chExt cx="208" cy="620"/>
            </a:xfrm>
          </p:grpSpPr>
          <p:sp>
            <p:nvSpPr>
              <p:cNvPr id="22572" name="Line 44"/>
              <p:cNvSpPr>
                <a:spLocks noChangeAspect="1" noChangeShapeType="1"/>
              </p:cNvSpPr>
              <p:nvPr/>
            </p:nvSpPr>
            <p:spPr bwMode="auto">
              <a:xfrm flipV="1">
                <a:off x="2005" y="1924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73" name="Line 45"/>
              <p:cNvSpPr>
                <a:spLocks noChangeAspect="1" noChangeShapeType="1"/>
              </p:cNvSpPr>
              <p:nvPr/>
            </p:nvSpPr>
            <p:spPr bwMode="auto">
              <a:xfrm flipV="1">
                <a:off x="2005" y="2131"/>
                <a:ext cx="206" cy="1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74" name="Line 46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025"/>
                <a:ext cx="206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75" name="Line 47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231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76" name="Line 48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1820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77" name="Freeform 49"/>
              <p:cNvSpPr>
                <a:spLocks noChangeAspect="1"/>
              </p:cNvSpPr>
              <p:nvPr/>
            </p:nvSpPr>
            <p:spPr bwMode="auto">
              <a:xfrm flipH="1">
                <a:off x="2105" y="2332"/>
                <a:ext cx="106" cy="56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78" name="Freeform 50"/>
              <p:cNvSpPr>
                <a:spLocks noChangeAspect="1"/>
              </p:cNvSpPr>
              <p:nvPr/>
            </p:nvSpPr>
            <p:spPr bwMode="auto">
              <a:xfrm flipH="1">
                <a:off x="1999" y="1764"/>
                <a:ext cx="102" cy="52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8" name="Group 51"/>
            <p:cNvGrpSpPr>
              <a:grpSpLocks noChangeAspect="1"/>
            </p:cNvGrpSpPr>
            <p:nvPr/>
          </p:nvGrpSpPr>
          <p:grpSpPr bwMode="auto">
            <a:xfrm rot="-5400000">
              <a:off x="1233" y="1664"/>
              <a:ext cx="104" cy="311"/>
              <a:chOff x="2000" y="1771"/>
              <a:chExt cx="208" cy="620"/>
            </a:xfrm>
          </p:grpSpPr>
          <p:sp>
            <p:nvSpPr>
              <p:cNvPr id="22580" name="Line 52"/>
              <p:cNvSpPr>
                <a:spLocks noChangeAspect="1" noChangeShapeType="1"/>
              </p:cNvSpPr>
              <p:nvPr/>
            </p:nvSpPr>
            <p:spPr bwMode="auto">
              <a:xfrm flipV="1">
                <a:off x="2005" y="1924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81" name="Line 53"/>
              <p:cNvSpPr>
                <a:spLocks noChangeAspect="1" noChangeShapeType="1"/>
              </p:cNvSpPr>
              <p:nvPr/>
            </p:nvSpPr>
            <p:spPr bwMode="auto">
              <a:xfrm flipV="1">
                <a:off x="2005" y="2131"/>
                <a:ext cx="206" cy="1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82" name="Line 54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025"/>
                <a:ext cx="206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83" name="Line 55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231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84" name="Line 56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1820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85" name="Freeform 57"/>
              <p:cNvSpPr>
                <a:spLocks noChangeAspect="1"/>
              </p:cNvSpPr>
              <p:nvPr/>
            </p:nvSpPr>
            <p:spPr bwMode="auto">
              <a:xfrm flipH="1">
                <a:off x="2105" y="2332"/>
                <a:ext cx="106" cy="56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86" name="Freeform 58"/>
              <p:cNvSpPr>
                <a:spLocks noChangeAspect="1"/>
              </p:cNvSpPr>
              <p:nvPr/>
            </p:nvSpPr>
            <p:spPr bwMode="auto">
              <a:xfrm flipH="1">
                <a:off x="1999" y="1764"/>
                <a:ext cx="102" cy="52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9" name="Group 59"/>
            <p:cNvGrpSpPr>
              <a:grpSpLocks noChangeAspect="1"/>
            </p:cNvGrpSpPr>
            <p:nvPr/>
          </p:nvGrpSpPr>
          <p:grpSpPr bwMode="auto">
            <a:xfrm rot="-5400000">
              <a:off x="1256" y="1856"/>
              <a:ext cx="104" cy="311"/>
              <a:chOff x="2000" y="1771"/>
              <a:chExt cx="208" cy="620"/>
            </a:xfrm>
          </p:grpSpPr>
          <p:sp>
            <p:nvSpPr>
              <p:cNvPr id="22588" name="Line 60"/>
              <p:cNvSpPr>
                <a:spLocks noChangeAspect="1" noChangeShapeType="1"/>
              </p:cNvSpPr>
              <p:nvPr/>
            </p:nvSpPr>
            <p:spPr bwMode="auto">
              <a:xfrm flipV="1">
                <a:off x="2005" y="1924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89" name="Line 61"/>
              <p:cNvSpPr>
                <a:spLocks noChangeAspect="1" noChangeShapeType="1"/>
              </p:cNvSpPr>
              <p:nvPr/>
            </p:nvSpPr>
            <p:spPr bwMode="auto">
              <a:xfrm flipV="1">
                <a:off x="2005" y="2131"/>
                <a:ext cx="206" cy="1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90" name="Line 62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025"/>
                <a:ext cx="206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91" name="Line 63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2231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92" name="Line 64"/>
              <p:cNvSpPr>
                <a:spLocks noChangeAspect="1" noChangeShapeType="1"/>
              </p:cNvSpPr>
              <p:nvPr/>
            </p:nvSpPr>
            <p:spPr bwMode="auto">
              <a:xfrm rot="21600000" flipH="1" flipV="1">
                <a:off x="2005" y="1820"/>
                <a:ext cx="206" cy="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93" name="Freeform 65"/>
              <p:cNvSpPr>
                <a:spLocks noChangeAspect="1"/>
              </p:cNvSpPr>
              <p:nvPr/>
            </p:nvSpPr>
            <p:spPr bwMode="auto">
              <a:xfrm flipH="1">
                <a:off x="2105" y="2332"/>
                <a:ext cx="106" cy="56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94" name="Freeform 66"/>
              <p:cNvSpPr>
                <a:spLocks noChangeAspect="1"/>
              </p:cNvSpPr>
              <p:nvPr/>
            </p:nvSpPr>
            <p:spPr bwMode="auto">
              <a:xfrm flipH="1">
                <a:off x="1999" y="1768"/>
                <a:ext cx="102" cy="52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0" y="0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2595" name="Line 67"/>
            <p:cNvSpPr>
              <a:spLocks noChangeShapeType="1"/>
            </p:cNvSpPr>
            <p:nvPr/>
          </p:nvSpPr>
          <p:spPr bwMode="auto">
            <a:xfrm>
              <a:off x="1440" y="20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96" name="Line 68"/>
            <p:cNvSpPr>
              <a:spLocks noChangeShapeType="1"/>
            </p:cNvSpPr>
            <p:nvPr/>
          </p:nvSpPr>
          <p:spPr bwMode="auto">
            <a:xfrm>
              <a:off x="1440" y="182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97" name="Line 69"/>
            <p:cNvSpPr>
              <a:spLocks noChangeShapeType="1"/>
            </p:cNvSpPr>
            <p:nvPr/>
          </p:nvSpPr>
          <p:spPr bwMode="auto">
            <a:xfrm>
              <a:off x="1440" y="163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98" name="Line 70"/>
            <p:cNvSpPr>
              <a:spLocks noChangeShapeType="1"/>
            </p:cNvSpPr>
            <p:nvPr/>
          </p:nvSpPr>
          <p:spPr bwMode="auto">
            <a:xfrm>
              <a:off x="1440" y="144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99" name="Line 71"/>
            <p:cNvSpPr>
              <a:spLocks noChangeShapeType="1"/>
            </p:cNvSpPr>
            <p:nvPr/>
          </p:nvSpPr>
          <p:spPr bwMode="auto">
            <a:xfrm>
              <a:off x="1440" y="124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00" name="Line 72"/>
            <p:cNvSpPr>
              <a:spLocks noChangeShapeType="1"/>
            </p:cNvSpPr>
            <p:nvPr/>
          </p:nvSpPr>
          <p:spPr bwMode="auto">
            <a:xfrm>
              <a:off x="1440" y="105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01" name="Line 73"/>
            <p:cNvSpPr>
              <a:spLocks noChangeShapeType="1"/>
            </p:cNvSpPr>
            <p:nvPr/>
          </p:nvSpPr>
          <p:spPr bwMode="auto">
            <a:xfrm>
              <a:off x="1440" y="8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02" name="Line 74"/>
            <p:cNvSpPr>
              <a:spLocks noChangeShapeType="1"/>
            </p:cNvSpPr>
            <p:nvPr/>
          </p:nvSpPr>
          <p:spPr bwMode="auto">
            <a:xfrm>
              <a:off x="1008" y="8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03" name="Line 75"/>
            <p:cNvSpPr>
              <a:spLocks noChangeShapeType="1"/>
            </p:cNvSpPr>
            <p:nvPr/>
          </p:nvSpPr>
          <p:spPr bwMode="auto">
            <a:xfrm>
              <a:off x="1008" y="105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04" name="Line 76"/>
            <p:cNvSpPr>
              <a:spLocks noChangeShapeType="1"/>
            </p:cNvSpPr>
            <p:nvPr/>
          </p:nvSpPr>
          <p:spPr bwMode="auto">
            <a:xfrm>
              <a:off x="1008" y="124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05" name="Line 77"/>
            <p:cNvSpPr>
              <a:spLocks noChangeShapeType="1"/>
            </p:cNvSpPr>
            <p:nvPr/>
          </p:nvSpPr>
          <p:spPr bwMode="auto">
            <a:xfrm>
              <a:off x="1008" y="144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06" name="Line 78"/>
            <p:cNvSpPr>
              <a:spLocks noChangeShapeType="1"/>
            </p:cNvSpPr>
            <p:nvPr/>
          </p:nvSpPr>
          <p:spPr bwMode="auto">
            <a:xfrm>
              <a:off x="1008" y="163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07" name="Line 79"/>
            <p:cNvSpPr>
              <a:spLocks noChangeShapeType="1"/>
            </p:cNvSpPr>
            <p:nvPr/>
          </p:nvSpPr>
          <p:spPr bwMode="auto">
            <a:xfrm>
              <a:off x="1008" y="182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08" name="Line 80"/>
            <p:cNvSpPr>
              <a:spLocks noChangeShapeType="1"/>
            </p:cNvSpPr>
            <p:nvPr/>
          </p:nvSpPr>
          <p:spPr bwMode="auto">
            <a:xfrm>
              <a:off x="1008" y="20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609" name="Rectangle 81"/>
          <p:cNvSpPr>
            <a:spLocks noChangeArrowheads="1"/>
          </p:cNvSpPr>
          <p:nvPr/>
        </p:nvSpPr>
        <p:spPr bwMode="auto">
          <a:xfrm>
            <a:off x="4191000" y="2133600"/>
            <a:ext cx="1295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610" name="Line 82"/>
          <p:cNvSpPr>
            <a:spLocks noChangeShapeType="1"/>
          </p:cNvSpPr>
          <p:nvPr/>
        </p:nvSpPr>
        <p:spPr bwMode="auto">
          <a:xfrm>
            <a:off x="3276600" y="2590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611" name="Line 83"/>
          <p:cNvSpPr>
            <a:spLocks noChangeShapeType="1"/>
          </p:cNvSpPr>
          <p:nvPr/>
        </p:nvSpPr>
        <p:spPr bwMode="auto">
          <a:xfrm>
            <a:off x="3276600" y="2971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612" name="Line 84"/>
          <p:cNvSpPr>
            <a:spLocks noChangeShapeType="1"/>
          </p:cNvSpPr>
          <p:nvPr/>
        </p:nvSpPr>
        <p:spPr bwMode="auto">
          <a:xfrm>
            <a:off x="3276600" y="3352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613" name="Line 85"/>
          <p:cNvSpPr>
            <a:spLocks noChangeShapeType="1"/>
          </p:cNvSpPr>
          <p:nvPr/>
        </p:nvSpPr>
        <p:spPr bwMode="auto">
          <a:xfrm>
            <a:off x="3276600" y="3733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4" name="Text Box 86"/>
          <p:cNvSpPr txBox="1">
            <a:spLocks noChangeArrowheads="1"/>
          </p:cNvSpPr>
          <p:nvPr/>
        </p:nvSpPr>
        <p:spPr bwMode="auto">
          <a:xfrm>
            <a:off x="4273550" y="2438400"/>
            <a:ext cx="1212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0000CC"/>
                </a:solidFill>
                <a:effectLst/>
              </a:rPr>
              <a:t>BCD-to-</a:t>
            </a:r>
          </a:p>
          <a:p>
            <a:pPr algn="ctr"/>
            <a:r>
              <a:rPr lang="en-US" sz="1800" b="1">
                <a:solidFill>
                  <a:srgbClr val="0000CC"/>
                </a:solidFill>
                <a:effectLst/>
              </a:rPr>
              <a:t>7-Segment</a:t>
            </a:r>
          </a:p>
          <a:p>
            <a:pPr algn="ctr"/>
            <a:r>
              <a:rPr lang="en-US" sz="1800" b="1">
                <a:solidFill>
                  <a:srgbClr val="0000CC"/>
                </a:solidFill>
                <a:effectLst/>
              </a:rPr>
              <a:t>Decoder/</a:t>
            </a:r>
          </a:p>
          <a:p>
            <a:pPr algn="ctr"/>
            <a:r>
              <a:rPr lang="en-US" sz="1800" b="1">
                <a:solidFill>
                  <a:srgbClr val="0000CC"/>
                </a:solidFill>
                <a:effectLst/>
              </a:rPr>
              <a:t>Driver</a:t>
            </a:r>
            <a:endParaRPr lang="en-US" sz="1800">
              <a:solidFill>
                <a:schemeClr val="tx1"/>
              </a:solidFill>
              <a:effectLst/>
            </a:endParaRPr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6591300" y="2336800"/>
            <a:ext cx="920750" cy="1803400"/>
            <a:chOff x="1703" y="2888"/>
            <a:chExt cx="580" cy="1136"/>
          </a:xfrm>
        </p:grpSpPr>
        <p:sp>
          <p:nvSpPr>
            <p:cNvPr id="22616" name="Freeform 88"/>
            <p:cNvSpPr>
              <a:spLocks/>
            </p:cNvSpPr>
            <p:nvPr/>
          </p:nvSpPr>
          <p:spPr bwMode="auto">
            <a:xfrm rot="5400000">
              <a:off x="1481" y="3126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17" name="Freeform 89"/>
            <p:cNvSpPr>
              <a:spLocks/>
            </p:cNvSpPr>
            <p:nvPr/>
          </p:nvSpPr>
          <p:spPr bwMode="auto">
            <a:xfrm>
              <a:off x="1727" y="3940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18" name="Freeform 90"/>
            <p:cNvSpPr>
              <a:spLocks/>
            </p:cNvSpPr>
            <p:nvPr/>
          </p:nvSpPr>
          <p:spPr bwMode="auto">
            <a:xfrm rot="5400000">
              <a:off x="1481" y="3702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19" name="Freeform 91"/>
            <p:cNvSpPr>
              <a:spLocks/>
            </p:cNvSpPr>
            <p:nvPr/>
          </p:nvSpPr>
          <p:spPr bwMode="auto">
            <a:xfrm rot="-5400000">
              <a:off x="1979" y="3703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20" name="Freeform 92"/>
            <p:cNvSpPr>
              <a:spLocks/>
            </p:cNvSpPr>
            <p:nvPr/>
          </p:nvSpPr>
          <p:spPr bwMode="auto">
            <a:xfrm rot="-5400000">
              <a:off x="1977" y="3126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21" name="Freeform 93"/>
            <p:cNvSpPr>
              <a:spLocks/>
            </p:cNvSpPr>
            <p:nvPr/>
          </p:nvSpPr>
          <p:spPr bwMode="auto">
            <a:xfrm flipV="1">
              <a:off x="1727" y="2888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1" name="Group 94"/>
          <p:cNvGrpSpPr>
            <a:grpSpLocks/>
          </p:cNvGrpSpPr>
          <p:nvPr/>
        </p:nvGrpSpPr>
        <p:grpSpPr bwMode="auto">
          <a:xfrm>
            <a:off x="6591300" y="2343150"/>
            <a:ext cx="920750" cy="1803400"/>
            <a:chOff x="3200" y="3008"/>
            <a:chExt cx="580" cy="1136"/>
          </a:xfrm>
        </p:grpSpPr>
        <p:sp>
          <p:nvSpPr>
            <p:cNvPr id="22623" name="Freeform 95"/>
            <p:cNvSpPr>
              <a:spLocks/>
            </p:cNvSpPr>
            <p:nvPr/>
          </p:nvSpPr>
          <p:spPr bwMode="auto">
            <a:xfrm rot="5400000">
              <a:off x="2978" y="3246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24" name="Freeform 96"/>
            <p:cNvSpPr>
              <a:spLocks/>
            </p:cNvSpPr>
            <p:nvPr/>
          </p:nvSpPr>
          <p:spPr bwMode="auto">
            <a:xfrm>
              <a:off x="3224" y="4060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25" name="Freeform 97"/>
            <p:cNvSpPr>
              <a:spLocks/>
            </p:cNvSpPr>
            <p:nvPr/>
          </p:nvSpPr>
          <p:spPr bwMode="auto">
            <a:xfrm rot="5400000">
              <a:off x="2978" y="3822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26" name="Freeform 98"/>
            <p:cNvSpPr>
              <a:spLocks/>
            </p:cNvSpPr>
            <p:nvPr/>
          </p:nvSpPr>
          <p:spPr bwMode="auto">
            <a:xfrm rot="-5400000">
              <a:off x="3476" y="3823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27" name="Freeform 99"/>
            <p:cNvSpPr>
              <a:spLocks/>
            </p:cNvSpPr>
            <p:nvPr/>
          </p:nvSpPr>
          <p:spPr bwMode="auto">
            <a:xfrm rot="-5400000">
              <a:off x="3474" y="3246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28" name="Freeform 100"/>
            <p:cNvSpPr>
              <a:spLocks/>
            </p:cNvSpPr>
            <p:nvPr/>
          </p:nvSpPr>
          <p:spPr bwMode="auto">
            <a:xfrm flipV="1">
              <a:off x="3224" y="3008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29" name="Freeform 101"/>
            <p:cNvSpPr>
              <a:spLocks/>
            </p:cNvSpPr>
            <p:nvPr/>
          </p:nvSpPr>
          <p:spPr bwMode="auto">
            <a:xfrm>
              <a:off x="3225" y="3528"/>
              <a:ext cx="521" cy="89"/>
            </a:xfrm>
            <a:custGeom>
              <a:avLst/>
              <a:gdLst/>
              <a:ahLst/>
              <a:cxnLst>
                <a:cxn ang="0">
                  <a:pos x="43" y="89"/>
                </a:cxn>
                <a:cxn ang="0">
                  <a:pos x="479" y="88"/>
                </a:cxn>
                <a:cxn ang="0">
                  <a:pos x="521" y="44"/>
                </a:cxn>
                <a:cxn ang="0">
                  <a:pos x="478" y="1"/>
                </a:cxn>
                <a:cxn ang="0">
                  <a:pos x="43" y="0"/>
                </a:cxn>
                <a:cxn ang="0">
                  <a:pos x="0" y="44"/>
                </a:cxn>
                <a:cxn ang="0">
                  <a:pos x="43" y="89"/>
                </a:cxn>
              </a:cxnLst>
              <a:rect l="0" t="0" r="r" b="b"/>
              <a:pathLst>
                <a:path w="521" h="89">
                  <a:moveTo>
                    <a:pt x="43" y="89"/>
                  </a:moveTo>
                  <a:lnTo>
                    <a:pt x="479" y="88"/>
                  </a:lnTo>
                  <a:lnTo>
                    <a:pt x="521" y="44"/>
                  </a:lnTo>
                  <a:lnTo>
                    <a:pt x="478" y="1"/>
                  </a:lnTo>
                  <a:lnTo>
                    <a:pt x="43" y="0"/>
                  </a:lnTo>
                  <a:lnTo>
                    <a:pt x="0" y="44"/>
                  </a:lnTo>
                  <a:lnTo>
                    <a:pt x="43" y="8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427" name="Text Box 102"/>
          <p:cNvSpPr txBox="1">
            <a:spLocks noChangeArrowheads="1"/>
          </p:cNvSpPr>
          <p:nvPr/>
        </p:nvSpPr>
        <p:spPr bwMode="auto">
          <a:xfrm>
            <a:off x="685800" y="147638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0000CC"/>
                </a:solidFill>
                <a:effectLst/>
              </a:rPr>
              <a:t>DECODERS:  BCD TO </a:t>
            </a:r>
          </a:p>
          <a:p>
            <a:pPr algn="ctr"/>
            <a:r>
              <a:rPr lang="en-US" sz="3200" b="1">
                <a:solidFill>
                  <a:srgbClr val="0000CC"/>
                </a:solidFill>
                <a:effectLst/>
              </a:rPr>
              <a:t>7-SEGMENT DECODER/DRIVER</a:t>
            </a:r>
          </a:p>
        </p:txBody>
      </p:sp>
      <p:sp>
        <p:nvSpPr>
          <p:cNvPr id="22631" name="AutoShape 103"/>
          <p:cNvSpPr>
            <a:spLocks noChangeArrowheads="1"/>
          </p:cNvSpPr>
          <p:nvPr/>
        </p:nvSpPr>
        <p:spPr bwMode="auto">
          <a:xfrm flipV="1">
            <a:off x="2209800" y="2286000"/>
            <a:ext cx="1042988" cy="12192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9" name="Text Box 104"/>
          <p:cNvSpPr txBox="1">
            <a:spLocks noChangeArrowheads="1"/>
          </p:cNvSpPr>
          <p:nvPr/>
        </p:nvSpPr>
        <p:spPr bwMode="auto">
          <a:xfrm>
            <a:off x="1714500" y="1409700"/>
            <a:ext cx="1333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0CC"/>
                </a:solidFill>
                <a:effectLst/>
                <a:latin typeface="Tahoma" pitchFamily="34" charset="0"/>
              </a:rPr>
              <a:t>BCD input</a:t>
            </a:r>
          </a:p>
        </p:txBody>
      </p:sp>
      <p:sp>
        <p:nvSpPr>
          <p:cNvPr id="22633" name="Rectangle 105"/>
          <p:cNvSpPr>
            <a:spLocks noChangeArrowheads="1"/>
          </p:cNvSpPr>
          <p:nvPr/>
        </p:nvSpPr>
        <p:spPr bwMode="auto">
          <a:xfrm>
            <a:off x="1752600" y="1981200"/>
            <a:ext cx="12192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  <a:effectLst/>
              </a:rPr>
              <a:t>0 0 0 0</a:t>
            </a:r>
            <a:endParaRPr lang="en-US" sz="2000">
              <a:solidFill>
                <a:srgbClr val="FF0000"/>
              </a:solidFill>
              <a:effectLst/>
            </a:endParaRPr>
          </a:p>
        </p:txBody>
      </p:sp>
      <p:sp>
        <p:nvSpPr>
          <p:cNvPr id="17431" name="Text Box 106"/>
          <p:cNvSpPr txBox="1">
            <a:spLocks noChangeArrowheads="1"/>
          </p:cNvSpPr>
          <p:nvPr/>
        </p:nvSpPr>
        <p:spPr bwMode="auto">
          <a:xfrm>
            <a:off x="6099175" y="1371600"/>
            <a:ext cx="1939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0000CC"/>
                </a:solidFill>
                <a:effectLst/>
                <a:latin typeface="Tahoma" pitchFamily="34" charset="0"/>
              </a:rPr>
              <a:t>Decimal output</a:t>
            </a:r>
          </a:p>
          <a:p>
            <a:pPr algn="ctr"/>
            <a:r>
              <a:rPr lang="en-US" sz="1800" b="1">
                <a:solidFill>
                  <a:srgbClr val="0000CC"/>
                </a:solidFill>
                <a:effectLst/>
                <a:latin typeface="Tahoma" pitchFamily="34" charset="0"/>
              </a:rPr>
              <a:t>LED</a:t>
            </a:r>
          </a:p>
        </p:txBody>
      </p:sp>
      <p:sp>
        <p:nvSpPr>
          <p:cNvPr id="22635" name="Rectangle 107"/>
          <p:cNvSpPr>
            <a:spLocks noChangeArrowheads="1"/>
          </p:cNvSpPr>
          <p:nvPr/>
        </p:nvSpPr>
        <p:spPr bwMode="auto">
          <a:xfrm>
            <a:off x="1752600" y="1981200"/>
            <a:ext cx="12192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  <a:effectLst/>
              </a:rPr>
              <a:t>0 0 0 1</a:t>
            </a:r>
            <a:endParaRPr lang="en-US" sz="2000" b="1">
              <a:solidFill>
                <a:srgbClr val="FF0000"/>
              </a:solidFill>
              <a:effectLst/>
            </a:endParaRPr>
          </a:p>
        </p:txBody>
      </p:sp>
      <p:sp>
        <p:nvSpPr>
          <p:cNvPr id="22636" name="Rectangle 108"/>
          <p:cNvSpPr>
            <a:spLocks noChangeArrowheads="1"/>
          </p:cNvSpPr>
          <p:nvPr/>
        </p:nvSpPr>
        <p:spPr bwMode="auto">
          <a:xfrm>
            <a:off x="1752600" y="1981200"/>
            <a:ext cx="12192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  <a:effectLst/>
              </a:rPr>
              <a:t>0 0 1 0</a:t>
            </a:r>
            <a:endParaRPr lang="en-US" sz="2000" b="1">
              <a:solidFill>
                <a:srgbClr val="FF0000"/>
              </a:solidFill>
              <a:effectLst/>
            </a:endParaRPr>
          </a:p>
        </p:txBody>
      </p:sp>
      <p:sp>
        <p:nvSpPr>
          <p:cNvPr id="22637" name="Rectangle 109"/>
          <p:cNvSpPr>
            <a:spLocks noChangeArrowheads="1"/>
          </p:cNvSpPr>
          <p:nvPr/>
        </p:nvSpPr>
        <p:spPr bwMode="auto">
          <a:xfrm>
            <a:off x="1752600" y="1981200"/>
            <a:ext cx="12192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  <a:effectLst/>
              </a:rPr>
              <a:t>0 0 1 1</a:t>
            </a:r>
            <a:endParaRPr lang="en-US" sz="2000">
              <a:solidFill>
                <a:srgbClr val="FF0000"/>
              </a:solidFill>
              <a:effectLst/>
            </a:endParaRPr>
          </a:p>
        </p:txBody>
      </p:sp>
      <p:sp>
        <p:nvSpPr>
          <p:cNvPr id="22638" name="Rectangle 110"/>
          <p:cNvSpPr>
            <a:spLocks noChangeArrowheads="1"/>
          </p:cNvSpPr>
          <p:nvPr/>
        </p:nvSpPr>
        <p:spPr bwMode="auto">
          <a:xfrm>
            <a:off x="1752600" y="1981200"/>
            <a:ext cx="12192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  <a:effectLst/>
              </a:rPr>
              <a:t>0 1 0 0</a:t>
            </a:r>
            <a:endParaRPr lang="en-US" sz="2000">
              <a:solidFill>
                <a:srgbClr val="FF0000"/>
              </a:solidFill>
              <a:effectLst/>
            </a:endParaRPr>
          </a:p>
        </p:txBody>
      </p:sp>
      <p:grpSp>
        <p:nvGrpSpPr>
          <p:cNvPr id="12" name="Group 111"/>
          <p:cNvGrpSpPr>
            <a:grpSpLocks/>
          </p:cNvGrpSpPr>
          <p:nvPr/>
        </p:nvGrpSpPr>
        <p:grpSpPr bwMode="auto">
          <a:xfrm>
            <a:off x="7391400" y="2362200"/>
            <a:ext cx="133350" cy="1752600"/>
            <a:chOff x="2304" y="2928"/>
            <a:chExt cx="84" cy="1104"/>
          </a:xfrm>
        </p:grpSpPr>
        <p:sp>
          <p:nvSpPr>
            <p:cNvPr id="22640" name="Freeform 112"/>
            <p:cNvSpPr>
              <a:spLocks/>
            </p:cNvSpPr>
            <p:nvPr/>
          </p:nvSpPr>
          <p:spPr bwMode="auto">
            <a:xfrm rot="-5400000">
              <a:off x="2084" y="3727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41" name="Freeform 113"/>
            <p:cNvSpPr>
              <a:spLocks/>
            </p:cNvSpPr>
            <p:nvPr/>
          </p:nvSpPr>
          <p:spPr bwMode="auto">
            <a:xfrm rot="-5400000">
              <a:off x="2082" y="3150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" name="Group 114"/>
          <p:cNvGrpSpPr>
            <a:grpSpLocks/>
          </p:cNvGrpSpPr>
          <p:nvPr/>
        </p:nvGrpSpPr>
        <p:grpSpPr bwMode="auto">
          <a:xfrm>
            <a:off x="6629400" y="2343150"/>
            <a:ext cx="920750" cy="1803400"/>
            <a:chOff x="3200" y="3008"/>
            <a:chExt cx="580" cy="1136"/>
          </a:xfrm>
        </p:grpSpPr>
        <p:sp>
          <p:nvSpPr>
            <p:cNvPr id="22643" name="Freeform 115"/>
            <p:cNvSpPr>
              <a:spLocks/>
            </p:cNvSpPr>
            <p:nvPr/>
          </p:nvSpPr>
          <p:spPr bwMode="auto">
            <a:xfrm rot="5400000">
              <a:off x="2978" y="3246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44" name="Freeform 116"/>
            <p:cNvSpPr>
              <a:spLocks/>
            </p:cNvSpPr>
            <p:nvPr/>
          </p:nvSpPr>
          <p:spPr bwMode="auto">
            <a:xfrm>
              <a:off x="3224" y="4060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45" name="Freeform 117"/>
            <p:cNvSpPr>
              <a:spLocks/>
            </p:cNvSpPr>
            <p:nvPr/>
          </p:nvSpPr>
          <p:spPr bwMode="auto">
            <a:xfrm rot="5400000">
              <a:off x="2978" y="3822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46" name="Freeform 118"/>
            <p:cNvSpPr>
              <a:spLocks/>
            </p:cNvSpPr>
            <p:nvPr/>
          </p:nvSpPr>
          <p:spPr bwMode="auto">
            <a:xfrm rot="-5400000">
              <a:off x="3476" y="3823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47" name="Freeform 119"/>
            <p:cNvSpPr>
              <a:spLocks/>
            </p:cNvSpPr>
            <p:nvPr/>
          </p:nvSpPr>
          <p:spPr bwMode="auto">
            <a:xfrm rot="-5400000">
              <a:off x="3474" y="3246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48" name="Freeform 120"/>
            <p:cNvSpPr>
              <a:spLocks/>
            </p:cNvSpPr>
            <p:nvPr/>
          </p:nvSpPr>
          <p:spPr bwMode="auto">
            <a:xfrm flipV="1">
              <a:off x="3224" y="3008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49" name="Freeform 121"/>
            <p:cNvSpPr>
              <a:spLocks/>
            </p:cNvSpPr>
            <p:nvPr/>
          </p:nvSpPr>
          <p:spPr bwMode="auto">
            <a:xfrm>
              <a:off x="3225" y="3528"/>
              <a:ext cx="521" cy="89"/>
            </a:xfrm>
            <a:custGeom>
              <a:avLst/>
              <a:gdLst/>
              <a:ahLst/>
              <a:cxnLst>
                <a:cxn ang="0">
                  <a:pos x="43" y="89"/>
                </a:cxn>
                <a:cxn ang="0">
                  <a:pos x="479" y="88"/>
                </a:cxn>
                <a:cxn ang="0">
                  <a:pos x="521" y="44"/>
                </a:cxn>
                <a:cxn ang="0">
                  <a:pos x="478" y="1"/>
                </a:cxn>
                <a:cxn ang="0">
                  <a:pos x="43" y="0"/>
                </a:cxn>
                <a:cxn ang="0">
                  <a:pos x="0" y="44"/>
                </a:cxn>
                <a:cxn ang="0">
                  <a:pos x="43" y="89"/>
                </a:cxn>
              </a:cxnLst>
              <a:rect l="0" t="0" r="r" b="b"/>
              <a:pathLst>
                <a:path w="521" h="89">
                  <a:moveTo>
                    <a:pt x="43" y="89"/>
                  </a:moveTo>
                  <a:lnTo>
                    <a:pt x="479" y="88"/>
                  </a:lnTo>
                  <a:lnTo>
                    <a:pt x="521" y="44"/>
                  </a:lnTo>
                  <a:lnTo>
                    <a:pt x="478" y="1"/>
                  </a:lnTo>
                  <a:lnTo>
                    <a:pt x="43" y="0"/>
                  </a:lnTo>
                  <a:lnTo>
                    <a:pt x="0" y="44"/>
                  </a:lnTo>
                  <a:lnTo>
                    <a:pt x="43" y="8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" name="Group 122"/>
          <p:cNvGrpSpPr>
            <a:grpSpLocks/>
          </p:cNvGrpSpPr>
          <p:nvPr/>
        </p:nvGrpSpPr>
        <p:grpSpPr bwMode="auto">
          <a:xfrm>
            <a:off x="6629400" y="2362200"/>
            <a:ext cx="920750" cy="1803400"/>
            <a:chOff x="2624" y="2960"/>
            <a:chExt cx="580" cy="1136"/>
          </a:xfrm>
        </p:grpSpPr>
        <p:sp>
          <p:nvSpPr>
            <p:cNvPr id="22651" name="Freeform 123"/>
            <p:cNvSpPr>
              <a:spLocks/>
            </p:cNvSpPr>
            <p:nvPr/>
          </p:nvSpPr>
          <p:spPr bwMode="auto">
            <a:xfrm>
              <a:off x="2648" y="4012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52" name="Freeform 124"/>
            <p:cNvSpPr>
              <a:spLocks/>
            </p:cNvSpPr>
            <p:nvPr/>
          </p:nvSpPr>
          <p:spPr bwMode="auto">
            <a:xfrm rot="5400000">
              <a:off x="2402" y="3774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53" name="Freeform 125"/>
            <p:cNvSpPr>
              <a:spLocks/>
            </p:cNvSpPr>
            <p:nvPr/>
          </p:nvSpPr>
          <p:spPr bwMode="auto">
            <a:xfrm rot="-5400000">
              <a:off x="2898" y="3198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54" name="Freeform 126"/>
            <p:cNvSpPr>
              <a:spLocks/>
            </p:cNvSpPr>
            <p:nvPr/>
          </p:nvSpPr>
          <p:spPr bwMode="auto">
            <a:xfrm flipV="1">
              <a:off x="2648" y="2960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55" name="Freeform 127"/>
            <p:cNvSpPr>
              <a:spLocks/>
            </p:cNvSpPr>
            <p:nvPr/>
          </p:nvSpPr>
          <p:spPr bwMode="auto">
            <a:xfrm>
              <a:off x="2649" y="3480"/>
              <a:ext cx="521" cy="89"/>
            </a:xfrm>
            <a:custGeom>
              <a:avLst/>
              <a:gdLst/>
              <a:ahLst/>
              <a:cxnLst>
                <a:cxn ang="0">
                  <a:pos x="43" y="89"/>
                </a:cxn>
                <a:cxn ang="0">
                  <a:pos x="479" y="88"/>
                </a:cxn>
                <a:cxn ang="0">
                  <a:pos x="521" y="44"/>
                </a:cxn>
                <a:cxn ang="0">
                  <a:pos x="478" y="1"/>
                </a:cxn>
                <a:cxn ang="0">
                  <a:pos x="43" y="0"/>
                </a:cxn>
                <a:cxn ang="0">
                  <a:pos x="0" y="44"/>
                </a:cxn>
                <a:cxn ang="0">
                  <a:pos x="43" y="89"/>
                </a:cxn>
              </a:cxnLst>
              <a:rect l="0" t="0" r="r" b="b"/>
              <a:pathLst>
                <a:path w="521" h="89">
                  <a:moveTo>
                    <a:pt x="43" y="89"/>
                  </a:moveTo>
                  <a:lnTo>
                    <a:pt x="479" y="88"/>
                  </a:lnTo>
                  <a:lnTo>
                    <a:pt x="521" y="44"/>
                  </a:lnTo>
                  <a:lnTo>
                    <a:pt x="478" y="1"/>
                  </a:lnTo>
                  <a:lnTo>
                    <a:pt x="43" y="0"/>
                  </a:lnTo>
                  <a:lnTo>
                    <a:pt x="0" y="44"/>
                  </a:lnTo>
                  <a:lnTo>
                    <a:pt x="43" y="8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" name="Group 128"/>
          <p:cNvGrpSpPr>
            <a:grpSpLocks/>
          </p:cNvGrpSpPr>
          <p:nvPr/>
        </p:nvGrpSpPr>
        <p:grpSpPr bwMode="auto">
          <a:xfrm>
            <a:off x="6604000" y="2362200"/>
            <a:ext cx="920750" cy="1803400"/>
            <a:chOff x="3536" y="3008"/>
            <a:chExt cx="580" cy="1136"/>
          </a:xfrm>
        </p:grpSpPr>
        <p:sp>
          <p:nvSpPr>
            <p:cNvPr id="22657" name="Freeform 129"/>
            <p:cNvSpPr>
              <a:spLocks/>
            </p:cNvSpPr>
            <p:nvPr/>
          </p:nvSpPr>
          <p:spPr bwMode="auto">
            <a:xfrm rot="5400000">
              <a:off x="3314" y="3246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58" name="Freeform 130"/>
            <p:cNvSpPr>
              <a:spLocks/>
            </p:cNvSpPr>
            <p:nvPr/>
          </p:nvSpPr>
          <p:spPr bwMode="auto">
            <a:xfrm>
              <a:off x="3560" y="4060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59" name="Freeform 131"/>
            <p:cNvSpPr>
              <a:spLocks/>
            </p:cNvSpPr>
            <p:nvPr/>
          </p:nvSpPr>
          <p:spPr bwMode="auto">
            <a:xfrm rot="5400000">
              <a:off x="3314" y="3822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60" name="Freeform 132"/>
            <p:cNvSpPr>
              <a:spLocks/>
            </p:cNvSpPr>
            <p:nvPr/>
          </p:nvSpPr>
          <p:spPr bwMode="auto">
            <a:xfrm rot="-5400000">
              <a:off x="3812" y="3823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61" name="Freeform 133"/>
            <p:cNvSpPr>
              <a:spLocks/>
            </p:cNvSpPr>
            <p:nvPr/>
          </p:nvSpPr>
          <p:spPr bwMode="auto">
            <a:xfrm rot="-5400000">
              <a:off x="3810" y="3246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62" name="Freeform 134"/>
            <p:cNvSpPr>
              <a:spLocks/>
            </p:cNvSpPr>
            <p:nvPr/>
          </p:nvSpPr>
          <p:spPr bwMode="auto">
            <a:xfrm flipV="1">
              <a:off x="3560" y="3008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63" name="Freeform 135"/>
            <p:cNvSpPr>
              <a:spLocks/>
            </p:cNvSpPr>
            <p:nvPr/>
          </p:nvSpPr>
          <p:spPr bwMode="auto">
            <a:xfrm>
              <a:off x="3561" y="3528"/>
              <a:ext cx="521" cy="89"/>
            </a:xfrm>
            <a:custGeom>
              <a:avLst/>
              <a:gdLst/>
              <a:ahLst/>
              <a:cxnLst>
                <a:cxn ang="0">
                  <a:pos x="43" y="89"/>
                </a:cxn>
                <a:cxn ang="0">
                  <a:pos x="479" y="88"/>
                </a:cxn>
                <a:cxn ang="0">
                  <a:pos x="521" y="44"/>
                </a:cxn>
                <a:cxn ang="0">
                  <a:pos x="478" y="1"/>
                </a:cxn>
                <a:cxn ang="0">
                  <a:pos x="43" y="0"/>
                </a:cxn>
                <a:cxn ang="0">
                  <a:pos x="0" y="44"/>
                </a:cxn>
                <a:cxn ang="0">
                  <a:pos x="43" y="89"/>
                </a:cxn>
              </a:cxnLst>
              <a:rect l="0" t="0" r="r" b="b"/>
              <a:pathLst>
                <a:path w="521" h="89">
                  <a:moveTo>
                    <a:pt x="43" y="89"/>
                  </a:moveTo>
                  <a:lnTo>
                    <a:pt x="479" y="88"/>
                  </a:lnTo>
                  <a:lnTo>
                    <a:pt x="521" y="44"/>
                  </a:lnTo>
                  <a:lnTo>
                    <a:pt x="478" y="1"/>
                  </a:lnTo>
                  <a:lnTo>
                    <a:pt x="43" y="0"/>
                  </a:lnTo>
                  <a:lnTo>
                    <a:pt x="0" y="44"/>
                  </a:lnTo>
                  <a:lnTo>
                    <a:pt x="43" y="8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" name="Group 136"/>
          <p:cNvGrpSpPr>
            <a:grpSpLocks/>
          </p:cNvGrpSpPr>
          <p:nvPr/>
        </p:nvGrpSpPr>
        <p:grpSpPr bwMode="auto">
          <a:xfrm>
            <a:off x="6642100" y="2362200"/>
            <a:ext cx="882650" cy="1803400"/>
            <a:chOff x="4520" y="2960"/>
            <a:chExt cx="556" cy="1136"/>
          </a:xfrm>
        </p:grpSpPr>
        <p:sp>
          <p:nvSpPr>
            <p:cNvPr id="22665" name="Freeform 137"/>
            <p:cNvSpPr>
              <a:spLocks/>
            </p:cNvSpPr>
            <p:nvPr/>
          </p:nvSpPr>
          <p:spPr bwMode="auto">
            <a:xfrm>
              <a:off x="4520" y="4012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66" name="Freeform 138"/>
            <p:cNvSpPr>
              <a:spLocks/>
            </p:cNvSpPr>
            <p:nvPr/>
          </p:nvSpPr>
          <p:spPr bwMode="auto">
            <a:xfrm rot="-5400000">
              <a:off x="4772" y="3775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67" name="Freeform 139"/>
            <p:cNvSpPr>
              <a:spLocks/>
            </p:cNvSpPr>
            <p:nvPr/>
          </p:nvSpPr>
          <p:spPr bwMode="auto">
            <a:xfrm rot="-5400000">
              <a:off x="4770" y="3198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68" name="Freeform 140"/>
            <p:cNvSpPr>
              <a:spLocks/>
            </p:cNvSpPr>
            <p:nvPr/>
          </p:nvSpPr>
          <p:spPr bwMode="auto">
            <a:xfrm flipV="1">
              <a:off x="4520" y="2960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69" name="Freeform 141"/>
            <p:cNvSpPr>
              <a:spLocks/>
            </p:cNvSpPr>
            <p:nvPr/>
          </p:nvSpPr>
          <p:spPr bwMode="auto">
            <a:xfrm>
              <a:off x="4521" y="3480"/>
              <a:ext cx="521" cy="89"/>
            </a:xfrm>
            <a:custGeom>
              <a:avLst/>
              <a:gdLst/>
              <a:ahLst/>
              <a:cxnLst>
                <a:cxn ang="0">
                  <a:pos x="43" y="89"/>
                </a:cxn>
                <a:cxn ang="0">
                  <a:pos x="479" y="88"/>
                </a:cxn>
                <a:cxn ang="0">
                  <a:pos x="521" y="44"/>
                </a:cxn>
                <a:cxn ang="0">
                  <a:pos x="478" y="1"/>
                </a:cxn>
                <a:cxn ang="0">
                  <a:pos x="43" y="0"/>
                </a:cxn>
                <a:cxn ang="0">
                  <a:pos x="0" y="44"/>
                </a:cxn>
                <a:cxn ang="0">
                  <a:pos x="43" y="89"/>
                </a:cxn>
              </a:cxnLst>
              <a:rect l="0" t="0" r="r" b="b"/>
              <a:pathLst>
                <a:path w="521" h="89">
                  <a:moveTo>
                    <a:pt x="43" y="89"/>
                  </a:moveTo>
                  <a:lnTo>
                    <a:pt x="479" y="88"/>
                  </a:lnTo>
                  <a:lnTo>
                    <a:pt x="521" y="44"/>
                  </a:lnTo>
                  <a:lnTo>
                    <a:pt x="478" y="1"/>
                  </a:lnTo>
                  <a:lnTo>
                    <a:pt x="43" y="0"/>
                  </a:lnTo>
                  <a:lnTo>
                    <a:pt x="0" y="44"/>
                  </a:lnTo>
                  <a:lnTo>
                    <a:pt x="43" y="8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7" name="Group 142"/>
          <p:cNvGrpSpPr>
            <a:grpSpLocks/>
          </p:cNvGrpSpPr>
          <p:nvPr/>
        </p:nvGrpSpPr>
        <p:grpSpPr bwMode="auto">
          <a:xfrm>
            <a:off x="6584950" y="2362200"/>
            <a:ext cx="920750" cy="1803400"/>
            <a:chOff x="3200" y="3008"/>
            <a:chExt cx="580" cy="1136"/>
          </a:xfrm>
        </p:grpSpPr>
        <p:sp>
          <p:nvSpPr>
            <p:cNvPr id="22671" name="Freeform 143"/>
            <p:cNvSpPr>
              <a:spLocks/>
            </p:cNvSpPr>
            <p:nvPr/>
          </p:nvSpPr>
          <p:spPr bwMode="auto">
            <a:xfrm rot="5400000">
              <a:off x="2978" y="3246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72" name="Freeform 144"/>
            <p:cNvSpPr>
              <a:spLocks/>
            </p:cNvSpPr>
            <p:nvPr/>
          </p:nvSpPr>
          <p:spPr bwMode="auto">
            <a:xfrm>
              <a:off x="3224" y="4060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73" name="Freeform 145"/>
            <p:cNvSpPr>
              <a:spLocks/>
            </p:cNvSpPr>
            <p:nvPr/>
          </p:nvSpPr>
          <p:spPr bwMode="auto">
            <a:xfrm rot="5400000">
              <a:off x="2978" y="3822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74" name="Freeform 146"/>
            <p:cNvSpPr>
              <a:spLocks/>
            </p:cNvSpPr>
            <p:nvPr/>
          </p:nvSpPr>
          <p:spPr bwMode="auto">
            <a:xfrm rot="-5400000">
              <a:off x="3476" y="3823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75" name="Freeform 147"/>
            <p:cNvSpPr>
              <a:spLocks/>
            </p:cNvSpPr>
            <p:nvPr/>
          </p:nvSpPr>
          <p:spPr bwMode="auto">
            <a:xfrm rot="-5400000">
              <a:off x="3474" y="3246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76" name="Freeform 148"/>
            <p:cNvSpPr>
              <a:spLocks/>
            </p:cNvSpPr>
            <p:nvPr/>
          </p:nvSpPr>
          <p:spPr bwMode="auto">
            <a:xfrm flipV="1">
              <a:off x="3224" y="3008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77" name="Freeform 149"/>
            <p:cNvSpPr>
              <a:spLocks/>
            </p:cNvSpPr>
            <p:nvPr/>
          </p:nvSpPr>
          <p:spPr bwMode="auto">
            <a:xfrm>
              <a:off x="3225" y="3528"/>
              <a:ext cx="521" cy="89"/>
            </a:xfrm>
            <a:custGeom>
              <a:avLst/>
              <a:gdLst/>
              <a:ahLst/>
              <a:cxnLst>
                <a:cxn ang="0">
                  <a:pos x="43" y="89"/>
                </a:cxn>
                <a:cxn ang="0">
                  <a:pos x="479" y="88"/>
                </a:cxn>
                <a:cxn ang="0">
                  <a:pos x="521" y="44"/>
                </a:cxn>
                <a:cxn ang="0">
                  <a:pos x="478" y="1"/>
                </a:cxn>
                <a:cxn ang="0">
                  <a:pos x="43" y="0"/>
                </a:cxn>
                <a:cxn ang="0">
                  <a:pos x="0" y="44"/>
                </a:cxn>
                <a:cxn ang="0">
                  <a:pos x="43" y="89"/>
                </a:cxn>
              </a:cxnLst>
              <a:rect l="0" t="0" r="r" b="b"/>
              <a:pathLst>
                <a:path w="521" h="89">
                  <a:moveTo>
                    <a:pt x="43" y="89"/>
                  </a:moveTo>
                  <a:lnTo>
                    <a:pt x="479" y="88"/>
                  </a:lnTo>
                  <a:lnTo>
                    <a:pt x="521" y="44"/>
                  </a:lnTo>
                  <a:lnTo>
                    <a:pt x="478" y="1"/>
                  </a:lnTo>
                  <a:lnTo>
                    <a:pt x="43" y="0"/>
                  </a:lnTo>
                  <a:lnTo>
                    <a:pt x="0" y="44"/>
                  </a:lnTo>
                  <a:lnTo>
                    <a:pt x="43" y="8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" name="Group 150"/>
          <p:cNvGrpSpPr>
            <a:grpSpLocks/>
          </p:cNvGrpSpPr>
          <p:nvPr/>
        </p:nvGrpSpPr>
        <p:grpSpPr bwMode="auto">
          <a:xfrm>
            <a:off x="6565900" y="2362200"/>
            <a:ext cx="920750" cy="1752600"/>
            <a:chOff x="480" y="1728"/>
            <a:chExt cx="580" cy="1104"/>
          </a:xfrm>
        </p:grpSpPr>
        <p:sp>
          <p:nvSpPr>
            <p:cNvPr id="22679" name="Freeform 151"/>
            <p:cNvSpPr>
              <a:spLocks/>
            </p:cNvSpPr>
            <p:nvPr/>
          </p:nvSpPr>
          <p:spPr bwMode="auto">
            <a:xfrm rot="5400000">
              <a:off x="258" y="1950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80" name="Freeform 152"/>
            <p:cNvSpPr>
              <a:spLocks/>
            </p:cNvSpPr>
            <p:nvPr/>
          </p:nvSpPr>
          <p:spPr bwMode="auto">
            <a:xfrm rot="-5400000">
              <a:off x="756" y="2527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81" name="Freeform 153"/>
            <p:cNvSpPr>
              <a:spLocks/>
            </p:cNvSpPr>
            <p:nvPr/>
          </p:nvSpPr>
          <p:spPr bwMode="auto">
            <a:xfrm rot="-5400000">
              <a:off x="754" y="1950"/>
              <a:ext cx="527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527" y="84"/>
                </a:cxn>
                <a:cxn ang="0">
                  <a:pos x="443" y="0"/>
                </a:cxn>
                <a:cxn ang="0">
                  <a:pos x="84" y="0"/>
                </a:cxn>
                <a:cxn ang="0">
                  <a:pos x="0" y="84"/>
                </a:cxn>
              </a:cxnLst>
              <a:rect l="0" t="0" r="r" b="b"/>
              <a:pathLst>
                <a:path w="527" h="84">
                  <a:moveTo>
                    <a:pt x="0" y="84"/>
                  </a:moveTo>
                  <a:lnTo>
                    <a:pt x="527" y="84"/>
                  </a:lnTo>
                  <a:lnTo>
                    <a:pt x="443" y="0"/>
                  </a:lnTo>
                  <a:lnTo>
                    <a:pt x="84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82" name="Freeform 154"/>
            <p:cNvSpPr>
              <a:spLocks/>
            </p:cNvSpPr>
            <p:nvPr/>
          </p:nvSpPr>
          <p:spPr bwMode="auto">
            <a:xfrm>
              <a:off x="505" y="2232"/>
              <a:ext cx="521" cy="89"/>
            </a:xfrm>
            <a:custGeom>
              <a:avLst/>
              <a:gdLst/>
              <a:ahLst/>
              <a:cxnLst>
                <a:cxn ang="0">
                  <a:pos x="43" y="89"/>
                </a:cxn>
                <a:cxn ang="0">
                  <a:pos x="479" y="88"/>
                </a:cxn>
                <a:cxn ang="0">
                  <a:pos x="521" y="44"/>
                </a:cxn>
                <a:cxn ang="0">
                  <a:pos x="478" y="1"/>
                </a:cxn>
                <a:cxn ang="0">
                  <a:pos x="43" y="0"/>
                </a:cxn>
                <a:cxn ang="0">
                  <a:pos x="0" y="44"/>
                </a:cxn>
                <a:cxn ang="0">
                  <a:pos x="43" y="89"/>
                </a:cxn>
              </a:cxnLst>
              <a:rect l="0" t="0" r="r" b="b"/>
              <a:pathLst>
                <a:path w="521" h="89">
                  <a:moveTo>
                    <a:pt x="43" y="89"/>
                  </a:moveTo>
                  <a:lnTo>
                    <a:pt x="479" y="88"/>
                  </a:lnTo>
                  <a:lnTo>
                    <a:pt x="521" y="44"/>
                  </a:lnTo>
                  <a:lnTo>
                    <a:pt x="478" y="1"/>
                  </a:lnTo>
                  <a:lnTo>
                    <a:pt x="43" y="0"/>
                  </a:lnTo>
                  <a:lnTo>
                    <a:pt x="0" y="44"/>
                  </a:lnTo>
                  <a:lnTo>
                    <a:pt x="43" y="8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683" name="Text Box 155"/>
          <p:cNvSpPr txBox="1">
            <a:spLocks noChangeArrowheads="1"/>
          </p:cNvSpPr>
          <p:nvPr/>
        </p:nvSpPr>
        <p:spPr bwMode="auto">
          <a:xfrm>
            <a:off x="609600" y="4648200"/>
            <a:ext cx="80629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kumimoji="1" lang="en-US">
                <a:effectLst/>
                <a:latin typeface="Tahoma" pitchFamily="34" charset="0"/>
              </a:rPr>
              <a:t> </a:t>
            </a:r>
            <a:r>
              <a:rPr kumimoji="1" lang="en-US" sz="2800" b="1">
                <a:solidFill>
                  <a:srgbClr val="CC0000"/>
                </a:solidFill>
                <a:effectLst/>
              </a:rPr>
              <a:t>Electronic decoders are available in IC form.</a:t>
            </a:r>
          </a:p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kumimoji="1" lang="en-US" sz="2800" b="1">
                <a:solidFill>
                  <a:srgbClr val="CC0000"/>
                </a:solidFill>
                <a:effectLst/>
              </a:rPr>
              <a:t> This decoder translates from BCD to decimal.</a:t>
            </a:r>
          </a:p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kumimoji="1" lang="en-US" sz="2800" b="1">
                <a:solidFill>
                  <a:srgbClr val="CC0000"/>
                </a:solidFill>
                <a:effectLst/>
              </a:rPr>
              <a:t> Decimals are shown on an 7-segment LED display.</a:t>
            </a:r>
          </a:p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kumimoji="1" lang="en-US" sz="2800" b="1">
                <a:solidFill>
                  <a:srgbClr val="CC0000"/>
                </a:solidFill>
                <a:effectLst/>
              </a:rPr>
              <a:t> This IC also drives the 7-segment LED display.</a:t>
            </a: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" grpId="0" animBg="1" autoUpdateAnimBg="0"/>
      <p:bldP spid="22635" grpId="0" animBg="1" autoUpdateAnimBg="0"/>
      <p:bldP spid="22636" grpId="0" animBg="1" autoUpdateAnimBg="0"/>
      <p:bldP spid="22637" grpId="0" animBg="1" autoUpdateAnimBg="0"/>
      <p:bldP spid="22638" grpId="0" animBg="1" autoUpdateAnimBg="0"/>
      <p:bldP spid="2268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BA06-1CBF-47AC-8418-76C8CE1776BE}" type="slidenum">
              <a:rPr lang="en-US"/>
              <a:pPr/>
              <a:t>53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533400"/>
            <a:ext cx="7212012" cy="292100"/>
          </a:xfrm>
        </p:spPr>
        <p:txBody>
          <a:bodyPr>
            <a:normAutofit fontScale="90000"/>
          </a:bodyPr>
          <a:lstStyle/>
          <a:p>
            <a:r>
              <a:rPr lang="en-US" u="sng"/>
              <a:t>7-segment display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1905000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US" sz="3200"/>
              <a:t>There are two types of 7</a:t>
            </a:r>
            <a:r>
              <a:rPr lang="en-US" sz="3200" b="1">
                <a:sym typeface="Symbol" pitchFamily="18" charset="2"/>
              </a:rPr>
              <a:t></a:t>
            </a:r>
            <a:r>
              <a:rPr lang="en-US" sz="3200"/>
              <a:t>segment LED displays; </a:t>
            </a:r>
          </a:p>
          <a:p>
            <a:pPr algn="just">
              <a:buClr>
                <a:schemeClr val="tx1"/>
              </a:buClr>
            </a:pPr>
            <a:r>
              <a:rPr lang="en-US" sz="3200"/>
              <a:t>A) common - anode </a:t>
            </a:r>
          </a:p>
          <a:p>
            <a:pPr algn="just">
              <a:buClr>
                <a:schemeClr val="tx1"/>
              </a:buClr>
            </a:pPr>
            <a:r>
              <a:rPr lang="en-US" sz="3200"/>
              <a:t>B) common </a:t>
            </a:r>
            <a:r>
              <a:rPr lang="en-US" sz="3200" b="1">
                <a:sym typeface="Symbol" pitchFamily="18" charset="2"/>
              </a:rPr>
              <a:t> </a:t>
            </a:r>
            <a:r>
              <a:rPr lang="en-US" sz="3200"/>
              <a:t>cathode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4A222-7546-45C7-A351-39D2D88A4637}" type="slidenum">
              <a:rPr lang="en-US"/>
              <a:pPr/>
              <a:t>54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66800"/>
            <a:ext cx="7772400" cy="6858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000">
                <a:solidFill>
                  <a:srgbClr val="000066"/>
                </a:solidFill>
              </a:rPr>
              <a:t>In common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en-US" sz="2000">
                <a:solidFill>
                  <a:srgbClr val="000066"/>
                </a:solidFill>
              </a:rPr>
              <a:t>anode, the anode of all of the LEDs are tied together to positive of the power supply (V</a:t>
            </a:r>
            <a:r>
              <a:rPr lang="en-US" sz="2000" baseline="-25000">
                <a:solidFill>
                  <a:srgbClr val="000066"/>
                </a:solidFill>
              </a:rPr>
              <a:t>cc</a:t>
            </a:r>
            <a:r>
              <a:rPr lang="en-US" sz="2000">
                <a:solidFill>
                  <a:srgbClr val="000066"/>
                </a:solidFill>
              </a:rPr>
              <a:t>) as shown</a:t>
            </a:r>
            <a:endParaRPr lang="en-US" sz="20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438400" y="228600"/>
            <a:ext cx="3117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 u="sng"/>
              <a:t>Common Anode </a:t>
            </a:r>
            <a:endParaRPr lang="en-US" sz="180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80772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3440-3BFD-49D7-8BC8-8372E9AC2A1B}" type="slidenum">
              <a:rPr lang="en-US"/>
              <a:pPr/>
              <a:t>55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914400"/>
          </a:xfrm>
        </p:spPr>
        <p:txBody>
          <a:bodyPr/>
          <a:lstStyle/>
          <a:p>
            <a:r>
              <a:rPr lang="en-US" sz="2800"/>
              <a:t>Common Cathode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685800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66"/>
                </a:solidFill>
              </a:rPr>
              <a:t>In common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en-US">
                <a:solidFill>
                  <a:srgbClr val="000066"/>
                </a:solidFill>
              </a:rPr>
              <a:t>cathode, the cathode of all of the LEDs are tied together to ground as shown.</a:t>
            </a:r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410200" y="30480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GND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7724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83 fig 9-8"/>
          <p:cNvPicPr>
            <a:picLocks noChangeAspect="1" noChangeArrowheads="1"/>
          </p:cNvPicPr>
          <p:nvPr/>
        </p:nvPicPr>
        <p:blipFill>
          <a:blip r:embed="rId2" cstate="print"/>
          <a:srcRect l="13725" t="4671" r="6535" b="12363"/>
          <a:stretch>
            <a:fillRect/>
          </a:stretch>
        </p:blipFill>
        <p:spPr bwMode="auto">
          <a:xfrm>
            <a:off x="155575" y="204788"/>
            <a:ext cx="8877300" cy="659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6C01-0BBD-4C48-97EF-7D24C2C25F4A}" type="slidenum">
              <a:rPr lang="en-US"/>
              <a:pPr/>
              <a:t>57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 sz="2800" b="1">
                <a:solidFill>
                  <a:srgbClr val="003366"/>
                </a:solidFill>
              </a:rPr>
              <a:t>7-segment decoder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1828800"/>
            <a:ext cx="9144000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000066"/>
                </a:solidFill>
              </a:rPr>
              <a:t>A BCD-7 segment decoder/driver is used to take </a:t>
            </a:r>
            <a:r>
              <a:rPr lang="en-US" sz="2800">
                <a:solidFill>
                  <a:srgbClr val="3333FF"/>
                </a:solidFill>
              </a:rPr>
              <a:t>four-bit BCD input</a:t>
            </a:r>
            <a:r>
              <a:rPr lang="en-US" sz="2800">
                <a:solidFill>
                  <a:srgbClr val="000066"/>
                </a:solidFill>
              </a:rPr>
              <a:t> and provide the outputs that will pass current through the appropriate segments to display the </a:t>
            </a:r>
            <a:r>
              <a:rPr lang="en-US" sz="2800">
                <a:solidFill>
                  <a:srgbClr val="3333FF"/>
                </a:solidFill>
              </a:rPr>
              <a:t>decimal digit</a:t>
            </a:r>
            <a:r>
              <a:rPr lang="en-US" sz="2800">
                <a:solidFill>
                  <a:srgbClr val="000066"/>
                </a:solidFill>
              </a:rPr>
              <a:t>. </a:t>
            </a:r>
          </a:p>
          <a:p>
            <a:pPr algn="just" eaLnBrk="0" hangingPunct="0"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000066"/>
                </a:solidFill>
              </a:rPr>
              <a:t>The logic for this decoder is more complicated than the logic of decoders of earlier case, because each output is activated for more than one combination of inputs.</a:t>
            </a:r>
            <a:endParaRPr lang="en-US" sz="2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E69BC-60D0-4DFF-9747-B1343031AC57}" type="slidenum">
              <a:rPr lang="en-US"/>
              <a:pPr/>
              <a:t>58</a:t>
            </a:fld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04800" y="304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>
                <a:solidFill>
                  <a:srgbClr val="003366"/>
                </a:solidFill>
                <a:latin typeface="Arial" charset="0"/>
              </a:rPr>
              <a:t>74LS47 ( BCD</a:t>
            </a:r>
            <a:r>
              <a:rPr lang="en-US" sz="2800" b="1">
                <a:solidFill>
                  <a:srgbClr val="003366"/>
                </a:solidFill>
                <a:sym typeface="Symbol" pitchFamily="18" charset="2"/>
              </a:rPr>
              <a:t></a:t>
            </a:r>
            <a:r>
              <a:rPr lang="en-US" sz="2800" b="1">
                <a:solidFill>
                  <a:srgbClr val="003366"/>
                </a:solidFill>
                <a:latin typeface="Arial" charset="0"/>
              </a:rPr>
              <a:t>to</a:t>
            </a:r>
            <a:r>
              <a:rPr lang="en-US" sz="2800" b="1">
                <a:solidFill>
                  <a:srgbClr val="003366"/>
                </a:solidFill>
                <a:sym typeface="Symbol" pitchFamily="18" charset="2"/>
              </a:rPr>
              <a:t></a:t>
            </a:r>
            <a:r>
              <a:rPr lang="en-US" sz="2800" b="1">
                <a:solidFill>
                  <a:srgbClr val="003366"/>
                </a:solidFill>
                <a:latin typeface="Arial" charset="0"/>
              </a:rPr>
              <a:t>Seven</a:t>
            </a:r>
            <a:r>
              <a:rPr lang="en-US" sz="2800" b="1">
                <a:solidFill>
                  <a:srgbClr val="003366"/>
                </a:solidFill>
                <a:sym typeface="Symbol" pitchFamily="18" charset="2"/>
              </a:rPr>
              <a:t></a:t>
            </a:r>
            <a:r>
              <a:rPr lang="en-US" sz="2800" b="1">
                <a:solidFill>
                  <a:srgbClr val="003366"/>
                </a:solidFill>
                <a:latin typeface="Arial" charset="0"/>
              </a:rPr>
              <a:t>Segment Decoder)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057400"/>
            <a:ext cx="41910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7007225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Parity Bit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single bit is appended to each data chunk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makes the number of 1 bits even/odd</a:t>
            </a:r>
          </a:p>
          <a:p>
            <a:pPr>
              <a:lnSpc>
                <a:spcPct val="90000"/>
              </a:lnSpc>
            </a:pPr>
            <a:r>
              <a:rPr lang="en-US" sz="2800"/>
              <a:t>Example: even parity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1000000(1)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1111101(0)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1001001(1) </a:t>
            </a:r>
          </a:p>
          <a:p>
            <a:pPr>
              <a:lnSpc>
                <a:spcPct val="90000"/>
              </a:lnSpc>
            </a:pPr>
            <a:r>
              <a:rPr lang="en-US" sz="2800"/>
              <a:t>Example: odd parity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1000000(0)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1111101(1)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1001001(0)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C28D-F46B-4DFD-B3F9-9D2F0E23A9A6}" type="slidenum">
              <a:rPr lang="en-US"/>
              <a:pPr/>
              <a:t>60</a:t>
            </a:fld>
            <a:endParaRPr lang="en-US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219200"/>
            <a:ext cx="908367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>
                <a:solidFill>
                  <a:srgbClr val="003366"/>
                </a:solidFill>
              </a:rPr>
              <a:t>Decoders are used in many types of applications. One example is in computers for </a:t>
            </a:r>
            <a:r>
              <a:rPr lang="en-US">
                <a:solidFill>
                  <a:srgbClr val="3333FF"/>
                </a:solidFill>
              </a:rPr>
              <a:t>I/O selection</a:t>
            </a:r>
            <a:r>
              <a:rPr lang="en-US">
                <a:solidFill>
                  <a:srgbClr val="003366"/>
                </a:solidFill>
              </a:rPr>
              <a:t> as in previous slide</a:t>
            </a:r>
          </a:p>
          <a:p>
            <a:pPr algn="just"/>
            <a:endParaRPr lang="en-US">
              <a:solidFill>
                <a:srgbClr val="003366"/>
              </a:solidFill>
            </a:endParaRPr>
          </a:p>
          <a:p>
            <a:pPr algn="just">
              <a:buFontTx/>
              <a:buChar char="•"/>
            </a:pPr>
            <a:r>
              <a:rPr lang="en-US">
                <a:solidFill>
                  <a:srgbClr val="003366"/>
                </a:solidFill>
              </a:rPr>
              <a:t>Computer must communicate with a variety of external devices called peripherals by sending and/or receiving data through what is known as input/output (I/O) ports</a:t>
            </a:r>
          </a:p>
          <a:p>
            <a:pPr algn="just"/>
            <a:endParaRPr lang="en-US">
              <a:solidFill>
                <a:srgbClr val="003366"/>
              </a:solidFill>
            </a:endParaRPr>
          </a:p>
          <a:p>
            <a:pPr algn="just">
              <a:buFontTx/>
              <a:buChar char="•"/>
            </a:pPr>
            <a:r>
              <a:rPr lang="en-US">
                <a:solidFill>
                  <a:srgbClr val="003366"/>
                </a:solidFill>
              </a:rPr>
              <a:t>Each I/O port has a number, called an address, which uniquely identifies it. When the computer wants to communicate with a particular device, it issues the appropriate address code for the I/O port to which that particular device is connected . The binary port address is decoded and appropriate decoder output is activated to enable the I/O port</a:t>
            </a:r>
          </a:p>
          <a:p>
            <a:pPr algn="just"/>
            <a:endParaRPr lang="en-US">
              <a:solidFill>
                <a:srgbClr val="003366"/>
              </a:solidFill>
            </a:endParaRPr>
          </a:p>
          <a:p>
            <a:pPr algn="just">
              <a:buFontTx/>
              <a:buChar char="•"/>
            </a:pPr>
            <a:r>
              <a:rPr lang="en-US">
                <a:solidFill>
                  <a:srgbClr val="003366"/>
                </a:solidFill>
              </a:rPr>
              <a:t>Binary data are transferred within the computer on a data bus, which is a set of parallel lines</a:t>
            </a:r>
            <a:endParaRPr lang="en-US" sz="280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844824"/>
            <a:ext cx="61206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>
                <a:solidFill>
                  <a:srgbClr val="FF0000"/>
                </a:solidFill>
                <a:latin typeface="Times" pitchFamily="18" charset="0"/>
              </a:rPr>
              <a:t>COMPARATORS</a:t>
            </a:r>
            <a:r>
              <a:rPr lang="en-GB" b="1" dirty="0" smtClean="0">
                <a:latin typeface="Times" pitchFamily="18" charset="0"/>
              </a:rPr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Computer Hardware Lecture </a:t>
            </a:r>
            <a:r>
              <a:rPr lang="en-GB"/>
              <a:t>12</a:t>
            </a:r>
            <a:r>
              <a:rPr lang="en-US"/>
              <a:t> Slide</a:t>
            </a:r>
            <a:fld id="{4E8CEF34-B875-410E-B4E6-CADDB61DD21E}" type="slidenum">
              <a:rPr lang="en-US"/>
              <a:pPr algn="l">
                <a:defRPr/>
              </a:pPr>
              <a:t>62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333375"/>
            <a:ext cx="85344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b="1" dirty="0">
                <a:latin typeface="Times" pitchFamily="18" charset="0"/>
              </a:rPr>
              <a:t>Comparators (computer intelligence?)</a:t>
            </a:r>
            <a:endParaRPr lang="en-US" b="1" dirty="0">
              <a:latin typeface="Times" pitchFamily="18" charset="0"/>
            </a:endParaRPr>
          </a:p>
        </p:txBody>
      </p:sp>
      <p:sp>
        <p:nvSpPr>
          <p:cNvPr id="59396" name="Rectangle 33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1143000"/>
          </a:xfrm>
        </p:spPr>
        <p:txBody>
          <a:bodyPr/>
          <a:lstStyle/>
          <a:p>
            <a:r>
              <a:rPr lang="en-GB" b="1" smtClean="0">
                <a:solidFill>
                  <a:schemeClr val="tx2"/>
                </a:solidFill>
                <a:latin typeface="Times" charset="0"/>
              </a:rPr>
              <a:t>Let's build a comparator circuit for two 4-bit positive binary numbers.</a:t>
            </a:r>
            <a:endParaRPr lang="en-US" b="1" smtClean="0">
              <a:solidFill>
                <a:schemeClr val="tx2"/>
              </a:solidFill>
              <a:latin typeface="Times" charset="0"/>
            </a:endParaRPr>
          </a:p>
        </p:txBody>
      </p:sp>
      <p:grpSp>
        <p:nvGrpSpPr>
          <p:cNvPr id="2" name="Group 367"/>
          <p:cNvGrpSpPr>
            <a:grpSpLocks/>
          </p:cNvGrpSpPr>
          <p:nvPr/>
        </p:nvGrpSpPr>
        <p:grpSpPr bwMode="auto">
          <a:xfrm>
            <a:off x="4248150" y="2232025"/>
            <a:ext cx="4494213" cy="3054350"/>
            <a:chOff x="2676" y="1406"/>
            <a:chExt cx="2831" cy="1924"/>
          </a:xfrm>
        </p:grpSpPr>
        <p:sp>
          <p:nvSpPr>
            <p:cNvPr id="59401" name="Rectangle 338"/>
            <p:cNvSpPr>
              <a:spLocks noChangeArrowheads="1"/>
            </p:cNvSpPr>
            <p:nvPr/>
          </p:nvSpPr>
          <p:spPr bwMode="auto">
            <a:xfrm>
              <a:off x="3259" y="1406"/>
              <a:ext cx="1686" cy="164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2" name="Freeform 339"/>
            <p:cNvSpPr>
              <a:spLocks/>
            </p:cNvSpPr>
            <p:nvPr/>
          </p:nvSpPr>
          <p:spPr bwMode="auto">
            <a:xfrm>
              <a:off x="2704" y="1562"/>
              <a:ext cx="550" cy="15"/>
            </a:xfrm>
            <a:custGeom>
              <a:avLst/>
              <a:gdLst>
                <a:gd name="T0" fmla="*/ 0 w 550"/>
                <a:gd name="T1" fmla="*/ 0 h 15"/>
                <a:gd name="T2" fmla="*/ 0 w 550"/>
                <a:gd name="T3" fmla="*/ 13 h 15"/>
                <a:gd name="T4" fmla="*/ 550 w 550"/>
                <a:gd name="T5" fmla="*/ 15 h 15"/>
                <a:gd name="T6" fmla="*/ 550 w 550"/>
                <a:gd name="T7" fmla="*/ 1 h 15"/>
                <a:gd name="T8" fmla="*/ 0 w 55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0"/>
                <a:gd name="T16" fmla="*/ 0 h 15"/>
                <a:gd name="T17" fmla="*/ 550 w 55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0" h="15">
                  <a:moveTo>
                    <a:pt x="0" y="0"/>
                  </a:moveTo>
                  <a:lnTo>
                    <a:pt x="0" y="13"/>
                  </a:lnTo>
                  <a:lnTo>
                    <a:pt x="550" y="15"/>
                  </a:lnTo>
                  <a:lnTo>
                    <a:pt x="55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403" name="Rectangle 340"/>
            <p:cNvSpPr>
              <a:spLocks noChangeArrowheads="1"/>
            </p:cNvSpPr>
            <p:nvPr/>
          </p:nvSpPr>
          <p:spPr bwMode="auto">
            <a:xfrm>
              <a:off x="2704" y="1851"/>
              <a:ext cx="550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Rectangle 341"/>
            <p:cNvSpPr>
              <a:spLocks noChangeArrowheads="1"/>
            </p:cNvSpPr>
            <p:nvPr/>
          </p:nvSpPr>
          <p:spPr bwMode="auto">
            <a:xfrm>
              <a:off x="2708" y="1707"/>
              <a:ext cx="551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Rectangle 342"/>
            <p:cNvSpPr>
              <a:spLocks noChangeArrowheads="1"/>
            </p:cNvSpPr>
            <p:nvPr/>
          </p:nvSpPr>
          <p:spPr bwMode="auto">
            <a:xfrm>
              <a:off x="2708" y="1992"/>
              <a:ext cx="551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Rectangle 343"/>
            <p:cNvSpPr>
              <a:spLocks noChangeArrowheads="1"/>
            </p:cNvSpPr>
            <p:nvPr/>
          </p:nvSpPr>
          <p:spPr bwMode="auto">
            <a:xfrm>
              <a:off x="2846" y="3313"/>
              <a:ext cx="1218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Rectangle 344"/>
            <p:cNvSpPr>
              <a:spLocks noChangeArrowheads="1"/>
            </p:cNvSpPr>
            <p:nvPr/>
          </p:nvSpPr>
          <p:spPr bwMode="auto">
            <a:xfrm>
              <a:off x="2708" y="2579"/>
              <a:ext cx="551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Freeform 345"/>
            <p:cNvSpPr>
              <a:spLocks/>
            </p:cNvSpPr>
            <p:nvPr/>
          </p:nvSpPr>
          <p:spPr bwMode="auto">
            <a:xfrm>
              <a:off x="2708" y="2438"/>
              <a:ext cx="551" cy="15"/>
            </a:xfrm>
            <a:custGeom>
              <a:avLst/>
              <a:gdLst>
                <a:gd name="T0" fmla="*/ 0 w 551"/>
                <a:gd name="T1" fmla="*/ 0 h 15"/>
                <a:gd name="T2" fmla="*/ 0 w 551"/>
                <a:gd name="T3" fmla="*/ 14 h 15"/>
                <a:gd name="T4" fmla="*/ 551 w 551"/>
                <a:gd name="T5" fmla="*/ 15 h 15"/>
                <a:gd name="T6" fmla="*/ 551 w 551"/>
                <a:gd name="T7" fmla="*/ 2 h 15"/>
                <a:gd name="T8" fmla="*/ 0 w 551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1"/>
                <a:gd name="T16" fmla="*/ 0 h 15"/>
                <a:gd name="T17" fmla="*/ 551 w 551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1" h="15">
                  <a:moveTo>
                    <a:pt x="0" y="0"/>
                  </a:moveTo>
                  <a:lnTo>
                    <a:pt x="0" y="14"/>
                  </a:lnTo>
                  <a:lnTo>
                    <a:pt x="551" y="15"/>
                  </a:lnTo>
                  <a:lnTo>
                    <a:pt x="55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409" name="Rectangle 346"/>
            <p:cNvSpPr>
              <a:spLocks noChangeArrowheads="1"/>
            </p:cNvSpPr>
            <p:nvPr/>
          </p:nvSpPr>
          <p:spPr bwMode="auto">
            <a:xfrm>
              <a:off x="2704" y="2728"/>
              <a:ext cx="550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Freeform 347"/>
            <p:cNvSpPr>
              <a:spLocks/>
            </p:cNvSpPr>
            <p:nvPr/>
          </p:nvSpPr>
          <p:spPr bwMode="auto">
            <a:xfrm>
              <a:off x="4957" y="1716"/>
              <a:ext cx="550" cy="16"/>
            </a:xfrm>
            <a:custGeom>
              <a:avLst/>
              <a:gdLst>
                <a:gd name="T0" fmla="*/ 0 w 550"/>
                <a:gd name="T1" fmla="*/ 0 h 16"/>
                <a:gd name="T2" fmla="*/ 0 w 550"/>
                <a:gd name="T3" fmla="*/ 14 h 16"/>
                <a:gd name="T4" fmla="*/ 550 w 550"/>
                <a:gd name="T5" fmla="*/ 16 h 16"/>
                <a:gd name="T6" fmla="*/ 550 w 550"/>
                <a:gd name="T7" fmla="*/ 2 h 16"/>
                <a:gd name="T8" fmla="*/ 0 w 550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0"/>
                <a:gd name="T16" fmla="*/ 0 h 16"/>
                <a:gd name="T17" fmla="*/ 550 w 550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0" h="16">
                  <a:moveTo>
                    <a:pt x="0" y="0"/>
                  </a:moveTo>
                  <a:lnTo>
                    <a:pt x="0" y="14"/>
                  </a:lnTo>
                  <a:lnTo>
                    <a:pt x="550" y="16"/>
                  </a:lnTo>
                  <a:lnTo>
                    <a:pt x="55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411" name="Rectangle 348"/>
            <p:cNvSpPr>
              <a:spLocks noChangeArrowheads="1"/>
            </p:cNvSpPr>
            <p:nvPr/>
          </p:nvSpPr>
          <p:spPr bwMode="auto">
            <a:xfrm>
              <a:off x="4952" y="2017"/>
              <a:ext cx="55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Rectangle 349"/>
            <p:cNvSpPr>
              <a:spLocks noChangeArrowheads="1"/>
            </p:cNvSpPr>
            <p:nvPr/>
          </p:nvSpPr>
          <p:spPr bwMode="auto">
            <a:xfrm>
              <a:off x="4948" y="2299"/>
              <a:ext cx="550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Rectangle 350"/>
            <p:cNvSpPr>
              <a:spLocks noChangeArrowheads="1"/>
            </p:cNvSpPr>
            <p:nvPr/>
          </p:nvSpPr>
          <p:spPr bwMode="auto">
            <a:xfrm>
              <a:off x="3779" y="2860"/>
              <a:ext cx="54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Rectangle 351"/>
            <p:cNvSpPr>
              <a:spLocks noChangeArrowheads="1"/>
            </p:cNvSpPr>
            <p:nvPr/>
          </p:nvSpPr>
          <p:spPr bwMode="auto">
            <a:xfrm>
              <a:off x="3779" y="2864"/>
              <a:ext cx="41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ENABLE</a:t>
              </a:r>
              <a:endParaRPr lang="en-US"/>
            </a:p>
          </p:txBody>
        </p:sp>
        <p:sp>
          <p:nvSpPr>
            <p:cNvPr id="59415" name="Freeform 352"/>
            <p:cNvSpPr>
              <a:spLocks/>
            </p:cNvSpPr>
            <p:nvPr/>
          </p:nvSpPr>
          <p:spPr bwMode="auto">
            <a:xfrm>
              <a:off x="2676" y="2869"/>
              <a:ext cx="587" cy="15"/>
            </a:xfrm>
            <a:custGeom>
              <a:avLst/>
              <a:gdLst>
                <a:gd name="T0" fmla="*/ 0 w 587"/>
                <a:gd name="T1" fmla="*/ 0 h 15"/>
                <a:gd name="T2" fmla="*/ 0 w 587"/>
                <a:gd name="T3" fmla="*/ 13 h 15"/>
                <a:gd name="T4" fmla="*/ 587 w 587"/>
                <a:gd name="T5" fmla="*/ 15 h 15"/>
                <a:gd name="T6" fmla="*/ 587 w 587"/>
                <a:gd name="T7" fmla="*/ 1 h 15"/>
                <a:gd name="T8" fmla="*/ 0 w 587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7"/>
                <a:gd name="T16" fmla="*/ 0 h 15"/>
                <a:gd name="T17" fmla="*/ 587 w 587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7" h="15">
                  <a:moveTo>
                    <a:pt x="0" y="0"/>
                  </a:moveTo>
                  <a:lnTo>
                    <a:pt x="0" y="13"/>
                  </a:lnTo>
                  <a:lnTo>
                    <a:pt x="587" y="15"/>
                  </a:lnTo>
                  <a:lnTo>
                    <a:pt x="58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416" name="Rectangle 353"/>
            <p:cNvSpPr>
              <a:spLocks noChangeArrowheads="1"/>
            </p:cNvSpPr>
            <p:nvPr/>
          </p:nvSpPr>
          <p:spPr bwMode="auto">
            <a:xfrm>
              <a:off x="3307" y="1463"/>
              <a:ext cx="276" cy="1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Rectangle 354"/>
            <p:cNvSpPr>
              <a:spLocks noChangeArrowheads="1"/>
            </p:cNvSpPr>
            <p:nvPr/>
          </p:nvSpPr>
          <p:spPr bwMode="auto">
            <a:xfrm>
              <a:off x="3366" y="1489"/>
              <a:ext cx="14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A3</a:t>
              </a:r>
              <a:endParaRPr lang="en-US"/>
            </a:p>
          </p:txBody>
        </p:sp>
        <p:sp>
          <p:nvSpPr>
            <p:cNvPr id="59418" name="Rectangle 355"/>
            <p:cNvSpPr>
              <a:spLocks noChangeArrowheads="1"/>
            </p:cNvSpPr>
            <p:nvPr/>
          </p:nvSpPr>
          <p:spPr bwMode="auto">
            <a:xfrm>
              <a:off x="3366" y="1635"/>
              <a:ext cx="14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A2</a:t>
              </a:r>
              <a:endParaRPr lang="en-US"/>
            </a:p>
          </p:txBody>
        </p:sp>
        <p:sp>
          <p:nvSpPr>
            <p:cNvPr id="59419" name="Rectangle 356"/>
            <p:cNvSpPr>
              <a:spLocks noChangeArrowheads="1"/>
            </p:cNvSpPr>
            <p:nvPr/>
          </p:nvSpPr>
          <p:spPr bwMode="auto">
            <a:xfrm>
              <a:off x="3366" y="1780"/>
              <a:ext cx="14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A1</a:t>
              </a:r>
              <a:endParaRPr lang="en-US"/>
            </a:p>
          </p:txBody>
        </p:sp>
        <p:sp>
          <p:nvSpPr>
            <p:cNvPr id="59420" name="Rectangle 357"/>
            <p:cNvSpPr>
              <a:spLocks noChangeArrowheads="1"/>
            </p:cNvSpPr>
            <p:nvPr/>
          </p:nvSpPr>
          <p:spPr bwMode="auto">
            <a:xfrm>
              <a:off x="3366" y="1924"/>
              <a:ext cx="14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A0</a:t>
              </a:r>
              <a:endParaRPr lang="en-US"/>
            </a:p>
          </p:txBody>
        </p:sp>
        <p:sp>
          <p:nvSpPr>
            <p:cNvPr id="59421" name="Rectangle 358"/>
            <p:cNvSpPr>
              <a:spLocks noChangeArrowheads="1"/>
            </p:cNvSpPr>
            <p:nvPr/>
          </p:nvSpPr>
          <p:spPr bwMode="auto">
            <a:xfrm>
              <a:off x="3369" y="2361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B3</a:t>
              </a:r>
              <a:endParaRPr lang="en-US"/>
            </a:p>
          </p:txBody>
        </p:sp>
        <p:sp>
          <p:nvSpPr>
            <p:cNvPr id="59422" name="Rectangle 359"/>
            <p:cNvSpPr>
              <a:spLocks noChangeArrowheads="1"/>
            </p:cNvSpPr>
            <p:nvPr/>
          </p:nvSpPr>
          <p:spPr bwMode="auto">
            <a:xfrm>
              <a:off x="3369" y="2506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B2</a:t>
              </a:r>
              <a:endParaRPr lang="en-US"/>
            </a:p>
          </p:txBody>
        </p:sp>
        <p:sp>
          <p:nvSpPr>
            <p:cNvPr id="59423" name="Rectangle 360"/>
            <p:cNvSpPr>
              <a:spLocks noChangeArrowheads="1"/>
            </p:cNvSpPr>
            <p:nvPr/>
          </p:nvSpPr>
          <p:spPr bwMode="auto">
            <a:xfrm>
              <a:off x="3369" y="2652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B1</a:t>
              </a:r>
              <a:endParaRPr lang="en-US"/>
            </a:p>
          </p:txBody>
        </p:sp>
        <p:sp>
          <p:nvSpPr>
            <p:cNvPr id="59424" name="Rectangle 361"/>
            <p:cNvSpPr>
              <a:spLocks noChangeArrowheads="1"/>
            </p:cNvSpPr>
            <p:nvPr/>
          </p:nvSpPr>
          <p:spPr bwMode="auto">
            <a:xfrm>
              <a:off x="3369" y="2799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B0</a:t>
              </a:r>
              <a:endParaRPr lang="en-US"/>
            </a:p>
          </p:txBody>
        </p:sp>
        <p:sp>
          <p:nvSpPr>
            <p:cNvPr id="59425" name="Rectangle 362"/>
            <p:cNvSpPr>
              <a:spLocks noChangeArrowheads="1"/>
            </p:cNvSpPr>
            <p:nvPr/>
          </p:nvSpPr>
          <p:spPr bwMode="auto">
            <a:xfrm>
              <a:off x="4064" y="3055"/>
              <a:ext cx="13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6" name="Rectangle 363"/>
            <p:cNvSpPr>
              <a:spLocks noChangeArrowheads="1"/>
            </p:cNvSpPr>
            <p:nvPr/>
          </p:nvSpPr>
          <p:spPr bwMode="auto">
            <a:xfrm>
              <a:off x="4460" y="1635"/>
              <a:ext cx="432" cy="1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7" name="Rectangle 364"/>
            <p:cNvSpPr>
              <a:spLocks noChangeArrowheads="1"/>
            </p:cNvSpPr>
            <p:nvPr/>
          </p:nvSpPr>
          <p:spPr bwMode="auto">
            <a:xfrm>
              <a:off x="4549" y="1659"/>
              <a:ext cx="21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A&gt;B</a:t>
              </a:r>
              <a:endParaRPr lang="en-US"/>
            </a:p>
          </p:txBody>
        </p:sp>
        <p:sp>
          <p:nvSpPr>
            <p:cNvPr id="59428" name="Rectangle 365"/>
            <p:cNvSpPr>
              <a:spLocks noChangeArrowheads="1"/>
            </p:cNvSpPr>
            <p:nvPr/>
          </p:nvSpPr>
          <p:spPr bwMode="auto">
            <a:xfrm>
              <a:off x="4549" y="1950"/>
              <a:ext cx="21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A=B</a:t>
              </a:r>
              <a:endParaRPr lang="en-US"/>
            </a:p>
          </p:txBody>
        </p:sp>
        <p:sp>
          <p:nvSpPr>
            <p:cNvPr id="59429" name="Rectangle 366"/>
            <p:cNvSpPr>
              <a:spLocks noChangeArrowheads="1"/>
            </p:cNvSpPr>
            <p:nvPr/>
          </p:nvSpPr>
          <p:spPr bwMode="auto">
            <a:xfrm>
              <a:off x="4549" y="2243"/>
              <a:ext cx="21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A&lt;B</a:t>
              </a:r>
              <a:endParaRPr lang="en-US"/>
            </a:p>
          </p:txBody>
        </p:sp>
      </p:grpSp>
      <p:sp>
        <p:nvSpPr>
          <p:cNvPr id="59398" name="Rectangle 336"/>
          <p:cNvSpPr>
            <a:spLocks noChangeArrowheads="1"/>
          </p:cNvSpPr>
          <p:nvPr/>
        </p:nvSpPr>
        <p:spPr bwMode="auto">
          <a:xfrm>
            <a:off x="304800" y="3124200"/>
            <a:ext cx="3886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4950" indent="-234950">
              <a:spcBef>
                <a:spcPct val="20000"/>
              </a:spcBef>
              <a:buFontTx/>
              <a:buChar char=" "/>
            </a:pPr>
            <a:r>
              <a:rPr lang="en-GB" sz="2800">
                <a:solidFill>
                  <a:schemeClr val="tx2"/>
                </a:solidFill>
                <a:latin typeface="Times" charset="0"/>
              </a:rPr>
              <a:t>Nine inputs, three outputs (three 512 entries truth tables?)</a:t>
            </a:r>
            <a:endParaRPr lang="en-US" sz="2800">
              <a:solidFill>
                <a:schemeClr val="tx2"/>
              </a:solidFill>
              <a:latin typeface="Times" charset="0"/>
            </a:endParaRPr>
          </a:p>
        </p:txBody>
      </p:sp>
      <p:sp>
        <p:nvSpPr>
          <p:cNvPr id="59399" name="Rectangle 337"/>
          <p:cNvSpPr>
            <a:spLocks noChangeArrowheads="1"/>
          </p:cNvSpPr>
          <p:nvPr/>
        </p:nvSpPr>
        <p:spPr bwMode="auto">
          <a:xfrm>
            <a:off x="0" y="5486400"/>
            <a:ext cx="7737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4950" indent="-234950">
              <a:spcBef>
                <a:spcPct val="20000"/>
              </a:spcBef>
              <a:buFontTx/>
              <a:buChar char=" "/>
            </a:pPr>
            <a:r>
              <a:rPr lang="en-GB" sz="2800">
                <a:solidFill>
                  <a:schemeClr val="tx2"/>
                </a:solidFill>
                <a:latin typeface="Times" charset="0"/>
              </a:rPr>
              <a:t>So:    A&gt;B = A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3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B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3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' + (A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3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B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3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+A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3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'B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3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')</a:t>
            </a:r>
            <a:r>
              <a:rPr lang="en-GB" sz="2800">
                <a:solidFill>
                  <a:srgbClr val="660066"/>
                </a:solidFill>
                <a:latin typeface="Times" charset="0"/>
              </a:rPr>
              <a:t>(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A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2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B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2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' + </a:t>
            </a:r>
            <a:r>
              <a:rPr lang="en-GB" sz="2800">
                <a:solidFill>
                  <a:srgbClr val="008000"/>
                </a:solidFill>
                <a:latin typeface="Times" charset="0"/>
              </a:rPr>
              <a:t>(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A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2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B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2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+A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2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'B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2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'</a:t>
            </a:r>
            <a:r>
              <a:rPr lang="en-GB" sz="2800">
                <a:solidFill>
                  <a:srgbClr val="008000"/>
                </a:solidFill>
                <a:latin typeface="Times" charset="0"/>
              </a:rPr>
              <a:t>)(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 A</a:t>
            </a:r>
            <a:r>
              <a:rPr lang="en-GB" sz="2800" baseline="-25000">
                <a:solidFill>
                  <a:schemeClr val="tx2"/>
                </a:solidFill>
                <a:latin typeface="Times" charset="0"/>
              </a:rPr>
              <a:t>1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B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1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' +</a:t>
            </a:r>
            <a:r>
              <a:rPr lang="en-GB" sz="2800">
                <a:solidFill>
                  <a:srgbClr val="CC3300"/>
                </a:solidFill>
                <a:latin typeface="Times" charset="0"/>
              </a:rPr>
              <a:t>(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A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1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B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1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+A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1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'B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1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'</a:t>
            </a:r>
            <a:r>
              <a:rPr lang="en-GB" sz="2800">
                <a:solidFill>
                  <a:srgbClr val="CC3300"/>
                </a:solidFill>
                <a:latin typeface="Times" charset="0"/>
              </a:rPr>
              <a:t>)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A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0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B</a:t>
            </a:r>
            <a:r>
              <a:rPr lang="en-GB" sz="4000" baseline="-10000">
                <a:solidFill>
                  <a:schemeClr val="tx2"/>
                </a:solidFill>
                <a:latin typeface="Times" charset="0"/>
              </a:rPr>
              <a:t>0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'</a:t>
            </a:r>
            <a:r>
              <a:rPr lang="en-GB" sz="2800">
                <a:solidFill>
                  <a:srgbClr val="008000"/>
                </a:solidFill>
                <a:latin typeface="Times" charset="0"/>
              </a:rPr>
              <a:t>)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 </a:t>
            </a:r>
            <a:r>
              <a:rPr lang="en-GB" sz="2800">
                <a:solidFill>
                  <a:srgbClr val="660066"/>
                </a:solidFill>
                <a:latin typeface="Times" charset="0"/>
              </a:rPr>
              <a:t>)</a:t>
            </a:r>
            <a:r>
              <a:rPr lang="en-GB" sz="2800">
                <a:solidFill>
                  <a:schemeClr val="tx2"/>
                </a:solidFill>
                <a:latin typeface="Times" charset="0"/>
              </a:rPr>
              <a:t> </a:t>
            </a:r>
            <a:endParaRPr lang="en-US" sz="2800">
              <a:solidFill>
                <a:srgbClr val="660066"/>
              </a:solidFill>
              <a:latin typeface="Times" charset="0"/>
            </a:endParaRPr>
          </a:p>
        </p:txBody>
      </p:sp>
      <p:sp>
        <p:nvSpPr>
          <p:cNvPr id="46448" name="Text Box 368"/>
          <p:cNvSpPr txBox="1">
            <a:spLocks noChangeArrowheads="1"/>
          </p:cNvSpPr>
          <p:nvPr/>
        </p:nvSpPr>
        <p:spPr bwMode="auto">
          <a:xfrm>
            <a:off x="7362825" y="5661025"/>
            <a:ext cx="139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>
                <a:solidFill>
                  <a:srgbClr val="CC3300"/>
                </a:solidFill>
              </a:rPr>
              <a:t>YUK!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4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3538" y="384175"/>
            <a:ext cx="3268662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2743200" cy="2057400"/>
          </a:xfrm>
        </p:spPr>
        <p:txBody>
          <a:bodyPr rIns="116994"/>
          <a:lstStyle/>
          <a:p>
            <a:pPr marL="39688" algn="l"/>
            <a:r>
              <a:rPr lang="en-US" sz="2000" b="1" smtClean="0"/>
              <a:t> 7485 4-bit magnitude comparator: (a) pin configuration and (b) logic symbol.</a:t>
            </a:r>
          </a:p>
        </p:txBody>
      </p:sp>
      <p:sp>
        <p:nvSpPr>
          <p:cNvPr id="60420" name="Rectangle 3"/>
          <p:cNvSpPr>
            <a:spLocks/>
          </p:cNvSpPr>
          <p:nvPr/>
        </p:nvSpPr>
        <p:spPr bwMode="auto">
          <a:xfrm>
            <a:off x="152400" y="6427788"/>
            <a:ext cx="22225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8" bIns="0" anchor="ctr"/>
          <a:lstStyle/>
          <a:p>
            <a:pPr marL="39688"/>
            <a:r>
              <a:rPr lang="en-US" sz="800" b="1">
                <a:cs typeface="Times" charset="0"/>
              </a:rPr>
              <a:t>William Kleitz</a:t>
            </a:r>
            <a:br>
              <a:rPr lang="en-US" sz="800" b="1">
                <a:cs typeface="Times" charset="0"/>
              </a:rPr>
            </a:br>
            <a:r>
              <a:rPr lang="en-US" sz="800" i="1">
                <a:cs typeface="Times" charset="0"/>
              </a:rPr>
              <a:t>Digital Electronics: A Practical Approach, 7e</a:t>
            </a:r>
          </a:p>
        </p:txBody>
      </p:sp>
      <p:sp>
        <p:nvSpPr>
          <p:cNvPr id="60421" name="Rectangle 4"/>
          <p:cNvSpPr>
            <a:spLocks/>
          </p:cNvSpPr>
          <p:nvPr/>
        </p:nvSpPr>
        <p:spPr bwMode="auto">
          <a:xfrm>
            <a:off x="6777038" y="6461125"/>
            <a:ext cx="2295525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8" bIns="0" anchor="ctr"/>
          <a:lstStyle/>
          <a:p>
            <a:pPr marL="39688" algn="r"/>
            <a:r>
              <a:rPr lang="en-US" sz="800">
                <a:cs typeface="Times" charset="0"/>
              </a:rPr>
              <a:t>Copyright ©2005 by Pearson Education, Inc.</a:t>
            </a:r>
            <a:br>
              <a:rPr lang="en-US" sz="800">
                <a:cs typeface="Times" charset="0"/>
              </a:rPr>
            </a:br>
            <a:r>
              <a:rPr lang="en-US" sz="800">
                <a:cs typeface="Times" charset="0"/>
              </a:rPr>
              <a:t>Upper Saddle River, New Jersey 07458</a:t>
            </a:r>
            <a:br>
              <a:rPr lang="en-US" sz="800">
                <a:cs typeface="Times" charset="0"/>
              </a:rPr>
            </a:br>
            <a:r>
              <a:rPr lang="en-US" sz="800">
                <a:cs typeface="Times" charset="0"/>
              </a:rPr>
              <a:t>All rights reserved.</a:t>
            </a:r>
          </a:p>
        </p:txBody>
      </p:sp>
    </p:spTree>
  </p:cSld>
  <p:clrMapOvr>
    <a:masterClrMapping/>
  </p:clrMapOvr>
  <p:transition spd="med">
    <p:dissolv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Computer Hardware Lecture </a:t>
            </a:r>
            <a:r>
              <a:rPr lang="en-GB"/>
              <a:t>12</a:t>
            </a:r>
            <a:r>
              <a:rPr lang="en-US"/>
              <a:t> Slide</a:t>
            </a:r>
            <a:fld id="{CF8D3653-5B33-46FB-9B82-B2D32E093197}" type="slidenum">
              <a:rPr lang="en-US"/>
              <a:pPr algn="l">
                <a:defRPr/>
              </a:pPr>
              <a:t>64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49275"/>
            <a:ext cx="8148638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b="1" dirty="0">
                <a:latin typeface="Times" pitchFamily="18" charset="0"/>
              </a:rPr>
              <a:t>Build a four-bit Comparator </a:t>
            </a:r>
            <a:br>
              <a:rPr lang="en-GB" b="1" dirty="0">
                <a:latin typeface="Times" pitchFamily="18" charset="0"/>
              </a:rPr>
            </a:br>
            <a:r>
              <a:rPr lang="en-GB" b="1" dirty="0">
                <a:latin typeface="Times" pitchFamily="18" charset="0"/>
              </a:rPr>
              <a:t>(from four one-bit ones)</a:t>
            </a:r>
            <a:endParaRPr lang="en-US" b="1" dirty="0">
              <a:latin typeface="Times" pitchFamily="18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0" y="2286000"/>
          <a:ext cx="9144000" cy="2425700"/>
        </p:xfrm>
        <a:graphic>
          <a:graphicData uri="http://schemas.openxmlformats.org/presentationml/2006/ole">
            <p:oleObj spid="_x0000_s1026" name="Picture" r:id="rId3" imgW="7470720" imgH="18288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Computer Hardware Lecture </a:t>
            </a:r>
            <a:r>
              <a:rPr lang="en-GB"/>
              <a:t>12</a:t>
            </a:r>
            <a:r>
              <a:rPr lang="en-US"/>
              <a:t> Slide</a:t>
            </a:r>
            <a:fld id="{FFF3EC34-71C9-48FC-99F3-2E7875E45AC2}" type="slidenum">
              <a:rPr lang="en-US"/>
              <a:pPr algn="l">
                <a:defRPr/>
              </a:pPr>
              <a:t>65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" y="26035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b="1">
                <a:latin typeface="Times" pitchFamily="18" charset="0"/>
              </a:rPr>
              <a:t>Designing Comparators Functionally</a:t>
            </a:r>
            <a:endParaRPr lang="en-US" b="1">
              <a:latin typeface="Times" pitchFamily="18" charset="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609600"/>
          </a:xfrm>
        </p:spPr>
        <p:txBody>
          <a:bodyPr/>
          <a:lstStyle/>
          <a:p>
            <a:r>
              <a:rPr lang="en-GB" b="1" smtClean="0">
                <a:solidFill>
                  <a:schemeClr val="tx2"/>
                </a:solidFill>
                <a:latin typeface="Times" charset="0"/>
              </a:rPr>
              <a:t>1.	Build a one-bit comparator</a:t>
            </a:r>
            <a:endParaRPr lang="en-US" b="1" smtClean="0">
              <a:solidFill>
                <a:schemeClr val="tx2"/>
              </a:solidFill>
              <a:latin typeface="Times" charset="0"/>
            </a:endParaRPr>
          </a:p>
        </p:txBody>
      </p:sp>
      <p:sp useBgFill="1"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953000" y="1981200"/>
            <a:ext cx="2562225" cy="1752600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A&gt;B   :     A</a:t>
            </a:r>
            <a:r>
              <a:rPr lang="en-US" sz="2000">
                <a:latin typeface="Times" charset="0"/>
              </a:rPr>
              <a:t>B'</a:t>
            </a:r>
          </a:p>
          <a:p>
            <a:endParaRPr lang="en-US" sz="2000">
              <a:latin typeface="Times" charset="0"/>
            </a:endParaRPr>
          </a:p>
          <a:p>
            <a:r>
              <a:rPr lang="en-US" sz="2000">
                <a:latin typeface="Times" charset="0"/>
              </a:rPr>
              <a:t>A=B   :     A'B' + AB</a:t>
            </a:r>
          </a:p>
          <a:p>
            <a:endParaRPr lang="en-US" sz="2000">
              <a:latin typeface="Times" charset="0"/>
            </a:endParaRPr>
          </a:p>
          <a:p>
            <a:r>
              <a:rPr lang="en-US" sz="2000"/>
              <a:t>A&lt;B   :     A'</a:t>
            </a:r>
            <a:r>
              <a:rPr lang="en-US" sz="2000">
                <a:latin typeface="Times" charset="0"/>
              </a:rPr>
              <a:t>B</a:t>
            </a:r>
            <a:endParaRPr lang="en-US" sz="20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1752600"/>
            <a:ext cx="2247900" cy="1895475"/>
            <a:chOff x="864" y="1104"/>
            <a:chExt cx="1416" cy="1194"/>
          </a:xfrm>
        </p:grpSpPr>
        <p:sp useBgFill="1">
          <p:nvSpPr>
            <p:cNvPr id="61513" name="Text Box 6"/>
            <p:cNvSpPr txBox="1">
              <a:spLocks noChangeArrowheads="1"/>
            </p:cNvSpPr>
            <p:nvPr/>
          </p:nvSpPr>
          <p:spPr bwMode="auto">
            <a:xfrm>
              <a:off x="864" y="1104"/>
              <a:ext cx="1416" cy="1194"/>
            </a:xfrm>
            <a:prstGeom prst="rect">
              <a:avLst/>
            </a:prstGeom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/>
                <a:t>  B         0         1</a:t>
              </a:r>
            </a:p>
            <a:p>
              <a:r>
                <a:rPr lang="en-US" sz="2000"/>
                <a:t>A</a:t>
              </a:r>
            </a:p>
            <a:p>
              <a:r>
                <a:rPr lang="en-US" sz="2000"/>
                <a:t>     0    A=B    A&lt;B</a:t>
              </a:r>
            </a:p>
            <a:p>
              <a:endParaRPr lang="en-US" sz="2000"/>
            </a:p>
            <a:p>
              <a:r>
                <a:rPr lang="en-US" sz="2000"/>
                <a:t>     1    A&gt;B    A=B</a:t>
              </a:r>
            </a:p>
          </p:txBody>
        </p:sp>
        <p:sp>
          <p:nvSpPr>
            <p:cNvPr id="61514" name="Rectangle 7"/>
            <p:cNvSpPr>
              <a:spLocks noChangeArrowheads="1"/>
            </p:cNvSpPr>
            <p:nvPr/>
          </p:nvSpPr>
          <p:spPr bwMode="auto">
            <a:xfrm>
              <a:off x="1302" y="1410"/>
              <a:ext cx="906" cy="79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61515" name="Line 8"/>
            <p:cNvSpPr>
              <a:spLocks noChangeShapeType="1"/>
            </p:cNvSpPr>
            <p:nvPr/>
          </p:nvSpPr>
          <p:spPr bwMode="auto">
            <a:xfrm flipH="1" flipV="1">
              <a:off x="888" y="1272"/>
              <a:ext cx="414" cy="138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44550" y="3886200"/>
            <a:ext cx="7302500" cy="1603375"/>
            <a:chOff x="576" y="2448"/>
            <a:chExt cx="4984" cy="1010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576" y="2448"/>
              <a:ext cx="127" cy="1010"/>
              <a:chOff x="576" y="2448"/>
              <a:chExt cx="127" cy="1010"/>
            </a:xfrm>
          </p:grpSpPr>
          <p:sp>
            <p:nvSpPr>
              <p:cNvPr id="61511" name="Rectangle 12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12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Times" charset="0"/>
                  </a:rPr>
                  <a:t>A</a:t>
                </a:r>
                <a:endParaRPr lang="en-US" sz="2000"/>
              </a:p>
            </p:txBody>
          </p:sp>
          <p:sp>
            <p:nvSpPr>
              <p:cNvPr id="61512" name="Rectangle 13"/>
              <p:cNvSpPr>
                <a:spLocks noChangeArrowheads="1"/>
              </p:cNvSpPr>
              <p:nvPr/>
            </p:nvSpPr>
            <p:spPr bwMode="auto">
              <a:xfrm>
                <a:off x="576" y="3264"/>
                <a:ext cx="11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Times" charset="0"/>
                  </a:rPr>
                  <a:t>B</a:t>
                </a:r>
                <a:endParaRPr lang="en-US" sz="2000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761" y="2496"/>
              <a:ext cx="4799" cy="864"/>
              <a:chOff x="761" y="2496"/>
              <a:chExt cx="4799" cy="864"/>
            </a:xfrm>
          </p:grpSpPr>
          <p:sp>
            <p:nvSpPr>
              <p:cNvPr id="61499" name="Line 15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249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00" name="Line 16"/>
              <p:cNvSpPr>
                <a:spLocks noChangeShapeType="1"/>
              </p:cNvSpPr>
              <p:nvPr/>
            </p:nvSpPr>
            <p:spPr bwMode="auto">
              <a:xfrm flipV="1">
                <a:off x="3456" y="2688"/>
                <a:ext cx="17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01" name="Line 1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16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02" name="Line 18"/>
              <p:cNvSpPr>
                <a:spLocks noChangeShapeType="1"/>
              </p:cNvSpPr>
              <p:nvPr/>
            </p:nvSpPr>
            <p:spPr bwMode="auto">
              <a:xfrm>
                <a:off x="761" y="3356"/>
                <a:ext cx="823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03" name="Line 19"/>
              <p:cNvSpPr>
                <a:spLocks noChangeShapeType="1"/>
              </p:cNvSpPr>
              <p:nvPr/>
            </p:nvSpPr>
            <p:spPr bwMode="auto">
              <a:xfrm flipH="1">
                <a:off x="1584" y="2784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04" name="Rectangle 20"/>
              <p:cNvSpPr>
                <a:spLocks noChangeArrowheads="1"/>
              </p:cNvSpPr>
              <p:nvPr/>
            </p:nvSpPr>
            <p:spPr bwMode="auto">
              <a:xfrm>
                <a:off x="5218" y="2564"/>
                <a:ext cx="34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Times" charset="0"/>
                  </a:rPr>
                  <a:t>A&gt;B</a:t>
                </a:r>
                <a:endParaRPr lang="en-US" sz="2000"/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1728" y="2619"/>
                <a:ext cx="276" cy="336"/>
                <a:chOff x="1728" y="2619"/>
                <a:chExt cx="276" cy="336"/>
              </a:xfrm>
            </p:grpSpPr>
            <p:sp useBgFill="1">
              <p:nvSpPr>
                <p:cNvPr id="61509" name="Oval 22"/>
                <p:cNvSpPr>
                  <a:spLocks noChangeArrowheads="1"/>
                </p:cNvSpPr>
                <p:nvPr/>
              </p:nvSpPr>
              <p:spPr bwMode="auto">
                <a:xfrm>
                  <a:off x="1920" y="2736"/>
                  <a:ext cx="84" cy="103"/>
                </a:xfrm>
                <a:prstGeom prst="ellipse">
                  <a:avLst/>
                </a:prstGeom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 useBgFill="1">
              <p:nvSpPr>
                <p:cNvPr id="61510" name="AutoShape 23"/>
                <p:cNvSpPr>
                  <a:spLocks noChangeArrowheads="1"/>
                </p:cNvSpPr>
                <p:nvPr/>
              </p:nvSpPr>
              <p:spPr bwMode="auto">
                <a:xfrm>
                  <a:off x="1728" y="2619"/>
                  <a:ext cx="192" cy="336"/>
                </a:xfrm>
                <a:prstGeom prst="homePlate">
                  <a:avLst>
                    <a:gd name="adj" fmla="val 100000"/>
                  </a:avLst>
                </a:prstGeom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3264" y="2496"/>
                <a:ext cx="206" cy="349"/>
                <a:chOff x="3282" y="2496"/>
                <a:chExt cx="206" cy="349"/>
              </a:xfrm>
            </p:grpSpPr>
            <p:sp useBgFill="1">
              <p:nvSpPr>
                <p:cNvPr id="61507" name="Arc 25"/>
                <p:cNvSpPr>
                  <a:spLocks/>
                </p:cNvSpPr>
                <p:nvPr/>
              </p:nvSpPr>
              <p:spPr bwMode="auto">
                <a:xfrm>
                  <a:off x="3282" y="2496"/>
                  <a:ext cx="206" cy="349"/>
                </a:xfrm>
                <a:custGeom>
                  <a:avLst/>
                  <a:gdLst>
                    <a:gd name="T0" fmla="*/ 0 w 22902"/>
                    <a:gd name="T1" fmla="*/ 0 h 43200"/>
                    <a:gd name="T2" fmla="*/ 0 w 22902"/>
                    <a:gd name="T3" fmla="*/ 0 h 43200"/>
                    <a:gd name="T4" fmla="*/ 0 w 22902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2902"/>
                    <a:gd name="T10" fmla="*/ 0 h 43200"/>
                    <a:gd name="T11" fmla="*/ 22902 w 22902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902" h="43200" fill="none" extrusionOk="0">
                      <a:moveTo>
                        <a:pt x="0" y="39"/>
                      </a:moveTo>
                      <a:cubicBezTo>
                        <a:pt x="433" y="13"/>
                        <a:pt x="867" y="-1"/>
                        <a:pt x="1302" y="0"/>
                      </a:cubicBezTo>
                      <a:cubicBezTo>
                        <a:pt x="13231" y="0"/>
                        <a:pt x="22902" y="9670"/>
                        <a:pt x="22902" y="21600"/>
                      </a:cubicBezTo>
                      <a:cubicBezTo>
                        <a:pt x="22902" y="33529"/>
                        <a:pt x="13231" y="43200"/>
                        <a:pt x="1302" y="43200"/>
                      </a:cubicBezTo>
                      <a:cubicBezTo>
                        <a:pt x="939" y="43200"/>
                        <a:pt x="577" y="43190"/>
                        <a:pt x="216" y="43172"/>
                      </a:cubicBezTo>
                    </a:path>
                    <a:path w="22902" h="43200" stroke="0" extrusionOk="0">
                      <a:moveTo>
                        <a:pt x="0" y="39"/>
                      </a:moveTo>
                      <a:cubicBezTo>
                        <a:pt x="433" y="13"/>
                        <a:pt x="867" y="-1"/>
                        <a:pt x="1302" y="0"/>
                      </a:cubicBezTo>
                      <a:cubicBezTo>
                        <a:pt x="13231" y="0"/>
                        <a:pt x="22902" y="9670"/>
                        <a:pt x="22902" y="21600"/>
                      </a:cubicBezTo>
                      <a:cubicBezTo>
                        <a:pt x="22902" y="33529"/>
                        <a:pt x="13231" y="43200"/>
                        <a:pt x="1302" y="43200"/>
                      </a:cubicBezTo>
                      <a:cubicBezTo>
                        <a:pt x="939" y="43200"/>
                        <a:pt x="577" y="43190"/>
                        <a:pt x="216" y="43172"/>
                      </a:cubicBezTo>
                      <a:lnTo>
                        <a:pt x="1302" y="21600"/>
                      </a:lnTo>
                      <a:close/>
                    </a:path>
                  </a:pathLst>
                </a:custGeom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 useBgFill="1">
              <p:nvSpPr>
                <p:cNvPr id="61508" name="Line 26"/>
                <p:cNvSpPr>
                  <a:spLocks noChangeShapeType="1"/>
                </p:cNvSpPr>
                <p:nvPr/>
              </p:nvSpPr>
              <p:spPr bwMode="auto">
                <a:xfrm>
                  <a:off x="3282" y="2496"/>
                  <a:ext cx="1" cy="345"/>
                </a:xfrm>
                <a:prstGeom prst="line">
                  <a:avLst/>
                </a:prstGeom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2276475" y="3975100"/>
            <a:ext cx="5922963" cy="1584325"/>
            <a:chOff x="1554" y="2504"/>
            <a:chExt cx="4041" cy="998"/>
          </a:xfrm>
        </p:grpSpPr>
        <p:sp>
          <p:nvSpPr>
            <p:cNvPr id="61480" name="Line 28"/>
            <p:cNvSpPr>
              <a:spLocks noChangeShapeType="1"/>
            </p:cNvSpPr>
            <p:nvPr/>
          </p:nvSpPr>
          <p:spPr bwMode="auto">
            <a:xfrm flipV="1">
              <a:off x="3984" y="3360"/>
              <a:ext cx="11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481" name="Rectangle 29"/>
            <p:cNvSpPr>
              <a:spLocks noChangeArrowheads="1"/>
            </p:cNvSpPr>
            <p:nvPr/>
          </p:nvSpPr>
          <p:spPr bwMode="auto">
            <a:xfrm>
              <a:off x="5253" y="3253"/>
              <a:ext cx="34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</a:rPr>
                <a:t>A=B</a:t>
              </a:r>
              <a:endParaRPr lang="en-US" sz="2000"/>
            </a:p>
          </p:txBody>
        </p: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3744" y="3168"/>
              <a:ext cx="250" cy="334"/>
              <a:chOff x="3744" y="3168"/>
              <a:chExt cx="250" cy="334"/>
            </a:xfrm>
          </p:grpSpPr>
          <p:sp useBgFill="1">
            <p:nvSpPr>
              <p:cNvPr id="61493" name="Arc 31"/>
              <p:cNvSpPr>
                <a:spLocks/>
              </p:cNvSpPr>
              <p:nvPr/>
            </p:nvSpPr>
            <p:spPr bwMode="auto">
              <a:xfrm>
                <a:off x="3744" y="3168"/>
                <a:ext cx="250" cy="1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 useBgFill="1">
            <p:nvSpPr>
              <p:cNvPr id="61494" name="Arc 32"/>
              <p:cNvSpPr>
                <a:spLocks/>
              </p:cNvSpPr>
              <p:nvPr/>
            </p:nvSpPr>
            <p:spPr bwMode="auto">
              <a:xfrm flipV="1">
                <a:off x="3744" y="3312"/>
                <a:ext cx="250" cy="1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95" name="Arc 33"/>
              <p:cNvSpPr>
                <a:spLocks/>
              </p:cNvSpPr>
              <p:nvPr/>
            </p:nvSpPr>
            <p:spPr bwMode="auto">
              <a:xfrm>
                <a:off x="3758" y="3184"/>
                <a:ext cx="97" cy="1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96" name="Arc 34"/>
              <p:cNvSpPr>
                <a:spLocks/>
              </p:cNvSpPr>
              <p:nvPr/>
            </p:nvSpPr>
            <p:spPr bwMode="auto">
              <a:xfrm flipV="1">
                <a:off x="3758" y="3326"/>
                <a:ext cx="97" cy="1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1554" y="2504"/>
              <a:ext cx="2286" cy="940"/>
              <a:chOff x="1554" y="2504"/>
              <a:chExt cx="2286" cy="940"/>
            </a:xfrm>
          </p:grpSpPr>
          <p:sp>
            <p:nvSpPr>
              <p:cNvPr id="61484" name="Line 36"/>
              <p:cNvSpPr>
                <a:spLocks noChangeShapeType="1"/>
              </p:cNvSpPr>
              <p:nvPr/>
            </p:nvSpPr>
            <p:spPr bwMode="auto">
              <a:xfrm flipV="1">
                <a:off x="1584" y="3357"/>
                <a:ext cx="1682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1" name="Group 37"/>
              <p:cNvGrpSpPr>
                <a:grpSpLocks/>
              </p:cNvGrpSpPr>
              <p:nvPr/>
            </p:nvGrpSpPr>
            <p:grpSpPr bwMode="auto">
              <a:xfrm>
                <a:off x="3266" y="3094"/>
                <a:ext cx="209" cy="350"/>
                <a:chOff x="3266" y="3094"/>
                <a:chExt cx="209" cy="350"/>
              </a:xfrm>
            </p:grpSpPr>
            <p:sp>
              <p:nvSpPr>
                <p:cNvPr id="61491" name="Arc 38"/>
                <p:cNvSpPr>
                  <a:spLocks/>
                </p:cNvSpPr>
                <p:nvPr/>
              </p:nvSpPr>
              <p:spPr bwMode="auto">
                <a:xfrm>
                  <a:off x="3268" y="3094"/>
                  <a:ext cx="207" cy="350"/>
                </a:xfrm>
                <a:custGeom>
                  <a:avLst/>
                  <a:gdLst>
                    <a:gd name="T0" fmla="*/ 0 w 22902"/>
                    <a:gd name="T1" fmla="*/ 0 h 43200"/>
                    <a:gd name="T2" fmla="*/ 0 w 22902"/>
                    <a:gd name="T3" fmla="*/ 0 h 43200"/>
                    <a:gd name="T4" fmla="*/ 0 w 22902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2902"/>
                    <a:gd name="T10" fmla="*/ 0 h 43200"/>
                    <a:gd name="T11" fmla="*/ 22902 w 22902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902" h="43200" fill="none" extrusionOk="0">
                      <a:moveTo>
                        <a:pt x="0" y="39"/>
                      </a:moveTo>
                      <a:cubicBezTo>
                        <a:pt x="433" y="13"/>
                        <a:pt x="867" y="-1"/>
                        <a:pt x="1302" y="0"/>
                      </a:cubicBezTo>
                      <a:cubicBezTo>
                        <a:pt x="13231" y="0"/>
                        <a:pt x="22902" y="9670"/>
                        <a:pt x="22902" y="21600"/>
                      </a:cubicBezTo>
                      <a:cubicBezTo>
                        <a:pt x="22902" y="33529"/>
                        <a:pt x="13231" y="43200"/>
                        <a:pt x="1302" y="43200"/>
                      </a:cubicBezTo>
                      <a:cubicBezTo>
                        <a:pt x="939" y="43200"/>
                        <a:pt x="577" y="43190"/>
                        <a:pt x="216" y="43172"/>
                      </a:cubicBezTo>
                    </a:path>
                    <a:path w="22902" h="43200" stroke="0" extrusionOk="0">
                      <a:moveTo>
                        <a:pt x="0" y="39"/>
                      </a:moveTo>
                      <a:cubicBezTo>
                        <a:pt x="433" y="13"/>
                        <a:pt x="867" y="-1"/>
                        <a:pt x="1302" y="0"/>
                      </a:cubicBezTo>
                      <a:cubicBezTo>
                        <a:pt x="13231" y="0"/>
                        <a:pt x="22902" y="9670"/>
                        <a:pt x="22902" y="21600"/>
                      </a:cubicBezTo>
                      <a:cubicBezTo>
                        <a:pt x="22902" y="33529"/>
                        <a:pt x="13231" y="43200"/>
                        <a:pt x="1302" y="43200"/>
                      </a:cubicBezTo>
                      <a:cubicBezTo>
                        <a:pt x="939" y="43200"/>
                        <a:pt x="577" y="43190"/>
                        <a:pt x="216" y="43172"/>
                      </a:cubicBezTo>
                      <a:lnTo>
                        <a:pt x="1302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1492" name="Line 39"/>
                <p:cNvSpPr>
                  <a:spLocks noChangeShapeType="1"/>
                </p:cNvSpPr>
                <p:nvPr/>
              </p:nvSpPr>
              <p:spPr bwMode="auto">
                <a:xfrm>
                  <a:off x="3266" y="3094"/>
                  <a:ext cx="1" cy="33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1486" name="Line 40"/>
              <p:cNvSpPr>
                <a:spLocks noChangeShapeType="1"/>
              </p:cNvSpPr>
              <p:nvPr/>
            </p:nvSpPr>
            <p:spPr bwMode="auto">
              <a:xfrm>
                <a:off x="2352" y="2544"/>
                <a:ext cx="1" cy="63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87" name="Line 41"/>
              <p:cNvSpPr>
                <a:spLocks noChangeShapeType="1"/>
              </p:cNvSpPr>
              <p:nvPr/>
            </p:nvSpPr>
            <p:spPr bwMode="auto">
              <a:xfrm flipH="1" flipV="1">
                <a:off x="2352" y="3168"/>
                <a:ext cx="91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88" name="Oval 42"/>
              <p:cNvSpPr>
                <a:spLocks noChangeArrowheads="1"/>
              </p:cNvSpPr>
              <p:nvPr/>
            </p:nvSpPr>
            <p:spPr bwMode="auto">
              <a:xfrm>
                <a:off x="1554" y="3312"/>
                <a:ext cx="70" cy="7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9" name="Oval 43"/>
              <p:cNvSpPr>
                <a:spLocks noChangeArrowheads="1"/>
              </p:cNvSpPr>
              <p:nvPr/>
            </p:nvSpPr>
            <p:spPr bwMode="auto">
              <a:xfrm>
                <a:off x="2313" y="2504"/>
                <a:ext cx="70" cy="7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0" name="Line 44"/>
              <p:cNvSpPr>
                <a:spLocks noChangeShapeType="1"/>
              </p:cNvSpPr>
              <p:nvPr/>
            </p:nvSpPr>
            <p:spPr bwMode="auto">
              <a:xfrm flipV="1">
                <a:off x="3456" y="3264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1573213" y="3975100"/>
            <a:ext cx="4068762" cy="2454275"/>
            <a:chOff x="1074" y="2504"/>
            <a:chExt cx="2776" cy="1546"/>
          </a:xfrm>
        </p:grpSpPr>
        <p:sp>
          <p:nvSpPr>
            <p:cNvPr id="61465" name="Line 46"/>
            <p:cNvSpPr>
              <a:spLocks noChangeShapeType="1"/>
            </p:cNvSpPr>
            <p:nvPr/>
          </p:nvSpPr>
          <p:spPr bwMode="auto">
            <a:xfrm>
              <a:off x="1104" y="3888"/>
              <a:ext cx="2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466" name="Line 47"/>
            <p:cNvSpPr>
              <a:spLocks noChangeShapeType="1"/>
            </p:cNvSpPr>
            <p:nvPr/>
          </p:nvSpPr>
          <p:spPr bwMode="auto">
            <a:xfrm flipH="1">
              <a:off x="1104" y="2569"/>
              <a:ext cx="5" cy="13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467" name="Line 48"/>
            <p:cNvSpPr>
              <a:spLocks noChangeShapeType="1"/>
            </p:cNvSpPr>
            <p:nvPr/>
          </p:nvSpPr>
          <p:spPr bwMode="auto">
            <a:xfrm flipH="1">
              <a:off x="3024" y="2784"/>
              <a:ext cx="0" cy="9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3252" y="3634"/>
              <a:ext cx="209" cy="350"/>
              <a:chOff x="3252" y="3634"/>
              <a:chExt cx="209" cy="350"/>
            </a:xfrm>
          </p:grpSpPr>
          <p:sp>
            <p:nvSpPr>
              <p:cNvPr id="61478" name="Arc 50"/>
              <p:cNvSpPr>
                <a:spLocks/>
              </p:cNvSpPr>
              <p:nvPr/>
            </p:nvSpPr>
            <p:spPr bwMode="auto">
              <a:xfrm>
                <a:off x="3254" y="3634"/>
                <a:ext cx="207" cy="350"/>
              </a:xfrm>
              <a:custGeom>
                <a:avLst/>
                <a:gdLst>
                  <a:gd name="T0" fmla="*/ 0 w 22905"/>
                  <a:gd name="T1" fmla="*/ 0 h 43200"/>
                  <a:gd name="T2" fmla="*/ 0 w 22905"/>
                  <a:gd name="T3" fmla="*/ 0 h 43200"/>
                  <a:gd name="T4" fmla="*/ 0 w 2290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905"/>
                  <a:gd name="T10" fmla="*/ 0 h 43200"/>
                  <a:gd name="T11" fmla="*/ 22905 w 2290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05" h="43200" fill="none" extrusionOk="0">
                    <a:moveTo>
                      <a:pt x="0" y="39"/>
                    </a:moveTo>
                    <a:cubicBezTo>
                      <a:pt x="434" y="13"/>
                      <a:pt x="869" y="-1"/>
                      <a:pt x="1305" y="0"/>
                    </a:cubicBezTo>
                    <a:cubicBezTo>
                      <a:pt x="13234" y="0"/>
                      <a:pt x="22905" y="9670"/>
                      <a:pt x="22905" y="21600"/>
                    </a:cubicBezTo>
                    <a:cubicBezTo>
                      <a:pt x="22905" y="33529"/>
                      <a:pt x="13234" y="43200"/>
                      <a:pt x="1305" y="43200"/>
                    </a:cubicBezTo>
                    <a:cubicBezTo>
                      <a:pt x="942" y="43200"/>
                      <a:pt x="579" y="43190"/>
                      <a:pt x="217" y="43172"/>
                    </a:cubicBezTo>
                  </a:path>
                  <a:path w="22905" h="43200" stroke="0" extrusionOk="0">
                    <a:moveTo>
                      <a:pt x="0" y="39"/>
                    </a:moveTo>
                    <a:cubicBezTo>
                      <a:pt x="434" y="13"/>
                      <a:pt x="869" y="-1"/>
                      <a:pt x="1305" y="0"/>
                    </a:cubicBezTo>
                    <a:cubicBezTo>
                      <a:pt x="13234" y="0"/>
                      <a:pt x="22905" y="9670"/>
                      <a:pt x="22905" y="21600"/>
                    </a:cubicBezTo>
                    <a:cubicBezTo>
                      <a:pt x="22905" y="33529"/>
                      <a:pt x="13234" y="43200"/>
                      <a:pt x="1305" y="43200"/>
                    </a:cubicBezTo>
                    <a:cubicBezTo>
                      <a:pt x="942" y="43200"/>
                      <a:pt x="579" y="43190"/>
                      <a:pt x="217" y="43172"/>
                    </a:cubicBezTo>
                    <a:lnTo>
                      <a:pt x="1305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79" name="Line 51"/>
              <p:cNvSpPr>
                <a:spLocks noChangeShapeType="1"/>
              </p:cNvSpPr>
              <p:nvPr/>
            </p:nvSpPr>
            <p:spPr bwMode="auto">
              <a:xfrm>
                <a:off x="3252" y="3634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469" name="Line 52"/>
            <p:cNvSpPr>
              <a:spLocks noChangeShapeType="1"/>
            </p:cNvSpPr>
            <p:nvPr/>
          </p:nvSpPr>
          <p:spPr bwMode="auto">
            <a:xfrm>
              <a:off x="3456" y="3792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470" name="Line 53"/>
            <p:cNvSpPr>
              <a:spLocks noChangeShapeType="1"/>
            </p:cNvSpPr>
            <p:nvPr/>
          </p:nvSpPr>
          <p:spPr bwMode="auto">
            <a:xfrm>
              <a:off x="3024" y="3744"/>
              <a:ext cx="2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471" name="Line 54"/>
            <p:cNvSpPr>
              <a:spLocks noChangeShapeType="1"/>
            </p:cNvSpPr>
            <p:nvPr/>
          </p:nvSpPr>
          <p:spPr bwMode="auto">
            <a:xfrm>
              <a:off x="3696" y="3408"/>
              <a:ext cx="1" cy="3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472" name="Oval 55"/>
            <p:cNvSpPr>
              <a:spLocks noChangeArrowheads="1"/>
            </p:cNvSpPr>
            <p:nvPr/>
          </p:nvSpPr>
          <p:spPr bwMode="auto">
            <a:xfrm>
              <a:off x="2988" y="2752"/>
              <a:ext cx="70" cy="7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Oval 56"/>
            <p:cNvSpPr>
              <a:spLocks noChangeArrowheads="1"/>
            </p:cNvSpPr>
            <p:nvPr/>
          </p:nvSpPr>
          <p:spPr bwMode="auto">
            <a:xfrm>
              <a:off x="1074" y="2504"/>
              <a:ext cx="70" cy="7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57"/>
            <p:cNvGrpSpPr>
              <a:grpSpLocks/>
            </p:cNvGrpSpPr>
            <p:nvPr/>
          </p:nvGrpSpPr>
          <p:grpSpPr bwMode="auto">
            <a:xfrm>
              <a:off x="1488" y="3714"/>
              <a:ext cx="276" cy="336"/>
              <a:chOff x="1728" y="2619"/>
              <a:chExt cx="276" cy="336"/>
            </a:xfrm>
          </p:grpSpPr>
          <p:sp useBgFill="1">
            <p:nvSpPr>
              <p:cNvPr id="61476" name="Oval 58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84" cy="103"/>
              </a:xfrm>
              <a:prstGeom prst="ellipse">
                <a:avLst/>
              </a:prstGeom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61477" name="AutoShape 59"/>
              <p:cNvSpPr>
                <a:spLocks noChangeArrowheads="1"/>
              </p:cNvSpPr>
              <p:nvPr/>
            </p:nvSpPr>
            <p:spPr bwMode="auto">
              <a:xfrm>
                <a:off x="1728" y="2619"/>
                <a:ext cx="192" cy="336"/>
              </a:xfrm>
              <a:prstGeom prst="homePlate">
                <a:avLst>
                  <a:gd name="adj" fmla="val 100000"/>
                </a:avLst>
              </a:prstGeom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75" name="Line 60"/>
            <p:cNvSpPr>
              <a:spLocks noChangeShapeType="1"/>
            </p:cNvSpPr>
            <p:nvPr/>
          </p:nvSpPr>
          <p:spPr bwMode="auto">
            <a:xfrm>
              <a:off x="3683" y="3401"/>
              <a:ext cx="1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6073775" y="4194175"/>
            <a:ext cx="2085975" cy="2127250"/>
            <a:chOff x="4145" y="2642"/>
            <a:chExt cx="1423" cy="1340"/>
          </a:xfrm>
        </p:grpSpPr>
        <p:sp>
          <p:nvSpPr>
            <p:cNvPr id="61451" name="Line 62"/>
            <p:cNvSpPr>
              <a:spLocks noChangeShapeType="1"/>
            </p:cNvSpPr>
            <p:nvPr/>
          </p:nvSpPr>
          <p:spPr bwMode="auto">
            <a:xfrm flipH="1" flipV="1">
              <a:off x="4310" y="2642"/>
              <a:ext cx="10" cy="11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452" name="Line 63"/>
            <p:cNvSpPr>
              <a:spLocks noChangeShapeType="1"/>
            </p:cNvSpPr>
            <p:nvPr/>
          </p:nvSpPr>
          <p:spPr bwMode="auto">
            <a:xfrm flipV="1">
              <a:off x="4184" y="3328"/>
              <a:ext cx="1" cy="55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453" name="Oval 64"/>
            <p:cNvSpPr>
              <a:spLocks noChangeArrowheads="1"/>
            </p:cNvSpPr>
            <p:nvPr/>
          </p:nvSpPr>
          <p:spPr bwMode="auto">
            <a:xfrm>
              <a:off x="4713" y="3751"/>
              <a:ext cx="84" cy="10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Line 65"/>
            <p:cNvSpPr>
              <a:spLocks noChangeShapeType="1"/>
            </p:cNvSpPr>
            <p:nvPr/>
          </p:nvSpPr>
          <p:spPr bwMode="auto">
            <a:xfrm>
              <a:off x="4810" y="3795"/>
              <a:ext cx="3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455" name="Rectangle 66"/>
            <p:cNvSpPr>
              <a:spLocks noChangeArrowheads="1"/>
            </p:cNvSpPr>
            <p:nvPr/>
          </p:nvSpPr>
          <p:spPr bwMode="auto">
            <a:xfrm>
              <a:off x="5226" y="3713"/>
              <a:ext cx="34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</a:rPr>
                <a:t>A&lt;B</a:t>
              </a:r>
              <a:endParaRPr lang="en-US" sz="2000"/>
            </a:p>
          </p:txBody>
        </p:sp>
        <p:sp>
          <p:nvSpPr>
            <p:cNvPr id="61456" name="Oval 67"/>
            <p:cNvSpPr>
              <a:spLocks noChangeArrowheads="1"/>
            </p:cNvSpPr>
            <p:nvPr/>
          </p:nvSpPr>
          <p:spPr bwMode="auto">
            <a:xfrm>
              <a:off x="4275" y="2648"/>
              <a:ext cx="69" cy="7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Oval 68"/>
            <p:cNvSpPr>
              <a:spLocks noChangeArrowheads="1"/>
            </p:cNvSpPr>
            <p:nvPr/>
          </p:nvSpPr>
          <p:spPr bwMode="auto">
            <a:xfrm>
              <a:off x="4145" y="3312"/>
              <a:ext cx="69" cy="7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69"/>
            <p:cNvGrpSpPr>
              <a:grpSpLocks/>
            </p:cNvGrpSpPr>
            <p:nvPr/>
          </p:nvGrpSpPr>
          <p:grpSpPr bwMode="auto">
            <a:xfrm>
              <a:off x="4464" y="3648"/>
              <a:ext cx="250" cy="334"/>
              <a:chOff x="3744" y="3168"/>
              <a:chExt cx="250" cy="334"/>
            </a:xfrm>
          </p:grpSpPr>
          <p:sp useBgFill="1">
            <p:nvSpPr>
              <p:cNvPr id="61461" name="Arc 70"/>
              <p:cNvSpPr>
                <a:spLocks/>
              </p:cNvSpPr>
              <p:nvPr/>
            </p:nvSpPr>
            <p:spPr bwMode="auto">
              <a:xfrm>
                <a:off x="3744" y="3168"/>
                <a:ext cx="250" cy="1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 useBgFill="1">
            <p:nvSpPr>
              <p:cNvPr id="61462" name="Arc 71"/>
              <p:cNvSpPr>
                <a:spLocks/>
              </p:cNvSpPr>
              <p:nvPr/>
            </p:nvSpPr>
            <p:spPr bwMode="auto">
              <a:xfrm flipV="1">
                <a:off x="3744" y="3312"/>
                <a:ext cx="250" cy="1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63" name="Arc 72"/>
              <p:cNvSpPr>
                <a:spLocks/>
              </p:cNvSpPr>
              <p:nvPr/>
            </p:nvSpPr>
            <p:spPr bwMode="auto">
              <a:xfrm>
                <a:off x="3758" y="3184"/>
                <a:ext cx="97" cy="1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64" name="Arc 73"/>
              <p:cNvSpPr>
                <a:spLocks/>
              </p:cNvSpPr>
              <p:nvPr/>
            </p:nvSpPr>
            <p:spPr bwMode="auto">
              <a:xfrm flipV="1">
                <a:off x="3758" y="3326"/>
                <a:ext cx="97" cy="1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459" name="Line 74"/>
            <p:cNvSpPr>
              <a:spLocks noChangeShapeType="1"/>
            </p:cNvSpPr>
            <p:nvPr/>
          </p:nvSpPr>
          <p:spPr bwMode="auto">
            <a:xfrm>
              <a:off x="4320" y="3744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460" name="Line 75"/>
            <p:cNvSpPr>
              <a:spLocks noChangeShapeType="1"/>
            </p:cNvSpPr>
            <p:nvPr/>
          </p:nvSpPr>
          <p:spPr bwMode="auto">
            <a:xfrm>
              <a:off x="4176" y="3888"/>
              <a:ext cx="3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Computer Hardware Lecture </a:t>
            </a:r>
            <a:r>
              <a:rPr lang="en-GB"/>
              <a:t>12</a:t>
            </a:r>
            <a:r>
              <a:rPr lang="en-US"/>
              <a:t> Slide</a:t>
            </a:r>
            <a:fld id="{1B17DC5C-1AE1-4679-AE70-9776C5F80152}" type="slidenum">
              <a:rPr lang="en-US"/>
              <a:pPr algn="l">
                <a:defRPr/>
              </a:pPr>
              <a:t>66</a:t>
            </a:fld>
            <a:endParaRPr lang="en-US"/>
          </a:p>
        </p:txBody>
      </p:sp>
      <p:sp>
        <p:nvSpPr>
          <p:cNvPr id="1024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b="1">
                <a:latin typeface="Times" pitchFamily="18" charset="0"/>
              </a:rPr>
              <a:t>Designing Comparators Functionally</a:t>
            </a:r>
            <a:endParaRPr lang="en-US" b="1">
              <a:latin typeface="Times" pitchFamily="18" charset="0"/>
            </a:endParaRPr>
          </a:p>
        </p:txBody>
      </p:sp>
      <p:sp>
        <p:nvSpPr>
          <p:cNvPr id="6246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609600"/>
          </a:xfrm>
        </p:spPr>
        <p:txBody>
          <a:bodyPr/>
          <a:lstStyle/>
          <a:p>
            <a:r>
              <a:rPr lang="en-GB" b="1" smtClean="0">
                <a:solidFill>
                  <a:schemeClr val="tx2"/>
                </a:solidFill>
                <a:latin typeface="Times" charset="0"/>
              </a:rPr>
              <a:t>2.	Add an enable line</a:t>
            </a:r>
            <a:endParaRPr lang="en-US" b="1" smtClean="0">
              <a:solidFill>
                <a:schemeClr val="tx2"/>
              </a:solidFill>
              <a:latin typeface="Times" charset="0"/>
            </a:endParaRPr>
          </a:p>
        </p:txBody>
      </p:sp>
      <p:grpSp>
        <p:nvGrpSpPr>
          <p:cNvPr id="2" name="Group 2107"/>
          <p:cNvGrpSpPr>
            <a:grpSpLocks/>
          </p:cNvGrpSpPr>
          <p:nvPr/>
        </p:nvGrpSpPr>
        <p:grpSpPr bwMode="auto">
          <a:xfrm>
            <a:off x="703263" y="2438400"/>
            <a:ext cx="6259512" cy="2543175"/>
            <a:chOff x="480" y="1536"/>
            <a:chExt cx="4272" cy="1602"/>
          </a:xfrm>
        </p:grpSpPr>
        <p:sp>
          <p:nvSpPr>
            <p:cNvPr id="62484" name="Arc 2053"/>
            <p:cNvSpPr>
              <a:spLocks/>
            </p:cNvSpPr>
            <p:nvPr/>
          </p:nvSpPr>
          <p:spPr bwMode="auto">
            <a:xfrm>
              <a:off x="3158" y="2722"/>
              <a:ext cx="207" cy="350"/>
            </a:xfrm>
            <a:custGeom>
              <a:avLst/>
              <a:gdLst>
                <a:gd name="T0" fmla="*/ 0 w 22905"/>
                <a:gd name="T1" fmla="*/ 0 h 43200"/>
                <a:gd name="T2" fmla="*/ 0 w 22905"/>
                <a:gd name="T3" fmla="*/ 0 h 43200"/>
                <a:gd name="T4" fmla="*/ 0 w 22905"/>
                <a:gd name="T5" fmla="*/ 0 h 43200"/>
                <a:gd name="T6" fmla="*/ 0 60000 65536"/>
                <a:gd name="T7" fmla="*/ 0 60000 65536"/>
                <a:gd name="T8" fmla="*/ 0 60000 65536"/>
                <a:gd name="T9" fmla="*/ 0 w 22905"/>
                <a:gd name="T10" fmla="*/ 0 h 43200"/>
                <a:gd name="T11" fmla="*/ 22905 w 2290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05" h="43200" fill="none" extrusionOk="0">
                  <a:moveTo>
                    <a:pt x="0" y="39"/>
                  </a:moveTo>
                  <a:cubicBezTo>
                    <a:pt x="434" y="13"/>
                    <a:pt x="869" y="-1"/>
                    <a:pt x="1305" y="0"/>
                  </a:cubicBezTo>
                  <a:cubicBezTo>
                    <a:pt x="13234" y="0"/>
                    <a:pt x="22905" y="9670"/>
                    <a:pt x="22905" y="21600"/>
                  </a:cubicBezTo>
                  <a:cubicBezTo>
                    <a:pt x="22905" y="33529"/>
                    <a:pt x="13234" y="43200"/>
                    <a:pt x="1305" y="43200"/>
                  </a:cubicBezTo>
                  <a:cubicBezTo>
                    <a:pt x="942" y="43200"/>
                    <a:pt x="579" y="43190"/>
                    <a:pt x="217" y="43172"/>
                  </a:cubicBezTo>
                </a:path>
                <a:path w="22905" h="43200" stroke="0" extrusionOk="0">
                  <a:moveTo>
                    <a:pt x="0" y="39"/>
                  </a:moveTo>
                  <a:cubicBezTo>
                    <a:pt x="434" y="13"/>
                    <a:pt x="869" y="-1"/>
                    <a:pt x="1305" y="0"/>
                  </a:cubicBezTo>
                  <a:cubicBezTo>
                    <a:pt x="13234" y="0"/>
                    <a:pt x="22905" y="9670"/>
                    <a:pt x="22905" y="21600"/>
                  </a:cubicBezTo>
                  <a:cubicBezTo>
                    <a:pt x="22905" y="33529"/>
                    <a:pt x="13234" y="43200"/>
                    <a:pt x="1305" y="43200"/>
                  </a:cubicBezTo>
                  <a:cubicBezTo>
                    <a:pt x="942" y="43200"/>
                    <a:pt x="579" y="43190"/>
                    <a:pt x="217" y="43172"/>
                  </a:cubicBezTo>
                  <a:lnTo>
                    <a:pt x="1305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485" name="Line 2054"/>
            <p:cNvSpPr>
              <a:spLocks noChangeShapeType="1"/>
            </p:cNvSpPr>
            <p:nvPr/>
          </p:nvSpPr>
          <p:spPr bwMode="auto">
            <a:xfrm>
              <a:off x="3156" y="2722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486" name="Line 2056"/>
            <p:cNvSpPr>
              <a:spLocks noChangeShapeType="1"/>
            </p:cNvSpPr>
            <p:nvPr/>
          </p:nvSpPr>
          <p:spPr bwMode="auto">
            <a:xfrm flipV="1">
              <a:off x="3888" y="2448"/>
              <a:ext cx="8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487" name="Rectangle 2057"/>
            <p:cNvSpPr>
              <a:spLocks noChangeArrowheads="1"/>
            </p:cNvSpPr>
            <p:nvPr/>
          </p:nvSpPr>
          <p:spPr bwMode="auto">
            <a:xfrm>
              <a:off x="4032" y="2208"/>
              <a:ext cx="34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</a:rPr>
                <a:t>A=B</a:t>
              </a:r>
              <a:endParaRPr lang="en-US" sz="2000"/>
            </a:p>
          </p:txBody>
        </p:sp>
        <p:sp useBgFill="1">
          <p:nvSpPr>
            <p:cNvPr id="62488" name="Arc 2058"/>
            <p:cNvSpPr>
              <a:spLocks/>
            </p:cNvSpPr>
            <p:nvPr/>
          </p:nvSpPr>
          <p:spPr bwMode="auto">
            <a:xfrm>
              <a:off x="3648" y="2256"/>
              <a:ext cx="250" cy="1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62489" name="Arc 2059"/>
            <p:cNvSpPr>
              <a:spLocks/>
            </p:cNvSpPr>
            <p:nvPr/>
          </p:nvSpPr>
          <p:spPr bwMode="auto">
            <a:xfrm flipV="1">
              <a:off x="3648" y="2400"/>
              <a:ext cx="250" cy="1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490" name="Arc 2060"/>
            <p:cNvSpPr>
              <a:spLocks/>
            </p:cNvSpPr>
            <p:nvPr/>
          </p:nvSpPr>
          <p:spPr bwMode="auto">
            <a:xfrm>
              <a:off x="3662" y="2272"/>
              <a:ext cx="97" cy="1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491" name="Arc 2061"/>
            <p:cNvSpPr>
              <a:spLocks/>
            </p:cNvSpPr>
            <p:nvPr/>
          </p:nvSpPr>
          <p:spPr bwMode="auto">
            <a:xfrm flipV="1">
              <a:off x="3662" y="2414"/>
              <a:ext cx="97" cy="1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492" name="Line 2062"/>
            <p:cNvSpPr>
              <a:spLocks noChangeShapeType="1"/>
            </p:cNvSpPr>
            <p:nvPr/>
          </p:nvSpPr>
          <p:spPr bwMode="auto">
            <a:xfrm flipV="1">
              <a:off x="1488" y="2445"/>
              <a:ext cx="1682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493" name="Arc 2063"/>
            <p:cNvSpPr>
              <a:spLocks/>
            </p:cNvSpPr>
            <p:nvPr/>
          </p:nvSpPr>
          <p:spPr bwMode="auto">
            <a:xfrm>
              <a:off x="3172" y="2182"/>
              <a:ext cx="207" cy="350"/>
            </a:xfrm>
            <a:custGeom>
              <a:avLst/>
              <a:gdLst>
                <a:gd name="T0" fmla="*/ 0 w 22902"/>
                <a:gd name="T1" fmla="*/ 0 h 43200"/>
                <a:gd name="T2" fmla="*/ 0 w 22902"/>
                <a:gd name="T3" fmla="*/ 0 h 43200"/>
                <a:gd name="T4" fmla="*/ 0 w 22902"/>
                <a:gd name="T5" fmla="*/ 0 h 43200"/>
                <a:gd name="T6" fmla="*/ 0 60000 65536"/>
                <a:gd name="T7" fmla="*/ 0 60000 65536"/>
                <a:gd name="T8" fmla="*/ 0 60000 65536"/>
                <a:gd name="T9" fmla="*/ 0 w 22902"/>
                <a:gd name="T10" fmla="*/ 0 h 43200"/>
                <a:gd name="T11" fmla="*/ 22902 w 2290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02" h="43200" fill="none" extrusionOk="0">
                  <a:moveTo>
                    <a:pt x="0" y="39"/>
                  </a:moveTo>
                  <a:cubicBezTo>
                    <a:pt x="433" y="13"/>
                    <a:pt x="867" y="-1"/>
                    <a:pt x="1302" y="0"/>
                  </a:cubicBezTo>
                  <a:cubicBezTo>
                    <a:pt x="13231" y="0"/>
                    <a:pt x="22902" y="9670"/>
                    <a:pt x="22902" y="21600"/>
                  </a:cubicBezTo>
                  <a:cubicBezTo>
                    <a:pt x="22902" y="33529"/>
                    <a:pt x="13231" y="43200"/>
                    <a:pt x="1302" y="43200"/>
                  </a:cubicBezTo>
                  <a:cubicBezTo>
                    <a:pt x="939" y="43200"/>
                    <a:pt x="577" y="43190"/>
                    <a:pt x="216" y="43172"/>
                  </a:cubicBezTo>
                </a:path>
                <a:path w="22902" h="43200" stroke="0" extrusionOk="0">
                  <a:moveTo>
                    <a:pt x="0" y="39"/>
                  </a:moveTo>
                  <a:cubicBezTo>
                    <a:pt x="433" y="13"/>
                    <a:pt x="867" y="-1"/>
                    <a:pt x="1302" y="0"/>
                  </a:cubicBezTo>
                  <a:cubicBezTo>
                    <a:pt x="13231" y="0"/>
                    <a:pt x="22902" y="9670"/>
                    <a:pt x="22902" y="21600"/>
                  </a:cubicBezTo>
                  <a:cubicBezTo>
                    <a:pt x="22902" y="33529"/>
                    <a:pt x="13231" y="43200"/>
                    <a:pt x="1302" y="43200"/>
                  </a:cubicBezTo>
                  <a:cubicBezTo>
                    <a:pt x="939" y="43200"/>
                    <a:pt x="577" y="43190"/>
                    <a:pt x="216" y="43172"/>
                  </a:cubicBezTo>
                  <a:lnTo>
                    <a:pt x="1302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494" name="Line 2064"/>
            <p:cNvSpPr>
              <a:spLocks noChangeShapeType="1"/>
            </p:cNvSpPr>
            <p:nvPr/>
          </p:nvSpPr>
          <p:spPr bwMode="auto">
            <a:xfrm>
              <a:off x="3170" y="2182"/>
              <a:ext cx="1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495" name="Line 2065"/>
            <p:cNvSpPr>
              <a:spLocks noChangeShapeType="1"/>
            </p:cNvSpPr>
            <p:nvPr/>
          </p:nvSpPr>
          <p:spPr bwMode="auto">
            <a:xfrm>
              <a:off x="2256" y="1632"/>
              <a:ext cx="1" cy="6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496" name="Line 2066"/>
            <p:cNvSpPr>
              <a:spLocks noChangeShapeType="1"/>
            </p:cNvSpPr>
            <p:nvPr/>
          </p:nvSpPr>
          <p:spPr bwMode="auto">
            <a:xfrm flipH="1" flipV="1">
              <a:off x="2256" y="2256"/>
              <a:ext cx="9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497" name="Oval 2067"/>
            <p:cNvSpPr>
              <a:spLocks noChangeArrowheads="1"/>
            </p:cNvSpPr>
            <p:nvPr/>
          </p:nvSpPr>
          <p:spPr bwMode="auto">
            <a:xfrm>
              <a:off x="1458" y="2400"/>
              <a:ext cx="70" cy="7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Oval 2068"/>
            <p:cNvSpPr>
              <a:spLocks noChangeArrowheads="1"/>
            </p:cNvSpPr>
            <p:nvPr/>
          </p:nvSpPr>
          <p:spPr bwMode="auto">
            <a:xfrm>
              <a:off x="2217" y="1592"/>
              <a:ext cx="70" cy="7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2069"/>
            <p:cNvSpPr>
              <a:spLocks noChangeShapeType="1"/>
            </p:cNvSpPr>
            <p:nvPr/>
          </p:nvSpPr>
          <p:spPr bwMode="auto">
            <a:xfrm flipV="1">
              <a:off x="3360" y="2352"/>
              <a:ext cx="3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00" name="Rectangle 2070"/>
            <p:cNvSpPr>
              <a:spLocks noChangeArrowheads="1"/>
            </p:cNvSpPr>
            <p:nvPr/>
          </p:nvSpPr>
          <p:spPr bwMode="auto">
            <a:xfrm>
              <a:off x="480" y="1536"/>
              <a:ext cx="1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sz="2000"/>
            </a:p>
          </p:txBody>
        </p:sp>
        <p:sp>
          <p:nvSpPr>
            <p:cNvPr id="62501" name="Rectangle 2071"/>
            <p:cNvSpPr>
              <a:spLocks noChangeArrowheads="1"/>
            </p:cNvSpPr>
            <p:nvPr/>
          </p:nvSpPr>
          <p:spPr bwMode="auto">
            <a:xfrm>
              <a:off x="480" y="2352"/>
              <a:ext cx="1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US" sz="2000"/>
            </a:p>
          </p:txBody>
        </p:sp>
        <p:sp>
          <p:nvSpPr>
            <p:cNvPr id="62502" name="Line 2072"/>
            <p:cNvSpPr>
              <a:spLocks noChangeShapeType="1"/>
            </p:cNvSpPr>
            <p:nvPr/>
          </p:nvSpPr>
          <p:spPr bwMode="auto">
            <a:xfrm>
              <a:off x="672" y="1632"/>
              <a:ext cx="24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03" name="Line 2073"/>
            <p:cNvSpPr>
              <a:spLocks noChangeShapeType="1"/>
            </p:cNvSpPr>
            <p:nvPr/>
          </p:nvSpPr>
          <p:spPr bwMode="auto">
            <a:xfrm flipV="1">
              <a:off x="3360" y="1776"/>
              <a:ext cx="13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04" name="Line 2074"/>
            <p:cNvSpPr>
              <a:spLocks noChangeShapeType="1"/>
            </p:cNvSpPr>
            <p:nvPr/>
          </p:nvSpPr>
          <p:spPr bwMode="auto">
            <a:xfrm>
              <a:off x="1488" y="1872"/>
              <a:ext cx="16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05" name="Line 2075"/>
            <p:cNvSpPr>
              <a:spLocks noChangeShapeType="1"/>
            </p:cNvSpPr>
            <p:nvPr/>
          </p:nvSpPr>
          <p:spPr bwMode="auto">
            <a:xfrm>
              <a:off x="665" y="2444"/>
              <a:ext cx="823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06" name="Line 2076"/>
            <p:cNvSpPr>
              <a:spLocks noChangeShapeType="1"/>
            </p:cNvSpPr>
            <p:nvPr/>
          </p:nvSpPr>
          <p:spPr bwMode="auto">
            <a:xfrm flipH="1">
              <a:off x="1488" y="1872"/>
              <a:ext cx="0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07" name="Rectangle 2077"/>
            <p:cNvSpPr>
              <a:spLocks noChangeArrowheads="1"/>
            </p:cNvSpPr>
            <p:nvPr/>
          </p:nvSpPr>
          <p:spPr bwMode="auto">
            <a:xfrm>
              <a:off x="3936" y="1536"/>
              <a:ext cx="34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</a:rPr>
                <a:t>A&gt;B</a:t>
              </a:r>
              <a:endParaRPr lang="en-US" sz="2000"/>
            </a:p>
          </p:txBody>
        </p:sp>
        <p:sp useBgFill="1">
          <p:nvSpPr>
            <p:cNvPr id="62508" name="Oval 2078"/>
            <p:cNvSpPr>
              <a:spLocks noChangeArrowheads="1"/>
            </p:cNvSpPr>
            <p:nvPr/>
          </p:nvSpPr>
          <p:spPr bwMode="auto">
            <a:xfrm>
              <a:off x="1824" y="1824"/>
              <a:ext cx="84" cy="103"/>
            </a:xfrm>
            <a:prstGeom prst="ellipse">
              <a:avLst/>
            </a:pr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62509" name="AutoShape 2079"/>
            <p:cNvSpPr>
              <a:spLocks noChangeArrowheads="1"/>
            </p:cNvSpPr>
            <p:nvPr/>
          </p:nvSpPr>
          <p:spPr bwMode="auto">
            <a:xfrm>
              <a:off x="1632" y="1707"/>
              <a:ext cx="192" cy="336"/>
            </a:xfrm>
            <a:prstGeom prst="homePlate">
              <a:avLst>
                <a:gd name="adj" fmla="val 100000"/>
              </a:avLst>
            </a:prstGeom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2510" name="Arc 2080"/>
            <p:cNvSpPr>
              <a:spLocks/>
            </p:cNvSpPr>
            <p:nvPr/>
          </p:nvSpPr>
          <p:spPr bwMode="auto">
            <a:xfrm>
              <a:off x="3168" y="1584"/>
              <a:ext cx="206" cy="349"/>
            </a:xfrm>
            <a:custGeom>
              <a:avLst/>
              <a:gdLst>
                <a:gd name="T0" fmla="*/ 0 w 22902"/>
                <a:gd name="T1" fmla="*/ 0 h 43200"/>
                <a:gd name="T2" fmla="*/ 0 w 22902"/>
                <a:gd name="T3" fmla="*/ 0 h 43200"/>
                <a:gd name="T4" fmla="*/ 0 w 22902"/>
                <a:gd name="T5" fmla="*/ 0 h 43200"/>
                <a:gd name="T6" fmla="*/ 0 60000 65536"/>
                <a:gd name="T7" fmla="*/ 0 60000 65536"/>
                <a:gd name="T8" fmla="*/ 0 60000 65536"/>
                <a:gd name="T9" fmla="*/ 0 w 22902"/>
                <a:gd name="T10" fmla="*/ 0 h 43200"/>
                <a:gd name="T11" fmla="*/ 22902 w 2290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02" h="43200" fill="none" extrusionOk="0">
                  <a:moveTo>
                    <a:pt x="0" y="39"/>
                  </a:moveTo>
                  <a:cubicBezTo>
                    <a:pt x="433" y="13"/>
                    <a:pt x="867" y="-1"/>
                    <a:pt x="1302" y="0"/>
                  </a:cubicBezTo>
                  <a:cubicBezTo>
                    <a:pt x="13231" y="0"/>
                    <a:pt x="22902" y="9670"/>
                    <a:pt x="22902" y="21600"/>
                  </a:cubicBezTo>
                  <a:cubicBezTo>
                    <a:pt x="22902" y="33529"/>
                    <a:pt x="13231" y="43200"/>
                    <a:pt x="1302" y="43200"/>
                  </a:cubicBezTo>
                  <a:cubicBezTo>
                    <a:pt x="939" y="43200"/>
                    <a:pt x="577" y="43190"/>
                    <a:pt x="216" y="43172"/>
                  </a:cubicBezTo>
                </a:path>
                <a:path w="22902" h="43200" stroke="0" extrusionOk="0">
                  <a:moveTo>
                    <a:pt x="0" y="39"/>
                  </a:moveTo>
                  <a:cubicBezTo>
                    <a:pt x="433" y="13"/>
                    <a:pt x="867" y="-1"/>
                    <a:pt x="1302" y="0"/>
                  </a:cubicBezTo>
                  <a:cubicBezTo>
                    <a:pt x="13231" y="0"/>
                    <a:pt x="22902" y="9670"/>
                    <a:pt x="22902" y="21600"/>
                  </a:cubicBezTo>
                  <a:cubicBezTo>
                    <a:pt x="22902" y="33529"/>
                    <a:pt x="13231" y="43200"/>
                    <a:pt x="1302" y="43200"/>
                  </a:cubicBezTo>
                  <a:cubicBezTo>
                    <a:pt x="939" y="43200"/>
                    <a:pt x="577" y="43190"/>
                    <a:pt x="216" y="43172"/>
                  </a:cubicBezTo>
                  <a:lnTo>
                    <a:pt x="1302" y="21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62511" name="Line 2081"/>
            <p:cNvSpPr>
              <a:spLocks noChangeShapeType="1"/>
            </p:cNvSpPr>
            <p:nvPr/>
          </p:nvSpPr>
          <p:spPr bwMode="auto">
            <a:xfrm>
              <a:off x="3168" y="1584"/>
              <a:ext cx="1" cy="345"/>
            </a:xfrm>
            <a:prstGeom prst="line">
              <a:avLst/>
            </a:pr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12" name="Line 2082"/>
            <p:cNvSpPr>
              <a:spLocks noChangeShapeType="1"/>
            </p:cNvSpPr>
            <p:nvPr/>
          </p:nvSpPr>
          <p:spPr bwMode="auto">
            <a:xfrm>
              <a:off x="1008" y="2976"/>
              <a:ext cx="2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13" name="Line 2083"/>
            <p:cNvSpPr>
              <a:spLocks noChangeShapeType="1"/>
            </p:cNvSpPr>
            <p:nvPr/>
          </p:nvSpPr>
          <p:spPr bwMode="auto">
            <a:xfrm flipH="1">
              <a:off x="1008" y="1657"/>
              <a:ext cx="5" cy="13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14" name="Line 2084"/>
            <p:cNvSpPr>
              <a:spLocks noChangeShapeType="1"/>
            </p:cNvSpPr>
            <p:nvPr/>
          </p:nvSpPr>
          <p:spPr bwMode="auto">
            <a:xfrm flipH="1">
              <a:off x="2928" y="1872"/>
              <a:ext cx="0" cy="9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15" name="Line 2085"/>
            <p:cNvSpPr>
              <a:spLocks noChangeShapeType="1"/>
            </p:cNvSpPr>
            <p:nvPr/>
          </p:nvSpPr>
          <p:spPr bwMode="auto">
            <a:xfrm>
              <a:off x="3360" y="2880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16" name="Line 2086"/>
            <p:cNvSpPr>
              <a:spLocks noChangeShapeType="1"/>
            </p:cNvSpPr>
            <p:nvPr/>
          </p:nvSpPr>
          <p:spPr bwMode="auto">
            <a:xfrm>
              <a:off x="2928" y="2832"/>
              <a:ext cx="2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17" name="Line 2087"/>
            <p:cNvSpPr>
              <a:spLocks noChangeShapeType="1"/>
            </p:cNvSpPr>
            <p:nvPr/>
          </p:nvSpPr>
          <p:spPr bwMode="auto">
            <a:xfrm>
              <a:off x="3600" y="2496"/>
              <a:ext cx="1" cy="3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18" name="Oval 2088"/>
            <p:cNvSpPr>
              <a:spLocks noChangeArrowheads="1"/>
            </p:cNvSpPr>
            <p:nvPr/>
          </p:nvSpPr>
          <p:spPr bwMode="auto">
            <a:xfrm>
              <a:off x="2892" y="1840"/>
              <a:ext cx="70" cy="7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9" name="Oval 2089"/>
            <p:cNvSpPr>
              <a:spLocks noChangeArrowheads="1"/>
            </p:cNvSpPr>
            <p:nvPr/>
          </p:nvSpPr>
          <p:spPr bwMode="auto">
            <a:xfrm>
              <a:off x="978" y="1592"/>
              <a:ext cx="70" cy="7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62520" name="Oval 2090"/>
            <p:cNvSpPr>
              <a:spLocks noChangeArrowheads="1"/>
            </p:cNvSpPr>
            <p:nvPr/>
          </p:nvSpPr>
          <p:spPr bwMode="auto">
            <a:xfrm>
              <a:off x="1584" y="2919"/>
              <a:ext cx="84" cy="103"/>
            </a:xfrm>
            <a:prstGeom prst="ellipse">
              <a:avLst/>
            </a:pr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62521" name="AutoShape 2091"/>
            <p:cNvSpPr>
              <a:spLocks noChangeArrowheads="1"/>
            </p:cNvSpPr>
            <p:nvPr/>
          </p:nvSpPr>
          <p:spPr bwMode="auto">
            <a:xfrm>
              <a:off x="1392" y="2802"/>
              <a:ext cx="192" cy="336"/>
            </a:xfrm>
            <a:prstGeom prst="homePlate">
              <a:avLst>
                <a:gd name="adj" fmla="val 100000"/>
              </a:avLst>
            </a:prstGeom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2" name="Line 2092"/>
            <p:cNvSpPr>
              <a:spLocks noChangeShapeType="1"/>
            </p:cNvSpPr>
            <p:nvPr/>
          </p:nvSpPr>
          <p:spPr bwMode="auto">
            <a:xfrm>
              <a:off x="3587" y="2489"/>
              <a:ext cx="1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2093"/>
          <p:cNvGrpSpPr>
            <a:grpSpLocks/>
          </p:cNvGrpSpPr>
          <p:nvPr/>
        </p:nvGrpSpPr>
        <p:grpSpPr bwMode="auto">
          <a:xfrm>
            <a:off x="703263" y="2667000"/>
            <a:ext cx="7173912" cy="2971800"/>
            <a:chOff x="480" y="1632"/>
            <a:chExt cx="4896" cy="1872"/>
          </a:xfrm>
        </p:grpSpPr>
        <p:grpSp>
          <p:nvGrpSpPr>
            <p:cNvPr id="4" name="Group 2094"/>
            <p:cNvGrpSpPr>
              <a:grpSpLocks/>
            </p:cNvGrpSpPr>
            <p:nvPr/>
          </p:nvGrpSpPr>
          <p:grpSpPr bwMode="auto">
            <a:xfrm>
              <a:off x="4752" y="2352"/>
              <a:ext cx="209" cy="350"/>
              <a:chOff x="3156" y="2722"/>
              <a:chExt cx="209" cy="350"/>
            </a:xfrm>
          </p:grpSpPr>
          <p:sp>
            <p:nvSpPr>
              <p:cNvPr id="62482" name="Arc 2095"/>
              <p:cNvSpPr>
                <a:spLocks/>
              </p:cNvSpPr>
              <p:nvPr/>
            </p:nvSpPr>
            <p:spPr bwMode="auto">
              <a:xfrm>
                <a:off x="3158" y="2722"/>
                <a:ext cx="207" cy="350"/>
              </a:xfrm>
              <a:custGeom>
                <a:avLst/>
                <a:gdLst>
                  <a:gd name="T0" fmla="*/ 0 w 22905"/>
                  <a:gd name="T1" fmla="*/ 0 h 43200"/>
                  <a:gd name="T2" fmla="*/ 0 w 22905"/>
                  <a:gd name="T3" fmla="*/ 0 h 43200"/>
                  <a:gd name="T4" fmla="*/ 0 w 2290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905"/>
                  <a:gd name="T10" fmla="*/ 0 h 43200"/>
                  <a:gd name="T11" fmla="*/ 22905 w 2290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05" h="43200" fill="none" extrusionOk="0">
                    <a:moveTo>
                      <a:pt x="0" y="39"/>
                    </a:moveTo>
                    <a:cubicBezTo>
                      <a:pt x="434" y="13"/>
                      <a:pt x="869" y="-1"/>
                      <a:pt x="1305" y="0"/>
                    </a:cubicBezTo>
                    <a:cubicBezTo>
                      <a:pt x="13234" y="0"/>
                      <a:pt x="22905" y="9670"/>
                      <a:pt x="22905" y="21600"/>
                    </a:cubicBezTo>
                    <a:cubicBezTo>
                      <a:pt x="22905" y="33529"/>
                      <a:pt x="13234" y="43200"/>
                      <a:pt x="1305" y="43200"/>
                    </a:cubicBezTo>
                    <a:cubicBezTo>
                      <a:pt x="942" y="43200"/>
                      <a:pt x="579" y="43190"/>
                      <a:pt x="217" y="43172"/>
                    </a:cubicBezTo>
                  </a:path>
                  <a:path w="22905" h="43200" stroke="0" extrusionOk="0">
                    <a:moveTo>
                      <a:pt x="0" y="39"/>
                    </a:moveTo>
                    <a:cubicBezTo>
                      <a:pt x="434" y="13"/>
                      <a:pt x="869" y="-1"/>
                      <a:pt x="1305" y="0"/>
                    </a:cubicBezTo>
                    <a:cubicBezTo>
                      <a:pt x="13234" y="0"/>
                      <a:pt x="22905" y="9670"/>
                      <a:pt x="22905" y="21600"/>
                    </a:cubicBezTo>
                    <a:cubicBezTo>
                      <a:pt x="22905" y="33529"/>
                      <a:pt x="13234" y="43200"/>
                      <a:pt x="1305" y="43200"/>
                    </a:cubicBezTo>
                    <a:cubicBezTo>
                      <a:pt x="942" y="43200"/>
                      <a:pt x="579" y="43190"/>
                      <a:pt x="217" y="43172"/>
                    </a:cubicBezTo>
                    <a:lnTo>
                      <a:pt x="1305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483" name="Line 2096"/>
              <p:cNvSpPr>
                <a:spLocks noChangeShapeType="1"/>
              </p:cNvSpPr>
              <p:nvPr/>
            </p:nvSpPr>
            <p:spPr bwMode="auto">
              <a:xfrm>
                <a:off x="3156" y="272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" name="Group 2097"/>
            <p:cNvGrpSpPr>
              <a:grpSpLocks/>
            </p:cNvGrpSpPr>
            <p:nvPr/>
          </p:nvGrpSpPr>
          <p:grpSpPr bwMode="auto">
            <a:xfrm>
              <a:off x="4752" y="1632"/>
              <a:ext cx="209" cy="350"/>
              <a:chOff x="3156" y="2722"/>
              <a:chExt cx="209" cy="350"/>
            </a:xfrm>
          </p:grpSpPr>
          <p:sp>
            <p:nvSpPr>
              <p:cNvPr id="62480" name="Arc 2098"/>
              <p:cNvSpPr>
                <a:spLocks/>
              </p:cNvSpPr>
              <p:nvPr/>
            </p:nvSpPr>
            <p:spPr bwMode="auto">
              <a:xfrm>
                <a:off x="3158" y="2722"/>
                <a:ext cx="207" cy="350"/>
              </a:xfrm>
              <a:custGeom>
                <a:avLst/>
                <a:gdLst>
                  <a:gd name="T0" fmla="*/ 0 w 22905"/>
                  <a:gd name="T1" fmla="*/ 0 h 43200"/>
                  <a:gd name="T2" fmla="*/ 0 w 22905"/>
                  <a:gd name="T3" fmla="*/ 0 h 43200"/>
                  <a:gd name="T4" fmla="*/ 0 w 2290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905"/>
                  <a:gd name="T10" fmla="*/ 0 h 43200"/>
                  <a:gd name="T11" fmla="*/ 22905 w 2290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05" h="43200" fill="none" extrusionOk="0">
                    <a:moveTo>
                      <a:pt x="0" y="39"/>
                    </a:moveTo>
                    <a:cubicBezTo>
                      <a:pt x="434" y="13"/>
                      <a:pt x="869" y="-1"/>
                      <a:pt x="1305" y="0"/>
                    </a:cubicBezTo>
                    <a:cubicBezTo>
                      <a:pt x="13234" y="0"/>
                      <a:pt x="22905" y="9670"/>
                      <a:pt x="22905" y="21600"/>
                    </a:cubicBezTo>
                    <a:cubicBezTo>
                      <a:pt x="22905" y="33529"/>
                      <a:pt x="13234" y="43200"/>
                      <a:pt x="1305" y="43200"/>
                    </a:cubicBezTo>
                    <a:cubicBezTo>
                      <a:pt x="942" y="43200"/>
                      <a:pt x="579" y="43190"/>
                      <a:pt x="217" y="43172"/>
                    </a:cubicBezTo>
                  </a:path>
                  <a:path w="22905" h="43200" stroke="0" extrusionOk="0">
                    <a:moveTo>
                      <a:pt x="0" y="39"/>
                    </a:moveTo>
                    <a:cubicBezTo>
                      <a:pt x="434" y="13"/>
                      <a:pt x="869" y="-1"/>
                      <a:pt x="1305" y="0"/>
                    </a:cubicBezTo>
                    <a:cubicBezTo>
                      <a:pt x="13234" y="0"/>
                      <a:pt x="22905" y="9670"/>
                      <a:pt x="22905" y="21600"/>
                    </a:cubicBezTo>
                    <a:cubicBezTo>
                      <a:pt x="22905" y="33529"/>
                      <a:pt x="13234" y="43200"/>
                      <a:pt x="1305" y="43200"/>
                    </a:cubicBezTo>
                    <a:cubicBezTo>
                      <a:pt x="942" y="43200"/>
                      <a:pt x="579" y="43190"/>
                      <a:pt x="217" y="43172"/>
                    </a:cubicBezTo>
                    <a:lnTo>
                      <a:pt x="1305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481" name="Line 2099"/>
              <p:cNvSpPr>
                <a:spLocks noChangeShapeType="1"/>
              </p:cNvSpPr>
              <p:nvPr/>
            </p:nvSpPr>
            <p:spPr bwMode="auto">
              <a:xfrm>
                <a:off x="3156" y="272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473" name="Line 2100"/>
            <p:cNvSpPr>
              <a:spLocks noChangeShapeType="1"/>
            </p:cNvSpPr>
            <p:nvPr/>
          </p:nvSpPr>
          <p:spPr bwMode="auto">
            <a:xfrm>
              <a:off x="576" y="3504"/>
              <a:ext cx="393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4" name="Line 2101"/>
            <p:cNvSpPr>
              <a:spLocks noChangeShapeType="1"/>
            </p:cNvSpPr>
            <p:nvPr/>
          </p:nvSpPr>
          <p:spPr bwMode="auto">
            <a:xfrm>
              <a:off x="4512" y="1920"/>
              <a:ext cx="0" cy="158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5" name="Line 2102"/>
            <p:cNvSpPr>
              <a:spLocks noChangeShapeType="1"/>
            </p:cNvSpPr>
            <p:nvPr/>
          </p:nvSpPr>
          <p:spPr bwMode="auto">
            <a:xfrm>
              <a:off x="4512" y="1920"/>
              <a:ext cx="24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6" name="Line 2103"/>
            <p:cNvSpPr>
              <a:spLocks noChangeShapeType="1"/>
            </p:cNvSpPr>
            <p:nvPr/>
          </p:nvSpPr>
          <p:spPr bwMode="auto">
            <a:xfrm>
              <a:off x="4512" y="2640"/>
              <a:ext cx="24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7" name="Line 2104"/>
            <p:cNvSpPr>
              <a:spLocks noChangeShapeType="1"/>
            </p:cNvSpPr>
            <p:nvPr/>
          </p:nvSpPr>
          <p:spPr bwMode="auto">
            <a:xfrm>
              <a:off x="4944" y="1824"/>
              <a:ext cx="43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8" name="Line 2105"/>
            <p:cNvSpPr>
              <a:spLocks noChangeShapeType="1"/>
            </p:cNvSpPr>
            <p:nvPr/>
          </p:nvSpPr>
          <p:spPr bwMode="auto">
            <a:xfrm>
              <a:off x="4944" y="2544"/>
              <a:ext cx="43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9" name="Text Box 2106"/>
            <p:cNvSpPr txBox="1">
              <a:spLocks noChangeArrowheads="1"/>
            </p:cNvSpPr>
            <p:nvPr/>
          </p:nvSpPr>
          <p:spPr bwMode="auto">
            <a:xfrm>
              <a:off x="480" y="3264"/>
              <a:ext cx="9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990000"/>
                  </a:solidFill>
                </a:rPr>
                <a:t>Enable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7" rIns="91436" bIns="45717">
            <a:spAutoFit/>
          </a:bodyPr>
          <a:lstStyle/>
          <a:p>
            <a:r>
              <a:rPr lang="en-US" altLang="en-US">
                <a:latin typeface="Arial" pitchFamily="34" charset="0"/>
              </a:rPr>
              <a:t>Organization of a 1-bit comparator.</a:t>
            </a:r>
            <a:endParaRPr lang="en-US" altLang="en-US">
              <a:latin typeface="Times" charset="0"/>
            </a:endParaRPr>
          </a:p>
          <a:p>
            <a:r>
              <a:rPr lang="en-US" altLang="en-US">
                <a:latin typeface="TimesNewRomanPS" pitchFamily="18" charset="0"/>
              </a:rPr>
              <a:t>Figure 5.15</a:t>
            </a:r>
          </a:p>
        </p:txBody>
      </p:sp>
      <p:pic>
        <p:nvPicPr>
          <p:cNvPr id="63491" name="Picture 3" descr="C:\Schiesl Outside Services\Givone\jpegs\ch_05\giv52503_05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386013"/>
            <a:ext cx="8915400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59825" cy="990600"/>
          </a:xfrm>
        </p:spPr>
        <p:txBody>
          <a:bodyPr rIns="116994"/>
          <a:lstStyle/>
          <a:p>
            <a:pPr marL="39688" algn="l"/>
            <a:r>
              <a:rPr lang="en-US" sz="1100" b="1" smtClean="0"/>
              <a:t>FIGURE 8–3</a:t>
            </a:r>
            <a:r>
              <a:rPr lang="en-US" sz="1100" smtClean="0"/>
              <a:t>     Magnitude comparison of two 8-bit binary strings (or binary words).</a:t>
            </a:r>
          </a:p>
        </p:txBody>
      </p:sp>
      <p:sp>
        <p:nvSpPr>
          <p:cNvPr id="64515" name="Rectangle 2"/>
          <p:cNvSpPr>
            <a:spLocks/>
          </p:cNvSpPr>
          <p:nvPr/>
        </p:nvSpPr>
        <p:spPr bwMode="auto">
          <a:xfrm>
            <a:off x="152400" y="6427788"/>
            <a:ext cx="22225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8" bIns="0" anchor="ctr"/>
          <a:lstStyle/>
          <a:p>
            <a:pPr marL="39688"/>
            <a:r>
              <a:rPr lang="en-US" sz="800" b="1">
                <a:cs typeface="Times" charset="0"/>
              </a:rPr>
              <a:t>William Kleitz</a:t>
            </a:r>
            <a:br>
              <a:rPr lang="en-US" sz="800" b="1">
                <a:cs typeface="Times" charset="0"/>
              </a:rPr>
            </a:br>
            <a:r>
              <a:rPr lang="en-US" sz="800" i="1">
                <a:cs typeface="Times" charset="0"/>
              </a:rPr>
              <a:t>Digital Electronics: A Practical Approach, 7e</a:t>
            </a:r>
          </a:p>
        </p:txBody>
      </p:sp>
      <p:sp>
        <p:nvSpPr>
          <p:cNvPr id="64516" name="Rectangle 3"/>
          <p:cNvSpPr>
            <a:spLocks/>
          </p:cNvSpPr>
          <p:nvPr/>
        </p:nvSpPr>
        <p:spPr bwMode="auto">
          <a:xfrm>
            <a:off x="6777038" y="6461125"/>
            <a:ext cx="2295525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8" bIns="0" anchor="ctr"/>
          <a:lstStyle/>
          <a:p>
            <a:pPr marL="39688" algn="r"/>
            <a:r>
              <a:rPr lang="en-US" sz="800">
                <a:cs typeface="Times" charset="0"/>
              </a:rPr>
              <a:t>Copyright ©2005 by Pearson Education, Inc.</a:t>
            </a:r>
            <a:br>
              <a:rPr lang="en-US" sz="800">
                <a:cs typeface="Times" charset="0"/>
              </a:rPr>
            </a:br>
            <a:r>
              <a:rPr lang="en-US" sz="800">
                <a:cs typeface="Times" charset="0"/>
              </a:rPr>
              <a:t>Upper Saddle River, New Jersey 07458</a:t>
            </a:r>
            <a:br>
              <a:rPr lang="en-US" sz="800">
                <a:cs typeface="Times" charset="0"/>
              </a:rPr>
            </a:br>
            <a:r>
              <a:rPr lang="en-US" sz="800">
                <a:cs typeface="Times" charset="0"/>
              </a:rPr>
              <a:t>All rights reserved.</a:t>
            </a:r>
          </a:p>
        </p:txBody>
      </p:sp>
      <p:pic>
        <p:nvPicPr>
          <p:cNvPr id="64517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" y="1768475"/>
            <a:ext cx="8683625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7" rIns="91436" bIns="45717">
            <a:spAutoFit/>
          </a:bodyPr>
          <a:lstStyle/>
          <a:p>
            <a:r>
              <a:rPr lang="en-US" altLang="en-US">
                <a:latin typeface="Arial" pitchFamily="34" charset="0"/>
              </a:rPr>
              <a:t>Comparing two binary numbers </a:t>
            </a:r>
            <a:r>
              <a:rPr lang="en-US" altLang="en-US" i="1">
                <a:latin typeface="Arial" pitchFamily="34" charset="0"/>
              </a:rPr>
              <a:t>A</a:t>
            </a:r>
            <a:r>
              <a:rPr lang="en-US" altLang="en-US">
                <a:latin typeface="Arial" pitchFamily="34" charset="0"/>
              </a:rPr>
              <a:t> and </a:t>
            </a:r>
            <a:r>
              <a:rPr lang="en-US" altLang="en-US" i="1">
                <a:latin typeface="Arial" pitchFamily="34" charset="0"/>
              </a:rPr>
              <a:t>B</a:t>
            </a:r>
            <a:r>
              <a:rPr lang="en-US" altLang="en-US">
                <a:latin typeface="Arial" pitchFamily="34" charset="0"/>
              </a:rPr>
              <a:t>. (</a:t>
            </a:r>
            <a:r>
              <a:rPr lang="en-US" altLang="en-US" i="1">
                <a:latin typeface="Arial" pitchFamily="34" charset="0"/>
              </a:rPr>
              <a:t>a</a:t>
            </a:r>
            <a:r>
              <a:rPr lang="en-US" altLang="en-US">
                <a:latin typeface="Arial" pitchFamily="34" charset="0"/>
              </a:rPr>
              <a:t>) 1-bit comparator network. (</a:t>
            </a:r>
            <a:r>
              <a:rPr lang="en-US" altLang="en-US" i="1">
                <a:latin typeface="Arial" pitchFamily="34" charset="0"/>
              </a:rPr>
              <a:t>b</a:t>
            </a:r>
            <a:r>
              <a:rPr lang="en-US" altLang="en-US">
                <a:latin typeface="Arial" pitchFamily="34" charset="0"/>
              </a:rPr>
              <a:t>) Cascade connection of 1-bit comparators.</a:t>
            </a:r>
            <a:endParaRPr lang="en-US" altLang="en-US">
              <a:latin typeface="Times" charset="0"/>
            </a:endParaRPr>
          </a:p>
          <a:p>
            <a:r>
              <a:rPr lang="en-US" altLang="en-US">
                <a:latin typeface="TimesNewRomanPS" pitchFamily="18" charset="0"/>
              </a:rPr>
              <a:t>Figure 5.16</a:t>
            </a:r>
          </a:p>
        </p:txBody>
      </p:sp>
      <p:pic>
        <p:nvPicPr>
          <p:cNvPr id="65539" name="Picture 3" descr="C:\Schiesl Outside Services\Givone\jpegs\ch_05\giv52503_05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95400"/>
            <a:ext cx="51181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Parity Checking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8458200" cy="4724400"/>
          </a:xfrm>
        </p:spPr>
        <p:txBody>
          <a:bodyPr/>
          <a:lstStyle/>
          <a:p>
            <a:r>
              <a:rPr lang="en-US" sz="2400"/>
              <a:t>Assume we are using </a:t>
            </a:r>
            <a:r>
              <a:rPr lang="en-US" sz="2400">
                <a:solidFill>
                  <a:schemeClr val="tx2"/>
                </a:solidFill>
              </a:rPr>
              <a:t>even parity</a:t>
            </a:r>
            <a:r>
              <a:rPr lang="en-US" sz="2400"/>
              <a:t> with 7-bit ASCII.</a:t>
            </a:r>
          </a:p>
          <a:p>
            <a:r>
              <a:rPr lang="en-US" sz="2400"/>
              <a:t>The letter V in 7-bit ASCII is encoded as 0110101.</a:t>
            </a:r>
          </a:p>
          <a:p>
            <a:r>
              <a:rPr lang="cy-GB" sz="2400"/>
              <a:t>How will the letter V be transmitted?</a:t>
            </a:r>
            <a:endParaRPr lang="en-US" sz="2400"/>
          </a:p>
          <a:p>
            <a:pPr lvl="1"/>
            <a:r>
              <a:rPr lang="en-US" sz="2000"/>
              <a:t>Because there are four 1s (an even number), parity is set to zero.</a:t>
            </a:r>
          </a:p>
          <a:p>
            <a:pPr lvl="1"/>
            <a:r>
              <a:rPr lang="en-US" sz="2000"/>
              <a:t>This would be transmitted as: 01101010.</a:t>
            </a:r>
          </a:p>
          <a:p>
            <a:r>
              <a:rPr lang="cy-GB" sz="2400"/>
              <a:t>If we are using an</a:t>
            </a:r>
            <a:r>
              <a:rPr lang="cy-GB" sz="2400">
                <a:solidFill>
                  <a:srgbClr val="0099FF"/>
                </a:solidFill>
              </a:rPr>
              <a:t> </a:t>
            </a:r>
            <a:r>
              <a:rPr lang="cy-GB" sz="2400">
                <a:solidFill>
                  <a:schemeClr val="folHlink"/>
                </a:solidFill>
              </a:rPr>
              <a:t>odd parity</a:t>
            </a:r>
            <a:r>
              <a:rPr lang="cy-GB" sz="2400"/>
              <a:t>:</a:t>
            </a:r>
          </a:p>
          <a:p>
            <a:pPr lvl="1"/>
            <a:r>
              <a:rPr lang="cy-GB" sz="2000"/>
              <a:t>The letter V will be transmitted as 01101011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1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Suppose you are using an odd parity.  What should the binary word “1010” look like after you add the parity bit?</a:t>
            </a:r>
          </a:p>
          <a:p>
            <a:r>
              <a:rPr lang="en-GB">
                <a:solidFill>
                  <a:schemeClr val="hlink"/>
                </a:solidFill>
              </a:rPr>
              <a:t>Answer:</a:t>
            </a:r>
          </a:p>
          <a:p>
            <a:pPr lvl="1"/>
            <a:r>
              <a:rPr lang="en-GB"/>
              <a:t>There is an even number of 1-bits. </a:t>
            </a:r>
          </a:p>
          <a:p>
            <a:pPr lvl="1"/>
            <a:r>
              <a:rPr lang="en-GB"/>
              <a:t> So we need to add another 1-bit</a:t>
            </a:r>
          </a:p>
          <a:p>
            <a:pPr lvl="1"/>
            <a:r>
              <a:rPr lang="en-GB"/>
              <a:t>Our new word will look like “10101”.</a:t>
            </a:r>
          </a:p>
          <a:p>
            <a:pPr lvl="1"/>
            <a:endParaRPr lang="en-GB"/>
          </a:p>
          <a:p>
            <a:pPr lvl="1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Suppose you are using an even parity. What should the binary word “1010” look like after you add a parity bit?</a:t>
            </a:r>
          </a:p>
          <a:p>
            <a:r>
              <a:rPr lang="en-GB">
                <a:solidFill>
                  <a:schemeClr val="hlink"/>
                </a:solidFill>
              </a:rPr>
              <a:t>Answer:</a:t>
            </a:r>
          </a:p>
          <a:p>
            <a:pPr lvl="1"/>
            <a:r>
              <a:rPr lang="en-GB"/>
              <a:t>There is an even number of 1’s. </a:t>
            </a:r>
          </a:p>
          <a:p>
            <a:pPr lvl="1"/>
            <a:r>
              <a:rPr lang="en-GB"/>
              <a:t> So we need to add another 0</a:t>
            </a:r>
          </a:p>
          <a:p>
            <a:pPr lvl="1"/>
            <a:r>
              <a:rPr lang="en-GB"/>
              <a:t>Our new word will look like “10100”.</a:t>
            </a:r>
          </a:p>
          <a:p>
            <a:pPr lvl="1">
              <a:buFont typeface="Wingdings" pitchFamily="2" charset="2"/>
              <a:buNone/>
            </a:pPr>
            <a:endParaRPr lang="en-GB"/>
          </a:p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2807</Words>
  <Application>Microsoft Office PowerPoint</Application>
  <PresentationFormat>On-screen Show (4:3)</PresentationFormat>
  <Paragraphs>473</Paragraphs>
  <Slides>69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Office Theme</vt:lpstr>
      <vt:lpstr>VISIO</vt:lpstr>
      <vt:lpstr>Picture</vt:lpstr>
      <vt:lpstr>PARITY GENERATORS AND CHECKERS</vt:lpstr>
      <vt:lpstr>Even/odd parity (1)</vt:lpstr>
      <vt:lpstr>Even/odd parity (2)</vt:lpstr>
      <vt:lpstr>Even/odd parity (3)</vt:lpstr>
      <vt:lpstr>Example (1)</vt:lpstr>
      <vt:lpstr>Parity Bit</vt:lpstr>
      <vt:lpstr>Parity Checking</vt:lpstr>
      <vt:lpstr>Exercise 1</vt:lpstr>
      <vt:lpstr>Exercise 2</vt:lpstr>
      <vt:lpstr>Symbols For XOR and XNOR</vt:lpstr>
      <vt:lpstr>Odd and Even Functions</vt:lpstr>
      <vt:lpstr>Example: Odd Function Implementation</vt:lpstr>
      <vt:lpstr>Example: Even Function Implementation</vt:lpstr>
      <vt:lpstr>Parity Generators and Checkers</vt:lpstr>
      <vt:lpstr>Slide 15</vt:lpstr>
      <vt:lpstr>BCD-to-Excess-3 Code converter</vt:lpstr>
      <vt:lpstr>Specification of BCD-to-Excess3</vt:lpstr>
      <vt:lpstr>Formulation of BCD-to-Excess-3</vt:lpstr>
      <vt:lpstr>Optimization – BCD-to-Excess-3</vt:lpstr>
      <vt:lpstr>Placing 1 on K-maps</vt:lpstr>
      <vt:lpstr>Expressions for W X Y Z</vt:lpstr>
      <vt:lpstr>Minimize K-Maps</vt:lpstr>
      <vt:lpstr>Minimize K-Maps</vt:lpstr>
      <vt:lpstr>Minimize K-Maps</vt:lpstr>
      <vt:lpstr>Minimize K-Maps</vt:lpstr>
      <vt:lpstr>Two level circuit implementation</vt:lpstr>
      <vt:lpstr>Create the digital circuit</vt:lpstr>
      <vt:lpstr>Slide 28</vt:lpstr>
      <vt:lpstr>Slide 29</vt:lpstr>
      <vt:lpstr>Slide 30</vt:lpstr>
      <vt:lpstr>Slide 31</vt:lpstr>
      <vt:lpstr>Slide 32</vt:lpstr>
      <vt:lpstr>THE 8421 BCD CODE</vt:lpstr>
      <vt:lpstr>Slide 34</vt:lpstr>
      <vt:lpstr>Slide 35</vt:lpstr>
      <vt:lpstr>Slide 36</vt:lpstr>
      <vt:lpstr>Slide 37</vt:lpstr>
      <vt:lpstr>DECODER </vt:lpstr>
      <vt:lpstr>Slide 39</vt:lpstr>
      <vt:lpstr>Slide 40</vt:lpstr>
      <vt:lpstr>General decoder diagram</vt:lpstr>
      <vt:lpstr>Slide 42</vt:lpstr>
      <vt:lpstr>2-to-4-Line Decoder  (with Enable input)-Active LOW output (1)...</vt:lpstr>
      <vt:lpstr>2-to-4-Line Decoder  (with Enable input)-Active LOW output (2)</vt:lpstr>
      <vt:lpstr>3-8 line decoder (active-HIGH)</vt:lpstr>
      <vt:lpstr>Slide 46</vt:lpstr>
      <vt:lpstr>Slide 47</vt:lpstr>
      <vt:lpstr>Truth table of 74138 (Example of a 3 8 Bit Decoder) active-LOW</vt:lpstr>
      <vt:lpstr>BCD -to- Decimal decoders</vt:lpstr>
      <vt:lpstr>Logic diagram of BCD - decimal decoder (Active LOW output)</vt:lpstr>
      <vt:lpstr>Slide 51</vt:lpstr>
      <vt:lpstr>Slide 52</vt:lpstr>
      <vt:lpstr>7-segment display</vt:lpstr>
      <vt:lpstr>In commonanode, the anode of all of the LEDs are tied together to positive of the power supply (Vcc) as shown</vt:lpstr>
      <vt:lpstr>Common Cathode</vt:lpstr>
      <vt:lpstr>Slide 56</vt:lpstr>
      <vt:lpstr> 7-segment decoder</vt:lpstr>
      <vt:lpstr>Slide 58</vt:lpstr>
      <vt:lpstr>Slide 59</vt:lpstr>
      <vt:lpstr>Slide 60</vt:lpstr>
      <vt:lpstr>Slide 61</vt:lpstr>
      <vt:lpstr>Comparators (computer intelligence?)</vt:lpstr>
      <vt:lpstr> 7485 4-bit magnitude comparator: (a) pin configuration and (b) logic symbol.</vt:lpstr>
      <vt:lpstr>Build a four-bit Comparator  (from four one-bit ones)</vt:lpstr>
      <vt:lpstr>Designing Comparators Functionally</vt:lpstr>
      <vt:lpstr>Designing Comparators Functionally</vt:lpstr>
      <vt:lpstr>Slide 67</vt:lpstr>
      <vt:lpstr>FIGURE 8–3     Magnitude comparison of two 8-bit binary strings (or binary words).</vt:lpstr>
      <vt:lpstr>Slide 69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ise</dc:creator>
  <cp:lastModifiedBy>ise</cp:lastModifiedBy>
  <cp:revision>8</cp:revision>
  <dcterms:created xsi:type="dcterms:W3CDTF">2013-09-12T06:44:31Z</dcterms:created>
  <dcterms:modified xsi:type="dcterms:W3CDTF">2015-09-19T05:29:58Z</dcterms:modified>
</cp:coreProperties>
</file>