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slides/slide129.xml" ContentType="application/vnd.openxmlformats-officedocument.presentationml.slide+xml"/>
  <Override PartName="/ppt/slides/slide147.xml" ContentType="application/vnd.openxmlformats-officedocument.presentationml.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s/slide139.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421" r:id="rId23"/>
    <p:sldId id="413" r:id="rId24"/>
    <p:sldId id="414" r:id="rId25"/>
    <p:sldId id="415" r:id="rId26"/>
    <p:sldId id="416" r:id="rId27"/>
    <p:sldId id="417" r:id="rId28"/>
    <p:sldId id="418" r:id="rId29"/>
    <p:sldId id="419" r:id="rId30"/>
    <p:sldId id="420"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91" r:id="rId44"/>
    <p:sldId id="289" r:id="rId45"/>
    <p:sldId id="290" r:id="rId46"/>
    <p:sldId id="292" r:id="rId47"/>
    <p:sldId id="293" r:id="rId48"/>
    <p:sldId id="294" r:id="rId49"/>
    <p:sldId id="295" r:id="rId50"/>
    <p:sldId id="296" r:id="rId51"/>
    <p:sldId id="297" r:id="rId52"/>
    <p:sldId id="298" r:id="rId53"/>
    <p:sldId id="308" r:id="rId54"/>
    <p:sldId id="309" r:id="rId55"/>
    <p:sldId id="310" r:id="rId56"/>
    <p:sldId id="311" r:id="rId57"/>
    <p:sldId id="312" r:id="rId58"/>
    <p:sldId id="313" r:id="rId59"/>
    <p:sldId id="314" r:id="rId60"/>
    <p:sldId id="315" r:id="rId61"/>
    <p:sldId id="300" r:id="rId62"/>
    <p:sldId id="301" r:id="rId63"/>
    <p:sldId id="302" r:id="rId64"/>
    <p:sldId id="303" r:id="rId65"/>
    <p:sldId id="304" r:id="rId66"/>
    <p:sldId id="305" r:id="rId67"/>
    <p:sldId id="306" r:id="rId68"/>
    <p:sldId id="307" r:id="rId69"/>
    <p:sldId id="316" r:id="rId70"/>
    <p:sldId id="317" r:id="rId71"/>
    <p:sldId id="318" r:id="rId72"/>
    <p:sldId id="319" r:id="rId73"/>
    <p:sldId id="320" r:id="rId74"/>
    <p:sldId id="321" r:id="rId75"/>
    <p:sldId id="322"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9" r:id="rId90"/>
    <p:sldId id="340" r:id="rId91"/>
    <p:sldId id="341" r:id="rId92"/>
    <p:sldId id="422" r:id="rId93"/>
    <p:sldId id="342" r:id="rId94"/>
    <p:sldId id="343" r:id="rId95"/>
    <p:sldId id="344" r:id="rId96"/>
    <p:sldId id="345" r:id="rId97"/>
    <p:sldId id="346" r:id="rId98"/>
    <p:sldId id="347" r:id="rId99"/>
    <p:sldId id="348" r:id="rId100"/>
    <p:sldId id="349"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1" r:id="rId117"/>
    <p:sldId id="372" r:id="rId118"/>
    <p:sldId id="373" r:id="rId119"/>
    <p:sldId id="374" r:id="rId120"/>
    <p:sldId id="376" r:id="rId121"/>
    <p:sldId id="377" r:id="rId122"/>
    <p:sldId id="378" r:id="rId123"/>
    <p:sldId id="379" r:id="rId124"/>
    <p:sldId id="380" r:id="rId125"/>
    <p:sldId id="382" r:id="rId126"/>
    <p:sldId id="383" r:id="rId127"/>
    <p:sldId id="384" r:id="rId128"/>
    <p:sldId id="385" r:id="rId129"/>
    <p:sldId id="386" r:id="rId130"/>
    <p:sldId id="387" r:id="rId131"/>
    <p:sldId id="388" r:id="rId132"/>
    <p:sldId id="389" r:id="rId133"/>
    <p:sldId id="390" r:id="rId134"/>
    <p:sldId id="391" r:id="rId135"/>
    <p:sldId id="392" r:id="rId136"/>
    <p:sldId id="393" r:id="rId137"/>
    <p:sldId id="394" r:id="rId138"/>
    <p:sldId id="395" r:id="rId139"/>
    <p:sldId id="396" r:id="rId140"/>
    <p:sldId id="397" r:id="rId141"/>
    <p:sldId id="398" r:id="rId142"/>
    <p:sldId id="399" r:id="rId143"/>
    <p:sldId id="400" r:id="rId144"/>
    <p:sldId id="401" r:id="rId145"/>
    <p:sldId id="403" r:id="rId146"/>
    <p:sldId id="404" r:id="rId147"/>
    <p:sldId id="405" r:id="rId148"/>
    <p:sldId id="406" r:id="rId149"/>
    <p:sldId id="407" r:id="rId150"/>
    <p:sldId id="408" r:id="rId151"/>
    <p:sldId id="409" r:id="rId152"/>
    <p:sldId id="410" r:id="rId153"/>
    <p:sldId id="411" r:id="rId154"/>
    <p:sldId id="412" r:id="rId1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BDD028-778D-4B2F-9313-73E7E88985F0}" type="datetimeFigureOut">
              <a:rPr lang="en-US" smtClean="0"/>
              <a:pPr/>
              <a:t>8/19/2016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59F5DC-99E7-4539-A1B3-68973864052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7CA9FFB9-8283-457A-9C1C-704CC18D6B3C}" type="slidenum">
              <a:rPr lang="en-US" smtClean="0"/>
              <a:pPr/>
              <a:t>53</a:t>
            </a:fld>
            <a:endParaRPr lang="en-US" smtClean="0"/>
          </a:p>
        </p:txBody>
      </p:sp>
      <p:sp>
        <p:nvSpPr>
          <p:cNvPr id="17510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45A4CEBC-E719-4422-978B-197879839634}" type="slidenum">
              <a:rPr lang="ar-SA" sz="1200"/>
              <a:pPr algn="r"/>
              <a:t>53</a:t>
            </a:fld>
            <a:endParaRPr lang="en-US" sz="1200"/>
          </a:p>
        </p:txBody>
      </p:sp>
      <p:sp>
        <p:nvSpPr>
          <p:cNvPr id="175108" name="Rectangle 2"/>
          <p:cNvSpPr>
            <a:spLocks noGrp="1" noRot="1" noChangeAspect="1" noChangeArrowheads="1" noTextEdit="1"/>
          </p:cNvSpPr>
          <p:nvPr>
            <p:ph type="sldImg"/>
          </p:nvPr>
        </p:nvSpPr>
        <p:spPr>
          <a:ln/>
        </p:spPr>
      </p:sp>
      <p:sp>
        <p:nvSpPr>
          <p:cNvPr id="17510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A0410AAC-1ADA-48CC-8E4C-6751EDD75FA1}" type="slidenum">
              <a:rPr lang="en-US" smtClean="0"/>
              <a:pPr/>
              <a:t>65</a:t>
            </a:fld>
            <a:endParaRPr lang="en-US" smtClean="0"/>
          </a:p>
        </p:txBody>
      </p:sp>
      <p:sp>
        <p:nvSpPr>
          <p:cNvPr id="18637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2985B9C-CAF7-48C1-A915-D34B9EA11A6D}" type="slidenum">
              <a:rPr lang="ar-SA" sz="1200"/>
              <a:pPr algn="r"/>
              <a:t>65</a:t>
            </a:fld>
            <a:endParaRPr lang="en-US" sz="1200"/>
          </a:p>
        </p:txBody>
      </p:sp>
      <p:sp>
        <p:nvSpPr>
          <p:cNvPr id="186372" name="Rectangle 2"/>
          <p:cNvSpPr>
            <a:spLocks noGrp="1" noRot="1" noChangeAspect="1" noChangeArrowheads="1" noTextEdit="1"/>
          </p:cNvSpPr>
          <p:nvPr>
            <p:ph type="sldImg"/>
          </p:nvPr>
        </p:nvSpPr>
        <p:spPr>
          <a:ln/>
        </p:spPr>
      </p:sp>
      <p:sp>
        <p:nvSpPr>
          <p:cNvPr id="18637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p>
            <a:fld id="{09BABFB6-2E55-47E8-8A2D-55BD3E72EA2A}" type="slidenum">
              <a:rPr lang="en-US" smtClean="0"/>
              <a:pPr/>
              <a:t>66</a:t>
            </a:fld>
            <a:endParaRPr lang="en-US" smtClean="0"/>
          </a:p>
        </p:txBody>
      </p:sp>
      <p:sp>
        <p:nvSpPr>
          <p:cNvPr id="18739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C387F2B7-C26E-4DA7-A59F-966B30B799D8}" type="slidenum">
              <a:rPr lang="ar-SA" sz="1200"/>
              <a:pPr algn="r"/>
              <a:t>66</a:t>
            </a:fld>
            <a:endParaRPr lang="en-US" sz="1200"/>
          </a:p>
        </p:txBody>
      </p:sp>
      <p:sp>
        <p:nvSpPr>
          <p:cNvPr id="187396" name="Rectangle 2"/>
          <p:cNvSpPr>
            <a:spLocks noGrp="1" noRot="1" noChangeAspect="1" noChangeArrowheads="1" noTextEdit="1"/>
          </p:cNvSpPr>
          <p:nvPr>
            <p:ph type="sldImg"/>
          </p:nvPr>
        </p:nvSpPr>
        <p:spPr>
          <a:ln/>
        </p:spPr>
      </p:sp>
      <p:sp>
        <p:nvSpPr>
          <p:cNvPr id="18739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1B0E5461-7B03-4341-90A8-E4F5677B84D3}" type="slidenum">
              <a:rPr lang="en-US" smtClean="0"/>
              <a:pPr/>
              <a:t>68</a:t>
            </a:fld>
            <a:endParaRPr lang="en-US" smtClean="0"/>
          </a:p>
        </p:txBody>
      </p:sp>
      <p:sp>
        <p:nvSpPr>
          <p:cNvPr id="18841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B6099274-F0E9-474F-9422-3CA69B80AD88}" type="slidenum">
              <a:rPr lang="ar-SA" sz="1200"/>
              <a:pPr algn="r"/>
              <a:t>68</a:t>
            </a:fld>
            <a:endParaRPr lang="en-US" sz="1200"/>
          </a:p>
        </p:txBody>
      </p:sp>
      <p:sp>
        <p:nvSpPr>
          <p:cNvPr id="188420" name="Rectangle 2"/>
          <p:cNvSpPr>
            <a:spLocks noGrp="1" noRot="1" noChangeAspect="1" noChangeArrowheads="1" noTextEdit="1"/>
          </p:cNvSpPr>
          <p:nvPr>
            <p:ph type="sldImg"/>
          </p:nvPr>
        </p:nvSpPr>
        <p:spPr>
          <a:ln/>
        </p:spPr>
      </p:sp>
      <p:sp>
        <p:nvSpPr>
          <p:cNvPr id="18842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D59F5DC-99E7-4539-A1B3-68973864052F}" type="slidenum">
              <a:rPr lang="en-IN" smtClean="0"/>
              <a:pPr/>
              <a:t>69</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p>
            <a:fld id="{41453374-D01B-4A72-970F-EBBF4449E4B4}" type="slidenum">
              <a:rPr lang="en-US" smtClean="0"/>
              <a:pPr/>
              <a:t>80</a:t>
            </a:fld>
            <a:endParaRPr lang="en-US" smtClean="0"/>
          </a:p>
        </p:txBody>
      </p:sp>
      <p:sp>
        <p:nvSpPr>
          <p:cNvPr id="19558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2352720-FBF1-4410-97DF-D92629A65A80}" type="slidenum">
              <a:rPr lang="ar-SA" sz="1200"/>
              <a:pPr algn="r"/>
              <a:t>80</a:t>
            </a:fld>
            <a:endParaRPr lang="en-US" sz="1200"/>
          </a:p>
        </p:txBody>
      </p:sp>
      <p:sp>
        <p:nvSpPr>
          <p:cNvPr id="195588" name="Rectangle 2"/>
          <p:cNvSpPr>
            <a:spLocks noGrp="1" noRot="1" noChangeAspect="1" noChangeArrowheads="1" noTextEdit="1"/>
          </p:cNvSpPr>
          <p:nvPr>
            <p:ph type="sldImg"/>
          </p:nvPr>
        </p:nvSpPr>
        <p:spPr>
          <a:ln/>
        </p:spPr>
      </p:sp>
      <p:sp>
        <p:nvSpPr>
          <p:cNvPr id="19558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p>
            <a:fld id="{F8D657B9-C755-41BD-AED6-B9163ED72AE2}" type="slidenum">
              <a:rPr lang="en-US" smtClean="0"/>
              <a:pPr/>
              <a:t>83</a:t>
            </a:fld>
            <a:endParaRPr lang="en-US" smtClean="0"/>
          </a:p>
        </p:txBody>
      </p:sp>
      <p:sp>
        <p:nvSpPr>
          <p:cNvPr id="19661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DE6A427-FF20-4055-B50C-97B20C05AFEF}" type="slidenum">
              <a:rPr lang="ar-SA" sz="1200"/>
              <a:pPr algn="r"/>
              <a:t>83</a:t>
            </a:fld>
            <a:endParaRPr lang="en-US" sz="1200"/>
          </a:p>
        </p:txBody>
      </p:sp>
      <p:sp>
        <p:nvSpPr>
          <p:cNvPr id="196612" name="Rectangle 2"/>
          <p:cNvSpPr>
            <a:spLocks noGrp="1" noRot="1" noChangeAspect="1" noChangeArrowheads="1" noTextEdit="1"/>
          </p:cNvSpPr>
          <p:nvPr>
            <p:ph type="sldImg"/>
          </p:nvPr>
        </p:nvSpPr>
        <p:spPr>
          <a:ln/>
        </p:spPr>
      </p:sp>
      <p:sp>
        <p:nvSpPr>
          <p:cNvPr id="19661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p>
            <a:fld id="{3E919257-19E1-48E5-A39E-C6ED8DB69AD2}" type="slidenum">
              <a:rPr lang="en-US" smtClean="0"/>
              <a:pPr/>
              <a:t>84</a:t>
            </a:fld>
            <a:endParaRPr lang="en-US" smtClean="0"/>
          </a:p>
        </p:txBody>
      </p:sp>
      <p:sp>
        <p:nvSpPr>
          <p:cNvPr id="19763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7BD879B7-1850-4EF1-876A-3374310CADB4}" type="slidenum">
              <a:rPr lang="ar-SA" sz="1200"/>
              <a:pPr algn="r"/>
              <a:t>84</a:t>
            </a:fld>
            <a:endParaRPr lang="en-US" sz="1200"/>
          </a:p>
        </p:txBody>
      </p:sp>
      <p:sp>
        <p:nvSpPr>
          <p:cNvPr id="197636" name="Rectangle 2"/>
          <p:cNvSpPr>
            <a:spLocks noGrp="1" noRot="1" noChangeAspect="1" noChangeArrowheads="1" noTextEdit="1"/>
          </p:cNvSpPr>
          <p:nvPr>
            <p:ph type="sldImg"/>
          </p:nvPr>
        </p:nvSpPr>
        <p:spPr>
          <a:ln/>
        </p:spPr>
      </p:sp>
      <p:sp>
        <p:nvSpPr>
          <p:cNvPr id="19763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p>
            <a:fld id="{4F785700-2AE3-4D7F-AD38-7F61E10EBA7C}" type="slidenum">
              <a:rPr lang="en-US" smtClean="0"/>
              <a:pPr/>
              <a:t>86</a:t>
            </a:fld>
            <a:endParaRPr lang="en-US" smtClean="0"/>
          </a:p>
        </p:txBody>
      </p:sp>
      <p:sp>
        <p:nvSpPr>
          <p:cNvPr id="19865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65EDB93-EB97-4CF0-B455-BDB99A345177}" type="slidenum">
              <a:rPr lang="ar-SA" sz="1200"/>
              <a:pPr algn="r"/>
              <a:t>86</a:t>
            </a:fld>
            <a:endParaRPr lang="en-US" sz="1200"/>
          </a:p>
        </p:txBody>
      </p:sp>
      <p:sp>
        <p:nvSpPr>
          <p:cNvPr id="198660" name="Rectangle 2"/>
          <p:cNvSpPr>
            <a:spLocks noGrp="1" noRot="1" noChangeAspect="1" noChangeArrowheads="1" noTextEdit="1"/>
          </p:cNvSpPr>
          <p:nvPr>
            <p:ph type="sldImg"/>
          </p:nvPr>
        </p:nvSpPr>
        <p:spPr>
          <a:ln/>
        </p:spPr>
      </p:sp>
      <p:sp>
        <p:nvSpPr>
          <p:cNvPr id="19866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p>
            <a:fld id="{0C916E0F-47A5-43FB-B001-6FAA76216D3A}" type="slidenum">
              <a:rPr lang="en-US" smtClean="0"/>
              <a:pPr/>
              <a:t>89</a:t>
            </a:fld>
            <a:endParaRPr lang="en-US" smtClean="0"/>
          </a:p>
        </p:txBody>
      </p:sp>
      <p:sp>
        <p:nvSpPr>
          <p:cNvPr id="19968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B81AF36F-CAC4-4511-B08E-955CD879B1E1}" type="slidenum">
              <a:rPr lang="ar-SA" sz="1200"/>
              <a:pPr algn="r"/>
              <a:t>89</a:t>
            </a:fld>
            <a:endParaRPr lang="en-US" sz="1200"/>
          </a:p>
        </p:txBody>
      </p:sp>
      <p:sp>
        <p:nvSpPr>
          <p:cNvPr id="199684" name="Rectangle 2"/>
          <p:cNvSpPr>
            <a:spLocks noGrp="1" noRot="1" noChangeAspect="1" noChangeArrowheads="1" noTextEdit="1"/>
          </p:cNvSpPr>
          <p:nvPr>
            <p:ph type="sldImg"/>
          </p:nvPr>
        </p:nvSpPr>
        <p:spPr>
          <a:ln/>
        </p:spPr>
      </p:sp>
      <p:sp>
        <p:nvSpPr>
          <p:cNvPr id="19968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p:spPr>
        <p:txBody>
          <a:bodyPr/>
          <a:lstStyle/>
          <a:p>
            <a:fld id="{9576E1DD-1C7E-4E98-9A2E-2D3D1CC1146D}" type="slidenum">
              <a:rPr lang="en-US" smtClean="0"/>
              <a:pPr/>
              <a:t>90</a:t>
            </a:fld>
            <a:endParaRPr lang="en-US" smtClean="0"/>
          </a:p>
        </p:txBody>
      </p:sp>
      <p:sp>
        <p:nvSpPr>
          <p:cNvPr id="20070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6775F7A-C29F-4B81-810D-4A9F6A56C840}" type="slidenum">
              <a:rPr lang="ar-SA" sz="1200"/>
              <a:pPr algn="r"/>
              <a:t>90</a:t>
            </a:fld>
            <a:endParaRPr lang="en-US" sz="1200"/>
          </a:p>
        </p:txBody>
      </p:sp>
      <p:sp>
        <p:nvSpPr>
          <p:cNvPr id="200708" name="Rectangle 2"/>
          <p:cNvSpPr>
            <a:spLocks noGrp="1" noRot="1" noChangeAspect="1" noChangeArrowheads="1" noTextEdit="1"/>
          </p:cNvSpPr>
          <p:nvPr>
            <p:ph type="sldImg"/>
          </p:nvPr>
        </p:nvSpPr>
        <p:spPr>
          <a:ln/>
        </p:spPr>
      </p:sp>
      <p:sp>
        <p:nvSpPr>
          <p:cNvPr id="20070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A38BA639-ACE2-4CF1-8A3A-C5A139BC277B}" type="slidenum">
              <a:rPr lang="en-US" smtClean="0"/>
              <a:pPr/>
              <a:t>55</a:t>
            </a:fld>
            <a:endParaRPr lang="en-US" smtClean="0"/>
          </a:p>
        </p:txBody>
      </p:sp>
      <p:sp>
        <p:nvSpPr>
          <p:cNvPr id="17613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FB9354A-D0B0-4FED-93BB-372DDCAC10C2}" type="slidenum">
              <a:rPr lang="ar-SA" sz="1200"/>
              <a:pPr algn="r"/>
              <a:t>55</a:t>
            </a:fld>
            <a:endParaRPr lang="en-US" sz="1200"/>
          </a:p>
        </p:txBody>
      </p:sp>
      <p:sp>
        <p:nvSpPr>
          <p:cNvPr id="176132" name="Rectangle 2"/>
          <p:cNvSpPr>
            <a:spLocks noGrp="1" noRot="1" noChangeAspect="1" noChangeArrowheads="1" noTextEdit="1"/>
          </p:cNvSpPr>
          <p:nvPr>
            <p:ph type="sldImg"/>
          </p:nvPr>
        </p:nvSpPr>
        <p:spPr>
          <a:ln/>
        </p:spPr>
      </p:sp>
      <p:sp>
        <p:nvSpPr>
          <p:cNvPr id="17613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fld id="{69E71906-9CB2-41BE-AAFA-02893BFE5965}" type="slidenum">
              <a:rPr lang="en-US" smtClean="0"/>
              <a:pPr/>
              <a:t>101</a:t>
            </a:fld>
            <a:endParaRPr lang="en-US" smtClean="0"/>
          </a:p>
        </p:txBody>
      </p:sp>
      <p:sp>
        <p:nvSpPr>
          <p:cNvPr id="20173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4ED7BE0-2A3A-41AC-88A2-2C45A4CB3A39}" type="slidenum">
              <a:rPr lang="ar-SA" sz="1200"/>
              <a:pPr algn="r"/>
              <a:t>101</a:t>
            </a:fld>
            <a:endParaRPr lang="en-US" sz="1200"/>
          </a:p>
        </p:txBody>
      </p:sp>
      <p:sp>
        <p:nvSpPr>
          <p:cNvPr id="201732" name="Rectangle 2"/>
          <p:cNvSpPr>
            <a:spLocks noGrp="1" noRot="1" noChangeAspect="1" noChangeArrowheads="1" noTextEdit="1"/>
          </p:cNvSpPr>
          <p:nvPr>
            <p:ph type="sldImg"/>
          </p:nvPr>
        </p:nvSpPr>
        <p:spPr>
          <a:ln/>
        </p:spPr>
      </p:sp>
      <p:sp>
        <p:nvSpPr>
          <p:cNvPr id="20173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p>
            <a:fld id="{0BFDB8DE-FA4C-4D05-A8B7-7AE945437A59}" type="slidenum">
              <a:rPr lang="en-US" smtClean="0"/>
              <a:pPr/>
              <a:t>102</a:t>
            </a:fld>
            <a:endParaRPr lang="en-US" smtClean="0"/>
          </a:p>
        </p:txBody>
      </p:sp>
      <p:sp>
        <p:nvSpPr>
          <p:cNvPr id="20275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E03512A-3968-4370-BD60-0F9C79EB9CF7}" type="slidenum">
              <a:rPr lang="ar-SA" sz="1200"/>
              <a:pPr algn="r"/>
              <a:t>102</a:t>
            </a:fld>
            <a:endParaRPr lang="en-US" sz="1200"/>
          </a:p>
        </p:txBody>
      </p:sp>
      <p:sp>
        <p:nvSpPr>
          <p:cNvPr id="202756" name="Rectangle 2"/>
          <p:cNvSpPr>
            <a:spLocks noGrp="1" noRot="1" noChangeAspect="1" noChangeArrowheads="1" noTextEdit="1"/>
          </p:cNvSpPr>
          <p:nvPr>
            <p:ph type="sldImg"/>
          </p:nvPr>
        </p:nvSpPr>
        <p:spPr>
          <a:ln/>
        </p:spPr>
      </p:sp>
      <p:sp>
        <p:nvSpPr>
          <p:cNvPr id="20275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Slide Image Placeholder 1"/>
          <p:cNvSpPr>
            <a:spLocks noGrp="1" noRot="1" noChangeAspect="1" noTextEdit="1"/>
          </p:cNvSpPr>
          <p:nvPr>
            <p:ph type="sldImg"/>
          </p:nvPr>
        </p:nvSpPr>
        <p:spPr>
          <a:ln/>
        </p:spPr>
      </p:sp>
      <p:sp>
        <p:nvSpPr>
          <p:cNvPr id="203779" name="Notes Placeholder 2"/>
          <p:cNvSpPr>
            <a:spLocks noGrp="1"/>
          </p:cNvSpPr>
          <p:nvPr>
            <p:ph type="body" idx="1"/>
          </p:nvPr>
        </p:nvSpPr>
        <p:spPr>
          <a:noFill/>
          <a:ln/>
        </p:spPr>
        <p:txBody>
          <a:bodyPr/>
          <a:lstStyle/>
          <a:p>
            <a:endParaRPr lang="en-US" smtClean="0"/>
          </a:p>
        </p:txBody>
      </p:sp>
      <p:sp>
        <p:nvSpPr>
          <p:cNvPr id="203780" name="Slide Number Placeholder 3"/>
          <p:cNvSpPr>
            <a:spLocks noGrp="1"/>
          </p:cNvSpPr>
          <p:nvPr>
            <p:ph type="sldNum" sz="quarter" idx="5"/>
          </p:nvPr>
        </p:nvSpPr>
        <p:spPr>
          <a:noFill/>
        </p:spPr>
        <p:txBody>
          <a:bodyPr/>
          <a:lstStyle/>
          <a:p>
            <a:fld id="{6994C07B-BFB2-48D0-BD28-FE4C4CB8C032}" type="slidenum">
              <a:rPr lang="en-US" smtClean="0"/>
              <a:pPr/>
              <a:t>111</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p>
            <a:fld id="{88915675-FF61-45C1-93C3-555D200898E6}" type="slidenum">
              <a:rPr lang="en-US" smtClean="0"/>
              <a:pPr/>
              <a:t>116</a:t>
            </a:fld>
            <a:endParaRPr lang="en-US" smtClean="0"/>
          </a:p>
        </p:txBody>
      </p:sp>
      <p:sp>
        <p:nvSpPr>
          <p:cNvPr id="20787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765009A-CCCB-490B-9A9E-D4DF811C587C}" type="slidenum">
              <a:rPr lang="ar-SA" sz="1200"/>
              <a:pPr algn="r"/>
              <a:t>116</a:t>
            </a:fld>
            <a:endParaRPr lang="en-US" sz="1200"/>
          </a:p>
        </p:txBody>
      </p:sp>
      <p:sp>
        <p:nvSpPr>
          <p:cNvPr id="207876" name="Rectangle 2"/>
          <p:cNvSpPr>
            <a:spLocks noGrp="1" noRot="1" noChangeAspect="1" noChangeArrowheads="1" noTextEdit="1"/>
          </p:cNvSpPr>
          <p:nvPr>
            <p:ph type="sldImg"/>
          </p:nvPr>
        </p:nvSpPr>
        <p:spPr>
          <a:ln/>
        </p:spPr>
      </p:sp>
      <p:sp>
        <p:nvSpPr>
          <p:cNvPr id="20787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p:spPr>
        <p:txBody>
          <a:bodyPr/>
          <a:lstStyle/>
          <a:p>
            <a:fld id="{64F515A7-74AC-48EE-8AFC-C2E9F737FDF5}" type="slidenum">
              <a:rPr lang="en-US" smtClean="0"/>
              <a:pPr/>
              <a:t>121</a:t>
            </a:fld>
            <a:endParaRPr lang="en-US" smtClean="0"/>
          </a:p>
        </p:txBody>
      </p:sp>
      <p:sp>
        <p:nvSpPr>
          <p:cNvPr id="21094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304FC31-11AC-4E57-A17A-03B739A41460}" type="slidenum">
              <a:rPr lang="ar-SA" sz="1200"/>
              <a:pPr algn="r"/>
              <a:t>121</a:t>
            </a:fld>
            <a:endParaRPr lang="en-US" sz="1200"/>
          </a:p>
        </p:txBody>
      </p:sp>
      <p:sp>
        <p:nvSpPr>
          <p:cNvPr id="210948" name="Rectangle 2"/>
          <p:cNvSpPr>
            <a:spLocks noGrp="1" noRot="1" noChangeAspect="1" noChangeArrowheads="1" noTextEdit="1"/>
          </p:cNvSpPr>
          <p:nvPr>
            <p:ph type="sldImg"/>
          </p:nvPr>
        </p:nvSpPr>
        <p:spPr>
          <a:ln/>
        </p:spPr>
      </p:sp>
      <p:sp>
        <p:nvSpPr>
          <p:cNvPr id="21094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p:spPr>
        <p:txBody>
          <a:bodyPr/>
          <a:lstStyle/>
          <a:p>
            <a:fld id="{7F64C935-CCCE-46D2-B306-2980AF11916A}" type="slidenum">
              <a:rPr lang="en-US" smtClean="0"/>
              <a:pPr/>
              <a:t>146</a:t>
            </a:fld>
            <a:endParaRPr lang="en-US" smtClean="0"/>
          </a:p>
        </p:txBody>
      </p:sp>
      <p:sp>
        <p:nvSpPr>
          <p:cNvPr id="21299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9FDEA43C-20A3-49F2-943A-54E9645FEEF9}" type="slidenum">
              <a:rPr lang="ar-SA" sz="1200"/>
              <a:pPr algn="r"/>
              <a:t>146</a:t>
            </a:fld>
            <a:endParaRPr lang="en-US" sz="1200"/>
          </a:p>
        </p:txBody>
      </p:sp>
      <p:sp>
        <p:nvSpPr>
          <p:cNvPr id="212996" name="Rectangle 2"/>
          <p:cNvSpPr>
            <a:spLocks noGrp="1" noRot="1" noChangeAspect="1" noChangeArrowheads="1" noTextEdit="1"/>
          </p:cNvSpPr>
          <p:nvPr>
            <p:ph type="sldImg"/>
          </p:nvPr>
        </p:nvSpPr>
        <p:spPr>
          <a:ln/>
        </p:spPr>
      </p:sp>
      <p:sp>
        <p:nvSpPr>
          <p:cNvPr id="21299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p>
            <a:fld id="{942FB5ED-C1CB-4B91-9213-8E742164D6AA}" type="slidenum">
              <a:rPr lang="en-US" smtClean="0"/>
              <a:pPr/>
              <a:t>147</a:t>
            </a:fld>
            <a:endParaRPr lang="en-US" smtClean="0"/>
          </a:p>
        </p:txBody>
      </p:sp>
      <p:sp>
        <p:nvSpPr>
          <p:cNvPr id="21401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28E1D2B-D591-48DB-B891-F4304DBF947E}" type="slidenum">
              <a:rPr lang="ar-SA" sz="1200"/>
              <a:pPr algn="r"/>
              <a:t>147</a:t>
            </a:fld>
            <a:endParaRPr lang="en-US" sz="1200"/>
          </a:p>
        </p:txBody>
      </p:sp>
      <p:sp>
        <p:nvSpPr>
          <p:cNvPr id="214020" name="Rectangle 2"/>
          <p:cNvSpPr>
            <a:spLocks noGrp="1" noRot="1" noChangeAspect="1" noChangeArrowheads="1" noTextEdit="1"/>
          </p:cNvSpPr>
          <p:nvPr>
            <p:ph type="sldImg"/>
          </p:nvPr>
        </p:nvSpPr>
        <p:spPr>
          <a:ln/>
        </p:spPr>
      </p:sp>
      <p:sp>
        <p:nvSpPr>
          <p:cNvPr id="21402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p:spPr>
        <p:txBody>
          <a:bodyPr/>
          <a:lstStyle/>
          <a:p>
            <a:fld id="{93531E97-C6E7-4E36-BEDB-A77E1A98F030}" type="slidenum">
              <a:rPr lang="en-US" smtClean="0"/>
              <a:pPr/>
              <a:t>148</a:t>
            </a:fld>
            <a:endParaRPr lang="en-US" smtClean="0"/>
          </a:p>
        </p:txBody>
      </p:sp>
      <p:sp>
        <p:nvSpPr>
          <p:cNvPr id="21504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494E0CA-E107-4DF5-BA3A-ADE7B3824378}" type="slidenum">
              <a:rPr lang="ar-SA" sz="1200"/>
              <a:pPr algn="r"/>
              <a:t>148</a:t>
            </a:fld>
            <a:endParaRPr lang="en-US" sz="1200"/>
          </a:p>
        </p:txBody>
      </p:sp>
      <p:sp>
        <p:nvSpPr>
          <p:cNvPr id="215044" name="Rectangle 2"/>
          <p:cNvSpPr>
            <a:spLocks noGrp="1" noRot="1" noChangeAspect="1" noChangeArrowheads="1" noTextEdit="1"/>
          </p:cNvSpPr>
          <p:nvPr>
            <p:ph type="sldImg"/>
          </p:nvPr>
        </p:nvSpPr>
        <p:spPr>
          <a:ln/>
        </p:spPr>
      </p:sp>
      <p:sp>
        <p:nvSpPr>
          <p:cNvPr id="21504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p>
            <a:fld id="{716DAC92-08E0-4C50-89CA-CB3DBD179C4C}" type="slidenum">
              <a:rPr lang="en-US" smtClean="0"/>
              <a:pPr/>
              <a:t>149</a:t>
            </a:fld>
            <a:endParaRPr lang="en-US" smtClean="0"/>
          </a:p>
        </p:txBody>
      </p:sp>
      <p:sp>
        <p:nvSpPr>
          <p:cNvPr id="21606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78266A0A-BE9C-4B49-9C34-C8BFAF840A65}" type="slidenum">
              <a:rPr lang="ar-SA" sz="1200"/>
              <a:pPr algn="r"/>
              <a:t>149</a:t>
            </a:fld>
            <a:endParaRPr lang="en-US" sz="1200"/>
          </a:p>
        </p:txBody>
      </p:sp>
      <p:sp>
        <p:nvSpPr>
          <p:cNvPr id="216068" name="Rectangle 2"/>
          <p:cNvSpPr>
            <a:spLocks noGrp="1" noRot="1" noChangeAspect="1" noChangeArrowheads="1" noTextEdit="1"/>
          </p:cNvSpPr>
          <p:nvPr>
            <p:ph type="sldImg"/>
          </p:nvPr>
        </p:nvSpPr>
        <p:spPr>
          <a:ln/>
        </p:spPr>
      </p:sp>
      <p:sp>
        <p:nvSpPr>
          <p:cNvPr id="21606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p>
            <a:fld id="{B6E17864-847C-4A9F-A598-46B1B10547E6}" type="slidenum">
              <a:rPr lang="en-US" smtClean="0"/>
              <a:pPr/>
              <a:t>150</a:t>
            </a:fld>
            <a:endParaRPr lang="en-US" smtClean="0"/>
          </a:p>
        </p:txBody>
      </p:sp>
      <p:sp>
        <p:nvSpPr>
          <p:cNvPr id="21709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48BEC8B4-8762-4B63-B362-98D2F57FCC6D}" type="slidenum">
              <a:rPr lang="ar-SA" sz="1200"/>
              <a:pPr algn="r"/>
              <a:t>150</a:t>
            </a:fld>
            <a:endParaRPr lang="en-US" sz="1200"/>
          </a:p>
        </p:txBody>
      </p:sp>
      <p:sp>
        <p:nvSpPr>
          <p:cNvPr id="217092" name="Rectangle 2"/>
          <p:cNvSpPr>
            <a:spLocks noGrp="1" noRot="1" noChangeAspect="1" noChangeArrowheads="1" noTextEdit="1"/>
          </p:cNvSpPr>
          <p:nvPr>
            <p:ph type="sldImg"/>
          </p:nvPr>
        </p:nvSpPr>
        <p:spPr>
          <a:ln/>
        </p:spPr>
      </p:sp>
      <p:sp>
        <p:nvSpPr>
          <p:cNvPr id="21709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A239E4FA-9EBA-42B2-90FF-C00672330BBC}" type="slidenum">
              <a:rPr lang="en-US" smtClean="0"/>
              <a:pPr/>
              <a:t>56</a:t>
            </a:fld>
            <a:endParaRPr lang="en-US" smtClean="0"/>
          </a:p>
        </p:txBody>
      </p:sp>
      <p:sp>
        <p:nvSpPr>
          <p:cNvPr id="17715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77B0F70A-3721-47D5-AAE1-B28EAD6F3289}" type="slidenum">
              <a:rPr lang="ar-SA" sz="1200"/>
              <a:pPr algn="r"/>
              <a:t>56</a:t>
            </a:fld>
            <a:endParaRPr lang="en-US" sz="1200"/>
          </a:p>
        </p:txBody>
      </p:sp>
      <p:sp>
        <p:nvSpPr>
          <p:cNvPr id="177156" name="Rectangle 2"/>
          <p:cNvSpPr>
            <a:spLocks noGrp="1" noRot="1" noChangeAspect="1" noChangeArrowheads="1" noTextEdit="1"/>
          </p:cNvSpPr>
          <p:nvPr>
            <p:ph type="sldImg"/>
          </p:nvPr>
        </p:nvSpPr>
        <p:spPr>
          <a:ln/>
        </p:spPr>
      </p:sp>
      <p:sp>
        <p:nvSpPr>
          <p:cNvPr id="17715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p>
            <a:fld id="{14217B2D-EF96-45FD-B827-CA58D2A421D3}" type="slidenum">
              <a:rPr lang="en-US" smtClean="0"/>
              <a:pPr/>
              <a:t>151</a:t>
            </a:fld>
            <a:endParaRPr lang="en-US" smtClean="0"/>
          </a:p>
        </p:txBody>
      </p:sp>
      <p:sp>
        <p:nvSpPr>
          <p:cNvPr id="21811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449845A-3DB8-47A2-B679-9E6F356742FD}" type="slidenum">
              <a:rPr lang="ar-SA" sz="1200"/>
              <a:pPr algn="r"/>
              <a:t>151</a:t>
            </a:fld>
            <a:endParaRPr lang="en-US" sz="1200"/>
          </a:p>
        </p:txBody>
      </p:sp>
      <p:sp>
        <p:nvSpPr>
          <p:cNvPr id="218116" name="Rectangle 2"/>
          <p:cNvSpPr>
            <a:spLocks noGrp="1" noRot="1" noChangeAspect="1" noChangeArrowheads="1" noTextEdit="1"/>
          </p:cNvSpPr>
          <p:nvPr>
            <p:ph type="sldImg"/>
          </p:nvPr>
        </p:nvSpPr>
        <p:spPr>
          <a:ln/>
        </p:spPr>
      </p:sp>
      <p:sp>
        <p:nvSpPr>
          <p:cNvPr id="21811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p:spPr>
        <p:txBody>
          <a:bodyPr/>
          <a:lstStyle/>
          <a:p>
            <a:fld id="{D3D292A0-64CB-4BE8-BCE0-CF73C08D2DEC}" type="slidenum">
              <a:rPr lang="en-US" smtClean="0"/>
              <a:pPr/>
              <a:t>152</a:t>
            </a:fld>
            <a:endParaRPr lang="en-US" smtClean="0"/>
          </a:p>
        </p:txBody>
      </p:sp>
      <p:sp>
        <p:nvSpPr>
          <p:cNvPr id="21913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3B94FB1-9DAD-45DE-83E5-8956027DCB51}" type="slidenum">
              <a:rPr lang="ar-SA" sz="1200"/>
              <a:pPr algn="r"/>
              <a:t>152</a:t>
            </a:fld>
            <a:endParaRPr lang="en-US" sz="1200"/>
          </a:p>
        </p:txBody>
      </p:sp>
      <p:sp>
        <p:nvSpPr>
          <p:cNvPr id="219140" name="Rectangle 2"/>
          <p:cNvSpPr>
            <a:spLocks noGrp="1" noRot="1" noChangeAspect="1" noChangeArrowheads="1" noTextEdit="1"/>
          </p:cNvSpPr>
          <p:nvPr>
            <p:ph type="sldImg"/>
          </p:nvPr>
        </p:nvSpPr>
        <p:spPr>
          <a:ln/>
        </p:spPr>
      </p:sp>
      <p:sp>
        <p:nvSpPr>
          <p:cNvPr id="21914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5E82BCB2-0E89-45AF-80BC-A74F1D8B587A}" type="slidenum">
              <a:rPr lang="en-US" smtClean="0"/>
              <a:pPr/>
              <a:t>153</a:t>
            </a:fld>
            <a:endParaRPr lang="en-US" smtClean="0"/>
          </a:p>
        </p:txBody>
      </p:sp>
      <p:sp>
        <p:nvSpPr>
          <p:cNvPr id="22016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B7D0A4D-8A8B-44E3-AB96-730F34889262}" type="slidenum">
              <a:rPr lang="ar-SA" sz="1200"/>
              <a:pPr algn="r"/>
              <a:t>153</a:t>
            </a:fld>
            <a:endParaRPr lang="en-US" sz="1200"/>
          </a:p>
        </p:txBody>
      </p:sp>
      <p:sp>
        <p:nvSpPr>
          <p:cNvPr id="220164" name="Rectangle 2"/>
          <p:cNvSpPr>
            <a:spLocks noGrp="1" noRot="1" noChangeAspect="1" noChangeArrowheads="1" noTextEdit="1"/>
          </p:cNvSpPr>
          <p:nvPr>
            <p:ph type="sldImg"/>
          </p:nvPr>
        </p:nvSpPr>
        <p:spPr>
          <a:ln/>
        </p:spPr>
      </p:sp>
      <p:sp>
        <p:nvSpPr>
          <p:cNvPr id="22016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p>
            <a:fld id="{E107A017-BD5C-4DA4-A6AC-11358986AB5F}" type="slidenum">
              <a:rPr lang="en-US" smtClean="0"/>
              <a:pPr/>
              <a:t>154</a:t>
            </a:fld>
            <a:endParaRPr lang="en-US" smtClean="0"/>
          </a:p>
        </p:txBody>
      </p:sp>
      <p:sp>
        <p:nvSpPr>
          <p:cNvPr id="22118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B1C78F14-29DF-459A-9A26-784F56E47137}" type="slidenum">
              <a:rPr lang="ar-SA" sz="1200"/>
              <a:pPr algn="r"/>
              <a:t>154</a:t>
            </a:fld>
            <a:endParaRPr lang="en-US" sz="1200"/>
          </a:p>
        </p:txBody>
      </p:sp>
      <p:sp>
        <p:nvSpPr>
          <p:cNvPr id="221188" name="Rectangle 2"/>
          <p:cNvSpPr>
            <a:spLocks noGrp="1" noRot="1" noChangeAspect="1" noChangeArrowheads="1" noTextEdit="1"/>
          </p:cNvSpPr>
          <p:nvPr>
            <p:ph type="sldImg"/>
          </p:nvPr>
        </p:nvSpPr>
        <p:spPr>
          <a:ln/>
        </p:spPr>
      </p:sp>
      <p:sp>
        <p:nvSpPr>
          <p:cNvPr id="22118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971DAD4B-9D8D-415A-8184-EFB477E36515}" type="slidenum">
              <a:rPr lang="en-US" smtClean="0"/>
              <a:pPr/>
              <a:t>57</a:t>
            </a:fld>
            <a:endParaRPr lang="en-US" smtClean="0"/>
          </a:p>
        </p:txBody>
      </p:sp>
      <p:sp>
        <p:nvSpPr>
          <p:cNvPr id="17817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1052E4A-29EA-44CC-A343-8E908728CFDB}" type="slidenum">
              <a:rPr lang="ar-SA" sz="1200"/>
              <a:pPr algn="r"/>
              <a:t>57</a:t>
            </a:fld>
            <a:endParaRPr lang="en-US" sz="1200"/>
          </a:p>
        </p:txBody>
      </p:sp>
      <p:sp>
        <p:nvSpPr>
          <p:cNvPr id="178180" name="Rectangle 2"/>
          <p:cNvSpPr>
            <a:spLocks noGrp="1" noRot="1" noChangeAspect="1" noChangeArrowheads="1" noTextEdit="1"/>
          </p:cNvSpPr>
          <p:nvPr>
            <p:ph type="sldImg"/>
          </p:nvPr>
        </p:nvSpPr>
        <p:spPr>
          <a:ln/>
        </p:spPr>
      </p:sp>
      <p:sp>
        <p:nvSpPr>
          <p:cNvPr id="17818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3719E33C-1946-4046-A4F5-3AE03B2688F7}" type="slidenum">
              <a:rPr lang="en-US" smtClean="0"/>
              <a:pPr/>
              <a:t>59</a:t>
            </a:fld>
            <a:endParaRPr lang="en-US" smtClean="0"/>
          </a:p>
        </p:txBody>
      </p:sp>
      <p:sp>
        <p:nvSpPr>
          <p:cNvPr id="17920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8DF2391-5388-43A0-A997-1CF80D4BC265}" type="slidenum">
              <a:rPr lang="ar-SA" sz="1200"/>
              <a:pPr algn="r"/>
              <a:t>59</a:t>
            </a:fld>
            <a:endParaRPr lang="en-US" sz="1200"/>
          </a:p>
        </p:txBody>
      </p:sp>
      <p:sp>
        <p:nvSpPr>
          <p:cNvPr id="179204" name="Rectangle 2"/>
          <p:cNvSpPr>
            <a:spLocks noGrp="1" noRot="1" noChangeAspect="1" noChangeArrowheads="1" noTextEdit="1"/>
          </p:cNvSpPr>
          <p:nvPr>
            <p:ph type="sldImg"/>
          </p:nvPr>
        </p:nvSpPr>
        <p:spPr>
          <a:ln/>
        </p:spPr>
      </p:sp>
      <p:sp>
        <p:nvSpPr>
          <p:cNvPr id="17920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B2AA02D5-9BC6-4AA2-8EAB-8B33CF8834CF}" type="slidenum">
              <a:rPr lang="en-US" smtClean="0"/>
              <a:pPr/>
              <a:t>60</a:t>
            </a:fld>
            <a:endParaRPr lang="en-US" smtClean="0"/>
          </a:p>
        </p:txBody>
      </p:sp>
      <p:sp>
        <p:nvSpPr>
          <p:cNvPr id="18022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CA607E0-D888-47FF-89FE-184A74E830B6}" type="slidenum">
              <a:rPr lang="ar-SA" sz="1200"/>
              <a:pPr algn="r"/>
              <a:t>60</a:t>
            </a:fld>
            <a:endParaRPr lang="en-US" sz="1200"/>
          </a:p>
        </p:txBody>
      </p:sp>
      <p:sp>
        <p:nvSpPr>
          <p:cNvPr id="180228" name="Rectangle 2"/>
          <p:cNvSpPr>
            <a:spLocks noGrp="1" noRot="1" noChangeAspect="1" noChangeArrowheads="1" noTextEdit="1"/>
          </p:cNvSpPr>
          <p:nvPr>
            <p:ph type="sldImg"/>
          </p:nvPr>
        </p:nvSpPr>
        <p:spPr>
          <a:ln/>
        </p:spPr>
      </p:sp>
      <p:sp>
        <p:nvSpPr>
          <p:cNvPr id="18022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7A1D7A59-BC30-47A8-9C1C-9B2AFD299AC1}" type="slidenum">
              <a:rPr lang="en-US" smtClean="0"/>
              <a:pPr/>
              <a:t>61</a:t>
            </a:fld>
            <a:endParaRPr lang="en-US" smtClean="0"/>
          </a:p>
        </p:txBody>
      </p:sp>
      <p:sp>
        <p:nvSpPr>
          <p:cNvPr id="18227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8369BA91-2378-41B3-A5D5-154FC58A6F37}" type="slidenum">
              <a:rPr lang="ar-SA" sz="1200"/>
              <a:pPr algn="r"/>
              <a:t>61</a:t>
            </a:fld>
            <a:endParaRPr lang="en-US" sz="1200"/>
          </a:p>
        </p:txBody>
      </p:sp>
      <p:sp>
        <p:nvSpPr>
          <p:cNvPr id="182276" name="Rectangle 2"/>
          <p:cNvSpPr>
            <a:spLocks noGrp="1" noRot="1" noChangeAspect="1" noChangeArrowheads="1" noTextEdit="1"/>
          </p:cNvSpPr>
          <p:nvPr>
            <p:ph type="sldImg"/>
          </p:nvPr>
        </p:nvSpPr>
        <p:spPr>
          <a:ln/>
        </p:spPr>
      </p:sp>
      <p:sp>
        <p:nvSpPr>
          <p:cNvPr id="18227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9C65E2F4-B9D1-4048-879F-8001C1C75FBD}" type="slidenum">
              <a:rPr lang="en-US" smtClean="0"/>
              <a:pPr/>
              <a:t>62</a:t>
            </a:fld>
            <a:endParaRPr lang="en-US" smtClean="0"/>
          </a:p>
        </p:txBody>
      </p:sp>
      <p:sp>
        <p:nvSpPr>
          <p:cNvPr id="1832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BC7ACBD1-FB14-4A87-989B-98D7A59D0190}" type="slidenum">
              <a:rPr lang="ar-SA" sz="1200"/>
              <a:pPr algn="r"/>
              <a:t>62</a:t>
            </a:fld>
            <a:endParaRPr lang="en-US" sz="1200"/>
          </a:p>
        </p:txBody>
      </p:sp>
      <p:sp>
        <p:nvSpPr>
          <p:cNvPr id="183300" name="Rectangle 2"/>
          <p:cNvSpPr>
            <a:spLocks noGrp="1" noRot="1" noChangeAspect="1" noChangeArrowheads="1" noTextEdit="1"/>
          </p:cNvSpPr>
          <p:nvPr>
            <p:ph type="sldImg"/>
          </p:nvPr>
        </p:nvSpPr>
        <p:spPr>
          <a:ln/>
        </p:spPr>
      </p:sp>
      <p:sp>
        <p:nvSpPr>
          <p:cNvPr id="18330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EB7991C9-6B04-4D49-B330-C8406185E218}" type="slidenum">
              <a:rPr lang="en-US" smtClean="0"/>
              <a:pPr/>
              <a:t>63</a:t>
            </a:fld>
            <a:endParaRPr lang="en-US" smtClean="0"/>
          </a:p>
        </p:txBody>
      </p:sp>
      <p:sp>
        <p:nvSpPr>
          <p:cNvPr id="18432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C9D50273-5E0B-4D36-90B7-1EB6133A491C}" type="slidenum">
              <a:rPr lang="ar-SA" sz="1200"/>
              <a:pPr algn="r"/>
              <a:t>63</a:t>
            </a:fld>
            <a:endParaRPr lang="en-US" sz="1200"/>
          </a:p>
        </p:txBody>
      </p:sp>
      <p:sp>
        <p:nvSpPr>
          <p:cNvPr id="184324" name="Rectangle 2"/>
          <p:cNvSpPr>
            <a:spLocks noGrp="1" noRot="1" noChangeAspect="1" noChangeArrowheads="1" noTextEdit="1"/>
          </p:cNvSpPr>
          <p:nvPr>
            <p:ph type="sldImg"/>
          </p:nvPr>
        </p:nvSpPr>
        <p:spPr>
          <a:ln/>
        </p:spPr>
      </p:sp>
      <p:sp>
        <p:nvSpPr>
          <p:cNvPr id="18432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8/19/2016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8/19/2016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8/19/2016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8/19/2016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slide" Target="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9600" dirty="0" smtClean="0">
                <a:solidFill>
                  <a:schemeClr val="tx2"/>
                </a:solidFill>
              </a:rPr>
              <a:t>Computer Organization</a:t>
            </a:r>
            <a:endParaRPr lang="en-IN" sz="9600" dirty="0">
              <a:solidFill>
                <a:schemeClr val="tx2"/>
              </a:solidFill>
            </a:endParaRPr>
          </a:p>
        </p:txBody>
      </p:sp>
      <p:sp>
        <p:nvSpPr>
          <p:cNvPr id="3" name="Subtitle 2"/>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Functional Unit cont..</a:t>
            </a:r>
            <a:endParaRPr lang="en-IN" dirty="0"/>
          </a:p>
        </p:txBody>
      </p:sp>
      <p:sp>
        <p:nvSpPr>
          <p:cNvPr id="3" name="Content Placeholder 2"/>
          <p:cNvSpPr>
            <a:spLocks noGrp="1"/>
          </p:cNvSpPr>
          <p:nvPr>
            <p:ph idx="1"/>
          </p:nvPr>
        </p:nvSpPr>
        <p:spPr>
          <a:xfrm>
            <a:off x="381000" y="1524000"/>
            <a:ext cx="8305800" cy="5029200"/>
          </a:xfrm>
        </p:spPr>
        <p:txBody>
          <a:bodyPr>
            <a:normAutofit/>
          </a:bodyPr>
          <a:lstStyle/>
          <a:p>
            <a:pPr algn="just"/>
            <a:r>
              <a:rPr lang="en-US" dirty="0" smtClean="0">
                <a:latin typeface="Times New Roman" pitchFamily="18" charset="0"/>
                <a:cs typeface="Times New Roman" pitchFamily="18" charset="0"/>
              </a:rPr>
              <a:t>Alphanumeric characters are also expressed in terms of binary codes.</a:t>
            </a:r>
          </a:p>
          <a:p>
            <a:pPr algn="just"/>
            <a:r>
              <a:rPr lang="en-US" dirty="0" smtClean="0">
                <a:latin typeface="Times New Roman" pitchFamily="18" charset="0"/>
                <a:cs typeface="Times New Roman" pitchFamily="18" charset="0"/>
              </a:rPr>
              <a:t>Several coding schemes are used</a:t>
            </a:r>
          </a:p>
          <a:p>
            <a:pPr algn="just">
              <a:buFont typeface="Wingdings" pitchFamily="2" charset="2"/>
              <a:buNone/>
            </a:pPr>
            <a:r>
              <a:rPr lang="en-US" dirty="0" smtClean="0">
                <a:latin typeface="Times New Roman" pitchFamily="18" charset="0"/>
                <a:cs typeface="Times New Roman" pitchFamily="18" charset="0"/>
              </a:rPr>
              <a:t>1)</a:t>
            </a:r>
            <a:r>
              <a:rPr lang="en-US" dirty="0" smtClean="0">
                <a:solidFill>
                  <a:srgbClr val="7030A0"/>
                </a:solidFill>
                <a:latin typeface="Times New Roman" pitchFamily="18" charset="0"/>
                <a:cs typeface="Times New Roman" pitchFamily="18" charset="0"/>
              </a:rPr>
              <a:t>ASCII</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american</a:t>
            </a:r>
            <a:r>
              <a:rPr lang="en-US" dirty="0" smtClean="0">
                <a:latin typeface="Times New Roman" pitchFamily="18" charset="0"/>
                <a:cs typeface="Times New Roman" pitchFamily="18" charset="0"/>
              </a:rPr>
              <a:t> standard code for information interchange)</a:t>
            </a:r>
            <a:r>
              <a:rPr lang="en-US" dirty="0" smtClean="0">
                <a:latin typeface="Times New Roman" pitchFamily="18" charset="0"/>
                <a:cs typeface="Times New Roman" pitchFamily="18" charset="0"/>
                <a:sym typeface="Wingdings" pitchFamily="2" charset="2"/>
              </a:rPr>
              <a:t>7-bit</a:t>
            </a:r>
          </a:p>
          <a:p>
            <a:pPr algn="just">
              <a:buFont typeface="Wingdings" pitchFamily="2" charset="2"/>
              <a:buNone/>
            </a:pPr>
            <a:r>
              <a:rPr lang="en-US" dirty="0" smtClean="0">
                <a:latin typeface="Times New Roman" pitchFamily="18" charset="0"/>
                <a:cs typeface="Times New Roman" pitchFamily="18" charset="0"/>
                <a:sym typeface="Wingdings" pitchFamily="2" charset="2"/>
              </a:rPr>
              <a:t>2)</a:t>
            </a:r>
            <a:r>
              <a:rPr lang="en-US" dirty="0" smtClean="0">
                <a:solidFill>
                  <a:srgbClr val="7030A0"/>
                </a:solidFill>
                <a:latin typeface="Times New Roman" pitchFamily="18" charset="0"/>
                <a:cs typeface="Times New Roman" pitchFamily="18" charset="0"/>
                <a:sym typeface="Wingdings" pitchFamily="2" charset="2"/>
              </a:rPr>
              <a:t>EBCDIC</a:t>
            </a:r>
            <a:r>
              <a:rPr lang="en-US" dirty="0" smtClean="0">
                <a:latin typeface="Times New Roman" pitchFamily="18" charset="0"/>
                <a:cs typeface="Times New Roman" pitchFamily="18" charset="0"/>
                <a:sym typeface="Wingdings" pitchFamily="2" charset="2"/>
              </a:rPr>
              <a:t>(extended binary coded decimal interchange)8-bit</a:t>
            </a: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3"/>
          <p:cNvSpPr>
            <a:spLocks noGrp="1"/>
          </p:cNvSpPr>
          <p:nvPr>
            <p:ph type="title"/>
          </p:nvPr>
        </p:nvSpPr>
        <p:spPr/>
        <p:txBody>
          <a:bodyPr/>
          <a:lstStyle/>
          <a:p>
            <a:endParaRPr lang="en-US" smtClean="0"/>
          </a:p>
        </p:txBody>
      </p:sp>
      <p:sp>
        <p:nvSpPr>
          <p:cNvPr id="5" name="Content Placeholder 4"/>
          <p:cNvSpPr>
            <a:spLocks noGrp="1"/>
          </p:cNvSpPr>
          <p:nvPr>
            <p:ph idx="1"/>
          </p:nvPr>
        </p:nvSpPr>
        <p:spPr/>
        <p:txBody>
          <a:bodyPr/>
          <a:lstStyle/>
          <a:p>
            <a:pPr marL="0" indent="0">
              <a:buFont typeface="Wingdings" pitchFamily="2" charset="2"/>
              <a:buNone/>
              <a:defRPr/>
            </a:pPr>
            <a:r>
              <a:rPr lang="en-US" sz="2000" dirty="0" smtClean="0">
                <a:latin typeface="Times New Roman" pitchFamily="18" charset="0"/>
                <a:cs typeface="Times New Roman" pitchFamily="18" charset="0"/>
              </a:rPr>
              <a:t>  </a:t>
            </a:r>
            <a:r>
              <a:rPr lang="en-US" sz="2000" dirty="0" smtClean="0">
                <a:solidFill>
                  <a:srgbClr val="00B0F0"/>
                </a:solidFill>
                <a:latin typeface="Times New Roman" pitchFamily="18" charset="0"/>
                <a:cs typeface="Times New Roman" pitchFamily="18" charset="0"/>
              </a:rPr>
              <a:t>loop   add (r2)+,r0</a:t>
            </a:r>
          </a:p>
          <a:p>
            <a:pPr marL="0" indent="0">
              <a:buFont typeface="Wingdings" pitchFamily="2" charset="2"/>
              <a:buNone/>
              <a:defRPr/>
            </a:pPr>
            <a:r>
              <a:rPr lang="en-US" sz="2000" dirty="0">
                <a:solidFill>
                  <a:srgbClr val="00B0F0"/>
                </a:solidFill>
                <a:latin typeface="Times New Roman" pitchFamily="18" charset="0"/>
                <a:cs typeface="Times New Roman" pitchFamily="18" charset="0"/>
              </a:rPr>
              <a:t> </a:t>
            </a:r>
            <a:r>
              <a:rPr lang="en-US" sz="2000" dirty="0" smtClean="0">
                <a:solidFill>
                  <a:srgbClr val="00B0F0"/>
                </a:solidFill>
                <a:latin typeface="Times New Roman" pitchFamily="18" charset="0"/>
                <a:cs typeface="Times New Roman" pitchFamily="18" charset="0"/>
              </a:rPr>
              <a:t>           decrement r1</a:t>
            </a:r>
          </a:p>
          <a:p>
            <a:pPr marL="0" indent="0">
              <a:buFont typeface="Wingdings" pitchFamily="2" charset="2"/>
              <a:buNone/>
              <a:defRPr/>
            </a:pPr>
            <a:r>
              <a:rPr lang="en-US" sz="2000" dirty="0">
                <a:solidFill>
                  <a:srgbClr val="00B0F0"/>
                </a:solidFill>
                <a:latin typeface="Times New Roman" pitchFamily="18" charset="0"/>
                <a:cs typeface="Times New Roman" pitchFamily="18" charset="0"/>
              </a:rPr>
              <a:t> </a:t>
            </a:r>
            <a:r>
              <a:rPr lang="en-US" sz="2000" dirty="0" smtClean="0">
                <a:solidFill>
                  <a:srgbClr val="00B0F0"/>
                </a:solidFill>
                <a:latin typeface="Times New Roman" pitchFamily="18" charset="0"/>
                <a:cs typeface="Times New Roman" pitchFamily="18" charset="0"/>
              </a:rPr>
              <a:t>           branch&gt;0 loop</a:t>
            </a:r>
          </a:p>
          <a:p>
            <a:pPr marL="0" indent="0">
              <a:buFont typeface="Wingdings" pitchFamily="2" charset="2"/>
              <a:buNone/>
              <a:defRPr/>
            </a:pPr>
            <a:r>
              <a:rPr lang="en-US" sz="2000" dirty="0">
                <a:solidFill>
                  <a:srgbClr val="00B0F0"/>
                </a:solidFill>
                <a:latin typeface="Times New Roman" pitchFamily="18" charset="0"/>
                <a:cs typeface="Times New Roman" pitchFamily="18" charset="0"/>
              </a:rPr>
              <a:t> </a:t>
            </a:r>
            <a:r>
              <a:rPr lang="en-US" sz="2000" dirty="0" smtClean="0">
                <a:solidFill>
                  <a:srgbClr val="00B0F0"/>
                </a:solidFill>
                <a:latin typeface="Times New Roman" pitchFamily="18" charset="0"/>
                <a:cs typeface="Times New Roman" pitchFamily="18" charset="0"/>
              </a:rPr>
              <a:t>            move r0,sum</a:t>
            </a:r>
          </a:p>
          <a:p>
            <a:pPr marL="0" indent="0">
              <a:buFont typeface="Wingdings" pitchFamily="2" charset="2"/>
              <a:buNone/>
              <a:defRPr/>
            </a:pPr>
            <a:r>
              <a:rPr lang="en-US" sz="2000" dirty="0" err="1" smtClean="0">
                <a:solidFill>
                  <a:srgbClr val="C00000"/>
                </a:solidFill>
                <a:latin typeface="Times New Roman" pitchFamily="18" charset="0"/>
                <a:cs typeface="Times New Roman" pitchFamily="18" charset="0"/>
              </a:rPr>
              <a:t>b.Autodecrement</a:t>
            </a:r>
            <a:r>
              <a:rPr lang="en-US" sz="2000" dirty="0" smtClean="0">
                <a:solidFill>
                  <a:srgbClr val="C00000"/>
                </a:solidFill>
                <a:latin typeface="Times New Roman" pitchFamily="18" charset="0"/>
                <a:cs typeface="Times New Roman" pitchFamily="18" charset="0"/>
              </a:rPr>
              <a:t> mode: </a:t>
            </a:r>
            <a:r>
              <a:rPr lang="en-US" sz="2000" dirty="0" smtClean="0">
                <a:latin typeface="Times New Roman" pitchFamily="18" charset="0"/>
                <a:cs typeface="Times New Roman" pitchFamily="18" charset="0"/>
              </a:rPr>
              <a:t>the contents of a register specified in the instruction are first automatically decremented &amp; are then used as the effective address of the operand</a:t>
            </a:r>
          </a:p>
          <a:p>
            <a:pPr>
              <a:defRPr/>
            </a:pPr>
            <a:r>
              <a:rPr lang="en-US" sz="2000" dirty="0">
                <a:solidFill>
                  <a:srgbClr val="C00000"/>
                </a:solidFill>
                <a:latin typeface="Times New Roman" pitchFamily="18" charset="0"/>
                <a:cs typeface="Times New Roman" pitchFamily="18" charset="0"/>
              </a:rPr>
              <a:t> </a:t>
            </a:r>
            <a:r>
              <a:rPr lang="en-US" sz="2000" dirty="0" smtClean="0">
                <a:solidFill>
                  <a:srgbClr val="C00000"/>
                </a:solidFill>
                <a:latin typeface="Times New Roman" pitchFamily="18" charset="0"/>
                <a:cs typeface="Times New Roman" pitchFamily="18" charset="0"/>
              </a:rPr>
              <a:t>-(</a:t>
            </a:r>
            <a:r>
              <a:rPr lang="en-US" sz="2000" dirty="0" err="1" smtClean="0">
                <a:solidFill>
                  <a:srgbClr val="C00000"/>
                </a:solidFill>
                <a:latin typeface="Times New Roman" pitchFamily="18" charset="0"/>
                <a:cs typeface="Times New Roman" pitchFamily="18" charset="0"/>
              </a:rPr>
              <a:t>Ri</a:t>
            </a:r>
            <a:r>
              <a:rPr lang="en-US" sz="2000" dirty="0" smtClean="0">
                <a:solidFill>
                  <a:srgbClr val="C00000"/>
                </a:solidFill>
                <a:latin typeface="Times New Roman" pitchFamily="18" charset="0"/>
                <a:cs typeface="Times New Roman" pitchFamily="18" charset="0"/>
              </a:rPr>
              <a:t>)  </a:t>
            </a:r>
            <a:endParaRPr lang="en-US" sz="2000" dirty="0">
              <a:solidFill>
                <a:srgbClr val="C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idx="4294967295"/>
          </p:nvPr>
        </p:nvSpPr>
        <p:spPr/>
        <p:txBody>
          <a:bodyPr/>
          <a:lstStyle/>
          <a:p>
            <a:pPr eaLnBrk="1" hangingPunct="1"/>
            <a:r>
              <a:rPr lang="en-US" altLang="zh-CN" smtClean="0">
                <a:ea typeface="SimSun" pitchFamily="2" charset="-122"/>
              </a:rPr>
              <a:t>Addressing Modes</a:t>
            </a:r>
          </a:p>
        </p:txBody>
      </p:sp>
      <p:sp>
        <p:nvSpPr>
          <p:cNvPr id="106499" name="Rectangle 3"/>
          <p:cNvSpPr>
            <a:spLocks noGrp="1" noChangeArrowheads="1"/>
          </p:cNvSpPr>
          <p:nvPr>
            <p:ph type="body" idx="4294967295"/>
          </p:nvPr>
        </p:nvSpPr>
        <p:spPr>
          <a:xfrm>
            <a:off x="0" y="1719263"/>
            <a:ext cx="2057400" cy="2776537"/>
          </a:xfrm>
        </p:spPr>
        <p:txBody>
          <a:bodyPr/>
          <a:lstStyle/>
          <a:p>
            <a:pPr eaLnBrk="1" hangingPunct="1">
              <a:lnSpc>
                <a:spcPct val="80000"/>
              </a:lnSpc>
            </a:pPr>
            <a:r>
              <a:rPr lang="en-US" altLang="zh-CN" sz="1900" smtClean="0">
                <a:ea typeface="SimSun" pitchFamily="2" charset="-122"/>
              </a:rPr>
              <a:t>The different ways in which the location of an operand is specified in an instruction are referred to as addressing modes.</a:t>
            </a:r>
          </a:p>
        </p:txBody>
      </p:sp>
      <p:sp>
        <p:nvSpPr>
          <p:cNvPr id="106500" name="Rectangle 4"/>
          <p:cNvSpPr>
            <a:spLocks noChangeArrowheads="1"/>
          </p:cNvSpPr>
          <p:nvPr/>
        </p:nvSpPr>
        <p:spPr bwMode="auto">
          <a:xfrm>
            <a:off x="2268538" y="1392238"/>
            <a:ext cx="5654675" cy="1587"/>
          </a:xfrm>
          <a:prstGeom prst="rect">
            <a:avLst/>
          </a:prstGeom>
          <a:solidFill>
            <a:srgbClr val="000000"/>
          </a:solidFill>
          <a:ln w="0">
            <a:solidFill>
              <a:srgbClr val="000000"/>
            </a:solidFill>
            <a:miter lim="800000"/>
            <a:headEnd/>
            <a:tailEnd/>
          </a:ln>
        </p:spPr>
        <p:txBody>
          <a:bodyPr/>
          <a:lstStyle/>
          <a:p>
            <a:endParaRPr lang="en-US"/>
          </a:p>
        </p:txBody>
      </p:sp>
      <p:sp>
        <p:nvSpPr>
          <p:cNvPr id="106501" name="Rectangle 5"/>
          <p:cNvSpPr>
            <a:spLocks noChangeArrowheads="1"/>
          </p:cNvSpPr>
          <p:nvPr/>
        </p:nvSpPr>
        <p:spPr bwMode="auto">
          <a:xfrm>
            <a:off x="2268538" y="1511300"/>
            <a:ext cx="520700"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Computer Modern" charset="0"/>
                <a:ea typeface="SimSun" pitchFamily="2" charset="-122"/>
              </a:rPr>
              <a:t>Name</a:t>
            </a:r>
            <a:endParaRPr lang="en-US" altLang="zh-CN" sz="2400">
              <a:latin typeface="Times New Roman" pitchFamily="18" charset="0"/>
              <a:ea typeface="SimSun" pitchFamily="2" charset="-122"/>
            </a:endParaRPr>
          </a:p>
        </p:txBody>
      </p:sp>
      <p:sp>
        <p:nvSpPr>
          <p:cNvPr id="106502" name="Rectangle 6"/>
          <p:cNvSpPr>
            <a:spLocks noChangeArrowheads="1"/>
          </p:cNvSpPr>
          <p:nvPr/>
        </p:nvSpPr>
        <p:spPr bwMode="auto">
          <a:xfrm>
            <a:off x="3886200" y="1511300"/>
            <a:ext cx="627063"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Computer Modern" charset="0"/>
                <a:ea typeface="SimSun" pitchFamily="2" charset="-122"/>
              </a:rPr>
              <a:t>Assem</a:t>
            </a:r>
            <a:endParaRPr lang="en-US" altLang="zh-CN" sz="2400">
              <a:latin typeface="Times New Roman" pitchFamily="18" charset="0"/>
              <a:ea typeface="SimSun" pitchFamily="2" charset="-122"/>
            </a:endParaRPr>
          </a:p>
        </p:txBody>
      </p:sp>
      <p:sp>
        <p:nvSpPr>
          <p:cNvPr id="106503" name="Rectangle 7"/>
          <p:cNvSpPr>
            <a:spLocks noChangeArrowheads="1"/>
          </p:cNvSpPr>
          <p:nvPr/>
        </p:nvSpPr>
        <p:spPr bwMode="auto">
          <a:xfrm>
            <a:off x="4495800" y="1511300"/>
            <a:ext cx="349250"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Computer Modern" charset="0"/>
                <a:ea typeface="SimSun" pitchFamily="2" charset="-122"/>
              </a:rPr>
              <a:t>bler</a:t>
            </a:r>
            <a:endParaRPr lang="en-US" altLang="zh-CN" sz="2400">
              <a:latin typeface="Times New Roman" pitchFamily="18" charset="0"/>
              <a:ea typeface="SimSun" pitchFamily="2" charset="-122"/>
            </a:endParaRPr>
          </a:p>
        </p:txBody>
      </p:sp>
      <p:sp>
        <p:nvSpPr>
          <p:cNvPr id="106504" name="Rectangle 8"/>
          <p:cNvSpPr>
            <a:spLocks noChangeArrowheads="1"/>
          </p:cNvSpPr>
          <p:nvPr/>
        </p:nvSpPr>
        <p:spPr bwMode="auto">
          <a:xfrm>
            <a:off x="4972050" y="1511300"/>
            <a:ext cx="328613"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Computer Modern" charset="0"/>
                <a:ea typeface="SimSun" pitchFamily="2" charset="-122"/>
              </a:rPr>
              <a:t>syn</a:t>
            </a:r>
            <a:endParaRPr lang="en-US" altLang="zh-CN" sz="2400">
              <a:latin typeface="Times New Roman" pitchFamily="18" charset="0"/>
              <a:ea typeface="SimSun" pitchFamily="2" charset="-122"/>
            </a:endParaRPr>
          </a:p>
        </p:txBody>
      </p:sp>
      <p:sp>
        <p:nvSpPr>
          <p:cNvPr id="106505" name="Rectangle 9"/>
          <p:cNvSpPr>
            <a:spLocks noChangeArrowheads="1"/>
          </p:cNvSpPr>
          <p:nvPr/>
        </p:nvSpPr>
        <p:spPr bwMode="auto">
          <a:xfrm>
            <a:off x="5286375" y="1511300"/>
            <a:ext cx="2762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Computer Modern" charset="0"/>
                <a:ea typeface="SimSun" pitchFamily="2" charset="-122"/>
              </a:rPr>
              <a:t>tax</a:t>
            </a:r>
            <a:endParaRPr lang="en-US" altLang="zh-CN" sz="2400">
              <a:latin typeface="Times New Roman" pitchFamily="18" charset="0"/>
              <a:ea typeface="SimSun" pitchFamily="2" charset="-122"/>
            </a:endParaRPr>
          </a:p>
        </p:txBody>
      </p:sp>
      <p:sp>
        <p:nvSpPr>
          <p:cNvPr id="106506" name="Rectangle 10"/>
          <p:cNvSpPr>
            <a:spLocks noChangeArrowheads="1"/>
          </p:cNvSpPr>
          <p:nvPr/>
        </p:nvSpPr>
        <p:spPr bwMode="auto">
          <a:xfrm>
            <a:off x="5899150" y="1511300"/>
            <a:ext cx="1047750"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Computer Modern" charset="0"/>
                <a:ea typeface="SimSun" pitchFamily="2" charset="-122"/>
              </a:rPr>
              <a:t>Addressing</a:t>
            </a:r>
            <a:endParaRPr lang="en-US" altLang="zh-CN" sz="2400">
              <a:latin typeface="Times New Roman" pitchFamily="18" charset="0"/>
              <a:ea typeface="SimSun" pitchFamily="2" charset="-122"/>
            </a:endParaRPr>
          </a:p>
        </p:txBody>
      </p:sp>
      <p:sp>
        <p:nvSpPr>
          <p:cNvPr id="106507" name="Rectangle 11"/>
          <p:cNvSpPr>
            <a:spLocks noChangeArrowheads="1"/>
          </p:cNvSpPr>
          <p:nvPr/>
        </p:nvSpPr>
        <p:spPr bwMode="auto">
          <a:xfrm>
            <a:off x="6946900" y="1511300"/>
            <a:ext cx="749300"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Computer Modern" charset="0"/>
                <a:ea typeface="SimSun" pitchFamily="2" charset="-122"/>
              </a:rPr>
              <a:t>function</a:t>
            </a:r>
            <a:endParaRPr lang="en-US" altLang="zh-CN" sz="2400">
              <a:latin typeface="Times New Roman" pitchFamily="18" charset="0"/>
              <a:ea typeface="SimSun" pitchFamily="2" charset="-122"/>
            </a:endParaRPr>
          </a:p>
        </p:txBody>
      </p:sp>
      <p:sp>
        <p:nvSpPr>
          <p:cNvPr id="106508" name="Rectangle 12"/>
          <p:cNvSpPr>
            <a:spLocks noChangeArrowheads="1"/>
          </p:cNvSpPr>
          <p:nvPr/>
        </p:nvSpPr>
        <p:spPr bwMode="auto">
          <a:xfrm>
            <a:off x="2268538" y="1939925"/>
            <a:ext cx="5654675" cy="1588"/>
          </a:xfrm>
          <a:prstGeom prst="rect">
            <a:avLst/>
          </a:prstGeom>
          <a:solidFill>
            <a:srgbClr val="000000"/>
          </a:solidFill>
          <a:ln w="0">
            <a:solidFill>
              <a:srgbClr val="000000"/>
            </a:solidFill>
            <a:miter lim="800000"/>
            <a:headEnd/>
            <a:tailEnd/>
          </a:ln>
        </p:spPr>
        <p:txBody>
          <a:bodyPr/>
          <a:lstStyle/>
          <a:p>
            <a:endParaRPr lang="en-US"/>
          </a:p>
        </p:txBody>
      </p:sp>
      <p:sp>
        <p:nvSpPr>
          <p:cNvPr id="106509" name="Rectangle 13"/>
          <p:cNvSpPr>
            <a:spLocks noChangeArrowheads="1"/>
          </p:cNvSpPr>
          <p:nvPr/>
        </p:nvSpPr>
        <p:spPr bwMode="auto">
          <a:xfrm>
            <a:off x="2268538" y="2019300"/>
            <a:ext cx="890587"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Immediate</a:t>
            </a:r>
            <a:endParaRPr lang="en-US" altLang="zh-CN" sz="2400">
              <a:latin typeface="Times New Roman" pitchFamily="18" charset="0"/>
              <a:ea typeface="SimSun" pitchFamily="2" charset="-122"/>
            </a:endParaRPr>
          </a:p>
        </p:txBody>
      </p:sp>
      <p:sp>
        <p:nvSpPr>
          <p:cNvPr id="106510" name="Rectangle 14"/>
          <p:cNvSpPr>
            <a:spLocks noChangeArrowheads="1"/>
          </p:cNvSpPr>
          <p:nvPr/>
        </p:nvSpPr>
        <p:spPr bwMode="auto">
          <a:xfrm>
            <a:off x="3990975" y="2019300"/>
            <a:ext cx="233363"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#V</a:t>
            </a:r>
            <a:endParaRPr lang="en-US" altLang="zh-CN" sz="2400">
              <a:latin typeface="Times New Roman" pitchFamily="18" charset="0"/>
              <a:ea typeface="SimSun" pitchFamily="2" charset="-122"/>
            </a:endParaRPr>
          </a:p>
        </p:txBody>
      </p:sp>
      <p:sp>
        <p:nvSpPr>
          <p:cNvPr id="106511" name="Rectangle 15"/>
          <p:cNvSpPr>
            <a:spLocks noChangeArrowheads="1"/>
          </p:cNvSpPr>
          <p:nvPr/>
        </p:nvSpPr>
        <p:spPr bwMode="auto">
          <a:xfrm>
            <a:off x="4217988" y="2019300"/>
            <a:ext cx="36195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alue</a:t>
            </a:r>
            <a:endParaRPr lang="en-US" altLang="zh-CN" sz="2400">
              <a:latin typeface="Times New Roman" pitchFamily="18" charset="0"/>
              <a:ea typeface="SimSun" pitchFamily="2" charset="-122"/>
            </a:endParaRPr>
          </a:p>
        </p:txBody>
      </p:sp>
      <p:sp>
        <p:nvSpPr>
          <p:cNvPr id="106512" name="Rectangle 16"/>
          <p:cNvSpPr>
            <a:spLocks noChangeArrowheads="1"/>
          </p:cNvSpPr>
          <p:nvPr/>
        </p:nvSpPr>
        <p:spPr bwMode="auto">
          <a:xfrm>
            <a:off x="5937250" y="2019300"/>
            <a:ext cx="2540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Op</a:t>
            </a:r>
            <a:endParaRPr lang="en-US" altLang="zh-CN" sz="2400">
              <a:latin typeface="Times New Roman" pitchFamily="18" charset="0"/>
              <a:ea typeface="SimSun" pitchFamily="2" charset="-122"/>
            </a:endParaRPr>
          </a:p>
        </p:txBody>
      </p:sp>
      <p:sp>
        <p:nvSpPr>
          <p:cNvPr id="106513" name="Rectangle 17"/>
          <p:cNvSpPr>
            <a:spLocks noChangeArrowheads="1"/>
          </p:cNvSpPr>
          <p:nvPr/>
        </p:nvSpPr>
        <p:spPr bwMode="auto">
          <a:xfrm>
            <a:off x="6216650" y="2019300"/>
            <a:ext cx="48895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erand</a:t>
            </a:r>
            <a:endParaRPr lang="en-US" altLang="zh-CN" sz="2400">
              <a:latin typeface="Times New Roman" pitchFamily="18" charset="0"/>
              <a:ea typeface="SimSun" pitchFamily="2" charset="-122"/>
            </a:endParaRPr>
          </a:p>
        </p:txBody>
      </p:sp>
      <p:sp>
        <p:nvSpPr>
          <p:cNvPr id="106514" name="Rectangle 18"/>
          <p:cNvSpPr>
            <a:spLocks noChangeArrowheads="1"/>
          </p:cNvSpPr>
          <p:nvPr/>
        </p:nvSpPr>
        <p:spPr bwMode="auto">
          <a:xfrm>
            <a:off x="6746875" y="2028825"/>
            <a:ext cx="111125"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106515" name="Rectangle 19"/>
          <p:cNvSpPr>
            <a:spLocks noChangeArrowheads="1"/>
          </p:cNvSpPr>
          <p:nvPr/>
        </p:nvSpPr>
        <p:spPr bwMode="auto">
          <a:xfrm>
            <a:off x="6911975" y="2028825"/>
            <a:ext cx="1270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V</a:t>
            </a:r>
            <a:endParaRPr lang="en-US" altLang="zh-CN" sz="2400">
              <a:latin typeface="Times New Roman" pitchFamily="18" charset="0"/>
              <a:ea typeface="SimSun" pitchFamily="2" charset="-122"/>
            </a:endParaRPr>
          </a:p>
        </p:txBody>
      </p:sp>
      <p:sp>
        <p:nvSpPr>
          <p:cNvPr id="106516" name="Rectangle 20"/>
          <p:cNvSpPr>
            <a:spLocks noChangeArrowheads="1"/>
          </p:cNvSpPr>
          <p:nvPr/>
        </p:nvSpPr>
        <p:spPr bwMode="auto">
          <a:xfrm>
            <a:off x="7029450" y="2028825"/>
            <a:ext cx="36195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alue</a:t>
            </a:r>
            <a:endParaRPr lang="en-US" altLang="zh-CN" sz="2400">
              <a:latin typeface="Times New Roman" pitchFamily="18" charset="0"/>
              <a:ea typeface="SimSun" pitchFamily="2" charset="-122"/>
            </a:endParaRPr>
          </a:p>
        </p:txBody>
      </p:sp>
      <p:sp>
        <p:nvSpPr>
          <p:cNvPr id="106517" name="Rectangle 21"/>
          <p:cNvSpPr>
            <a:spLocks noChangeArrowheads="1"/>
          </p:cNvSpPr>
          <p:nvPr/>
        </p:nvSpPr>
        <p:spPr bwMode="auto">
          <a:xfrm>
            <a:off x="2268538" y="2390775"/>
            <a:ext cx="7112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Register</a:t>
            </a:r>
            <a:endParaRPr lang="en-US" altLang="zh-CN" sz="2400">
              <a:latin typeface="Times New Roman" pitchFamily="18" charset="0"/>
              <a:ea typeface="SimSun" pitchFamily="2" charset="-122"/>
            </a:endParaRPr>
          </a:p>
        </p:txBody>
      </p:sp>
      <p:sp>
        <p:nvSpPr>
          <p:cNvPr id="106518" name="Rectangle 22"/>
          <p:cNvSpPr>
            <a:spLocks noChangeArrowheads="1"/>
          </p:cNvSpPr>
          <p:nvPr/>
        </p:nvSpPr>
        <p:spPr bwMode="auto">
          <a:xfrm>
            <a:off x="3990975" y="2390775"/>
            <a:ext cx="138113"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R</a:t>
            </a:r>
            <a:endParaRPr lang="en-US" altLang="zh-CN" sz="2400">
              <a:latin typeface="Times New Roman" pitchFamily="18" charset="0"/>
              <a:ea typeface="SimSun" pitchFamily="2" charset="-122"/>
            </a:endParaRPr>
          </a:p>
        </p:txBody>
      </p:sp>
      <p:sp>
        <p:nvSpPr>
          <p:cNvPr id="106519" name="Rectangle 23"/>
          <p:cNvSpPr>
            <a:spLocks noChangeArrowheads="1"/>
          </p:cNvSpPr>
          <p:nvPr/>
        </p:nvSpPr>
        <p:spPr bwMode="auto">
          <a:xfrm>
            <a:off x="4146550" y="2390775"/>
            <a:ext cx="42863" cy="228600"/>
          </a:xfrm>
          <a:prstGeom prst="rect">
            <a:avLst/>
          </a:prstGeom>
          <a:noFill/>
          <a:ln w="9525">
            <a:noFill/>
            <a:miter lim="800000"/>
            <a:headEnd/>
            <a:tailEnd/>
          </a:ln>
        </p:spPr>
        <p:txBody>
          <a:bodyPr wrap="none" lIns="0" tIns="0" rIns="0" bIns="0">
            <a:spAutoFit/>
          </a:bodyPr>
          <a:lstStyle/>
          <a:p>
            <a:r>
              <a:rPr lang="en-US" altLang="zh-CN" sz="1500" i="1">
                <a:solidFill>
                  <a:srgbClr val="000000"/>
                </a:solidFill>
                <a:latin typeface="Computer Modern" charset="0"/>
                <a:ea typeface="SimSun" pitchFamily="2" charset="-122"/>
              </a:rPr>
              <a:t>i</a:t>
            </a:r>
            <a:endParaRPr lang="en-US" altLang="zh-CN" sz="2400" i="1">
              <a:latin typeface="Times New Roman" pitchFamily="18" charset="0"/>
              <a:ea typeface="SimSun" pitchFamily="2" charset="-122"/>
            </a:endParaRPr>
          </a:p>
        </p:txBody>
      </p:sp>
      <p:sp>
        <p:nvSpPr>
          <p:cNvPr id="106520" name="Rectangle 24"/>
          <p:cNvSpPr>
            <a:spLocks noChangeArrowheads="1"/>
          </p:cNvSpPr>
          <p:nvPr/>
        </p:nvSpPr>
        <p:spPr bwMode="auto">
          <a:xfrm>
            <a:off x="5946775" y="2390775"/>
            <a:ext cx="2540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EA</a:t>
            </a:r>
            <a:endParaRPr lang="en-US" altLang="zh-CN" sz="2400">
              <a:latin typeface="Times New Roman" pitchFamily="18" charset="0"/>
              <a:ea typeface="SimSun" pitchFamily="2" charset="-122"/>
            </a:endParaRPr>
          </a:p>
        </p:txBody>
      </p:sp>
      <p:sp>
        <p:nvSpPr>
          <p:cNvPr id="106521" name="Rectangle 25"/>
          <p:cNvSpPr>
            <a:spLocks noChangeArrowheads="1"/>
          </p:cNvSpPr>
          <p:nvPr/>
        </p:nvSpPr>
        <p:spPr bwMode="auto">
          <a:xfrm>
            <a:off x="6261100" y="2390775"/>
            <a:ext cx="111125"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106522" name="Rectangle 26"/>
          <p:cNvSpPr>
            <a:spLocks noChangeArrowheads="1"/>
          </p:cNvSpPr>
          <p:nvPr/>
        </p:nvSpPr>
        <p:spPr bwMode="auto">
          <a:xfrm>
            <a:off x="6477000" y="2390775"/>
            <a:ext cx="138113"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R</a:t>
            </a:r>
            <a:endParaRPr lang="en-US" altLang="zh-CN" sz="2400">
              <a:latin typeface="Times New Roman" pitchFamily="18" charset="0"/>
              <a:ea typeface="SimSun" pitchFamily="2" charset="-122"/>
            </a:endParaRPr>
          </a:p>
        </p:txBody>
      </p:sp>
      <p:sp>
        <p:nvSpPr>
          <p:cNvPr id="106523" name="Rectangle 27"/>
          <p:cNvSpPr>
            <a:spLocks noChangeArrowheads="1"/>
          </p:cNvSpPr>
          <p:nvPr/>
        </p:nvSpPr>
        <p:spPr bwMode="auto">
          <a:xfrm>
            <a:off x="6613525" y="2390775"/>
            <a:ext cx="42863" cy="228600"/>
          </a:xfrm>
          <a:prstGeom prst="rect">
            <a:avLst/>
          </a:prstGeom>
          <a:noFill/>
          <a:ln w="9525">
            <a:noFill/>
            <a:miter lim="800000"/>
            <a:headEnd/>
            <a:tailEnd/>
          </a:ln>
        </p:spPr>
        <p:txBody>
          <a:bodyPr wrap="none" lIns="0" tIns="0" rIns="0" bIns="0">
            <a:spAutoFit/>
          </a:bodyPr>
          <a:lstStyle/>
          <a:p>
            <a:r>
              <a:rPr lang="en-US" altLang="zh-CN" sz="1500" i="1">
                <a:solidFill>
                  <a:srgbClr val="000000"/>
                </a:solidFill>
                <a:latin typeface="Computer Modern" charset="0"/>
                <a:ea typeface="SimSun" pitchFamily="2" charset="-122"/>
              </a:rPr>
              <a:t>i</a:t>
            </a:r>
            <a:endParaRPr lang="en-US" altLang="zh-CN" sz="2400" i="1">
              <a:latin typeface="Times New Roman" pitchFamily="18" charset="0"/>
              <a:ea typeface="SimSun" pitchFamily="2" charset="-122"/>
            </a:endParaRPr>
          </a:p>
        </p:txBody>
      </p:sp>
      <p:sp>
        <p:nvSpPr>
          <p:cNvPr id="106524" name="Rectangle 28"/>
          <p:cNvSpPr>
            <a:spLocks noChangeArrowheads="1"/>
          </p:cNvSpPr>
          <p:nvPr/>
        </p:nvSpPr>
        <p:spPr bwMode="auto">
          <a:xfrm>
            <a:off x="2268538" y="2782888"/>
            <a:ext cx="74295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Absolute</a:t>
            </a:r>
            <a:endParaRPr lang="en-US" altLang="zh-CN" sz="2400">
              <a:latin typeface="Times New Roman" pitchFamily="18" charset="0"/>
              <a:ea typeface="SimSun" pitchFamily="2" charset="-122"/>
            </a:endParaRPr>
          </a:p>
        </p:txBody>
      </p:sp>
      <p:sp>
        <p:nvSpPr>
          <p:cNvPr id="106525" name="Rectangle 29"/>
          <p:cNvSpPr>
            <a:spLocks noChangeArrowheads="1"/>
          </p:cNvSpPr>
          <p:nvPr/>
        </p:nvSpPr>
        <p:spPr bwMode="auto">
          <a:xfrm>
            <a:off x="3033713" y="2782888"/>
            <a:ext cx="625475"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(Direct)</a:t>
            </a:r>
            <a:endParaRPr lang="en-US" altLang="zh-CN" sz="2400">
              <a:latin typeface="Times New Roman" pitchFamily="18" charset="0"/>
              <a:ea typeface="SimSun" pitchFamily="2" charset="-122"/>
            </a:endParaRPr>
          </a:p>
        </p:txBody>
      </p:sp>
      <p:sp>
        <p:nvSpPr>
          <p:cNvPr id="106526" name="Rectangle 30"/>
          <p:cNvSpPr>
            <a:spLocks noChangeArrowheads="1"/>
          </p:cNvSpPr>
          <p:nvPr/>
        </p:nvSpPr>
        <p:spPr bwMode="auto">
          <a:xfrm>
            <a:off x="3990975" y="2782888"/>
            <a:ext cx="392113"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LOC</a:t>
            </a:r>
            <a:endParaRPr lang="en-US" altLang="zh-CN" sz="2400">
              <a:latin typeface="Times New Roman" pitchFamily="18" charset="0"/>
              <a:ea typeface="SimSun" pitchFamily="2" charset="-122"/>
            </a:endParaRPr>
          </a:p>
        </p:txBody>
      </p:sp>
      <p:sp>
        <p:nvSpPr>
          <p:cNvPr id="106527" name="Rectangle 31"/>
          <p:cNvSpPr>
            <a:spLocks noChangeArrowheads="1"/>
          </p:cNvSpPr>
          <p:nvPr/>
        </p:nvSpPr>
        <p:spPr bwMode="auto">
          <a:xfrm>
            <a:off x="5946775" y="2782888"/>
            <a:ext cx="2540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EA</a:t>
            </a:r>
            <a:endParaRPr lang="en-US" altLang="zh-CN" sz="2400">
              <a:latin typeface="Times New Roman" pitchFamily="18" charset="0"/>
              <a:ea typeface="SimSun" pitchFamily="2" charset="-122"/>
            </a:endParaRPr>
          </a:p>
        </p:txBody>
      </p:sp>
      <p:sp>
        <p:nvSpPr>
          <p:cNvPr id="106528" name="Rectangle 32"/>
          <p:cNvSpPr>
            <a:spLocks noChangeArrowheads="1"/>
          </p:cNvSpPr>
          <p:nvPr/>
        </p:nvSpPr>
        <p:spPr bwMode="auto">
          <a:xfrm>
            <a:off x="6261100" y="2782888"/>
            <a:ext cx="111125"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106529" name="Rectangle 33"/>
          <p:cNvSpPr>
            <a:spLocks noChangeArrowheads="1"/>
          </p:cNvSpPr>
          <p:nvPr/>
        </p:nvSpPr>
        <p:spPr bwMode="auto">
          <a:xfrm>
            <a:off x="6477000" y="2782888"/>
            <a:ext cx="392113"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LOC</a:t>
            </a:r>
            <a:endParaRPr lang="en-US" altLang="zh-CN" sz="2400">
              <a:latin typeface="Times New Roman" pitchFamily="18" charset="0"/>
              <a:ea typeface="SimSun" pitchFamily="2" charset="-122"/>
            </a:endParaRPr>
          </a:p>
        </p:txBody>
      </p:sp>
      <p:sp>
        <p:nvSpPr>
          <p:cNvPr id="106530" name="Rectangle 34"/>
          <p:cNvSpPr>
            <a:spLocks noChangeArrowheads="1"/>
          </p:cNvSpPr>
          <p:nvPr/>
        </p:nvSpPr>
        <p:spPr bwMode="auto">
          <a:xfrm>
            <a:off x="2268538" y="3173413"/>
            <a:ext cx="625475"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Indirect</a:t>
            </a:r>
            <a:endParaRPr lang="en-US" altLang="zh-CN" sz="2400">
              <a:latin typeface="Times New Roman" pitchFamily="18" charset="0"/>
              <a:ea typeface="SimSun" pitchFamily="2" charset="-122"/>
            </a:endParaRPr>
          </a:p>
        </p:txBody>
      </p:sp>
      <p:sp>
        <p:nvSpPr>
          <p:cNvPr id="106531" name="Rectangle 35"/>
          <p:cNvSpPr>
            <a:spLocks noChangeArrowheads="1"/>
          </p:cNvSpPr>
          <p:nvPr/>
        </p:nvSpPr>
        <p:spPr bwMode="auto">
          <a:xfrm>
            <a:off x="3990975" y="3173413"/>
            <a:ext cx="201613"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(R</a:t>
            </a:r>
            <a:endParaRPr lang="en-US" altLang="zh-CN" sz="2400">
              <a:latin typeface="Times New Roman" pitchFamily="18" charset="0"/>
              <a:ea typeface="SimSun" pitchFamily="2" charset="-122"/>
            </a:endParaRPr>
          </a:p>
        </p:txBody>
      </p:sp>
      <p:sp>
        <p:nvSpPr>
          <p:cNvPr id="106532" name="Rectangle 36"/>
          <p:cNvSpPr>
            <a:spLocks noChangeArrowheads="1"/>
          </p:cNvSpPr>
          <p:nvPr/>
        </p:nvSpPr>
        <p:spPr bwMode="auto">
          <a:xfrm>
            <a:off x="4205288" y="3173413"/>
            <a:ext cx="42862" cy="228600"/>
          </a:xfrm>
          <a:prstGeom prst="rect">
            <a:avLst/>
          </a:prstGeom>
          <a:noFill/>
          <a:ln w="9525">
            <a:noFill/>
            <a:miter lim="800000"/>
            <a:headEnd/>
            <a:tailEnd/>
          </a:ln>
        </p:spPr>
        <p:txBody>
          <a:bodyPr wrap="none" lIns="0" tIns="0" rIns="0" bIns="0">
            <a:spAutoFit/>
          </a:bodyPr>
          <a:lstStyle/>
          <a:p>
            <a:r>
              <a:rPr lang="en-US" altLang="zh-CN" sz="1500" i="1">
                <a:solidFill>
                  <a:srgbClr val="000000"/>
                </a:solidFill>
                <a:latin typeface="Computer Modern" charset="0"/>
                <a:ea typeface="SimSun" pitchFamily="2" charset="-122"/>
              </a:rPr>
              <a:t>i</a:t>
            </a:r>
            <a:endParaRPr lang="en-US" altLang="zh-CN" sz="2400" i="1">
              <a:latin typeface="Times New Roman" pitchFamily="18" charset="0"/>
              <a:ea typeface="SimSun" pitchFamily="2" charset="-122"/>
            </a:endParaRPr>
          </a:p>
        </p:txBody>
      </p:sp>
      <p:sp>
        <p:nvSpPr>
          <p:cNvPr id="106533" name="Rectangle 37"/>
          <p:cNvSpPr>
            <a:spLocks noChangeArrowheads="1"/>
          </p:cNvSpPr>
          <p:nvPr/>
        </p:nvSpPr>
        <p:spPr bwMode="auto">
          <a:xfrm>
            <a:off x="4284663" y="3173413"/>
            <a:ext cx="635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106534" name="Rectangle 38"/>
          <p:cNvSpPr>
            <a:spLocks noChangeArrowheads="1"/>
          </p:cNvSpPr>
          <p:nvPr/>
        </p:nvSpPr>
        <p:spPr bwMode="auto">
          <a:xfrm>
            <a:off x="5946775" y="3173413"/>
            <a:ext cx="2540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EA</a:t>
            </a:r>
            <a:endParaRPr lang="en-US" altLang="zh-CN" sz="2400">
              <a:latin typeface="Times New Roman" pitchFamily="18" charset="0"/>
              <a:ea typeface="SimSun" pitchFamily="2" charset="-122"/>
            </a:endParaRPr>
          </a:p>
        </p:txBody>
      </p:sp>
      <p:sp>
        <p:nvSpPr>
          <p:cNvPr id="106535" name="Rectangle 39"/>
          <p:cNvSpPr>
            <a:spLocks noChangeArrowheads="1"/>
          </p:cNvSpPr>
          <p:nvPr/>
        </p:nvSpPr>
        <p:spPr bwMode="auto">
          <a:xfrm>
            <a:off x="6261100" y="3173413"/>
            <a:ext cx="111125"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106536" name="Rectangle 40"/>
          <p:cNvSpPr>
            <a:spLocks noChangeArrowheads="1"/>
          </p:cNvSpPr>
          <p:nvPr/>
        </p:nvSpPr>
        <p:spPr bwMode="auto">
          <a:xfrm>
            <a:off x="6477000" y="3173413"/>
            <a:ext cx="1905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[R</a:t>
            </a:r>
            <a:endParaRPr lang="en-US" altLang="zh-CN" sz="2400">
              <a:latin typeface="Times New Roman" pitchFamily="18" charset="0"/>
              <a:ea typeface="SimSun" pitchFamily="2" charset="-122"/>
            </a:endParaRPr>
          </a:p>
        </p:txBody>
      </p:sp>
      <p:sp>
        <p:nvSpPr>
          <p:cNvPr id="106537" name="Rectangle 41"/>
          <p:cNvSpPr>
            <a:spLocks noChangeArrowheads="1"/>
          </p:cNvSpPr>
          <p:nvPr/>
        </p:nvSpPr>
        <p:spPr bwMode="auto">
          <a:xfrm>
            <a:off x="6672263" y="3173413"/>
            <a:ext cx="42862" cy="228600"/>
          </a:xfrm>
          <a:prstGeom prst="rect">
            <a:avLst/>
          </a:prstGeom>
          <a:noFill/>
          <a:ln w="9525">
            <a:noFill/>
            <a:miter lim="800000"/>
            <a:headEnd/>
            <a:tailEnd/>
          </a:ln>
        </p:spPr>
        <p:txBody>
          <a:bodyPr wrap="none" lIns="0" tIns="0" rIns="0" bIns="0">
            <a:spAutoFit/>
          </a:bodyPr>
          <a:lstStyle/>
          <a:p>
            <a:r>
              <a:rPr lang="en-US" altLang="zh-CN" sz="1500" i="1">
                <a:solidFill>
                  <a:srgbClr val="000000"/>
                </a:solidFill>
                <a:latin typeface="Computer Modern" charset="0"/>
                <a:ea typeface="SimSun" pitchFamily="2" charset="-122"/>
              </a:rPr>
              <a:t>i</a:t>
            </a:r>
            <a:endParaRPr lang="en-US" altLang="zh-CN" sz="2400" i="1">
              <a:latin typeface="Times New Roman" pitchFamily="18" charset="0"/>
              <a:ea typeface="SimSun" pitchFamily="2" charset="-122"/>
            </a:endParaRPr>
          </a:p>
        </p:txBody>
      </p:sp>
      <p:sp>
        <p:nvSpPr>
          <p:cNvPr id="106538" name="Rectangle 42"/>
          <p:cNvSpPr>
            <a:spLocks noChangeArrowheads="1"/>
          </p:cNvSpPr>
          <p:nvPr/>
        </p:nvSpPr>
        <p:spPr bwMode="auto">
          <a:xfrm>
            <a:off x="6750050" y="3173413"/>
            <a:ext cx="52388"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106539" name="Rectangle 43"/>
          <p:cNvSpPr>
            <a:spLocks noChangeArrowheads="1"/>
          </p:cNvSpPr>
          <p:nvPr/>
        </p:nvSpPr>
        <p:spPr bwMode="auto">
          <a:xfrm>
            <a:off x="3990975" y="3408363"/>
            <a:ext cx="519113"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(LOC)</a:t>
            </a:r>
            <a:endParaRPr lang="en-US" altLang="zh-CN" sz="2400">
              <a:latin typeface="Times New Roman" pitchFamily="18" charset="0"/>
              <a:ea typeface="SimSun" pitchFamily="2" charset="-122"/>
            </a:endParaRPr>
          </a:p>
        </p:txBody>
      </p:sp>
      <p:sp>
        <p:nvSpPr>
          <p:cNvPr id="106540" name="Rectangle 44"/>
          <p:cNvSpPr>
            <a:spLocks noChangeArrowheads="1"/>
          </p:cNvSpPr>
          <p:nvPr/>
        </p:nvSpPr>
        <p:spPr bwMode="auto">
          <a:xfrm>
            <a:off x="5946775" y="3408363"/>
            <a:ext cx="2540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EA</a:t>
            </a:r>
            <a:endParaRPr lang="en-US" altLang="zh-CN" sz="2400">
              <a:latin typeface="Times New Roman" pitchFamily="18" charset="0"/>
              <a:ea typeface="SimSun" pitchFamily="2" charset="-122"/>
            </a:endParaRPr>
          </a:p>
        </p:txBody>
      </p:sp>
      <p:sp>
        <p:nvSpPr>
          <p:cNvPr id="106541" name="Rectangle 45"/>
          <p:cNvSpPr>
            <a:spLocks noChangeArrowheads="1"/>
          </p:cNvSpPr>
          <p:nvPr/>
        </p:nvSpPr>
        <p:spPr bwMode="auto">
          <a:xfrm>
            <a:off x="6261100" y="3408363"/>
            <a:ext cx="111125"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106542" name="Rectangle 46"/>
          <p:cNvSpPr>
            <a:spLocks noChangeArrowheads="1"/>
          </p:cNvSpPr>
          <p:nvPr/>
        </p:nvSpPr>
        <p:spPr bwMode="auto">
          <a:xfrm>
            <a:off x="6477000" y="3408363"/>
            <a:ext cx="496888"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[LOC]</a:t>
            </a:r>
            <a:endParaRPr lang="en-US" altLang="zh-CN" sz="2400">
              <a:latin typeface="Times New Roman" pitchFamily="18" charset="0"/>
              <a:ea typeface="SimSun" pitchFamily="2" charset="-122"/>
            </a:endParaRPr>
          </a:p>
        </p:txBody>
      </p:sp>
      <p:sp>
        <p:nvSpPr>
          <p:cNvPr id="106543" name="Rectangle 47"/>
          <p:cNvSpPr>
            <a:spLocks noChangeArrowheads="1"/>
          </p:cNvSpPr>
          <p:nvPr/>
        </p:nvSpPr>
        <p:spPr bwMode="auto">
          <a:xfrm>
            <a:off x="2268538" y="3779838"/>
            <a:ext cx="466725"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Index</a:t>
            </a:r>
            <a:endParaRPr lang="en-US" altLang="zh-CN" sz="2400">
              <a:latin typeface="Times New Roman" pitchFamily="18" charset="0"/>
              <a:ea typeface="SimSun" pitchFamily="2" charset="-122"/>
            </a:endParaRPr>
          </a:p>
        </p:txBody>
      </p:sp>
      <p:sp>
        <p:nvSpPr>
          <p:cNvPr id="106544" name="Rectangle 48"/>
          <p:cNvSpPr>
            <a:spLocks noChangeArrowheads="1"/>
          </p:cNvSpPr>
          <p:nvPr/>
        </p:nvSpPr>
        <p:spPr bwMode="auto">
          <a:xfrm>
            <a:off x="3990975" y="3779838"/>
            <a:ext cx="328613"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X(R</a:t>
            </a:r>
            <a:endParaRPr lang="en-US" altLang="zh-CN" sz="2400">
              <a:latin typeface="Times New Roman" pitchFamily="18" charset="0"/>
              <a:ea typeface="SimSun" pitchFamily="2" charset="-122"/>
            </a:endParaRPr>
          </a:p>
        </p:txBody>
      </p:sp>
      <p:sp>
        <p:nvSpPr>
          <p:cNvPr id="106545" name="Rectangle 49"/>
          <p:cNvSpPr>
            <a:spLocks noChangeArrowheads="1"/>
          </p:cNvSpPr>
          <p:nvPr/>
        </p:nvSpPr>
        <p:spPr bwMode="auto">
          <a:xfrm>
            <a:off x="4343400" y="3779838"/>
            <a:ext cx="42863" cy="228600"/>
          </a:xfrm>
          <a:prstGeom prst="rect">
            <a:avLst/>
          </a:prstGeom>
          <a:noFill/>
          <a:ln w="9525">
            <a:noFill/>
            <a:miter lim="800000"/>
            <a:headEnd/>
            <a:tailEnd/>
          </a:ln>
        </p:spPr>
        <p:txBody>
          <a:bodyPr wrap="none" lIns="0" tIns="0" rIns="0" bIns="0">
            <a:spAutoFit/>
          </a:bodyPr>
          <a:lstStyle/>
          <a:p>
            <a:r>
              <a:rPr lang="en-US" altLang="zh-CN" sz="1500" i="1">
                <a:solidFill>
                  <a:srgbClr val="000000"/>
                </a:solidFill>
                <a:latin typeface="Computer Modern" charset="0"/>
                <a:ea typeface="SimSun" pitchFamily="2" charset="-122"/>
              </a:rPr>
              <a:t>i</a:t>
            </a:r>
            <a:endParaRPr lang="en-US" altLang="zh-CN" sz="2400" i="1">
              <a:latin typeface="Times New Roman" pitchFamily="18" charset="0"/>
              <a:ea typeface="SimSun" pitchFamily="2" charset="-122"/>
            </a:endParaRPr>
          </a:p>
        </p:txBody>
      </p:sp>
      <p:sp>
        <p:nvSpPr>
          <p:cNvPr id="106546" name="Rectangle 50"/>
          <p:cNvSpPr>
            <a:spLocks noChangeArrowheads="1"/>
          </p:cNvSpPr>
          <p:nvPr/>
        </p:nvSpPr>
        <p:spPr bwMode="auto">
          <a:xfrm>
            <a:off x="4402138" y="3779838"/>
            <a:ext cx="635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106547" name="Rectangle 51"/>
          <p:cNvSpPr>
            <a:spLocks noChangeArrowheads="1"/>
          </p:cNvSpPr>
          <p:nvPr/>
        </p:nvSpPr>
        <p:spPr bwMode="auto">
          <a:xfrm>
            <a:off x="5946775" y="3779838"/>
            <a:ext cx="2540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EA</a:t>
            </a:r>
            <a:endParaRPr lang="en-US" altLang="zh-CN" sz="2400">
              <a:latin typeface="Times New Roman" pitchFamily="18" charset="0"/>
              <a:ea typeface="SimSun" pitchFamily="2" charset="-122"/>
            </a:endParaRPr>
          </a:p>
        </p:txBody>
      </p:sp>
      <p:sp>
        <p:nvSpPr>
          <p:cNvPr id="106548" name="Rectangle 52"/>
          <p:cNvSpPr>
            <a:spLocks noChangeArrowheads="1"/>
          </p:cNvSpPr>
          <p:nvPr/>
        </p:nvSpPr>
        <p:spPr bwMode="auto">
          <a:xfrm>
            <a:off x="6261100" y="3779838"/>
            <a:ext cx="111125"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106549" name="Rectangle 53"/>
          <p:cNvSpPr>
            <a:spLocks noChangeArrowheads="1"/>
          </p:cNvSpPr>
          <p:nvPr/>
        </p:nvSpPr>
        <p:spPr bwMode="auto">
          <a:xfrm>
            <a:off x="6477000" y="3779838"/>
            <a:ext cx="1905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[R</a:t>
            </a:r>
            <a:endParaRPr lang="en-US" altLang="zh-CN" sz="2400">
              <a:latin typeface="Times New Roman" pitchFamily="18" charset="0"/>
              <a:ea typeface="SimSun" pitchFamily="2" charset="-122"/>
            </a:endParaRPr>
          </a:p>
        </p:txBody>
      </p:sp>
      <p:sp>
        <p:nvSpPr>
          <p:cNvPr id="106550" name="Rectangle 54"/>
          <p:cNvSpPr>
            <a:spLocks noChangeArrowheads="1"/>
          </p:cNvSpPr>
          <p:nvPr/>
        </p:nvSpPr>
        <p:spPr bwMode="auto">
          <a:xfrm>
            <a:off x="6672263" y="3779838"/>
            <a:ext cx="42862" cy="228600"/>
          </a:xfrm>
          <a:prstGeom prst="rect">
            <a:avLst/>
          </a:prstGeom>
          <a:noFill/>
          <a:ln w="9525">
            <a:noFill/>
            <a:miter lim="800000"/>
            <a:headEnd/>
            <a:tailEnd/>
          </a:ln>
        </p:spPr>
        <p:txBody>
          <a:bodyPr wrap="none" lIns="0" tIns="0" rIns="0" bIns="0">
            <a:spAutoFit/>
          </a:bodyPr>
          <a:lstStyle/>
          <a:p>
            <a:r>
              <a:rPr lang="en-US" altLang="zh-CN" sz="1500" i="1">
                <a:solidFill>
                  <a:srgbClr val="000000"/>
                </a:solidFill>
                <a:latin typeface="Computer Modern" charset="0"/>
                <a:ea typeface="SimSun" pitchFamily="2" charset="-122"/>
              </a:rPr>
              <a:t>i</a:t>
            </a:r>
            <a:endParaRPr lang="en-US" altLang="zh-CN" sz="2400" i="1">
              <a:latin typeface="Times New Roman" pitchFamily="18" charset="0"/>
              <a:ea typeface="SimSun" pitchFamily="2" charset="-122"/>
            </a:endParaRPr>
          </a:p>
        </p:txBody>
      </p:sp>
      <p:sp>
        <p:nvSpPr>
          <p:cNvPr id="106551" name="Rectangle 55"/>
          <p:cNvSpPr>
            <a:spLocks noChangeArrowheads="1"/>
          </p:cNvSpPr>
          <p:nvPr/>
        </p:nvSpPr>
        <p:spPr bwMode="auto">
          <a:xfrm>
            <a:off x="6750050" y="3779838"/>
            <a:ext cx="52388"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106552" name="Rectangle 56"/>
          <p:cNvSpPr>
            <a:spLocks noChangeArrowheads="1"/>
          </p:cNvSpPr>
          <p:nvPr/>
        </p:nvSpPr>
        <p:spPr bwMode="auto">
          <a:xfrm>
            <a:off x="6867525" y="3779838"/>
            <a:ext cx="111125"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106553" name="Rectangle 57"/>
          <p:cNvSpPr>
            <a:spLocks noChangeArrowheads="1"/>
          </p:cNvSpPr>
          <p:nvPr/>
        </p:nvSpPr>
        <p:spPr bwMode="auto">
          <a:xfrm>
            <a:off x="7054850" y="3779838"/>
            <a:ext cx="1270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X</a:t>
            </a:r>
            <a:endParaRPr lang="en-US" altLang="zh-CN" sz="2400">
              <a:latin typeface="Times New Roman" pitchFamily="18" charset="0"/>
              <a:ea typeface="SimSun" pitchFamily="2" charset="-122"/>
            </a:endParaRPr>
          </a:p>
        </p:txBody>
      </p:sp>
      <p:sp>
        <p:nvSpPr>
          <p:cNvPr id="106554" name="Rectangle 58"/>
          <p:cNvSpPr>
            <a:spLocks noChangeArrowheads="1"/>
          </p:cNvSpPr>
          <p:nvPr/>
        </p:nvSpPr>
        <p:spPr bwMode="auto">
          <a:xfrm>
            <a:off x="2268538" y="4171950"/>
            <a:ext cx="434975"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Base</a:t>
            </a:r>
            <a:endParaRPr lang="en-US" altLang="zh-CN" sz="2400">
              <a:latin typeface="Times New Roman" pitchFamily="18" charset="0"/>
              <a:ea typeface="SimSun" pitchFamily="2" charset="-122"/>
            </a:endParaRPr>
          </a:p>
        </p:txBody>
      </p:sp>
      <p:sp>
        <p:nvSpPr>
          <p:cNvPr id="106555" name="Rectangle 59"/>
          <p:cNvSpPr>
            <a:spLocks noChangeArrowheads="1"/>
          </p:cNvSpPr>
          <p:nvPr/>
        </p:nvSpPr>
        <p:spPr bwMode="auto">
          <a:xfrm>
            <a:off x="2717800" y="4171950"/>
            <a:ext cx="339725"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with</a:t>
            </a:r>
            <a:endParaRPr lang="en-US" altLang="zh-CN" sz="2400">
              <a:latin typeface="Times New Roman" pitchFamily="18" charset="0"/>
              <a:ea typeface="SimSun" pitchFamily="2" charset="-122"/>
            </a:endParaRPr>
          </a:p>
        </p:txBody>
      </p:sp>
      <p:sp>
        <p:nvSpPr>
          <p:cNvPr id="106556" name="Rectangle 60"/>
          <p:cNvSpPr>
            <a:spLocks noChangeArrowheads="1"/>
          </p:cNvSpPr>
          <p:nvPr/>
        </p:nvSpPr>
        <p:spPr bwMode="auto">
          <a:xfrm>
            <a:off x="3130550" y="4171950"/>
            <a:ext cx="4572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index</a:t>
            </a:r>
            <a:endParaRPr lang="en-US" altLang="zh-CN" sz="2400">
              <a:latin typeface="Times New Roman" pitchFamily="18" charset="0"/>
              <a:ea typeface="SimSun" pitchFamily="2" charset="-122"/>
            </a:endParaRPr>
          </a:p>
        </p:txBody>
      </p:sp>
      <p:sp>
        <p:nvSpPr>
          <p:cNvPr id="106557" name="Rectangle 61"/>
          <p:cNvSpPr>
            <a:spLocks noChangeArrowheads="1"/>
          </p:cNvSpPr>
          <p:nvPr/>
        </p:nvSpPr>
        <p:spPr bwMode="auto">
          <a:xfrm>
            <a:off x="3990975" y="4171950"/>
            <a:ext cx="201613"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(R</a:t>
            </a:r>
            <a:endParaRPr lang="en-US" altLang="zh-CN" sz="2400">
              <a:latin typeface="Times New Roman" pitchFamily="18" charset="0"/>
              <a:ea typeface="SimSun" pitchFamily="2" charset="-122"/>
            </a:endParaRPr>
          </a:p>
        </p:txBody>
      </p:sp>
      <p:sp>
        <p:nvSpPr>
          <p:cNvPr id="106558" name="Rectangle 62"/>
          <p:cNvSpPr>
            <a:spLocks noChangeArrowheads="1"/>
          </p:cNvSpPr>
          <p:nvPr/>
        </p:nvSpPr>
        <p:spPr bwMode="auto">
          <a:xfrm>
            <a:off x="4205288" y="4171950"/>
            <a:ext cx="42862" cy="228600"/>
          </a:xfrm>
          <a:prstGeom prst="rect">
            <a:avLst/>
          </a:prstGeom>
          <a:noFill/>
          <a:ln w="9525">
            <a:noFill/>
            <a:miter lim="800000"/>
            <a:headEnd/>
            <a:tailEnd/>
          </a:ln>
        </p:spPr>
        <p:txBody>
          <a:bodyPr wrap="none" lIns="0" tIns="0" rIns="0" bIns="0">
            <a:spAutoFit/>
          </a:bodyPr>
          <a:lstStyle/>
          <a:p>
            <a:r>
              <a:rPr lang="en-US" altLang="zh-CN" sz="1500" i="1">
                <a:solidFill>
                  <a:srgbClr val="000000"/>
                </a:solidFill>
                <a:latin typeface="Computer Modern" charset="0"/>
                <a:ea typeface="SimSun" pitchFamily="2" charset="-122"/>
              </a:rPr>
              <a:t>i</a:t>
            </a:r>
            <a:endParaRPr lang="en-US" altLang="zh-CN" sz="2400" i="1">
              <a:latin typeface="Times New Roman" pitchFamily="18" charset="0"/>
              <a:ea typeface="SimSun" pitchFamily="2" charset="-122"/>
            </a:endParaRPr>
          </a:p>
        </p:txBody>
      </p:sp>
      <p:sp>
        <p:nvSpPr>
          <p:cNvPr id="106559" name="Rectangle 63"/>
          <p:cNvSpPr>
            <a:spLocks noChangeArrowheads="1"/>
          </p:cNvSpPr>
          <p:nvPr/>
        </p:nvSpPr>
        <p:spPr bwMode="auto">
          <a:xfrm>
            <a:off x="4284663" y="4171950"/>
            <a:ext cx="1905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,R</a:t>
            </a:r>
            <a:endParaRPr lang="en-US" altLang="zh-CN" sz="2400">
              <a:latin typeface="Times New Roman" pitchFamily="18" charset="0"/>
              <a:ea typeface="SimSun" pitchFamily="2" charset="-122"/>
            </a:endParaRPr>
          </a:p>
        </p:txBody>
      </p:sp>
      <p:sp>
        <p:nvSpPr>
          <p:cNvPr id="106560" name="Rectangle 64"/>
          <p:cNvSpPr>
            <a:spLocks noChangeArrowheads="1"/>
          </p:cNvSpPr>
          <p:nvPr/>
        </p:nvSpPr>
        <p:spPr bwMode="auto">
          <a:xfrm>
            <a:off x="4479925" y="4171950"/>
            <a:ext cx="42863" cy="228600"/>
          </a:xfrm>
          <a:prstGeom prst="rect">
            <a:avLst/>
          </a:prstGeom>
          <a:noFill/>
          <a:ln w="9525">
            <a:noFill/>
            <a:miter lim="800000"/>
            <a:headEnd/>
            <a:tailEnd/>
          </a:ln>
        </p:spPr>
        <p:txBody>
          <a:bodyPr wrap="none" lIns="0" tIns="0" rIns="0" bIns="0">
            <a:spAutoFit/>
          </a:bodyPr>
          <a:lstStyle/>
          <a:p>
            <a:r>
              <a:rPr lang="en-US" altLang="zh-CN" sz="1500" i="1">
                <a:solidFill>
                  <a:srgbClr val="000000"/>
                </a:solidFill>
                <a:latin typeface="Computer Modern" charset="0"/>
                <a:ea typeface="SimSun" pitchFamily="2" charset="-122"/>
              </a:rPr>
              <a:t>j</a:t>
            </a:r>
            <a:endParaRPr lang="en-US" altLang="zh-CN" sz="2400" i="1">
              <a:latin typeface="Times New Roman" pitchFamily="18" charset="0"/>
              <a:ea typeface="SimSun" pitchFamily="2" charset="-122"/>
            </a:endParaRPr>
          </a:p>
        </p:txBody>
      </p:sp>
      <p:sp>
        <p:nvSpPr>
          <p:cNvPr id="106561" name="Rectangle 65"/>
          <p:cNvSpPr>
            <a:spLocks noChangeArrowheads="1"/>
          </p:cNvSpPr>
          <p:nvPr/>
        </p:nvSpPr>
        <p:spPr bwMode="auto">
          <a:xfrm>
            <a:off x="4576763" y="4171950"/>
            <a:ext cx="635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106562" name="Rectangle 66"/>
          <p:cNvSpPr>
            <a:spLocks noChangeArrowheads="1"/>
          </p:cNvSpPr>
          <p:nvPr/>
        </p:nvSpPr>
        <p:spPr bwMode="auto">
          <a:xfrm>
            <a:off x="5946775" y="4171950"/>
            <a:ext cx="2540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EA</a:t>
            </a:r>
            <a:endParaRPr lang="en-US" altLang="zh-CN" sz="2400">
              <a:latin typeface="Times New Roman" pitchFamily="18" charset="0"/>
              <a:ea typeface="SimSun" pitchFamily="2" charset="-122"/>
            </a:endParaRPr>
          </a:p>
        </p:txBody>
      </p:sp>
      <p:sp>
        <p:nvSpPr>
          <p:cNvPr id="106563" name="Rectangle 67"/>
          <p:cNvSpPr>
            <a:spLocks noChangeArrowheads="1"/>
          </p:cNvSpPr>
          <p:nvPr/>
        </p:nvSpPr>
        <p:spPr bwMode="auto">
          <a:xfrm>
            <a:off x="6261100" y="4171950"/>
            <a:ext cx="111125"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106564" name="Rectangle 68"/>
          <p:cNvSpPr>
            <a:spLocks noChangeArrowheads="1"/>
          </p:cNvSpPr>
          <p:nvPr/>
        </p:nvSpPr>
        <p:spPr bwMode="auto">
          <a:xfrm>
            <a:off x="6477000" y="4171950"/>
            <a:ext cx="1905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[R</a:t>
            </a:r>
            <a:endParaRPr lang="en-US" altLang="zh-CN" sz="2400">
              <a:latin typeface="Times New Roman" pitchFamily="18" charset="0"/>
              <a:ea typeface="SimSun" pitchFamily="2" charset="-122"/>
            </a:endParaRPr>
          </a:p>
        </p:txBody>
      </p:sp>
      <p:sp>
        <p:nvSpPr>
          <p:cNvPr id="106565" name="Rectangle 69"/>
          <p:cNvSpPr>
            <a:spLocks noChangeArrowheads="1"/>
          </p:cNvSpPr>
          <p:nvPr/>
        </p:nvSpPr>
        <p:spPr bwMode="auto">
          <a:xfrm>
            <a:off x="6672263" y="4171950"/>
            <a:ext cx="42862" cy="228600"/>
          </a:xfrm>
          <a:prstGeom prst="rect">
            <a:avLst/>
          </a:prstGeom>
          <a:noFill/>
          <a:ln w="9525">
            <a:noFill/>
            <a:miter lim="800000"/>
            <a:headEnd/>
            <a:tailEnd/>
          </a:ln>
        </p:spPr>
        <p:txBody>
          <a:bodyPr wrap="none" lIns="0" tIns="0" rIns="0" bIns="0">
            <a:spAutoFit/>
          </a:bodyPr>
          <a:lstStyle/>
          <a:p>
            <a:r>
              <a:rPr lang="en-US" altLang="zh-CN" sz="1500" i="1">
                <a:solidFill>
                  <a:srgbClr val="000000"/>
                </a:solidFill>
                <a:latin typeface="Computer Modern" charset="0"/>
                <a:ea typeface="SimSun" pitchFamily="2" charset="-122"/>
              </a:rPr>
              <a:t>i</a:t>
            </a:r>
            <a:endParaRPr lang="en-US" altLang="zh-CN" sz="2400" i="1">
              <a:latin typeface="Times New Roman" pitchFamily="18" charset="0"/>
              <a:ea typeface="SimSun" pitchFamily="2" charset="-122"/>
            </a:endParaRPr>
          </a:p>
        </p:txBody>
      </p:sp>
      <p:sp>
        <p:nvSpPr>
          <p:cNvPr id="106566" name="Rectangle 70"/>
          <p:cNvSpPr>
            <a:spLocks noChangeArrowheads="1"/>
          </p:cNvSpPr>
          <p:nvPr/>
        </p:nvSpPr>
        <p:spPr bwMode="auto">
          <a:xfrm>
            <a:off x="6750050" y="4171950"/>
            <a:ext cx="52388"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106567" name="Rectangle 71"/>
          <p:cNvSpPr>
            <a:spLocks noChangeArrowheads="1"/>
          </p:cNvSpPr>
          <p:nvPr/>
        </p:nvSpPr>
        <p:spPr bwMode="auto">
          <a:xfrm>
            <a:off x="6867525" y="4171950"/>
            <a:ext cx="111125"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106568" name="Rectangle 72"/>
          <p:cNvSpPr>
            <a:spLocks noChangeArrowheads="1"/>
          </p:cNvSpPr>
          <p:nvPr/>
        </p:nvSpPr>
        <p:spPr bwMode="auto">
          <a:xfrm>
            <a:off x="7054850" y="4171950"/>
            <a:ext cx="1905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[R</a:t>
            </a:r>
            <a:endParaRPr lang="en-US" altLang="zh-CN" sz="2400">
              <a:latin typeface="Times New Roman" pitchFamily="18" charset="0"/>
              <a:ea typeface="SimSun" pitchFamily="2" charset="-122"/>
            </a:endParaRPr>
          </a:p>
        </p:txBody>
      </p:sp>
      <p:sp>
        <p:nvSpPr>
          <p:cNvPr id="106569" name="Rectangle 73"/>
          <p:cNvSpPr>
            <a:spLocks noChangeArrowheads="1"/>
          </p:cNvSpPr>
          <p:nvPr/>
        </p:nvSpPr>
        <p:spPr bwMode="auto">
          <a:xfrm>
            <a:off x="7250113" y="4171950"/>
            <a:ext cx="42862" cy="228600"/>
          </a:xfrm>
          <a:prstGeom prst="rect">
            <a:avLst/>
          </a:prstGeom>
          <a:noFill/>
          <a:ln w="9525">
            <a:noFill/>
            <a:miter lim="800000"/>
            <a:headEnd/>
            <a:tailEnd/>
          </a:ln>
        </p:spPr>
        <p:txBody>
          <a:bodyPr wrap="none" lIns="0" tIns="0" rIns="0" bIns="0">
            <a:spAutoFit/>
          </a:bodyPr>
          <a:lstStyle/>
          <a:p>
            <a:r>
              <a:rPr lang="en-US" altLang="zh-CN" sz="1500" i="1">
                <a:solidFill>
                  <a:srgbClr val="000000"/>
                </a:solidFill>
                <a:latin typeface="Computer Modern" charset="0"/>
                <a:ea typeface="SimSun" pitchFamily="2" charset="-122"/>
              </a:rPr>
              <a:t>j</a:t>
            </a:r>
            <a:endParaRPr lang="en-US" altLang="zh-CN" sz="2400" i="1">
              <a:latin typeface="Times New Roman" pitchFamily="18" charset="0"/>
              <a:ea typeface="SimSun" pitchFamily="2" charset="-122"/>
            </a:endParaRPr>
          </a:p>
        </p:txBody>
      </p:sp>
      <p:sp>
        <p:nvSpPr>
          <p:cNvPr id="106570" name="Rectangle 74"/>
          <p:cNvSpPr>
            <a:spLocks noChangeArrowheads="1"/>
          </p:cNvSpPr>
          <p:nvPr/>
        </p:nvSpPr>
        <p:spPr bwMode="auto">
          <a:xfrm>
            <a:off x="7327900" y="4171950"/>
            <a:ext cx="52388"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106571" name="Rectangle 75"/>
          <p:cNvSpPr>
            <a:spLocks noChangeArrowheads="1"/>
          </p:cNvSpPr>
          <p:nvPr/>
        </p:nvSpPr>
        <p:spPr bwMode="auto">
          <a:xfrm>
            <a:off x="2268538" y="4543425"/>
            <a:ext cx="434975"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Base</a:t>
            </a:r>
            <a:endParaRPr lang="en-US" altLang="zh-CN" sz="2400">
              <a:latin typeface="Times New Roman" pitchFamily="18" charset="0"/>
              <a:ea typeface="SimSun" pitchFamily="2" charset="-122"/>
            </a:endParaRPr>
          </a:p>
        </p:txBody>
      </p:sp>
      <p:sp>
        <p:nvSpPr>
          <p:cNvPr id="106572" name="Rectangle 76"/>
          <p:cNvSpPr>
            <a:spLocks noChangeArrowheads="1"/>
          </p:cNvSpPr>
          <p:nvPr/>
        </p:nvSpPr>
        <p:spPr bwMode="auto">
          <a:xfrm>
            <a:off x="2717800" y="4543425"/>
            <a:ext cx="339725"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with</a:t>
            </a:r>
            <a:endParaRPr lang="en-US" altLang="zh-CN" sz="2400">
              <a:latin typeface="Times New Roman" pitchFamily="18" charset="0"/>
              <a:ea typeface="SimSun" pitchFamily="2" charset="-122"/>
            </a:endParaRPr>
          </a:p>
        </p:txBody>
      </p:sp>
      <p:sp>
        <p:nvSpPr>
          <p:cNvPr id="106573" name="Rectangle 77"/>
          <p:cNvSpPr>
            <a:spLocks noChangeArrowheads="1"/>
          </p:cNvSpPr>
          <p:nvPr/>
        </p:nvSpPr>
        <p:spPr bwMode="auto">
          <a:xfrm>
            <a:off x="3130550" y="4543425"/>
            <a:ext cx="4572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index</a:t>
            </a:r>
            <a:endParaRPr lang="en-US" altLang="zh-CN" sz="2400">
              <a:latin typeface="Times New Roman" pitchFamily="18" charset="0"/>
              <a:ea typeface="SimSun" pitchFamily="2" charset="-122"/>
            </a:endParaRPr>
          </a:p>
        </p:txBody>
      </p:sp>
      <p:sp>
        <p:nvSpPr>
          <p:cNvPr id="106574" name="Rectangle 78"/>
          <p:cNvSpPr>
            <a:spLocks noChangeArrowheads="1"/>
          </p:cNvSpPr>
          <p:nvPr/>
        </p:nvSpPr>
        <p:spPr bwMode="auto">
          <a:xfrm>
            <a:off x="3990975" y="4543425"/>
            <a:ext cx="328613"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X(R</a:t>
            </a:r>
            <a:endParaRPr lang="en-US" altLang="zh-CN" sz="2400">
              <a:latin typeface="Times New Roman" pitchFamily="18" charset="0"/>
              <a:ea typeface="SimSun" pitchFamily="2" charset="-122"/>
            </a:endParaRPr>
          </a:p>
        </p:txBody>
      </p:sp>
      <p:sp>
        <p:nvSpPr>
          <p:cNvPr id="106575" name="Rectangle 79"/>
          <p:cNvSpPr>
            <a:spLocks noChangeArrowheads="1"/>
          </p:cNvSpPr>
          <p:nvPr/>
        </p:nvSpPr>
        <p:spPr bwMode="auto">
          <a:xfrm>
            <a:off x="4343400" y="4543425"/>
            <a:ext cx="42863" cy="228600"/>
          </a:xfrm>
          <a:prstGeom prst="rect">
            <a:avLst/>
          </a:prstGeom>
          <a:noFill/>
          <a:ln w="9525">
            <a:noFill/>
            <a:miter lim="800000"/>
            <a:headEnd/>
            <a:tailEnd/>
          </a:ln>
        </p:spPr>
        <p:txBody>
          <a:bodyPr wrap="none" lIns="0" tIns="0" rIns="0" bIns="0">
            <a:spAutoFit/>
          </a:bodyPr>
          <a:lstStyle/>
          <a:p>
            <a:r>
              <a:rPr lang="en-US" altLang="zh-CN" sz="1500" i="1">
                <a:solidFill>
                  <a:srgbClr val="000000"/>
                </a:solidFill>
                <a:latin typeface="Computer Modern" charset="0"/>
                <a:ea typeface="SimSun" pitchFamily="2" charset="-122"/>
              </a:rPr>
              <a:t>i</a:t>
            </a:r>
            <a:endParaRPr lang="en-US" altLang="zh-CN" sz="2400" i="1">
              <a:latin typeface="Times New Roman" pitchFamily="18" charset="0"/>
              <a:ea typeface="SimSun" pitchFamily="2" charset="-122"/>
            </a:endParaRPr>
          </a:p>
        </p:txBody>
      </p:sp>
      <p:sp>
        <p:nvSpPr>
          <p:cNvPr id="106576" name="Rectangle 80"/>
          <p:cNvSpPr>
            <a:spLocks noChangeArrowheads="1"/>
          </p:cNvSpPr>
          <p:nvPr/>
        </p:nvSpPr>
        <p:spPr bwMode="auto">
          <a:xfrm>
            <a:off x="4402138" y="4543425"/>
            <a:ext cx="1905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,R</a:t>
            </a:r>
            <a:endParaRPr lang="en-US" altLang="zh-CN" sz="2400">
              <a:latin typeface="Times New Roman" pitchFamily="18" charset="0"/>
              <a:ea typeface="SimSun" pitchFamily="2" charset="-122"/>
            </a:endParaRPr>
          </a:p>
        </p:txBody>
      </p:sp>
      <p:sp>
        <p:nvSpPr>
          <p:cNvPr id="106577" name="Rectangle 81"/>
          <p:cNvSpPr>
            <a:spLocks noChangeArrowheads="1"/>
          </p:cNvSpPr>
          <p:nvPr/>
        </p:nvSpPr>
        <p:spPr bwMode="auto">
          <a:xfrm>
            <a:off x="4597400" y="4543425"/>
            <a:ext cx="42863" cy="228600"/>
          </a:xfrm>
          <a:prstGeom prst="rect">
            <a:avLst/>
          </a:prstGeom>
          <a:noFill/>
          <a:ln w="9525">
            <a:noFill/>
            <a:miter lim="800000"/>
            <a:headEnd/>
            <a:tailEnd/>
          </a:ln>
        </p:spPr>
        <p:txBody>
          <a:bodyPr wrap="none" lIns="0" tIns="0" rIns="0" bIns="0">
            <a:spAutoFit/>
          </a:bodyPr>
          <a:lstStyle/>
          <a:p>
            <a:r>
              <a:rPr lang="en-US" altLang="zh-CN" sz="1500" i="1">
                <a:solidFill>
                  <a:srgbClr val="000000"/>
                </a:solidFill>
                <a:latin typeface="Computer Modern" charset="0"/>
                <a:ea typeface="SimSun" pitchFamily="2" charset="-122"/>
              </a:rPr>
              <a:t>j</a:t>
            </a:r>
            <a:endParaRPr lang="en-US" altLang="zh-CN" sz="2400" i="1">
              <a:latin typeface="Times New Roman" pitchFamily="18" charset="0"/>
              <a:ea typeface="SimSun" pitchFamily="2" charset="-122"/>
            </a:endParaRPr>
          </a:p>
        </p:txBody>
      </p:sp>
      <p:sp>
        <p:nvSpPr>
          <p:cNvPr id="106578" name="Rectangle 82"/>
          <p:cNvSpPr>
            <a:spLocks noChangeArrowheads="1"/>
          </p:cNvSpPr>
          <p:nvPr/>
        </p:nvSpPr>
        <p:spPr bwMode="auto">
          <a:xfrm>
            <a:off x="4695825" y="4543425"/>
            <a:ext cx="635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106579" name="Rectangle 83"/>
          <p:cNvSpPr>
            <a:spLocks noChangeArrowheads="1"/>
          </p:cNvSpPr>
          <p:nvPr/>
        </p:nvSpPr>
        <p:spPr bwMode="auto">
          <a:xfrm>
            <a:off x="5946775" y="4543425"/>
            <a:ext cx="2540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EA</a:t>
            </a:r>
            <a:endParaRPr lang="en-US" altLang="zh-CN" sz="2400">
              <a:latin typeface="Times New Roman" pitchFamily="18" charset="0"/>
              <a:ea typeface="SimSun" pitchFamily="2" charset="-122"/>
            </a:endParaRPr>
          </a:p>
        </p:txBody>
      </p:sp>
      <p:sp>
        <p:nvSpPr>
          <p:cNvPr id="106580" name="Rectangle 84"/>
          <p:cNvSpPr>
            <a:spLocks noChangeArrowheads="1"/>
          </p:cNvSpPr>
          <p:nvPr/>
        </p:nvSpPr>
        <p:spPr bwMode="auto">
          <a:xfrm>
            <a:off x="6261100" y="4543425"/>
            <a:ext cx="111125"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106581" name="Rectangle 85"/>
          <p:cNvSpPr>
            <a:spLocks noChangeArrowheads="1"/>
          </p:cNvSpPr>
          <p:nvPr/>
        </p:nvSpPr>
        <p:spPr bwMode="auto">
          <a:xfrm>
            <a:off x="6477000" y="4543425"/>
            <a:ext cx="1905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[R</a:t>
            </a:r>
            <a:endParaRPr lang="en-US" altLang="zh-CN" sz="2400">
              <a:latin typeface="Times New Roman" pitchFamily="18" charset="0"/>
              <a:ea typeface="SimSun" pitchFamily="2" charset="-122"/>
            </a:endParaRPr>
          </a:p>
        </p:txBody>
      </p:sp>
      <p:sp>
        <p:nvSpPr>
          <p:cNvPr id="106582" name="Rectangle 86"/>
          <p:cNvSpPr>
            <a:spLocks noChangeArrowheads="1"/>
          </p:cNvSpPr>
          <p:nvPr/>
        </p:nvSpPr>
        <p:spPr bwMode="auto">
          <a:xfrm>
            <a:off x="6672263" y="4543425"/>
            <a:ext cx="42862" cy="228600"/>
          </a:xfrm>
          <a:prstGeom prst="rect">
            <a:avLst/>
          </a:prstGeom>
          <a:noFill/>
          <a:ln w="9525">
            <a:noFill/>
            <a:miter lim="800000"/>
            <a:headEnd/>
            <a:tailEnd/>
          </a:ln>
        </p:spPr>
        <p:txBody>
          <a:bodyPr wrap="none" lIns="0" tIns="0" rIns="0" bIns="0">
            <a:spAutoFit/>
          </a:bodyPr>
          <a:lstStyle/>
          <a:p>
            <a:r>
              <a:rPr lang="en-US" altLang="zh-CN" sz="1500" i="1">
                <a:solidFill>
                  <a:srgbClr val="000000"/>
                </a:solidFill>
                <a:latin typeface="Computer Modern" charset="0"/>
                <a:ea typeface="SimSun" pitchFamily="2" charset="-122"/>
              </a:rPr>
              <a:t>i</a:t>
            </a:r>
            <a:endParaRPr lang="en-US" altLang="zh-CN" sz="2400" i="1">
              <a:latin typeface="Times New Roman" pitchFamily="18" charset="0"/>
              <a:ea typeface="SimSun" pitchFamily="2" charset="-122"/>
            </a:endParaRPr>
          </a:p>
        </p:txBody>
      </p:sp>
      <p:sp>
        <p:nvSpPr>
          <p:cNvPr id="106583" name="Rectangle 87"/>
          <p:cNvSpPr>
            <a:spLocks noChangeArrowheads="1"/>
          </p:cNvSpPr>
          <p:nvPr/>
        </p:nvSpPr>
        <p:spPr bwMode="auto">
          <a:xfrm>
            <a:off x="6750050" y="4543425"/>
            <a:ext cx="52388"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106584" name="Rectangle 88"/>
          <p:cNvSpPr>
            <a:spLocks noChangeArrowheads="1"/>
          </p:cNvSpPr>
          <p:nvPr/>
        </p:nvSpPr>
        <p:spPr bwMode="auto">
          <a:xfrm>
            <a:off x="6867525" y="4543425"/>
            <a:ext cx="111125"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106585" name="Rectangle 89"/>
          <p:cNvSpPr>
            <a:spLocks noChangeArrowheads="1"/>
          </p:cNvSpPr>
          <p:nvPr/>
        </p:nvSpPr>
        <p:spPr bwMode="auto">
          <a:xfrm>
            <a:off x="7054850" y="4543425"/>
            <a:ext cx="1905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[R</a:t>
            </a:r>
            <a:endParaRPr lang="en-US" altLang="zh-CN" sz="2400">
              <a:latin typeface="Times New Roman" pitchFamily="18" charset="0"/>
              <a:ea typeface="SimSun" pitchFamily="2" charset="-122"/>
            </a:endParaRPr>
          </a:p>
        </p:txBody>
      </p:sp>
      <p:sp>
        <p:nvSpPr>
          <p:cNvPr id="106586" name="Rectangle 90"/>
          <p:cNvSpPr>
            <a:spLocks noChangeArrowheads="1"/>
          </p:cNvSpPr>
          <p:nvPr/>
        </p:nvSpPr>
        <p:spPr bwMode="auto">
          <a:xfrm>
            <a:off x="7250113" y="4543425"/>
            <a:ext cx="42862" cy="228600"/>
          </a:xfrm>
          <a:prstGeom prst="rect">
            <a:avLst/>
          </a:prstGeom>
          <a:noFill/>
          <a:ln w="9525">
            <a:noFill/>
            <a:miter lim="800000"/>
            <a:headEnd/>
            <a:tailEnd/>
          </a:ln>
        </p:spPr>
        <p:txBody>
          <a:bodyPr wrap="none" lIns="0" tIns="0" rIns="0" bIns="0">
            <a:spAutoFit/>
          </a:bodyPr>
          <a:lstStyle/>
          <a:p>
            <a:r>
              <a:rPr lang="en-US" altLang="zh-CN" sz="1500" i="1">
                <a:solidFill>
                  <a:srgbClr val="000000"/>
                </a:solidFill>
                <a:latin typeface="Computer Modern" charset="0"/>
                <a:ea typeface="SimSun" pitchFamily="2" charset="-122"/>
              </a:rPr>
              <a:t>j</a:t>
            </a:r>
            <a:endParaRPr lang="en-US" altLang="zh-CN" sz="2400" i="1">
              <a:latin typeface="Times New Roman" pitchFamily="18" charset="0"/>
              <a:ea typeface="SimSun" pitchFamily="2" charset="-122"/>
            </a:endParaRPr>
          </a:p>
        </p:txBody>
      </p:sp>
      <p:sp>
        <p:nvSpPr>
          <p:cNvPr id="106587" name="Rectangle 91"/>
          <p:cNvSpPr>
            <a:spLocks noChangeArrowheads="1"/>
          </p:cNvSpPr>
          <p:nvPr/>
        </p:nvSpPr>
        <p:spPr bwMode="auto">
          <a:xfrm>
            <a:off x="7327900" y="4543425"/>
            <a:ext cx="52388"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106588" name="Rectangle 92"/>
          <p:cNvSpPr>
            <a:spLocks noChangeArrowheads="1"/>
          </p:cNvSpPr>
          <p:nvPr/>
        </p:nvSpPr>
        <p:spPr bwMode="auto">
          <a:xfrm>
            <a:off x="7464425" y="4543425"/>
            <a:ext cx="111125"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106589" name="Rectangle 93"/>
          <p:cNvSpPr>
            <a:spLocks noChangeArrowheads="1"/>
          </p:cNvSpPr>
          <p:nvPr/>
        </p:nvSpPr>
        <p:spPr bwMode="auto">
          <a:xfrm>
            <a:off x="7680325" y="4543425"/>
            <a:ext cx="1270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X</a:t>
            </a:r>
            <a:endParaRPr lang="en-US" altLang="zh-CN" sz="2400">
              <a:latin typeface="Times New Roman" pitchFamily="18" charset="0"/>
              <a:ea typeface="SimSun" pitchFamily="2" charset="-122"/>
            </a:endParaRPr>
          </a:p>
        </p:txBody>
      </p:sp>
      <p:sp>
        <p:nvSpPr>
          <p:cNvPr id="106590" name="Rectangle 94"/>
          <p:cNvSpPr>
            <a:spLocks noChangeArrowheads="1"/>
          </p:cNvSpPr>
          <p:nvPr/>
        </p:nvSpPr>
        <p:spPr bwMode="auto">
          <a:xfrm>
            <a:off x="2386013" y="4778375"/>
            <a:ext cx="319087"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and</a:t>
            </a:r>
            <a:endParaRPr lang="en-US" altLang="zh-CN" sz="2400">
              <a:latin typeface="Times New Roman" pitchFamily="18" charset="0"/>
              <a:ea typeface="SimSun" pitchFamily="2" charset="-122"/>
            </a:endParaRPr>
          </a:p>
        </p:txBody>
      </p:sp>
      <p:sp>
        <p:nvSpPr>
          <p:cNvPr id="106591" name="Rectangle 95"/>
          <p:cNvSpPr>
            <a:spLocks noChangeArrowheads="1"/>
          </p:cNvSpPr>
          <p:nvPr/>
        </p:nvSpPr>
        <p:spPr bwMode="auto">
          <a:xfrm>
            <a:off x="2738438" y="4778375"/>
            <a:ext cx="465137"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offset</a:t>
            </a:r>
            <a:endParaRPr lang="en-US" altLang="zh-CN" sz="2400">
              <a:latin typeface="Times New Roman" pitchFamily="18" charset="0"/>
              <a:ea typeface="SimSun" pitchFamily="2" charset="-122"/>
            </a:endParaRPr>
          </a:p>
        </p:txBody>
      </p:sp>
      <p:sp>
        <p:nvSpPr>
          <p:cNvPr id="106592" name="Rectangle 96"/>
          <p:cNvSpPr>
            <a:spLocks noChangeArrowheads="1"/>
          </p:cNvSpPr>
          <p:nvPr/>
        </p:nvSpPr>
        <p:spPr bwMode="auto">
          <a:xfrm>
            <a:off x="2268538" y="5168900"/>
            <a:ext cx="690562"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Relative</a:t>
            </a:r>
            <a:endParaRPr lang="en-US" altLang="zh-CN" sz="2400">
              <a:latin typeface="Times New Roman" pitchFamily="18" charset="0"/>
              <a:ea typeface="SimSun" pitchFamily="2" charset="-122"/>
            </a:endParaRPr>
          </a:p>
        </p:txBody>
      </p:sp>
      <p:sp>
        <p:nvSpPr>
          <p:cNvPr id="106593" name="Rectangle 97"/>
          <p:cNvSpPr>
            <a:spLocks noChangeArrowheads="1"/>
          </p:cNvSpPr>
          <p:nvPr/>
        </p:nvSpPr>
        <p:spPr bwMode="auto">
          <a:xfrm>
            <a:off x="3990975" y="5168900"/>
            <a:ext cx="519113"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X(PC)</a:t>
            </a:r>
            <a:endParaRPr lang="en-US" altLang="zh-CN" sz="2400">
              <a:latin typeface="Times New Roman" pitchFamily="18" charset="0"/>
              <a:ea typeface="SimSun" pitchFamily="2" charset="-122"/>
            </a:endParaRPr>
          </a:p>
        </p:txBody>
      </p:sp>
      <p:sp>
        <p:nvSpPr>
          <p:cNvPr id="106594" name="Rectangle 98"/>
          <p:cNvSpPr>
            <a:spLocks noChangeArrowheads="1"/>
          </p:cNvSpPr>
          <p:nvPr/>
        </p:nvSpPr>
        <p:spPr bwMode="auto">
          <a:xfrm>
            <a:off x="5946775" y="5168900"/>
            <a:ext cx="2540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EA</a:t>
            </a:r>
            <a:endParaRPr lang="en-US" altLang="zh-CN" sz="2400">
              <a:latin typeface="Times New Roman" pitchFamily="18" charset="0"/>
              <a:ea typeface="SimSun" pitchFamily="2" charset="-122"/>
            </a:endParaRPr>
          </a:p>
        </p:txBody>
      </p:sp>
      <p:sp>
        <p:nvSpPr>
          <p:cNvPr id="106595" name="Rectangle 99"/>
          <p:cNvSpPr>
            <a:spLocks noChangeArrowheads="1"/>
          </p:cNvSpPr>
          <p:nvPr/>
        </p:nvSpPr>
        <p:spPr bwMode="auto">
          <a:xfrm>
            <a:off x="6261100" y="5168900"/>
            <a:ext cx="111125"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106596" name="Rectangle 100"/>
          <p:cNvSpPr>
            <a:spLocks noChangeArrowheads="1"/>
          </p:cNvSpPr>
          <p:nvPr/>
        </p:nvSpPr>
        <p:spPr bwMode="auto">
          <a:xfrm>
            <a:off x="6477000" y="5168900"/>
            <a:ext cx="369888"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[PC]</a:t>
            </a:r>
            <a:endParaRPr lang="en-US" altLang="zh-CN" sz="2400">
              <a:latin typeface="Times New Roman" pitchFamily="18" charset="0"/>
              <a:ea typeface="SimSun" pitchFamily="2" charset="-122"/>
            </a:endParaRPr>
          </a:p>
        </p:txBody>
      </p:sp>
      <p:sp>
        <p:nvSpPr>
          <p:cNvPr id="106597" name="Rectangle 101"/>
          <p:cNvSpPr>
            <a:spLocks noChangeArrowheads="1"/>
          </p:cNvSpPr>
          <p:nvPr/>
        </p:nvSpPr>
        <p:spPr bwMode="auto">
          <a:xfrm>
            <a:off x="6926263" y="5168900"/>
            <a:ext cx="111125"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106598" name="Rectangle 102"/>
          <p:cNvSpPr>
            <a:spLocks noChangeArrowheads="1"/>
          </p:cNvSpPr>
          <p:nvPr/>
        </p:nvSpPr>
        <p:spPr bwMode="auto">
          <a:xfrm>
            <a:off x="7113588" y="5168900"/>
            <a:ext cx="1270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X</a:t>
            </a:r>
            <a:endParaRPr lang="en-US" altLang="zh-CN" sz="2400">
              <a:latin typeface="Times New Roman" pitchFamily="18" charset="0"/>
              <a:ea typeface="SimSun" pitchFamily="2" charset="-122"/>
            </a:endParaRPr>
          </a:p>
        </p:txBody>
      </p:sp>
      <p:sp>
        <p:nvSpPr>
          <p:cNvPr id="106599" name="Rectangle 103"/>
          <p:cNvSpPr>
            <a:spLocks noChangeArrowheads="1"/>
          </p:cNvSpPr>
          <p:nvPr/>
        </p:nvSpPr>
        <p:spPr bwMode="auto">
          <a:xfrm>
            <a:off x="2209800" y="5561013"/>
            <a:ext cx="1177925"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Autoincremen</a:t>
            </a:r>
            <a:endParaRPr lang="en-US" altLang="zh-CN" sz="2400">
              <a:latin typeface="Times New Roman" pitchFamily="18" charset="0"/>
              <a:ea typeface="SimSun" pitchFamily="2" charset="-122"/>
            </a:endParaRPr>
          </a:p>
        </p:txBody>
      </p:sp>
      <p:sp>
        <p:nvSpPr>
          <p:cNvPr id="106600" name="Rectangle 104"/>
          <p:cNvSpPr>
            <a:spLocks noChangeArrowheads="1"/>
          </p:cNvSpPr>
          <p:nvPr/>
        </p:nvSpPr>
        <p:spPr bwMode="auto">
          <a:xfrm>
            <a:off x="3376613" y="5561013"/>
            <a:ext cx="52387"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t</a:t>
            </a:r>
            <a:endParaRPr lang="en-US" altLang="zh-CN" sz="2400">
              <a:latin typeface="Times New Roman" pitchFamily="18" charset="0"/>
              <a:ea typeface="SimSun" pitchFamily="2" charset="-122"/>
            </a:endParaRPr>
          </a:p>
        </p:txBody>
      </p:sp>
      <p:sp>
        <p:nvSpPr>
          <p:cNvPr id="106601" name="Rectangle 105"/>
          <p:cNvSpPr>
            <a:spLocks noChangeArrowheads="1"/>
          </p:cNvSpPr>
          <p:nvPr/>
        </p:nvSpPr>
        <p:spPr bwMode="auto">
          <a:xfrm>
            <a:off x="3990975" y="5561013"/>
            <a:ext cx="201613"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(R</a:t>
            </a:r>
            <a:endParaRPr lang="en-US" altLang="zh-CN" sz="2400">
              <a:latin typeface="Times New Roman" pitchFamily="18" charset="0"/>
              <a:ea typeface="SimSun" pitchFamily="2" charset="-122"/>
            </a:endParaRPr>
          </a:p>
        </p:txBody>
      </p:sp>
      <p:sp>
        <p:nvSpPr>
          <p:cNvPr id="106602" name="Rectangle 106"/>
          <p:cNvSpPr>
            <a:spLocks noChangeArrowheads="1"/>
          </p:cNvSpPr>
          <p:nvPr/>
        </p:nvSpPr>
        <p:spPr bwMode="auto">
          <a:xfrm>
            <a:off x="4205288" y="5561013"/>
            <a:ext cx="42862" cy="228600"/>
          </a:xfrm>
          <a:prstGeom prst="rect">
            <a:avLst/>
          </a:prstGeom>
          <a:noFill/>
          <a:ln w="9525">
            <a:noFill/>
            <a:miter lim="800000"/>
            <a:headEnd/>
            <a:tailEnd/>
          </a:ln>
        </p:spPr>
        <p:txBody>
          <a:bodyPr wrap="none" lIns="0" tIns="0" rIns="0" bIns="0">
            <a:spAutoFit/>
          </a:bodyPr>
          <a:lstStyle/>
          <a:p>
            <a:r>
              <a:rPr lang="en-US" altLang="zh-CN" sz="1500" i="1">
                <a:solidFill>
                  <a:srgbClr val="000000"/>
                </a:solidFill>
                <a:latin typeface="Computer Modern" charset="0"/>
                <a:ea typeface="SimSun" pitchFamily="2" charset="-122"/>
              </a:rPr>
              <a:t>i</a:t>
            </a:r>
            <a:endParaRPr lang="en-US" altLang="zh-CN" sz="2400" i="1">
              <a:latin typeface="Times New Roman" pitchFamily="18" charset="0"/>
              <a:ea typeface="SimSun" pitchFamily="2" charset="-122"/>
            </a:endParaRPr>
          </a:p>
        </p:txBody>
      </p:sp>
      <p:sp>
        <p:nvSpPr>
          <p:cNvPr id="106603" name="Rectangle 107"/>
          <p:cNvSpPr>
            <a:spLocks noChangeArrowheads="1"/>
          </p:cNvSpPr>
          <p:nvPr/>
        </p:nvSpPr>
        <p:spPr bwMode="auto">
          <a:xfrm>
            <a:off x="4284663" y="5561013"/>
            <a:ext cx="174625"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106604" name="Rectangle 108"/>
          <p:cNvSpPr>
            <a:spLocks noChangeArrowheads="1"/>
          </p:cNvSpPr>
          <p:nvPr/>
        </p:nvSpPr>
        <p:spPr bwMode="auto">
          <a:xfrm>
            <a:off x="5946775" y="5561013"/>
            <a:ext cx="2540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EA</a:t>
            </a:r>
            <a:endParaRPr lang="en-US" altLang="zh-CN" sz="2400">
              <a:latin typeface="Times New Roman" pitchFamily="18" charset="0"/>
              <a:ea typeface="SimSun" pitchFamily="2" charset="-122"/>
            </a:endParaRPr>
          </a:p>
        </p:txBody>
      </p:sp>
      <p:sp>
        <p:nvSpPr>
          <p:cNvPr id="106605" name="Rectangle 109"/>
          <p:cNvSpPr>
            <a:spLocks noChangeArrowheads="1"/>
          </p:cNvSpPr>
          <p:nvPr/>
        </p:nvSpPr>
        <p:spPr bwMode="auto">
          <a:xfrm>
            <a:off x="6261100" y="5561013"/>
            <a:ext cx="111125"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106606" name="Rectangle 110"/>
          <p:cNvSpPr>
            <a:spLocks noChangeArrowheads="1"/>
          </p:cNvSpPr>
          <p:nvPr/>
        </p:nvSpPr>
        <p:spPr bwMode="auto">
          <a:xfrm>
            <a:off x="6477000" y="5561013"/>
            <a:ext cx="1905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[R</a:t>
            </a:r>
            <a:endParaRPr lang="en-US" altLang="zh-CN" sz="2400">
              <a:latin typeface="Times New Roman" pitchFamily="18" charset="0"/>
              <a:ea typeface="SimSun" pitchFamily="2" charset="-122"/>
            </a:endParaRPr>
          </a:p>
        </p:txBody>
      </p:sp>
      <p:sp>
        <p:nvSpPr>
          <p:cNvPr id="106607" name="Rectangle 111"/>
          <p:cNvSpPr>
            <a:spLocks noChangeArrowheads="1"/>
          </p:cNvSpPr>
          <p:nvPr/>
        </p:nvSpPr>
        <p:spPr bwMode="auto">
          <a:xfrm>
            <a:off x="6672263" y="5561013"/>
            <a:ext cx="42862" cy="228600"/>
          </a:xfrm>
          <a:prstGeom prst="rect">
            <a:avLst/>
          </a:prstGeom>
          <a:noFill/>
          <a:ln w="9525">
            <a:noFill/>
            <a:miter lim="800000"/>
            <a:headEnd/>
            <a:tailEnd/>
          </a:ln>
        </p:spPr>
        <p:txBody>
          <a:bodyPr wrap="none" lIns="0" tIns="0" rIns="0" bIns="0">
            <a:spAutoFit/>
          </a:bodyPr>
          <a:lstStyle/>
          <a:p>
            <a:r>
              <a:rPr lang="en-US" altLang="zh-CN" sz="1500" i="1">
                <a:solidFill>
                  <a:srgbClr val="000000"/>
                </a:solidFill>
                <a:latin typeface="Computer Modern" charset="0"/>
                <a:ea typeface="SimSun" pitchFamily="2" charset="-122"/>
              </a:rPr>
              <a:t>i</a:t>
            </a:r>
            <a:endParaRPr lang="en-US" altLang="zh-CN" sz="2400" i="1">
              <a:latin typeface="Times New Roman" pitchFamily="18" charset="0"/>
              <a:ea typeface="SimSun" pitchFamily="2" charset="-122"/>
            </a:endParaRPr>
          </a:p>
        </p:txBody>
      </p:sp>
      <p:sp>
        <p:nvSpPr>
          <p:cNvPr id="106608" name="Rectangle 112"/>
          <p:cNvSpPr>
            <a:spLocks noChangeArrowheads="1"/>
          </p:cNvSpPr>
          <p:nvPr/>
        </p:nvSpPr>
        <p:spPr bwMode="auto">
          <a:xfrm>
            <a:off x="6750050" y="5561013"/>
            <a:ext cx="52388"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106609" name="Rectangle 113"/>
          <p:cNvSpPr>
            <a:spLocks noChangeArrowheads="1"/>
          </p:cNvSpPr>
          <p:nvPr/>
        </p:nvSpPr>
        <p:spPr bwMode="auto">
          <a:xfrm>
            <a:off x="6867525" y="5561013"/>
            <a:ext cx="52388"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106610" name="Rectangle 114"/>
          <p:cNvSpPr>
            <a:spLocks noChangeArrowheads="1"/>
          </p:cNvSpPr>
          <p:nvPr/>
        </p:nvSpPr>
        <p:spPr bwMode="auto">
          <a:xfrm>
            <a:off x="6019800" y="5775325"/>
            <a:ext cx="795338"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Incremen</a:t>
            </a:r>
            <a:endParaRPr lang="en-US" altLang="zh-CN" sz="2400">
              <a:latin typeface="Times New Roman" pitchFamily="18" charset="0"/>
              <a:ea typeface="SimSun" pitchFamily="2" charset="-122"/>
            </a:endParaRPr>
          </a:p>
        </p:txBody>
      </p:sp>
      <p:sp>
        <p:nvSpPr>
          <p:cNvPr id="106611" name="Rectangle 115"/>
          <p:cNvSpPr>
            <a:spLocks noChangeArrowheads="1"/>
          </p:cNvSpPr>
          <p:nvPr/>
        </p:nvSpPr>
        <p:spPr bwMode="auto">
          <a:xfrm>
            <a:off x="6808788" y="5775325"/>
            <a:ext cx="52387"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t</a:t>
            </a:r>
            <a:endParaRPr lang="en-US" altLang="zh-CN" sz="2400">
              <a:latin typeface="Times New Roman" pitchFamily="18" charset="0"/>
              <a:ea typeface="SimSun" pitchFamily="2" charset="-122"/>
            </a:endParaRPr>
          </a:p>
        </p:txBody>
      </p:sp>
      <p:sp>
        <p:nvSpPr>
          <p:cNvPr id="106612" name="Rectangle 116"/>
          <p:cNvSpPr>
            <a:spLocks noChangeArrowheads="1"/>
          </p:cNvSpPr>
          <p:nvPr/>
        </p:nvSpPr>
        <p:spPr bwMode="auto">
          <a:xfrm>
            <a:off x="6946900" y="5775325"/>
            <a:ext cx="138113"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R</a:t>
            </a:r>
            <a:endParaRPr lang="en-US" altLang="zh-CN" sz="2400">
              <a:latin typeface="Times New Roman" pitchFamily="18" charset="0"/>
              <a:ea typeface="SimSun" pitchFamily="2" charset="-122"/>
            </a:endParaRPr>
          </a:p>
        </p:txBody>
      </p:sp>
      <p:sp>
        <p:nvSpPr>
          <p:cNvPr id="106613" name="Rectangle 117"/>
          <p:cNvSpPr>
            <a:spLocks noChangeArrowheads="1"/>
          </p:cNvSpPr>
          <p:nvPr/>
        </p:nvSpPr>
        <p:spPr bwMode="auto">
          <a:xfrm>
            <a:off x="7102475" y="5775325"/>
            <a:ext cx="42863" cy="228600"/>
          </a:xfrm>
          <a:prstGeom prst="rect">
            <a:avLst/>
          </a:prstGeom>
          <a:noFill/>
          <a:ln w="9525">
            <a:noFill/>
            <a:miter lim="800000"/>
            <a:headEnd/>
            <a:tailEnd/>
          </a:ln>
        </p:spPr>
        <p:txBody>
          <a:bodyPr wrap="none" lIns="0" tIns="0" rIns="0" bIns="0">
            <a:spAutoFit/>
          </a:bodyPr>
          <a:lstStyle/>
          <a:p>
            <a:r>
              <a:rPr lang="en-US" altLang="zh-CN" sz="1500" i="1">
                <a:solidFill>
                  <a:srgbClr val="000000"/>
                </a:solidFill>
                <a:latin typeface="Computer Modern" charset="0"/>
                <a:ea typeface="SimSun" pitchFamily="2" charset="-122"/>
              </a:rPr>
              <a:t>i</a:t>
            </a:r>
            <a:endParaRPr lang="en-US" altLang="zh-CN" sz="2400" i="1">
              <a:latin typeface="Times New Roman" pitchFamily="18" charset="0"/>
              <a:ea typeface="SimSun" pitchFamily="2" charset="-122"/>
            </a:endParaRPr>
          </a:p>
        </p:txBody>
      </p:sp>
      <p:sp>
        <p:nvSpPr>
          <p:cNvPr id="106614" name="Rectangle 118"/>
          <p:cNvSpPr>
            <a:spLocks noChangeArrowheads="1"/>
          </p:cNvSpPr>
          <p:nvPr/>
        </p:nvSpPr>
        <p:spPr bwMode="auto">
          <a:xfrm>
            <a:off x="2268538" y="6167438"/>
            <a:ext cx="1293812"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Autodecrement</a:t>
            </a:r>
            <a:endParaRPr lang="en-US" altLang="zh-CN" sz="2400">
              <a:latin typeface="Times New Roman" pitchFamily="18" charset="0"/>
              <a:ea typeface="SimSun" pitchFamily="2" charset="-122"/>
            </a:endParaRPr>
          </a:p>
        </p:txBody>
      </p:sp>
      <p:sp>
        <p:nvSpPr>
          <p:cNvPr id="106615" name="Rectangle 119"/>
          <p:cNvSpPr>
            <a:spLocks noChangeArrowheads="1"/>
          </p:cNvSpPr>
          <p:nvPr/>
        </p:nvSpPr>
        <p:spPr bwMode="auto">
          <a:xfrm>
            <a:off x="4146550" y="6167438"/>
            <a:ext cx="201613"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(R</a:t>
            </a:r>
            <a:endParaRPr lang="en-US" altLang="zh-CN" sz="2400">
              <a:latin typeface="Times New Roman" pitchFamily="18" charset="0"/>
              <a:ea typeface="SimSun" pitchFamily="2" charset="-122"/>
            </a:endParaRPr>
          </a:p>
        </p:txBody>
      </p:sp>
      <p:sp>
        <p:nvSpPr>
          <p:cNvPr id="106616" name="Rectangle 120"/>
          <p:cNvSpPr>
            <a:spLocks noChangeArrowheads="1"/>
          </p:cNvSpPr>
          <p:nvPr/>
        </p:nvSpPr>
        <p:spPr bwMode="auto">
          <a:xfrm>
            <a:off x="4362450" y="6167438"/>
            <a:ext cx="42863" cy="228600"/>
          </a:xfrm>
          <a:prstGeom prst="rect">
            <a:avLst/>
          </a:prstGeom>
          <a:noFill/>
          <a:ln w="9525">
            <a:noFill/>
            <a:miter lim="800000"/>
            <a:headEnd/>
            <a:tailEnd/>
          </a:ln>
        </p:spPr>
        <p:txBody>
          <a:bodyPr wrap="none" lIns="0" tIns="0" rIns="0" bIns="0">
            <a:spAutoFit/>
          </a:bodyPr>
          <a:lstStyle/>
          <a:p>
            <a:r>
              <a:rPr lang="en-US" altLang="zh-CN" sz="1500" i="1">
                <a:solidFill>
                  <a:srgbClr val="000000"/>
                </a:solidFill>
                <a:latin typeface="Computer Modern" charset="0"/>
                <a:ea typeface="SimSun" pitchFamily="2" charset="-122"/>
              </a:rPr>
              <a:t>i</a:t>
            </a:r>
            <a:endParaRPr lang="en-US" altLang="zh-CN" sz="2400" i="1">
              <a:latin typeface="Times New Roman" pitchFamily="18" charset="0"/>
              <a:ea typeface="SimSun" pitchFamily="2" charset="-122"/>
            </a:endParaRPr>
          </a:p>
        </p:txBody>
      </p:sp>
      <p:sp>
        <p:nvSpPr>
          <p:cNvPr id="106617" name="Rectangle 121"/>
          <p:cNvSpPr>
            <a:spLocks noChangeArrowheads="1"/>
          </p:cNvSpPr>
          <p:nvPr/>
        </p:nvSpPr>
        <p:spPr bwMode="auto">
          <a:xfrm>
            <a:off x="4440238" y="6167438"/>
            <a:ext cx="635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106618" name="Rectangle 122"/>
          <p:cNvSpPr>
            <a:spLocks noChangeArrowheads="1"/>
          </p:cNvSpPr>
          <p:nvPr/>
        </p:nvSpPr>
        <p:spPr bwMode="auto">
          <a:xfrm>
            <a:off x="5867400" y="6167438"/>
            <a:ext cx="881063"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Decremen</a:t>
            </a:r>
            <a:endParaRPr lang="en-US" altLang="zh-CN" sz="2400">
              <a:latin typeface="Times New Roman" pitchFamily="18" charset="0"/>
              <a:ea typeface="SimSun" pitchFamily="2" charset="-122"/>
            </a:endParaRPr>
          </a:p>
        </p:txBody>
      </p:sp>
      <p:sp>
        <p:nvSpPr>
          <p:cNvPr id="106619" name="Rectangle 123"/>
          <p:cNvSpPr>
            <a:spLocks noChangeArrowheads="1"/>
          </p:cNvSpPr>
          <p:nvPr/>
        </p:nvSpPr>
        <p:spPr bwMode="auto">
          <a:xfrm>
            <a:off x="6731000" y="6167438"/>
            <a:ext cx="52388"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t</a:t>
            </a:r>
            <a:endParaRPr lang="en-US" altLang="zh-CN" sz="2400">
              <a:latin typeface="Times New Roman" pitchFamily="18" charset="0"/>
              <a:ea typeface="SimSun" pitchFamily="2" charset="-122"/>
            </a:endParaRPr>
          </a:p>
        </p:txBody>
      </p:sp>
      <p:sp>
        <p:nvSpPr>
          <p:cNvPr id="106620" name="Rectangle 124"/>
          <p:cNvSpPr>
            <a:spLocks noChangeArrowheads="1"/>
          </p:cNvSpPr>
          <p:nvPr/>
        </p:nvSpPr>
        <p:spPr bwMode="auto">
          <a:xfrm>
            <a:off x="6867525" y="6167438"/>
            <a:ext cx="138113"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R</a:t>
            </a:r>
            <a:endParaRPr lang="en-US" altLang="zh-CN" sz="2400">
              <a:latin typeface="Times New Roman" pitchFamily="18" charset="0"/>
              <a:ea typeface="SimSun" pitchFamily="2" charset="-122"/>
            </a:endParaRPr>
          </a:p>
        </p:txBody>
      </p:sp>
      <p:sp>
        <p:nvSpPr>
          <p:cNvPr id="106621" name="Rectangle 125"/>
          <p:cNvSpPr>
            <a:spLocks noChangeArrowheads="1"/>
          </p:cNvSpPr>
          <p:nvPr/>
        </p:nvSpPr>
        <p:spPr bwMode="auto">
          <a:xfrm>
            <a:off x="7024688" y="6167438"/>
            <a:ext cx="42862" cy="228600"/>
          </a:xfrm>
          <a:prstGeom prst="rect">
            <a:avLst/>
          </a:prstGeom>
          <a:noFill/>
          <a:ln w="9525">
            <a:noFill/>
            <a:miter lim="800000"/>
            <a:headEnd/>
            <a:tailEnd/>
          </a:ln>
        </p:spPr>
        <p:txBody>
          <a:bodyPr wrap="none" lIns="0" tIns="0" rIns="0" bIns="0">
            <a:spAutoFit/>
          </a:bodyPr>
          <a:lstStyle/>
          <a:p>
            <a:r>
              <a:rPr lang="en-US" altLang="zh-CN" sz="1500" i="1">
                <a:solidFill>
                  <a:srgbClr val="000000"/>
                </a:solidFill>
                <a:latin typeface="Computer Modern" charset="0"/>
                <a:ea typeface="SimSun" pitchFamily="2" charset="-122"/>
              </a:rPr>
              <a:t>i</a:t>
            </a:r>
            <a:endParaRPr lang="en-US" altLang="zh-CN" sz="2400" i="1">
              <a:latin typeface="Times New Roman" pitchFamily="18" charset="0"/>
              <a:ea typeface="SimSun" pitchFamily="2" charset="-122"/>
            </a:endParaRPr>
          </a:p>
        </p:txBody>
      </p:sp>
      <p:sp>
        <p:nvSpPr>
          <p:cNvPr id="106622" name="Rectangle 126"/>
          <p:cNvSpPr>
            <a:spLocks noChangeArrowheads="1"/>
          </p:cNvSpPr>
          <p:nvPr/>
        </p:nvSpPr>
        <p:spPr bwMode="auto">
          <a:xfrm>
            <a:off x="7161213" y="6167438"/>
            <a:ext cx="52387"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106623" name="Rectangle 127"/>
          <p:cNvSpPr>
            <a:spLocks noChangeArrowheads="1"/>
          </p:cNvSpPr>
          <p:nvPr/>
        </p:nvSpPr>
        <p:spPr bwMode="auto">
          <a:xfrm>
            <a:off x="6083300" y="6400800"/>
            <a:ext cx="2540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EA</a:t>
            </a:r>
            <a:endParaRPr lang="en-US" altLang="zh-CN" sz="2400">
              <a:latin typeface="Times New Roman" pitchFamily="18" charset="0"/>
              <a:ea typeface="SimSun" pitchFamily="2" charset="-122"/>
            </a:endParaRPr>
          </a:p>
        </p:txBody>
      </p:sp>
      <p:sp>
        <p:nvSpPr>
          <p:cNvPr id="106624" name="Rectangle 128"/>
          <p:cNvSpPr>
            <a:spLocks noChangeArrowheads="1"/>
          </p:cNvSpPr>
          <p:nvPr/>
        </p:nvSpPr>
        <p:spPr bwMode="auto">
          <a:xfrm>
            <a:off x="6407150" y="6400800"/>
            <a:ext cx="111125"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106625" name="Rectangle 129"/>
          <p:cNvSpPr>
            <a:spLocks noChangeArrowheads="1"/>
          </p:cNvSpPr>
          <p:nvPr/>
        </p:nvSpPr>
        <p:spPr bwMode="auto">
          <a:xfrm>
            <a:off x="6623050" y="6400800"/>
            <a:ext cx="1905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[R</a:t>
            </a:r>
            <a:endParaRPr lang="en-US" altLang="zh-CN" sz="2400">
              <a:latin typeface="Times New Roman" pitchFamily="18" charset="0"/>
              <a:ea typeface="SimSun" pitchFamily="2" charset="-122"/>
            </a:endParaRPr>
          </a:p>
        </p:txBody>
      </p:sp>
      <p:sp>
        <p:nvSpPr>
          <p:cNvPr id="106626" name="Rectangle 130"/>
          <p:cNvSpPr>
            <a:spLocks noChangeArrowheads="1"/>
          </p:cNvSpPr>
          <p:nvPr/>
        </p:nvSpPr>
        <p:spPr bwMode="auto">
          <a:xfrm>
            <a:off x="6818313" y="6400800"/>
            <a:ext cx="42862" cy="228600"/>
          </a:xfrm>
          <a:prstGeom prst="rect">
            <a:avLst/>
          </a:prstGeom>
          <a:noFill/>
          <a:ln w="9525">
            <a:noFill/>
            <a:miter lim="800000"/>
            <a:headEnd/>
            <a:tailEnd/>
          </a:ln>
        </p:spPr>
        <p:txBody>
          <a:bodyPr wrap="none" lIns="0" tIns="0" rIns="0" bIns="0">
            <a:spAutoFit/>
          </a:bodyPr>
          <a:lstStyle/>
          <a:p>
            <a:r>
              <a:rPr lang="en-US" altLang="zh-CN" sz="1500" i="1">
                <a:solidFill>
                  <a:srgbClr val="000000"/>
                </a:solidFill>
                <a:latin typeface="Computer Modern" charset="0"/>
                <a:ea typeface="SimSun" pitchFamily="2" charset="-122"/>
              </a:rPr>
              <a:t>i</a:t>
            </a:r>
            <a:endParaRPr lang="en-US" altLang="zh-CN" sz="2400" i="1">
              <a:latin typeface="Times New Roman" pitchFamily="18" charset="0"/>
              <a:ea typeface="SimSun" pitchFamily="2" charset="-122"/>
            </a:endParaRPr>
          </a:p>
        </p:txBody>
      </p:sp>
      <p:sp>
        <p:nvSpPr>
          <p:cNvPr id="106627" name="Rectangle 131"/>
          <p:cNvSpPr>
            <a:spLocks noChangeArrowheads="1"/>
          </p:cNvSpPr>
          <p:nvPr/>
        </p:nvSpPr>
        <p:spPr bwMode="auto">
          <a:xfrm>
            <a:off x="6877050" y="6400800"/>
            <a:ext cx="52388"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106628" name="Rectangle 132"/>
          <p:cNvSpPr>
            <a:spLocks noChangeArrowheads="1"/>
          </p:cNvSpPr>
          <p:nvPr/>
        </p:nvSpPr>
        <p:spPr bwMode="auto">
          <a:xfrm>
            <a:off x="2268538" y="6811963"/>
            <a:ext cx="5654675" cy="1587"/>
          </a:xfrm>
          <a:prstGeom prst="rect">
            <a:avLst/>
          </a:prstGeom>
          <a:solidFill>
            <a:srgbClr val="000000"/>
          </a:solidFill>
          <a:ln w="0">
            <a:solidFill>
              <a:srgbClr val="000000"/>
            </a:solidFill>
            <a:miter lim="800000"/>
            <a:headEnd/>
            <a:tailEnd/>
          </a:ln>
        </p:spPr>
        <p:txBody>
          <a:bodyPr/>
          <a:lstStyle/>
          <a:p>
            <a:endParaRPr lang="en-US"/>
          </a:p>
        </p:txBody>
      </p:sp>
      <p:sp>
        <p:nvSpPr>
          <p:cNvPr id="106629" name="Text Box 133"/>
          <p:cNvSpPr txBox="1">
            <a:spLocks noChangeArrowheads="1"/>
          </p:cNvSpPr>
          <p:nvPr/>
        </p:nvSpPr>
        <p:spPr bwMode="auto">
          <a:xfrm>
            <a:off x="3922713" y="6115050"/>
            <a:ext cx="406400" cy="320675"/>
          </a:xfrm>
          <a:prstGeom prst="rect">
            <a:avLst/>
          </a:prstGeom>
          <a:noFill/>
          <a:ln w="9525">
            <a:noFill/>
            <a:miter lim="800000"/>
            <a:headEnd/>
            <a:tailEnd/>
          </a:ln>
        </p:spPr>
        <p:txBody>
          <a:bodyPr>
            <a:spAutoFit/>
          </a:bodyPr>
          <a:lstStyle/>
          <a:p>
            <a:pPr>
              <a:spcBef>
                <a:spcPct val="50000"/>
              </a:spcBef>
            </a:pPr>
            <a:r>
              <a:rPr lang="zh-CN" altLang="en-US" sz="1500">
                <a:latin typeface="Times New Roman" pitchFamily="18" charset="0"/>
                <a:ea typeface="SimSun" pitchFamily="2" charset="-122"/>
                <a:sym typeface="Symbol" pitchFamily="18" charset="2"/>
              </a:rPr>
              <a:t></a:t>
            </a:r>
            <a:endParaRPr lang="zh-CN" altLang="en-US" sz="1500">
              <a:latin typeface="Times New Roman" pitchFamily="18" charset="0"/>
              <a:ea typeface="SimSun" pitchFamily="2" charset="-122"/>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4"/>
          <p:cNvSpPr>
            <a:spLocks noGrp="1" noChangeArrowheads="1"/>
          </p:cNvSpPr>
          <p:nvPr>
            <p:ph type="ctrTitle" idx="4294967295"/>
          </p:nvPr>
        </p:nvSpPr>
        <p:spPr>
          <a:xfrm>
            <a:off x="315913" y="466725"/>
            <a:ext cx="6781800" cy="2133600"/>
          </a:xfrm>
        </p:spPr>
        <p:txBody>
          <a:bodyPr/>
          <a:lstStyle/>
          <a:p>
            <a:pPr algn="r" eaLnBrk="1" hangingPunct="1"/>
            <a:r>
              <a:rPr lang="en-US" altLang="zh-CN" sz="6100" dirty="0" smtClean="0">
                <a:ea typeface="SimSun" pitchFamily="2" charset="-122"/>
              </a:rPr>
              <a:t>Assembly Language</a:t>
            </a:r>
          </a:p>
        </p:txBody>
      </p:sp>
      <p:sp>
        <p:nvSpPr>
          <p:cNvPr id="107523" name="Rectangle 5"/>
          <p:cNvSpPr>
            <a:spLocks noGrp="1" noChangeArrowheads="1"/>
          </p:cNvSpPr>
          <p:nvPr>
            <p:ph type="subTitle" idx="4294967295"/>
          </p:nvPr>
        </p:nvSpPr>
        <p:spPr>
          <a:xfrm>
            <a:off x="849313" y="3049588"/>
            <a:ext cx="6248400" cy="2362200"/>
          </a:xfrm>
        </p:spPr>
        <p:txBody>
          <a:bodyPr/>
          <a:lstStyle/>
          <a:p>
            <a:pPr marL="0" indent="0" algn="r" eaLnBrk="1" hangingPunct="1">
              <a:buFont typeface="Wingdings" pitchFamily="2" charset="2"/>
              <a:buNone/>
            </a:pPr>
            <a:endParaRPr lang="zh-CN" altLang="en-US" sz="3400" smtClean="0">
              <a:ea typeface="SimSun" pitchFamily="2" charset="-122"/>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p:txBody>
          <a:bodyPr/>
          <a:lstStyle/>
          <a:p>
            <a:endParaRPr lang="en-US" smtClean="0"/>
          </a:p>
        </p:txBody>
      </p:sp>
      <p:sp>
        <p:nvSpPr>
          <p:cNvPr id="108547" name="Content Placeholder 2"/>
          <p:cNvSpPr>
            <a:spLocks noGrp="1"/>
          </p:cNvSpPr>
          <p:nvPr>
            <p:ph idx="1"/>
          </p:nvPr>
        </p:nvSpPr>
        <p:spPr>
          <a:xfrm>
            <a:off x="457200" y="76200"/>
            <a:ext cx="8229600" cy="6054725"/>
          </a:xfrm>
        </p:spPr>
        <p:txBody>
          <a:bodyPr/>
          <a:lstStyle/>
          <a:p>
            <a:pPr algn="just"/>
            <a:r>
              <a:rPr lang="en-US" sz="2000" dirty="0" smtClean="0">
                <a:solidFill>
                  <a:srgbClr val="C00000"/>
                </a:solidFill>
                <a:latin typeface="Times New Roman" pitchFamily="18" charset="0"/>
                <a:cs typeface="Times New Roman" pitchFamily="18" charset="0"/>
              </a:rPr>
              <a:t>Normal words such as </a:t>
            </a:r>
            <a:r>
              <a:rPr lang="en-US" sz="2000" dirty="0" err="1" smtClean="0">
                <a:solidFill>
                  <a:srgbClr val="C00000"/>
                </a:solidFill>
                <a:latin typeface="Times New Roman" pitchFamily="18" charset="0"/>
                <a:cs typeface="Times New Roman" pitchFamily="18" charset="0"/>
              </a:rPr>
              <a:t>move,add,increment</a:t>
            </a:r>
            <a:r>
              <a:rPr lang="en-US" sz="2000" dirty="0" smtClean="0">
                <a:solidFill>
                  <a:srgbClr val="C00000"/>
                </a:solidFill>
                <a:latin typeface="Times New Roman" pitchFamily="18" charset="0"/>
                <a:cs typeface="Times New Roman" pitchFamily="18" charset="0"/>
              </a:rPr>
              <a:t> &amp; branch used in programs are replaced by acronyms called mnemonics such as </a:t>
            </a:r>
            <a:r>
              <a:rPr lang="en-US" sz="2000" dirty="0" err="1" smtClean="0">
                <a:solidFill>
                  <a:srgbClr val="C00000"/>
                </a:solidFill>
                <a:latin typeface="Times New Roman" pitchFamily="18" charset="0"/>
                <a:cs typeface="Times New Roman" pitchFamily="18" charset="0"/>
              </a:rPr>
              <a:t>mov,add,inc</a:t>
            </a:r>
            <a:r>
              <a:rPr lang="en-US" sz="2000" dirty="0" smtClean="0">
                <a:solidFill>
                  <a:srgbClr val="C00000"/>
                </a:solidFill>
                <a:latin typeface="Times New Roman" pitchFamily="18" charset="0"/>
                <a:cs typeface="Times New Roman" pitchFamily="18" charset="0"/>
              </a:rPr>
              <a:t> &amp; </a:t>
            </a:r>
            <a:r>
              <a:rPr lang="en-US" sz="2000" dirty="0" err="1" smtClean="0">
                <a:solidFill>
                  <a:srgbClr val="C00000"/>
                </a:solidFill>
                <a:latin typeface="Times New Roman" pitchFamily="18" charset="0"/>
                <a:cs typeface="Times New Roman" pitchFamily="18" charset="0"/>
              </a:rPr>
              <a:t>br</a:t>
            </a:r>
            <a:endParaRPr lang="en-US" sz="2000" dirty="0" smtClean="0">
              <a:solidFill>
                <a:srgbClr val="C00000"/>
              </a:solidFill>
              <a:latin typeface="Times New Roman" pitchFamily="18" charset="0"/>
              <a:cs typeface="Times New Roman" pitchFamily="18" charset="0"/>
            </a:endParaRPr>
          </a:p>
          <a:p>
            <a:pPr algn="just"/>
            <a:r>
              <a:rPr lang="en-US" sz="2000" dirty="0" smtClean="0">
                <a:solidFill>
                  <a:srgbClr val="C00000"/>
                </a:solidFill>
                <a:latin typeface="Times New Roman" pitchFamily="18" charset="0"/>
                <a:cs typeface="Times New Roman" pitchFamily="18" charset="0"/>
              </a:rPr>
              <a:t>A complete set of such symbolic names &amp; rules for their use constitute a programming language generally referred as an assembly language</a:t>
            </a:r>
          </a:p>
          <a:p>
            <a:pPr algn="just"/>
            <a:r>
              <a:rPr lang="en-US" sz="2000" dirty="0" smtClean="0">
                <a:solidFill>
                  <a:srgbClr val="C00000"/>
                </a:solidFill>
                <a:latin typeface="Times New Roman" pitchFamily="18" charset="0"/>
                <a:cs typeface="Times New Roman" pitchFamily="18" charset="0"/>
              </a:rPr>
              <a:t>The set of rules for using the mnemonics in the specification of complete instructions &amp; programs is called the syntax of the language</a:t>
            </a:r>
          </a:p>
          <a:p>
            <a:pPr algn="just">
              <a:buFont typeface="Wingdings" pitchFamily="2" charset="2"/>
              <a:buChar char="q"/>
            </a:pPr>
            <a:r>
              <a:rPr lang="en-US" sz="2000" dirty="0" smtClean="0">
                <a:solidFill>
                  <a:srgbClr val="00B050"/>
                </a:solidFill>
                <a:latin typeface="Times New Roman" pitchFamily="18" charset="0"/>
                <a:cs typeface="Times New Roman" pitchFamily="18" charset="0"/>
              </a:rPr>
              <a:t>Programs written in a assembly language can be automatically translated into a sequence of m/c instructions by a program called an assembler</a:t>
            </a:r>
          </a:p>
          <a:p>
            <a:pPr algn="just">
              <a:buFont typeface="Wingdings" pitchFamily="2" charset="2"/>
              <a:buChar char="q"/>
            </a:pPr>
            <a:r>
              <a:rPr lang="en-US" sz="2000" dirty="0" smtClean="0">
                <a:solidFill>
                  <a:srgbClr val="00B050"/>
                </a:solidFill>
                <a:latin typeface="Times New Roman" pitchFamily="18" charset="0"/>
                <a:cs typeface="Times New Roman" pitchFamily="18" charset="0"/>
              </a:rPr>
              <a:t>When the assembler pgm is </a:t>
            </a:r>
            <a:r>
              <a:rPr lang="en-US" sz="2000" dirty="0" err="1" smtClean="0">
                <a:solidFill>
                  <a:srgbClr val="00B050"/>
                </a:solidFill>
                <a:latin typeface="Times New Roman" pitchFamily="18" charset="0"/>
                <a:cs typeface="Times New Roman" pitchFamily="18" charset="0"/>
              </a:rPr>
              <a:t>executed,it</a:t>
            </a:r>
            <a:r>
              <a:rPr lang="en-US" sz="2000" dirty="0" smtClean="0">
                <a:solidFill>
                  <a:srgbClr val="00B050"/>
                </a:solidFill>
                <a:latin typeface="Times New Roman" pitchFamily="18" charset="0"/>
                <a:cs typeface="Times New Roman" pitchFamily="18" charset="0"/>
              </a:rPr>
              <a:t> reads the user </a:t>
            </a:r>
            <a:r>
              <a:rPr lang="en-US" sz="2000" dirty="0" err="1" smtClean="0">
                <a:solidFill>
                  <a:srgbClr val="00B050"/>
                </a:solidFill>
                <a:latin typeface="Times New Roman" pitchFamily="18" charset="0"/>
                <a:cs typeface="Times New Roman" pitchFamily="18" charset="0"/>
              </a:rPr>
              <a:t>program,analyzes</a:t>
            </a:r>
            <a:r>
              <a:rPr lang="en-US" sz="2000" dirty="0" smtClean="0">
                <a:solidFill>
                  <a:srgbClr val="00B050"/>
                </a:solidFill>
                <a:latin typeface="Times New Roman" pitchFamily="18" charset="0"/>
                <a:cs typeface="Times New Roman" pitchFamily="18" charset="0"/>
              </a:rPr>
              <a:t> </a:t>
            </a:r>
            <a:r>
              <a:rPr lang="en-US" sz="2000" dirty="0" err="1" smtClean="0">
                <a:solidFill>
                  <a:srgbClr val="00B050"/>
                </a:solidFill>
                <a:latin typeface="Times New Roman" pitchFamily="18" charset="0"/>
                <a:cs typeface="Times New Roman" pitchFamily="18" charset="0"/>
              </a:rPr>
              <a:t>it,&amp;then</a:t>
            </a:r>
            <a:r>
              <a:rPr lang="en-US" sz="2000" dirty="0" smtClean="0">
                <a:solidFill>
                  <a:srgbClr val="00B050"/>
                </a:solidFill>
                <a:latin typeface="Times New Roman" pitchFamily="18" charset="0"/>
                <a:cs typeface="Times New Roman" pitchFamily="18" charset="0"/>
              </a:rPr>
              <a:t> generates the desired m/c language pgm</a:t>
            </a:r>
          </a:p>
          <a:p>
            <a:pPr algn="just">
              <a:buFont typeface="Wingdings" pitchFamily="2" charset="2"/>
              <a:buChar char="q"/>
            </a:pPr>
            <a:r>
              <a:rPr lang="en-US" sz="2000" dirty="0" smtClean="0">
                <a:solidFill>
                  <a:srgbClr val="00B050"/>
                </a:solidFill>
                <a:latin typeface="Times New Roman" pitchFamily="18" charset="0"/>
                <a:cs typeface="Times New Roman" pitchFamily="18" charset="0"/>
              </a:rPr>
              <a:t>The user pgm in its original alphanumeric text format is called source pgm</a:t>
            </a:r>
          </a:p>
          <a:p>
            <a:pPr algn="just">
              <a:buFont typeface="Wingdings" pitchFamily="2" charset="2"/>
              <a:buChar char="q"/>
            </a:pPr>
            <a:r>
              <a:rPr lang="en-US" sz="2000" dirty="0" smtClean="0">
                <a:solidFill>
                  <a:srgbClr val="00B050"/>
                </a:solidFill>
                <a:latin typeface="Times New Roman" pitchFamily="18" charset="0"/>
                <a:cs typeface="Times New Roman" pitchFamily="18" charset="0"/>
              </a:rPr>
              <a:t>Assembled m/c language pgm is called an object pgm</a:t>
            </a:r>
          </a:p>
          <a:p>
            <a:pPr algn="just">
              <a:buFont typeface="Wingdings" pitchFamily="2" charset="2"/>
              <a:buChar char="q"/>
            </a:pPr>
            <a:r>
              <a:rPr lang="en-US" sz="2000" dirty="0" smtClean="0">
                <a:solidFill>
                  <a:srgbClr val="00B050"/>
                </a:solidFill>
                <a:latin typeface="Times New Roman" pitchFamily="18" charset="0"/>
                <a:cs typeface="Times New Roman" pitchFamily="18" charset="0"/>
              </a:rPr>
              <a:t>The assembly language may or may not be case sensitive</a:t>
            </a:r>
          </a:p>
          <a:p>
            <a:pPr algn="just">
              <a:buFont typeface="Wingdings" pitchFamily="2" charset="2"/>
              <a:buChar char="q"/>
            </a:pPr>
            <a:r>
              <a:rPr lang="en-US" sz="2000" dirty="0" err="1" smtClean="0">
                <a:solidFill>
                  <a:srgbClr val="00B050"/>
                </a:solidFill>
                <a:latin typeface="Times New Roman" pitchFamily="18" charset="0"/>
                <a:cs typeface="Times New Roman" pitchFamily="18" charset="0"/>
              </a:rPr>
              <a:t>Eg</a:t>
            </a:r>
            <a:r>
              <a:rPr lang="en-US" sz="2000" dirty="0" smtClean="0">
                <a:solidFill>
                  <a:srgbClr val="00B050"/>
                </a:solidFill>
                <a:latin typeface="Times New Roman" pitchFamily="18" charset="0"/>
                <a:cs typeface="Times New Roman" pitchFamily="18" charset="0"/>
              </a:rPr>
              <a:t>: move r0,sum</a:t>
            </a:r>
          </a:p>
          <a:p>
            <a:pPr algn="just">
              <a:buFont typeface="Wingdings" pitchFamily="2" charset="2"/>
              <a:buChar char="Ø"/>
            </a:pPr>
            <a:r>
              <a:rPr lang="en-US" sz="2000" dirty="0" smtClean="0">
                <a:solidFill>
                  <a:srgbClr val="FFC000"/>
                </a:solidFill>
                <a:latin typeface="Times New Roman" pitchFamily="18" charset="0"/>
                <a:cs typeface="Times New Roman" pitchFamily="18" charset="0"/>
              </a:rPr>
              <a:t>Addressing mode must be specified in the assembly language</a:t>
            </a:r>
          </a:p>
          <a:p>
            <a:pPr algn="just">
              <a:buFont typeface="Wingdings" pitchFamily="2" charset="2"/>
              <a:buChar char="Ø"/>
            </a:pPr>
            <a:r>
              <a:rPr lang="en-US" sz="2000" dirty="0" smtClean="0">
                <a:solidFill>
                  <a:srgbClr val="FFC000"/>
                </a:solidFill>
                <a:latin typeface="Times New Roman" pitchFamily="18" charset="0"/>
                <a:cs typeface="Times New Roman" pitchFamily="18" charset="0"/>
              </a:rPr>
              <a:t>1.absolute </a:t>
            </a:r>
            <a:r>
              <a:rPr lang="en-US" sz="2000" dirty="0" err="1" smtClean="0">
                <a:solidFill>
                  <a:srgbClr val="FFC000"/>
                </a:solidFill>
                <a:latin typeface="Times New Roman" pitchFamily="18" charset="0"/>
                <a:cs typeface="Times New Roman" pitchFamily="18" charset="0"/>
              </a:rPr>
              <a:t>mode:numerical</a:t>
            </a:r>
            <a:r>
              <a:rPr lang="en-US" sz="2000" dirty="0" smtClean="0">
                <a:solidFill>
                  <a:srgbClr val="FFC000"/>
                </a:solidFill>
                <a:latin typeface="Times New Roman" pitchFamily="18" charset="0"/>
                <a:cs typeface="Times New Roman" pitchFamily="18" charset="0"/>
              </a:rPr>
              <a:t> value or a name used by </a:t>
            </a:r>
            <a:r>
              <a:rPr lang="en-US" sz="2000" dirty="0" err="1" smtClean="0">
                <a:solidFill>
                  <a:srgbClr val="FFC000"/>
                </a:solidFill>
                <a:latin typeface="Times New Roman" pitchFamily="18" charset="0"/>
                <a:cs typeface="Times New Roman" pitchFamily="18" charset="0"/>
              </a:rPr>
              <a:t>itself,such</a:t>
            </a:r>
            <a:r>
              <a:rPr lang="en-US" sz="2000" dirty="0" smtClean="0">
                <a:solidFill>
                  <a:srgbClr val="FFC000"/>
                </a:solidFill>
                <a:latin typeface="Times New Roman" pitchFamily="18" charset="0"/>
                <a:cs typeface="Times New Roman" pitchFamily="18" charset="0"/>
              </a:rPr>
              <a:t> as sum in the previous </a:t>
            </a:r>
            <a:r>
              <a:rPr lang="en-US" sz="2000" dirty="0" err="1" smtClean="0">
                <a:solidFill>
                  <a:srgbClr val="FFC000"/>
                </a:solidFill>
                <a:latin typeface="Times New Roman" pitchFamily="18" charset="0"/>
                <a:cs typeface="Times New Roman" pitchFamily="18" charset="0"/>
              </a:rPr>
              <a:t>eg</a:t>
            </a:r>
            <a:r>
              <a:rPr lang="en-US" sz="2000" dirty="0" smtClean="0">
                <a:solidFill>
                  <a:srgbClr val="FFC000"/>
                </a:solidFill>
                <a:latin typeface="Times New Roman" pitchFamily="18" charset="0"/>
                <a:cs typeface="Times New Roman" pitchFamily="18" charset="0"/>
              </a:rPr>
              <a:t>:</a:t>
            </a:r>
          </a:p>
          <a:p>
            <a:pPr algn="just"/>
            <a:endParaRPr lang="en-US" sz="2000" dirty="0" smtClean="0">
              <a:solidFill>
                <a:srgbClr val="C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3"/>
          <p:cNvSpPr>
            <a:spLocks noGrp="1"/>
          </p:cNvSpPr>
          <p:nvPr>
            <p:ph type="title"/>
          </p:nvPr>
        </p:nvSpPr>
        <p:spPr/>
        <p:txBody>
          <a:bodyPr/>
          <a:lstStyle/>
          <a:p>
            <a:endParaRPr lang="en-US" smtClean="0"/>
          </a:p>
        </p:txBody>
      </p:sp>
      <p:sp>
        <p:nvSpPr>
          <p:cNvPr id="5" name="Content Placeholder 4"/>
          <p:cNvSpPr>
            <a:spLocks noGrp="1"/>
          </p:cNvSpPr>
          <p:nvPr>
            <p:ph idx="1"/>
          </p:nvPr>
        </p:nvSpPr>
        <p:spPr/>
        <p:txBody>
          <a:bodyPr/>
          <a:lstStyle/>
          <a:p>
            <a:pPr>
              <a:buFont typeface="Wingdings" pitchFamily="2" charset="2"/>
              <a:buChar char="Ø"/>
              <a:defRPr/>
            </a:pPr>
            <a:r>
              <a:rPr lang="en-US" sz="2000" dirty="0" smtClean="0">
                <a:solidFill>
                  <a:srgbClr val="FFC000"/>
                </a:solidFill>
                <a:latin typeface="Times New Roman" pitchFamily="18" charset="0"/>
                <a:cs typeface="Times New Roman" pitchFamily="18" charset="0"/>
              </a:rPr>
              <a:t>2.immediate </a:t>
            </a:r>
            <a:r>
              <a:rPr lang="en-US" sz="2000" dirty="0" err="1" smtClean="0">
                <a:solidFill>
                  <a:srgbClr val="FFC000"/>
                </a:solidFill>
                <a:latin typeface="Times New Roman" pitchFamily="18" charset="0"/>
                <a:cs typeface="Times New Roman" pitchFamily="18" charset="0"/>
              </a:rPr>
              <a:t>mode:using</a:t>
            </a:r>
            <a:r>
              <a:rPr lang="en-US" sz="2000" dirty="0" smtClean="0">
                <a:solidFill>
                  <a:srgbClr val="FFC000"/>
                </a:solidFill>
                <a:latin typeface="Times New Roman" pitchFamily="18" charset="0"/>
                <a:cs typeface="Times New Roman" pitchFamily="18" charset="0"/>
              </a:rPr>
              <a:t> sharp sign #</a:t>
            </a:r>
          </a:p>
          <a:p>
            <a:pPr>
              <a:buFont typeface="Wingdings" pitchFamily="2" charset="2"/>
              <a:buChar char="Ø"/>
              <a:defRPr/>
            </a:pPr>
            <a:r>
              <a:rPr lang="en-US" sz="2000" dirty="0" smtClean="0">
                <a:solidFill>
                  <a:srgbClr val="FFC000"/>
                </a:solidFill>
                <a:latin typeface="Times New Roman" pitchFamily="18" charset="0"/>
                <a:cs typeface="Times New Roman" pitchFamily="18" charset="0"/>
              </a:rPr>
              <a:t>3.indirect addressing is specified by </a:t>
            </a:r>
            <a:r>
              <a:rPr lang="en-US" sz="2000" dirty="0" err="1" smtClean="0">
                <a:solidFill>
                  <a:srgbClr val="FFC000"/>
                </a:solidFill>
                <a:latin typeface="Times New Roman" pitchFamily="18" charset="0"/>
                <a:cs typeface="Times New Roman" pitchFamily="18" charset="0"/>
              </a:rPr>
              <a:t>paranthesis</a:t>
            </a:r>
            <a:endParaRPr lang="en-US" sz="2000" dirty="0" smtClean="0">
              <a:solidFill>
                <a:srgbClr val="FFC000"/>
              </a:solidFill>
              <a:latin typeface="Times New Roman" pitchFamily="18" charset="0"/>
              <a:cs typeface="Times New Roman" pitchFamily="18" charset="0"/>
            </a:endParaRPr>
          </a:p>
          <a:p>
            <a:pPr marL="0" indent="0">
              <a:buFont typeface="Wingdings" pitchFamily="2" charset="2"/>
              <a:buNone/>
              <a:defRPr/>
            </a:pPr>
            <a:endParaRPr lang="en-US" sz="2000" dirty="0">
              <a:latin typeface="Times New Roman" pitchFamily="18" charset="0"/>
              <a:cs typeface="Times New Roman" pitchFamily="18" charset="0"/>
            </a:endParaRPr>
          </a:p>
          <a:p>
            <a:pPr marL="0" indent="0">
              <a:buFont typeface="Wingdings" pitchFamily="2" charset="2"/>
              <a:buNone/>
              <a:defRPr/>
            </a:pPr>
            <a:r>
              <a:rPr lang="en-US" sz="2000" dirty="0" smtClean="0">
                <a:solidFill>
                  <a:srgbClr val="C00000"/>
                </a:solidFill>
                <a:latin typeface="Times New Roman" pitchFamily="18" charset="0"/>
                <a:cs typeface="Times New Roman" pitchFamily="18" charset="0"/>
              </a:rPr>
              <a:t>Assembler directives</a:t>
            </a:r>
          </a:p>
          <a:p>
            <a:pPr>
              <a:buFont typeface="Wingdings" pitchFamily="2" charset="2"/>
              <a:buChar char="q"/>
              <a:defRPr/>
            </a:pPr>
            <a:r>
              <a:rPr lang="en-US" sz="2000" dirty="0" smtClean="0">
                <a:solidFill>
                  <a:srgbClr val="00B050"/>
                </a:solidFill>
                <a:latin typeface="Times New Roman" pitchFamily="18" charset="0"/>
                <a:cs typeface="Times New Roman" pitchFamily="18" charset="0"/>
              </a:rPr>
              <a:t>Convey the information to the assembler</a:t>
            </a:r>
          </a:p>
          <a:p>
            <a:pPr>
              <a:buFont typeface="Wingdings" pitchFamily="2" charset="2"/>
              <a:buChar char="q"/>
              <a:defRPr/>
            </a:pPr>
            <a:r>
              <a:rPr lang="en-US" sz="2000" dirty="0" err="1" smtClean="0">
                <a:solidFill>
                  <a:srgbClr val="00B050"/>
                </a:solidFill>
                <a:latin typeface="Times New Roman" pitchFamily="18" charset="0"/>
                <a:cs typeface="Times New Roman" pitchFamily="18" charset="0"/>
              </a:rPr>
              <a:t>Eg:sum</a:t>
            </a:r>
            <a:r>
              <a:rPr lang="en-US" sz="2000" dirty="0" smtClean="0">
                <a:solidFill>
                  <a:srgbClr val="00B050"/>
                </a:solidFill>
                <a:latin typeface="Times New Roman" pitchFamily="18" charset="0"/>
                <a:cs typeface="Times New Roman" pitchFamily="18" charset="0"/>
              </a:rPr>
              <a:t> EQU 200</a:t>
            </a:r>
          </a:p>
          <a:p>
            <a:pPr>
              <a:buFont typeface="Wingdings" pitchFamily="2" charset="2"/>
              <a:buChar char="q"/>
              <a:defRPr/>
            </a:pPr>
            <a:r>
              <a:rPr lang="en-US" sz="2000" dirty="0" smtClean="0">
                <a:solidFill>
                  <a:srgbClr val="00B050"/>
                </a:solidFill>
                <a:latin typeface="Times New Roman" pitchFamily="18" charset="0"/>
                <a:cs typeface="Times New Roman" pitchFamily="18" charset="0"/>
              </a:rPr>
              <a:t>The assembler directive will not be executed nor appear in the object pgm</a:t>
            </a:r>
          </a:p>
          <a:p>
            <a:pPr>
              <a:buFont typeface="Wingdings" pitchFamily="2" charset="2"/>
              <a:buChar char="q"/>
              <a:defRPr/>
            </a:pPr>
            <a:r>
              <a:rPr lang="en-US" sz="2000" dirty="0" smtClean="0">
                <a:solidFill>
                  <a:srgbClr val="00B050"/>
                </a:solidFill>
                <a:latin typeface="Times New Roman" pitchFamily="18" charset="0"/>
                <a:cs typeface="Times New Roman" pitchFamily="18" charset="0"/>
              </a:rPr>
              <a:t>Assembler directives(or commands)are used by the assembler while it translates a source pgm into an object pgm</a:t>
            </a:r>
          </a:p>
          <a:p>
            <a:pPr>
              <a:buFont typeface="Wingdings" pitchFamily="2" charset="2"/>
              <a:buChar char="q"/>
              <a:defRPr/>
            </a:pPr>
            <a:endParaRPr lang="en-US" sz="2000" dirty="0">
              <a:solidFill>
                <a:srgbClr val="00B05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3"/>
          <p:cNvSpPr>
            <a:spLocks noGrp="1"/>
          </p:cNvSpPr>
          <p:nvPr>
            <p:ph type="title"/>
          </p:nvPr>
        </p:nvSpPr>
        <p:spPr>
          <a:xfrm>
            <a:off x="457200" y="122238"/>
            <a:ext cx="7543800" cy="487362"/>
          </a:xfrm>
        </p:spPr>
        <p:txBody>
          <a:bodyPr/>
          <a:lstStyle/>
          <a:p>
            <a:r>
              <a:rPr lang="en-US" sz="2000" dirty="0" smtClean="0">
                <a:solidFill>
                  <a:srgbClr val="00B050"/>
                </a:solidFill>
                <a:latin typeface="Times New Roman" pitchFamily="18" charset="0"/>
                <a:cs typeface="Times New Roman" pitchFamily="18" charset="0"/>
              </a:rPr>
              <a:t>Figure: memory arrangement for the program before</a:t>
            </a:r>
          </a:p>
        </p:txBody>
      </p:sp>
      <p:graphicFrame>
        <p:nvGraphicFramePr>
          <p:cNvPr id="6" name="Content Placeholder 5"/>
          <p:cNvGraphicFramePr>
            <a:graphicFrameLocks noGrp="1"/>
          </p:cNvGraphicFramePr>
          <p:nvPr>
            <p:ph idx="1"/>
          </p:nvPr>
        </p:nvGraphicFramePr>
        <p:xfrm>
          <a:off x="4800600" y="685800"/>
          <a:ext cx="2667000" cy="3235345"/>
        </p:xfrm>
        <a:graphic>
          <a:graphicData uri="http://schemas.openxmlformats.org/drawingml/2006/table">
            <a:tbl>
              <a:tblPr firstRow="1" bandRow="1">
                <a:tableStyleId>{5C22544A-7EE6-4342-B048-85BDC9FD1C3A}</a:tableStyleId>
              </a:tblPr>
              <a:tblGrid>
                <a:gridCol w="2667000"/>
              </a:tblGrid>
              <a:tr h="370755">
                <a:tc>
                  <a:txBody>
                    <a:bodyPr/>
                    <a:lstStyle/>
                    <a:p>
                      <a:r>
                        <a:rPr lang="en-US" sz="1800" dirty="0" smtClean="0"/>
                        <a:t>Move N,r1</a:t>
                      </a:r>
                      <a:endParaRPr lang="en-US" sz="1800" dirty="0"/>
                    </a:p>
                  </a:txBody>
                  <a:tcPr marT="45710" marB="45710"/>
                </a:tc>
              </a:tr>
              <a:tr h="370755">
                <a:tc>
                  <a:txBody>
                    <a:bodyPr/>
                    <a:lstStyle/>
                    <a:p>
                      <a:r>
                        <a:rPr lang="en-US" sz="1800" dirty="0" smtClean="0"/>
                        <a:t>Move #NUM1,r2</a:t>
                      </a:r>
                      <a:endParaRPr lang="en-US" sz="1800" dirty="0"/>
                    </a:p>
                  </a:txBody>
                  <a:tcPr marT="45710" marB="45710"/>
                </a:tc>
              </a:tr>
              <a:tr h="370755">
                <a:tc>
                  <a:txBody>
                    <a:bodyPr/>
                    <a:lstStyle/>
                    <a:p>
                      <a:r>
                        <a:rPr lang="en-US" sz="1800" dirty="0" smtClean="0"/>
                        <a:t>Clear r0</a:t>
                      </a:r>
                      <a:endParaRPr lang="en-US" sz="1800" dirty="0"/>
                    </a:p>
                  </a:txBody>
                  <a:tcPr marT="45710" marB="45710"/>
                </a:tc>
              </a:tr>
              <a:tr h="640041">
                <a:tc>
                  <a:txBody>
                    <a:bodyPr/>
                    <a:lstStyle/>
                    <a:p>
                      <a:r>
                        <a:rPr lang="en-US" sz="1800" dirty="0" smtClean="0"/>
                        <a:t>Add (r2),r0</a:t>
                      </a:r>
                    </a:p>
                    <a:p>
                      <a:r>
                        <a:rPr lang="en-US" sz="1800" dirty="0" smtClean="0"/>
                        <a:t>Add #4,r2</a:t>
                      </a:r>
                      <a:endParaRPr lang="en-US" sz="1800" dirty="0"/>
                    </a:p>
                  </a:txBody>
                  <a:tcPr marT="45710" marB="45710"/>
                </a:tc>
              </a:tr>
              <a:tr h="370755">
                <a:tc>
                  <a:txBody>
                    <a:bodyPr/>
                    <a:lstStyle/>
                    <a:p>
                      <a:r>
                        <a:rPr lang="en-US" sz="1800" dirty="0" smtClean="0"/>
                        <a:t>Decrement</a:t>
                      </a:r>
                      <a:r>
                        <a:rPr lang="en-US" sz="1800" baseline="0" dirty="0" smtClean="0"/>
                        <a:t> r1</a:t>
                      </a:r>
                      <a:endParaRPr lang="en-US" sz="1800" dirty="0"/>
                    </a:p>
                  </a:txBody>
                  <a:tcPr marT="45710" marB="45710"/>
                </a:tc>
              </a:tr>
              <a:tr h="370755">
                <a:tc>
                  <a:txBody>
                    <a:bodyPr/>
                    <a:lstStyle/>
                    <a:p>
                      <a:r>
                        <a:rPr lang="en-US" sz="1800" dirty="0" smtClean="0"/>
                        <a:t>Branch&gt;0 loop</a:t>
                      </a:r>
                      <a:endParaRPr lang="en-US" sz="1800" dirty="0"/>
                    </a:p>
                  </a:txBody>
                  <a:tcPr marT="45710" marB="45710"/>
                </a:tc>
              </a:tr>
              <a:tr h="370755">
                <a:tc>
                  <a:txBody>
                    <a:bodyPr/>
                    <a:lstStyle/>
                    <a:p>
                      <a:r>
                        <a:rPr lang="en-US" sz="1800" dirty="0" smtClean="0"/>
                        <a:t>Move r0,sum</a:t>
                      </a:r>
                      <a:endParaRPr lang="en-US" sz="1800" dirty="0"/>
                    </a:p>
                  </a:txBody>
                  <a:tcPr marT="45710" marB="45710"/>
                </a:tc>
              </a:tr>
              <a:tr h="370755">
                <a:tc>
                  <a:txBody>
                    <a:bodyPr/>
                    <a:lstStyle/>
                    <a:p>
                      <a:endParaRPr lang="en-US" sz="1800" dirty="0"/>
                    </a:p>
                  </a:txBody>
                  <a:tcPr marT="45710" marB="45710"/>
                </a:tc>
              </a:tr>
            </a:tbl>
          </a:graphicData>
        </a:graphic>
      </p:graphicFrame>
      <p:graphicFrame>
        <p:nvGraphicFramePr>
          <p:cNvPr id="7" name="Table 6"/>
          <p:cNvGraphicFramePr>
            <a:graphicFrameLocks noGrp="1"/>
          </p:cNvGraphicFramePr>
          <p:nvPr/>
        </p:nvGraphicFramePr>
        <p:xfrm>
          <a:off x="4800600" y="3962400"/>
          <a:ext cx="2667000" cy="2123440"/>
        </p:xfrm>
        <a:graphic>
          <a:graphicData uri="http://schemas.openxmlformats.org/drawingml/2006/table">
            <a:tbl>
              <a:tblPr firstRow="1" bandRow="1">
                <a:tableStyleId>{5C22544A-7EE6-4342-B048-85BDC9FD1C3A}</a:tableStyleId>
              </a:tblPr>
              <a:tblGrid>
                <a:gridCol w="2667000"/>
              </a:tblGrid>
              <a:tr h="370840">
                <a:tc>
                  <a:txBody>
                    <a:bodyPr/>
                    <a:lstStyle/>
                    <a:p>
                      <a:r>
                        <a:rPr lang="en-US" dirty="0" smtClean="0"/>
                        <a:t>.</a:t>
                      </a:r>
                    </a:p>
                    <a:p>
                      <a:r>
                        <a:rPr lang="en-US" dirty="0" smtClean="0"/>
                        <a:t>.</a:t>
                      </a:r>
                      <a:endParaRPr lang="en-US" dirty="0"/>
                    </a:p>
                  </a:txBody>
                  <a:tcPr/>
                </a:tc>
              </a:tr>
              <a:tr h="370840">
                <a:tc>
                  <a:txBody>
                    <a:bodyPr/>
                    <a:lstStyle/>
                    <a:p>
                      <a:endParaRPr lang="en-US" dirty="0"/>
                    </a:p>
                  </a:txBody>
                  <a:tcPr/>
                </a:tc>
              </a:tr>
              <a:tr h="370840">
                <a:tc>
                  <a:txBody>
                    <a:bodyPr/>
                    <a:lstStyle/>
                    <a:p>
                      <a:r>
                        <a:rPr lang="en-US" dirty="0" smtClean="0"/>
                        <a:t>         100</a:t>
                      </a:r>
                      <a:endParaRPr lang="en-US" dirty="0"/>
                    </a:p>
                  </a:txBody>
                  <a:tcPr/>
                </a:tc>
              </a:tr>
              <a:tr h="370840">
                <a:tc>
                  <a:txBody>
                    <a:bodyPr/>
                    <a:lstStyle/>
                    <a:p>
                      <a:endParaRPr lang="en-US"/>
                    </a:p>
                  </a:txBody>
                  <a:tcPr/>
                </a:tc>
              </a:tr>
              <a:tr h="370840">
                <a:tc>
                  <a:txBody>
                    <a:bodyPr/>
                    <a:lstStyle/>
                    <a:p>
                      <a:endParaRPr lang="en-US" dirty="0"/>
                    </a:p>
                  </a:txBody>
                  <a:tcPr/>
                </a:tc>
              </a:tr>
            </a:tbl>
          </a:graphicData>
        </a:graphic>
      </p:graphicFrame>
      <p:graphicFrame>
        <p:nvGraphicFramePr>
          <p:cNvPr id="8" name="Table 7"/>
          <p:cNvGraphicFramePr>
            <a:graphicFrameLocks noGrp="1"/>
          </p:cNvGraphicFramePr>
          <p:nvPr/>
        </p:nvGraphicFramePr>
        <p:xfrm>
          <a:off x="4800600" y="6115050"/>
          <a:ext cx="2743200" cy="742950"/>
        </p:xfrm>
        <a:graphic>
          <a:graphicData uri="http://schemas.openxmlformats.org/drawingml/2006/table">
            <a:tbl>
              <a:tblPr firstRow="1" bandRow="1">
                <a:tableStyleId>{5C22544A-7EE6-4342-B048-85BDC9FD1C3A}</a:tableStyleId>
              </a:tblPr>
              <a:tblGrid>
                <a:gridCol w="2743200"/>
              </a:tblGrid>
              <a:tr h="371475">
                <a:tc>
                  <a:txBody>
                    <a:bodyPr/>
                    <a:lstStyle/>
                    <a:p>
                      <a:r>
                        <a:rPr lang="en-US" sz="1800" dirty="0" smtClean="0"/>
                        <a:t>…</a:t>
                      </a:r>
                      <a:endParaRPr lang="en-US" sz="1800" dirty="0"/>
                    </a:p>
                  </a:txBody>
                  <a:tcPr marT="45798" marB="45798"/>
                </a:tc>
              </a:tr>
              <a:tr h="371475">
                <a:tc>
                  <a:txBody>
                    <a:bodyPr/>
                    <a:lstStyle/>
                    <a:p>
                      <a:endParaRPr lang="en-US" sz="1800" dirty="0"/>
                    </a:p>
                  </a:txBody>
                  <a:tcPr marT="45798" marB="45798"/>
                </a:tc>
              </a:tr>
            </a:tbl>
          </a:graphicData>
        </a:graphic>
      </p:graphicFrame>
      <p:sp>
        <p:nvSpPr>
          <p:cNvPr id="110637" name="TextBox 8"/>
          <p:cNvSpPr txBox="1">
            <a:spLocks noChangeArrowheads="1"/>
          </p:cNvSpPr>
          <p:nvPr/>
        </p:nvSpPr>
        <p:spPr bwMode="auto">
          <a:xfrm>
            <a:off x="3429000" y="4648200"/>
            <a:ext cx="1600200" cy="369888"/>
          </a:xfrm>
          <a:prstGeom prst="rect">
            <a:avLst/>
          </a:prstGeom>
          <a:noFill/>
          <a:ln w="9525">
            <a:noFill/>
            <a:miter lim="800000"/>
            <a:headEnd/>
            <a:tailEnd/>
          </a:ln>
        </p:spPr>
        <p:txBody>
          <a:bodyPr>
            <a:spAutoFit/>
          </a:bodyPr>
          <a:lstStyle/>
          <a:p>
            <a:r>
              <a:rPr lang="en-US" dirty="0" smtClean="0"/>
              <a:t>Sum    200</a:t>
            </a:r>
            <a:endParaRPr lang="en-US" dirty="0"/>
          </a:p>
        </p:txBody>
      </p:sp>
      <p:sp>
        <p:nvSpPr>
          <p:cNvPr id="110638" name="TextBox 9"/>
          <p:cNvSpPr txBox="1">
            <a:spLocks noChangeArrowheads="1"/>
          </p:cNvSpPr>
          <p:nvPr/>
        </p:nvSpPr>
        <p:spPr bwMode="auto">
          <a:xfrm>
            <a:off x="3657600" y="5018088"/>
            <a:ext cx="1371600" cy="368300"/>
          </a:xfrm>
          <a:prstGeom prst="rect">
            <a:avLst/>
          </a:prstGeom>
          <a:noFill/>
          <a:ln w="9525">
            <a:noFill/>
            <a:miter lim="800000"/>
            <a:headEnd/>
            <a:tailEnd/>
          </a:ln>
        </p:spPr>
        <p:txBody>
          <a:bodyPr>
            <a:spAutoFit/>
          </a:bodyPr>
          <a:lstStyle/>
          <a:p>
            <a:r>
              <a:rPr lang="en-US" dirty="0" smtClean="0"/>
              <a:t>N     204</a:t>
            </a:r>
            <a:endParaRPr lang="en-US" dirty="0"/>
          </a:p>
        </p:txBody>
      </p:sp>
      <p:sp>
        <p:nvSpPr>
          <p:cNvPr id="110639" name="TextBox 10"/>
          <p:cNvSpPr txBox="1">
            <a:spLocks noChangeArrowheads="1"/>
          </p:cNvSpPr>
          <p:nvPr/>
        </p:nvSpPr>
        <p:spPr bwMode="auto">
          <a:xfrm>
            <a:off x="3429000" y="5410200"/>
            <a:ext cx="2057400" cy="369887"/>
          </a:xfrm>
          <a:prstGeom prst="rect">
            <a:avLst/>
          </a:prstGeom>
          <a:noFill/>
          <a:ln w="9525">
            <a:noFill/>
            <a:miter lim="800000"/>
            <a:headEnd/>
            <a:tailEnd/>
          </a:ln>
        </p:spPr>
        <p:txBody>
          <a:bodyPr>
            <a:spAutoFit/>
          </a:bodyPr>
          <a:lstStyle/>
          <a:p>
            <a:r>
              <a:rPr lang="en-US" dirty="0" smtClean="0"/>
              <a:t>NUM1  208</a:t>
            </a:r>
            <a:endParaRPr lang="en-US" dirty="0"/>
          </a:p>
        </p:txBody>
      </p:sp>
      <p:sp>
        <p:nvSpPr>
          <p:cNvPr id="110640" name="TextBox 11"/>
          <p:cNvSpPr txBox="1">
            <a:spLocks noChangeArrowheads="1"/>
          </p:cNvSpPr>
          <p:nvPr/>
        </p:nvSpPr>
        <p:spPr bwMode="auto">
          <a:xfrm>
            <a:off x="3429000" y="5638800"/>
            <a:ext cx="1524000" cy="369888"/>
          </a:xfrm>
          <a:prstGeom prst="rect">
            <a:avLst/>
          </a:prstGeom>
          <a:noFill/>
          <a:ln w="9525">
            <a:noFill/>
            <a:miter lim="800000"/>
            <a:headEnd/>
            <a:tailEnd/>
          </a:ln>
        </p:spPr>
        <p:txBody>
          <a:bodyPr>
            <a:spAutoFit/>
          </a:bodyPr>
          <a:lstStyle/>
          <a:p>
            <a:r>
              <a:rPr lang="en-US" dirty="0" smtClean="0"/>
              <a:t>NUM2  212</a:t>
            </a:r>
            <a:endParaRPr lang="en-US" dirty="0"/>
          </a:p>
        </p:txBody>
      </p:sp>
      <p:sp>
        <p:nvSpPr>
          <p:cNvPr id="110641" name="TextBox 12"/>
          <p:cNvSpPr txBox="1">
            <a:spLocks noChangeArrowheads="1"/>
          </p:cNvSpPr>
          <p:nvPr/>
        </p:nvSpPr>
        <p:spPr bwMode="auto">
          <a:xfrm>
            <a:off x="3276600" y="6488112"/>
            <a:ext cx="1676400" cy="369888"/>
          </a:xfrm>
          <a:prstGeom prst="rect">
            <a:avLst/>
          </a:prstGeom>
          <a:noFill/>
          <a:ln w="9525">
            <a:noFill/>
            <a:miter lim="800000"/>
            <a:headEnd/>
            <a:tailEnd/>
          </a:ln>
        </p:spPr>
        <p:txBody>
          <a:bodyPr>
            <a:spAutoFit/>
          </a:bodyPr>
          <a:lstStyle/>
          <a:p>
            <a:r>
              <a:rPr lang="en-US" dirty="0" smtClean="0"/>
              <a:t> </a:t>
            </a:r>
            <a:r>
              <a:rPr lang="en-US" dirty="0" err="1" smtClean="0"/>
              <a:t>NUMn</a:t>
            </a:r>
            <a:r>
              <a:rPr lang="en-US" dirty="0" smtClean="0"/>
              <a:t>    604</a:t>
            </a:r>
            <a:endParaRPr lang="en-US" dirty="0"/>
          </a:p>
        </p:txBody>
      </p:sp>
      <p:sp>
        <p:nvSpPr>
          <p:cNvPr id="110642" name="TextBox 13"/>
          <p:cNvSpPr txBox="1">
            <a:spLocks noChangeArrowheads="1"/>
          </p:cNvSpPr>
          <p:nvPr/>
        </p:nvSpPr>
        <p:spPr bwMode="auto">
          <a:xfrm>
            <a:off x="3352800" y="1752600"/>
            <a:ext cx="1143000" cy="381000"/>
          </a:xfrm>
          <a:prstGeom prst="rect">
            <a:avLst/>
          </a:prstGeom>
          <a:noFill/>
          <a:ln w="9525">
            <a:noFill/>
            <a:miter lim="800000"/>
            <a:headEnd/>
            <a:tailEnd/>
          </a:ln>
        </p:spPr>
        <p:txBody>
          <a:bodyPr>
            <a:spAutoFit/>
          </a:bodyPr>
          <a:lstStyle/>
          <a:p>
            <a:r>
              <a:rPr lang="en-US" dirty="0"/>
              <a:t>loop</a:t>
            </a:r>
          </a:p>
        </p:txBody>
      </p:sp>
      <p:sp>
        <p:nvSpPr>
          <p:cNvPr id="12" name="TextBox 11"/>
          <p:cNvSpPr txBox="1"/>
          <p:nvPr/>
        </p:nvSpPr>
        <p:spPr>
          <a:xfrm>
            <a:off x="4038600" y="685800"/>
            <a:ext cx="762000" cy="369332"/>
          </a:xfrm>
          <a:prstGeom prst="rect">
            <a:avLst/>
          </a:prstGeom>
          <a:noFill/>
        </p:spPr>
        <p:txBody>
          <a:bodyPr wrap="square" rtlCol="0">
            <a:spAutoFit/>
          </a:bodyPr>
          <a:lstStyle/>
          <a:p>
            <a:r>
              <a:rPr lang="en-US" dirty="0" smtClean="0"/>
              <a:t>100</a:t>
            </a:r>
            <a:endParaRPr lang="en-IN" dirty="0"/>
          </a:p>
        </p:txBody>
      </p:sp>
      <p:sp>
        <p:nvSpPr>
          <p:cNvPr id="13" name="TextBox 12"/>
          <p:cNvSpPr txBox="1"/>
          <p:nvPr/>
        </p:nvSpPr>
        <p:spPr>
          <a:xfrm>
            <a:off x="4038600" y="1066800"/>
            <a:ext cx="762000" cy="369332"/>
          </a:xfrm>
          <a:prstGeom prst="rect">
            <a:avLst/>
          </a:prstGeom>
          <a:noFill/>
        </p:spPr>
        <p:txBody>
          <a:bodyPr wrap="square" rtlCol="0">
            <a:spAutoFit/>
          </a:bodyPr>
          <a:lstStyle/>
          <a:p>
            <a:r>
              <a:rPr lang="en-US" dirty="0" smtClean="0"/>
              <a:t>104</a:t>
            </a:r>
            <a:endParaRPr lang="en-IN" dirty="0"/>
          </a:p>
        </p:txBody>
      </p:sp>
      <p:sp>
        <p:nvSpPr>
          <p:cNvPr id="14" name="TextBox 13"/>
          <p:cNvSpPr txBox="1"/>
          <p:nvPr/>
        </p:nvSpPr>
        <p:spPr>
          <a:xfrm>
            <a:off x="4038600" y="1371600"/>
            <a:ext cx="762000" cy="369332"/>
          </a:xfrm>
          <a:prstGeom prst="rect">
            <a:avLst/>
          </a:prstGeom>
          <a:noFill/>
        </p:spPr>
        <p:txBody>
          <a:bodyPr wrap="square" rtlCol="0">
            <a:spAutoFit/>
          </a:bodyPr>
          <a:lstStyle/>
          <a:p>
            <a:r>
              <a:rPr lang="en-US" dirty="0" smtClean="0"/>
              <a:t>108</a:t>
            </a:r>
            <a:endParaRPr lang="en-IN" dirty="0"/>
          </a:p>
        </p:txBody>
      </p:sp>
      <p:sp>
        <p:nvSpPr>
          <p:cNvPr id="15" name="TextBox 14"/>
          <p:cNvSpPr txBox="1"/>
          <p:nvPr/>
        </p:nvSpPr>
        <p:spPr>
          <a:xfrm>
            <a:off x="4038600" y="2819400"/>
            <a:ext cx="762000" cy="369332"/>
          </a:xfrm>
          <a:prstGeom prst="rect">
            <a:avLst/>
          </a:prstGeom>
          <a:noFill/>
        </p:spPr>
        <p:txBody>
          <a:bodyPr wrap="square" rtlCol="0">
            <a:spAutoFit/>
          </a:bodyPr>
          <a:lstStyle/>
          <a:p>
            <a:r>
              <a:rPr lang="en-US" dirty="0" smtClean="0"/>
              <a:t>124</a:t>
            </a:r>
            <a:endParaRPr lang="en-IN" dirty="0"/>
          </a:p>
        </p:txBody>
      </p:sp>
      <p:sp>
        <p:nvSpPr>
          <p:cNvPr id="16" name="TextBox 15"/>
          <p:cNvSpPr txBox="1"/>
          <p:nvPr/>
        </p:nvSpPr>
        <p:spPr>
          <a:xfrm>
            <a:off x="4038600" y="2438400"/>
            <a:ext cx="762000" cy="369332"/>
          </a:xfrm>
          <a:prstGeom prst="rect">
            <a:avLst/>
          </a:prstGeom>
          <a:noFill/>
        </p:spPr>
        <p:txBody>
          <a:bodyPr wrap="square" rtlCol="0">
            <a:spAutoFit/>
          </a:bodyPr>
          <a:lstStyle/>
          <a:p>
            <a:r>
              <a:rPr lang="en-US" dirty="0" smtClean="0"/>
              <a:t>120</a:t>
            </a:r>
            <a:endParaRPr lang="en-IN" dirty="0"/>
          </a:p>
        </p:txBody>
      </p:sp>
      <p:sp>
        <p:nvSpPr>
          <p:cNvPr id="17" name="TextBox 16"/>
          <p:cNvSpPr txBox="1"/>
          <p:nvPr/>
        </p:nvSpPr>
        <p:spPr>
          <a:xfrm>
            <a:off x="4038600" y="2057400"/>
            <a:ext cx="762000" cy="369332"/>
          </a:xfrm>
          <a:prstGeom prst="rect">
            <a:avLst/>
          </a:prstGeom>
          <a:noFill/>
        </p:spPr>
        <p:txBody>
          <a:bodyPr wrap="square" rtlCol="0">
            <a:spAutoFit/>
          </a:bodyPr>
          <a:lstStyle/>
          <a:p>
            <a:r>
              <a:rPr lang="en-US" dirty="0" smtClean="0"/>
              <a:t>116</a:t>
            </a:r>
            <a:endParaRPr lang="en-IN" dirty="0"/>
          </a:p>
        </p:txBody>
      </p:sp>
      <p:sp>
        <p:nvSpPr>
          <p:cNvPr id="18" name="TextBox 17"/>
          <p:cNvSpPr txBox="1"/>
          <p:nvPr/>
        </p:nvSpPr>
        <p:spPr>
          <a:xfrm>
            <a:off x="4038600" y="1752600"/>
            <a:ext cx="762000" cy="369332"/>
          </a:xfrm>
          <a:prstGeom prst="rect">
            <a:avLst/>
          </a:prstGeom>
          <a:noFill/>
        </p:spPr>
        <p:txBody>
          <a:bodyPr wrap="square" rtlCol="0">
            <a:spAutoFit/>
          </a:bodyPr>
          <a:lstStyle/>
          <a:p>
            <a:r>
              <a:rPr lang="en-US" dirty="0" smtClean="0"/>
              <a:t>112</a:t>
            </a:r>
            <a:endParaRPr lang="en-IN" dirty="0"/>
          </a:p>
        </p:txBody>
      </p:sp>
      <p:sp>
        <p:nvSpPr>
          <p:cNvPr id="19" name="TextBox 18"/>
          <p:cNvSpPr txBox="1"/>
          <p:nvPr/>
        </p:nvSpPr>
        <p:spPr>
          <a:xfrm>
            <a:off x="4038600" y="3581400"/>
            <a:ext cx="762000" cy="369332"/>
          </a:xfrm>
          <a:prstGeom prst="rect">
            <a:avLst/>
          </a:prstGeom>
          <a:noFill/>
        </p:spPr>
        <p:txBody>
          <a:bodyPr wrap="square" rtlCol="0">
            <a:spAutoFit/>
          </a:bodyPr>
          <a:lstStyle/>
          <a:p>
            <a:r>
              <a:rPr lang="en-US" dirty="0" smtClean="0"/>
              <a:t>132</a:t>
            </a:r>
            <a:endParaRPr lang="en-IN" dirty="0"/>
          </a:p>
        </p:txBody>
      </p:sp>
      <p:sp>
        <p:nvSpPr>
          <p:cNvPr id="20" name="TextBox 19"/>
          <p:cNvSpPr txBox="1"/>
          <p:nvPr/>
        </p:nvSpPr>
        <p:spPr>
          <a:xfrm>
            <a:off x="4038600" y="3200400"/>
            <a:ext cx="762000" cy="369332"/>
          </a:xfrm>
          <a:prstGeom prst="rect">
            <a:avLst/>
          </a:prstGeom>
          <a:noFill/>
        </p:spPr>
        <p:txBody>
          <a:bodyPr wrap="square" rtlCol="0">
            <a:spAutoFit/>
          </a:bodyPr>
          <a:lstStyle/>
          <a:p>
            <a:r>
              <a:rPr lang="en-US" dirty="0" smtClean="0"/>
              <a:t>128</a:t>
            </a:r>
            <a:endParaRPr lang="en-IN"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3"/>
          <p:cNvSpPr>
            <a:spLocks noGrp="1"/>
          </p:cNvSpPr>
          <p:nvPr>
            <p:ph type="title"/>
          </p:nvPr>
        </p:nvSpPr>
        <p:spPr>
          <a:xfrm>
            <a:off x="457200" y="122238"/>
            <a:ext cx="7543800" cy="563562"/>
          </a:xfrm>
        </p:spPr>
        <p:txBody>
          <a:bodyPr/>
          <a:lstStyle/>
          <a:p>
            <a:r>
              <a:rPr lang="en-US" sz="2000" dirty="0" smtClean="0">
                <a:solidFill>
                  <a:srgbClr val="00B050"/>
                </a:solidFill>
                <a:latin typeface="Times New Roman" pitchFamily="18" charset="0"/>
                <a:cs typeface="Times New Roman" pitchFamily="18" charset="0"/>
              </a:rPr>
              <a:t>Figure: Assembly language representation for the pgm</a:t>
            </a:r>
          </a:p>
        </p:txBody>
      </p:sp>
      <p:sp>
        <p:nvSpPr>
          <p:cNvPr id="111619" name="Content Placeholder 4"/>
          <p:cNvSpPr>
            <a:spLocks noGrp="1"/>
          </p:cNvSpPr>
          <p:nvPr>
            <p:ph idx="1"/>
          </p:nvPr>
        </p:nvSpPr>
        <p:spPr>
          <a:xfrm>
            <a:off x="457200" y="1371600"/>
            <a:ext cx="8229600" cy="5867400"/>
          </a:xfrm>
        </p:spPr>
        <p:txBody>
          <a:bodyPr>
            <a:normAutofit fontScale="92500" lnSpcReduction="20000"/>
          </a:bodyPr>
          <a:lstStyle/>
          <a:p>
            <a:pPr marL="0" indent="0">
              <a:buFont typeface="Wingdings" pitchFamily="2" charset="2"/>
              <a:buNone/>
            </a:pPr>
            <a:r>
              <a:rPr lang="en-US" sz="2000" dirty="0" smtClean="0">
                <a:solidFill>
                  <a:srgbClr val="C00000"/>
                </a:solidFill>
                <a:latin typeface="Times New Roman" pitchFamily="18" charset="0"/>
                <a:cs typeface="Times New Roman" pitchFamily="18" charset="0"/>
              </a:rPr>
              <a:t>                          </a:t>
            </a:r>
          </a:p>
          <a:p>
            <a:pPr marL="0" indent="0">
              <a:buFont typeface="Wingdings" pitchFamily="2" charset="2"/>
              <a:buNone/>
            </a:pPr>
            <a:endParaRPr lang="en-US" sz="2000" dirty="0" smtClean="0">
              <a:solidFill>
                <a:srgbClr val="C00000"/>
              </a:solidFill>
              <a:latin typeface="Times New Roman" pitchFamily="18" charset="0"/>
              <a:cs typeface="Times New Roman" pitchFamily="18" charset="0"/>
            </a:endParaRPr>
          </a:p>
          <a:p>
            <a:pPr marL="0" indent="0">
              <a:buFont typeface="Wingdings" pitchFamily="2" charset="2"/>
              <a:buNone/>
            </a:pPr>
            <a:r>
              <a:rPr lang="en-US" sz="2200" dirty="0" smtClean="0">
                <a:solidFill>
                  <a:srgbClr val="C00000"/>
                </a:solidFill>
                <a:latin typeface="Times New Roman" pitchFamily="18" charset="0"/>
                <a:cs typeface="Times New Roman" pitchFamily="18" charset="0"/>
              </a:rPr>
              <a:t>                                        Sum        </a:t>
            </a:r>
            <a:r>
              <a:rPr lang="en-US" sz="2200" dirty="0" smtClean="0">
                <a:latin typeface="Times New Roman" pitchFamily="18" charset="0"/>
                <a:cs typeface="Times New Roman" pitchFamily="18" charset="0"/>
              </a:rPr>
              <a:t>EQU</a:t>
            </a:r>
            <a:r>
              <a:rPr lang="en-US" sz="2200" dirty="0" smtClean="0">
                <a:solidFill>
                  <a:srgbClr val="C00000"/>
                </a:solidFill>
                <a:latin typeface="Times New Roman" pitchFamily="18" charset="0"/>
                <a:cs typeface="Times New Roman" pitchFamily="18" charset="0"/>
              </a:rPr>
              <a:t>                200</a:t>
            </a:r>
          </a:p>
          <a:p>
            <a:pPr marL="0" indent="0">
              <a:buFont typeface="Wingdings" pitchFamily="2" charset="2"/>
              <a:buNone/>
            </a:pPr>
            <a:r>
              <a:rPr lang="en-US" sz="2200" dirty="0" smtClean="0">
                <a:solidFill>
                  <a:srgbClr val="C00000"/>
                </a:solidFill>
                <a:latin typeface="Times New Roman" pitchFamily="18" charset="0"/>
                <a:cs typeface="Times New Roman" pitchFamily="18" charset="0"/>
              </a:rPr>
              <a:t>                                                       </a:t>
            </a:r>
            <a:r>
              <a:rPr lang="en-US" sz="2200" dirty="0" smtClean="0">
                <a:latin typeface="Times New Roman" pitchFamily="18" charset="0"/>
                <a:cs typeface="Times New Roman" pitchFamily="18" charset="0"/>
              </a:rPr>
              <a:t>ORIGIN</a:t>
            </a:r>
            <a:r>
              <a:rPr lang="en-US" sz="2200" dirty="0" smtClean="0">
                <a:solidFill>
                  <a:srgbClr val="C00000"/>
                </a:solidFill>
                <a:latin typeface="Times New Roman" pitchFamily="18" charset="0"/>
                <a:cs typeface="Times New Roman" pitchFamily="18" charset="0"/>
              </a:rPr>
              <a:t>           204</a:t>
            </a:r>
          </a:p>
          <a:p>
            <a:pPr marL="0" indent="0">
              <a:buFont typeface="Wingdings" pitchFamily="2" charset="2"/>
              <a:buNone/>
            </a:pPr>
            <a:r>
              <a:rPr lang="en-US" sz="2200" dirty="0" smtClean="0">
                <a:solidFill>
                  <a:srgbClr val="C00000"/>
                </a:solidFill>
                <a:latin typeface="Times New Roman" pitchFamily="18" charset="0"/>
                <a:cs typeface="Times New Roman" pitchFamily="18" charset="0"/>
              </a:rPr>
              <a:t>                                        N            </a:t>
            </a:r>
            <a:r>
              <a:rPr lang="en-US" sz="2200" dirty="0" smtClean="0">
                <a:latin typeface="Times New Roman" pitchFamily="18" charset="0"/>
                <a:cs typeface="Times New Roman" pitchFamily="18" charset="0"/>
              </a:rPr>
              <a:t>DATAWORD</a:t>
            </a:r>
            <a:r>
              <a:rPr lang="en-US" sz="2200" dirty="0" smtClean="0">
                <a:solidFill>
                  <a:srgbClr val="C00000"/>
                </a:solidFill>
                <a:latin typeface="Times New Roman" pitchFamily="18" charset="0"/>
                <a:cs typeface="Times New Roman" pitchFamily="18" charset="0"/>
              </a:rPr>
              <a:t>   100</a:t>
            </a:r>
          </a:p>
          <a:p>
            <a:pPr marL="0" indent="0">
              <a:buFont typeface="Wingdings" pitchFamily="2" charset="2"/>
              <a:buNone/>
            </a:pPr>
            <a:r>
              <a:rPr lang="en-US" sz="2200" dirty="0" smtClean="0">
                <a:solidFill>
                  <a:srgbClr val="C00000"/>
                </a:solidFill>
                <a:latin typeface="Times New Roman" pitchFamily="18" charset="0"/>
                <a:cs typeface="Times New Roman" pitchFamily="18" charset="0"/>
              </a:rPr>
              <a:t>                                         NUM1   </a:t>
            </a:r>
            <a:r>
              <a:rPr lang="en-US" sz="2200" dirty="0" smtClean="0">
                <a:latin typeface="Times New Roman" pitchFamily="18" charset="0"/>
                <a:cs typeface="Times New Roman" pitchFamily="18" charset="0"/>
              </a:rPr>
              <a:t>RESERVE</a:t>
            </a:r>
            <a:r>
              <a:rPr lang="en-US" sz="2200" dirty="0" smtClean="0">
                <a:solidFill>
                  <a:srgbClr val="C00000"/>
                </a:solidFill>
                <a:latin typeface="Times New Roman" pitchFamily="18" charset="0"/>
                <a:cs typeface="Times New Roman" pitchFamily="18" charset="0"/>
              </a:rPr>
              <a:t>       400</a:t>
            </a:r>
          </a:p>
          <a:p>
            <a:pPr marL="0" indent="0">
              <a:buFont typeface="Wingdings" pitchFamily="2" charset="2"/>
              <a:buNone/>
            </a:pPr>
            <a:r>
              <a:rPr lang="en-US" sz="2200" dirty="0" smtClean="0">
                <a:solidFill>
                  <a:srgbClr val="C00000"/>
                </a:solidFill>
                <a:latin typeface="Times New Roman" pitchFamily="18" charset="0"/>
                <a:cs typeface="Times New Roman" pitchFamily="18" charset="0"/>
              </a:rPr>
              <a:t>                                                       </a:t>
            </a:r>
            <a:r>
              <a:rPr lang="en-US" sz="2200" dirty="0" smtClean="0">
                <a:latin typeface="Times New Roman" pitchFamily="18" charset="0"/>
                <a:cs typeface="Times New Roman" pitchFamily="18" charset="0"/>
              </a:rPr>
              <a:t>ORIGIN</a:t>
            </a:r>
            <a:r>
              <a:rPr lang="en-US" sz="2200" dirty="0" smtClean="0">
                <a:solidFill>
                  <a:srgbClr val="C00000"/>
                </a:solidFill>
                <a:latin typeface="Times New Roman" pitchFamily="18" charset="0"/>
                <a:cs typeface="Times New Roman" pitchFamily="18" charset="0"/>
              </a:rPr>
              <a:t>          100</a:t>
            </a:r>
          </a:p>
          <a:p>
            <a:pPr marL="0" indent="0">
              <a:buFont typeface="Wingdings" pitchFamily="2" charset="2"/>
              <a:buNone/>
            </a:pPr>
            <a:r>
              <a:rPr lang="en-US" sz="2200" dirty="0" smtClean="0">
                <a:solidFill>
                  <a:srgbClr val="C00000"/>
                </a:solidFill>
                <a:latin typeface="Times New Roman" pitchFamily="18" charset="0"/>
                <a:cs typeface="Times New Roman" pitchFamily="18" charset="0"/>
              </a:rPr>
              <a:t>                                         START   MOVE            N,R1</a:t>
            </a:r>
          </a:p>
          <a:p>
            <a:pPr marL="0" indent="0">
              <a:buFont typeface="Wingdings" pitchFamily="2" charset="2"/>
              <a:buNone/>
            </a:pPr>
            <a:r>
              <a:rPr lang="en-US" sz="2200" dirty="0" smtClean="0">
                <a:solidFill>
                  <a:srgbClr val="C00000"/>
                </a:solidFill>
                <a:latin typeface="Times New Roman" pitchFamily="18" charset="0"/>
                <a:cs typeface="Times New Roman" pitchFamily="18" charset="0"/>
              </a:rPr>
              <a:t>                                                        MOVE            #NUM1,R2</a:t>
            </a:r>
          </a:p>
          <a:p>
            <a:pPr marL="0" indent="0">
              <a:buFont typeface="Wingdings" pitchFamily="2" charset="2"/>
              <a:buNone/>
            </a:pPr>
            <a:r>
              <a:rPr lang="en-US" sz="2200" dirty="0" smtClean="0">
                <a:solidFill>
                  <a:srgbClr val="C00000"/>
                </a:solidFill>
                <a:latin typeface="Times New Roman" pitchFamily="18" charset="0"/>
                <a:cs typeface="Times New Roman" pitchFamily="18" charset="0"/>
              </a:rPr>
              <a:t>                                                        CLR                R0</a:t>
            </a:r>
          </a:p>
          <a:p>
            <a:pPr marL="0" indent="0">
              <a:buFont typeface="Wingdings" pitchFamily="2" charset="2"/>
              <a:buNone/>
            </a:pPr>
            <a:r>
              <a:rPr lang="en-US" sz="2200" dirty="0" smtClean="0">
                <a:solidFill>
                  <a:srgbClr val="C00000"/>
                </a:solidFill>
                <a:latin typeface="Times New Roman" pitchFamily="18" charset="0"/>
                <a:cs typeface="Times New Roman" pitchFamily="18" charset="0"/>
              </a:rPr>
              <a:t>                                          LOOP    ADD              (R2),R0</a:t>
            </a:r>
          </a:p>
          <a:p>
            <a:pPr marL="0" indent="0">
              <a:buFont typeface="Wingdings" pitchFamily="2" charset="2"/>
              <a:buNone/>
            </a:pPr>
            <a:r>
              <a:rPr lang="en-US" sz="2200" dirty="0" smtClean="0">
                <a:solidFill>
                  <a:srgbClr val="C00000"/>
                </a:solidFill>
                <a:latin typeface="Times New Roman" pitchFamily="18" charset="0"/>
                <a:cs typeface="Times New Roman" pitchFamily="18" charset="0"/>
              </a:rPr>
              <a:t>                                                        ADD               #4,R2</a:t>
            </a:r>
          </a:p>
          <a:p>
            <a:pPr marL="0" indent="0">
              <a:buFont typeface="Wingdings" pitchFamily="2" charset="2"/>
              <a:buNone/>
            </a:pPr>
            <a:r>
              <a:rPr lang="en-US" sz="2200" dirty="0" smtClean="0">
                <a:solidFill>
                  <a:srgbClr val="C00000"/>
                </a:solidFill>
                <a:latin typeface="Times New Roman" pitchFamily="18" charset="0"/>
                <a:cs typeface="Times New Roman" pitchFamily="18" charset="0"/>
              </a:rPr>
              <a:t>                                                        DEC                R1</a:t>
            </a:r>
          </a:p>
          <a:p>
            <a:pPr marL="0" indent="0">
              <a:buFont typeface="Wingdings" pitchFamily="2" charset="2"/>
              <a:buNone/>
            </a:pPr>
            <a:r>
              <a:rPr lang="en-US" sz="2200" dirty="0" smtClean="0">
                <a:solidFill>
                  <a:srgbClr val="C00000"/>
                </a:solidFill>
                <a:latin typeface="Times New Roman" pitchFamily="18" charset="0"/>
                <a:cs typeface="Times New Roman" pitchFamily="18" charset="0"/>
              </a:rPr>
              <a:t>                                                        BGTZ              LOOP</a:t>
            </a:r>
          </a:p>
          <a:p>
            <a:pPr marL="0" indent="0">
              <a:buFont typeface="Wingdings" pitchFamily="2" charset="2"/>
              <a:buNone/>
            </a:pPr>
            <a:r>
              <a:rPr lang="en-US" sz="2200" dirty="0" smtClean="0">
                <a:solidFill>
                  <a:srgbClr val="C00000"/>
                </a:solidFill>
                <a:latin typeface="Times New Roman" pitchFamily="18" charset="0"/>
                <a:cs typeface="Times New Roman" pitchFamily="18" charset="0"/>
              </a:rPr>
              <a:t>                                                        MOVE            R0,SUM</a:t>
            </a:r>
          </a:p>
          <a:p>
            <a:pPr marL="0" indent="0">
              <a:buFont typeface="Wingdings" pitchFamily="2" charset="2"/>
              <a:buNone/>
            </a:pPr>
            <a:r>
              <a:rPr lang="en-US" sz="2200" dirty="0" smtClean="0">
                <a:solidFill>
                  <a:srgbClr val="C00000"/>
                </a:solidFill>
                <a:latin typeface="Times New Roman" pitchFamily="18" charset="0"/>
                <a:cs typeface="Times New Roman" pitchFamily="18" charset="0"/>
              </a:rPr>
              <a:t>                                                        </a:t>
            </a:r>
            <a:r>
              <a:rPr lang="en-US" sz="2200" dirty="0" smtClean="0">
                <a:latin typeface="Times New Roman" pitchFamily="18" charset="0"/>
                <a:cs typeface="Times New Roman" pitchFamily="18" charset="0"/>
              </a:rPr>
              <a:t>RETURN</a:t>
            </a:r>
          </a:p>
          <a:p>
            <a:pPr marL="0" indent="0">
              <a:buFont typeface="Wingdings" pitchFamily="2" charset="2"/>
              <a:buNone/>
            </a:pPr>
            <a:r>
              <a:rPr lang="en-US" sz="2200" dirty="0" smtClean="0">
                <a:solidFill>
                  <a:srgbClr val="C00000"/>
                </a:solidFill>
                <a:latin typeface="Times New Roman" pitchFamily="18" charset="0"/>
                <a:cs typeface="Times New Roman" pitchFamily="18" charset="0"/>
              </a:rPr>
              <a:t>                                                        </a:t>
            </a:r>
            <a:r>
              <a:rPr lang="en-US" sz="2200" dirty="0" smtClean="0">
                <a:latin typeface="Times New Roman" pitchFamily="18" charset="0"/>
                <a:cs typeface="Times New Roman" pitchFamily="18" charset="0"/>
              </a:rPr>
              <a:t>END START</a:t>
            </a:r>
          </a:p>
          <a:p>
            <a:pPr marL="0" indent="0">
              <a:buFont typeface="Wingdings" pitchFamily="2" charset="2"/>
              <a:buNone/>
            </a:pPr>
            <a:r>
              <a:rPr lang="en-US" sz="2200" dirty="0" smtClean="0">
                <a:solidFill>
                  <a:srgbClr val="C00000"/>
                </a:solidFill>
                <a:latin typeface="Times New Roman" pitchFamily="18" charset="0"/>
                <a:cs typeface="Times New Roman" pitchFamily="18" charset="0"/>
              </a:rPr>
              <a:t> </a:t>
            </a:r>
          </a:p>
        </p:txBody>
      </p:sp>
      <p:sp>
        <p:nvSpPr>
          <p:cNvPr id="4" name="TextBox 3"/>
          <p:cNvSpPr txBox="1"/>
          <p:nvPr/>
        </p:nvSpPr>
        <p:spPr>
          <a:xfrm>
            <a:off x="2895600" y="685800"/>
            <a:ext cx="1066799" cy="923330"/>
          </a:xfrm>
          <a:prstGeom prst="rect">
            <a:avLst/>
          </a:prstGeom>
          <a:noFill/>
        </p:spPr>
        <p:txBody>
          <a:bodyPr wrap="square" rtlCol="0">
            <a:spAutoFit/>
          </a:bodyPr>
          <a:lstStyle/>
          <a:p>
            <a:r>
              <a:rPr lang="en-US" dirty="0" smtClean="0">
                <a:solidFill>
                  <a:srgbClr val="7030A0"/>
                </a:solidFill>
              </a:rPr>
              <a:t>Memory address</a:t>
            </a:r>
          </a:p>
          <a:p>
            <a:r>
              <a:rPr lang="en-US" dirty="0" smtClean="0">
                <a:solidFill>
                  <a:srgbClr val="7030A0"/>
                </a:solidFill>
              </a:rPr>
              <a:t> label</a:t>
            </a:r>
            <a:endParaRPr lang="en-IN" dirty="0">
              <a:solidFill>
                <a:srgbClr val="7030A0"/>
              </a:solidFill>
            </a:endParaRPr>
          </a:p>
        </p:txBody>
      </p:sp>
      <p:sp>
        <p:nvSpPr>
          <p:cNvPr id="5" name="TextBox 4"/>
          <p:cNvSpPr txBox="1"/>
          <p:nvPr/>
        </p:nvSpPr>
        <p:spPr>
          <a:xfrm>
            <a:off x="3886200" y="990600"/>
            <a:ext cx="1219200" cy="369332"/>
          </a:xfrm>
          <a:prstGeom prst="rect">
            <a:avLst/>
          </a:prstGeom>
          <a:noFill/>
        </p:spPr>
        <p:txBody>
          <a:bodyPr wrap="square" rtlCol="0">
            <a:spAutoFit/>
          </a:bodyPr>
          <a:lstStyle/>
          <a:p>
            <a:r>
              <a:rPr lang="en-US" dirty="0" smtClean="0">
                <a:solidFill>
                  <a:srgbClr val="7030A0"/>
                </a:solidFill>
              </a:rPr>
              <a:t>operation</a:t>
            </a:r>
            <a:endParaRPr lang="en-IN" dirty="0">
              <a:solidFill>
                <a:srgbClr val="7030A0"/>
              </a:solidFill>
            </a:endParaRPr>
          </a:p>
        </p:txBody>
      </p:sp>
      <p:sp>
        <p:nvSpPr>
          <p:cNvPr id="6" name="TextBox 5"/>
          <p:cNvSpPr txBox="1"/>
          <p:nvPr/>
        </p:nvSpPr>
        <p:spPr>
          <a:xfrm>
            <a:off x="5257800" y="914400"/>
            <a:ext cx="1676400" cy="646331"/>
          </a:xfrm>
          <a:prstGeom prst="rect">
            <a:avLst/>
          </a:prstGeom>
          <a:noFill/>
        </p:spPr>
        <p:txBody>
          <a:bodyPr wrap="square" rtlCol="0">
            <a:spAutoFit/>
          </a:bodyPr>
          <a:lstStyle/>
          <a:p>
            <a:r>
              <a:rPr lang="en-US" dirty="0" err="1" smtClean="0">
                <a:solidFill>
                  <a:srgbClr val="7030A0"/>
                </a:solidFill>
              </a:rPr>
              <a:t>Addr</a:t>
            </a:r>
            <a:r>
              <a:rPr lang="en-US" dirty="0" smtClean="0">
                <a:solidFill>
                  <a:srgbClr val="7030A0"/>
                </a:solidFill>
              </a:rPr>
              <a:t> or data information</a:t>
            </a:r>
            <a:endParaRPr lang="en-IN" dirty="0">
              <a:solidFill>
                <a:srgbClr val="7030A0"/>
              </a:solidFill>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altLang="zh-CN" sz="3600" dirty="0" smtClean="0">
                <a:latin typeface="Times New Roman" pitchFamily="18" charset="0"/>
                <a:ea typeface="SimSun" pitchFamily="2" charset="-122"/>
                <a:cs typeface="Times New Roman" pitchFamily="18" charset="0"/>
              </a:rPr>
              <a:t>Assembly Language cont..</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295400"/>
            <a:ext cx="8534400" cy="5562600"/>
          </a:xfrm>
        </p:spPr>
        <p:txBody>
          <a:bodyPr>
            <a:normAutofit lnSpcReduction="10000"/>
          </a:bodyPr>
          <a:lstStyle/>
          <a:p>
            <a:r>
              <a:rPr lang="en-IN" b="1" dirty="0" smtClean="0">
                <a:solidFill>
                  <a:srgbClr val="00B0F0"/>
                </a:solidFill>
                <a:latin typeface="Times New Roman" pitchFamily="18" charset="0"/>
                <a:cs typeface="Times New Roman" pitchFamily="18" charset="0"/>
              </a:rPr>
              <a:t>Sum EQU 200</a:t>
            </a:r>
          </a:p>
          <a:p>
            <a:r>
              <a:rPr lang="en-IN" dirty="0" smtClean="0">
                <a:latin typeface="Times New Roman" pitchFamily="18" charset="0"/>
                <a:cs typeface="Times New Roman" pitchFamily="18" charset="0"/>
              </a:rPr>
              <a:t>EQU directs the assembler that the symbolic name S must be replaced with memory location address 200.</a:t>
            </a:r>
          </a:p>
          <a:p>
            <a:r>
              <a:rPr lang="en-IN" b="1" dirty="0" smtClean="0">
                <a:solidFill>
                  <a:srgbClr val="00B0F0"/>
                </a:solidFill>
                <a:latin typeface="Times New Roman" pitchFamily="18" charset="0"/>
                <a:cs typeface="Times New Roman" pitchFamily="18" charset="0"/>
              </a:rPr>
              <a:t>ORIGIN 204</a:t>
            </a:r>
          </a:p>
          <a:p>
            <a:r>
              <a:rPr lang="en-IN" dirty="0" smtClean="0">
                <a:latin typeface="Times New Roman" pitchFamily="18" charset="0"/>
                <a:cs typeface="Times New Roman" pitchFamily="18" charset="0"/>
              </a:rPr>
              <a:t>Instruct assembler to initiate data block at main memory locations starting from 204.</a:t>
            </a:r>
          </a:p>
          <a:p>
            <a:r>
              <a:rPr lang="en-IN" b="1" dirty="0" smtClean="0">
                <a:solidFill>
                  <a:srgbClr val="00B0F0"/>
                </a:solidFill>
                <a:latin typeface="Times New Roman" pitchFamily="18" charset="0"/>
                <a:cs typeface="Times New Roman" pitchFamily="18" charset="0"/>
              </a:rPr>
              <a:t>N DATAWORD 100</a:t>
            </a:r>
          </a:p>
          <a:p>
            <a:r>
              <a:rPr lang="en-IN" dirty="0" smtClean="0">
                <a:latin typeface="Times New Roman" pitchFamily="18" charset="0"/>
                <a:cs typeface="Times New Roman" pitchFamily="18" charset="0"/>
              </a:rPr>
              <a:t>Inform the assembler that value of N i.e. data value 100 is to be placed in the memory location 204.</a:t>
            </a:r>
          </a:p>
          <a:p>
            <a:r>
              <a:rPr lang="en-IN" b="1" dirty="0" smtClean="0">
                <a:solidFill>
                  <a:srgbClr val="00B0F0"/>
                </a:solidFill>
                <a:latin typeface="Times New Roman" pitchFamily="18" charset="0"/>
                <a:cs typeface="Times New Roman" pitchFamily="18" charset="0"/>
              </a:rPr>
              <a:t>ORIGIN 100</a:t>
            </a:r>
          </a:p>
          <a:p>
            <a:r>
              <a:rPr lang="en-IN" dirty="0" smtClean="0">
                <a:latin typeface="Times New Roman" pitchFamily="18" charset="0"/>
                <a:cs typeface="Times New Roman" pitchFamily="18" charset="0"/>
              </a:rPr>
              <a:t>States that assembler directive must load machine instructions of the object program in the main memory starting from location 100.</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smtClean="0">
                <a:solidFill>
                  <a:srgbClr val="00B0F0"/>
                </a:solidFill>
                <a:latin typeface="Times New Roman" pitchFamily="18" charset="0"/>
                <a:cs typeface="Times New Roman" pitchFamily="18" charset="0"/>
              </a:rPr>
              <a:t>NUM1 RESERVE 400</a:t>
            </a:r>
          </a:p>
          <a:p>
            <a:r>
              <a:rPr lang="en-IN" dirty="0" smtClean="0">
                <a:latin typeface="Times New Roman" pitchFamily="18" charset="0"/>
                <a:cs typeface="Times New Roman" pitchFamily="18" charset="0"/>
              </a:rPr>
              <a:t>Reserve memory block of 400 bytes</a:t>
            </a:r>
          </a:p>
          <a:p>
            <a:r>
              <a:rPr lang="en-IN" b="1" dirty="0" smtClean="0">
                <a:solidFill>
                  <a:srgbClr val="00B0F0"/>
                </a:solidFill>
                <a:latin typeface="Times New Roman" pitchFamily="18" charset="0"/>
                <a:cs typeface="Times New Roman" pitchFamily="18" charset="0"/>
              </a:rPr>
              <a:t>END START</a:t>
            </a:r>
          </a:p>
          <a:p>
            <a:r>
              <a:rPr lang="en-IN" dirty="0" smtClean="0">
                <a:latin typeface="Times New Roman" pitchFamily="18" charset="0"/>
                <a:cs typeface="Times New Roman" pitchFamily="18" charset="0"/>
              </a:rPr>
              <a:t>End of the program and the label of where program starts</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defRPr/>
            </a:pPr>
            <a:r>
              <a:rPr lang="en-US" sz="2800" dirty="0" err="1" smtClean="0">
                <a:solidFill>
                  <a:srgbClr val="FF0000"/>
                </a:solidFill>
                <a:latin typeface="Times New Roman" pitchFamily="18" charset="0"/>
                <a:cs typeface="Times New Roman" pitchFamily="18" charset="0"/>
              </a:rPr>
              <a:t>Equ</a:t>
            </a:r>
            <a:r>
              <a:rPr lang="en-US" sz="2800" dirty="0" smtClean="0">
                <a:latin typeface="Times New Roman" pitchFamily="18" charset="0"/>
                <a:cs typeface="Times New Roman" pitchFamily="18" charset="0"/>
              </a:rPr>
              <a:t> informs the assembler about the value of the variable</a:t>
            </a:r>
          </a:p>
          <a:p>
            <a:pPr>
              <a:defRPr/>
            </a:pPr>
            <a:r>
              <a:rPr lang="en-US" sz="2800" dirty="0" smtClean="0">
                <a:solidFill>
                  <a:srgbClr val="FF0000"/>
                </a:solidFill>
                <a:latin typeface="Times New Roman" pitchFamily="18" charset="0"/>
                <a:cs typeface="Times New Roman" pitchFamily="18" charset="0"/>
              </a:rPr>
              <a:t>Origin</a:t>
            </a:r>
            <a:r>
              <a:rPr lang="en-US" sz="2800" dirty="0" smtClean="0">
                <a:latin typeface="Times New Roman" pitchFamily="18" charset="0"/>
                <a:cs typeface="Times New Roman" pitchFamily="18" charset="0"/>
              </a:rPr>
              <a:t> informs  pgm here in the memory to place the data block that follows</a:t>
            </a:r>
          </a:p>
          <a:p>
            <a:pPr>
              <a:defRPr/>
            </a:pPr>
            <a:r>
              <a:rPr lang="en-US" sz="2800" dirty="0" err="1" smtClean="0">
                <a:solidFill>
                  <a:srgbClr val="FF0000"/>
                </a:solidFill>
                <a:latin typeface="Times New Roman" pitchFamily="18" charset="0"/>
                <a:cs typeface="Times New Roman" pitchFamily="18" charset="0"/>
              </a:rPr>
              <a:t>Dataword</a:t>
            </a:r>
            <a:r>
              <a:rPr lang="en-US" sz="2800" dirty="0" err="1" smtClean="0">
                <a:latin typeface="Times New Roman" pitchFamily="18" charset="0"/>
                <a:cs typeface="Times New Roman" pitchFamily="18" charset="0"/>
                <a:sym typeface="Wingdings" pitchFamily="2" charset="2"/>
              </a:rPr>
              <a:t>is</a:t>
            </a:r>
            <a:r>
              <a:rPr lang="en-US" sz="2800" dirty="0" smtClean="0">
                <a:latin typeface="Times New Roman" pitchFamily="18" charset="0"/>
                <a:cs typeface="Times New Roman" pitchFamily="18" charset="0"/>
                <a:sym typeface="Wingdings" pitchFamily="2" charset="2"/>
              </a:rPr>
              <a:t> used to inform the assembler about the data</a:t>
            </a:r>
          </a:p>
          <a:p>
            <a:pPr>
              <a:defRPr/>
            </a:pPr>
            <a:r>
              <a:rPr lang="en-US" sz="2800" dirty="0" err="1" smtClean="0">
                <a:solidFill>
                  <a:srgbClr val="FF0000"/>
                </a:solidFill>
                <a:latin typeface="Times New Roman" pitchFamily="18" charset="0"/>
                <a:cs typeface="Times New Roman" pitchFamily="18" charset="0"/>
                <a:sym typeface="Wingdings" pitchFamily="2" charset="2"/>
              </a:rPr>
              <a:t>Reserve</a:t>
            </a:r>
            <a:r>
              <a:rPr lang="en-US" sz="2800" dirty="0" err="1" smtClean="0">
                <a:latin typeface="Times New Roman" pitchFamily="18" charset="0"/>
                <a:cs typeface="Times New Roman" pitchFamily="18" charset="0"/>
                <a:sym typeface="Wingdings" pitchFamily="2" charset="2"/>
              </a:rPr>
              <a:t>declares</a:t>
            </a:r>
            <a:r>
              <a:rPr lang="en-US" sz="2800" dirty="0" smtClean="0">
                <a:latin typeface="Times New Roman" pitchFamily="18" charset="0"/>
                <a:cs typeface="Times New Roman" pitchFamily="18" charset="0"/>
                <a:sym typeface="Wingdings" pitchFamily="2" charset="2"/>
              </a:rPr>
              <a:t> the memory block which is reserved for data</a:t>
            </a:r>
          </a:p>
          <a:p>
            <a:pPr>
              <a:defRPr/>
            </a:pPr>
            <a:r>
              <a:rPr lang="en-US" sz="2800" dirty="0" smtClean="0">
                <a:solidFill>
                  <a:srgbClr val="FF0000"/>
                </a:solidFill>
                <a:latin typeface="Times New Roman" pitchFamily="18" charset="0"/>
                <a:cs typeface="Times New Roman" pitchFamily="18" charset="0"/>
                <a:sym typeface="Wingdings" pitchFamily="2" charset="2"/>
              </a:rPr>
              <a:t>Second </a:t>
            </a:r>
            <a:r>
              <a:rPr lang="en-US" sz="2800" dirty="0" err="1" smtClean="0">
                <a:solidFill>
                  <a:srgbClr val="FF0000"/>
                </a:solidFill>
                <a:latin typeface="Times New Roman" pitchFamily="18" charset="0"/>
                <a:cs typeface="Times New Roman" pitchFamily="18" charset="0"/>
                <a:sym typeface="Wingdings" pitchFamily="2" charset="2"/>
              </a:rPr>
              <a:t>origin</a:t>
            </a:r>
            <a:r>
              <a:rPr lang="en-US" sz="2800" dirty="0" err="1" smtClean="0">
                <a:latin typeface="Times New Roman" pitchFamily="18" charset="0"/>
                <a:cs typeface="Times New Roman" pitchFamily="18" charset="0"/>
                <a:sym typeface="Wingdings" pitchFamily="2" charset="2"/>
              </a:rPr>
              <a:t>specifies</a:t>
            </a:r>
            <a:r>
              <a:rPr lang="en-US" sz="2800" dirty="0" smtClean="0">
                <a:latin typeface="Times New Roman" pitchFamily="18" charset="0"/>
                <a:cs typeface="Times New Roman" pitchFamily="18" charset="0"/>
                <a:sym typeface="Wingdings" pitchFamily="2" charset="2"/>
              </a:rPr>
              <a:t> the instructions of the object program are to be loaded in the memory</a:t>
            </a:r>
          </a:p>
          <a:p>
            <a:pPr>
              <a:buFont typeface="Wingdings" pitchFamily="2" charset="2"/>
              <a:buChar char="q"/>
              <a:defRPr/>
            </a:pPr>
            <a:r>
              <a:rPr lang="en-US" sz="2800" dirty="0" smtClean="0">
                <a:latin typeface="Times New Roman" pitchFamily="18" charset="0"/>
                <a:cs typeface="Times New Roman" pitchFamily="18" charset="0"/>
                <a:sym typeface="Wingdings" pitchFamily="2" charset="2"/>
              </a:rPr>
              <a:t>Assembly language statements is given in the format given below</a:t>
            </a:r>
          </a:p>
          <a:p>
            <a:pPr>
              <a:buFont typeface="Wingdings" pitchFamily="2" charset="2"/>
              <a:buChar char="q"/>
              <a:defRPr/>
            </a:pPr>
            <a:r>
              <a:rPr lang="en-US" sz="2800" dirty="0" smtClean="0">
                <a:latin typeface="Times New Roman" pitchFamily="18" charset="0"/>
                <a:cs typeface="Times New Roman" pitchFamily="18" charset="0"/>
                <a:sym typeface="Wingdings" pitchFamily="2" charset="2"/>
              </a:rPr>
              <a:t>Label operation operands comment</a:t>
            </a:r>
          </a:p>
          <a:p>
            <a:endParaRPr lang="en-IN" dirty="0"/>
          </a:p>
        </p:txBody>
      </p:sp>
      <p:sp>
        <p:nvSpPr>
          <p:cNvPr id="4" name="Title 1"/>
          <p:cNvSpPr>
            <a:spLocks noGrp="1"/>
          </p:cNvSpPr>
          <p:nvPr>
            <p:ph type="title"/>
          </p:nvPr>
        </p:nvSpPr>
        <p:spPr>
          <a:xfrm>
            <a:off x="381000" y="304800"/>
            <a:ext cx="8229600" cy="1143000"/>
          </a:xfrm>
        </p:spPr>
        <p:txBody>
          <a:bodyPr>
            <a:normAutofit/>
          </a:bodyPr>
          <a:lstStyle/>
          <a:p>
            <a:r>
              <a:rPr lang="en-US" altLang="zh-CN" sz="3600" dirty="0" smtClean="0">
                <a:latin typeface="Times New Roman" pitchFamily="18" charset="0"/>
                <a:ea typeface="SimSun" pitchFamily="2" charset="-122"/>
                <a:cs typeface="Times New Roman" pitchFamily="18" charset="0"/>
              </a:rPr>
              <a:t>Assembly Language cont..</a:t>
            </a:r>
            <a:endParaRPr lang="en-IN"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381000"/>
            <a:ext cx="8229600" cy="1143000"/>
          </a:xfrm>
        </p:spPr>
        <p:txBody>
          <a:bodyPr/>
          <a:lstStyle/>
          <a:p>
            <a:r>
              <a:rPr lang="en-US" dirty="0" smtClean="0"/>
              <a:t>Functional Unit cont..</a:t>
            </a:r>
            <a:endParaRPr lang="en-IN" dirty="0"/>
          </a:p>
        </p:txBody>
      </p:sp>
      <p:sp>
        <p:nvSpPr>
          <p:cNvPr id="3" name="Content Placeholder 2"/>
          <p:cNvSpPr>
            <a:spLocks noGrp="1"/>
          </p:cNvSpPr>
          <p:nvPr>
            <p:ph idx="1"/>
          </p:nvPr>
        </p:nvSpPr>
        <p:spPr>
          <a:xfrm>
            <a:off x="457200" y="1524000"/>
            <a:ext cx="8229600" cy="5105400"/>
          </a:xfrm>
        </p:spPr>
        <p:txBody>
          <a:bodyPr>
            <a:normAutofit lnSpcReduction="10000"/>
          </a:bodyPr>
          <a:lstStyle/>
          <a:p>
            <a:pPr algn="just">
              <a:buFont typeface="Wingdings" pitchFamily="2" charset="2"/>
              <a:buNone/>
            </a:pPr>
            <a:r>
              <a:rPr lang="en-US" sz="2800" b="1" dirty="0" smtClean="0">
                <a:solidFill>
                  <a:srgbClr val="C00000"/>
                </a:solidFill>
                <a:latin typeface="Times New Roman" pitchFamily="18" charset="0"/>
                <a:cs typeface="Times New Roman" pitchFamily="18" charset="0"/>
              </a:rPr>
              <a:t>Input unit:</a:t>
            </a:r>
          </a:p>
          <a:p>
            <a:pPr algn="just"/>
            <a:r>
              <a:rPr lang="en-US" sz="2800" dirty="0" smtClean="0">
                <a:latin typeface="Times New Roman" pitchFamily="18" charset="0"/>
                <a:cs typeface="Times New Roman" pitchFamily="18" charset="0"/>
              </a:rPr>
              <a:t>Computer accepts coded information through input units</a:t>
            </a:r>
          </a:p>
          <a:p>
            <a:pPr algn="just"/>
            <a:r>
              <a:rPr lang="en-US" sz="2800" dirty="0" smtClean="0">
                <a:latin typeface="Times New Roman" pitchFamily="18" charset="0"/>
                <a:cs typeface="Times New Roman" pitchFamily="18" charset="0"/>
              </a:rPr>
              <a:t>Key is </a:t>
            </a:r>
            <a:r>
              <a:rPr lang="en-US" sz="2800" dirty="0" err="1" smtClean="0">
                <a:latin typeface="Times New Roman" pitchFamily="18" charset="0"/>
                <a:cs typeface="Times New Roman" pitchFamily="18" charset="0"/>
              </a:rPr>
              <a:t>pressed,the</a:t>
            </a:r>
            <a:r>
              <a:rPr lang="en-US" sz="2800" dirty="0" smtClean="0">
                <a:latin typeface="Times New Roman" pitchFamily="18" charset="0"/>
                <a:cs typeface="Times New Roman" pitchFamily="18" charset="0"/>
              </a:rPr>
              <a:t> corresponding letter or digit is automatically translated to binary code and transmitted over a cable to either memory or a processor.</a:t>
            </a:r>
          </a:p>
          <a:p>
            <a:pPr algn="just"/>
            <a:r>
              <a:rPr lang="en-US" sz="2800" dirty="0" err="1" smtClean="0">
                <a:latin typeface="Times New Roman" pitchFamily="18" charset="0"/>
                <a:cs typeface="Times New Roman" pitchFamily="18" charset="0"/>
              </a:rPr>
              <a:t>Eg:Keyboard,joysticks,trackballs</a:t>
            </a:r>
            <a:r>
              <a:rPr lang="en-US" sz="2800" dirty="0" smtClean="0">
                <a:latin typeface="Times New Roman" pitchFamily="18" charset="0"/>
                <a:cs typeface="Times New Roman" pitchFamily="18" charset="0"/>
              </a:rPr>
              <a:t> &amp; mouse.</a:t>
            </a:r>
          </a:p>
          <a:p>
            <a:pPr algn="just">
              <a:buFont typeface="Wingdings" pitchFamily="2" charset="2"/>
              <a:buNone/>
            </a:pPr>
            <a:r>
              <a:rPr lang="en-US" sz="2800" b="1" dirty="0" smtClean="0">
                <a:solidFill>
                  <a:srgbClr val="C00000"/>
                </a:solidFill>
                <a:latin typeface="Times New Roman" pitchFamily="18" charset="0"/>
                <a:cs typeface="Times New Roman" pitchFamily="18" charset="0"/>
              </a:rPr>
              <a:t>Output unit:</a:t>
            </a:r>
          </a:p>
          <a:p>
            <a:pPr algn="just"/>
            <a:r>
              <a:rPr lang="en-US" sz="2800" dirty="0" smtClean="0">
                <a:latin typeface="Times New Roman" pitchFamily="18" charset="0"/>
                <a:cs typeface="Times New Roman" pitchFamily="18" charset="0"/>
              </a:rPr>
              <a:t>Sends processed input to outside world</a:t>
            </a:r>
          </a:p>
          <a:p>
            <a:pPr algn="just"/>
            <a:r>
              <a:rPr lang="en-US" sz="2800" dirty="0" err="1" smtClean="0">
                <a:latin typeface="Times New Roman" pitchFamily="18" charset="0"/>
                <a:cs typeface="Times New Roman" pitchFamily="18" charset="0"/>
              </a:rPr>
              <a:t>Eg:printer</a:t>
            </a:r>
            <a:endParaRPr lang="en-US" sz="2800" dirty="0" smtClean="0">
              <a:latin typeface="Times New Roman" pitchFamily="18" charset="0"/>
              <a:cs typeface="Times New Roman" pitchFamily="18" charset="0"/>
            </a:endParaRPr>
          </a:p>
          <a:p>
            <a:endParaRPr lang="en-IN"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3"/>
          <p:cNvSpPr>
            <a:spLocks noGrp="1"/>
          </p:cNvSpPr>
          <p:nvPr>
            <p:ph type="title"/>
          </p:nvPr>
        </p:nvSpPr>
        <p:spPr>
          <a:xfrm>
            <a:off x="533400" y="304800"/>
            <a:ext cx="8229600" cy="1143000"/>
          </a:xfrm>
        </p:spPr>
        <p:txBody>
          <a:bodyPr>
            <a:normAutofit/>
          </a:bodyPr>
          <a:lstStyle/>
          <a:p>
            <a:r>
              <a:rPr lang="en-US" altLang="zh-CN" sz="3600" dirty="0" smtClean="0">
                <a:latin typeface="Times New Roman" pitchFamily="18" charset="0"/>
                <a:ea typeface="SimSun" pitchFamily="2" charset="-122"/>
                <a:cs typeface="Times New Roman" pitchFamily="18" charset="0"/>
              </a:rPr>
              <a:t>Assembly Language cont..</a:t>
            </a:r>
            <a:endParaRPr lang="en-US" sz="3600" dirty="0" smtClean="0"/>
          </a:p>
        </p:txBody>
      </p:sp>
      <p:sp>
        <p:nvSpPr>
          <p:cNvPr id="5" name="Content Placeholder 4"/>
          <p:cNvSpPr>
            <a:spLocks noGrp="1"/>
          </p:cNvSpPr>
          <p:nvPr>
            <p:ph idx="1"/>
          </p:nvPr>
        </p:nvSpPr>
        <p:spPr>
          <a:xfrm>
            <a:off x="457200" y="1600200"/>
            <a:ext cx="8229600" cy="4876800"/>
          </a:xfrm>
        </p:spPr>
        <p:txBody>
          <a:bodyPr>
            <a:normAutofit/>
          </a:bodyPr>
          <a:lstStyle/>
          <a:p>
            <a:pPr marL="0" indent="0">
              <a:buFont typeface="Wingdings" pitchFamily="2" charset="2"/>
              <a:buNone/>
              <a:defRPr/>
            </a:pPr>
            <a:r>
              <a:rPr lang="en-US" b="1" dirty="0" smtClean="0">
                <a:solidFill>
                  <a:srgbClr val="C00000"/>
                </a:solidFill>
                <a:latin typeface="Times New Roman" pitchFamily="18" charset="0"/>
                <a:cs typeface="Times New Roman" pitchFamily="18" charset="0"/>
                <a:sym typeface="Wingdings" pitchFamily="2" charset="2"/>
              </a:rPr>
              <a:t>Assembly &amp; execution of programs</a:t>
            </a:r>
          </a:p>
          <a:p>
            <a:pPr>
              <a:buFont typeface="Wingdings" pitchFamily="2" charset="2"/>
              <a:buChar char="q"/>
              <a:defRPr/>
            </a:pPr>
            <a:r>
              <a:rPr lang="en-US" dirty="0" smtClean="0">
                <a:latin typeface="Times New Roman" pitchFamily="18" charset="0"/>
                <a:cs typeface="Times New Roman" pitchFamily="18" charset="0"/>
                <a:sym typeface="Wingdings" pitchFamily="2" charset="2"/>
              </a:rPr>
              <a:t>A source pgm is converted to object pgm before execution, this is done by </a:t>
            </a:r>
            <a:r>
              <a:rPr lang="en-US" dirty="0" smtClean="0">
                <a:solidFill>
                  <a:srgbClr val="FF0000"/>
                </a:solidFill>
                <a:latin typeface="Times New Roman" pitchFamily="18" charset="0"/>
                <a:cs typeface="Times New Roman" pitchFamily="18" charset="0"/>
                <a:sym typeface="Wingdings" pitchFamily="2" charset="2"/>
              </a:rPr>
              <a:t>assembler</a:t>
            </a:r>
          </a:p>
          <a:p>
            <a:pPr>
              <a:buFont typeface="Wingdings" pitchFamily="2" charset="2"/>
              <a:buChar char="q"/>
              <a:defRPr/>
            </a:pPr>
            <a:r>
              <a:rPr lang="en-US" dirty="0" smtClean="0">
                <a:latin typeface="Times New Roman" pitchFamily="18" charset="0"/>
                <a:cs typeface="Times New Roman" pitchFamily="18" charset="0"/>
                <a:sym typeface="Wingdings" pitchFamily="2" charset="2"/>
              </a:rPr>
              <a:t>1. replaces all symbols denoting operations &amp; addressing modes by binary</a:t>
            </a:r>
          </a:p>
          <a:p>
            <a:pPr>
              <a:buFont typeface="Wingdings" pitchFamily="2" charset="2"/>
              <a:buChar char="q"/>
              <a:defRPr/>
            </a:pPr>
            <a:r>
              <a:rPr lang="en-US" dirty="0" smtClean="0">
                <a:latin typeface="Times New Roman" pitchFamily="18" charset="0"/>
                <a:cs typeface="Times New Roman" pitchFamily="18" charset="0"/>
                <a:sym typeface="Wingdings" pitchFamily="2" charset="2"/>
              </a:rPr>
              <a:t>2. replaces all names &amp; labels with  their actual value</a:t>
            </a:r>
          </a:p>
          <a:p>
            <a:pPr>
              <a:buFont typeface="Wingdings" pitchFamily="2" charset="2"/>
              <a:buChar char="q"/>
              <a:defRPr/>
            </a:pPr>
            <a:r>
              <a:rPr lang="en-US" dirty="0" smtClean="0">
                <a:latin typeface="Times New Roman" pitchFamily="18" charset="0"/>
                <a:cs typeface="Times New Roman" pitchFamily="18" charset="0"/>
                <a:sym typeface="Wingdings" pitchFamily="2" charset="2"/>
              </a:rPr>
              <a:t>3. assigns addresses to instructions &amp; data blocks</a:t>
            </a:r>
          </a:p>
          <a:p>
            <a:pPr>
              <a:buFont typeface="Wingdings" pitchFamily="2" charset="2"/>
              <a:buChar char="q"/>
              <a:defRPr/>
            </a:pPr>
            <a:r>
              <a:rPr lang="en-US" dirty="0" smtClean="0">
                <a:latin typeface="Times New Roman" pitchFamily="18" charset="0"/>
                <a:cs typeface="Times New Roman" pitchFamily="18" charset="0"/>
                <a:sym typeface="Wingdings" pitchFamily="2" charset="2"/>
              </a:rPr>
              <a:t>4. inserts constants that may be given in </a:t>
            </a:r>
            <a:r>
              <a:rPr lang="en-US" dirty="0" err="1" smtClean="0">
                <a:latin typeface="Times New Roman" pitchFamily="18" charset="0"/>
                <a:cs typeface="Times New Roman" pitchFamily="18" charset="0"/>
                <a:sym typeface="Wingdings" pitchFamily="2" charset="2"/>
              </a:rPr>
              <a:t>dataword</a:t>
            </a:r>
            <a:r>
              <a:rPr lang="en-US" dirty="0" smtClean="0">
                <a:latin typeface="Times New Roman" pitchFamily="18" charset="0"/>
                <a:cs typeface="Times New Roman" pitchFamily="18" charset="0"/>
                <a:sym typeface="Wingdings" pitchFamily="2" charset="2"/>
              </a:rPr>
              <a:t> &amp; reserve memory space as requested by RESERVE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133600"/>
            <a:ext cx="8229600" cy="4419600"/>
          </a:xfrm>
        </p:spPr>
        <p:txBody>
          <a:bodyPr>
            <a:normAutofit fontScale="92500" lnSpcReduction="20000"/>
          </a:bodyPr>
          <a:lstStyle/>
          <a:p>
            <a:pPr algn="just">
              <a:buFont typeface="Wingdings" pitchFamily="2" charset="2"/>
              <a:buChar char="q"/>
              <a:defRPr/>
            </a:pPr>
            <a:r>
              <a:rPr lang="en-US" dirty="0" smtClean="0">
                <a:latin typeface="Times New Roman" pitchFamily="18" charset="0"/>
                <a:cs typeface="Times New Roman" pitchFamily="18" charset="0"/>
              </a:rPr>
              <a:t>The </a:t>
            </a:r>
            <a:r>
              <a:rPr lang="en-US" dirty="0" smtClean="0">
                <a:solidFill>
                  <a:srgbClr val="FF0000"/>
                </a:solidFill>
                <a:latin typeface="Times New Roman" pitchFamily="18" charset="0"/>
                <a:cs typeface="Times New Roman" pitchFamily="18" charset="0"/>
              </a:rPr>
              <a:t>branch instruction </a:t>
            </a:r>
            <a:r>
              <a:rPr lang="en-US" dirty="0" smtClean="0">
                <a:latin typeface="Times New Roman" pitchFamily="18" charset="0"/>
                <a:cs typeface="Times New Roman" pitchFamily="18" charset="0"/>
              </a:rPr>
              <a:t>is implemented by specifying the branch target using the relative addressing mode. The assembler computes the branch offset.</a:t>
            </a:r>
          </a:p>
          <a:p>
            <a:pPr algn="just">
              <a:buFont typeface="Wingdings" pitchFamily="2" charset="2"/>
              <a:buChar char="q"/>
              <a:defRPr/>
            </a:pPr>
            <a:r>
              <a:rPr lang="en-US" dirty="0" smtClean="0">
                <a:latin typeface="Times New Roman" pitchFamily="18" charset="0"/>
                <a:cs typeface="Times New Roman" pitchFamily="18" charset="0"/>
              </a:rPr>
              <a:t>Assembler scans through a source pgm, it keeps track all the names &amp; the numerical values that corresponds to them in symbol table</a:t>
            </a:r>
          </a:p>
          <a:p>
            <a:pPr algn="just">
              <a:buFont typeface="Wingdings" pitchFamily="2" charset="2"/>
              <a:buChar char="q"/>
              <a:defRPr/>
            </a:pPr>
            <a:r>
              <a:rPr lang="en-US" dirty="0" smtClean="0">
                <a:latin typeface="Times New Roman" pitchFamily="18" charset="0"/>
                <a:cs typeface="Times New Roman" pitchFamily="18" charset="0"/>
              </a:rPr>
              <a:t>During the </a:t>
            </a:r>
            <a:r>
              <a:rPr lang="en-US" dirty="0" smtClean="0">
                <a:solidFill>
                  <a:srgbClr val="FF0000"/>
                </a:solidFill>
                <a:latin typeface="Times New Roman" pitchFamily="18" charset="0"/>
                <a:cs typeface="Times New Roman" pitchFamily="18" charset="0"/>
              </a:rPr>
              <a:t>first pass </a:t>
            </a:r>
            <a:r>
              <a:rPr lang="en-US" dirty="0" smtClean="0">
                <a:latin typeface="Times New Roman" pitchFamily="18" charset="0"/>
                <a:cs typeface="Times New Roman" pitchFamily="18" charset="0"/>
              </a:rPr>
              <a:t>it creates a complete symbol table </a:t>
            </a:r>
          </a:p>
          <a:p>
            <a:pPr algn="just">
              <a:buFont typeface="Wingdings" pitchFamily="2" charset="2"/>
              <a:buChar char="q"/>
              <a:defRPr/>
            </a:pPr>
            <a:r>
              <a:rPr lang="en-US" dirty="0" smtClean="0">
                <a:latin typeface="Times New Roman" pitchFamily="18" charset="0"/>
                <a:cs typeface="Times New Roman" pitchFamily="18" charset="0"/>
              </a:rPr>
              <a:t>The assembler then goes through the source pgm a  second time &amp; substitutes values for all names from the symbol table (</a:t>
            </a:r>
            <a:r>
              <a:rPr lang="en-US" dirty="0" smtClean="0">
                <a:solidFill>
                  <a:srgbClr val="FF0000"/>
                </a:solidFill>
                <a:latin typeface="Times New Roman" pitchFamily="18" charset="0"/>
                <a:cs typeface="Times New Roman" pitchFamily="18" charset="0"/>
              </a:rPr>
              <a:t>second pass</a:t>
            </a:r>
            <a:r>
              <a:rPr lang="en-US" dirty="0" smtClean="0">
                <a:latin typeface="Times New Roman" pitchFamily="18" charset="0"/>
                <a:cs typeface="Times New Roman" pitchFamily="18" charset="0"/>
              </a:rPr>
              <a:t>)</a:t>
            </a:r>
          </a:p>
          <a:p>
            <a:pPr algn="just">
              <a:buFont typeface="Wingdings" pitchFamily="2" charset="2"/>
              <a:buChar char="q"/>
              <a:defRPr/>
            </a:pPr>
            <a:r>
              <a:rPr lang="en-US" dirty="0" smtClean="0">
                <a:latin typeface="Times New Roman" pitchFamily="18" charset="0"/>
                <a:cs typeface="Times New Roman" pitchFamily="18" charset="0"/>
              </a:rPr>
              <a:t>The object pgm must be loaded to memory of the computer before it is executed. This is done by </a:t>
            </a:r>
            <a:r>
              <a:rPr lang="en-US" dirty="0" smtClean="0">
                <a:solidFill>
                  <a:srgbClr val="FF0000"/>
                </a:solidFill>
                <a:latin typeface="Times New Roman" pitchFamily="18" charset="0"/>
                <a:cs typeface="Times New Roman" pitchFamily="18" charset="0"/>
              </a:rPr>
              <a:t>loader</a:t>
            </a:r>
          </a:p>
          <a:p>
            <a:pPr algn="just">
              <a:buFont typeface="Wingdings" pitchFamily="2" charset="2"/>
              <a:buChar char="q"/>
              <a:defRPr/>
            </a:pPr>
            <a:r>
              <a:rPr lang="en-US" dirty="0" smtClean="0">
                <a:solidFill>
                  <a:srgbClr val="FF0000"/>
                </a:solidFill>
                <a:latin typeface="Times New Roman" pitchFamily="18" charset="0"/>
                <a:cs typeface="Times New Roman" pitchFamily="18" charset="0"/>
              </a:rPr>
              <a:t>Debugger</a:t>
            </a:r>
            <a:r>
              <a:rPr lang="en-US" dirty="0" smtClean="0">
                <a:latin typeface="Times New Roman" pitchFamily="18" charset="0"/>
                <a:cs typeface="Times New Roman" pitchFamily="18" charset="0"/>
              </a:rPr>
              <a:t> pgm is used to debug the pgm</a:t>
            </a:r>
          </a:p>
          <a:p>
            <a:pPr algn="just">
              <a:buFont typeface="Wingdings" pitchFamily="2" charset="2"/>
              <a:buChar char="q"/>
              <a:defRPr/>
            </a:pPr>
            <a:endParaRPr lang="en-US" dirty="0">
              <a:latin typeface="Times New Roman" pitchFamily="18" charset="0"/>
              <a:cs typeface="Times New Roman" pitchFamily="18" charset="0"/>
            </a:endParaRPr>
          </a:p>
          <a:p>
            <a:pPr marL="0" indent="0" algn="just">
              <a:buFont typeface="Wingdings" pitchFamily="2" charset="2"/>
              <a:buNone/>
              <a:defRPr/>
            </a:pPr>
            <a:endParaRPr lang="en-US" sz="2000" dirty="0">
              <a:solidFill>
                <a:srgbClr val="00B050"/>
              </a:solidFill>
              <a:latin typeface="Times New Roman" pitchFamily="18" charset="0"/>
              <a:cs typeface="Times New Roman" pitchFamily="18" charset="0"/>
            </a:endParaRPr>
          </a:p>
        </p:txBody>
      </p:sp>
      <p:sp>
        <p:nvSpPr>
          <p:cNvPr id="4" name="Title 3"/>
          <p:cNvSpPr>
            <a:spLocks noGrp="1"/>
          </p:cNvSpPr>
          <p:nvPr>
            <p:ph type="title"/>
          </p:nvPr>
        </p:nvSpPr>
        <p:spPr/>
        <p:txBody>
          <a:bodyPr>
            <a:normAutofit/>
          </a:bodyPr>
          <a:lstStyle/>
          <a:p>
            <a:r>
              <a:rPr lang="en-US" altLang="zh-CN" sz="3600" dirty="0" smtClean="0">
                <a:latin typeface="Times New Roman" pitchFamily="18" charset="0"/>
                <a:ea typeface="SimSun" pitchFamily="2" charset="-122"/>
                <a:cs typeface="Times New Roman" pitchFamily="18" charset="0"/>
              </a:rPr>
              <a:t>Assembly Language cont..</a:t>
            </a:r>
            <a:endParaRPr lang="en-US" sz="3600" dirty="0"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dirty="0" smtClean="0">
                <a:latin typeface="Times New Roman" pitchFamily="18" charset="0"/>
                <a:ea typeface="SimSun" pitchFamily="2" charset="-122"/>
                <a:cs typeface="Times New Roman" pitchFamily="18" charset="0"/>
              </a:rPr>
              <a:t>Assembly Language cont..</a:t>
            </a:r>
            <a:endParaRPr lang="en-IN" sz="3600" dirty="0"/>
          </a:p>
        </p:txBody>
      </p:sp>
      <p:sp>
        <p:nvSpPr>
          <p:cNvPr id="3" name="Content Placeholder 2"/>
          <p:cNvSpPr>
            <a:spLocks noGrp="1"/>
          </p:cNvSpPr>
          <p:nvPr>
            <p:ph idx="1"/>
          </p:nvPr>
        </p:nvSpPr>
        <p:spPr/>
        <p:txBody>
          <a:bodyPr/>
          <a:lstStyle/>
          <a:p>
            <a:pPr marL="0" indent="0" algn="just">
              <a:buFont typeface="Wingdings" pitchFamily="2" charset="2"/>
              <a:buNone/>
              <a:defRPr/>
            </a:pPr>
            <a:r>
              <a:rPr lang="en-US" sz="2800" b="1" dirty="0" smtClean="0">
                <a:solidFill>
                  <a:srgbClr val="C00000"/>
                </a:solidFill>
                <a:latin typeface="Times New Roman" pitchFamily="18" charset="0"/>
                <a:cs typeface="Times New Roman" pitchFamily="18" charset="0"/>
              </a:rPr>
              <a:t>Number notation</a:t>
            </a:r>
          </a:p>
          <a:p>
            <a:pPr algn="just">
              <a:defRPr/>
            </a:pPr>
            <a:r>
              <a:rPr lang="en-US" sz="2800" dirty="0" smtClean="0">
                <a:latin typeface="Times New Roman" pitchFamily="18" charset="0"/>
                <a:cs typeface="Times New Roman" pitchFamily="18" charset="0"/>
              </a:rPr>
              <a:t>If we must specify binary patterns directly </a:t>
            </a:r>
            <a:r>
              <a:rPr lang="en-US" sz="2800" dirty="0" err="1" smtClean="0">
                <a:latin typeface="Times New Roman" pitchFamily="18" charset="0"/>
                <a:cs typeface="Times New Roman" pitchFamily="18" charset="0"/>
              </a:rPr>
              <a:t>eg</a:t>
            </a:r>
            <a:r>
              <a:rPr lang="en-US" sz="2800" dirty="0" smtClean="0">
                <a:latin typeface="Times New Roman" pitchFamily="18" charset="0"/>
                <a:cs typeface="Times New Roman" pitchFamily="18" charset="0"/>
              </a:rPr>
              <a:t>: 93</a:t>
            </a:r>
          </a:p>
          <a:p>
            <a:pPr algn="just">
              <a:defRPr/>
            </a:pPr>
            <a:r>
              <a:rPr lang="en-US" sz="2800" dirty="0" smtClean="0">
                <a:latin typeface="Times New Roman" pitchFamily="18" charset="0"/>
                <a:cs typeface="Times New Roman" pitchFamily="18" charset="0"/>
              </a:rPr>
              <a:t>1 add #93,r1</a:t>
            </a:r>
          </a:p>
          <a:p>
            <a:pPr algn="just">
              <a:defRPr/>
            </a:pPr>
            <a:r>
              <a:rPr lang="en-US" sz="2800" dirty="0" smtClean="0">
                <a:latin typeface="Times New Roman" pitchFamily="18" charset="0"/>
                <a:cs typeface="Times New Roman" pitchFamily="18" charset="0"/>
              </a:rPr>
              <a:t>2 add #%01011101,r1 (binary)</a:t>
            </a:r>
          </a:p>
          <a:p>
            <a:pPr algn="just">
              <a:defRPr/>
            </a:pPr>
            <a:r>
              <a:rPr lang="en-US" sz="2800" dirty="0" smtClean="0">
                <a:latin typeface="Times New Roman" pitchFamily="18" charset="0"/>
                <a:cs typeface="Times New Roman" pitchFamily="18" charset="0"/>
              </a:rPr>
              <a:t>3 add #$5D,r1 (hexadecimal)</a:t>
            </a:r>
            <a:endParaRPr lang="en-IN"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457200" y="1447800"/>
            <a:ext cx="8280400" cy="5046663"/>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Data Transfer Instructions</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graphicFrame>
        <p:nvGraphicFramePr>
          <p:cNvPr id="6" name="Group 4"/>
          <p:cNvGraphicFramePr>
            <a:graphicFrameLocks noGrp="1"/>
          </p:cNvGraphicFramePr>
          <p:nvPr/>
        </p:nvGraphicFramePr>
        <p:xfrm>
          <a:off x="3200400" y="2743200"/>
          <a:ext cx="2519363" cy="3240089"/>
        </p:xfrm>
        <a:graphic>
          <a:graphicData uri="http://schemas.openxmlformats.org/drawingml/2006/table">
            <a:tbl>
              <a:tblPr/>
              <a:tblGrid>
                <a:gridCol w="1260475"/>
                <a:gridCol w="1258888"/>
              </a:tblGrid>
              <a:tr h="3587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rPr>
                        <a:t>Name</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Mnemonic</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solidFill>
                  </a:tcPr>
                </a:tc>
              </a:tr>
              <a:tr h="36195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Load</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accent1"/>
                          </a:solidFill>
                          <a:effectLst/>
                          <a:latin typeface="Arial" pitchFamily="34" charset="0"/>
                        </a:rPr>
                        <a:t>LD</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rPr>
                        <a:t>Store</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accent1"/>
                          </a:solidFill>
                          <a:effectLst/>
                          <a:latin typeface="Arial" pitchFamily="34" charset="0"/>
                        </a:rPr>
                        <a:t>ST</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rPr>
                        <a:t>Move</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accent1"/>
                          </a:solidFill>
                          <a:effectLst/>
                          <a:latin typeface="Arial" pitchFamily="34" charset="0"/>
                        </a:rPr>
                        <a:t>MOV</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Exchange</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accent1"/>
                          </a:solidFill>
                          <a:effectLst/>
                          <a:latin typeface="Arial" pitchFamily="34" charset="0"/>
                        </a:rPr>
                        <a:t>XCH</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Input</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accent1"/>
                          </a:solidFill>
                          <a:effectLst/>
                          <a:latin typeface="Arial" pitchFamily="34" charset="0"/>
                        </a:rPr>
                        <a:t>IN</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Output</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accent1"/>
                          </a:solidFill>
                          <a:effectLst/>
                          <a:latin typeface="Arial" pitchFamily="34" charset="0"/>
                        </a:rPr>
                        <a:t>OUT</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Push</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accent1"/>
                          </a:solidFill>
                          <a:effectLst/>
                          <a:latin typeface="Arial" pitchFamily="34" charset="0"/>
                        </a:rPr>
                        <a:t>PUSH</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Pop</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smtClean="0">
                          <a:ln>
                            <a:noFill/>
                          </a:ln>
                          <a:solidFill>
                            <a:schemeClr val="accent1"/>
                          </a:solidFill>
                          <a:effectLst/>
                          <a:latin typeface="Arial" pitchFamily="34" charset="0"/>
                        </a:rPr>
                        <a:t>POP</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AutoShape 39"/>
          <p:cNvSpPr>
            <a:spLocks noChangeArrowheads="1"/>
          </p:cNvSpPr>
          <p:nvPr/>
        </p:nvSpPr>
        <p:spPr bwMode="auto">
          <a:xfrm>
            <a:off x="6705600" y="2895600"/>
            <a:ext cx="1800225" cy="900113"/>
          </a:xfrm>
          <a:prstGeom prst="wedgeRoundRectCallout">
            <a:avLst>
              <a:gd name="adj1" fmla="val -78569"/>
              <a:gd name="adj2" fmla="val -14375"/>
              <a:gd name="adj3" fmla="val 16667"/>
            </a:avLst>
          </a:prstGeom>
          <a:noFill/>
          <a:ln w="28575" algn="ctr">
            <a:solidFill>
              <a:schemeClr val="accent1"/>
            </a:solidFill>
            <a:miter lim="800000"/>
            <a:headEnd/>
            <a:tailEnd/>
          </a:ln>
        </p:spPr>
        <p:txBody>
          <a:bodyPr lIns="0" tIns="0" rIns="0" bIns="0" anchor="ctr"/>
          <a:lstStyle/>
          <a:p>
            <a:pPr algn="ctr" eaLnBrk="0" hangingPunct="0">
              <a:lnSpc>
                <a:spcPct val="90000"/>
              </a:lnSpc>
              <a:spcBef>
                <a:spcPct val="50000"/>
              </a:spcBef>
              <a:buClr>
                <a:schemeClr val="bg1"/>
              </a:buClr>
              <a:buFont typeface="Arial" pitchFamily="34" charset="0"/>
              <a:buNone/>
            </a:pPr>
            <a:r>
              <a:rPr lang="en-US" b="1">
                <a:cs typeface="Arial" pitchFamily="34" charset="0"/>
              </a:rPr>
              <a:t>Data value is not modified</a:t>
            </a:r>
          </a:p>
        </p:txBody>
      </p:sp>
      <p:sp>
        <p:nvSpPr>
          <p:cNvPr id="8" name="Title 1"/>
          <p:cNvSpPr>
            <a:spLocks noGrp="1"/>
          </p:cNvSpPr>
          <p:nvPr>
            <p:ph type="title"/>
          </p:nvPr>
        </p:nvSpPr>
        <p:spPr>
          <a:xfrm>
            <a:off x="533400" y="0"/>
            <a:ext cx="8229600" cy="1143000"/>
          </a:xfrm>
        </p:spPr>
        <p:txBody>
          <a:bodyPr>
            <a:normAutofit/>
          </a:bodyPr>
          <a:lstStyle/>
          <a:p>
            <a:r>
              <a:rPr lang="en-US" altLang="zh-CN" sz="3600" dirty="0" smtClean="0">
                <a:latin typeface="Times New Roman" pitchFamily="18" charset="0"/>
                <a:ea typeface="SimSun" pitchFamily="2" charset="-122"/>
                <a:cs typeface="Times New Roman" pitchFamily="18" charset="0"/>
              </a:rPr>
              <a:t>Assembly Language cont..</a:t>
            </a:r>
            <a:endParaRPr lang="en-IN"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altLang="zh-CN" sz="5400" dirty="0" smtClean="0">
                <a:ea typeface="SimSun" pitchFamily="2" charset="-122"/>
              </a:rPr>
              <a:t>Basic Input/output Operations</a:t>
            </a:r>
            <a:endParaRPr lang="en-IN" dirty="0"/>
          </a:p>
        </p:txBody>
      </p:sp>
      <p:sp>
        <p:nvSpPr>
          <p:cNvPr id="3" name="Content Placeholder 2"/>
          <p:cNvSpPr>
            <a:spLocks noGrp="1"/>
          </p:cNvSpPr>
          <p:nvPr>
            <p:ph idx="1"/>
          </p:nvPr>
        </p:nvSpPr>
        <p:spPr>
          <a:xfrm>
            <a:off x="457200" y="1676400"/>
            <a:ext cx="8229600" cy="4648200"/>
          </a:xfrm>
        </p:spPr>
        <p:txBody>
          <a:bodyPr>
            <a:normAutofit/>
          </a:bodyPr>
          <a:lstStyle/>
          <a:p>
            <a:r>
              <a:rPr lang="en-US" altLang="zh-CN" dirty="0" smtClean="0">
                <a:latin typeface="Times New Roman" pitchFamily="18" charset="0"/>
                <a:ea typeface="SimSun" pitchFamily="2" charset="-122"/>
                <a:cs typeface="Times New Roman" pitchFamily="18" charset="0"/>
              </a:rPr>
              <a:t>The data on which the instructions operate are not necessarily already stored in memory.</a:t>
            </a:r>
          </a:p>
          <a:p>
            <a:r>
              <a:rPr lang="en-US" altLang="zh-CN" dirty="0" smtClean="0">
                <a:latin typeface="Times New Roman" pitchFamily="18" charset="0"/>
                <a:ea typeface="SimSun" pitchFamily="2" charset="-122"/>
                <a:cs typeface="Times New Roman" pitchFamily="18" charset="0"/>
              </a:rPr>
              <a:t>Data need to be transferred between processor and outside world (disk, keyboard, etc.)</a:t>
            </a:r>
          </a:p>
          <a:p>
            <a:r>
              <a:rPr lang="en-US" altLang="zh-CN" dirty="0" smtClean="0">
                <a:latin typeface="Times New Roman" pitchFamily="18" charset="0"/>
                <a:ea typeface="SimSun" pitchFamily="2" charset="-122"/>
                <a:cs typeface="Times New Roman" pitchFamily="18" charset="0"/>
              </a:rPr>
              <a:t>I/O operations are essential, the way they are performed can have a significant effect on the performance of the computer.</a:t>
            </a:r>
          </a:p>
          <a:p>
            <a:r>
              <a:rPr lang="en-US" altLang="zh-CN" dirty="0" smtClean="0">
                <a:latin typeface="Times New Roman" pitchFamily="18" charset="0"/>
                <a:ea typeface="SimSun" pitchFamily="2" charset="-122"/>
                <a:cs typeface="Times New Roman" pitchFamily="18" charset="0"/>
              </a:rPr>
              <a:t>A simple way of performing I/O task is a method known as </a:t>
            </a:r>
            <a:r>
              <a:rPr lang="en-US" altLang="zh-CN" dirty="0" smtClean="0">
                <a:solidFill>
                  <a:srgbClr val="FF0000"/>
                </a:solidFill>
                <a:latin typeface="Times New Roman" pitchFamily="18" charset="0"/>
                <a:ea typeface="SimSun" pitchFamily="2" charset="-122"/>
                <a:cs typeface="Times New Roman" pitchFamily="18" charset="0"/>
              </a:rPr>
              <a:t>program controlled I/O</a:t>
            </a:r>
          </a:p>
          <a:p>
            <a:endParaRPr lang="en-IN"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rmAutofit fontScale="90000"/>
          </a:bodyPr>
          <a:lstStyle/>
          <a:p>
            <a:r>
              <a:rPr lang="en-US" altLang="zh-CN" sz="4800" dirty="0" smtClean="0">
                <a:ea typeface="SimSun" pitchFamily="2" charset="-122"/>
              </a:rPr>
              <a:t>Basic Input/output Operations cont..</a:t>
            </a:r>
            <a:endParaRPr lang="en-IN" dirty="0"/>
          </a:p>
        </p:txBody>
      </p:sp>
      <p:sp>
        <p:nvSpPr>
          <p:cNvPr id="3" name="Content Placeholder 2"/>
          <p:cNvSpPr>
            <a:spLocks noGrp="1"/>
          </p:cNvSpPr>
          <p:nvPr>
            <p:ph idx="1"/>
          </p:nvPr>
        </p:nvSpPr>
        <p:spPr>
          <a:xfrm>
            <a:off x="304800" y="1600200"/>
            <a:ext cx="8839200" cy="4953000"/>
          </a:xfrm>
        </p:spPr>
        <p:txBody>
          <a:bodyPr>
            <a:normAutofit/>
          </a:bodyPr>
          <a:lstStyle/>
          <a:p>
            <a:r>
              <a:rPr lang="en-US" altLang="zh-CN" sz="2800" b="1" dirty="0" smtClean="0">
                <a:solidFill>
                  <a:srgbClr val="FF0000"/>
                </a:solidFill>
                <a:latin typeface="Times New Roman" pitchFamily="18" charset="0"/>
                <a:ea typeface="SimSun" pitchFamily="2" charset="-122"/>
                <a:cs typeface="Times New Roman" pitchFamily="18" charset="0"/>
              </a:rPr>
              <a:t>Program-Controlled I/O Example</a:t>
            </a:r>
          </a:p>
          <a:p>
            <a:pPr>
              <a:buNone/>
            </a:pPr>
            <a:endParaRPr lang="en-US" altLang="zh-CN" sz="1200" b="1" dirty="0" smtClean="0">
              <a:solidFill>
                <a:srgbClr val="FF0000"/>
              </a:solidFill>
              <a:latin typeface="Times New Roman" pitchFamily="18" charset="0"/>
              <a:ea typeface="SimSun" pitchFamily="2" charset="-122"/>
              <a:cs typeface="Times New Roman" pitchFamily="18" charset="0"/>
            </a:endParaRPr>
          </a:p>
          <a:p>
            <a:pPr>
              <a:lnSpc>
                <a:spcPct val="90000"/>
              </a:lnSpc>
            </a:pPr>
            <a:r>
              <a:rPr lang="en-US" altLang="zh-CN" dirty="0" smtClean="0">
                <a:latin typeface="Times New Roman" pitchFamily="18" charset="0"/>
                <a:ea typeface="SimSun" pitchFamily="2" charset="-122"/>
                <a:cs typeface="Times New Roman" pitchFamily="18" charset="0"/>
              </a:rPr>
              <a:t>Read in character input from a keyboard and produce character output on a display screen.</a:t>
            </a:r>
          </a:p>
          <a:p>
            <a:pPr>
              <a:lnSpc>
                <a:spcPct val="90000"/>
              </a:lnSpc>
              <a:buFont typeface="Wingdings" pitchFamily="2" charset="2"/>
              <a:buChar char="Ø"/>
            </a:pPr>
            <a:r>
              <a:rPr lang="en-US" altLang="zh-CN" sz="2400" dirty="0" smtClean="0">
                <a:latin typeface="Times New Roman" pitchFamily="18" charset="0"/>
                <a:ea typeface="SimSun" pitchFamily="2" charset="-122"/>
                <a:cs typeface="Times New Roman" pitchFamily="18" charset="0"/>
              </a:rPr>
              <a:t>Rate of data transfer (keyboard, display, processor)</a:t>
            </a:r>
          </a:p>
          <a:p>
            <a:pPr>
              <a:lnSpc>
                <a:spcPct val="90000"/>
              </a:lnSpc>
              <a:buFont typeface="Wingdings" pitchFamily="2" charset="2"/>
              <a:buChar char="Ø"/>
            </a:pPr>
            <a:r>
              <a:rPr lang="en-US" altLang="zh-CN" sz="2400" dirty="0" smtClean="0">
                <a:latin typeface="Times New Roman" pitchFamily="18" charset="0"/>
                <a:ea typeface="SimSun" pitchFamily="2" charset="-122"/>
                <a:cs typeface="Times New Roman" pitchFamily="18" charset="0"/>
              </a:rPr>
              <a:t>Difference in speed between processor and I/O device creates the need for mechanisms to synchronize the transfer of data.</a:t>
            </a:r>
          </a:p>
          <a:p>
            <a:pPr>
              <a:lnSpc>
                <a:spcPct val="90000"/>
              </a:lnSpc>
              <a:buFont typeface="Wingdings" pitchFamily="2" charset="2"/>
              <a:buChar char="Ø"/>
            </a:pPr>
            <a:r>
              <a:rPr lang="en-US" altLang="zh-CN" dirty="0" smtClean="0">
                <a:latin typeface="Times New Roman" pitchFamily="18" charset="0"/>
                <a:ea typeface="SimSun" pitchFamily="2" charset="-122"/>
                <a:cs typeface="Times New Roman" pitchFamily="18" charset="0"/>
              </a:rPr>
              <a:t>A solution: on output, the processor sends the first character and then waits for a signal from the display that the character has been received. It then sends the second character. Input is sent from the keyboard in a similar way</a:t>
            </a:r>
            <a:r>
              <a:rPr lang="en-US" altLang="zh-CN" dirty="0" smtClean="0">
                <a:ea typeface="SimSun" pitchFamily="2" charset="-122"/>
                <a:cs typeface="Times New Roman" pitchFamily="18" charset="0"/>
              </a:rPr>
              <a:t>.</a:t>
            </a:r>
          </a:p>
          <a:p>
            <a:endParaRPr lang="en-IN"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idx="4294967295"/>
          </p:nvPr>
        </p:nvSpPr>
        <p:spPr>
          <a:xfrm>
            <a:off x="0" y="381000"/>
            <a:ext cx="8229600" cy="1143000"/>
          </a:xfrm>
        </p:spPr>
        <p:txBody>
          <a:bodyPr>
            <a:normAutofit/>
          </a:bodyPr>
          <a:lstStyle/>
          <a:p>
            <a:pPr algn="ctr" eaLnBrk="1" hangingPunct="1"/>
            <a:r>
              <a:rPr lang="en-US" altLang="zh-CN" sz="2400" dirty="0" smtClean="0">
                <a:solidFill>
                  <a:srgbClr val="C00000"/>
                </a:solidFill>
                <a:latin typeface="Times New Roman" pitchFamily="18" charset="0"/>
                <a:ea typeface="SimSun" pitchFamily="2" charset="-122"/>
                <a:cs typeface="Times New Roman" pitchFamily="18" charset="0"/>
              </a:rPr>
              <a:t>Program-Controlled I/O Example</a:t>
            </a:r>
            <a:endParaRPr lang="zh-CN" altLang="en-US" sz="2400" dirty="0" smtClean="0">
              <a:solidFill>
                <a:srgbClr val="C00000"/>
              </a:solidFill>
              <a:latin typeface="Times New Roman" pitchFamily="18" charset="0"/>
              <a:ea typeface="SimSun" pitchFamily="2" charset="-122"/>
              <a:cs typeface="Times New Roman" pitchFamily="18" charset="0"/>
            </a:endParaRPr>
          </a:p>
        </p:txBody>
      </p:sp>
      <p:pic>
        <p:nvPicPr>
          <p:cNvPr id="122883" name="Picture 4" descr="figure2"/>
          <p:cNvPicPr>
            <a:picLocks noChangeAspect="1" noChangeArrowheads="1"/>
          </p:cNvPicPr>
          <p:nvPr/>
        </p:nvPicPr>
        <p:blipFill>
          <a:blip r:embed="rId3"/>
          <a:srcRect/>
          <a:stretch>
            <a:fillRect/>
          </a:stretch>
        </p:blipFill>
        <p:spPr bwMode="auto">
          <a:xfrm>
            <a:off x="762000" y="1752600"/>
            <a:ext cx="7099300" cy="4127500"/>
          </a:xfrm>
          <a:prstGeom prst="rect">
            <a:avLst/>
          </a:prstGeom>
          <a:noFill/>
          <a:ln w="9525">
            <a:noFill/>
            <a:miter lim="800000"/>
            <a:headEnd/>
            <a:tailEnd/>
          </a:ln>
        </p:spPr>
      </p:pic>
      <p:sp>
        <p:nvSpPr>
          <p:cNvPr id="122884" name="Text Box 5"/>
          <p:cNvSpPr txBox="1">
            <a:spLocks noChangeArrowheads="1"/>
          </p:cNvSpPr>
          <p:nvPr/>
        </p:nvSpPr>
        <p:spPr bwMode="auto">
          <a:xfrm>
            <a:off x="593725" y="4303713"/>
            <a:ext cx="1962150" cy="915987"/>
          </a:xfrm>
          <a:prstGeom prst="rect">
            <a:avLst/>
          </a:prstGeom>
          <a:noFill/>
          <a:ln w="9525">
            <a:noFill/>
            <a:miter lim="800000"/>
            <a:headEnd/>
            <a:tailEnd/>
          </a:ln>
        </p:spPr>
        <p:txBody>
          <a:bodyPr wrap="none">
            <a:spAutoFit/>
          </a:bodyPr>
          <a:lstStyle/>
          <a:p>
            <a:r>
              <a:rPr lang="en-US" altLang="zh-CN" dirty="0">
                <a:ea typeface="SimSun" pitchFamily="2" charset="-122"/>
              </a:rPr>
              <a:t>- </a:t>
            </a:r>
            <a:r>
              <a:rPr lang="en-US" altLang="zh-CN" dirty="0">
                <a:solidFill>
                  <a:srgbClr val="C00000"/>
                </a:solidFill>
                <a:ea typeface="SimSun" pitchFamily="2" charset="-122"/>
              </a:rPr>
              <a:t>Registers</a:t>
            </a:r>
          </a:p>
          <a:p>
            <a:pPr>
              <a:buFontTx/>
              <a:buChar char="-"/>
            </a:pPr>
            <a:r>
              <a:rPr lang="en-US" altLang="zh-CN" dirty="0">
                <a:solidFill>
                  <a:srgbClr val="C00000"/>
                </a:solidFill>
                <a:ea typeface="SimSun" pitchFamily="2" charset="-122"/>
              </a:rPr>
              <a:t> Flags</a:t>
            </a:r>
          </a:p>
          <a:p>
            <a:r>
              <a:rPr lang="en-US" altLang="zh-CN" dirty="0">
                <a:solidFill>
                  <a:srgbClr val="C00000"/>
                </a:solidFill>
                <a:ea typeface="SimSun" pitchFamily="2" charset="-122"/>
              </a:rPr>
              <a:t>- Device interface</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000" y="381000"/>
            <a:ext cx="8229600" cy="1143000"/>
          </a:xfrm>
          <a:prstGeom prst="rect">
            <a:avLst/>
          </a:prstGeom>
        </p:spPr>
        <p:txBody>
          <a:bodyP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4800" b="0" i="0" u="none" strike="noStrike" kern="1200" cap="none" spc="0" normalizeH="0" baseline="0" noProof="0" dirty="0" smtClean="0">
                <a:ln>
                  <a:noFill/>
                </a:ln>
                <a:solidFill>
                  <a:schemeClr val="tx2"/>
                </a:solidFill>
                <a:effectLst/>
                <a:uLnTx/>
                <a:uFillTx/>
                <a:latin typeface="+mj-lt"/>
                <a:ea typeface="SimSun" pitchFamily="2" charset="-122"/>
                <a:cs typeface="+mj-cs"/>
              </a:rPr>
              <a:t>Basic Input/output Operations cont..</a:t>
            </a:r>
            <a:endParaRPr kumimoji="0" lang="en-IN"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Content Placeholder 2"/>
          <p:cNvSpPr txBox="1">
            <a:spLocks/>
          </p:cNvSpPr>
          <p:nvPr/>
        </p:nvSpPr>
        <p:spPr>
          <a:xfrm>
            <a:off x="304800" y="1143000"/>
            <a:ext cx="8534400" cy="5486400"/>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
                <a:schemeClr val="accent3"/>
              </a:buClr>
              <a:buSzPct val="95000"/>
              <a:tabLst/>
              <a:defRPr/>
            </a:pPr>
            <a:r>
              <a:rPr lang="en-US" sz="2300" dirty="0" smtClean="0">
                <a:latin typeface="Times New Roman" pitchFamily="18" charset="0"/>
                <a:cs typeface="Times New Roman" pitchFamily="18" charset="0"/>
              </a:rPr>
              <a:t>1)C</a:t>
            </a:r>
            <a:r>
              <a:rPr kumimoji="0" lang="en-US" sz="2300" b="0" i="0" u="none" strike="noStrike" kern="1200" cap="none" spc="0" normalizeH="0" baseline="0" noProof="0" dirty="0" err="1" smtClean="0">
                <a:ln>
                  <a:noFill/>
                </a:ln>
                <a:effectLst/>
                <a:uLnTx/>
                <a:uFillTx/>
                <a:latin typeface="Times New Roman" pitchFamily="18" charset="0"/>
                <a:ea typeface="+mn-ea"/>
                <a:cs typeface="Times New Roman" pitchFamily="18" charset="0"/>
              </a:rPr>
              <a:t>onsider</a:t>
            </a:r>
            <a:r>
              <a:rPr kumimoji="0" lang="en-US" sz="2300" b="0" i="0" u="none" strike="noStrike" kern="1200" cap="none" spc="0" normalizeH="0" baseline="0" noProof="0" dirty="0" smtClean="0">
                <a:ln>
                  <a:noFill/>
                </a:ln>
                <a:effectLst/>
                <a:uLnTx/>
                <a:uFillTx/>
                <a:latin typeface="Times New Roman" pitchFamily="18" charset="0"/>
                <a:ea typeface="+mn-ea"/>
                <a:cs typeface="Times New Roman" pitchFamily="18" charset="0"/>
              </a:rPr>
              <a:t> moving the character code from the keyboard to the processor</a:t>
            </a:r>
          </a:p>
          <a:p>
            <a:pPr marL="457200" marR="0" lvl="0" indent="-457200" algn="just"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200" b="0" i="0" u="none" strike="noStrike" kern="1200" cap="none" spc="0" normalizeH="0" baseline="0" noProof="0" dirty="0" smtClean="0">
                <a:ln>
                  <a:noFill/>
                </a:ln>
                <a:solidFill>
                  <a:srgbClr val="00B050"/>
                </a:solidFill>
                <a:effectLst/>
                <a:uLnTx/>
                <a:uFillTx/>
                <a:latin typeface="Times New Roman" pitchFamily="18" charset="0"/>
                <a:ea typeface="+mn-ea"/>
                <a:cs typeface="Times New Roman" pitchFamily="18" charset="0"/>
              </a:rPr>
              <a:t>Strike a key, the corresponding character code is stored in 8-bit buffer register DATAIN</a:t>
            </a:r>
          </a:p>
          <a:p>
            <a:pPr marL="457200" marR="0" lvl="0" indent="-457200" algn="just"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200" b="0" i="0" u="none" strike="noStrike" kern="1200" cap="none" spc="0" normalizeH="0" baseline="0" noProof="0" dirty="0" smtClean="0">
                <a:ln>
                  <a:noFill/>
                </a:ln>
                <a:solidFill>
                  <a:srgbClr val="00B050"/>
                </a:solidFill>
                <a:effectLst/>
                <a:uLnTx/>
                <a:uFillTx/>
                <a:latin typeface="Times New Roman" pitchFamily="18" charset="0"/>
                <a:ea typeface="+mn-ea"/>
                <a:cs typeface="Times New Roman" pitchFamily="18" charset="0"/>
              </a:rPr>
              <a:t>Inform the processor that a valid character is in DATAIN, the status flag SIN=1</a:t>
            </a:r>
          </a:p>
          <a:p>
            <a:pPr marL="457200" marR="0" lvl="0" indent="-457200" algn="just"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200" b="0" i="0" u="none" strike="noStrike" kern="1200" cap="none" spc="0" normalizeH="0" baseline="0" noProof="0" dirty="0" smtClean="0">
                <a:ln>
                  <a:noFill/>
                </a:ln>
                <a:solidFill>
                  <a:srgbClr val="00B050"/>
                </a:solidFill>
                <a:effectLst/>
                <a:uLnTx/>
                <a:uFillTx/>
                <a:latin typeface="Times New Roman" pitchFamily="18" charset="0"/>
                <a:ea typeface="+mn-ea"/>
                <a:cs typeface="Times New Roman" pitchFamily="18" charset="0"/>
              </a:rPr>
              <a:t>When SIN=1,the processor reads the contents of DATAIN</a:t>
            </a:r>
          </a:p>
          <a:p>
            <a:pPr marL="457200" marR="0" lvl="0" indent="-457200" algn="just"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200" b="0" i="0" u="none" strike="noStrike" kern="1200" cap="none" spc="0" normalizeH="0" baseline="0" noProof="0" dirty="0" smtClean="0">
                <a:ln>
                  <a:noFill/>
                </a:ln>
                <a:solidFill>
                  <a:srgbClr val="00B050"/>
                </a:solidFill>
                <a:effectLst/>
                <a:uLnTx/>
                <a:uFillTx/>
                <a:latin typeface="Times New Roman" pitchFamily="18" charset="0"/>
                <a:ea typeface="+mn-ea"/>
                <a:cs typeface="Times New Roman" pitchFamily="18" charset="0"/>
              </a:rPr>
              <a:t>After the character is transferred SIN=0</a:t>
            </a:r>
          </a:p>
          <a:p>
            <a:pPr marL="457200" marR="0" lvl="0" indent="-457200" algn="just" defTabSz="914400" rtl="0" eaLnBrk="1" fontAlgn="auto" latinLnBrk="0" hangingPunct="1">
              <a:lnSpc>
                <a:spcPct val="100000"/>
              </a:lnSpc>
              <a:spcBef>
                <a:spcPct val="20000"/>
              </a:spcBef>
              <a:spcAft>
                <a:spcPts val="0"/>
              </a:spcAft>
              <a:buClr>
                <a:schemeClr val="accent3"/>
              </a:buClr>
              <a:buSzPct val="95000"/>
              <a:buFont typeface="Wingdings" pitchFamily="2" charset="2"/>
              <a:buNone/>
              <a:tabLst/>
              <a:defRPr/>
            </a:pPr>
            <a:r>
              <a:rPr kumimoji="0" lang="en-US" sz="2300" b="0" i="0" u="none" strike="noStrike" kern="1200" cap="none" spc="0" normalizeH="0" baseline="0" noProof="0" dirty="0" smtClean="0">
                <a:ln>
                  <a:noFill/>
                </a:ln>
                <a:effectLst/>
                <a:uLnTx/>
                <a:uFillTx/>
                <a:latin typeface="Times New Roman" pitchFamily="18" charset="0"/>
                <a:ea typeface="+mn-ea"/>
                <a:cs typeface="Times New Roman" pitchFamily="18" charset="0"/>
              </a:rPr>
              <a:t>2)Consider the transfer of character from the processor to display</a:t>
            </a:r>
          </a:p>
          <a:p>
            <a:pPr marL="457200" marR="0" lvl="0" indent="-457200" algn="just"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200" b="0" i="0" u="none" strike="noStrike" kern="1200" cap="none" spc="0" normalizeH="0" baseline="0" noProof="0" dirty="0" smtClean="0">
                <a:ln>
                  <a:noFill/>
                </a:ln>
                <a:solidFill>
                  <a:srgbClr val="00B050"/>
                </a:solidFill>
                <a:effectLst/>
                <a:uLnTx/>
                <a:uFillTx/>
                <a:latin typeface="Times New Roman" pitchFamily="18" charset="0"/>
                <a:ea typeface="+mn-ea"/>
                <a:cs typeface="Times New Roman" pitchFamily="18" charset="0"/>
              </a:rPr>
              <a:t>When SOUT=1,the display is ready to receive the data</a:t>
            </a:r>
          </a:p>
          <a:p>
            <a:pPr marL="457200" marR="0" lvl="0" indent="-457200" algn="just"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200" b="0" i="0" u="none" strike="noStrike" kern="1200" cap="none" spc="0" normalizeH="0" baseline="0" noProof="0" dirty="0" smtClean="0">
                <a:ln>
                  <a:noFill/>
                </a:ln>
                <a:solidFill>
                  <a:srgbClr val="00B050"/>
                </a:solidFill>
                <a:effectLst/>
                <a:uLnTx/>
                <a:uFillTx/>
                <a:latin typeface="Times New Roman" pitchFamily="18" charset="0"/>
                <a:ea typeface="+mn-ea"/>
                <a:cs typeface="Times New Roman" pitchFamily="18" charset="0"/>
              </a:rPr>
              <a:t>When SOUT=1,the processor transfers a character code to DATAOUT</a:t>
            </a:r>
          </a:p>
          <a:p>
            <a:pPr marL="457200" marR="0" lvl="0" indent="-457200" algn="just"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200" b="0" i="0" u="none" strike="noStrike" kern="1200" cap="none" spc="0" normalizeH="0" baseline="0" noProof="0" dirty="0" smtClean="0">
                <a:ln>
                  <a:noFill/>
                </a:ln>
                <a:solidFill>
                  <a:srgbClr val="00B050"/>
                </a:solidFill>
                <a:effectLst/>
                <a:uLnTx/>
                <a:uFillTx/>
                <a:latin typeface="Times New Roman" pitchFamily="18" charset="0"/>
                <a:ea typeface="+mn-ea"/>
                <a:cs typeface="Times New Roman" pitchFamily="18" charset="0"/>
              </a:rPr>
              <a:t>The transfer of a character to DATAOUT clears SOUT to 0</a:t>
            </a:r>
          </a:p>
          <a:p>
            <a:pPr marL="457200" marR="0" lvl="0" indent="-457200" algn="just"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200" b="0" i="0" u="none" strike="noStrike" kern="1200" cap="none" spc="0" normalizeH="0" baseline="0" noProof="0" dirty="0" smtClean="0">
                <a:ln>
                  <a:noFill/>
                </a:ln>
                <a:solidFill>
                  <a:srgbClr val="00B050"/>
                </a:solidFill>
                <a:effectLst/>
                <a:uLnTx/>
                <a:uFillTx/>
                <a:latin typeface="Times New Roman" pitchFamily="18" charset="0"/>
                <a:ea typeface="+mn-ea"/>
                <a:cs typeface="Times New Roman" pitchFamily="18" charset="0"/>
              </a:rPr>
              <a:t>When the display device is ready to receive a second character SOUT=1</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457200" y="1295400"/>
            <a:ext cx="8229600" cy="4835525"/>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altLang="zh-CN" sz="2400" b="0" i="0" u="none" strike="noStrike" kern="1200" cap="none" spc="0" normalizeH="0" baseline="0" noProof="0" dirty="0" smtClean="0">
                <a:ln>
                  <a:noFill/>
                </a:ln>
                <a:effectLst/>
                <a:uLnTx/>
                <a:uFillTx/>
                <a:latin typeface="Times New Roman" pitchFamily="18" charset="0"/>
                <a:ea typeface="SimSun" pitchFamily="2" charset="-122"/>
                <a:cs typeface="Times New Roman" pitchFamily="18" charset="0"/>
              </a:rPr>
              <a:t>The buffer registers DATAIN &amp; DATAOUT &amp; the status flags SIN &amp; SOUT are part of circuit commonly known as a </a:t>
            </a:r>
            <a:r>
              <a:rPr kumimoji="0" lang="en-US" altLang="zh-CN" sz="2400" b="0" i="0" u="none" strike="noStrike" kern="1200" cap="none" spc="0" normalizeH="0" baseline="0" noProof="0" dirty="0" smtClean="0">
                <a:ln>
                  <a:noFill/>
                </a:ln>
                <a:solidFill>
                  <a:srgbClr val="FF0000"/>
                </a:solidFill>
                <a:effectLst/>
                <a:uLnTx/>
                <a:uFillTx/>
                <a:latin typeface="Times New Roman" pitchFamily="18" charset="0"/>
                <a:ea typeface="SimSun" pitchFamily="2" charset="-122"/>
                <a:cs typeface="Times New Roman" pitchFamily="18" charset="0"/>
              </a:rPr>
              <a:t>device interface.</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altLang="zh-CN" sz="2400" b="0" i="0" u="none" strike="noStrike" kern="1200" cap="none" spc="0" normalizeH="0" baseline="0" noProof="0" dirty="0" smtClean="0">
                <a:ln>
                  <a:noFill/>
                </a:ln>
                <a:effectLst/>
                <a:uLnTx/>
                <a:uFillTx/>
                <a:latin typeface="Times New Roman" pitchFamily="18" charset="0"/>
                <a:ea typeface="SimSun" pitchFamily="2" charset="-122"/>
                <a:cs typeface="Times New Roman" pitchFamily="18" charset="0"/>
              </a:rPr>
              <a:t>Machine instructions that can check the state of the status flags and transfer data:</a:t>
            </a:r>
            <a:r>
              <a:rPr kumimoji="0" lang="en-US" altLang="zh-CN" sz="2400" b="0" i="0" u="none" strike="noStrike" kern="1200" cap="none" spc="0" normalizeH="0" baseline="0" noProof="0" dirty="0" smtClean="0">
                <a:ln>
                  <a:noFill/>
                </a:ln>
                <a:solidFill>
                  <a:srgbClr val="00B0F0"/>
                </a:solidFill>
                <a:effectLst/>
                <a:uLnTx/>
                <a:uFillTx/>
                <a:latin typeface="Times New Roman" pitchFamily="18" charset="0"/>
                <a:ea typeface="SimSun" pitchFamily="2" charset="-122"/>
                <a:cs typeface="Times New Roman" pitchFamily="18" charset="0"/>
              </a:rPr>
              <a:t/>
            </a:r>
            <a:br>
              <a:rPr kumimoji="0" lang="en-US" altLang="zh-CN" sz="2400" b="0" i="0" u="none" strike="noStrike" kern="1200" cap="none" spc="0" normalizeH="0" baseline="0" noProof="0" dirty="0" smtClean="0">
                <a:ln>
                  <a:noFill/>
                </a:ln>
                <a:solidFill>
                  <a:srgbClr val="00B0F0"/>
                </a:solidFill>
                <a:effectLst/>
                <a:uLnTx/>
                <a:uFillTx/>
                <a:latin typeface="Times New Roman" pitchFamily="18" charset="0"/>
                <a:ea typeface="SimSun" pitchFamily="2" charset="-122"/>
                <a:cs typeface="Times New Roman" pitchFamily="18" charset="0"/>
              </a:rPr>
            </a:br>
            <a:endParaRPr kumimoji="0" lang="en-US" altLang="zh-CN" sz="2400" b="0" i="0" u="none" strike="noStrike" kern="1200" cap="none" spc="0" normalizeH="0" baseline="0" noProof="0" dirty="0" smtClean="0">
              <a:ln>
                <a:noFill/>
              </a:ln>
              <a:solidFill>
                <a:srgbClr val="00B0F0"/>
              </a:solidFill>
              <a:effectLst/>
              <a:uLnTx/>
              <a:uFillTx/>
              <a:latin typeface="Times New Roman" pitchFamily="18" charset="0"/>
              <a:ea typeface="SimSun" pitchFamily="2" charset="-122"/>
              <a:cs typeface="Times New Roman"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altLang="zh-CN" sz="2400" b="0" i="0" u="none" strike="noStrike" kern="1200" cap="none" spc="0" normalizeH="0" baseline="0" noProof="0" dirty="0" smtClean="0">
                <a:ln>
                  <a:noFill/>
                </a:ln>
                <a:solidFill>
                  <a:srgbClr val="00B0F0"/>
                </a:solidFill>
                <a:effectLst/>
                <a:uLnTx/>
                <a:uFillTx/>
                <a:latin typeface="Times New Roman" pitchFamily="18" charset="0"/>
                <a:ea typeface="SimSun" pitchFamily="2" charset="-122"/>
                <a:cs typeface="Times New Roman" pitchFamily="18" charset="0"/>
              </a:rPr>
              <a:t>READWAIT  Branch to READWAIT if SIN = 0</a:t>
            </a:r>
            <a:br>
              <a:rPr kumimoji="0" lang="en-US" altLang="zh-CN" sz="2400" b="0" i="0" u="none" strike="noStrike" kern="1200" cap="none" spc="0" normalizeH="0" baseline="0" noProof="0" dirty="0" smtClean="0">
                <a:ln>
                  <a:noFill/>
                </a:ln>
                <a:solidFill>
                  <a:srgbClr val="00B0F0"/>
                </a:solidFill>
                <a:effectLst/>
                <a:uLnTx/>
                <a:uFillTx/>
                <a:latin typeface="Times New Roman" pitchFamily="18" charset="0"/>
                <a:ea typeface="SimSun" pitchFamily="2" charset="-122"/>
                <a:cs typeface="Times New Roman" pitchFamily="18" charset="0"/>
              </a:rPr>
            </a:br>
            <a:r>
              <a:rPr kumimoji="0" lang="en-US" altLang="zh-CN" sz="2400" b="0" i="0" u="none" strike="noStrike" kern="1200" cap="none" spc="0" normalizeH="0" baseline="0" noProof="0" dirty="0" smtClean="0">
                <a:ln>
                  <a:noFill/>
                </a:ln>
                <a:solidFill>
                  <a:srgbClr val="00B0F0"/>
                </a:solidFill>
                <a:effectLst/>
                <a:uLnTx/>
                <a:uFillTx/>
                <a:latin typeface="Times New Roman" pitchFamily="18" charset="0"/>
                <a:ea typeface="SimSun" pitchFamily="2" charset="-122"/>
                <a:cs typeface="Times New Roman" pitchFamily="18" charset="0"/>
              </a:rPr>
              <a:t>                     Input from DATAIN to R1</a:t>
            </a:r>
            <a:br>
              <a:rPr kumimoji="0" lang="en-US" altLang="zh-CN" sz="2400" b="0" i="0" u="none" strike="noStrike" kern="1200" cap="none" spc="0" normalizeH="0" baseline="0" noProof="0" dirty="0" smtClean="0">
                <a:ln>
                  <a:noFill/>
                </a:ln>
                <a:solidFill>
                  <a:srgbClr val="00B0F0"/>
                </a:solidFill>
                <a:effectLst/>
                <a:uLnTx/>
                <a:uFillTx/>
                <a:latin typeface="Times New Roman" pitchFamily="18" charset="0"/>
                <a:ea typeface="SimSun" pitchFamily="2" charset="-122"/>
                <a:cs typeface="Times New Roman" pitchFamily="18" charset="0"/>
              </a:rPr>
            </a:br>
            <a:r>
              <a:rPr kumimoji="0" lang="en-US" altLang="zh-CN" sz="2400" b="0" i="0" u="none" strike="noStrike" kern="1200" cap="none" spc="0" normalizeH="0" baseline="0" noProof="0" dirty="0" smtClean="0">
                <a:ln>
                  <a:noFill/>
                </a:ln>
                <a:solidFill>
                  <a:srgbClr val="00B0F0"/>
                </a:solidFill>
                <a:effectLst/>
                <a:uLnTx/>
                <a:uFillTx/>
                <a:latin typeface="Times New Roman" pitchFamily="18" charset="0"/>
                <a:ea typeface="SimSun" pitchFamily="2" charset="-122"/>
                <a:cs typeface="Times New Roman" pitchFamily="18" charset="0"/>
              </a:rPr>
              <a:t/>
            </a:r>
            <a:br>
              <a:rPr kumimoji="0" lang="en-US" altLang="zh-CN" sz="2400" b="0" i="0" u="none" strike="noStrike" kern="1200" cap="none" spc="0" normalizeH="0" baseline="0" noProof="0" dirty="0" smtClean="0">
                <a:ln>
                  <a:noFill/>
                </a:ln>
                <a:solidFill>
                  <a:srgbClr val="00B0F0"/>
                </a:solidFill>
                <a:effectLst/>
                <a:uLnTx/>
                <a:uFillTx/>
                <a:latin typeface="Times New Roman" pitchFamily="18" charset="0"/>
                <a:ea typeface="SimSun" pitchFamily="2" charset="-122"/>
                <a:cs typeface="Times New Roman" pitchFamily="18" charset="0"/>
              </a:rPr>
            </a:br>
            <a:endParaRPr kumimoji="0" lang="en-US" altLang="zh-CN" sz="2400" b="0" i="0" u="none" strike="noStrike" kern="1200" cap="none" spc="0" normalizeH="0" baseline="0" noProof="0" dirty="0" smtClean="0">
              <a:ln>
                <a:noFill/>
              </a:ln>
              <a:solidFill>
                <a:srgbClr val="00B0F0"/>
              </a:solidFill>
              <a:effectLst/>
              <a:uLnTx/>
              <a:uFillTx/>
              <a:latin typeface="Times New Roman" pitchFamily="18" charset="0"/>
              <a:ea typeface="SimSun" pitchFamily="2" charset="-122"/>
              <a:cs typeface="Times New Roman"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altLang="zh-CN" sz="2400" b="0" i="0" u="none" strike="noStrike" kern="1200" cap="none" spc="0" normalizeH="0" baseline="0" noProof="0" dirty="0" smtClean="0">
                <a:ln>
                  <a:noFill/>
                </a:ln>
                <a:solidFill>
                  <a:srgbClr val="00B0F0"/>
                </a:solidFill>
                <a:effectLst/>
                <a:uLnTx/>
                <a:uFillTx/>
                <a:latin typeface="Times New Roman" pitchFamily="18" charset="0"/>
                <a:ea typeface="SimSun" pitchFamily="2" charset="-122"/>
                <a:cs typeface="Times New Roman" pitchFamily="18" charset="0"/>
              </a:rPr>
              <a:t>WRITEWAIT Branch to WRITEWAIT if SOUT = 0</a:t>
            </a:r>
            <a:br>
              <a:rPr kumimoji="0" lang="en-US" altLang="zh-CN" sz="2400" b="0" i="0" u="none" strike="noStrike" kern="1200" cap="none" spc="0" normalizeH="0" baseline="0" noProof="0" dirty="0" smtClean="0">
                <a:ln>
                  <a:noFill/>
                </a:ln>
                <a:solidFill>
                  <a:srgbClr val="00B0F0"/>
                </a:solidFill>
                <a:effectLst/>
                <a:uLnTx/>
                <a:uFillTx/>
                <a:latin typeface="Times New Roman" pitchFamily="18" charset="0"/>
                <a:ea typeface="SimSun" pitchFamily="2" charset="-122"/>
                <a:cs typeface="Times New Roman" pitchFamily="18" charset="0"/>
              </a:rPr>
            </a:br>
            <a:r>
              <a:rPr kumimoji="0" lang="en-US" altLang="zh-CN" sz="2400" b="0" i="0" u="none" strike="noStrike" kern="1200" cap="none" spc="0" normalizeH="0" baseline="0" noProof="0" dirty="0" smtClean="0">
                <a:ln>
                  <a:noFill/>
                </a:ln>
                <a:solidFill>
                  <a:srgbClr val="00B0F0"/>
                </a:solidFill>
                <a:effectLst/>
                <a:uLnTx/>
                <a:uFillTx/>
                <a:latin typeface="Times New Roman" pitchFamily="18" charset="0"/>
                <a:ea typeface="SimSun" pitchFamily="2" charset="-122"/>
                <a:cs typeface="Times New Roman" pitchFamily="18" charset="0"/>
              </a:rPr>
              <a:t>                      Output from R1 to DATAOUT</a:t>
            </a:r>
          </a:p>
        </p:txBody>
      </p:sp>
      <p:sp>
        <p:nvSpPr>
          <p:cNvPr id="3" name="Title 1"/>
          <p:cNvSpPr txBox="1">
            <a:spLocks/>
          </p:cNvSpPr>
          <p:nvPr/>
        </p:nvSpPr>
        <p:spPr>
          <a:xfrm>
            <a:off x="381000" y="533400"/>
            <a:ext cx="8229600" cy="838200"/>
          </a:xfrm>
          <a:prstGeom prst="rect">
            <a:avLst/>
          </a:prstGeom>
        </p:spPr>
        <p:txBody>
          <a:bodyP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4800" b="0" i="0" u="none" strike="noStrike" kern="1200" cap="none" spc="0" normalizeH="0" baseline="0" noProof="0" dirty="0" smtClean="0">
                <a:ln>
                  <a:noFill/>
                </a:ln>
                <a:solidFill>
                  <a:schemeClr val="tx2"/>
                </a:solidFill>
                <a:effectLst/>
                <a:uLnTx/>
                <a:uFillTx/>
                <a:latin typeface="+mj-lt"/>
                <a:ea typeface="SimSun" pitchFamily="2" charset="-122"/>
                <a:cs typeface="+mj-cs"/>
              </a:rPr>
              <a:t>Basic Input/output Operations cont..</a:t>
            </a:r>
            <a:endParaRPr kumimoji="0" lang="en-IN"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457200" y="762000"/>
            <a:ext cx="8229600" cy="5638801"/>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altLang="zh-CN" sz="2400" b="0" i="0" u="none" strike="noStrike" kern="1200" cap="none" spc="0" normalizeH="0" baseline="0" noProof="0" dirty="0" smtClean="0">
                <a:ln>
                  <a:noFill/>
                </a:ln>
                <a:solidFill>
                  <a:srgbClr val="FF0000"/>
                </a:solidFill>
                <a:effectLst/>
                <a:uLnTx/>
                <a:uFillTx/>
                <a:latin typeface="Times New Roman" pitchFamily="18" charset="0"/>
                <a:ea typeface="SimSun" pitchFamily="2" charset="-122"/>
                <a:cs typeface="Times New Roman" pitchFamily="18" charset="0"/>
              </a:rPr>
              <a:t>Memory-Mapped I/O </a:t>
            </a:r>
            <a:r>
              <a:rPr kumimoji="0" lang="en-US" altLang="zh-CN" sz="2400" b="0" i="0" u="none" strike="noStrike" kern="1200" cap="none" spc="0" normalizeH="0" baseline="0" noProof="0" dirty="0" smtClean="0">
                <a:ln>
                  <a:noFill/>
                </a:ln>
                <a:effectLst/>
                <a:uLnTx/>
                <a:uFillTx/>
                <a:latin typeface="Times New Roman" pitchFamily="18" charset="0"/>
                <a:ea typeface="SimSun" pitchFamily="2" charset="-122"/>
                <a:cs typeface="Times New Roman" pitchFamily="18" charset="0"/>
              </a:rPr>
              <a:t>– some memory address values are used to refer to peripheral device buffer registers.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altLang="zh-CN" sz="2400" b="0" i="0" u="none" strike="noStrike" kern="1200" cap="none" spc="0" normalizeH="0" baseline="0" noProof="0" dirty="0" smtClean="0">
                <a:ln>
                  <a:noFill/>
                </a:ln>
                <a:effectLst/>
                <a:uLnTx/>
                <a:uFillTx/>
                <a:latin typeface="Times New Roman" pitchFamily="18" charset="0"/>
                <a:ea typeface="SimSun" pitchFamily="2" charset="-122"/>
                <a:cs typeface="Times New Roman" pitchFamily="18" charset="0"/>
              </a:rPr>
              <a:t> No special instructions are needed to access the contents of the registers.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altLang="zh-CN" sz="2400" b="0" i="0" u="none" strike="noStrike" kern="1200" cap="none" spc="0" normalizeH="0" baseline="0" noProof="0" dirty="0" smtClean="0">
                <a:ln>
                  <a:noFill/>
                </a:ln>
                <a:effectLst/>
                <a:uLnTx/>
                <a:uFillTx/>
                <a:latin typeface="Times New Roman" pitchFamily="18" charset="0"/>
                <a:ea typeface="SimSun" pitchFamily="2" charset="-122"/>
                <a:cs typeface="Times New Roman" pitchFamily="18" charset="0"/>
              </a:rPr>
              <a:t>only the above instructions like move, load and store is used.</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altLang="zh-CN" sz="2400" b="0" i="0" u="none" strike="noStrike" kern="1200" cap="none" spc="0" normalizeH="0" baseline="0" noProof="0" dirty="0" smtClean="0">
                <a:ln>
                  <a:noFill/>
                </a:ln>
                <a:effectLst/>
                <a:uLnTx/>
                <a:uFillTx/>
                <a:latin typeface="Times New Roman" pitchFamily="18" charset="0"/>
                <a:ea typeface="SimSun" pitchFamily="2" charset="-122"/>
                <a:cs typeface="Times New Roman" pitchFamily="18" charset="0"/>
              </a:rPr>
              <a:t> Also use device status registers.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altLang="zh-CN" sz="2400" b="0" i="0" u="none" strike="noStrike" kern="1200" cap="none" spc="0" normalizeH="0" baseline="0" noProof="0" dirty="0" smtClean="0">
                <a:ln>
                  <a:noFill/>
                </a:ln>
                <a:effectLst/>
                <a:uLnTx/>
                <a:uFillTx/>
                <a:latin typeface="Times New Roman" pitchFamily="18" charset="0"/>
                <a:ea typeface="SimSun" pitchFamily="2" charset="-122"/>
                <a:cs typeface="Times New Roman" pitchFamily="18" charset="0"/>
              </a:rPr>
              <a:t>Assume bit b</a:t>
            </a:r>
            <a:r>
              <a:rPr kumimoji="0" lang="en-US" altLang="zh-CN" sz="2400" b="0" i="0" u="none" strike="noStrike" kern="1200" cap="none" spc="0" normalizeH="0" baseline="-25000" noProof="0" dirty="0" smtClean="0">
                <a:ln>
                  <a:noFill/>
                </a:ln>
                <a:effectLst/>
                <a:uLnTx/>
                <a:uFillTx/>
                <a:latin typeface="Times New Roman" pitchFamily="18" charset="0"/>
                <a:ea typeface="SimSun" pitchFamily="2" charset="-122"/>
                <a:cs typeface="Times New Roman" pitchFamily="18" charset="0"/>
              </a:rPr>
              <a:t>3 </a:t>
            </a:r>
            <a:r>
              <a:rPr kumimoji="0" lang="en-US" altLang="zh-CN" sz="2400" b="0" i="0" u="none" strike="noStrike" kern="1200" cap="none" spc="0" normalizeH="0" baseline="0" noProof="0" dirty="0" smtClean="0">
                <a:ln>
                  <a:noFill/>
                </a:ln>
                <a:effectLst/>
                <a:uLnTx/>
                <a:uFillTx/>
                <a:latin typeface="Times New Roman" pitchFamily="18" charset="0"/>
                <a:ea typeface="SimSun" pitchFamily="2" charset="-122"/>
                <a:cs typeface="Times New Roman" pitchFamily="18" charset="0"/>
              </a:rPr>
              <a:t>in registers INSTATUS &amp; OUTSTATUS corresponds to SIN &amp; SOUT</a:t>
            </a:r>
            <a:endParaRPr lang="en-US" altLang="zh-CN" sz="2400" dirty="0" smtClean="0">
              <a:latin typeface="Times New Roman" pitchFamily="18" charset="0"/>
              <a:ea typeface="SimSun" pitchFamily="2" charset="-122"/>
              <a:cs typeface="Times New Roman"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altLang="zh-CN" sz="2000" b="0" i="0" u="none" strike="noStrike" kern="1200" cap="none" spc="0" normalizeH="0" baseline="0" noProof="0" dirty="0" smtClean="0">
                <a:ln>
                  <a:noFill/>
                </a:ln>
                <a:solidFill>
                  <a:srgbClr val="00B0F0"/>
                </a:solidFill>
                <a:effectLst/>
                <a:uLnTx/>
                <a:uFillTx/>
                <a:latin typeface="Times New Roman" pitchFamily="18" charset="0"/>
                <a:ea typeface="SimSun" pitchFamily="2" charset="-122"/>
                <a:cs typeface="Times New Roman" pitchFamily="18" charset="0"/>
              </a:rPr>
              <a:t>READWAIT  </a:t>
            </a:r>
            <a:r>
              <a:rPr kumimoji="0" lang="en-US" altLang="zh-CN" sz="2000" b="0" i="0" u="none" strike="noStrike" kern="1200" cap="none" spc="0" normalizeH="0" baseline="0" noProof="0" dirty="0" err="1" smtClean="0">
                <a:ln>
                  <a:noFill/>
                </a:ln>
                <a:solidFill>
                  <a:srgbClr val="00B0F0"/>
                </a:solidFill>
                <a:effectLst/>
                <a:uLnTx/>
                <a:uFillTx/>
                <a:latin typeface="Times New Roman" pitchFamily="18" charset="0"/>
                <a:ea typeface="SimSun" pitchFamily="2" charset="-122"/>
                <a:cs typeface="Times New Roman" pitchFamily="18" charset="0"/>
              </a:rPr>
              <a:t>Testbit</a:t>
            </a:r>
            <a:r>
              <a:rPr kumimoji="0" lang="en-US" altLang="zh-CN" sz="2000" b="0" i="0" u="none" strike="noStrike" kern="1200" cap="none" spc="0" normalizeH="0" baseline="0" noProof="0" dirty="0" smtClean="0">
                <a:ln>
                  <a:noFill/>
                </a:ln>
                <a:solidFill>
                  <a:srgbClr val="00B0F0"/>
                </a:solidFill>
                <a:effectLst/>
                <a:uLnTx/>
                <a:uFillTx/>
                <a:latin typeface="Times New Roman" pitchFamily="18" charset="0"/>
                <a:ea typeface="SimSun" pitchFamily="2" charset="-122"/>
                <a:cs typeface="Times New Roman" pitchFamily="18" charset="0"/>
              </a:rPr>
              <a:t>   #3, INSTATUS</a:t>
            </a:r>
            <a:br>
              <a:rPr kumimoji="0" lang="en-US" altLang="zh-CN" sz="2000" b="0" i="0" u="none" strike="noStrike" kern="1200" cap="none" spc="0" normalizeH="0" baseline="0" noProof="0" dirty="0" smtClean="0">
                <a:ln>
                  <a:noFill/>
                </a:ln>
                <a:solidFill>
                  <a:srgbClr val="00B0F0"/>
                </a:solidFill>
                <a:effectLst/>
                <a:uLnTx/>
                <a:uFillTx/>
                <a:latin typeface="Times New Roman" pitchFamily="18" charset="0"/>
                <a:ea typeface="SimSun" pitchFamily="2" charset="-122"/>
                <a:cs typeface="Times New Roman" pitchFamily="18" charset="0"/>
              </a:rPr>
            </a:br>
            <a:r>
              <a:rPr kumimoji="0" lang="en-US" altLang="zh-CN" sz="2000" b="0" i="0" u="none" strike="noStrike" kern="1200" cap="none" spc="0" normalizeH="0" baseline="0" noProof="0" dirty="0" smtClean="0">
                <a:ln>
                  <a:noFill/>
                </a:ln>
                <a:solidFill>
                  <a:srgbClr val="00B0F0"/>
                </a:solidFill>
                <a:effectLst/>
                <a:uLnTx/>
                <a:uFillTx/>
                <a:latin typeface="Times New Roman" pitchFamily="18" charset="0"/>
                <a:ea typeface="SimSun" pitchFamily="2" charset="-122"/>
                <a:cs typeface="Times New Roman" pitchFamily="18" charset="0"/>
              </a:rPr>
              <a:t>                     Branch=0  READWAIT</a:t>
            </a:r>
            <a:br>
              <a:rPr kumimoji="0" lang="en-US" altLang="zh-CN" sz="2000" b="0" i="0" u="none" strike="noStrike" kern="1200" cap="none" spc="0" normalizeH="0" baseline="0" noProof="0" dirty="0" smtClean="0">
                <a:ln>
                  <a:noFill/>
                </a:ln>
                <a:solidFill>
                  <a:srgbClr val="00B0F0"/>
                </a:solidFill>
                <a:effectLst/>
                <a:uLnTx/>
                <a:uFillTx/>
                <a:latin typeface="Times New Roman" pitchFamily="18" charset="0"/>
                <a:ea typeface="SimSun" pitchFamily="2" charset="-122"/>
                <a:cs typeface="Times New Roman" pitchFamily="18" charset="0"/>
              </a:rPr>
            </a:br>
            <a:r>
              <a:rPr kumimoji="0" lang="en-US" altLang="zh-CN" sz="2000" b="0" i="0" u="none" strike="noStrike" kern="1200" cap="none" spc="0" normalizeH="0" baseline="0" noProof="0" dirty="0" smtClean="0">
                <a:ln>
                  <a:noFill/>
                </a:ln>
                <a:solidFill>
                  <a:srgbClr val="00B0F0"/>
                </a:solidFill>
                <a:effectLst/>
                <a:uLnTx/>
                <a:uFillTx/>
                <a:latin typeface="Times New Roman" pitchFamily="18" charset="0"/>
                <a:ea typeface="SimSun" pitchFamily="2" charset="-122"/>
                <a:cs typeface="Times New Roman" pitchFamily="18" charset="0"/>
              </a:rPr>
              <a:t>                     </a:t>
            </a:r>
            <a:r>
              <a:rPr kumimoji="0" lang="en-US" altLang="zh-CN" sz="2000" b="0" i="0" u="none" strike="noStrike" kern="1200" cap="none" spc="0" normalizeH="0" baseline="0" noProof="0" dirty="0" err="1" smtClean="0">
                <a:ln>
                  <a:noFill/>
                </a:ln>
                <a:solidFill>
                  <a:srgbClr val="00B0F0"/>
                </a:solidFill>
                <a:effectLst/>
                <a:uLnTx/>
                <a:uFillTx/>
                <a:latin typeface="Times New Roman" pitchFamily="18" charset="0"/>
                <a:ea typeface="SimSun" pitchFamily="2" charset="-122"/>
                <a:cs typeface="Times New Roman" pitchFamily="18" charset="0"/>
              </a:rPr>
              <a:t>MoveByte</a:t>
            </a:r>
            <a:r>
              <a:rPr kumimoji="0" lang="en-US" altLang="zh-CN" sz="2000" b="0" i="0" u="none" strike="noStrike" kern="1200" cap="none" spc="0" normalizeH="0" baseline="0" noProof="0" dirty="0" smtClean="0">
                <a:ln>
                  <a:noFill/>
                </a:ln>
                <a:solidFill>
                  <a:srgbClr val="00B0F0"/>
                </a:solidFill>
                <a:effectLst/>
                <a:uLnTx/>
                <a:uFillTx/>
                <a:latin typeface="Times New Roman" pitchFamily="18" charset="0"/>
                <a:ea typeface="SimSun" pitchFamily="2" charset="-122"/>
                <a:cs typeface="Times New Roman" pitchFamily="18" charset="0"/>
              </a:rPr>
              <a:t>  DATAIN, R1</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endParaRPr kumimoji="0" lang="en-US" altLang="zh-CN" sz="2000" b="0" i="0" u="none" strike="noStrike" kern="1200" cap="none" spc="0" normalizeH="0" baseline="0" noProof="0" dirty="0" smtClean="0">
              <a:ln>
                <a:noFill/>
              </a:ln>
              <a:solidFill>
                <a:srgbClr val="00B0F0"/>
              </a:solidFill>
              <a:effectLst/>
              <a:uLnTx/>
              <a:uFillTx/>
              <a:latin typeface="Times New Roman" pitchFamily="18" charset="0"/>
              <a:ea typeface="SimSun" pitchFamily="2" charset="-122"/>
              <a:cs typeface="Times New Roman" pitchFamily="18" charset="0"/>
            </a:endParaRPr>
          </a:p>
          <a:p>
            <a:pPr marL="274320" indent="-274320">
              <a:spcBef>
                <a:spcPct val="20000"/>
              </a:spcBef>
              <a:buClr>
                <a:schemeClr val="accent3"/>
              </a:buClr>
              <a:buSzPct val="95000"/>
              <a:buFont typeface="Wingdings 2"/>
              <a:buChar char=""/>
            </a:pPr>
            <a:r>
              <a:rPr lang="en-US" altLang="zh-CN" sz="2000" dirty="0" smtClean="0">
                <a:solidFill>
                  <a:srgbClr val="00B0F0"/>
                </a:solidFill>
                <a:latin typeface="Times New Roman" pitchFamily="18" charset="0"/>
                <a:ea typeface="SimSun" pitchFamily="2" charset="-122"/>
                <a:cs typeface="Times New Roman" pitchFamily="18" charset="0"/>
              </a:rPr>
              <a:t>WRITEWAIT  </a:t>
            </a:r>
            <a:r>
              <a:rPr lang="en-US" altLang="zh-CN" sz="2000" dirty="0" err="1" smtClean="0">
                <a:solidFill>
                  <a:srgbClr val="00B0F0"/>
                </a:solidFill>
                <a:latin typeface="Times New Roman" pitchFamily="18" charset="0"/>
                <a:ea typeface="SimSun" pitchFamily="2" charset="-122"/>
                <a:cs typeface="Times New Roman" pitchFamily="18" charset="0"/>
              </a:rPr>
              <a:t>Testbit</a:t>
            </a:r>
            <a:r>
              <a:rPr lang="en-US" altLang="zh-CN" sz="2000" dirty="0" smtClean="0">
                <a:solidFill>
                  <a:srgbClr val="00B0F0"/>
                </a:solidFill>
                <a:latin typeface="Times New Roman" pitchFamily="18" charset="0"/>
                <a:ea typeface="SimSun" pitchFamily="2" charset="-122"/>
                <a:cs typeface="Times New Roman" pitchFamily="18" charset="0"/>
              </a:rPr>
              <a:t>   #3, OUTSTATUS</a:t>
            </a:r>
            <a:br>
              <a:rPr lang="en-US" altLang="zh-CN" sz="2000" dirty="0" smtClean="0">
                <a:solidFill>
                  <a:srgbClr val="00B0F0"/>
                </a:solidFill>
                <a:latin typeface="Times New Roman" pitchFamily="18" charset="0"/>
                <a:ea typeface="SimSun" pitchFamily="2" charset="-122"/>
                <a:cs typeface="Times New Roman" pitchFamily="18" charset="0"/>
              </a:rPr>
            </a:br>
            <a:r>
              <a:rPr lang="en-US" altLang="zh-CN" sz="2000" dirty="0" smtClean="0">
                <a:solidFill>
                  <a:srgbClr val="00B0F0"/>
                </a:solidFill>
                <a:latin typeface="Times New Roman" pitchFamily="18" charset="0"/>
                <a:ea typeface="SimSun" pitchFamily="2" charset="-122"/>
                <a:cs typeface="Times New Roman" pitchFamily="18" charset="0"/>
              </a:rPr>
              <a:t>                     Branch=0  WRITEWAIT</a:t>
            </a:r>
            <a:br>
              <a:rPr lang="en-US" altLang="zh-CN" sz="2000" dirty="0" smtClean="0">
                <a:solidFill>
                  <a:srgbClr val="00B0F0"/>
                </a:solidFill>
                <a:latin typeface="Times New Roman" pitchFamily="18" charset="0"/>
                <a:ea typeface="SimSun" pitchFamily="2" charset="-122"/>
                <a:cs typeface="Times New Roman" pitchFamily="18" charset="0"/>
              </a:rPr>
            </a:br>
            <a:r>
              <a:rPr lang="en-US" altLang="zh-CN" sz="2000" dirty="0" smtClean="0">
                <a:solidFill>
                  <a:srgbClr val="00B0F0"/>
                </a:solidFill>
                <a:latin typeface="Times New Roman" pitchFamily="18" charset="0"/>
                <a:ea typeface="SimSun" pitchFamily="2" charset="-122"/>
                <a:cs typeface="Times New Roman" pitchFamily="18" charset="0"/>
              </a:rPr>
              <a:t>                     </a:t>
            </a:r>
            <a:r>
              <a:rPr lang="en-US" altLang="zh-CN" sz="2000" dirty="0" err="1" smtClean="0">
                <a:solidFill>
                  <a:srgbClr val="00B0F0"/>
                </a:solidFill>
                <a:latin typeface="Times New Roman" pitchFamily="18" charset="0"/>
                <a:ea typeface="SimSun" pitchFamily="2" charset="-122"/>
                <a:cs typeface="Times New Roman" pitchFamily="18" charset="0"/>
              </a:rPr>
              <a:t>MoveByte</a:t>
            </a:r>
            <a:r>
              <a:rPr lang="en-US" altLang="zh-CN" sz="2000" dirty="0" smtClean="0">
                <a:solidFill>
                  <a:srgbClr val="00B0F0"/>
                </a:solidFill>
                <a:latin typeface="Times New Roman" pitchFamily="18" charset="0"/>
                <a:ea typeface="SimSun" pitchFamily="2" charset="-122"/>
                <a:cs typeface="Times New Roman" pitchFamily="18" charset="0"/>
              </a:rPr>
              <a:t>  R1,DATAOUT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altLang="zh-CN" sz="2000" b="0" i="0" u="none" strike="noStrike" kern="1200" cap="none" spc="0" normalizeH="0" baseline="0" noProof="0" dirty="0" smtClean="0">
              <a:ln>
                <a:noFill/>
              </a:ln>
              <a:solidFill>
                <a:srgbClr val="00B0F0"/>
              </a:solidFill>
              <a:effectLst/>
              <a:uLnTx/>
              <a:uFillTx/>
              <a:latin typeface="Times New Roman" pitchFamily="18" charset="0"/>
              <a:ea typeface="SimSun"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381000"/>
            <a:ext cx="8229600" cy="1143000"/>
          </a:xfrm>
        </p:spPr>
        <p:txBody>
          <a:bodyPr/>
          <a:lstStyle/>
          <a:p>
            <a:r>
              <a:rPr lang="en-US" dirty="0" smtClean="0"/>
              <a:t>Functional Unit cont..</a:t>
            </a:r>
            <a:endParaRPr lang="en-IN" dirty="0"/>
          </a:p>
        </p:txBody>
      </p:sp>
      <p:sp>
        <p:nvSpPr>
          <p:cNvPr id="3" name="Content Placeholder 2"/>
          <p:cNvSpPr>
            <a:spLocks noGrp="1"/>
          </p:cNvSpPr>
          <p:nvPr>
            <p:ph idx="1"/>
          </p:nvPr>
        </p:nvSpPr>
        <p:spPr>
          <a:xfrm>
            <a:off x="304800" y="1524000"/>
            <a:ext cx="8610600" cy="5181600"/>
          </a:xfrm>
        </p:spPr>
        <p:txBody>
          <a:bodyPr>
            <a:normAutofit/>
          </a:bodyPr>
          <a:lstStyle/>
          <a:p>
            <a:pPr>
              <a:lnSpc>
                <a:spcPct val="90000"/>
              </a:lnSpc>
            </a:pPr>
            <a:r>
              <a:rPr lang="en-US" sz="2800" b="1" dirty="0" smtClean="0">
                <a:solidFill>
                  <a:srgbClr val="C00000"/>
                </a:solidFill>
                <a:latin typeface="Times New Roman" pitchFamily="18" charset="0"/>
                <a:cs typeface="Times New Roman" pitchFamily="18" charset="0"/>
              </a:rPr>
              <a:t>Memory Unit</a:t>
            </a:r>
          </a:p>
          <a:p>
            <a:pPr>
              <a:lnSpc>
                <a:spcPct val="90000"/>
              </a:lnSpc>
            </a:pPr>
            <a:r>
              <a:rPr lang="en-US" sz="2800" dirty="0" smtClean="0">
                <a:latin typeface="Times New Roman" pitchFamily="18" charset="0"/>
                <a:cs typeface="Times New Roman" pitchFamily="18" charset="0"/>
              </a:rPr>
              <a:t>Used to Store programs and data.</a:t>
            </a:r>
          </a:p>
          <a:p>
            <a:pPr>
              <a:lnSpc>
                <a:spcPct val="90000"/>
              </a:lnSpc>
            </a:pPr>
            <a:r>
              <a:rPr lang="en-US" sz="2800" dirty="0" smtClean="0">
                <a:latin typeface="Times New Roman" pitchFamily="18" charset="0"/>
                <a:cs typeface="Times New Roman" pitchFamily="18" charset="0"/>
              </a:rPr>
              <a:t>Two classes of storage</a:t>
            </a:r>
          </a:p>
          <a:p>
            <a:pPr>
              <a:lnSpc>
                <a:spcPct val="90000"/>
              </a:lnSpc>
              <a:buFont typeface="Wingdings" pitchFamily="2" charset="2"/>
              <a:buChar char="Ø"/>
            </a:pPr>
            <a:r>
              <a:rPr lang="en-US" sz="2800" dirty="0" smtClean="0">
                <a:latin typeface="Times New Roman" pitchFamily="18" charset="0"/>
                <a:cs typeface="Times New Roman" pitchFamily="18" charset="0"/>
              </a:rPr>
              <a:t>Primary storage</a:t>
            </a:r>
          </a:p>
          <a:p>
            <a:pPr>
              <a:lnSpc>
                <a:spcPct val="90000"/>
              </a:lnSpc>
              <a:buFont typeface="Wingdings" pitchFamily="2" charset="2"/>
              <a:buChar char="Ø"/>
            </a:pPr>
            <a:r>
              <a:rPr lang="en-US" sz="2800" dirty="0" smtClean="0">
                <a:latin typeface="Times New Roman" pitchFamily="18" charset="0"/>
                <a:cs typeface="Times New Roman" pitchFamily="18" charset="0"/>
              </a:rPr>
              <a:t>Secondary storage</a:t>
            </a:r>
          </a:p>
          <a:p>
            <a:pPr>
              <a:lnSpc>
                <a:spcPct val="90000"/>
              </a:lnSpc>
            </a:pPr>
            <a:r>
              <a:rPr lang="en-US" sz="2800" dirty="0" smtClean="0">
                <a:solidFill>
                  <a:srgbClr val="7030A0"/>
                </a:solidFill>
                <a:latin typeface="Times New Roman" pitchFamily="18" charset="0"/>
                <a:cs typeface="Times New Roman" pitchFamily="18" charset="0"/>
              </a:rPr>
              <a:t>Primary storage</a:t>
            </a:r>
            <a:endParaRPr lang="en-US" sz="2800" dirty="0" smtClean="0">
              <a:latin typeface="Times New Roman" pitchFamily="18" charset="0"/>
              <a:cs typeface="Times New Roman" pitchFamily="18" charset="0"/>
            </a:endParaRPr>
          </a:p>
          <a:p>
            <a:pPr>
              <a:lnSpc>
                <a:spcPct val="90000"/>
              </a:lnSpc>
              <a:buFont typeface="Wingdings" pitchFamily="2" charset="2"/>
              <a:buChar char="v"/>
            </a:pPr>
            <a:r>
              <a:rPr lang="en-US" sz="2800" dirty="0" smtClean="0">
                <a:latin typeface="Times New Roman" pitchFamily="18" charset="0"/>
                <a:cs typeface="Times New Roman" pitchFamily="18" charset="0"/>
              </a:rPr>
              <a:t>Fast</a:t>
            </a:r>
          </a:p>
          <a:p>
            <a:pPr>
              <a:lnSpc>
                <a:spcPct val="90000"/>
              </a:lnSpc>
              <a:buFont typeface="Wingdings" pitchFamily="2" charset="2"/>
              <a:buChar char="v"/>
            </a:pPr>
            <a:r>
              <a:rPr lang="en-US" sz="2800" dirty="0" smtClean="0">
                <a:latin typeface="Times New Roman" pitchFamily="18" charset="0"/>
                <a:cs typeface="Times New Roman" pitchFamily="18" charset="0"/>
              </a:rPr>
              <a:t>Programs must be stored in memory while they are being executed.</a:t>
            </a:r>
          </a:p>
          <a:p>
            <a:pPr>
              <a:lnSpc>
                <a:spcPct val="90000"/>
              </a:lnSpc>
              <a:buFont typeface="Wingdings" pitchFamily="2" charset="2"/>
              <a:buChar char="v"/>
            </a:pPr>
            <a:r>
              <a:rPr lang="en-US" sz="2800" dirty="0" smtClean="0">
                <a:latin typeface="Times New Roman" pitchFamily="18" charset="0"/>
                <a:cs typeface="Times New Roman" pitchFamily="18" charset="0"/>
              </a:rPr>
              <a:t>Contains Large number of semiconductor storage cells capable of storing one bit of information.</a:t>
            </a:r>
          </a:p>
          <a:p>
            <a:endParaRPr lang="en-IN"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Content Placeholder 2"/>
          <p:cNvSpPr>
            <a:spLocks noGrp="1"/>
          </p:cNvSpPr>
          <p:nvPr>
            <p:ph idx="1"/>
          </p:nvPr>
        </p:nvSpPr>
        <p:spPr>
          <a:xfrm>
            <a:off x="533400" y="1371600"/>
            <a:ext cx="8229600" cy="4835525"/>
          </a:xfrm>
        </p:spPr>
        <p:txBody>
          <a:bodyPr/>
          <a:lstStyle/>
          <a:p>
            <a:pPr>
              <a:buFont typeface="Wingdings" pitchFamily="2" charset="2"/>
              <a:buNone/>
            </a:pPr>
            <a:endParaRPr lang="en-US" altLang="zh-CN" sz="2000" dirty="0" smtClean="0">
              <a:solidFill>
                <a:srgbClr val="00B0F0"/>
              </a:solidFill>
              <a:latin typeface="Times New Roman" pitchFamily="18" charset="0"/>
              <a:ea typeface="SimSun" pitchFamily="2" charset="-122"/>
              <a:cs typeface="Times New Roman" pitchFamily="18" charset="0"/>
            </a:endParaRPr>
          </a:p>
          <a:p>
            <a:pPr>
              <a:buFont typeface="Wingdings" pitchFamily="2" charset="2"/>
              <a:buNone/>
            </a:pPr>
            <a:r>
              <a:rPr lang="en-US" altLang="zh-CN" sz="2000" dirty="0" smtClean="0">
                <a:solidFill>
                  <a:srgbClr val="FF0000"/>
                </a:solidFill>
                <a:latin typeface="Times New Roman" pitchFamily="18" charset="0"/>
                <a:ea typeface="SimSun" pitchFamily="2" charset="-122"/>
                <a:cs typeface="Times New Roman" pitchFamily="18" charset="0"/>
              </a:rPr>
              <a:t>Figure: A program that reads a line of characters and displays it</a:t>
            </a:r>
          </a:p>
          <a:p>
            <a:pPr>
              <a:buFont typeface="Wingdings" pitchFamily="2" charset="2"/>
              <a:buNone/>
            </a:pPr>
            <a:endParaRPr lang="en-US" altLang="zh-CN" sz="2000" dirty="0" smtClean="0">
              <a:solidFill>
                <a:srgbClr val="FF0000"/>
              </a:solidFill>
              <a:latin typeface="Times New Roman" pitchFamily="18" charset="0"/>
              <a:ea typeface="SimSun" pitchFamily="2" charset="-122"/>
              <a:cs typeface="Times New Roman" pitchFamily="18" charset="0"/>
            </a:endParaRPr>
          </a:p>
          <a:p>
            <a:pPr>
              <a:buFont typeface="Wingdings" pitchFamily="2" charset="2"/>
              <a:buNone/>
            </a:pPr>
            <a:r>
              <a:rPr lang="en-US" altLang="zh-CN" sz="2000" dirty="0" smtClean="0">
                <a:solidFill>
                  <a:srgbClr val="00B050"/>
                </a:solidFill>
                <a:latin typeface="Times New Roman" pitchFamily="18" charset="0"/>
                <a:ea typeface="SimSun" pitchFamily="2" charset="-122"/>
                <a:cs typeface="Times New Roman" pitchFamily="18" charset="0"/>
              </a:rPr>
              <a:t>               Move               #Loc ,R0</a:t>
            </a:r>
          </a:p>
          <a:p>
            <a:pPr>
              <a:buFont typeface="Wingdings" pitchFamily="2" charset="2"/>
              <a:buNone/>
            </a:pPr>
            <a:r>
              <a:rPr lang="en-US" altLang="zh-CN" sz="2000" dirty="0" smtClean="0">
                <a:solidFill>
                  <a:srgbClr val="00B050"/>
                </a:solidFill>
                <a:latin typeface="Times New Roman" pitchFamily="18" charset="0"/>
                <a:ea typeface="SimSun" pitchFamily="2" charset="-122"/>
                <a:cs typeface="Times New Roman" pitchFamily="18" charset="0"/>
              </a:rPr>
              <a:t>Read       </a:t>
            </a:r>
            <a:r>
              <a:rPr lang="en-US" altLang="zh-CN" sz="2000" dirty="0" err="1" smtClean="0">
                <a:solidFill>
                  <a:srgbClr val="00B050"/>
                </a:solidFill>
                <a:latin typeface="Times New Roman" pitchFamily="18" charset="0"/>
                <a:ea typeface="SimSun" pitchFamily="2" charset="-122"/>
                <a:cs typeface="Times New Roman" pitchFamily="18" charset="0"/>
              </a:rPr>
              <a:t>testbit</a:t>
            </a:r>
            <a:r>
              <a:rPr lang="en-US" altLang="zh-CN" sz="2000" dirty="0" smtClean="0">
                <a:solidFill>
                  <a:srgbClr val="00B050"/>
                </a:solidFill>
                <a:latin typeface="Times New Roman" pitchFamily="18" charset="0"/>
                <a:ea typeface="SimSun" pitchFamily="2" charset="-122"/>
                <a:cs typeface="Times New Roman" pitchFamily="18" charset="0"/>
              </a:rPr>
              <a:t>              #3,INSTATUS</a:t>
            </a:r>
          </a:p>
          <a:p>
            <a:pPr>
              <a:buFont typeface="Wingdings" pitchFamily="2" charset="2"/>
              <a:buNone/>
            </a:pPr>
            <a:r>
              <a:rPr lang="en-US" altLang="zh-CN" sz="2000" dirty="0" smtClean="0">
                <a:solidFill>
                  <a:srgbClr val="00B050"/>
                </a:solidFill>
                <a:latin typeface="Times New Roman" pitchFamily="18" charset="0"/>
                <a:ea typeface="SimSun" pitchFamily="2" charset="-122"/>
                <a:cs typeface="Times New Roman" pitchFamily="18" charset="0"/>
              </a:rPr>
              <a:t>                branch=0       Read</a:t>
            </a:r>
          </a:p>
          <a:p>
            <a:pPr>
              <a:buFont typeface="Wingdings" pitchFamily="2" charset="2"/>
              <a:buNone/>
            </a:pPr>
            <a:r>
              <a:rPr lang="en-US" altLang="zh-CN" sz="2000" dirty="0" smtClean="0">
                <a:solidFill>
                  <a:srgbClr val="00B050"/>
                </a:solidFill>
                <a:latin typeface="Times New Roman" pitchFamily="18" charset="0"/>
                <a:ea typeface="SimSun" pitchFamily="2" charset="-122"/>
                <a:cs typeface="Times New Roman" pitchFamily="18" charset="0"/>
              </a:rPr>
              <a:t>                </a:t>
            </a:r>
            <a:r>
              <a:rPr lang="en-US" altLang="zh-CN" sz="2000" dirty="0" err="1" smtClean="0">
                <a:solidFill>
                  <a:srgbClr val="00B050"/>
                </a:solidFill>
                <a:latin typeface="Times New Roman" pitchFamily="18" charset="0"/>
                <a:ea typeface="SimSun" pitchFamily="2" charset="-122"/>
                <a:cs typeface="Times New Roman" pitchFamily="18" charset="0"/>
              </a:rPr>
              <a:t>movebyte</a:t>
            </a:r>
            <a:r>
              <a:rPr lang="en-US" altLang="zh-CN" sz="2000" dirty="0" smtClean="0">
                <a:solidFill>
                  <a:srgbClr val="00B050"/>
                </a:solidFill>
                <a:latin typeface="Times New Roman" pitchFamily="18" charset="0"/>
                <a:ea typeface="SimSun" pitchFamily="2" charset="-122"/>
                <a:cs typeface="Times New Roman" pitchFamily="18" charset="0"/>
              </a:rPr>
              <a:t>      DATAIN , (R0)</a:t>
            </a:r>
          </a:p>
          <a:p>
            <a:pPr>
              <a:buFont typeface="Wingdings" pitchFamily="2" charset="2"/>
              <a:buNone/>
            </a:pPr>
            <a:r>
              <a:rPr lang="en-US" altLang="zh-CN" sz="2000" dirty="0" smtClean="0">
                <a:solidFill>
                  <a:srgbClr val="00B050"/>
                </a:solidFill>
                <a:latin typeface="Times New Roman" pitchFamily="18" charset="0"/>
                <a:ea typeface="SimSun" pitchFamily="2" charset="-122"/>
                <a:cs typeface="Times New Roman" pitchFamily="18" charset="0"/>
              </a:rPr>
              <a:t>ECHO     </a:t>
            </a:r>
            <a:r>
              <a:rPr lang="en-US" altLang="zh-CN" sz="2000" dirty="0" err="1" smtClean="0">
                <a:solidFill>
                  <a:srgbClr val="00B050"/>
                </a:solidFill>
                <a:latin typeface="Times New Roman" pitchFamily="18" charset="0"/>
                <a:ea typeface="SimSun" pitchFamily="2" charset="-122"/>
                <a:cs typeface="Times New Roman" pitchFamily="18" charset="0"/>
              </a:rPr>
              <a:t>TestBit</a:t>
            </a:r>
            <a:r>
              <a:rPr lang="en-US" altLang="zh-CN" sz="2000" dirty="0" smtClean="0">
                <a:solidFill>
                  <a:srgbClr val="00B050"/>
                </a:solidFill>
                <a:latin typeface="Times New Roman" pitchFamily="18" charset="0"/>
                <a:ea typeface="SimSun" pitchFamily="2" charset="-122"/>
                <a:cs typeface="Times New Roman" pitchFamily="18" charset="0"/>
              </a:rPr>
              <a:t>          #3,OUTSTATUS</a:t>
            </a:r>
          </a:p>
          <a:p>
            <a:pPr>
              <a:buFont typeface="Wingdings" pitchFamily="2" charset="2"/>
              <a:buNone/>
            </a:pPr>
            <a:r>
              <a:rPr lang="en-US" altLang="zh-CN" sz="2000" dirty="0" smtClean="0">
                <a:solidFill>
                  <a:srgbClr val="00B050"/>
                </a:solidFill>
                <a:latin typeface="Times New Roman" pitchFamily="18" charset="0"/>
                <a:ea typeface="SimSun" pitchFamily="2" charset="-122"/>
                <a:cs typeface="Times New Roman" pitchFamily="18" charset="0"/>
              </a:rPr>
              <a:t>                 Branch          ECHO</a:t>
            </a:r>
          </a:p>
          <a:p>
            <a:pPr>
              <a:buFont typeface="Wingdings" pitchFamily="2" charset="2"/>
              <a:buNone/>
            </a:pPr>
            <a:r>
              <a:rPr lang="en-US" altLang="zh-CN" sz="2000" dirty="0" smtClean="0">
                <a:solidFill>
                  <a:srgbClr val="00B050"/>
                </a:solidFill>
                <a:latin typeface="Times New Roman" pitchFamily="18" charset="0"/>
                <a:ea typeface="SimSun" pitchFamily="2" charset="-122"/>
                <a:cs typeface="Times New Roman" pitchFamily="18" charset="0"/>
              </a:rPr>
              <a:t>                 </a:t>
            </a:r>
            <a:r>
              <a:rPr lang="en-US" altLang="zh-CN" sz="2000" dirty="0" err="1" smtClean="0">
                <a:solidFill>
                  <a:srgbClr val="00B050"/>
                </a:solidFill>
                <a:latin typeface="Times New Roman" pitchFamily="18" charset="0"/>
                <a:ea typeface="SimSun" pitchFamily="2" charset="-122"/>
                <a:cs typeface="Times New Roman" pitchFamily="18" charset="0"/>
              </a:rPr>
              <a:t>MoveByte</a:t>
            </a:r>
            <a:r>
              <a:rPr lang="en-US" altLang="zh-CN" sz="2000" dirty="0" smtClean="0">
                <a:solidFill>
                  <a:srgbClr val="00B050"/>
                </a:solidFill>
                <a:latin typeface="Times New Roman" pitchFamily="18" charset="0"/>
                <a:ea typeface="SimSun" pitchFamily="2" charset="-122"/>
                <a:cs typeface="Times New Roman" pitchFamily="18" charset="0"/>
              </a:rPr>
              <a:t>     (r0),DATAOUT</a:t>
            </a:r>
          </a:p>
          <a:p>
            <a:pPr>
              <a:buFont typeface="Wingdings" pitchFamily="2" charset="2"/>
              <a:buNone/>
            </a:pPr>
            <a:r>
              <a:rPr lang="en-US" altLang="zh-CN" sz="2000" dirty="0" smtClean="0">
                <a:solidFill>
                  <a:srgbClr val="00B050"/>
                </a:solidFill>
                <a:latin typeface="Times New Roman" pitchFamily="18" charset="0"/>
                <a:ea typeface="SimSun" pitchFamily="2" charset="-122"/>
                <a:cs typeface="Times New Roman" pitchFamily="18" charset="0"/>
              </a:rPr>
              <a:t>                 Compare       #CR, (R0)+</a:t>
            </a:r>
          </a:p>
          <a:p>
            <a:pPr>
              <a:buFont typeface="Wingdings" pitchFamily="2" charset="2"/>
              <a:buNone/>
            </a:pPr>
            <a:r>
              <a:rPr lang="en-US" altLang="zh-CN" sz="2000" dirty="0" smtClean="0">
                <a:solidFill>
                  <a:srgbClr val="00B050"/>
                </a:solidFill>
                <a:latin typeface="Times New Roman" pitchFamily="18" charset="0"/>
                <a:ea typeface="SimSun" pitchFamily="2" charset="-122"/>
                <a:cs typeface="Times New Roman" pitchFamily="18" charset="0"/>
              </a:rPr>
              <a:t>                 Branch ≠ 0    Read</a:t>
            </a:r>
          </a:p>
          <a:p>
            <a:pPr>
              <a:buFont typeface="Wingdings" pitchFamily="2" charset="2"/>
              <a:buNone/>
            </a:pPr>
            <a:r>
              <a:rPr lang="en-US" altLang="zh-CN" sz="2000" dirty="0" smtClean="0">
                <a:solidFill>
                  <a:srgbClr val="00B050"/>
                </a:solidFill>
                <a:latin typeface="Times New Roman" pitchFamily="18" charset="0"/>
                <a:ea typeface="SimSun" pitchFamily="2" charset="-122"/>
                <a:cs typeface="Times New Roman" pitchFamily="18" charset="0"/>
              </a:rPr>
              <a:t>                     </a:t>
            </a:r>
          </a:p>
          <a:p>
            <a:pPr>
              <a:buFont typeface="Wingdings" pitchFamily="2" charset="2"/>
              <a:buNone/>
            </a:pPr>
            <a:endParaRPr lang="en-US" altLang="zh-CN" sz="2000" dirty="0" smtClean="0">
              <a:solidFill>
                <a:srgbClr val="00B0F0"/>
              </a:solidFill>
              <a:latin typeface="Times New Roman" pitchFamily="18" charset="0"/>
              <a:ea typeface="SimSun" pitchFamily="2" charset="-122"/>
              <a:cs typeface="Times New Roman" pitchFamily="18" charset="0"/>
            </a:endParaRPr>
          </a:p>
          <a:p>
            <a:pPr>
              <a:buFont typeface="Wingdings" pitchFamily="2" charset="2"/>
              <a:buNone/>
            </a:pPr>
            <a:endParaRPr lang="en-US" sz="2000" dirty="0" smtClean="0">
              <a:latin typeface="Times New Roman" pitchFamily="18" charset="0"/>
              <a:ea typeface="SimSun" pitchFamily="2" charset="-122"/>
              <a:cs typeface="Times New Roman" pitchFamily="18" charset="0"/>
            </a:endParaRPr>
          </a:p>
        </p:txBody>
      </p:sp>
      <p:sp>
        <p:nvSpPr>
          <p:cNvPr id="4" name="Title 1"/>
          <p:cNvSpPr txBox="1">
            <a:spLocks noGrp="1"/>
          </p:cNvSpPr>
          <p:nvPr>
            <p:ph type="title"/>
          </p:nvPr>
        </p:nvSpPr>
        <p:spPr>
          <a:xfrm>
            <a:off x="457200" y="457200"/>
            <a:ext cx="8229600" cy="1143000"/>
          </a:xfrm>
          <a:prstGeom prst="rect">
            <a:avLst/>
          </a:prstGeom>
        </p:spPr>
        <p:txBody>
          <a:bodyP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4800" b="0" i="0" u="none" strike="noStrike" kern="1200" cap="none" spc="0" normalizeH="0" baseline="0" noProof="0" dirty="0" smtClean="0">
                <a:ln>
                  <a:noFill/>
                </a:ln>
                <a:solidFill>
                  <a:schemeClr val="tx2"/>
                </a:solidFill>
                <a:effectLst/>
                <a:uLnTx/>
                <a:uFillTx/>
                <a:latin typeface="+mj-lt"/>
                <a:ea typeface="SimSun" pitchFamily="2" charset="-122"/>
                <a:cs typeface="+mj-cs"/>
              </a:rPr>
              <a:t>Basic Input/output Operations cont..</a:t>
            </a:r>
            <a:endParaRPr kumimoji="0" lang="en-IN"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body" idx="4294967295"/>
          </p:nvPr>
        </p:nvSpPr>
        <p:spPr>
          <a:xfrm>
            <a:off x="228600" y="1719263"/>
            <a:ext cx="8686800" cy="4411662"/>
          </a:xfrm>
        </p:spPr>
        <p:txBody>
          <a:bodyPr>
            <a:normAutofit/>
          </a:bodyPr>
          <a:lstStyle/>
          <a:p>
            <a:pPr eaLnBrk="1" hangingPunct="1"/>
            <a:r>
              <a:rPr lang="en-US" altLang="zh-CN" dirty="0" smtClean="0">
                <a:latin typeface="Times New Roman" pitchFamily="18" charset="0"/>
                <a:ea typeface="SimSun" pitchFamily="2" charset="-122"/>
                <a:cs typeface="Times New Roman" pitchFamily="18" charset="0"/>
              </a:rPr>
              <a:t>Program controlled i/o requires continuous involvement of the processor in the I/O activities.</a:t>
            </a:r>
          </a:p>
          <a:p>
            <a:pPr eaLnBrk="1" hangingPunct="1"/>
            <a:r>
              <a:rPr lang="en-US" altLang="zh-CN" dirty="0" smtClean="0">
                <a:latin typeface="Times New Roman" pitchFamily="18" charset="0"/>
                <a:ea typeface="SimSun" pitchFamily="2" charset="-122"/>
                <a:cs typeface="Times New Roman" pitchFamily="18" charset="0"/>
              </a:rPr>
              <a:t>It is desirable to avoid wasting processor execution time</a:t>
            </a:r>
          </a:p>
          <a:p>
            <a:pPr eaLnBrk="1" hangingPunct="1"/>
            <a:r>
              <a:rPr lang="en-US" altLang="zh-CN" dirty="0" smtClean="0">
                <a:latin typeface="Times New Roman" pitchFamily="18" charset="0"/>
                <a:ea typeface="SimSun" pitchFamily="2" charset="-122"/>
                <a:cs typeface="Times New Roman" pitchFamily="18" charset="0"/>
              </a:rPr>
              <a:t>Other I/O techniques, based on the use of interrupts ,may be used to improve the utilization of the processor</a:t>
            </a:r>
          </a:p>
        </p:txBody>
      </p:sp>
      <p:sp>
        <p:nvSpPr>
          <p:cNvPr id="4" name="Title 1"/>
          <p:cNvSpPr txBox="1">
            <a:spLocks/>
          </p:cNvSpPr>
          <p:nvPr/>
        </p:nvSpPr>
        <p:spPr>
          <a:xfrm>
            <a:off x="304800" y="685800"/>
            <a:ext cx="8229600" cy="1143000"/>
          </a:xfrm>
          <a:prstGeom prst="rect">
            <a:avLst/>
          </a:prstGeom>
        </p:spPr>
        <p:txBody>
          <a:bodyP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4800" b="0" i="0" u="none" strike="noStrike" kern="1200" cap="none" spc="0" normalizeH="0" baseline="0" noProof="0" dirty="0" smtClean="0">
                <a:ln>
                  <a:noFill/>
                </a:ln>
                <a:solidFill>
                  <a:schemeClr val="tx2"/>
                </a:solidFill>
                <a:effectLst/>
                <a:uLnTx/>
                <a:uFillTx/>
                <a:latin typeface="+mj-lt"/>
                <a:ea typeface="SimSun" pitchFamily="2" charset="-122"/>
                <a:cs typeface="+mj-cs"/>
              </a:rPr>
              <a:t>Basic Input/output Operations cont..</a:t>
            </a:r>
            <a:endParaRPr kumimoji="0" lang="en-IN"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1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1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685800"/>
            <a:ext cx="5486400" cy="914400"/>
          </a:xfrm>
          <a:prstGeom prst="rect">
            <a:avLst/>
          </a:prstGeom>
        </p:spPr>
        <p:txBody>
          <a:bodyPr>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4800" b="0" i="0" u="none" strike="noStrike" kern="1200" cap="none" spc="0" normalizeH="0" baseline="0" noProof="0" dirty="0" smtClean="0">
                <a:ln>
                  <a:noFill/>
                </a:ln>
                <a:solidFill>
                  <a:schemeClr val="tx2"/>
                </a:solidFill>
                <a:effectLst/>
                <a:uLnTx/>
                <a:uFillTx/>
                <a:latin typeface="+mj-lt"/>
                <a:ea typeface="SimSun" pitchFamily="2" charset="-122"/>
                <a:cs typeface="+mj-cs"/>
              </a:rPr>
              <a:t>Stacks and Queues</a:t>
            </a:r>
            <a:endParaRPr kumimoji="0" lang="en-IN"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4" name="Rectangle 3"/>
          <p:cNvSpPr txBox="1">
            <a:spLocks noChangeArrowheads="1"/>
          </p:cNvSpPr>
          <p:nvPr/>
        </p:nvSpPr>
        <p:spPr>
          <a:xfrm>
            <a:off x="228600" y="1447800"/>
            <a:ext cx="8610600" cy="5105400"/>
          </a:xfrm>
          <a:prstGeom prst="rect">
            <a:avLst/>
          </a:prstGeom>
        </p:spPr>
        <p:txBody>
          <a:bodyPr vert="horz">
            <a:normAutofit lnSpcReduction="1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400" b="0" i="0" u="none" strike="noStrike" kern="1200" cap="none" spc="0" normalizeH="0" baseline="0" noProof="0" dirty="0" smtClean="0">
                <a:ln>
                  <a:noFill/>
                </a:ln>
                <a:solidFill>
                  <a:srgbClr val="00B050"/>
                </a:solidFill>
                <a:effectLst/>
                <a:uLnTx/>
                <a:uFillTx/>
                <a:latin typeface="Times New Roman" pitchFamily="18" charset="0"/>
                <a:ea typeface="+mn-ea"/>
                <a:cs typeface="Times New Roman" pitchFamily="18" charset="0"/>
              </a:rPr>
              <a:t>A computer pgm needs to perform a particular subtask using a familiar subroutine structure.</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400" b="0" i="0" u="none" strike="noStrike" kern="1200" cap="none" spc="0" normalizeH="0" baseline="0" noProof="0" dirty="0" smtClean="0">
                <a:ln>
                  <a:noFill/>
                </a:ln>
                <a:solidFill>
                  <a:srgbClr val="00B050"/>
                </a:solidFill>
                <a:effectLst/>
                <a:uLnTx/>
                <a:uFillTx/>
                <a:latin typeface="Times New Roman" pitchFamily="18" charset="0"/>
                <a:ea typeface="+mn-ea"/>
                <a:cs typeface="Times New Roman" pitchFamily="18" charset="0"/>
              </a:rPr>
              <a:t>Data operated on by a pgm can be organized in a variety of ways.</a:t>
            </a:r>
          </a:p>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pitchFamily="2" charset="2"/>
              <a:buNone/>
              <a:tabLst/>
              <a:defRPr/>
            </a:pPr>
            <a:r>
              <a:rPr kumimoji="0" lang="en-US" sz="2400" b="0" i="0" u="none" strike="noStrike" kern="1200" cap="none" spc="0" normalizeH="0" baseline="0" noProof="0" dirty="0" smtClean="0">
                <a:ln>
                  <a:noFill/>
                </a:ln>
                <a:solidFill>
                  <a:srgbClr val="C00000"/>
                </a:solidFill>
                <a:effectLst/>
                <a:uLnTx/>
                <a:uFillTx/>
                <a:latin typeface="Times New Roman" pitchFamily="18" charset="0"/>
                <a:ea typeface="+mn-ea"/>
                <a:cs typeface="Times New Roman" pitchFamily="18" charset="0"/>
              </a:rPr>
              <a:t>a.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400" b="0" i="0" u="none" strike="noStrike" kern="1200" cap="none" spc="0" normalizeH="0" baseline="0" noProof="0" dirty="0" smtClean="0">
                <a:ln>
                  <a:noFill/>
                </a:ln>
                <a:effectLst/>
                <a:uLnTx/>
                <a:uFillTx/>
                <a:latin typeface="Times New Roman" pitchFamily="18" charset="0"/>
                <a:ea typeface="+mn-ea"/>
                <a:cs typeface="Times New Roman" pitchFamily="18" charset="0"/>
              </a:rPr>
              <a:t>A </a:t>
            </a:r>
            <a:r>
              <a:rPr kumimoji="0" lang="en-US" sz="24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stack </a:t>
            </a:r>
            <a:r>
              <a:rPr kumimoji="0" lang="en-US" sz="2400" b="0" i="0" u="none" strike="noStrike" kern="1200" cap="none" spc="0" normalizeH="0" baseline="0" noProof="0" dirty="0" smtClean="0">
                <a:ln>
                  <a:noFill/>
                </a:ln>
                <a:effectLst/>
                <a:uLnTx/>
                <a:uFillTx/>
                <a:latin typeface="Times New Roman" pitchFamily="18" charset="0"/>
                <a:ea typeface="+mn-ea"/>
                <a:cs typeface="Times New Roman" pitchFamily="18" charset="0"/>
              </a:rPr>
              <a:t>is a list of data elements usually words or bytes with the restriction that elements can be added or removed at one end of the list only</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400" b="0" i="0" u="none" strike="noStrike" kern="1200" cap="none" spc="0" normalizeH="0" baseline="0" noProof="0" dirty="0" smtClean="0">
                <a:ln>
                  <a:noFill/>
                </a:ln>
                <a:effectLst/>
                <a:uLnTx/>
                <a:uFillTx/>
                <a:latin typeface="Times New Roman" pitchFamily="18" charset="0"/>
                <a:ea typeface="+mn-ea"/>
                <a:cs typeface="Times New Roman" pitchFamily="18" charset="0"/>
              </a:rPr>
              <a:t>This end is called </a:t>
            </a:r>
            <a:r>
              <a:rPr kumimoji="0" lang="en-US" sz="2400" b="0"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TOS</a:t>
            </a:r>
            <a:r>
              <a:rPr kumimoji="0" lang="en-US" sz="2400" b="0" i="0" u="none" strike="noStrike" kern="1200" cap="none" spc="0" normalizeH="0" baseline="0" noProof="0" dirty="0" smtClean="0">
                <a:ln>
                  <a:noFill/>
                </a:ln>
                <a:effectLst/>
                <a:uLnTx/>
                <a:uFillTx/>
                <a:latin typeface="Times New Roman" pitchFamily="18" charset="0"/>
                <a:ea typeface="+mn-ea"/>
                <a:cs typeface="Times New Roman" pitchFamily="18" charset="0"/>
              </a:rPr>
              <a:t> &amp; the other end is called </a:t>
            </a:r>
            <a:r>
              <a:rPr kumimoji="0" lang="en-US" sz="2400" b="0"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bottom</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400" b="0" i="0" u="none" strike="noStrike" kern="1200" cap="none" spc="0" normalizeH="0" baseline="0" noProof="0" dirty="0" smtClean="0">
                <a:ln>
                  <a:noFill/>
                </a:ln>
                <a:effectLst/>
                <a:uLnTx/>
                <a:uFillTx/>
                <a:latin typeface="Times New Roman" pitchFamily="18" charset="0"/>
                <a:ea typeface="+mn-ea"/>
                <a:cs typeface="Times New Roman" pitchFamily="18" charset="0"/>
              </a:rPr>
              <a:t>This structure is sometimes called as </a:t>
            </a:r>
            <a:r>
              <a:rPr kumimoji="0" lang="en-US" sz="2400" b="0"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pushdown stack</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400" b="0" i="0" u="none" strike="noStrike" kern="1200" cap="none" spc="0" normalizeH="0" baseline="0" noProof="0" dirty="0" smtClean="0">
                <a:ln>
                  <a:noFill/>
                </a:ln>
                <a:effectLst/>
                <a:uLnTx/>
                <a:uFillTx/>
                <a:latin typeface="Times New Roman" pitchFamily="18" charset="0"/>
                <a:ea typeface="+mn-ea"/>
                <a:cs typeface="Times New Roman" pitchFamily="18" charset="0"/>
              </a:rPr>
              <a:t>It is </a:t>
            </a:r>
            <a:r>
              <a:rPr kumimoji="0" lang="en-US" sz="2400" b="0"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LIFO</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400" b="0" i="0" u="none" strike="noStrike" kern="1200" cap="none" spc="0" normalizeH="0" baseline="0" noProof="0" dirty="0" smtClean="0">
                <a:ln>
                  <a:noFill/>
                </a:ln>
                <a:effectLst/>
                <a:uLnTx/>
                <a:uFillTx/>
                <a:latin typeface="Times New Roman" pitchFamily="18" charset="0"/>
                <a:ea typeface="+mn-ea"/>
                <a:cs typeface="Times New Roman" pitchFamily="18" charset="0"/>
              </a:rPr>
              <a:t>The terms </a:t>
            </a:r>
            <a:r>
              <a:rPr kumimoji="0" lang="en-US" sz="2400" b="0"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push</a:t>
            </a:r>
            <a:r>
              <a:rPr kumimoji="0" lang="en-US" sz="2400" b="0" i="0" u="none" strike="noStrike" kern="1200" cap="none" spc="0" normalizeH="0" baseline="0" noProof="0" dirty="0" smtClean="0">
                <a:ln>
                  <a:noFill/>
                </a:ln>
                <a:effectLst/>
                <a:uLnTx/>
                <a:uFillTx/>
                <a:latin typeface="Times New Roman" pitchFamily="18" charset="0"/>
                <a:ea typeface="+mn-ea"/>
                <a:cs typeface="Times New Roman" pitchFamily="18" charset="0"/>
              </a:rPr>
              <a:t> &amp; </a:t>
            </a:r>
            <a:r>
              <a:rPr kumimoji="0" lang="en-US" sz="2400" b="0"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pop</a:t>
            </a:r>
            <a:r>
              <a:rPr kumimoji="0" lang="en-US" sz="2400" b="0" i="0" u="none" strike="noStrike" kern="1200" cap="none" spc="0" normalizeH="0" baseline="0" noProof="0" dirty="0" smtClean="0">
                <a:ln>
                  <a:noFill/>
                </a:ln>
                <a:effectLst/>
                <a:uLnTx/>
                <a:uFillTx/>
                <a:latin typeface="Times New Roman" pitchFamily="18" charset="0"/>
                <a:ea typeface="+mn-ea"/>
                <a:cs typeface="Times New Roman" pitchFamily="18" charset="0"/>
              </a:rPr>
              <a:t> are used to describe placing the new item on the stack &amp; removing the top item from the stack</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400" b="0" i="0" u="none" strike="noStrike" kern="1200" cap="none" spc="0" normalizeH="0" baseline="0" noProof="0" dirty="0" smtClean="0">
                <a:ln>
                  <a:noFill/>
                </a:ln>
                <a:effectLst/>
                <a:uLnTx/>
                <a:uFillTx/>
                <a:latin typeface="Times New Roman" pitchFamily="18" charset="0"/>
                <a:ea typeface="+mn-ea"/>
                <a:cs typeface="Times New Roman" pitchFamily="18" charset="0"/>
              </a:rPr>
              <a:t>Stack that grows in the direction of decreasing address</a:t>
            </a:r>
          </a:p>
          <a:p>
            <a:pPr marL="514350" marR="0" lvl="0" indent="-514350" algn="l" defTabSz="914400" rtl="0" eaLnBrk="1" fontAlgn="auto" latinLnBrk="0" hangingPunct="1">
              <a:lnSpc>
                <a:spcPct val="100000"/>
              </a:lnSpc>
              <a:spcBef>
                <a:spcPct val="20000"/>
              </a:spcBef>
              <a:spcAft>
                <a:spcPts val="0"/>
              </a:spcAft>
              <a:buClr>
                <a:schemeClr val="accent3"/>
              </a:buClr>
              <a:buSzPct val="95000"/>
              <a:buFont typeface="Wingdings" pitchFamily="2" charset="2"/>
              <a:buAutoNum type="alphaLcPeriod"/>
              <a:tabLst/>
              <a:defRPr/>
            </a:pPr>
            <a:endParaRPr kumimoji="0" lang="en-US" sz="2000" b="0" i="0" u="none" strike="noStrike" kern="1200" cap="none" spc="0" normalizeH="0" baseline="0" noProof="0" dirty="0" smtClean="0">
              <a:ln>
                <a:noFill/>
              </a:ln>
              <a:solidFill>
                <a:srgbClr val="C00000"/>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idx="4294967295"/>
          </p:nvPr>
        </p:nvSpPr>
        <p:spPr>
          <a:xfrm>
            <a:off x="457200" y="122238"/>
            <a:ext cx="7543800" cy="639762"/>
          </a:xfrm>
        </p:spPr>
        <p:txBody>
          <a:bodyPr/>
          <a:lstStyle/>
          <a:p>
            <a:pPr eaLnBrk="1" hangingPunct="1"/>
            <a:r>
              <a:rPr lang="en-US" sz="2000" smtClean="0">
                <a:solidFill>
                  <a:srgbClr val="C00000"/>
                </a:solidFill>
                <a:latin typeface="Times New Roman" pitchFamily="18" charset="0"/>
                <a:cs typeface="Times New Roman" pitchFamily="18" charset="0"/>
              </a:rPr>
              <a:t>Stack Organization</a:t>
            </a:r>
          </a:p>
        </p:txBody>
      </p:sp>
      <p:sp>
        <p:nvSpPr>
          <p:cNvPr id="299011" name="Text Box 3"/>
          <p:cNvSpPr txBox="1">
            <a:spLocks noChangeArrowheads="1"/>
          </p:cNvSpPr>
          <p:nvPr/>
        </p:nvSpPr>
        <p:spPr bwMode="auto">
          <a:xfrm>
            <a:off x="3851275" y="4149725"/>
            <a:ext cx="1439863" cy="358775"/>
          </a:xfrm>
          <a:prstGeom prst="rect">
            <a:avLst/>
          </a:prstGeom>
          <a:solidFill>
            <a:srgbClr val="00FFFF"/>
          </a:solidFill>
          <a:ln w="28575" algn="ctr">
            <a:solidFill>
              <a:schemeClr val="tx1"/>
            </a:solidFill>
            <a:miter lim="800000"/>
            <a:headEnd/>
            <a:tailEnd/>
          </a:ln>
        </p:spPr>
        <p:txBody>
          <a:bodyPr lIns="0" tIns="0" rIns="0" bIns="0" anchor="ctr"/>
          <a:lstStyle/>
          <a:p>
            <a:pPr algn="ctr" eaLnBrk="0" hangingPunct="0">
              <a:lnSpc>
                <a:spcPct val="90000"/>
              </a:lnSpc>
              <a:spcBef>
                <a:spcPct val="50000"/>
              </a:spcBef>
              <a:buClr>
                <a:schemeClr val="bg1"/>
              </a:buClr>
              <a:buFont typeface="Arial" pitchFamily="34" charset="0"/>
              <a:buNone/>
            </a:pPr>
            <a:r>
              <a:rPr lang="en-US" sz="2000" b="1">
                <a:latin typeface="Times New Roman" pitchFamily="18" charset="0"/>
                <a:cs typeface="Times New Roman" pitchFamily="18" charset="0"/>
              </a:rPr>
              <a:t>SP</a:t>
            </a:r>
          </a:p>
        </p:txBody>
      </p:sp>
      <p:sp>
        <p:nvSpPr>
          <p:cNvPr id="299012" name="Line 4"/>
          <p:cNvSpPr>
            <a:spLocks noChangeShapeType="1"/>
          </p:cNvSpPr>
          <p:nvPr/>
        </p:nvSpPr>
        <p:spPr bwMode="auto">
          <a:xfrm>
            <a:off x="5292725" y="4329113"/>
            <a:ext cx="719138" cy="0"/>
          </a:xfrm>
          <a:prstGeom prst="line">
            <a:avLst/>
          </a:prstGeom>
          <a:noFill/>
          <a:ln w="28575">
            <a:solidFill>
              <a:schemeClr val="accent1"/>
            </a:solidFill>
            <a:round/>
            <a:headEnd/>
            <a:tailEnd type="triangle" w="lg" len="lg"/>
          </a:ln>
        </p:spPr>
        <p:txBody>
          <a:bodyPr lIns="0" tIns="0" rIns="0" bIns="0" anchor="ctr">
            <a:spAutoFit/>
          </a:bodyPr>
          <a:lstStyle/>
          <a:p>
            <a:endParaRPr lang="en-IN"/>
          </a:p>
        </p:txBody>
      </p:sp>
      <p:sp>
        <p:nvSpPr>
          <p:cNvPr id="299013" name="AutoShape 5"/>
          <p:cNvSpPr>
            <a:spLocks noChangeArrowheads="1"/>
          </p:cNvSpPr>
          <p:nvPr/>
        </p:nvSpPr>
        <p:spPr bwMode="auto">
          <a:xfrm>
            <a:off x="3581400" y="5589588"/>
            <a:ext cx="1979613" cy="539750"/>
          </a:xfrm>
          <a:prstGeom prst="wedgeRoundRectCallout">
            <a:avLst>
              <a:gd name="adj1" fmla="val 72694"/>
              <a:gd name="adj2" fmla="val -25588"/>
              <a:gd name="adj3" fmla="val 16667"/>
            </a:avLst>
          </a:prstGeom>
          <a:noFill/>
          <a:ln w="28575" algn="ctr">
            <a:solidFill>
              <a:schemeClr val="accent1"/>
            </a:solidFill>
            <a:miter lim="800000"/>
            <a:headEnd/>
            <a:tailEnd/>
          </a:ln>
        </p:spPr>
        <p:txBody>
          <a:bodyPr lIns="0" tIns="0" rIns="0" bIns="0" anchor="ctr"/>
          <a:lstStyle/>
          <a:p>
            <a:pPr algn="ctr" eaLnBrk="0" hangingPunct="0">
              <a:lnSpc>
                <a:spcPct val="90000"/>
              </a:lnSpc>
              <a:spcBef>
                <a:spcPct val="50000"/>
              </a:spcBef>
              <a:buClr>
                <a:schemeClr val="bg1"/>
              </a:buClr>
              <a:buFont typeface="Arial" pitchFamily="34" charset="0"/>
              <a:buNone/>
            </a:pPr>
            <a:r>
              <a:rPr lang="en-US" sz="2400" b="1">
                <a:latin typeface="Times New Roman" pitchFamily="18" charset="0"/>
                <a:cs typeface="Times New Roman" pitchFamily="18" charset="0"/>
              </a:rPr>
              <a:t>Stack Bottom</a:t>
            </a:r>
          </a:p>
        </p:txBody>
      </p:sp>
      <p:sp>
        <p:nvSpPr>
          <p:cNvPr id="299014" name="AutoShape 6"/>
          <p:cNvSpPr>
            <a:spLocks noChangeArrowheads="1"/>
          </p:cNvSpPr>
          <p:nvPr/>
        </p:nvSpPr>
        <p:spPr bwMode="auto">
          <a:xfrm>
            <a:off x="3581400" y="1268413"/>
            <a:ext cx="1979613" cy="1081087"/>
          </a:xfrm>
          <a:prstGeom prst="wedgeRoundRectCallout">
            <a:avLst>
              <a:gd name="adj1" fmla="val 76463"/>
              <a:gd name="adj2" fmla="val 212704"/>
              <a:gd name="adj3" fmla="val 16667"/>
            </a:avLst>
          </a:prstGeom>
          <a:noFill/>
          <a:ln w="28575" algn="ctr">
            <a:solidFill>
              <a:schemeClr val="accent1"/>
            </a:solidFill>
            <a:miter lim="800000"/>
            <a:headEnd/>
            <a:tailEnd/>
          </a:ln>
        </p:spPr>
        <p:txBody>
          <a:bodyPr lIns="0" tIns="0" rIns="0" bIns="0" anchor="ctr"/>
          <a:lstStyle/>
          <a:p>
            <a:pPr algn="ctr" eaLnBrk="0" hangingPunct="0">
              <a:lnSpc>
                <a:spcPct val="90000"/>
              </a:lnSpc>
              <a:spcBef>
                <a:spcPct val="50000"/>
              </a:spcBef>
              <a:buClr>
                <a:schemeClr val="bg1"/>
              </a:buClr>
              <a:buFont typeface="Arial" pitchFamily="34" charset="0"/>
              <a:buNone/>
            </a:pPr>
            <a:r>
              <a:rPr lang="en-US" sz="2400" b="1">
                <a:latin typeface="Times New Roman" pitchFamily="18" charset="0"/>
                <a:cs typeface="Times New Roman" pitchFamily="18" charset="0"/>
              </a:rPr>
              <a:t>Current</a:t>
            </a:r>
            <a:br>
              <a:rPr lang="en-US" sz="2400" b="1">
                <a:latin typeface="Times New Roman" pitchFamily="18" charset="0"/>
                <a:cs typeface="Times New Roman" pitchFamily="18" charset="0"/>
              </a:rPr>
            </a:br>
            <a:r>
              <a:rPr lang="en-US" sz="2400" b="1">
                <a:latin typeface="Times New Roman" pitchFamily="18" charset="0"/>
                <a:cs typeface="Times New Roman" pitchFamily="18" charset="0"/>
              </a:rPr>
              <a:t>Top of Stack</a:t>
            </a:r>
            <a:br>
              <a:rPr lang="en-US" sz="2400" b="1">
                <a:latin typeface="Times New Roman" pitchFamily="18" charset="0"/>
                <a:cs typeface="Times New Roman" pitchFamily="18" charset="0"/>
              </a:rPr>
            </a:br>
            <a:r>
              <a:rPr lang="en-US" sz="2400" b="1">
                <a:latin typeface="Times New Roman" pitchFamily="18" charset="0"/>
                <a:cs typeface="Times New Roman" pitchFamily="18" charset="0"/>
              </a:rPr>
              <a:t>TOS</a:t>
            </a:r>
          </a:p>
        </p:txBody>
      </p:sp>
      <p:sp>
        <p:nvSpPr>
          <p:cNvPr id="299015" name="Rectangle 7"/>
          <p:cNvSpPr>
            <a:spLocks noGrp="1" noChangeArrowheads="1"/>
          </p:cNvSpPr>
          <p:nvPr>
            <p:ph type="body" idx="4294967295"/>
          </p:nvPr>
        </p:nvSpPr>
        <p:spPr>
          <a:xfrm>
            <a:off x="457200" y="1719263"/>
            <a:ext cx="8229600" cy="993775"/>
          </a:xfrm>
          <a:noFill/>
        </p:spPr>
        <p:txBody>
          <a:bodyPr lIns="63500" tIns="25400" rIns="63500" bIns="25400">
            <a:spAutoFit/>
          </a:bodyPr>
          <a:lstStyle/>
          <a:p>
            <a:pPr eaLnBrk="1" hangingPunct="1"/>
            <a:r>
              <a:rPr lang="en-US" smtClean="0">
                <a:solidFill>
                  <a:srgbClr val="C00000"/>
                </a:solidFill>
              </a:rPr>
              <a:t>LIFO</a:t>
            </a:r>
          </a:p>
          <a:p>
            <a:pPr lvl="1" eaLnBrk="1" hangingPunct="1">
              <a:buFont typeface="Wingdings" pitchFamily="2" charset="2"/>
              <a:buNone/>
            </a:pPr>
            <a:r>
              <a:rPr lang="en-US" i="1" smtClean="0">
                <a:solidFill>
                  <a:srgbClr val="C00000"/>
                </a:solidFill>
              </a:rPr>
              <a:t>Last In First Out</a:t>
            </a:r>
          </a:p>
        </p:txBody>
      </p:sp>
      <p:sp>
        <p:nvSpPr>
          <p:cNvPr id="299016" name="Line 8"/>
          <p:cNvSpPr>
            <a:spLocks noChangeShapeType="1"/>
          </p:cNvSpPr>
          <p:nvPr/>
        </p:nvSpPr>
        <p:spPr bwMode="auto">
          <a:xfrm>
            <a:off x="8532813" y="6742113"/>
            <a:ext cx="539750" cy="0"/>
          </a:xfrm>
          <a:prstGeom prst="line">
            <a:avLst/>
          </a:prstGeom>
          <a:noFill/>
          <a:ln w="9525">
            <a:solidFill>
              <a:schemeClr val="tx1"/>
            </a:solidFill>
            <a:round/>
            <a:headEnd/>
            <a:tailEnd type="triangle" w="med" len="med"/>
          </a:ln>
        </p:spPr>
        <p:txBody>
          <a:bodyPr/>
          <a:lstStyle/>
          <a:p>
            <a:endParaRPr lang="en-IN"/>
          </a:p>
        </p:txBody>
      </p:sp>
      <p:grpSp>
        <p:nvGrpSpPr>
          <p:cNvPr id="2" name="Group 9"/>
          <p:cNvGrpSpPr>
            <a:grpSpLocks/>
          </p:cNvGrpSpPr>
          <p:nvPr/>
        </p:nvGrpSpPr>
        <p:grpSpPr bwMode="auto">
          <a:xfrm>
            <a:off x="6011863" y="1089025"/>
            <a:ext cx="2341562" cy="5219700"/>
            <a:chOff x="3787" y="686"/>
            <a:chExt cx="1475" cy="3288"/>
          </a:xfrm>
        </p:grpSpPr>
        <p:sp>
          <p:nvSpPr>
            <p:cNvPr id="131090" name="AutoShape 10"/>
            <p:cNvSpPr>
              <a:spLocks noChangeArrowheads="1"/>
            </p:cNvSpPr>
            <p:nvPr/>
          </p:nvSpPr>
          <p:spPr bwMode="auto">
            <a:xfrm>
              <a:off x="4127" y="1139"/>
              <a:ext cx="1135" cy="2609"/>
            </a:xfrm>
            <a:prstGeom prst="cube">
              <a:avLst>
                <a:gd name="adj" fmla="val 9514"/>
              </a:avLst>
            </a:prstGeom>
            <a:solidFill>
              <a:srgbClr val="E6E6E6"/>
            </a:solidFill>
            <a:ln w="28575">
              <a:solidFill>
                <a:schemeClr val="tx1"/>
              </a:solidFill>
              <a:miter lim="800000"/>
              <a:headEnd/>
              <a:tailEnd/>
            </a:ln>
          </p:spPr>
          <p:txBody>
            <a:bodyPr lIns="0" tIns="0" rIns="0" bIns="0" anchor="ctr"/>
            <a:lstStyle/>
            <a:p>
              <a:pPr algn="ctr" eaLnBrk="0" hangingPunct="0">
                <a:lnSpc>
                  <a:spcPct val="90000"/>
                </a:lnSpc>
                <a:spcBef>
                  <a:spcPct val="50000"/>
                </a:spcBef>
                <a:buClr>
                  <a:schemeClr val="bg1"/>
                </a:buClr>
                <a:buFont typeface="Arial" pitchFamily="34" charset="0"/>
                <a:buNone/>
              </a:pPr>
              <a:endParaRPr lang="en-US" b="1">
                <a:cs typeface="Arial" pitchFamily="34" charset="0"/>
              </a:endParaRPr>
            </a:p>
          </p:txBody>
        </p:sp>
        <p:sp>
          <p:nvSpPr>
            <p:cNvPr id="131091" name="Text Box 11"/>
            <p:cNvSpPr txBox="1">
              <a:spLocks noChangeArrowheads="1"/>
            </p:cNvSpPr>
            <p:nvPr/>
          </p:nvSpPr>
          <p:spPr bwMode="auto">
            <a:xfrm>
              <a:off x="3787" y="1251"/>
              <a:ext cx="339" cy="227"/>
            </a:xfrm>
            <a:prstGeom prst="rect">
              <a:avLst/>
            </a:prstGeom>
            <a:noFill/>
            <a:ln w="28575" algn="ctr">
              <a:noFill/>
              <a:miter lim="800000"/>
              <a:headEnd/>
              <a:tailEnd/>
            </a:ln>
          </p:spPr>
          <p:txBody>
            <a:bodyPr lIns="0" tIns="0" rIns="0" bIns="0" anchor="ctr"/>
            <a:lstStyle/>
            <a:p>
              <a:pPr algn="ctr" eaLnBrk="0" hangingPunct="0">
                <a:lnSpc>
                  <a:spcPct val="90000"/>
                </a:lnSpc>
                <a:spcBef>
                  <a:spcPct val="50000"/>
                </a:spcBef>
                <a:buClr>
                  <a:schemeClr val="bg1"/>
                </a:buClr>
                <a:buFont typeface="Arial" pitchFamily="34" charset="0"/>
                <a:buNone/>
              </a:pPr>
              <a:r>
                <a:rPr lang="en-US" sz="2000" b="1">
                  <a:cs typeface="Arial" pitchFamily="34" charset="0"/>
                </a:rPr>
                <a:t>0</a:t>
              </a:r>
              <a:endParaRPr lang="en-US" sz="2000" b="1">
                <a:solidFill>
                  <a:schemeClr val="accent1"/>
                </a:solidFill>
                <a:cs typeface="Arial" pitchFamily="34" charset="0"/>
              </a:endParaRPr>
            </a:p>
          </p:txBody>
        </p:sp>
        <p:sp>
          <p:nvSpPr>
            <p:cNvPr id="131092" name="Text Box 12"/>
            <p:cNvSpPr txBox="1">
              <a:spLocks noChangeArrowheads="1"/>
            </p:cNvSpPr>
            <p:nvPr/>
          </p:nvSpPr>
          <p:spPr bwMode="auto">
            <a:xfrm>
              <a:off x="3788" y="1478"/>
              <a:ext cx="339" cy="227"/>
            </a:xfrm>
            <a:prstGeom prst="rect">
              <a:avLst/>
            </a:prstGeom>
            <a:noFill/>
            <a:ln w="28575" algn="ctr">
              <a:noFill/>
              <a:miter lim="800000"/>
              <a:headEnd/>
              <a:tailEnd/>
            </a:ln>
          </p:spPr>
          <p:txBody>
            <a:bodyPr lIns="0" tIns="0" rIns="0" bIns="0" anchor="ctr"/>
            <a:lstStyle/>
            <a:p>
              <a:pPr algn="ctr" eaLnBrk="0" hangingPunct="0">
                <a:lnSpc>
                  <a:spcPct val="90000"/>
                </a:lnSpc>
                <a:spcBef>
                  <a:spcPct val="50000"/>
                </a:spcBef>
                <a:buClr>
                  <a:schemeClr val="bg1"/>
                </a:buClr>
                <a:buFont typeface="Arial" pitchFamily="34" charset="0"/>
                <a:buNone/>
              </a:pPr>
              <a:r>
                <a:rPr lang="en-US" sz="2000" b="1">
                  <a:cs typeface="Arial" pitchFamily="34" charset="0"/>
                </a:rPr>
                <a:t>1</a:t>
              </a:r>
              <a:endParaRPr lang="en-US" sz="2000" b="1">
                <a:solidFill>
                  <a:schemeClr val="accent1"/>
                </a:solidFill>
                <a:cs typeface="Arial" pitchFamily="34" charset="0"/>
              </a:endParaRPr>
            </a:p>
          </p:txBody>
        </p:sp>
        <p:sp>
          <p:nvSpPr>
            <p:cNvPr id="131093" name="Text Box 13"/>
            <p:cNvSpPr txBox="1">
              <a:spLocks noChangeArrowheads="1"/>
            </p:cNvSpPr>
            <p:nvPr/>
          </p:nvSpPr>
          <p:spPr bwMode="auto">
            <a:xfrm>
              <a:off x="3789" y="1705"/>
              <a:ext cx="339" cy="227"/>
            </a:xfrm>
            <a:prstGeom prst="rect">
              <a:avLst/>
            </a:prstGeom>
            <a:noFill/>
            <a:ln w="28575" algn="ctr">
              <a:noFill/>
              <a:miter lim="800000"/>
              <a:headEnd/>
              <a:tailEnd/>
            </a:ln>
          </p:spPr>
          <p:txBody>
            <a:bodyPr lIns="0" tIns="0" rIns="0" bIns="0" anchor="ctr"/>
            <a:lstStyle/>
            <a:p>
              <a:pPr algn="ctr" eaLnBrk="0" hangingPunct="0">
                <a:lnSpc>
                  <a:spcPct val="90000"/>
                </a:lnSpc>
                <a:spcBef>
                  <a:spcPct val="50000"/>
                </a:spcBef>
                <a:buClr>
                  <a:schemeClr val="bg1"/>
                </a:buClr>
                <a:buFont typeface="Arial" pitchFamily="34" charset="0"/>
                <a:buNone/>
              </a:pPr>
              <a:r>
                <a:rPr lang="en-US" sz="2000" b="1">
                  <a:cs typeface="Arial" pitchFamily="34" charset="0"/>
                </a:rPr>
                <a:t>2</a:t>
              </a:r>
              <a:endParaRPr lang="en-US" sz="2000" b="1">
                <a:solidFill>
                  <a:schemeClr val="accent1"/>
                </a:solidFill>
                <a:cs typeface="Arial" pitchFamily="34" charset="0"/>
              </a:endParaRPr>
            </a:p>
          </p:txBody>
        </p:sp>
        <p:sp>
          <p:nvSpPr>
            <p:cNvPr id="131094" name="Text Box 14"/>
            <p:cNvSpPr txBox="1">
              <a:spLocks noChangeArrowheads="1"/>
            </p:cNvSpPr>
            <p:nvPr/>
          </p:nvSpPr>
          <p:spPr bwMode="auto">
            <a:xfrm>
              <a:off x="3790" y="1932"/>
              <a:ext cx="339" cy="227"/>
            </a:xfrm>
            <a:prstGeom prst="rect">
              <a:avLst/>
            </a:prstGeom>
            <a:noFill/>
            <a:ln w="28575" algn="ctr">
              <a:noFill/>
              <a:miter lim="800000"/>
              <a:headEnd/>
              <a:tailEnd/>
            </a:ln>
          </p:spPr>
          <p:txBody>
            <a:bodyPr lIns="0" tIns="0" rIns="0" bIns="0" anchor="ctr"/>
            <a:lstStyle/>
            <a:p>
              <a:pPr algn="ctr" eaLnBrk="0" hangingPunct="0">
                <a:lnSpc>
                  <a:spcPct val="90000"/>
                </a:lnSpc>
                <a:spcBef>
                  <a:spcPct val="50000"/>
                </a:spcBef>
                <a:buClr>
                  <a:schemeClr val="bg1"/>
                </a:buClr>
                <a:buFont typeface="Arial" pitchFamily="34" charset="0"/>
                <a:buNone/>
              </a:pPr>
              <a:r>
                <a:rPr lang="en-US" sz="2000" b="1">
                  <a:cs typeface="Arial" pitchFamily="34" charset="0"/>
                </a:rPr>
                <a:t>3</a:t>
              </a:r>
              <a:endParaRPr lang="en-US" sz="2000" b="1">
                <a:solidFill>
                  <a:schemeClr val="accent1"/>
                </a:solidFill>
                <a:cs typeface="Arial" pitchFamily="34" charset="0"/>
              </a:endParaRPr>
            </a:p>
          </p:txBody>
        </p:sp>
        <p:sp>
          <p:nvSpPr>
            <p:cNvPr id="131095" name="Text Box 15"/>
            <p:cNvSpPr txBox="1">
              <a:spLocks noChangeArrowheads="1"/>
            </p:cNvSpPr>
            <p:nvPr/>
          </p:nvSpPr>
          <p:spPr bwMode="auto">
            <a:xfrm>
              <a:off x="3791" y="2159"/>
              <a:ext cx="339" cy="227"/>
            </a:xfrm>
            <a:prstGeom prst="rect">
              <a:avLst/>
            </a:prstGeom>
            <a:noFill/>
            <a:ln w="28575" algn="ctr">
              <a:noFill/>
              <a:miter lim="800000"/>
              <a:headEnd/>
              <a:tailEnd/>
            </a:ln>
          </p:spPr>
          <p:txBody>
            <a:bodyPr lIns="0" tIns="0" rIns="0" bIns="0" anchor="ctr"/>
            <a:lstStyle/>
            <a:p>
              <a:pPr algn="ctr" eaLnBrk="0" hangingPunct="0">
                <a:lnSpc>
                  <a:spcPct val="90000"/>
                </a:lnSpc>
                <a:spcBef>
                  <a:spcPct val="50000"/>
                </a:spcBef>
                <a:buClr>
                  <a:schemeClr val="bg1"/>
                </a:buClr>
                <a:buFont typeface="Arial" pitchFamily="34" charset="0"/>
                <a:buNone/>
              </a:pPr>
              <a:r>
                <a:rPr lang="en-US" sz="2000" b="1">
                  <a:cs typeface="Arial" pitchFamily="34" charset="0"/>
                </a:rPr>
                <a:t>4</a:t>
              </a:r>
              <a:endParaRPr lang="en-US" sz="2000" b="1">
                <a:solidFill>
                  <a:schemeClr val="accent1"/>
                </a:solidFill>
                <a:cs typeface="Arial" pitchFamily="34" charset="0"/>
              </a:endParaRPr>
            </a:p>
          </p:txBody>
        </p:sp>
        <p:sp>
          <p:nvSpPr>
            <p:cNvPr id="131096" name="Text Box 16"/>
            <p:cNvSpPr txBox="1">
              <a:spLocks noChangeArrowheads="1"/>
            </p:cNvSpPr>
            <p:nvPr/>
          </p:nvSpPr>
          <p:spPr bwMode="auto">
            <a:xfrm>
              <a:off x="3794" y="2840"/>
              <a:ext cx="339" cy="227"/>
            </a:xfrm>
            <a:prstGeom prst="rect">
              <a:avLst/>
            </a:prstGeom>
            <a:noFill/>
            <a:ln w="28575" algn="ctr">
              <a:noFill/>
              <a:miter lim="800000"/>
              <a:headEnd/>
              <a:tailEnd/>
            </a:ln>
          </p:spPr>
          <p:txBody>
            <a:bodyPr lIns="0" tIns="0" rIns="0" bIns="0" anchor="ctr"/>
            <a:lstStyle/>
            <a:p>
              <a:pPr algn="ctr" eaLnBrk="0" hangingPunct="0">
                <a:lnSpc>
                  <a:spcPct val="90000"/>
                </a:lnSpc>
                <a:spcBef>
                  <a:spcPct val="50000"/>
                </a:spcBef>
                <a:buClr>
                  <a:schemeClr val="bg1"/>
                </a:buClr>
                <a:buFont typeface="Arial" pitchFamily="34" charset="0"/>
                <a:buNone/>
              </a:pPr>
              <a:r>
                <a:rPr lang="en-US" sz="2000" b="1">
                  <a:cs typeface="Arial" pitchFamily="34" charset="0"/>
                </a:rPr>
                <a:t>7</a:t>
              </a:r>
              <a:endParaRPr lang="en-US" sz="2000" b="1">
                <a:solidFill>
                  <a:schemeClr val="accent1"/>
                </a:solidFill>
                <a:cs typeface="Arial" pitchFamily="34" charset="0"/>
              </a:endParaRPr>
            </a:p>
          </p:txBody>
        </p:sp>
        <p:sp>
          <p:nvSpPr>
            <p:cNvPr id="131097" name="Text Box 17"/>
            <p:cNvSpPr txBox="1">
              <a:spLocks noChangeArrowheads="1"/>
            </p:cNvSpPr>
            <p:nvPr/>
          </p:nvSpPr>
          <p:spPr bwMode="auto">
            <a:xfrm>
              <a:off x="3795" y="3067"/>
              <a:ext cx="339" cy="227"/>
            </a:xfrm>
            <a:prstGeom prst="rect">
              <a:avLst/>
            </a:prstGeom>
            <a:noFill/>
            <a:ln w="28575" algn="ctr">
              <a:noFill/>
              <a:miter lim="800000"/>
              <a:headEnd/>
              <a:tailEnd/>
            </a:ln>
          </p:spPr>
          <p:txBody>
            <a:bodyPr lIns="0" tIns="0" rIns="0" bIns="0" anchor="ctr"/>
            <a:lstStyle/>
            <a:p>
              <a:pPr algn="ctr" eaLnBrk="0" hangingPunct="0">
                <a:lnSpc>
                  <a:spcPct val="90000"/>
                </a:lnSpc>
                <a:spcBef>
                  <a:spcPct val="50000"/>
                </a:spcBef>
                <a:buClr>
                  <a:schemeClr val="bg1"/>
                </a:buClr>
                <a:buFont typeface="Arial" pitchFamily="34" charset="0"/>
                <a:buNone/>
              </a:pPr>
              <a:r>
                <a:rPr lang="en-US" sz="2000" b="1">
                  <a:cs typeface="Arial" pitchFamily="34" charset="0"/>
                </a:rPr>
                <a:t>8</a:t>
              </a:r>
              <a:endParaRPr lang="en-US" sz="2000" b="1">
                <a:solidFill>
                  <a:schemeClr val="accent1"/>
                </a:solidFill>
                <a:cs typeface="Arial" pitchFamily="34" charset="0"/>
              </a:endParaRPr>
            </a:p>
          </p:txBody>
        </p:sp>
        <p:sp>
          <p:nvSpPr>
            <p:cNvPr id="131098" name="Text Box 18"/>
            <p:cNvSpPr txBox="1">
              <a:spLocks noChangeArrowheads="1"/>
            </p:cNvSpPr>
            <p:nvPr/>
          </p:nvSpPr>
          <p:spPr bwMode="auto">
            <a:xfrm>
              <a:off x="3796" y="3294"/>
              <a:ext cx="339" cy="227"/>
            </a:xfrm>
            <a:prstGeom prst="rect">
              <a:avLst/>
            </a:prstGeom>
            <a:noFill/>
            <a:ln w="28575" algn="ctr">
              <a:noFill/>
              <a:miter lim="800000"/>
              <a:headEnd/>
              <a:tailEnd/>
            </a:ln>
          </p:spPr>
          <p:txBody>
            <a:bodyPr lIns="0" tIns="0" rIns="0" bIns="0" anchor="ctr"/>
            <a:lstStyle/>
            <a:p>
              <a:pPr algn="ctr" eaLnBrk="0" hangingPunct="0">
                <a:lnSpc>
                  <a:spcPct val="90000"/>
                </a:lnSpc>
                <a:spcBef>
                  <a:spcPct val="50000"/>
                </a:spcBef>
                <a:buClr>
                  <a:schemeClr val="bg1"/>
                </a:buClr>
                <a:buFont typeface="Arial" pitchFamily="34" charset="0"/>
                <a:buNone/>
              </a:pPr>
              <a:r>
                <a:rPr lang="en-US" sz="2000" b="1">
                  <a:cs typeface="Arial" pitchFamily="34" charset="0"/>
                </a:rPr>
                <a:t>9</a:t>
              </a:r>
              <a:endParaRPr lang="en-US" sz="2000" b="1">
                <a:solidFill>
                  <a:schemeClr val="accent1"/>
                </a:solidFill>
                <a:cs typeface="Arial" pitchFamily="34" charset="0"/>
              </a:endParaRPr>
            </a:p>
          </p:txBody>
        </p:sp>
        <p:sp>
          <p:nvSpPr>
            <p:cNvPr id="131099" name="Text Box 19"/>
            <p:cNvSpPr txBox="1">
              <a:spLocks noChangeArrowheads="1"/>
            </p:cNvSpPr>
            <p:nvPr/>
          </p:nvSpPr>
          <p:spPr bwMode="auto">
            <a:xfrm>
              <a:off x="3797" y="3521"/>
              <a:ext cx="339" cy="227"/>
            </a:xfrm>
            <a:prstGeom prst="rect">
              <a:avLst/>
            </a:prstGeom>
            <a:noFill/>
            <a:ln w="28575" algn="ctr">
              <a:noFill/>
              <a:miter lim="800000"/>
              <a:headEnd/>
              <a:tailEnd/>
            </a:ln>
          </p:spPr>
          <p:txBody>
            <a:bodyPr lIns="0" tIns="0" rIns="0" bIns="0" anchor="ctr"/>
            <a:lstStyle/>
            <a:p>
              <a:pPr algn="ctr" eaLnBrk="0" hangingPunct="0">
                <a:lnSpc>
                  <a:spcPct val="90000"/>
                </a:lnSpc>
                <a:spcBef>
                  <a:spcPct val="50000"/>
                </a:spcBef>
                <a:buClr>
                  <a:schemeClr val="bg1"/>
                </a:buClr>
                <a:buFont typeface="Arial" pitchFamily="34" charset="0"/>
                <a:buNone/>
              </a:pPr>
              <a:r>
                <a:rPr lang="en-US" sz="2000" b="1">
                  <a:cs typeface="Arial" pitchFamily="34" charset="0"/>
                </a:rPr>
                <a:t>10</a:t>
              </a:r>
              <a:endParaRPr lang="en-US" sz="2000" b="1">
                <a:solidFill>
                  <a:schemeClr val="accent1"/>
                </a:solidFill>
                <a:cs typeface="Arial" pitchFamily="34" charset="0"/>
              </a:endParaRPr>
            </a:p>
          </p:txBody>
        </p:sp>
        <p:sp>
          <p:nvSpPr>
            <p:cNvPr id="131100" name="Text Box 20"/>
            <p:cNvSpPr txBox="1">
              <a:spLocks noChangeArrowheads="1"/>
            </p:cNvSpPr>
            <p:nvPr/>
          </p:nvSpPr>
          <p:spPr bwMode="auto">
            <a:xfrm>
              <a:off x="3787" y="2385"/>
              <a:ext cx="339" cy="227"/>
            </a:xfrm>
            <a:prstGeom prst="rect">
              <a:avLst/>
            </a:prstGeom>
            <a:noFill/>
            <a:ln w="28575" algn="ctr">
              <a:noFill/>
              <a:miter lim="800000"/>
              <a:headEnd/>
              <a:tailEnd/>
            </a:ln>
          </p:spPr>
          <p:txBody>
            <a:bodyPr lIns="0" tIns="0" rIns="0" bIns="0" anchor="ctr"/>
            <a:lstStyle/>
            <a:p>
              <a:pPr algn="ctr" eaLnBrk="0" hangingPunct="0">
                <a:lnSpc>
                  <a:spcPct val="90000"/>
                </a:lnSpc>
                <a:spcBef>
                  <a:spcPct val="50000"/>
                </a:spcBef>
                <a:buClr>
                  <a:schemeClr val="bg1"/>
                </a:buClr>
                <a:buFont typeface="Arial" pitchFamily="34" charset="0"/>
                <a:buNone/>
              </a:pPr>
              <a:r>
                <a:rPr lang="en-US" sz="2000" b="1">
                  <a:cs typeface="Arial" pitchFamily="34" charset="0"/>
                </a:rPr>
                <a:t>5</a:t>
              </a:r>
              <a:endParaRPr lang="en-US" sz="2000" b="1">
                <a:solidFill>
                  <a:schemeClr val="accent1"/>
                </a:solidFill>
                <a:cs typeface="Arial" pitchFamily="34" charset="0"/>
              </a:endParaRPr>
            </a:p>
          </p:txBody>
        </p:sp>
        <p:sp>
          <p:nvSpPr>
            <p:cNvPr id="131101" name="Text Box 21"/>
            <p:cNvSpPr txBox="1">
              <a:spLocks noChangeArrowheads="1"/>
            </p:cNvSpPr>
            <p:nvPr/>
          </p:nvSpPr>
          <p:spPr bwMode="auto">
            <a:xfrm>
              <a:off x="3787" y="2612"/>
              <a:ext cx="339" cy="227"/>
            </a:xfrm>
            <a:prstGeom prst="rect">
              <a:avLst/>
            </a:prstGeom>
            <a:noFill/>
            <a:ln w="28575" algn="ctr">
              <a:noFill/>
              <a:miter lim="800000"/>
              <a:headEnd/>
              <a:tailEnd/>
            </a:ln>
          </p:spPr>
          <p:txBody>
            <a:bodyPr lIns="0" tIns="0" rIns="0" bIns="0" anchor="ctr"/>
            <a:lstStyle/>
            <a:p>
              <a:pPr algn="ctr" eaLnBrk="0" hangingPunct="0">
                <a:lnSpc>
                  <a:spcPct val="90000"/>
                </a:lnSpc>
                <a:spcBef>
                  <a:spcPct val="50000"/>
                </a:spcBef>
                <a:buClr>
                  <a:schemeClr val="bg1"/>
                </a:buClr>
                <a:buFont typeface="Arial" pitchFamily="34" charset="0"/>
                <a:buNone/>
              </a:pPr>
              <a:r>
                <a:rPr lang="en-US" sz="2000" b="1">
                  <a:cs typeface="Arial" pitchFamily="34" charset="0"/>
                </a:rPr>
                <a:t>6</a:t>
              </a:r>
              <a:endParaRPr lang="en-US" sz="2000" b="1">
                <a:solidFill>
                  <a:schemeClr val="accent1"/>
                </a:solidFill>
                <a:cs typeface="Arial" pitchFamily="34" charset="0"/>
              </a:endParaRPr>
            </a:p>
          </p:txBody>
        </p:sp>
        <p:sp>
          <p:nvSpPr>
            <p:cNvPr id="131102" name="Text Box 22"/>
            <p:cNvSpPr txBox="1">
              <a:spLocks noChangeArrowheads="1"/>
            </p:cNvSpPr>
            <p:nvPr/>
          </p:nvSpPr>
          <p:spPr bwMode="auto">
            <a:xfrm>
              <a:off x="4241" y="3747"/>
              <a:ext cx="794" cy="227"/>
            </a:xfrm>
            <a:prstGeom prst="rect">
              <a:avLst/>
            </a:prstGeom>
            <a:noFill/>
            <a:ln w="28575" algn="ctr">
              <a:noFill/>
              <a:miter lim="800000"/>
              <a:headEnd/>
              <a:tailEnd/>
            </a:ln>
          </p:spPr>
          <p:txBody>
            <a:bodyPr lIns="0" tIns="0" rIns="0" bIns="0"/>
            <a:lstStyle/>
            <a:p>
              <a:pPr algn="ctr" eaLnBrk="0" hangingPunct="0">
                <a:lnSpc>
                  <a:spcPct val="90000"/>
                </a:lnSpc>
                <a:spcBef>
                  <a:spcPct val="50000"/>
                </a:spcBef>
                <a:buClr>
                  <a:schemeClr val="bg1"/>
                </a:buClr>
                <a:buFont typeface="Arial" pitchFamily="34" charset="0"/>
                <a:buNone/>
              </a:pPr>
              <a:r>
                <a:rPr lang="en-US" sz="2400" b="1">
                  <a:latin typeface="Times New Roman" pitchFamily="18" charset="0"/>
                  <a:cs typeface="Times New Roman" pitchFamily="18" charset="0"/>
                </a:rPr>
                <a:t>Stack</a:t>
              </a:r>
            </a:p>
          </p:txBody>
        </p:sp>
        <p:sp>
          <p:nvSpPr>
            <p:cNvPr id="131103" name="AutoShape 23"/>
            <p:cNvSpPr>
              <a:spLocks noChangeArrowheads="1"/>
            </p:cNvSpPr>
            <p:nvPr/>
          </p:nvSpPr>
          <p:spPr bwMode="auto">
            <a:xfrm>
              <a:off x="4127" y="686"/>
              <a:ext cx="1134" cy="340"/>
            </a:xfrm>
            <a:prstGeom prst="cube">
              <a:avLst>
                <a:gd name="adj" fmla="val 33528"/>
              </a:avLst>
            </a:prstGeom>
            <a:solidFill>
              <a:srgbClr val="00FFFF"/>
            </a:solidFill>
            <a:ln w="28575" algn="ctr">
              <a:solidFill>
                <a:schemeClr val="tx1"/>
              </a:solidFill>
              <a:miter lim="800000"/>
              <a:headEnd/>
              <a:tailEnd/>
            </a:ln>
          </p:spPr>
          <p:txBody>
            <a:bodyPr lIns="0" tIns="0" rIns="0" bIns="0" anchor="ctr"/>
            <a:lstStyle/>
            <a:p>
              <a:pPr algn="ctr" eaLnBrk="0" hangingPunct="0">
                <a:lnSpc>
                  <a:spcPct val="90000"/>
                </a:lnSpc>
                <a:spcBef>
                  <a:spcPct val="50000"/>
                </a:spcBef>
                <a:buClr>
                  <a:schemeClr val="bg1"/>
                </a:buClr>
                <a:buFont typeface="Arial" pitchFamily="34" charset="0"/>
                <a:buNone/>
              </a:pPr>
              <a:endParaRPr lang="en-US" sz="2000" b="1">
                <a:latin typeface="Times New Roman" pitchFamily="18" charset="0"/>
                <a:cs typeface="Times New Roman" pitchFamily="18" charset="0"/>
              </a:endParaRPr>
            </a:p>
          </p:txBody>
        </p:sp>
        <p:sp>
          <p:nvSpPr>
            <p:cNvPr id="131104" name="Line 24"/>
            <p:cNvSpPr>
              <a:spLocks noChangeShapeType="1"/>
            </p:cNvSpPr>
            <p:nvPr/>
          </p:nvSpPr>
          <p:spPr bwMode="auto">
            <a:xfrm>
              <a:off x="4127" y="1480"/>
              <a:ext cx="1021" cy="0"/>
            </a:xfrm>
            <a:prstGeom prst="line">
              <a:avLst/>
            </a:prstGeom>
            <a:noFill/>
            <a:ln w="28575">
              <a:solidFill>
                <a:schemeClr val="tx1"/>
              </a:solidFill>
              <a:round/>
              <a:headEnd/>
              <a:tailEnd/>
            </a:ln>
          </p:spPr>
          <p:txBody>
            <a:bodyPr wrap="none" lIns="0" tIns="0" rIns="0" bIns="0" anchor="ctr">
              <a:spAutoFit/>
            </a:bodyPr>
            <a:lstStyle/>
            <a:p>
              <a:endParaRPr lang="en-IN"/>
            </a:p>
          </p:txBody>
        </p:sp>
        <p:sp>
          <p:nvSpPr>
            <p:cNvPr id="131105" name="Line 25"/>
            <p:cNvSpPr>
              <a:spLocks noChangeShapeType="1"/>
            </p:cNvSpPr>
            <p:nvPr/>
          </p:nvSpPr>
          <p:spPr bwMode="auto">
            <a:xfrm>
              <a:off x="4127" y="1706"/>
              <a:ext cx="1021" cy="0"/>
            </a:xfrm>
            <a:prstGeom prst="line">
              <a:avLst/>
            </a:prstGeom>
            <a:noFill/>
            <a:ln w="28575">
              <a:solidFill>
                <a:schemeClr val="tx1"/>
              </a:solidFill>
              <a:round/>
              <a:headEnd/>
              <a:tailEnd/>
            </a:ln>
          </p:spPr>
          <p:txBody>
            <a:bodyPr wrap="none" lIns="0" tIns="0" rIns="0" bIns="0" anchor="ctr">
              <a:spAutoFit/>
            </a:bodyPr>
            <a:lstStyle/>
            <a:p>
              <a:endParaRPr lang="en-IN"/>
            </a:p>
          </p:txBody>
        </p:sp>
        <p:sp>
          <p:nvSpPr>
            <p:cNvPr id="131106" name="Line 26"/>
            <p:cNvSpPr>
              <a:spLocks noChangeShapeType="1"/>
            </p:cNvSpPr>
            <p:nvPr/>
          </p:nvSpPr>
          <p:spPr bwMode="auto">
            <a:xfrm>
              <a:off x="4127" y="1932"/>
              <a:ext cx="1021" cy="0"/>
            </a:xfrm>
            <a:prstGeom prst="line">
              <a:avLst/>
            </a:prstGeom>
            <a:noFill/>
            <a:ln w="28575">
              <a:solidFill>
                <a:schemeClr val="tx1"/>
              </a:solidFill>
              <a:round/>
              <a:headEnd/>
              <a:tailEnd/>
            </a:ln>
          </p:spPr>
          <p:txBody>
            <a:bodyPr wrap="none" lIns="0" tIns="0" rIns="0" bIns="0" anchor="ctr">
              <a:spAutoFit/>
            </a:bodyPr>
            <a:lstStyle/>
            <a:p>
              <a:endParaRPr lang="en-IN"/>
            </a:p>
          </p:txBody>
        </p:sp>
        <p:sp>
          <p:nvSpPr>
            <p:cNvPr id="131107" name="Line 27"/>
            <p:cNvSpPr>
              <a:spLocks noChangeShapeType="1"/>
            </p:cNvSpPr>
            <p:nvPr/>
          </p:nvSpPr>
          <p:spPr bwMode="auto">
            <a:xfrm>
              <a:off x="4127" y="2158"/>
              <a:ext cx="1021" cy="0"/>
            </a:xfrm>
            <a:prstGeom prst="line">
              <a:avLst/>
            </a:prstGeom>
            <a:noFill/>
            <a:ln w="28575">
              <a:solidFill>
                <a:schemeClr val="tx1"/>
              </a:solidFill>
              <a:round/>
              <a:headEnd/>
              <a:tailEnd/>
            </a:ln>
          </p:spPr>
          <p:txBody>
            <a:bodyPr wrap="none" lIns="0" tIns="0" rIns="0" bIns="0" anchor="ctr">
              <a:spAutoFit/>
            </a:bodyPr>
            <a:lstStyle/>
            <a:p>
              <a:endParaRPr lang="en-IN"/>
            </a:p>
          </p:txBody>
        </p:sp>
        <p:sp>
          <p:nvSpPr>
            <p:cNvPr id="131108" name="Line 28"/>
            <p:cNvSpPr>
              <a:spLocks noChangeShapeType="1"/>
            </p:cNvSpPr>
            <p:nvPr/>
          </p:nvSpPr>
          <p:spPr bwMode="auto">
            <a:xfrm>
              <a:off x="4127" y="2384"/>
              <a:ext cx="1021" cy="0"/>
            </a:xfrm>
            <a:prstGeom prst="line">
              <a:avLst/>
            </a:prstGeom>
            <a:noFill/>
            <a:ln w="28575">
              <a:solidFill>
                <a:schemeClr val="tx1"/>
              </a:solidFill>
              <a:round/>
              <a:headEnd/>
              <a:tailEnd/>
            </a:ln>
          </p:spPr>
          <p:txBody>
            <a:bodyPr wrap="none" lIns="0" tIns="0" rIns="0" bIns="0" anchor="ctr">
              <a:spAutoFit/>
            </a:bodyPr>
            <a:lstStyle/>
            <a:p>
              <a:endParaRPr lang="en-IN"/>
            </a:p>
          </p:txBody>
        </p:sp>
        <p:sp>
          <p:nvSpPr>
            <p:cNvPr id="131109" name="Line 29"/>
            <p:cNvSpPr>
              <a:spLocks noChangeShapeType="1"/>
            </p:cNvSpPr>
            <p:nvPr/>
          </p:nvSpPr>
          <p:spPr bwMode="auto">
            <a:xfrm>
              <a:off x="4127" y="2610"/>
              <a:ext cx="1021" cy="0"/>
            </a:xfrm>
            <a:prstGeom prst="line">
              <a:avLst/>
            </a:prstGeom>
            <a:noFill/>
            <a:ln w="28575">
              <a:solidFill>
                <a:schemeClr val="tx1"/>
              </a:solidFill>
              <a:round/>
              <a:headEnd/>
              <a:tailEnd/>
            </a:ln>
          </p:spPr>
          <p:txBody>
            <a:bodyPr wrap="none" lIns="0" tIns="0" rIns="0" bIns="0" anchor="ctr">
              <a:spAutoFit/>
            </a:bodyPr>
            <a:lstStyle/>
            <a:p>
              <a:endParaRPr lang="en-IN"/>
            </a:p>
          </p:txBody>
        </p:sp>
        <p:sp>
          <p:nvSpPr>
            <p:cNvPr id="131110" name="Line 30"/>
            <p:cNvSpPr>
              <a:spLocks noChangeShapeType="1"/>
            </p:cNvSpPr>
            <p:nvPr/>
          </p:nvSpPr>
          <p:spPr bwMode="auto">
            <a:xfrm>
              <a:off x="4127" y="2836"/>
              <a:ext cx="1021" cy="0"/>
            </a:xfrm>
            <a:prstGeom prst="line">
              <a:avLst/>
            </a:prstGeom>
            <a:noFill/>
            <a:ln w="28575">
              <a:solidFill>
                <a:schemeClr val="tx1"/>
              </a:solidFill>
              <a:round/>
              <a:headEnd/>
              <a:tailEnd/>
            </a:ln>
          </p:spPr>
          <p:txBody>
            <a:bodyPr wrap="none" lIns="0" tIns="0" rIns="0" bIns="0" anchor="ctr">
              <a:spAutoFit/>
            </a:bodyPr>
            <a:lstStyle/>
            <a:p>
              <a:endParaRPr lang="en-IN"/>
            </a:p>
          </p:txBody>
        </p:sp>
        <p:sp>
          <p:nvSpPr>
            <p:cNvPr id="131111" name="Line 31"/>
            <p:cNvSpPr>
              <a:spLocks noChangeShapeType="1"/>
            </p:cNvSpPr>
            <p:nvPr/>
          </p:nvSpPr>
          <p:spPr bwMode="auto">
            <a:xfrm>
              <a:off x="4127" y="3062"/>
              <a:ext cx="1021" cy="0"/>
            </a:xfrm>
            <a:prstGeom prst="line">
              <a:avLst/>
            </a:prstGeom>
            <a:noFill/>
            <a:ln w="28575">
              <a:solidFill>
                <a:schemeClr val="tx1"/>
              </a:solidFill>
              <a:round/>
              <a:headEnd/>
              <a:tailEnd/>
            </a:ln>
          </p:spPr>
          <p:txBody>
            <a:bodyPr wrap="none" lIns="0" tIns="0" rIns="0" bIns="0" anchor="ctr">
              <a:spAutoFit/>
            </a:bodyPr>
            <a:lstStyle/>
            <a:p>
              <a:endParaRPr lang="en-IN"/>
            </a:p>
          </p:txBody>
        </p:sp>
        <p:sp>
          <p:nvSpPr>
            <p:cNvPr id="131112" name="Line 32"/>
            <p:cNvSpPr>
              <a:spLocks noChangeShapeType="1"/>
            </p:cNvSpPr>
            <p:nvPr/>
          </p:nvSpPr>
          <p:spPr bwMode="auto">
            <a:xfrm>
              <a:off x="4127" y="3288"/>
              <a:ext cx="1021" cy="0"/>
            </a:xfrm>
            <a:prstGeom prst="line">
              <a:avLst/>
            </a:prstGeom>
            <a:noFill/>
            <a:ln w="28575">
              <a:solidFill>
                <a:schemeClr val="tx1"/>
              </a:solidFill>
              <a:round/>
              <a:headEnd/>
              <a:tailEnd/>
            </a:ln>
          </p:spPr>
          <p:txBody>
            <a:bodyPr wrap="none" lIns="0" tIns="0" rIns="0" bIns="0" anchor="ctr">
              <a:spAutoFit/>
            </a:bodyPr>
            <a:lstStyle/>
            <a:p>
              <a:endParaRPr lang="en-IN"/>
            </a:p>
          </p:txBody>
        </p:sp>
        <p:sp>
          <p:nvSpPr>
            <p:cNvPr id="131113" name="Line 33"/>
            <p:cNvSpPr>
              <a:spLocks noChangeShapeType="1"/>
            </p:cNvSpPr>
            <p:nvPr/>
          </p:nvSpPr>
          <p:spPr bwMode="auto">
            <a:xfrm>
              <a:off x="4127" y="3514"/>
              <a:ext cx="1021" cy="0"/>
            </a:xfrm>
            <a:prstGeom prst="line">
              <a:avLst/>
            </a:prstGeom>
            <a:noFill/>
            <a:ln w="28575">
              <a:solidFill>
                <a:schemeClr val="tx1"/>
              </a:solidFill>
              <a:round/>
              <a:headEnd/>
              <a:tailEnd/>
            </a:ln>
          </p:spPr>
          <p:txBody>
            <a:bodyPr wrap="none" lIns="0" tIns="0" rIns="0" bIns="0" anchor="ctr">
              <a:spAutoFit/>
            </a:bodyPr>
            <a:lstStyle/>
            <a:p>
              <a:endParaRPr lang="en-IN"/>
            </a:p>
          </p:txBody>
        </p:sp>
        <p:sp>
          <p:nvSpPr>
            <p:cNvPr id="131114" name="AutoShape 34"/>
            <p:cNvSpPr>
              <a:spLocks noChangeArrowheads="1"/>
            </p:cNvSpPr>
            <p:nvPr/>
          </p:nvSpPr>
          <p:spPr bwMode="auto">
            <a:xfrm>
              <a:off x="4581" y="1036"/>
              <a:ext cx="114" cy="167"/>
            </a:xfrm>
            <a:prstGeom prst="upDownArrow">
              <a:avLst>
                <a:gd name="adj1" fmla="val 45611"/>
                <a:gd name="adj2" fmla="val 49997"/>
              </a:avLst>
            </a:prstGeom>
            <a:solidFill>
              <a:srgbClr val="FFFF00"/>
            </a:solidFill>
            <a:ln w="19050" algn="ctr">
              <a:solidFill>
                <a:schemeClr val="tx1"/>
              </a:solidFill>
              <a:miter lim="800000"/>
              <a:headEnd/>
              <a:tailEnd/>
            </a:ln>
          </p:spPr>
          <p:txBody>
            <a:bodyPr lIns="0" tIns="0" rIns="0" bIns="0" anchor="ctr">
              <a:spAutoFit/>
            </a:bodyPr>
            <a:lstStyle/>
            <a:p>
              <a:endParaRPr lang="en-US"/>
            </a:p>
          </p:txBody>
        </p:sp>
      </p:grpSp>
      <p:sp>
        <p:nvSpPr>
          <p:cNvPr id="299043" name="Text Box 35"/>
          <p:cNvSpPr txBox="1">
            <a:spLocks noChangeArrowheads="1"/>
          </p:cNvSpPr>
          <p:nvPr/>
        </p:nvSpPr>
        <p:spPr bwMode="auto">
          <a:xfrm>
            <a:off x="6551613" y="4508500"/>
            <a:ext cx="1620837" cy="360363"/>
          </a:xfrm>
          <a:prstGeom prst="rect">
            <a:avLst/>
          </a:prstGeom>
          <a:noFill/>
          <a:ln w="28575" algn="ctr">
            <a:noFill/>
            <a:miter lim="800000"/>
            <a:headEnd/>
            <a:tailEnd/>
          </a:ln>
        </p:spPr>
        <p:txBody>
          <a:bodyPr lIns="0" tIns="0" rIns="0" bIns="0" anchor="ctr"/>
          <a:lstStyle/>
          <a:p>
            <a:pPr algn="ctr" eaLnBrk="0" hangingPunct="0">
              <a:lnSpc>
                <a:spcPct val="90000"/>
              </a:lnSpc>
              <a:spcBef>
                <a:spcPct val="50000"/>
              </a:spcBef>
              <a:buClr>
                <a:schemeClr val="bg1"/>
              </a:buClr>
              <a:buFont typeface="Arial" pitchFamily="34" charset="0"/>
              <a:buNone/>
            </a:pPr>
            <a:r>
              <a:rPr lang="en-US" sz="2000" b="1">
                <a:solidFill>
                  <a:schemeClr val="accent2"/>
                </a:solidFill>
                <a:cs typeface="Arial" pitchFamily="34" charset="0"/>
              </a:rPr>
              <a:t>0  0  5  5</a:t>
            </a:r>
          </a:p>
        </p:txBody>
      </p:sp>
      <p:sp>
        <p:nvSpPr>
          <p:cNvPr id="299044" name="Text Box 36"/>
          <p:cNvSpPr txBox="1">
            <a:spLocks noChangeArrowheads="1"/>
          </p:cNvSpPr>
          <p:nvPr/>
        </p:nvSpPr>
        <p:spPr bwMode="auto">
          <a:xfrm>
            <a:off x="6551613" y="4868863"/>
            <a:ext cx="1620837" cy="360362"/>
          </a:xfrm>
          <a:prstGeom prst="rect">
            <a:avLst/>
          </a:prstGeom>
          <a:noFill/>
          <a:ln w="28575" algn="ctr">
            <a:noFill/>
            <a:miter lim="800000"/>
            <a:headEnd/>
            <a:tailEnd/>
          </a:ln>
        </p:spPr>
        <p:txBody>
          <a:bodyPr lIns="0" tIns="0" rIns="0" bIns="0" anchor="ctr"/>
          <a:lstStyle/>
          <a:p>
            <a:pPr algn="ctr" eaLnBrk="0" hangingPunct="0">
              <a:lnSpc>
                <a:spcPct val="90000"/>
              </a:lnSpc>
              <a:spcBef>
                <a:spcPct val="50000"/>
              </a:spcBef>
              <a:buClr>
                <a:schemeClr val="bg1"/>
              </a:buClr>
              <a:buFont typeface="Arial" pitchFamily="34" charset="0"/>
              <a:buNone/>
            </a:pPr>
            <a:r>
              <a:rPr lang="en-US" sz="2000" b="1">
                <a:solidFill>
                  <a:schemeClr val="accent2"/>
                </a:solidFill>
                <a:cs typeface="Arial" pitchFamily="34" charset="0"/>
              </a:rPr>
              <a:t>0  0  0  8</a:t>
            </a:r>
          </a:p>
        </p:txBody>
      </p:sp>
      <p:sp>
        <p:nvSpPr>
          <p:cNvPr id="299045" name="Text Box 37"/>
          <p:cNvSpPr txBox="1">
            <a:spLocks noChangeArrowheads="1"/>
          </p:cNvSpPr>
          <p:nvPr/>
        </p:nvSpPr>
        <p:spPr bwMode="auto">
          <a:xfrm>
            <a:off x="6551613" y="5229225"/>
            <a:ext cx="1620837" cy="360363"/>
          </a:xfrm>
          <a:prstGeom prst="rect">
            <a:avLst/>
          </a:prstGeom>
          <a:noFill/>
          <a:ln w="28575" algn="ctr">
            <a:noFill/>
            <a:miter lim="800000"/>
            <a:headEnd/>
            <a:tailEnd/>
          </a:ln>
        </p:spPr>
        <p:txBody>
          <a:bodyPr lIns="0" tIns="0" rIns="0" bIns="0" anchor="ctr"/>
          <a:lstStyle/>
          <a:p>
            <a:pPr algn="ctr" eaLnBrk="0" hangingPunct="0">
              <a:lnSpc>
                <a:spcPct val="90000"/>
              </a:lnSpc>
              <a:spcBef>
                <a:spcPct val="50000"/>
              </a:spcBef>
              <a:buClr>
                <a:schemeClr val="bg1"/>
              </a:buClr>
              <a:buFont typeface="Arial" pitchFamily="34" charset="0"/>
              <a:buNone/>
            </a:pPr>
            <a:r>
              <a:rPr lang="en-US" sz="2000" b="1">
                <a:solidFill>
                  <a:schemeClr val="accent2"/>
                </a:solidFill>
                <a:cs typeface="Arial" pitchFamily="34" charset="0"/>
              </a:rPr>
              <a:t>0  0  2  5</a:t>
            </a:r>
          </a:p>
        </p:txBody>
      </p:sp>
      <p:sp>
        <p:nvSpPr>
          <p:cNvPr id="299046" name="Text Box 38"/>
          <p:cNvSpPr txBox="1">
            <a:spLocks noChangeArrowheads="1"/>
          </p:cNvSpPr>
          <p:nvPr/>
        </p:nvSpPr>
        <p:spPr bwMode="auto">
          <a:xfrm>
            <a:off x="6551613" y="5589588"/>
            <a:ext cx="1620837" cy="360362"/>
          </a:xfrm>
          <a:prstGeom prst="rect">
            <a:avLst/>
          </a:prstGeom>
          <a:noFill/>
          <a:ln w="28575" algn="ctr">
            <a:noFill/>
            <a:miter lim="800000"/>
            <a:headEnd/>
            <a:tailEnd/>
          </a:ln>
        </p:spPr>
        <p:txBody>
          <a:bodyPr lIns="0" tIns="0" rIns="0" bIns="0" anchor="ctr"/>
          <a:lstStyle/>
          <a:p>
            <a:pPr algn="ctr" eaLnBrk="0" hangingPunct="0">
              <a:lnSpc>
                <a:spcPct val="90000"/>
              </a:lnSpc>
              <a:spcBef>
                <a:spcPct val="50000"/>
              </a:spcBef>
              <a:buClr>
                <a:schemeClr val="bg1"/>
              </a:buClr>
              <a:buFont typeface="Arial" pitchFamily="34" charset="0"/>
              <a:buNone/>
            </a:pPr>
            <a:r>
              <a:rPr lang="en-US" sz="2000" b="1">
                <a:solidFill>
                  <a:schemeClr val="accent2"/>
                </a:solidFill>
                <a:cs typeface="Arial" pitchFamily="34" charset="0"/>
              </a:rPr>
              <a:t>0  0  1  5</a:t>
            </a:r>
          </a:p>
        </p:txBody>
      </p:sp>
      <p:sp>
        <p:nvSpPr>
          <p:cNvPr id="299047" name="Text Box 39"/>
          <p:cNvSpPr txBox="1">
            <a:spLocks noChangeArrowheads="1"/>
          </p:cNvSpPr>
          <p:nvPr/>
        </p:nvSpPr>
        <p:spPr bwMode="auto">
          <a:xfrm>
            <a:off x="6551613" y="4148138"/>
            <a:ext cx="1620837" cy="360362"/>
          </a:xfrm>
          <a:prstGeom prst="rect">
            <a:avLst/>
          </a:prstGeom>
          <a:noFill/>
          <a:ln w="28575" algn="ctr">
            <a:noFill/>
            <a:miter lim="800000"/>
            <a:headEnd/>
            <a:tailEnd/>
          </a:ln>
        </p:spPr>
        <p:txBody>
          <a:bodyPr lIns="0" tIns="0" rIns="0" bIns="0" anchor="ctr"/>
          <a:lstStyle/>
          <a:p>
            <a:pPr algn="ctr" eaLnBrk="0" hangingPunct="0">
              <a:lnSpc>
                <a:spcPct val="90000"/>
              </a:lnSpc>
              <a:spcBef>
                <a:spcPct val="50000"/>
              </a:spcBef>
              <a:buClr>
                <a:schemeClr val="bg1"/>
              </a:buClr>
              <a:buFont typeface="Arial" pitchFamily="34" charset="0"/>
              <a:buNone/>
            </a:pPr>
            <a:r>
              <a:rPr lang="en-US" sz="2000" b="1">
                <a:solidFill>
                  <a:schemeClr val="accent1"/>
                </a:solidFill>
                <a:cs typeface="Arial" pitchFamily="34" charset="0"/>
              </a:rPr>
              <a:t>0  1  2  3</a:t>
            </a:r>
          </a:p>
        </p:txBody>
      </p:sp>
      <p:sp>
        <p:nvSpPr>
          <p:cNvPr id="299048" name="Text Box 40"/>
          <p:cNvSpPr txBox="1">
            <a:spLocks noChangeArrowheads="1"/>
          </p:cNvSpPr>
          <p:nvPr/>
        </p:nvSpPr>
        <p:spPr bwMode="auto">
          <a:xfrm>
            <a:off x="2771775" y="4868863"/>
            <a:ext cx="1079500" cy="358775"/>
          </a:xfrm>
          <a:prstGeom prst="rect">
            <a:avLst/>
          </a:prstGeom>
          <a:solidFill>
            <a:srgbClr val="FFFF00"/>
          </a:solidFill>
          <a:ln w="28575" algn="ctr">
            <a:solidFill>
              <a:schemeClr val="tx1"/>
            </a:solidFill>
            <a:miter lim="800000"/>
            <a:headEnd/>
            <a:tailEnd/>
          </a:ln>
        </p:spPr>
        <p:txBody>
          <a:bodyPr lIns="0" tIns="0" rIns="0" bIns="0" anchor="ctr"/>
          <a:lstStyle/>
          <a:p>
            <a:pPr algn="ctr" eaLnBrk="0" hangingPunct="0">
              <a:lnSpc>
                <a:spcPct val="90000"/>
              </a:lnSpc>
              <a:spcBef>
                <a:spcPct val="50000"/>
              </a:spcBef>
              <a:buClr>
                <a:schemeClr val="bg1"/>
              </a:buClr>
              <a:buFont typeface="Arial" pitchFamily="34" charset="0"/>
              <a:buNone/>
            </a:pPr>
            <a:r>
              <a:rPr lang="en-US" sz="2000" b="1">
                <a:latin typeface="Times New Roman" pitchFamily="18" charset="0"/>
                <a:cs typeface="Times New Roman" pitchFamily="18" charset="0"/>
              </a:rPr>
              <a:t>FULL</a:t>
            </a:r>
          </a:p>
        </p:txBody>
      </p:sp>
      <p:sp>
        <p:nvSpPr>
          <p:cNvPr id="299049" name="Text Box 41"/>
          <p:cNvSpPr txBox="1">
            <a:spLocks noChangeArrowheads="1"/>
          </p:cNvSpPr>
          <p:nvPr/>
        </p:nvSpPr>
        <p:spPr bwMode="auto">
          <a:xfrm>
            <a:off x="4211638" y="4868863"/>
            <a:ext cx="1079500" cy="358775"/>
          </a:xfrm>
          <a:prstGeom prst="rect">
            <a:avLst/>
          </a:prstGeom>
          <a:solidFill>
            <a:srgbClr val="FFFF00"/>
          </a:solidFill>
          <a:ln w="28575" algn="ctr">
            <a:solidFill>
              <a:schemeClr val="tx1"/>
            </a:solidFill>
            <a:miter lim="800000"/>
            <a:headEnd/>
            <a:tailEnd/>
          </a:ln>
        </p:spPr>
        <p:txBody>
          <a:bodyPr lIns="0" tIns="0" rIns="0" bIns="0" anchor="ctr"/>
          <a:lstStyle/>
          <a:p>
            <a:pPr algn="ctr" eaLnBrk="0" hangingPunct="0">
              <a:lnSpc>
                <a:spcPct val="90000"/>
              </a:lnSpc>
              <a:spcBef>
                <a:spcPct val="50000"/>
              </a:spcBef>
              <a:buClr>
                <a:schemeClr val="bg1"/>
              </a:buClr>
              <a:buFont typeface="Arial" pitchFamily="34" charset="0"/>
              <a:buNone/>
            </a:pPr>
            <a:r>
              <a:rPr lang="en-US" sz="2000" b="1">
                <a:latin typeface="Times New Roman" pitchFamily="18" charset="0"/>
                <a:cs typeface="Times New Roman" pitchFamily="18" charset="0"/>
              </a:rPr>
              <a:t>EMPTY</a:t>
            </a:r>
          </a:p>
        </p:txBody>
      </p:sp>
      <p:sp>
        <p:nvSpPr>
          <p:cNvPr id="299050" name="WordArt 42"/>
          <p:cNvSpPr>
            <a:spLocks noChangeArrowheads="1" noChangeShapeType="1" noTextEdit="1"/>
          </p:cNvSpPr>
          <p:nvPr/>
        </p:nvSpPr>
        <p:spPr bwMode="auto">
          <a:xfrm>
            <a:off x="7092950" y="1089025"/>
            <a:ext cx="719138" cy="144463"/>
          </a:xfrm>
          <a:prstGeom prst="rect">
            <a:avLst/>
          </a:prstGeom>
        </p:spPr>
        <p:txBody>
          <a:bodyPr wrap="none" fromWordArt="1">
            <a:prstTxWarp prst="textPlain">
              <a:avLst>
                <a:gd name="adj" fmla="val 50000"/>
              </a:avLst>
            </a:prstTxWarp>
          </a:bodyPr>
          <a:lstStyle/>
          <a:p>
            <a:pPr algn="ctr"/>
            <a:r>
              <a:rPr lang="en-IN" sz="3600" i="1" kern="10">
                <a:ln w="9525">
                  <a:solidFill>
                    <a:srgbClr val="000000"/>
                  </a:solidFill>
                  <a:round/>
                  <a:headEnd/>
                  <a:tailEnd/>
                </a:ln>
                <a:solidFill>
                  <a:srgbClr val="FFFF00"/>
                </a:solidFill>
                <a:effectLst>
                  <a:outerShdw dist="35921" dir="2700000" algn="ctr" rotWithShape="0">
                    <a:srgbClr val="808080">
                      <a:alpha val="79999"/>
                    </a:srgbClr>
                  </a:outerShdw>
                </a:effectLst>
                <a:latin typeface="Arial Black"/>
              </a:rPr>
              <a:t>DR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nodeType="afterGroup">
                            <p:stCondLst>
                              <p:cond delay="500"/>
                            </p:stCondLst>
                            <p:childTnLst>
                              <p:par>
                                <p:cTn id="9" presetID="3" presetClass="entr" presetSubtype="0" fill="hold" grpId="0" nodeType="afterEffect">
                                  <p:stCondLst>
                                    <p:cond delay="0"/>
                                  </p:stCondLst>
                                  <p:childTnLst>
                                    <p:set>
                                      <p:cBhvr>
                                        <p:cTn id="10" dur="1" fill="hold">
                                          <p:stCondLst>
                                            <p:cond delay="0"/>
                                          </p:stCondLst>
                                        </p:cTn>
                                        <p:tgtEl>
                                          <p:spTgt spid="29905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99046"/>
                                        </p:tgtEl>
                                        <p:attrNameLst>
                                          <p:attrName>style.visibility</p:attrName>
                                        </p:attrNameLst>
                                      </p:cBhvr>
                                      <p:to>
                                        <p:strVal val="visible"/>
                                      </p:to>
                                    </p:set>
                                    <p:animEffect transition="in" filter="wipe(up)">
                                      <p:cBhvr>
                                        <p:cTn id="15" dur="500"/>
                                        <p:tgtEl>
                                          <p:spTgt spid="299046"/>
                                        </p:tgtEl>
                                      </p:cBhvr>
                                    </p:animEffect>
                                  </p:childTnLst>
                                </p:cTn>
                              </p:par>
                            </p:childTnLst>
                          </p:cTn>
                        </p:par>
                        <p:par>
                          <p:cTn id="16" fill="hold" nodeType="afterGroup">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299013"/>
                                        </p:tgtEl>
                                        <p:attrNameLst>
                                          <p:attrName>style.visibility</p:attrName>
                                        </p:attrNameLst>
                                      </p:cBhvr>
                                      <p:to>
                                        <p:strVal val="visible"/>
                                      </p:to>
                                    </p:set>
                                    <p:animEffect transition="in" filter="wipe(left)">
                                      <p:cBhvr>
                                        <p:cTn id="19" dur="500"/>
                                        <p:tgtEl>
                                          <p:spTgt spid="29901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299045"/>
                                        </p:tgtEl>
                                        <p:attrNameLst>
                                          <p:attrName>style.visibility</p:attrName>
                                        </p:attrNameLst>
                                      </p:cBhvr>
                                      <p:to>
                                        <p:strVal val="visible"/>
                                      </p:to>
                                    </p:set>
                                    <p:animEffect transition="in" filter="wipe(up)">
                                      <p:cBhvr>
                                        <p:cTn id="24" dur="500"/>
                                        <p:tgtEl>
                                          <p:spTgt spid="299045"/>
                                        </p:tgtEl>
                                      </p:cBhvr>
                                    </p:animEffect>
                                  </p:childTnLst>
                                </p:cTn>
                              </p:par>
                            </p:childTnLst>
                          </p:cTn>
                        </p:par>
                        <p:par>
                          <p:cTn id="25" fill="hold" nodeType="afterGroup">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299044"/>
                                        </p:tgtEl>
                                        <p:attrNameLst>
                                          <p:attrName>style.visibility</p:attrName>
                                        </p:attrNameLst>
                                      </p:cBhvr>
                                      <p:to>
                                        <p:strVal val="visible"/>
                                      </p:to>
                                    </p:set>
                                    <p:animEffect transition="in" filter="wipe(up)">
                                      <p:cBhvr>
                                        <p:cTn id="28" dur="500"/>
                                        <p:tgtEl>
                                          <p:spTgt spid="299044"/>
                                        </p:tgtEl>
                                      </p:cBhvr>
                                    </p:animEffect>
                                  </p:childTnLst>
                                </p:cTn>
                              </p:par>
                            </p:childTnLst>
                          </p:cTn>
                        </p:par>
                        <p:par>
                          <p:cTn id="29" fill="hold" nodeType="afterGroup">
                            <p:stCondLst>
                              <p:cond delay="1000"/>
                            </p:stCondLst>
                            <p:childTnLst>
                              <p:par>
                                <p:cTn id="30" presetID="22" presetClass="entr" presetSubtype="1" fill="hold" grpId="0" nodeType="afterEffect">
                                  <p:stCondLst>
                                    <p:cond delay="0"/>
                                  </p:stCondLst>
                                  <p:childTnLst>
                                    <p:set>
                                      <p:cBhvr>
                                        <p:cTn id="31" dur="1" fill="hold">
                                          <p:stCondLst>
                                            <p:cond delay="0"/>
                                          </p:stCondLst>
                                        </p:cTn>
                                        <p:tgtEl>
                                          <p:spTgt spid="299043"/>
                                        </p:tgtEl>
                                        <p:attrNameLst>
                                          <p:attrName>style.visibility</p:attrName>
                                        </p:attrNameLst>
                                      </p:cBhvr>
                                      <p:to>
                                        <p:strVal val="visible"/>
                                      </p:to>
                                    </p:set>
                                    <p:animEffect transition="in" filter="wipe(up)">
                                      <p:cBhvr>
                                        <p:cTn id="32" dur="500"/>
                                        <p:tgtEl>
                                          <p:spTgt spid="299043"/>
                                        </p:tgtEl>
                                      </p:cBhvr>
                                    </p:animEffect>
                                  </p:childTnLst>
                                </p:cTn>
                              </p:par>
                            </p:childTnLst>
                          </p:cTn>
                        </p:par>
                        <p:par>
                          <p:cTn id="33" fill="hold" nodeType="afterGroup">
                            <p:stCondLst>
                              <p:cond delay="1500"/>
                            </p:stCondLst>
                            <p:childTnLst>
                              <p:par>
                                <p:cTn id="34" presetID="22" presetClass="entr" presetSubtype="1" fill="hold" grpId="0" nodeType="afterEffect">
                                  <p:stCondLst>
                                    <p:cond delay="0"/>
                                  </p:stCondLst>
                                  <p:childTnLst>
                                    <p:set>
                                      <p:cBhvr>
                                        <p:cTn id="35" dur="1" fill="hold">
                                          <p:stCondLst>
                                            <p:cond delay="0"/>
                                          </p:stCondLst>
                                        </p:cTn>
                                        <p:tgtEl>
                                          <p:spTgt spid="299047"/>
                                        </p:tgtEl>
                                        <p:attrNameLst>
                                          <p:attrName>style.visibility</p:attrName>
                                        </p:attrNameLst>
                                      </p:cBhvr>
                                      <p:to>
                                        <p:strVal val="visible"/>
                                      </p:to>
                                    </p:set>
                                    <p:animEffect transition="in" filter="wipe(up)">
                                      <p:cBhvr>
                                        <p:cTn id="36" dur="500"/>
                                        <p:tgtEl>
                                          <p:spTgt spid="299047"/>
                                        </p:tgtEl>
                                      </p:cBhvr>
                                    </p:animEffect>
                                  </p:childTnLst>
                                </p:cTn>
                              </p:par>
                            </p:childTnLst>
                          </p:cTn>
                        </p:par>
                        <p:par>
                          <p:cTn id="37" fill="hold" nodeType="afterGroup">
                            <p:stCondLst>
                              <p:cond delay="2000"/>
                            </p:stCondLst>
                            <p:childTnLst>
                              <p:par>
                                <p:cTn id="38" presetID="22" presetClass="entr" presetSubtype="8" fill="hold" grpId="0" nodeType="afterEffect">
                                  <p:stCondLst>
                                    <p:cond delay="0"/>
                                  </p:stCondLst>
                                  <p:childTnLst>
                                    <p:set>
                                      <p:cBhvr>
                                        <p:cTn id="39" dur="1" fill="hold">
                                          <p:stCondLst>
                                            <p:cond delay="0"/>
                                          </p:stCondLst>
                                        </p:cTn>
                                        <p:tgtEl>
                                          <p:spTgt spid="299014"/>
                                        </p:tgtEl>
                                        <p:attrNameLst>
                                          <p:attrName>style.visibility</p:attrName>
                                        </p:attrNameLst>
                                      </p:cBhvr>
                                      <p:to>
                                        <p:strVal val="visible"/>
                                      </p:to>
                                    </p:set>
                                    <p:animEffect transition="in" filter="wipe(left)">
                                      <p:cBhvr>
                                        <p:cTn id="40" dur="500"/>
                                        <p:tgtEl>
                                          <p:spTgt spid="29901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99011"/>
                                        </p:tgtEl>
                                        <p:attrNameLst>
                                          <p:attrName>style.visibility</p:attrName>
                                        </p:attrNameLst>
                                      </p:cBhvr>
                                      <p:to>
                                        <p:strVal val="visible"/>
                                      </p:to>
                                    </p:set>
                                    <p:animEffect transition="in" filter="wipe(left)">
                                      <p:cBhvr>
                                        <p:cTn id="45" dur="500"/>
                                        <p:tgtEl>
                                          <p:spTgt spid="299011"/>
                                        </p:tgtEl>
                                      </p:cBhvr>
                                    </p:animEffect>
                                  </p:childTnLst>
                                </p:cTn>
                              </p:par>
                            </p:childTnLst>
                          </p:cTn>
                        </p:par>
                        <p:par>
                          <p:cTn id="46" fill="hold" nodeType="afterGroup">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299012"/>
                                        </p:tgtEl>
                                        <p:attrNameLst>
                                          <p:attrName>style.visibility</p:attrName>
                                        </p:attrNameLst>
                                      </p:cBhvr>
                                      <p:to>
                                        <p:strVal val="visible"/>
                                      </p:to>
                                    </p:set>
                                    <p:animEffect transition="in" filter="wipe(left)">
                                      <p:cBhvr>
                                        <p:cTn id="49" dur="500"/>
                                        <p:tgtEl>
                                          <p:spTgt spid="29901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299015">
                                            <p:txEl>
                                              <p:pRg st="0" end="0"/>
                                            </p:txEl>
                                          </p:spTgt>
                                        </p:tgtEl>
                                        <p:attrNameLst>
                                          <p:attrName>style.visibility</p:attrName>
                                        </p:attrNameLst>
                                      </p:cBhvr>
                                      <p:to>
                                        <p:strVal val="visible"/>
                                      </p:to>
                                    </p:set>
                                    <p:animEffect transition="in" filter="wipe(left)">
                                      <p:cBhvr>
                                        <p:cTn id="54" dur="500"/>
                                        <p:tgtEl>
                                          <p:spTgt spid="299015">
                                            <p:txEl>
                                              <p:pRg st="0" end="0"/>
                                            </p:txEl>
                                          </p:spTgt>
                                        </p:tgtEl>
                                      </p:cBhvr>
                                    </p:animEffect>
                                  </p:childTnLst>
                                </p:cTn>
                              </p:par>
                            </p:childTnLst>
                          </p:cTn>
                        </p:par>
                        <p:par>
                          <p:cTn id="55" fill="hold" nodeType="afterGroup">
                            <p:stCondLst>
                              <p:cond delay="500"/>
                            </p:stCondLst>
                            <p:childTnLst>
                              <p:par>
                                <p:cTn id="56" presetID="22" presetClass="entr" presetSubtype="8" fill="hold" nodeType="afterEffect">
                                  <p:stCondLst>
                                    <p:cond delay="0"/>
                                  </p:stCondLst>
                                  <p:childTnLst>
                                    <p:set>
                                      <p:cBhvr>
                                        <p:cTn id="57" dur="1" fill="hold">
                                          <p:stCondLst>
                                            <p:cond delay="0"/>
                                          </p:stCondLst>
                                        </p:cTn>
                                        <p:tgtEl>
                                          <p:spTgt spid="299015">
                                            <p:txEl>
                                              <p:pRg st="1" end="1"/>
                                            </p:txEl>
                                          </p:spTgt>
                                        </p:tgtEl>
                                        <p:attrNameLst>
                                          <p:attrName>style.visibility</p:attrName>
                                        </p:attrNameLst>
                                      </p:cBhvr>
                                      <p:to>
                                        <p:strVal val="visible"/>
                                      </p:to>
                                    </p:set>
                                    <p:animEffect transition="in" filter="wipe(left)">
                                      <p:cBhvr>
                                        <p:cTn id="58" dur="500"/>
                                        <p:tgtEl>
                                          <p:spTgt spid="299015">
                                            <p:txEl>
                                              <p:pRg st="1" end="1"/>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99048"/>
                                        </p:tgtEl>
                                        <p:attrNameLst>
                                          <p:attrName>style.visibility</p:attrName>
                                        </p:attrNameLst>
                                      </p:cBhvr>
                                      <p:to>
                                        <p:strVal val="visible"/>
                                      </p:to>
                                    </p:set>
                                    <p:animEffect transition="in" filter="wipe(left)">
                                      <p:cBhvr>
                                        <p:cTn id="63" dur="500"/>
                                        <p:tgtEl>
                                          <p:spTgt spid="299048"/>
                                        </p:tgtEl>
                                      </p:cBhvr>
                                    </p:animEffect>
                                  </p:childTnLst>
                                </p:cTn>
                              </p:par>
                            </p:childTnLst>
                          </p:cTn>
                        </p:par>
                        <p:par>
                          <p:cTn id="64" fill="hold" nodeType="afterGroup">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299049"/>
                                        </p:tgtEl>
                                        <p:attrNameLst>
                                          <p:attrName>style.visibility</p:attrName>
                                        </p:attrNameLst>
                                      </p:cBhvr>
                                      <p:to>
                                        <p:strVal val="visible"/>
                                      </p:to>
                                    </p:set>
                                    <p:animEffect transition="in" filter="wipe(left)">
                                      <p:cBhvr>
                                        <p:cTn id="67" dur="500"/>
                                        <p:tgtEl>
                                          <p:spTgt spid="299049"/>
                                        </p:tgtEl>
                                      </p:cBhvr>
                                    </p:animEffect>
                                  </p:childTnLst>
                                </p:cTn>
                              </p:par>
                              <p:par>
                                <p:cTn id="68" presetID="1" presetClass="entr" presetSubtype="0" fill="hold" grpId="0" nodeType="withEffect">
                                  <p:stCondLst>
                                    <p:cond delay="0"/>
                                  </p:stCondLst>
                                  <p:childTnLst>
                                    <p:set>
                                      <p:cBhvr>
                                        <p:cTn id="69" dur="1" fill="hold">
                                          <p:stCondLst>
                                            <p:cond delay="0"/>
                                          </p:stCondLst>
                                        </p:cTn>
                                        <p:tgtEl>
                                          <p:spTgt spid="2990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animBg="1"/>
      <p:bldP spid="299012" grpId="0" animBg="1"/>
      <p:bldP spid="299013" grpId="0" animBg="1"/>
      <p:bldP spid="299014" grpId="0" animBg="1"/>
      <p:bldP spid="299016" grpId="0" animBg="1"/>
      <p:bldP spid="299043" grpId="0"/>
      <p:bldP spid="299044" grpId="0"/>
      <p:bldP spid="299045" grpId="0"/>
      <p:bldP spid="299046" grpId="0"/>
      <p:bldP spid="299047" grpId="0"/>
      <p:bldP spid="299048" grpId="0" animBg="1"/>
      <p:bldP spid="299049" grpId="0" animBg="1"/>
      <p:bldP spid="299050"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457200"/>
            <a:ext cx="8229600" cy="6400800"/>
          </a:xfrm>
          <a:prstGeom prst="rect">
            <a:avLst/>
          </a:prstGeom>
        </p:spPr>
        <p:txBody>
          <a:bodyPr/>
          <a:lstStyle/>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pitchFamily="2" charset="2"/>
              <a:buChar char="q"/>
              <a:tabLst/>
              <a:defRPr/>
            </a:pPr>
            <a:r>
              <a:rPr kumimoji="0" lang="en-US" sz="2300" b="0"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Stack pointer </a:t>
            </a:r>
            <a:r>
              <a:rPr kumimoji="0" lang="en-US" sz="2300" b="0" i="0" u="none" strike="noStrike" kern="1200" cap="none" spc="0" normalizeH="0" baseline="0" noProof="0" dirty="0" smtClean="0">
                <a:ln>
                  <a:noFill/>
                </a:ln>
                <a:effectLst/>
                <a:uLnTx/>
                <a:uFillTx/>
                <a:latin typeface="Times New Roman" pitchFamily="18" charset="0"/>
                <a:ea typeface="+mn-ea"/>
                <a:cs typeface="Times New Roman" pitchFamily="18" charset="0"/>
              </a:rPr>
              <a:t>is the processor register which keep track of the address of the element of stack that is at the top at any given time</a:t>
            </a: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pitchFamily="2" charset="2"/>
              <a:buChar char="q"/>
              <a:tabLst/>
              <a:defRPr/>
            </a:pPr>
            <a:r>
              <a:rPr kumimoji="0" lang="en-US" sz="2300" b="0" i="0" u="none" strike="noStrike" kern="1200" cap="none" spc="0" normalizeH="0" baseline="0" noProof="0" dirty="0" smtClean="0">
                <a:ln>
                  <a:noFill/>
                </a:ln>
                <a:effectLst/>
                <a:uLnTx/>
                <a:uFillTx/>
                <a:latin typeface="Times New Roman" pitchFamily="18" charset="0"/>
                <a:ea typeface="+mn-ea"/>
                <a:cs typeface="Times New Roman" pitchFamily="18" charset="0"/>
              </a:rPr>
              <a:t>This can be any one of the general purpose registers or a register dedicated to this function</a:t>
            </a: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pitchFamily="2" charset="2"/>
              <a:buChar char="q"/>
              <a:tabLst/>
              <a:defRPr/>
            </a:pPr>
            <a:r>
              <a:rPr kumimoji="0" lang="en-US" sz="2300" b="0" i="0" u="none" strike="noStrike" kern="1200" cap="none" spc="0" normalizeH="0" baseline="0" noProof="0" dirty="0" smtClean="0">
                <a:ln>
                  <a:noFill/>
                </a:ln>
                <a:effectLst/>
                <a:uLnTx/>
                <a:uFillTx/>
                <a:latin typeface="Times New Roman" pitchFamily="18" charset="0"/>
                <a:ea typeface="+mn-ea"/>
                <a:cs typeface="Times New Roman" pitchFamily="18" charset="0"/>
              </a:rPr>
              <a:t>If we assume a byte addressable memory with a 32 bit word length, the </a:t>
            </a:r>
            <a:r>
              <a:rPr kumimoji="0" lang="en-US" sz="2300" b="1" i="0" u="none" strike="noStrike" kern="1200" cap="none" spc="0" normalizeH="0" baseline="0" noProof="0" dirty="0" smtClean="0">
                <a:ln>
                  <a:noFill/>
                </a:ln>
                <a:solidFill>
                  <a:srgbClr val="00B050"/>
                </a:solidFill>
                <a:effectLst/>
                <a:uLnTx/>
                <a:uFillTx/>
                <a:latin typeface="Times New Roman" pitchFamily="18" charset="0"/>
                <a:ea typeface="+mn-ea"/>
                <a:cs typeface="Times New Roman" pitchFamily="18" charset="0"/>
              </a:rPr>
              <a:t>push</a:t>
            </a:r>
            <a:r>
              <a:rPr kumimoji="0" lang="en-US" sz="2300" b="0" i="0" u="none" strike="noStrike" kern="1200" cap="none" spc="0" normalizeH="0" baseline="0" noProof="0" dirty="0" smtClean="0">
                <a:ln>
                  <a:noFill/>
                </a:ln>
                <a:effectLst/>
                <a:uLnTx/>
                <a:uFillTx/>
                <a:latin typeface="Times New Roman" pitchFamily="18" charset="0"/>
                <a:ea typeface="+mn-ea"/>
                <a:cs typeface="Times New Roman" pitchFamily="18" charset="0"/>
              </a:rPr>
              <a:t> operation is implemented as follows</a:t>
            </a:r>
          </a:p>
          <a:p>
            <a:pPr marL="0" marR="0" lvl="0" indent="0" algn="just" defTabSz="914400" rtl="0" eaLnBrk="1" fontAlgn="auto" latinLnBrk="0" hangingPunct="1">
              <a:lnSpc>
                <a:spcPct val="100000"/>
              </a:lnSpc>
              <a:spcBef>
                <a:spcPct val="20000"/>
              </a:spcBef>
              <a:spcAft>
                <a:spcPts val="0"/>
              </a:spcAft>
              <a:buClr>
                <a:schemeClr val="accent3"/>
              </a:buClr>
              <a:buSzPct val="95000"/>
              <a:buFont typeface="Wingdings" pitchFamily="2" charset="2"/>
              <a:buNone/>
              <a:tabLst/>
              <a:defRPr/>
            </a:pPr>
            <a:r>
              <a:rPr kumimoji="0" lang="en-US" sz="2300" b="0" i="0" u="none" strike="noStrike" kern="1200" cap="none" spc="0" normalizeH="0" baseline="0" noProof="0" dirty="0" smtClean="0">
                <a:ln>
                  <a:noFill/>
                </a:ln>
                <a:solidFill>
                  <a:srgbClr val="00B050"/>
                </a:solidFill>
                <a:effectLst/>
                <a:uLnTx/>
                <a:uFillTx/>
                <a:latin typeface="Times New Roman" pitchFamily="18" charset="0"/>
                <a:ea typeface="+mn-ea"/>
                <a:cs typeface="Times New Roman" pitchFamily="18" charset="0"/>
              </a:rPr>
              <a:t>                          Subtract #4,sp</a:t>
            </a:r>
          </a:p>
          <a:p>
            <a:pPr marL="0" marR="0" lvl="0" indent="0" algn="just" defTabSz="914400" rtl="0" eaLnBrk="1" fontAlgn="auto" latinLnBrk="0" hangingPunct="1">
              <a:lnSpc>
                <a:spcPct val="100000"/>
              </a:lnSpc>
              <a:spcBef>
                <a:spcPct val="20000"/>
              </a:spcBef>
              <a:spcAft>
                <a:spcPts val="0"/>
              </a:spcAft>
              <a:buClr>
                <a:schemeClr val="accent3"/>
              </a:buClr>
              <a:buSzPct val="95000"/>
              <a:buFont typeface="Wingdings" pitchFamily="2" charset="2"/>
              <a:buNone/>
              <a:tabLst/>
              <a:defRPr/>
            </a:pPr>
            <a:r>
              <a:rPr kumimoji="0" lang="en-US" sz="2300" b="0" i="0" u="none" strike="noStrike" kern="1200" cap="none" spc="0" normalizeH="0" baseline="0" noProof="0" dirty="0" smtClean="0">
                <a:ln>
                  <a:noFill/>
                </a:ln>
                <a:solidFill>
                  <a:srgbClr val="00B050"/>
                </a:solidFill>
                <a:effectLst/>
                <a:uLnTx/>
                <a:uFillTx/>
                <a:latin typeface="Times New Roman" pitchFamily="18" charset="0"/>
                <a:ea typeface="+mn-ea"/>
                <a:cs typeface="Times New Roman" pitchFamily="18" charset="0"/>
              </a:rPr>
              <a:t>                           Move NEWITEM ,(sp)</a:t>
            </a: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pitchFamily="2" charset="2"/>
              <a:buChar char="q"/>
              <a:tabLst/>
              <a:defRPr/>
            </a:pPr>
            <a:r>
              <a:rPr kumimoji="0" lang="en-US" sz="2300" b="1" i="0" u="none" strike="noStrike" kern="1200" cap="none" spc="0" normalizeH="0" baseline="0" noProof="0" dirty="0" smtClean="0">
                <a:ln>
                  <a:noFill/>
                </a:ln>
                <a:solidFill>
                  <a:srgbClr val="00B050"/>
                </a:solidFill>
                <a:effectLst/>
                <a:uLnTx/>
                <a:uFillTx/>
                <a:latin typeface="Times New Roman" pitchFamily="18" charset="0"/>
                <a:ea typeface="+mn-ea"/>
                <a:cs typeface="Times New Roman" pitchFamily="18" charset="0"/>
              </a:rPr>
              <a:t>Pop</a:t>
            </a:r>
            <a:r>
              <a:rPr kumimoji="0" lang="en-US" sz="2300" b="0" i="0" u="none" strike="noStrike" kern="1200" cap="none" spc="0" normalizeH="0" baseline="0" noProof="0" dirty="0" smtClean="0">
                <a:ln>
                  <a:noFill/>
                </a:ln>
                <a:effectLst/>
                <a:uLnTx/>
                <a:uFillTx/>
                <a:latin typeface="Times New Roman" pitchFamily="18" charset="0"/>
                <a:ea typeface="+mn-ea"/>
                <a:cs typeface="Times New Roman" pitchFamily="18" charset="0"/>
              </a:rPr>
              <a:t> operation can be implemented as</a:t>
            </a:r>
          </a:p>
          <a:p>
            <a:pPr marL="0" marR="0" lvl="0" indent="0" algn="just" defTabSz="914400" rtl="0" eaLnBrk="1" fontAlgn="auto" latinLnBrk="0" hangingPunct="1">
              <a:lnSpc>
                <a:spcPct val="100000"/>
              </a:lnSpc>
              <a:spcBef>
                <a:spcPct val="20000"/>
              </a:spcBef>
              <a:spcAft>
                <a:spcPts val="0"/>
              </a:spcAft>
              <a:buClr>
                <a:schemeClr val="accent3"/>
              </a:buClr>
              <a:buSzPct val="95000"/>
              <a:buFont typeface="Wingdings" pitchFamily="2" charset="2"/>
              <a:buNone/>
              <a:tabLst/>
              <a:defRPr/>
            </a:pPr>
            <a:r>
              <a:rPr kumimoji="0" lang="en-US" sz="2300" b="0" i="0" u="none" strike="noStrike" kern="1200" cap="none" spc="0" normalizeH="0" baseline="0" noProof="0" dirty="0" smtClean="0">
                <a:ln>
                  <a:noFill/>
                </a:ln>
                <a:solidFill>
                  <a:srgbClr val="00B050"/>
                </a:solidFill>
                <a:effectLst/>
                <a:uLnTx/>
                <a:uFillTx/>
                <a:latin typeface="Times New Roman" pitchFamily="18" charset="0"/>
                <a:ea typeface="+mn-ea"/>
                <a:cs typeface="Times New Roman" pitchFamily="18" charset="0"/>
              </a:rPr>
              <a:t>                          Move (sp),item</a:t>
            </a:r>
          </a:p>
          <a:p>
            <a:pPr marL="0" marR="0" lvl="0" indent="0" algn="just" defTabSz="914400" rtl="0" eaLnBrk="1" fontAlgn="auto" latinLnBrk="0" hangingPunct="1">
              <a:lnSpc>
                <a:spcPct val="100000"/>
              </a:lnSpc>
              <a:spcBef>
                <a:spcPct val="20000"/>
              </a:spcBef>
              <a:spcAft>
                <a:spcPts val="0"/>
              </a:spcAft>
              <a:buClr>
                <a:schemeClr val="accent3"/>
              </a:buClr>
              <a:buSzPct val="95000"/>
              <a:buFont typeface="Wingdings" pitchFamily="2" charset="2"/>
              <a:buNone/>
              <a:tabLst/>
              <a:defRPr/>
            </a:pPr>
            <a:r>
              <a:rPr kumimoji="0" lang="en-US" sz="2300" b="0" i="0" u="none" strike="noStrike" kern="1200" cap="none" spc="0" normalizeH="0" baseline="0" noProof="0" dirty="0" smtClean="0">
                <a:ln>
                  <a:noFill/>
                </a:ln>
                <a:solidFill>
                  <a:srgbClr val="00B050"/>
                </a:solidFill>
                <a:effectLst/>
                <a:uLnTx/>
                <a:uFillTx/>
                <a:latin typeface="Times New Roman" pitchFamily="18" charset="0"/>
                <a:ea typeface="+mn-ea"/>
                <a:cs typeface="Times New Roman" pitchFamily="18" charset="0"/>
              </a:rPr>
              <a:t>                          Add #4,sp</a:t>
            </a: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pitchFamily="2" charset="2"/>
              <a:buChar char="Ø"/>
              <a:tabLst/>
              <a:defRPr/>
            </a:pPr>
            <a:r>
              <a:rPr kumimoji="0" lang="en-US" sz="2300" b="0" i="0" u="none" strike="noStrike" kern="1200" cap="none" spc="0" normalizeH="0" baseline="0" noProof="0" dirty="0" smtClean="0">
                <a:ln>
                  <a:noFill/>
                </a:ln>
                <a:solidFill>
                  <a:srgbClr val="002060"/>
                </a:solidFill>
                <a:effectLst/>
                <a:uLnTx/>
                <a:uFillTx/>
                <a:latin typeface="Times New Roman" pitchFamily="18" charset="0"/>
                <a:ea typeface="+mn-ea"/>
                <a:cs typeface="Times New Roman" pitchFamily="18" charset="0"/>
              </a:rPr>
              <a:t>If the processor has a </a:t>
            </a:r>
            <a:r>
              <a:rPr kumimoji="0" lang="en-US" sz="2300" b="0" i="0" u="none" strike="noStrike" kern="1200" cap="none" spc="0" normalizeH="0" baseline="0" noProof="0" dirty="0" err="1" smtClean="0">
                <a:ln>
                  <a:noFill/>
                </a:ln>
                <a:solidFill>
                  <a:srgbClr val="002060"/>
                </a:solidFill>
                <a:effectLst/>
                <a:uLnTx/>
                <a:uFillTx/>
                <a:latin typeface="Times New Roman" pitchFamily="18" charset="0"/>
                <a:ea typeface="+mn-ea"/>
                <a:cs typeface="Times New Roman" pitchFamily="18" charset="0"/>
              </a:rPr>
              <a:t>autoincrement</a:t>
            </a:r>
            <a:r>
              <a:rPr kumimoji="0" lang="en-US" sz="2300" b="0" i="0" u="none" strike="noStrike" kern="1200" cap="none" spc="0" normalizeH="0" baseline="0" noProof="0" dirty="0" smtClean="0">
                <a:ln>
                  <a:noFill/>
                </a:ln>
                <a:solidFill>
                  <a:srgbClr val="002060"/>
                </a:solidFill>
                <a:effectLst/>
                <a:uLnTx/>
                <a:uFillTx/>
                <a:latin typeface="Times New Roman" pitchFamily="18" charset="0"/>
                <a:ea typeface="+mn-ea"/>
                <a:cs typeface="Times New Roman" pitchFamily="18" charset="0"/>
              </a:rPr>
              <a:t> &amp; </a:t>
            </a:r>
            <a:r>
              <a:rPr kumimoji="0" lang="en-US" sz="2300" b="0" i="0" u="none" strike="noStrike" kern="1200" cap="none" spc="0" normalizeH="0" baseline="0" noProof="0" dirty="0" err="1" smtClean="0">
                <a:ln>
                  <a:noFill/>
                </a:ln>
                <a:solidFill>
                  <a:srgbClr val="002060"/>
                </a:solidFill>
                <a:effectLst/>
                <a:uLnTx/>
                <a:uFillTx/>
                <a:latin typeface="Times New Roman" pitchFamily="18" charset="0"/>
                <a:ea typeface="+mn-ea"/>
                <a:cs typeface="Times New Roman" pitchFamily="18" charset="0"/>
              </a:rPr>
              <a:t>autodecrement</a:t>
            </a:r>
            <a:r>
              <a:rPr kumimoji="0" lang="en-US" sz="2300" b="0" i="0" u="none" strike="noStrike" kern="1200" cap="none" spc="0" normalizeH="0" baseline="0" noProof="0" dirty="0" smtClean="0">
                <a:ln>
                  <a:noFill/>
                </a:ln>
                <a:solidFill>
                  <a:srgbClr val="002060"/>
                </a:solidFill>
                <a:effectLst/>
                <a:uLnTx/>
                <a:uFillTx/>
                <a:latin typeface="Times New Roman" pitchFamily="18" charset="0"/>
                <a:ea typeface="+mn-ea"/>
                <a:cs typeface="Times New Roman" pitchFamily="18" charset="0"/>
              </a:rPr>
              <a:t> addressing modes, push &amp; pop is specified as follows</a:t>
            </a: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pitchFamily="2" charset="2"/>
              <a:buChar char="Ø"/>
              <a:tabLst/>
              <a:defRPr/>
            </a:pPr>
            <a:r>
              <a:rPr kumimoji="0" lang="en-US" sz="2300" b="0" i="0" u="none" strike="noStrike" kern="1200" cap="none" spc="0" normalizeH="0" baseline="0" noProof="0" dirty="0" smtClean="0">
                <a:ln>
                  <a:noFill/>
                </a:ln>
                <a:solidFill>
                  <a:srgbClr val="00B0F0"/>
                </a:solidFill>
                <a:effectLst/>
                <a:uLnTx/>
                <a:uFillTx/>
                <a:latin typeface="Times New Roman" pitchFamily="18" charset="0"/>
                <a:ea typeface="+mn-ea"/>
                <a:cs typeface="Times New Roman" pitchFamily="18" charset="0"/>
              </a:rPr>
              <a:t>                  Move </a:t>
            </a:r>
            <a:r>
              <a:rPr kumimoji="0" lang="en-US" sz="2300" b="0" i="0" u="none" strike="noStrike" kern="1200" cap="none" spc="0" normalizeH="0" baseline="0" noProof="0" dirty="0" err="1" smtClean="0">
                <a:ln>
                  <a:noFill/>
                </a:ln>
                <a:solidFill>
                  <a:srgbClr val="00B0F0"/>
                </a:solidFill>
                <a:effectLst/>
                <a:uLnTx/>
                <a:uFillTx/>
                <a:latin typeface="Times New Roman" pitchFamily="18" charset="0"/>
                <a:ea typeface="+mn-ea"/>
                <a:cs typeface="Times New Roman" pitchFamily="18" charset="0"/>
              </a:rPr>
              <a:t>newitem</a:t>
            </a:r>
            <a:r>
              <a:rPr kumimoji="0" lang="en-US" sz="2300" b="0" i="0" u="none" strike="noStrike" kern="1200" cap="none" spc="0" normalizeH="0" baseline="0" noProof="0" dirty="0" smtClean="0">
                <a:ln>
                  <a:noFill/>
                </a:ln>
                <a:solidFill>
                  <a:srgbClr val="00B0F0"/>
                </a:solidFill>
                <a:effectLst/>
                <a:uLnTx/>
                <a:uFillTx/>
                <a:latin typeface="Times New Roman" pitchFamily="18" charset="0"/>
                <a:ea typeface="+mn-ea"/>
                <a:cs typeface="Times New Roman" pitchFamily="18" charset="0"/>
              </a:rPr>
              <a:t>,-(sp)</a:t>
            </a: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pitchFamily="2" charset="2"/>
              <a:buChar char="Ø"/>
              <a:tabLst/>
              <a:defRPr/>
            </a:pPr>
            <a:r>
              <a:rPr kumimoji="0" lang="en-US" sz="2300" b="0" i="0" u="none" strike="noStrike" kern="1200" cap="none" spc="0" normalizeH="0" baseline="0" noProof="0" dirty="0" smtClean="0">
                <a:ln>
                  <a:noFill/>
                </a:ln>
                <a:solidFill>
                  <a:srgbClr val="00B0F0"/>
                </a:solidFill>
                <a:effectLst/>
                <a:uLnTx/>
                <a:uFillTx/>
                <a:latin typeface="Times New Roman" pitchFamily="18" charset="0"/>
                <a:ea typeface="+mn-ea"/>
                <a:cs typeface="Times New Roman" pitchFamily="18" charset="0"/>
              </a:rPr>
              <a:t>                  Move (sp)+,item</a:t>
            </a:r>
            <a:endParaRPr kumimoji="0" lang="en-US" sz="2300" b="0" i="0" u="none" strike="noStrike" kern="1200" cap="none" spc="0" normalizeH="0" baseline="0" noProof="0" dirty="0">
              <a:ln>
                <a:noFill/>
              </a:ln>
              <a:solidFill>
                <a:srgbClr val="00B0F0"/>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3"/>
          <p:cNvSpPr>
            <a:spLocks noGrp="1"/>
          </p:cNvSpPr>
          <p:nvPr>
            <p:ph type="title"/>
          </p:nvPr>
        </p:nvSpPr>
        <p:spPr/>
        <p:txBody>
          <a:bodyPr/>
          <a:lstStyle/>
          <a:p>
            <a:r>
              <a:rPr lang="en-US" sz="2000" smtClean="0">
                <a:solidFill>
                  <a:srgbClr val="C00000"/>
                </a:solidFill>
                <a:latin typeface="Times New Roman" pitchFamily="18" charset="0"/>
                <a:cs typeface="Times New Roman" pitchFamily="18" charset="0"/>
              </a:rPr>
              <a:t>Figure:effect of stack operations on the stack in the above figure</a:t>
            </a:r>
          </a:p>
        </p:txBody>
      </p:sp>
      <p:sp>
        <p:nvSpPr>
          <p:cNvPr id="133123" name="Content Placeholder 4"/>
          <p:cNvSpPr>
            <a:spLocks noGrp="1"/>
          </p:cNvSpPr>
          <p:nvPr>
            <p:ph idx="1"/>
          </p:nvPr>
        </p:nvSpPr>
        <p:spPr/>
        <p:txBody>
          <a:bodyPr/>
          <a:lstStyle/>
          <a:p>
            <a:pPr marL="0" indent="0">
              <a:buFont typeface="Wingdings" pitchFamily="2" charset="2"/>
              <a:buNone/>
            </a:pPr>
            <a:r>
              <a:rPr lang="en-US" sz="2000" smtClean="0">
                <a:solidFill>
                  <a:srgbClr val="00B050"/>
                </a:solidFill>
                <a:latin typeface="Times New Roman" pitchFamily="18" charset="0"/>
                <a:cs typeface="Times New Roman" pitchFamily="18" charset="0"/>
              </a:rPr>
              <a:t>a.After push from newitem                   after pop into item</a:t>
            </a:r>
          </a:p>
          <a:p>
            <a:pPr marL="0" indent="0">
              <a:buFont typeface="Wingdings" pitchFamily="2" charset="2"/>
              <a:buNone/>
            </a:pPr>
            <a:endParaRPr lang="en-US" sz="2000" smtClean="0">
              <a:solidFill>
                <a:srgbClr val="00B050"/>
              </a:solidFill>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1447800" y="2667000"/>
          <a:ext cx="1828800" cy="1854200"/>
        </p:xfrm>
        <a:graphic>
          <a:graphicData uri="http://schemas.openxmlformats.org/drawingml/2006/table">
            <a:tbl>
              <a:tblPr firstRow="1" bandRow="1">
                <a:tableStyleId>{5C22544A-7EE6-4342-B048-85BDC9FD1C3A}</a:tableStyleId>
              </a:tblPr>
              <a:tblGrid>
                <a:gridCol w="1828800"/>
              </a:tblGrid>
              <a:tr h="370840">
                <a:tc>
                  <a:txBody>
                    <a:bodyPr/>
                    <a:lstStyle/>
                    <a:p>
                      <a:pPr algn="ctr"/>
                      <a:r>
                        <a:rPr lang="en-US" dirty="0" smtClean="0">
                          <a:latin typeface="Times New Roman" pitchFamily="18" charset="0"/>
                          <a:cs typeface="Times New Roman" pitchFamily="18" charset="0"/>
                        </a:rPr>
                        <a:t>19</a:t>
                      </a:r>
                      <a:endParaRPr lang="en-US" dirty="0">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-28</a:t>
                      </a:r>
                      <a:endParaRPr lang="en-US" dirty="0">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17</a:t>
                      </a:r>
                      <a:endParaRPr lang="en-US" dirty="0">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43</a:t>
                      </a:r>
                      <a:endParaRPr lang="en-US" dirty="0">
                        <a:latin typeface="Times New Roman" pitchFamily="18" charset="0"/>
                        <a:cs typeface="Times New Roman" pitchFamily="18" charset="0"/>
                      </a:endParaRPr>
                    </a:p>
                  </a:txBody>
                  <a:tcPr/>
                </a:tc>
              </a:tr>
            </a:tbl>
          </a:graphicData>
        </a:graphic>
      </p:graphicFrame>
      <p:sp>
        <p:nvSpPr>
          <p:cNvPr id="133138" name="TextBox 6"/>
          <p:cNvSpPr txBox="1">
            <a:spLocks noChangeArrowheads="1"/>
          </p:cNvSpPr>
          <p:nvPr/>
        </p:nvSpPr>
        <p:spPr bwMode="auto">
          <a:xfrm>
            <a:off x="381000" y="2667000"/>
            <a:ext cx="533400" cy="369888"/>
          </a:xfrm>
          <a:prstGeom prst="rect">
            <a:avLst/>
          </a:prstGeom>
          <a:noFill/>
          <a:ln w="9525">
            <a:noFill/>
            <a:miter lim="800000"/>
            <a:headEnd/>
            <a:tailEnd/>
          </a:ln>
        </p:spPr>
        <p:txBody>
          <a:bodyPr>
            <a:spAutoFit/>
          </a:bodyPr>
          <a:lstStyle/>
          <a:p>
            <a:r>
              <a:rPr lang="en-US" dirty="0"/>
              <a:t>sp</a:t>
            </a:r>
          </a:p>
        </p:txBody>
      </p:sp>
      <p:cxnSp>
        <p:nvCxnSpPr>
          <p:cNvPr id="9" name="Straight Arrow Connector 8"/>
          <p:cNvCxnSpPr/>
          <p:nvPr/>
        </p:nvCxnSpPr>
        <p:spPr>
          <a:xfrm>
            <a:off x="838200" y="28956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nvGraphicFramePr>
        <p:xfrm>
          <a:off x="6324600" y="2667000"/>
          <a:ext cx="1219200" cy="1854200"/>
        </p:xfrm>
        <a:graphic>
          <a:graphicData uri="http://schemas.openxmlformats.org/drawingml/2006/table">
            <a:tbl>
              <a:tblPr firstRow="1" bandRow="1">
                <a:tableStyleId>{5C22544A-7EE6-4342-B048-85BDC9FD1C3A}</a:tableStyleId>
              </a:tblPr>
              <a:tblGrid>
                <a:gridCol w="1219200"/>
              </a:tblGrid>
              <a:tr h="370840">
                <a:tc>
                  <a:txBody>
                    <a:bodyPr/>
                    <a:lstStyle/>
                    <a:p>
                      <a:pPr algn="ctr"/>
                      <a:r>
                        <a:rPr lang="en-US" dirty="0" smtClean="0">
                          <a:latin typeface="Times New Roman" pitchFamily="18" charset="0"/>
                          <a:cs typeface="Times New Roman" pitchFamily="18" charset="0"/>
                        </a:rPr>
                        <a:t>-28</a:t>
                      </a:r>
                      <a:endParaRPr lang="en-US" dirty="0">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17</a:t>
                      </a:r>
                      <a:endParaRPr lang="en-US" dirty="0">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43</a:t>
                      </a:r>
                      <a:endParaRPr lang="en-US" dirty="0">
                        <a:latin typeface="Times New Roman" pitchFamily="18" charset="0"/>
                        <a:cs typeface="Times New Roman" pitchFamily="18" charset="0"/>
                      </a:endParaRPr>
                    </a:p>
                  </a:txBody>
                  <a:tcPr/>
                </a:tc>
              </a:tr>
            </a:tbl>
          </a:graphicData>
        </a:graphic>
      </p:graphicFrame>
      <p:graphicFrame>
        <p:nvGraphicFramePr>
          <p:cNvPr id="10" name="Table 9"/>
          <p:cNvGraphicFramePr>
            <a:graphicFrameLocks noGrp="1"/>
          </p:cNvGraphicFramePr>
          <p:nvPr/>
        </p:nvGraphicFramePr>
        <p:xfrm>
          <a:off x="1524000" y="4876800"/>
          <a:ext cx="1676400" cy="365760"/>
        </p:xfrm>
        <a:graphic>
          <a:graphicData uri="http://schemas.openxmlformats.org/drawingml/2006/table">
            <a:tbl>
              <a:tblPr firstRow="1" bandRow="1">
                <a:tableStyleId>{5C22544A-7EE6-4342-B048-85BDC9FD1C3A}</a:tableStyleId>
              </a:tblPr>
              <a:tblGrid>
                <a:gridCol w="1676400"/>
              </a:tblGrid>
              <a:tr h="279400">
                <a:tc>
                  <a:txBody>
                    <a:bodyPr/>
                    <a:lstStyle/>
                    <a:p>
                      <a:pPr algn="ctr"/>
                      <a:r>
                        <a:rPr lang="en-US" dirty="0" smtClean="0">
                          <a:latin typeface="Times New Roman" pitchFamily="18" charset="0"/>
                          <a:cs typeface="Times New Roman" pitchFamily="18" charset="0"/>
                        </a:rPr>
                        <a:t>19</a:t>
                      </a:r>
                      <a:endParaRPr lang="en-IN" dirty="0">
                        <a:latin typeface="Times New Roman" pitchFamily="18" charset="0"/>
                        <a:cs typeface="Times New Roman" pitchFamily="18" charset="0"/>
                      </a:endParaRPr>
                    </a:p>
                  </a:txBody>
                  <a:tcPr/>
                </a:tc>
              </a:tr>
            </a:tbl>
          </a:graphicData>
        </a:graphic>
      </p:graphicFrame>
      <p:sp>
        <p:nvSpPr>
          <p:cNvPr id="12" name="TextBox 11"/>
          <p:cNvSpPr txBox="1"/>
          <p:nvPr/>
        </p:nvSpPr>
        <p:spPr>
          <a:xfrm>
            <a:off x="0" y="4876800"/>
            <a:ext cx="1371600" cy="369332"/>
          </a:xfrm>
          <a:prstGeom prst="rect">
            <a:avLst/>
          </a:prstGeom>
          <a:noFill/>
        </p:spPr>
        <p:txBody>
          <a:bodyPr wrap="square" rtlCol="0">
            <a:spAutoFit/>
          </a:bodyPr>
          <a:lstStyle/>
          <a:p>
            <a:r>
              <a:rPr lang="en-US" dirty="0" smtClean="0"/>
              <a:t>NEMITEM</a:t>
            </a:r>
            <a:endParaRPr lang="en-IN" dirty="0"/>
          </a:p>
        </p:txBody>
      </p:sp>
      <p:sp>
        <p:nvSpPr>
          <p:cNvPr id="13" name="TextBox 12"/>
          <p:cNvSpPr txBox="1"/>
          <p:nvPr/>
        </p:nvSpPr>
        <p:spPr>
          <a:xfrm>
            <a:off x="5105400" y="4724400"/>
            <a:ext cx="990600" cy="369332"/>
          </a:xfrm>
          <a:prstGeom prst="rect">
            <a:avLst/>
          </a:prstGeom>
          <a:noFill/>
        </p:spPr>
        <p:txBody>
          <a:bodyPr wrap="square" rtlCol="0">
            <a:spAutoFit/>
          </a:bodyPr>
          <a:lstStyle/>
          <a:p>
            <a:r>
              <a:rPr lang="en-US" dirty="0" smtClean="0"/>
              <a:t>ITEM</a:t>
            </a:r>
            <a:endParaRPr lang="en-IN" dirty="0"/>
          </a:p>
        </p:txBody>
      </p:sp>
      <p:graphicFrame>
        <p:nvGraphicFramePr>
          <p:cNvPr id="14" name="Table 13"/>
          <p:cNvGraphicFramePr>
            <a:graphicFrameLocks noGrp="1"/>
          </p:cNvGraphicFramePr>
          <p:nvPr/>
        </p:nvGraphicFramePr>
        <p:xfrm>
          <a:off x="6324600" y="4800600"/>
          <a:ext cx="1219200" cy="381000"/>
        </p:xfrm>
        <a:graphic>
          <a:graphicData uri="http://schemas.openxmlformats.org/drawingml/2006/table">
            <a:tbl>
              <a:tblPr firstRow="1" bandRow="1">
                <a:tableStyleId>{5C22544A-7EE6-4342-B048-85BDC9FD1C3A}</a:tableStyleId>
              </a:tblPr>
              <a:tblGrid>
                <a:gridCol w="1219200"/>
              </a:tblGrid>
              <a:tr h="381000">
                <a:tc>
                  <a:txBody>
                    <a:bodyPr/>
                    <a:lstStyle/>
                    <a:p>
                      <a:pPr algn="ctr"/>
                      <a:r>
                        <a:rPr lang="en-US" dirty="0" smtClean="0">
                          <a:latin typeface="Times New Roman" pitchFamily="18" charset="0"/>
                          <a:cs typeface="Times New Roman" pitchFamily="18" charset="0"/>
                        </a:rPr>
                        <a:t>-28</a:t>
                      </a:r>
                      <a:endParaRPr lang="en-IN" dirty="0">
                        <a:latin typeface="Times New Roman" pitchFamily="18" charset="0"/>
                        <a:cs typeface="Times New Roman" pitchFamily="18" charset="0"/>
                      </a:endParaRPr>
                    </a:p>
                  </a:txBody>
                  <a:tcPr/>
                </a:tc>
              </a:tr>
            </a:tbl>
          </a:graphicData>
        </a:graphic>
      </p:graphicFrame>
      <p:sp>
        <p:nvSpPr>
          <p:cNvPr id="15" name="TextBox 6"/>
          <p:cNvSpPr txBox="1">
            <a:spLocks noChangeArrowheads="1"/>
          </p:cNvSpPr>
          <p:nvPr/>
        </p:nvSpPr>
        <p:spPr bwMode="auto">
          <a:xfrm>
            <a:off x="5181600" y="3048000"/>
            <a:ext cx="533400" cy="369888"/>
          </a:xfrm>
          <a:prstGeom prst="rect">
            <a:avLst/>
          </a:prstGeom>
          <a:noFill/>
          <a:ln w="9525">
            <a:noFill/>
            <a:miter lim="800000"/>
            <a:headEnd/>
            <a:tailEnd/>
          </a:ln>
        </p:spPr>
        <p:txBody>
          <a:bodyPr>
            <a:spAutoFit/>
          </a:bodyPr>
          <a:lstStyle/>
          <a:p>
            <a:r>
              <a:rPr lang="en-US" dirty="0"/>
              <a:t>sp</a:t>
            </a:r>
          </a:p>
        </p:txBody>
      </p:sp>
      <p:cxnSp>
        <p:nvCxnSpPr>
          <p:cNvPr id="16" name="Straight Arrow Connector 15"/>
          <p:cNvCxnSpPr/>
          <p:nvPr/>
        </p:nvCxnSpPr>
        <p:spPr>
          <a:xfrm>
            <a:off x="5638800" y="32766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pPr lvl="0"/>
            <a:r>
              <a:rPr lang="en-US" altLang="zh-CN" sz="5400" dirty="0" smtClean="0">
                <a:ea typeface="SimSun" pitchFamily="2" charset="-122"/>
              </a:rPr>
              <a:t/>
            </a:r>
            <a:br>
              <a:rPr lang="en-US" altLang="zh-CN" sz="5400" dirty="0" smtClean="0">
                <a:ea typeface="SimSun" pitchFamily="2" charset="-122"/>
              </a:rPr>
            </a:br>
            <a:r>
              <a:rPr lang="en-IN" sz="6000" dirty="0" smtClean="0"/>
              <a:t/>
            </a:r>
            <a:br>
              <a:rPr lang="en-IN" sz="6000" dirty="0" smtClean="0"/>
            </a:br>
            <a:r>
              <a:rPr lang="en-IN" sz="4400" dirty="0" smtClean="0"/>
              <a:t>Stacks and Queues</a:t>
            </a:r>
            <a:endParaRPr lang="en-IN" sz="4400" dirty="0"/>
          </a:p>
        </p:txBody>
      </p:sp>
      <p:sp>
        <p:nvSpPr>
          <p:cNvPr id="4" name="Content Placeholder 4"/>
          <p:cNvSpPr>
            <a:spLocks noGrp="1"/>
          </p:cNvSpPr>
          <p:nvPr>
            <p:ph idx="1"/>
          </p:nvPr>
        </p:nvSpPr>
        <p:spPr>
          <a:xfrm>
            <a:off x="304800" y="1371600"/>
            <a:ext cx="8534400" cy="5257800"/>
          </a:xfrm>
        </p:spPr>
        <p:txBody>
          <a:bodyPr>
            <a:normAutofit/>
          </a:bodyPr>
          <a:lstStyle/>
          <a:p>
            <a:pPr algn="just">
              <a:buFont typeface="Wingdings" pitchFamily="2" charset="2"/>
              <a:buChar char="q"/>
              <a:defRPr/>
            </a:pPr>
            <a:r>
              <a:rPr lang="en-US" sz="2300" dirty="0" smtClean="0">
                <a:latin typeface="Times New Roman" pitchFamily="18" charset="0"/>
                <a:cs typeface="Times New Roman" pitchFamily="18" charset="0"/>
              </a:rPr>
              <a:t>When stack is used in a pgm, it is allocated a fixed amount of space in the memory.it avoids both </a:t>
            </a:r>
            <a:r>
              <a:rPr lang="en-US" sz="2300" dirty="0" smtClean="0">
                <a:solidFill>
                  <a:srgbClr val="FF0000"/>
                </a:solidFill>
                <a:latin typeface="Times New Roman" pitchFamily="18" charset="0"/>
                <a:cs typeface="Times New Roman" pitchFamily="18" charset="0"/>
              </a:rPr>
              <a:t>overflow &amp; underflow</a:t>
            </a:r>
          </a:p>
          <a:p>
            <a:pPr algn="just">
              <a:buFont typeface="Wingdings" pitchFamily="2" charset="2"/>
              <a:buChar char="q"/>
              <a:defRPr/>
            </a:pPr>
            <a:r>
              <a:rPr lang="en-US" sz="2300" dirty="0" smtClean="0">
                <a:latin typeface="Times New Roman" pitchFamily="18" charset="0"/>
                <a:cs typeface="Times New Roman" pitchFamily="18" charset="0"/>
              </a:rPr>
              <a:t>Assume bottom=2000  top=1500 sp</a:t>
            </a:r>
            <a:r>
              <a:rPr lang="en-US" sz="2300" dirty="0" smtClean="0">
                <a:latin typeface="Times New Roman" pitchFamily="18" charset="0"/>
                <a:cs typeface="Times New Roman" pitchFamily="18" charset="0"/>
                <a:sym typeface="Wingdings" pitchFamily="2" charset="2"/>
              </a:rPr>
              <a:t>2004</a:t>
            </a:r>
          </a:p>
          <a:p>
            <a:pPr algn="just">
              <a:buFont typeface="Wingdings" pitchFamily="2" charset="2"/>
              <a:buChar char="q"/>
              <a:defRPr/>
            </a:pPr>
            <a:r>
              <a:rPr lang="en-US" sz="2300" dirty="0" smtClean="0">
                <a:latin typeface="Times New Roman" pitchFamily="18" charset="0"/>
                <a:cs typeface="Times New Roman" pitchFamily="18" charset="0"/>
                <a:sym typeface="Wingdings" pitchFamily="2" charset="2"/>
              </a:rPr>
              <a:t>The compare instruction   </a:t>
            </a:r>
          </a:p>
          <a:p>
            <a:pPr algn="just">
              <a:buFont typeface="Wingdings" pitchFamily="2" charset="2"/>
              <a:buChar char="q"/>
              <a:defRPr/>
            </a:pPr>
            <a:r>
              <a:rPr lang="en-US" sz="2300" dirty="0" smtClean="0">
                <a:latin typeface="Times New Roman" pitchFamily="18" charset="0"/>
                <a:cs typeface="Times New Roman" pitchFamily="18" charset="0"/>
                <a:sym typeface="Wingdings" pitchFamily="2" charset="2"/>
              </a:rPr>
              <a:t>Compare </a:t>
            </a:r>
            <a:r>
              <a:rPr lang="en-US" sz="2300" dirty="0" err="1" smtClean="0">
                <a:latin typeface="Times New Roman" pitchFamily="18" charset="0"/>
                <a:cs typeface="Times New Roman" pitchFamily="18" charset="0"/>
                <a:sym typeface="Wingdings" pitchFamily="2" charset="2"/>
              </a:rPr>
              <a:t>src</a:t>
            </a:r>
            <a:r>
              <a:rPr lang="en-US" sz="2300" dirty="0" smtClean="0">
                <a:latin typeface="Times New Roman" pitchFamily="18" charset="0"/>
                <a:cs typeface="Times New Roman" pitchFamily="18" charset="0"/>
                <a:sym typeface="Wingdings" pitchFamily="2" charset="2"/>
              </a:rPr>
              <a:t>, </a:t>
            </a:r>
            <a:r>
              <a:rPr lang="en-US" sz="2300" dirty="0" err="1" smtClean="0">
                <a:latin typeface="Times New Roman" pitchFamily="18" charset="0"/>
                <a:cs typeface="Times New Roman" pitchFamily="18" charset="0"/>
                <a:sym typeface="Wingdings" pitchFamily="2" charset="2"/>
              </a:rPr>
              <a:t>dest</a:t>
            </a:r>
            <a:endParaRPr lang="en-US" sz="2300" dirty="0" smtClean="0">
              <a:latin typeface="Times New Roman" pitchFamily="18" charset="0"/>
              <a:cs typeface="Times New Roman" pitchFamily="18" charset="0"/>
              <a:sym typeface="Wingdings" pitchFamily="2" charset="2"/>
            </a:endParaRPr>
          </a:p>
          <a:p>
            <a:pPr algn="just">
              <a:buFont typeface="Wingdings" pitchFamily="2" charset="2"/>
              <a:buChar char="q"/>
              <a:defRPr/>
            </a:pPr>
            <a:r>
              <a:rPr lang="en-US" sz="2300" dirty="0" smtClean="0">
                <a:latin typeface="Times New Roman" pitchFamily="18" charset="0"/>
                <a:cs typeface="Times New Roman" pitchFamily="18" charset="0"/>
                <a:sym typeface="Wingdings" pitchFamily="2" charset="2"/>
              </a:rPr>
              <a:t>[</a:t>
            </a:r>
            <a:r>
              <a:rPr lang="en-US" sz="2300" dirty="0" err="1" smtClean="0">
                <a:latin typeface="Times New Roman" pitchFamily="18" charset="0"/>
                <a:cs typeface="Times New Roman" pitchFamily="18" charset="0"/>
                <a:sym typeface="Wingdings" pitchFamily="2" charset="2"/>
              </a:rPr>
              <a:t>dst</a:t>
            </a:r>
            <a:r>
              <a:rPr lang="en-US" sz="2300" dirty="0" smtClean="0">
                <a:latin typeface="Times New Roman" pitchFamily="18" charset="0"/>
                <a:cs typeface="Times New Roman" pitchFamily="18" charset="0"/>
                <a:sym typeface="Wingdings" pitchFamily="2" charset="2"/>
              </a:rPr>
              <a:t>]-[</a:t>
            </a:r>
            <a:r>
              <a:rPr lang="en-US" sz="2300" dirty="0" err="1" smtClean="0">
                <a:latin typeface="Times New Roman" pitchFamily="18" charset="0"/>
                <a:cs typeface="Times New Roman" pitchFamily="18" charset="0"/>
                <a:sym typeface="Wingdings" pitchFamily="2" charset="2"/>
              </a:rPr>
              <a:t>src</a:t>
            </a:r>
            <a:r>
              <a:rPr lang="en-US" sz="2300" dirty="0" smtClean="0">
                <a:latin typeface="Times New Roman" pitchFamily="18" charset="0"/>
                <a:cs typeface="Times New Roman" pitchFamily="18" charset="0"/>
                <a:sym typeface="Wingdings" pitchFamily="2" charset="2"/>
              </a:rPr>
              <a:t>] &amp; sets the cc flags according to the result .it does not change the value of either operand</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buFont typeface="Wingdings" pitchFamily="2" charset="2"/>
              <a:buChar char="q"/>
              <a:defRPr/>
            </a:pPr>
            <a:r>
              <a:rPr lang="en-US" sz="2800" dirty="0" smtClean="0">
                <a:solidFill>
                  <a:srgbClr val="FF0000"/>
                </a:solidFill>
                <a:latin typeface="Times New Roman" pitchFamily="18" charset="0"/>
                <a:cs typeface="Times New Roman" pitchFamily="18" charset="0"/>
                <a:sym typeface="Wingdings" pitchFamily="2" charset="2"/>
              </a:rPr>
              <a:t>Figure safe pop operation routine</a:t>
            </a:r>
          </a:p>
          <a:p>
            <a:pPr marL="0" indent="0" algn="just">
              <a:buFont typeface="Wingdings" pitchFamily="2" charset="2"/>
              <a:buNone/>
              <a:defRPr/>
            </a:pPr>
            <a:r>
              <a:rPr lang="en-US" sz="2800" dirty="0" err="1" smtClean="0">
                <a:solidFill>
                  <a:srgbClr val="00B050"/>
                </a:solidFill>
                <a:latin typeface="Times New Roman" pitchFamily="18" charset="0"/>
                <a:cs typeface="Times New Roman" pitchFamily="18" charset="0"/>
              </a:rPr>
              <a:t>Safepop</a:t>
            </a:r>
            <a:r>
              <a:rPr lang="en-US" sz="2800" dirty="0" smtClean="0">
                <a:solidFill>
                  <a:srgbClr val="00B050"/>
                </a:solidFill>
                <a:latin typeface="Times New Roman" pitchFamily="18" charset="0"/>
                <a:cs typeface="Times New Roman" pitchFamily="18" charset="0"/>
              </a:rPr>
              <a:t>     compare   #2000,sp</a:t>
            </a:r>
          </a:p>
          <a:p>
            <a:pPr marL="0" indent="0" algn="just">
              <a:buFont typeface="Wingdings" pitchFamily="2" charset="2"/>
              <a:buNone/>
              <a:defRPr/>
            </a:pPr>
            <a:r>
              <a:rPr lang="en-US" sz="2800" dirty="0" smtClean="0">
                <a:solidFill>
                  <a:srgbClr val="00B050"/>
                </a:solidFill>
                <a:latin typeface="Times New Roman" pitchFamily="18" charset="0"/>
                <a:cs typeface="Times New Roman" pitchFamily="18" charset="0"/>
              </a:rPr>
              <a:t>                  branch&gt;0  </a:t>
            </a:r>
            <a:r>
              <a:rPr lang="en-US" sz="2800" dirty="0" err="1" smtClean="0">
                <a:solidFill>
                  <a:srgbClr val="00B050"/>
                </a:solidFill>
                <a:latin typeface="Times New Roman" pitchFamily="18" charset="0"/>
                <a:cs typeface="Times New Roman" pitchFamily="18" charset="0"/>
              </a:rPr>
              <a:t>emptyerror</a:t>
            </a:r>
            <a:endParaRPr lang="en-US" sz="2800" dirty="0" smtClean="0">
              <a:solidFill>
                <a:srgbClr val="00B050"/>
              </a:solidFill>
              <a:latin typeface="Times New Roman" pitchFamily="18" charset="0"/>
              <a:cs typeface="Times New Roman" pitchFamily="18" charset="0"/>
            </a:endParaRPr>
          </a:p>
          <a:p>
            <a:pPr marL="0" indent="0" algn="just">
              <a:buFont typeface="Wingdings" pitchFamily="2" charset="2"/>
              <a:buNone/>
              <a:defRPr/>
            </a:pPr>
            <a:r>
              <a:rPr lang="en-US" sz="2800" dirty="0" smtClean="0">
                <a:solidFill>
                  <a:srgbClr val="00B050"/>
                </a:solidFill>
                <a:latin typeface="Times New Roman" pitchFamily="18" charset="0"/>
                <a:cs typeface="Times New Roman" pitchFamily="18" charset="0"/>
              </a:rPr>
              <a:t>                  move       (sp)+,item</a:t>
            </a:r>
          </a:p>
          <a:p>
            <a:pPr algn="just">
              <a:buFont typeface="Wingdings" pitchFamily="2" charset="2"/>
              <a:buChar char="q"/>
              <a:defRPr/>
            </a:pPr>
            <a:r>
              <a:rPr lang="en-US" sz="2800" dirty="0" err="1" smtClean="0">
                <a:solidFill>
                  <a:srgbClr val="FF0000"/>
                </a:solidFill>
                <a:latin typeface="Times New Roman" pitchFamily="18" charset="0"/>
                <a:cs typeface="Times New Roman" pitchFamily="18" charset="0"/>
              </a:rPr>
              <a:t>Figure:for</a:t>
            </a:r>
            <a:r>
              <a:rPr lang="en-US" sz="2800" dirty="0" smtClean="0">
                <a:solidFill>
                  <a:srgbClr val="FF0000"/>
                </a:solidFill>
                <a:latin typeface="Times New Roman" pitchFamily="18" charset="0"/>
                <a:cs typeface="Times New Roman" pitchFamily="18" charset="0"/>
              </a:rPr>
              <a:t> a </a:t>
            </a:r>
            <a:r>
              <a:rPr lang="en-US" sz="2800" dirty="0" err="1" smtClean="0">
                <a:solidFill>
                  <a:srgbClr val="FF0000"/>
                </a:solidFill>
                <a:latin typeface="Times New Roman" pitchFamily="18" charset="0"/>
                <a:cs typeface="Times New Roman" pitchFamily="18" charset="0"/>
              </a:rPr>
              <a:t>safepush</a:t>
            </a:r>
            <a:r>
              <a:rPr lang="en-US" sz="2800" dirty="0" smtClean="0">
                <a:solidFill>
                  <a:srgbClr val="FF0000"/>
                </a:solidFill>
                <a:latin typeface="Times New Roman" pitchFamily="18" charset="0"/>
                <a:cs typeface="Times New Roman" pitchFamily="18" charset="0"/>
              </a:rPr>
              <a:t> operation</a:t>
            </a:r>
          </a:p>
          <a:p>
            <a:pPr marL="0" indent="0" algn="just">
              <a:buFont typeface="Wingdings" pitchFamily="2" charset="2"/>
              <a:buNone/>
              <a:defRPr/>
            </a:pPr>
            <a:r>
              <a:rPr lang="en-US" sz="2800" dirty="0" err="1" smtClean="0">
                <a:solidFill>
                  <a:srgbClr val="00B050"/>
                </a:solidFill>
                <a:latin typeface="Times New Roman" pitchFamily="18" charset="0"/>
                <a:cs typeface="Times New Roman" pitchFamily="18" charset="0"/>
              </a:rPr>
              <a:t>Safepush</a:t>
            </a:r>
            <a:r>
              <a:rPr lang="en-US" sz="2800" dirty="0" smtClean="0">
                <a:solidFill>
                  <a:srgbClr val="00B050"/>
                </a:solidFill>
                <a:latin typeface="Times New Roman" pitchFamily="18" charset="0"/>
                <a:cs typeface="Times New Roman" pitchFamily="18" charset="0"/>
              </a:rPr>
              <a:t>     compare      #1500,sp</a:t>
            </a:r>
          </a:p>
          <a:p>
            <a:pPr marL="0" indent="0" algn="just">
              <a:buFont typeface="Wingdings" pitchFamily="2" charset="2"/>
              <a:buNone/>
              <a:defRPr/>
            </a:pPr>
            <a:r>
              <a:rPr lang="en-US" sz="2800" dirty="0" smtClean="0">
                <a:solidFill>
                  <a:srgbClr val="00B050"/>
                </a:solidFill>
                <a:latin typeface="Times New Roman" pitchFamily="18" charset="0"/>
                <a:cs typeface="Times New Roman" pitchFamily="18" charset="0"/>
              </a:rPr>
              <a:t>                     branch&lt;=0 </a:t>
            </a:r>
            <a:r>
              <a:rPr lang="en-US" sz="2800" dirty="0" err="1" smtClean="0">
                <a:solidFill>
                  <a:srgbClr val="00B050"/>
                </a:solidFill>
                <a:latin typeface="Times New Roman" pitchFamily="18" charset="0"/>
                <a:cs typeface="Times New Roman" pitchFamily="18" charset="0"/>
              </a:rPr>
              <a:t>fullerror</a:t>
            </a:r>
            <a:endParaRPr lang="en-US" sz="2800" dirty="0" smtClean="0">
              <a:solidFill>
                <a:srgbClr val="00B050"/>
              </a:solidFill>
              <a:latin typeface="Times New Roman" pitchFamily="18" charset="0"/>
              <a:cs typeface="Times New Roman" pitchFamily="18" charset="0"/>
            </a:endParaRPr>
          </a:p>
          <a:p>
            <a:pPr marL="0" indent="0" algn="just">
              <a:buFont typeface="Wingdings" pitchFamily="2" charset="2"/>
              <a:buNone/>
              <a:defRPr/>
            </a:pPr>
            <a:r>
              <a:rPr lang="en-US" sz="2800" dirty="0" smtClean="0">
                <a:solidFill>
                  <a:srgbClr val="00B050"/>
                </a:solidFill>
                <a:latin typeface="Times New Roman" pitchFamily="18" charset="0"/>
                <a:cs typeface="Times New Roman" pitchFamily="18" charset="0"/>
              </a:rPr>
              <a:t>                     move         </a:t>
            </a:r>
            <a:r>
              <a:rPr lang="en-US" sz="2800" dirty="0" err="1" smtClean="0">
                <a:solidFill>
                  <a:srgbClr val="00B050"/>
                </a:solidFill>
                <a:latin typeface="Times New Roman" pitchFamily="18" charset="0"/>
                <a:cs typeface="Times New Roman" pitchFamily="18" charset="0"/>
              </a:rPr>
              <a:t>newitem</a:t>
            </a:r>
            <a:r>
              <a:rPr lang="en-US" sz="2800" dirty="0" smtClean="0">
                <a:solidFill>
                  <a:srgbClr val="00B050"/>
                </a:solidFill>
                <a:latin typeface="Times New Roman" pitchFamily="18" charset="0"/>
                <a:cs typeface="Times New Roman" pitchFamily="18" charset="0"/>
              </a:rPr>
              <a:t>,-(sp)</a:t>
            </a:r>
          </a:p>
          <a:p>
            <a:endParaRPr lang="en-IN"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Stacks and Queues cont..</a:t>
            </a:r>
            <a:endParaRPr lang="en-IN" dirty="0"/>
          </a:p>
        </p:txBody>
      </p:sp>
      <p:sp>
        <p:nvSpPr>
          <p:cNvPr id="3" name="Content Placeholder 2"/>
          <p:cNvSpPr>
            <a:spLocks noGrp="1"/>
          </p:cNvSpPr>
          <p:nvPr>
            <p:ph idx="1"/>
          </p:nvPr>
        </p:nvSpPr>
        <p:spPr>
          <a:xfrm>
            <a:off x="457200" y="1447800"/>
            <a:ext cx="8229600" cy="4876800"/>
          </a:xfrm>
        </p:spPr>
        <p:txBody>
          <a:bodyPr>
            <a:normAutofit fontScale="77500" lnSpcReduction="20000"/>
          </a:bodyPr>
          <a:lstStyle/>
          <a:p>
            <a:pPr algn="just">
              <a:buNone/>
              <a:defRPr/>
            </a:pPr>
            <a:r>
              <a:rPr lang="en-US" sz="2800" dirty="0" smtClean="0">
                <a:solidFill>
                  <a:srgbClr val="C00000"/>
                </a:solidFill>
                <a:latin typeface="Times New Roman" pitchFamily="18" charset="0"/>
                <a:cs typeface="Times New Roman" pitchFamily="18" charset="0"/>
              </a:rPr>
              <a:t>b. QUEUES</a:t>
            </a:r>
          </a:p>
          <a:p>
            <a:pPr algn="just">
              <a:defRPr/>
            </a:pPr>
            <a:r>
              <a:rPr lang="en-US" sz="2800" dirty="0" smtClean="0">
                <a:latin typeface="Times New Roman" pitchFamily="18" charset="0"/>
                <a:cs typeface="Times New Roman" pitchFamily="18" charset="0"/>
              </a:rPr>
              <a:t>Data is stored &amp; retrieved in FIFO basis</a:t>
            </a:r>
          </a:p>
          <a:p>
            <a:pPr algn="just">
              <a:defRPr/>
            </a:pPr>
            <a:r>
              <a:rPr lang="en-US" sz="2800" dirty="0" smtClean="0">
                <a:latin typeface="Times New Roman" pitchFamily="18" charset="0"/>
                <a:cs typeface="Times New Roman" pitchFamily="18" charset="0"/>
              </a:rPr>
              <a:t>It grows in the direction of increasing addresses in the memory</a:t>
            </a:r>
          </a:p>
          <a:p>
            <a:pPr algn="just">
              <a:defRPr/>
            </a:pPr>
            <a:r>
              <a:rPr lang="en-US" sz="2800" dirty="0" smtClean="0">
                <a:latin typeface="Times New Roman" pitchFamily="18" charset="0"/>
                <a:cs typeface="Times New Roman" pitchFamily="18" charset="0"/>
              </a:rPr>
              <a:t>New data are added at the back(high address)&amp; retrieved from the front(low address end)</a:t>
            </a:r>
          </a:p>
          <a:p>
            <a:pPr algn="just">
              <a:buNone/>
              <a:defRPr/>
            </a:pPr>
            <a:endParaRPr lang="en-US" sz="2800" dirty="0" smtClean="0">
              <a:latin typeface="Times New Roman" pitchFamily="18" charset="0"/>
              <a:cs typeface="Times New Roman" pitchFamily="18" charset="0"/>
            </a:endParaRPr>
          </a:p>
          <a:p>
            <a:pPr marL="0" indent="0" algn="just">
              <a:buFont typeface="Wingdings" pitchFamily="2" charset="2"/>
              <a:buNone/>
              <a:defRPr/>
            </a:pPr>
            <a:r>
              <a:rPr lang="en-US" sz="2800" b="1" dirty="0" smtClean="0">
                <a:solidFill>
                  <a:srgbClr val="0070C0"/>
                </a:solidFill>
                <a:latin typeface="Times New Roman" pitchFamily="18" charset="0"/>
                <a:cs typeface="Times New Roman" pitchFamily="18" charset="0"/>
              </a:rPr>
              <a:t>Differences</a:t>
            </a:r>
          </a:p>
          <a:p>
            <a:pPr marL="457200" indent="-457200" algn="just">
              <a:buFont typeface="+mj-lt"/>
              <a:buAutoNum type="arabicPeriod"/>
              <a:defRPr/>
            </a:pPr>
            <a:r>
              <a:rPr lang="en-US" sz="2800" dirty="0" smtClean="0">
                <a:latin typeface="Times New Roman" pitchFamily="18" charset="0"/>
                <a:cs typeface="Times New Roman" pitchFamily="18" charset="0"/>
              </a:rPr>
              <a:t>One end of the stack is fixed(bottom) while ,the other end rises and falls as data are pushed &amp; popped .a single pointer is used in stack &amp; 2 pointers are used in queue</a:t>
            </a:r>
          </a:p>
          <a:p>
            <a:pPr marL="457200" indent="-457200" algn="just">
              <a:buFont typeface="+mj-lt"/>
              <a:buAutoNum type="arabicPeriod"/>
              <a:defRPr/>
            </a:pPr>
            <a:r>
              <a:rPr lang="en-US" sz="2800" dirty="0" smtClean="0">
                <a:latin typeface="Times New Roman" pitchFamily="18" charset="0"/>
                <a:cs typeface="Times New Roman" pitchFamily="18" charset="0"/>
              </a:rPr>
              <a:t>A queue would continuously move through the memory of the computer in the direction of higher addresses. one way to limit the queue to a fixed region in memory is to use circular buffer. In stack, care must be taken to detect when the region assigned to the data structure is either completely full or completely empty</a:t>
            </a:r>
          </a:p>
          <a:p>
            <a:endParaRPr lang="en-IN"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le 1"/>
          <p:cNvSpPr>
            <a:spLocks noGrp="1"/>
          </p:cNvSpPr>
          <p:nvPr>
            <p:ph type="title"/>
          </p:nvPr>
        </p:nvSpPr>
        <p:spPr>
          <a:xfrm>
            <a:off x="533400" y="228600"/>
            <a:ext cx="8229600" cy="1143000"/>
          </a:xfrm>
        </p:spPr>
        <p:txBody>
          <a:bodyPr>
            <a:normAutofit/>
          </a:bodyPr>
          <a:lstStyle/>
          <a:p>
            <a:r>
              <a:rPr lang="en-US" sz="4400" dirty="0" smtClean="0">
                <a:solidFill>
                  <a:schemeClr val="accent2">
                    <a:lumMod val="75000"/>
                  </a:schemeClr>
                </a:solidFill>
                <a:latin typeface="Times New Roman" pitchFamily="18" charset="0"/>
                <a:cs typeface="Times New Roman" pitchFamily="18" charset="0"/>
              </a:rPr>
              <a:t>Subroutines</a:t>
            </a:r>
          </a:p>
        </p:txBody>
      </p:sp>
      <p:sp>
        <p:nvSpPr>
          <p:cNvPr id="139267" name="Content Placeholder 2"/>
          <p:cNvSpPr>
            <a:spLocks noGrp="1"/>
          </p:cNvSpPr>
          <p:nvPr>
            <p:ph idx="1"/>
          </p:nvPr>
        </p:nvSpPr>
        <p:spPr>
          <a:xfrm>
            <a:off x="304800" y="1371600"/>
            <a:ext cx="8534400" cy="5334000"/>
          </a:xfrm>
        </p:spPr>
        <p:txBody>
          <a:bodyPr>
            <a:noAutofit/>
          </a:bodyPr>
          <a:lstStyle/>
          <a:p>
            <a:pPr algn="just"/>
            <a:r>
              <a:rPr lang="en-US" sz="2200" dirty="0" smtClean="0">
                <a:solidFill>
                  <a:srgbClr val="00B050"/>
                </a:solidFill>
                <a:latin typeface="Times New Roman" pitchFamily="18" charset="0"/>
                <a:cs typeface="Times New Roman" pitchFamily="18" charset="0"/>
              </a:rPr>
              <a:t>In a given </a:t>
            </a:r>
            <a:r>
              <a:rPr lang="en-US" sz="2200" dirty="0" err="1" smtClean="0">
                <a:solidFill>
                  <a:srgbClr val="00B050"/>
                </a:solidFill>
                <a:latin typeface="Times New Roman" pitchFamily="18" charset="0"/>
                <a:cs typeface="Times New Roman" pitchFamily="18" charset="0"/>
              </a:rPr>
              <a:t>pgm</a:t>
            </a:r>
            <a:r>
              <a:rPr lang="en-US" sz="2200" dirty="0" smtClean="0">
                <a:solidFill>
                  <a:srgbClr val="00B050"/>
                </a:solidFill>
                <a:latin typeface="Times New Roman" pitchFamily="18" charset="0"/>
                <a:cs typeface="Times New Roman" pitchFamily="18" charset="0"/>
              </a:rPr>
              <a:t> it is necessary to perform a particular subtask many times on different data </a:t>
            </a:r>
            <a:r>
              <a:rPr lang="en-US" sz="2200" dirty="0" err="1" smtClean="0">
                <a:solidFill>
                  <a:srgbClr val="00B050"/>
                </a:solidFill>
                <a:latin typeface="Times New Roman" pitchFamily="18" charset="0"/>
                <a:cs typeface="Times New Roman" pitchFamily="18" charset="0"/>
              </a:rPr>
              <a:t>values.such</a:t>
            </a:r>
            <a:r>
              <a:rPr lang="en-US" sz="2200" dirty="0" smtClean="0">
                <a:solidFill>
                  <a:srgbClr val="00B050"/>
                </a:solidFill>
                <a:latin typeface="Times New Roman" pitchFamily="18" charset="0"/>
                <a:cs typeface="Times New Roman" pitchFamily="18" charset="0"/>
              </a:rPr>
              <a:t> a subtask is usually called a subroutine</a:t>
            </a:r>
          </a:p>
          <a:p>
            <a:pPr algn="just"/>
            <a:r>
              <a:rPr lang="en-US" sz="2200" dirty="0" smtClean="0">
                <a:solidFill>
                  <a:srgbClr val="00B050"/>
                </a:solidFill>
                <a:latin typeface="Times New Roman" pitchFamily="18" charset="0"/>
                <a:cs typeface="Times New Roman" pitchFamily="18" charset="0"/>
              </a:rPr>
              <a:t>To save space only one copy of the subroutine  is placed in the memory &amp; any </a:t>
            </a:r>
            <a:r>
              <a:rPr lang="en-US" sz="2200" dirty="0" err="1" smtClean="0">
                <a:solidFill>
                  <a:srgbClr val="00B050"/>
                </a:solidFill>
                <a:latin typeface="Times New Roman" pitchFamily="18" charset="0"/>
                <a:cs typeface="Times New Roman" pitchFamily="18" charset="0"/>
              </a:rPr>
              <a:t>pgm</a:t>
            </a:r>
            <a:r>
              <a:rPr lang="en-US" sz="2200" dirty="0" smtClean="0">
                <a:solidFill>
                  <a:srgbClr val="00B050"/>
                </a:solidFill>
                <a:latin typeface="Times New Roman" pitchFamily="18" charset="0"/>
                <a:cs typeface="Times New Roman" pitchFamily="18" charset="0"/>
              </a:rPr>
              <a:t> that requires the use of the subroutine simply branches to the starting location</a:t>
            </a:r>
          </a:p>
          <a:p>
            <a:pPr algn="just"/>
            <a:r>
              <a:rPr lang="en-US" sz="2200" dirty="0" smtClean="0">
                <a:solidFill>
                  <a:srgbClr val="00B050"/>
                </a:solidFill>
                <a:latin typeface="Times New Roman" pitchFamily="18" charset="0"/>
                <a:cs typeface="Times New Roman" pitchFamily="18" charset="0"/>
              </a:rPr>
              <a:t>When a </a:t>
            </a:r>
            <a:r>
              <a:rPr lang="en-US" sz="2200" dirty="0" err="1" smtClean="0">
                <a:solidFill>
                  <a:srgbClr val="00B050"/>
                </a:solidFill>
                <a:latin typeface="Times New Roman" pitchFamily="18" charset="0"/>
                <a:cs typeface="Times New Roman" pitchFamily="18" charset="0"/>
              </a:rPr>
              <a:t>pgm</a:t>
            </a:r>
            <a:r>
              <a:rPr lang="en-US" sz="2200" dirty="0" smtClean="0">
                <a:solidFill>
                  <a:srgbClr val="00B050"/>
                </a:solidFill>
                <a:latin typeface="Times New Roman" pitchFamily="18" charset="0"/>
                <a:cs typeface="Times New Roman" pitchFamily="18" charset="0"/>
              </a:rPr>
              <a:t> branches to a subroutine is calling the subroutine.</a:t>
            </a:r>
          </a:p>
          <a:p>
            <a:pPr algn="just"/>
            <a:r>
              <a:rPr lang="en-US" sz="2200" dirty="0" smtClean="0">
                <a:solidFill>
                  <a:srgbClr val="00B050"/>
                </a:solidFill>
                <a:latin typeface="Times New Roman" pitchFamily="18" charset="0"/>
                <a:cs typeface="Times New Roman" pitchFamily="18" charset="0"/>
              </a:rPr>
              <a:t>The instruction that performs this branch operation is named as call instruction</a:t>
            </a:r>
          </a:p>
          <a:p>
            <a:pPr algn="just">
              <a:buFont typeface="Wingdings" pitchFamily="2" charset="2"/>
              <a:buChar char="q"/>
            </a:pPr>
            <a:r>
              <a:rPr lang="en-US" sz="2200" dirty="0" smtClean="0">
                <a:solidFill>
                  <a:srgbClr val="00B0F0"/>
                </a:solidFill>
                <a:latin typeface="Times New Roman" pitchFamily="18" charset="0"/>
                <a:cs typeface="Times New Roman" pitchFamily="18" charset="0"/>
              </a:rPr>
              <a:t>After executing the subroutine ,the calling </a:t>
            </a:r>
            <a:r>
              <a:rPr lang="en-US" sz="2200" dirty="0" err="1" smtClean="0">
                <a:solidFill>
                  <a:srgbClr val="00B0F0"/>
                </a:solidFill>
                <a:latin typeface="Times New Roman" pitchFamily="18" charset="0"/>
                <a:cs typeface="Times New Roman" pitchFamily="18" charset="0"/>
              </a:rPr>
              <a:t>pgm</a:t>
            </a:r>
            <a:r>
              <a:rPr lang="en-US" sz="2200" dirty="0" smtClean="0">
                <a:solidFill>
                  <a:srgbClr val="00B0F0"/>
                </a:solidFill>
                <a:latin typeface="Times New Roman" pitchFamily="18" charset="0"/>
                <a:cs typeface="Times New Roman" pitchFamily="18" charset="0"/>
              </a:rPr>
              <a:t> must resume </a:t>
            </a:r>
            <a:r>
              <a:rPr lang="en-US" sz="2200" dirty="0" err="1" smtClean="0">
                <a:solidFill>
                  <a:srgbClr val="00B0F0"/>
                </a:solidFill>
                <a:latin typeface="Times New Roman" pitchFamily="18" charset="0"/>
                <a:cs typeface="Times New Roman" pitchFamily="18" charset="0"/>
              </a:rPr>
              <a:t>execution,immediately</a:t>
            </a:r>
            <a:r>
              <a:rPr lang="en-US" sz="2200" dirty="0" smtClean="0">
                <a:solidFill>
                  <a:srgbClr val="00B0F0"/>
                </a:solidFill>
                <a:latin typeface="Times New Roman" pitchFamily="18" charset="0"/>
                <a:cs typeface="Times New Roman" pitchFamily="18" charset="0"/>
              </a:rPr>
              <a:t> after the instruction that called the subroutine</a:t>
            </a:r>
          </a:p>
          <a:p>
            <a:pPr algn="just">
              <a:buFont typeface="Wingdings" pitchFamily="2" charset="2"/>
              <a:buChar char="q"/>
            </a:pPr>
            <a:r>
              <a:rPr lang="en-US" sz="2200" dirty="0" smtClean="0">
                <a:solidFill>
                  <a:srgbClr val="00B0F0"/>
                </a:solidFill>
                <a:latin typeface="Times New Roman" pitchFamily="18" charset="0"/>
                <a:cs typeface="Times New Roman" pitchFamily="18" charset="0"/>
              </a:rPr>
              <a:t>The subroutine is said to return to the </a:t>
            </a:r>
            <a:r>
              <a:rPr lang="en-US" sz="2200" dirty="0" err="1" smtClean="0">
                <a:solidFill>
                  <a:srgbClr val="00B0F0"/>
                </a:solidFill>
                <a:latin typeface="Times New Roman" pitchFamily="18" charset="0"/>
                <a:cs typeface="Times New Roman" pitchFamily="18" charset="0"/>
              </a:rPr>
              <a:t>pgm</a:t>
            </a:r>
            <a:r>
              <a:rPr lang="en-US" sz="2200" dirty="0" smtClean="0">
                <a:solidFill>
                  <a:srgbClr val="00B0F0"/>
                </a:solidFill>
                <a:latin typeface="Times New Roman" pitchFamily="18" charset="0"/>
                <a:cs typeface="Times New Roman" pitchFamily="18" charset="0"/>
              </a:rPr>
              <a:t> that called it by executing the return instruction</a:t>
            </a:r>
          </a:p>
          <a:p>
            <a:pPr algn="just">
              <a:buFont typeface="Wingdings" pitchFamily="2" charset="2"/>
              <a:buChar char="q"/>
            </a:pPr>
            <a:r>
              <a:rPr lang="en-US" sz="2200" dirty="0" smtClean="0">
                <a:solidFill>
                  <a:srgbClr val="7030A0"/>
                </a:solidFill>
                <a:latin typeface="Times New Roman" pitchFamily="18" charset="0"/>
                <a:cs typeface="Times New Roman" pitchFamily="18" charset="0"/>
              </a:rPr>
              <a:t>The way in which a computer makes it possible to call &amp; return from subroutines is referred to its subroutine linkage method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3400" y="304800"/>
            <a:ext cx="8229600" cy="1143000"/>
          </a:xfrm>
        </p:spPr>
        <p:txBody>
          <a:bodyPr/>
          <a:lstStyle/>
          <a:p>
            <a:r>
              <a:rPr lang="en-US" dirty="0" smtClean="0"/>
              <a:t>Functional Unit cont..</a:t>
            </a:r>
            <a:endParaRPr lang="en-IN" dirty="0"/>
          </a:p>
        </p:txBody>
      </p:sp>
      <p:sp>
        <p:nvSpPr>
          <p:cNvPr id="3" name="Content Placeholder 2"/>
          <p:cNvSpPr>
            <a:spLocks noGrp="1"/>
          </p:cNvSpPr>
          <p:nvPr>
            <p:ph idx="1"/>
          </p:nvPr>
        </p:nvSpPr>
        <p:spPr>
          <a:xfrm>
            <a:off x="304800" y="1600200"/>
            <a:ext cx="8610600" cy="5029200"/>
          </a:xfrm>
        </p:spPr>
        <p:txBody>
          <a:bodyPr>
            <a:normAutofit/>
          </a:bodyPr>
          <a:lstStyle/>
          <a:p>
            <a:r>
              <a:rPr lang="en-US" sz="2400" dirty="0" smtClean="0">
                <a:latin typeface="Times New Roman" pitchFamily="18" charset="0"/>
                <a:cs typeface="Times New Roman" pitchFamily="18" charset="0"/>
              </a:rPr>
              <a:t>Cells can be read individually or can be read in groups of fixed size called  words.</a:t>
            </a:r>
          </a:p>
          <a:p>
            <a:r>
              <a:rPr lang="en-US" sz="2400" dirty="0" smtClean="0">
                <a:latin typeface="Times New Roman" pitchFamily="18" charset="0"/>
                <a:cs typeface="Times New Roman" pitchFamily="18" charset="0"/>
              </a:rPr>
              <a:t>Address is associated to each word for easy access .(word length 16-64bytes).</a:t>
            </a:r>
            <a:endParaRPr lang="en-US" sz="2400" dirty="0" smtClean="0">
              <a:solidFill>
                <a:srgbClr val="00B050"/>
              </a:solidFill>
              <a:latin typeface="Times New Roman" pitchFamily="18" charset="0"/>
              <a:cs typeface="Times New Roman" pitchFamily="18" charset="0"/>
            </a:endParaRPr>
          </a:p>
          <a:p>
            <a:r>
              <a:rPr lang="en-US" sz="2400" dirty="0" smtClean="0">
                <a:solidFill>
                  <a:srgbClr val="0070C0"/>
                </a:solidFill>
                <a:latin typeface="Times New Roman" pitchFamily="18" charset="0"/>
                <a:cs typeface="Times New Roman" pitchFamily="18" charset="0"/>
              </a:rPr>
              <a:t>RAM (random access memory) : </a:t>
            </a:r>
            <a:r>
              <a:rPr lang="en-US" sz="2400" dirty="0" smtClean="0">
                <a:latin typeface="Times New Roman" pitchFamily="18" charset="0"/>
                <a:cs typeface="Times New Roman" pitchFamily="18" charset="0"/>
              </a:rPr>
              <a:t>the memory in which any location can be reached in a short and fixed amount of time after specifying the address</a:t>
            </a:r>
          </a:p>
          <a:p>
            <a:pPr>
              <a:lnSpc>
                <a:spcPct val="90000"/>
              </a:lnSpc>
            </a:pPr>
            <a:r>
              <a:rPr lang="en-US" sz="2800" dirty="0" smtClean="0">
                <a:latin typeface="Times New Roman" pitchFamily="18" charset="0"/>
                <a:cs typeface="Times New Roman" pitchFamily="18" charset="0"/>
              </a:rPr>
              <a:t>memory access time: the time required to access one word. This time is fixed</a:t>
            </a:r>
          </a:p>
          <a:p>
            <a:pPr>
              <a:lnSpc>
                <a:spcPct val="90000"/>
              </a:lnSpc>
            </a:pPr>
            <a:r>
              <a:rPr lang="en-US" sz="2800" dirty="0" smtClean="0">
                <a:latin typeface="Times New Roman" pitchFamily="18" charset="0"/>
                <a:cs typeface="Times New Roman" pitchFamily="18" charset="0"/>
              </a:rPr>
              <a:t>Varies b/w few nanoseconds to 100ns for modern RAM units</a:t>
            </a:r>
          </a:p>
          <a:p>
            <a:endParaRPr lang="en-IN"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itle 3"/>
          <p:cNvSpPr>
            <a:spLocks noGrp="1"/>
          </p:cNvSpPr>
          <p:nvPr>
            <p:ph type="title"/>
          </p:nvPr>
        </p:nvSpPr>
        <p:spPr/>
        <p:txBody>
          <a:bodyPr/>
          <a:lstStyle/>
          <a:p>
            <a:endParaRPr lang="en-US" smtClean="0"/>
          </a:p>
        </p:txBody>
      </p:sp>
      <p:sp>
        <p:nvSpPr>
          <p:cNvPr id="5" name="Content Placeholder 4"/>
          <p:cNvSpPr>
            <a:spLocks noGrp="1"/>
          </p:cNvSpPr>
          <p:nvPr>
            <p:ph idx="1"/>
          </p:nvPr>
        </p:nvSpPr>
        <p:spPr>
          <a:xfrm>
            <a:off x="533400" y="304800"/>
            <a:ext cx="8229600" cy="5902325"/>
          </a:xfrm>
        </p:spPr>
        <p:txBody>
          <a:bodyPr/>
          <a:lstStyle/>
          <a:p>
            <a:pPr>
              <a:defRPr/>
            </a:pPr>
            <a:r>
              <a:rPr lang="en-US" sz="2000" dirty="0" smtClean="0">
                <a:solidFill>
                  <a:srgbClr val="7030A0"/>
                </a:solidFill>
                <a:latin typeface="Times New Roman" pitchFamily="18" charset="0"/>
                <a:cs typeface="Times New Roman" pitchFamily="18" charset="0"/>
              </a:rPr>
              <a:t>The simplest subroutine linkage method is to save the return address in a specified </a:t>
            </a:r>
            <a:r>
              <a:rPr lang="en-US" sz="2000" dirty="0" err="1" smtClean="0">
                <a:solidFill>
                  <a:srgbClr val="7030A0"/>
                </a:solidFill>
                <a:latin typeface="Times New Roman" pitchFamily="18" charset="0"/>
                <a:cs typeface="Times New Roman" pitchFamily="18" charset="0"/>
              </a:rPr>
              <a:t>location,which</a:t>
            </a:r>
            <a:r>
              <a:rPr lang="en-US" sz="2000" dirty="0" smtClean="0">
                <a:solidFill>
                  <a:srgbClr val="7030A0"/>
                </a:solidFill>
                <a:latin typeface="Times New Roman" pitchFamily="18" charset="0"/>
                <a:cs typeface="Times New Roman" pitchFamily="18" charset="0"/>
              </a:rPr>
              <a:t> is a register called link register.</a:t>
            </a:r>
          </a:p>
          <a:p>
            <a:pPr>
              <a:defRPr/>
            </a:pPr>
            <a:r>
              <a:rPr lang="en-US" sz="2000" dirty="0" smtClean="0">
                <a:latin typeface="Times New Roman" pitchFamily="18" charset="0"/>
                <a:cs typeface="Times New Roman" pitchFamily="18" charset="0"/>
              </a:rPr>
              <a:t>The call instructions perform the following</a:t>
            </a:r>
          </a:p>
          <a:p>
            <a:pPr>
              <a:buFont typeface="Wingdings" pitchFamily="2" charset="2"/>
              <a:buChar char="q"/>
              <a:defRPr/>
            </a:pPr>
            <a:r>
              <a:rPr lang="en-US" sz="2000" dirty="0" smtClean="0">
                <a:solidFill>
                  <a:srgbClr val="00B0F0"/>
                </a:solidFill>
                <a:latin typeface="Times New Roman" pitchFamily="18" charset="0"/>
                <a:cs typeface="Times New Roman" pitchFamily="18" charset="0"/>
              </a:rPr>
              <a:t>Store the contents of the PC in the link register</a:t>
            </a:r>
          </a:p>
          <a:p>
            <a:pPr>
              <a:buFont typeface="Wingdings" pitchFamily="2" charset="2"/>
              <a:buChar char="q"/>
              <a:defRPr/>
            </a:pPr>
            <a:r>
              <a:rPr lang="en-US" sz="2000" dirty="0" smtClean="0">
                <a:solidFill>
                  <a:srgbClr val="00B0F0"/>
                </a:solidFill>
                <a:latin typeface="Times New Roman" pitchFamily="18" charset="0"/>
                <a:cs typeface="Times New Roman" pitchFamily="18" charset="0"/>
              </a:rPr>
              <a:t>Branch to the target address specified by the instruction</a:t>
            </a:r>
          </a:p>
          <a:p>
            <a:pPr>
              <a:defRPr/>
            </a:pPr>
            <a:r>
              <a:rPr lang="en-US" sz="2000" dirty="0" smtClean="0">
                <a:solidFill>
                  <a:srgbClr val="002060"/>
                </a:solidFill>
                <a:latin typeface="Times New Roman" pitchFamily="18" charset="0"/>
                <a:cs typeface="Times New Roman" pitchFamily="18" charset="0"/>
              </a:rPr>
              <a:t>The return instruction performs the following operation</a:t>
            </a:r>
          </a:p>
          <a:p>
            <a:pPr>
              <a:buFont typeface="Wingdings" pitchFamily="2" charset="2"/>
              <a:buChar char="q"/>
              <a:defRPr/>
            </a:pPr>
            <a:r>
              <a:rPr lang="en-US" sz="2000" dirty="0" smtClean="0">
                <a:solidFill>
                  <a:srgbClr val="00B0F0"/>
                </a:solidFill>
                <a:latin typeface="Times New Roman" pitchFamily="18" charset="0"/>
                <a:cs typeface="Times New Roman" pitchFamily="18" charset="0"/>
              </a:rPr>
              <a:t>Branch to the address contained in the link register</a:t>
            </a:r>
          </a:p>
          <a:p>
            <a:pPr marL="0" indent="0">
              <a:buFont typeface="Wingdings" pitchFamily="2" charset="2"/>
              <a:buNone/>
              <a:defRPr/>
            </a:pPr>
            <a:endParaRPr lang="en-US" sz="2000" dirty="0">
              <a:solidFill>
                <a:srgbClr val="002060"/>
              </a:solidFill>
              <a:latin typeface="Times New Roman" pitchFamily="18" charset="0"/>
              <a:cs typeface="Times New Roman" pitchFamily="18" charset="0"/>
            </a:endParaRPr>
          </a:p>
          <a:p>
            <a:pPr marL="0" indent="0">
              <a:buFont typeface="Wingdings" pitchFamily="2" charset="2"/>
              <a:buNone/>
              <a:defRPr/>
            </a:pPr>
            <a:r>
              <a:rPr lang="en-US" sz="2000" dirty="0" err="1" smtClean="0">
                <a:solidFill>
                  <a:srgbClr val="C00000"/>
                </a:solidFill>
                <a:latin typeface="Times New Roman" pitchFamily="18" charset="0"/>
                <a:cs typeface="Times New Roman" pitchFamily="18" charset="0"/>
              </a:rPr>
              <a:t>Figure:subroutine</a:t>
            </a:r>
            <a:r>
              <a:rPr lang="en-US" sz="2000" dirty="0" smtClean="0">
                <a:solidFill>
                  <a:srgbClr val="C00000"/>
                </a:solidFill>
                <a:latin typeface="Times New Roman" pitchFamily="18" charset="0"/>
                <a:cs typeface="Times New Roman" pitchFamily="18" charset="0"/>
              </a:rPr>
              <a:t> linkage using a link register</a:t>
            </a:r>
          </a:p>
          <a:p>
            <a:pPr marL="457200" indent="-457200">
              <a:buFont typeface="Wingdings" pitchFamily="2" charset="2"/>
              <a:buAutoNum type="arabicPlain" startAt="200"/>
              <a:defRPr/>
            </a:pPr>
            <a:r>
              <a:rPr lang="en-US" sz="2000" dirty="0" smtClean="0">
                <a:solidFill>
                  <a:srgbClr val="FFC000"/>
                </a:solidFill>
                <a:latin typeface="Times New Roman" pitchFamily="18" charset="0"/>
                <a:cs typeface="Times New Roman" pitchFamily="18" charset="0"/>
              </a:rPr>
              <a:t>Call   sub</a:t>
            </a:r>
          </a:p>
          <a:p>
            <a:pPr marL="0" indent="0">
              <a:buFont typeface="Wingdings" pitchFamily="2" charset="2"/>
              <a:buNone/>
              <a:defRPr/>
            </a:pPr>
            <a:r>
              <a:rPr lang="en-US" sz="2000" dirty="0" smtClean="0">
                <a:solidFill>
                  <a:srgbClr val="FFC000"/>
                </a:solidFill>
                <a:latin typeface="Times New Roman" pitchFamily="18" charset="0"/>
                <a:cs typeface="Times New Roman" pitchFamily="18" charset="0"/>
              </a:rPr>
              <a:t>204   Next instruction</a:t>
            </a:r>
          </a:p>
          <a:p>
            <a:pPr marL="0" indent="0">
              <a:buFont typeface="Wingdings" pitchFamily="2" charset="2"/>
              <a:buNone/>
              <a:defRPr/>
            </a:pPr>
            <a:endParaRPr lang="en-US" sz="2000" dirty="0">
              <a:solidFill>
                <a:srgbClr val="002060"/>
              </a:solidFill>
              <a:latin typeface="Times New Roman" pitchFamily="18" charset="0"/>
              <a:cs typeface="Times New Roman" pitchFamily="18" charset="0"/>
            </a:endParaRPr>
          </a:p>
        </p:txBody>
      </p:sp>
      <p:cxnSp>
        <p:nvCxnSpPr>
          <p:cNvPr id="7" name="Straight Arrow Connector 6"/>
          <p:cNvCxnSpPr/>
          <p:nvPr/>
        </p:nvCxnSpPr>
        <p:spPr>
          <a:xfrm>
            <a:off x="2133600" y="3733800"/>
            <a:ext cx="2286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10088" y="3429000"/>
            <a:ext cx="2971800" cy="923925"/>
          </a:xfrm>
          <a:prstGeom prst="rect">
            <a:avLst/>
          </a:prstGeom>
          <a:noFill/>
        </p:spPr>
        <p:txBody>
          <a:bodyPr>
            <a:spAutoFit/>
          </a:bodyPr>
          <a:lstStyle/>
          <a:p>
            <a:pPr marL="342900" indent="-342900">
              <a:buFontTx/>
              <a:buAutoNum type="arabicPlain" startAt="1000"/>
              <a:defRPr/>
            </a:pPr>
            <a:r>
              <a:rPr lang="en-US" dirty="0"/>
              <a:t>     First instruction</a:t>
            </a:r>
          </a:p>
          <a:p>
            <a:pPr>
              <a:defRPr/>
            </a:pPr>
            <a:r>
              <a:rPr lang="en-US" dirty="0"/>
              <a:t>              …..</a:t>
            </a:r>
          </a:p>
          <a:p>
            <a:pPr>
              <a:defRPr/>
            </a:pPr>
            <a:r>
              <a:rPr lang="en-US" dirty="0"/>
              <a:t>               return </a:t>
            </a:r>
          </a:p>
        </p:txBody>
      </p:sp>
      <p:sp>
        <p:nvSpPr>
          <p:cNvPr id="140294" name="TextBox 8"/>
          <p:cNvSpPr txBox="1">
            <a:spLocks noChangeArrowheads="1"/>
          </p:cNvSpPr>
          <p:nvPr/>
        </p:nvSpPr>
        <p:spPr bwMode="auto">
          <a:xfrm>
            <a:off x="5715000" y="2819400"/>
            <a:ext cx="2133600" cy="369888"/>
          </a:xfrm>
          <a:prstGeom prst="rect">
            <a:avLst/>
          </a:prstGeom>
          <a:noFill/>
          <a:ln w="9525">
            <a:noFill/>
            <a:miter lim="800000"/>
            <a:headEnd/>
            <a:tailEnd/>
          </a:ln>
        </p:spPr>
        <p:txBody>
          <a:bodyPr>
            <a:spAutoFit/>
          </a:bodyPr>
          <a:lstStyle/>
          <a:p>
            <a:r>
              <a:rPr lang="en-US">
                <a:solidFill>
                  <a:srgbClr val="FFC000"/>
                </a:solidFill>
              </a:rPr>
              <a:t>Subroutine sub</a:t>
            </a:r>
          </a:p>
        </p:txBody>
      </p:sp>
      <p:cxnSp>
        <p:nvCxnSpPr>
          <p:cNvPr id="11" name="Straight Arrow Connector 10"/>
          <p:cNvCxnSpPr/>
          <p:nvPr/>
        </p:nvCxnSpPr>
        <p:spPr>
          <a:xfrm flipH="1">
            <a:off x="2895600" y="4191000"/>
            <a:ext cx="2590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301750" y="4838700"/>
            <a:ext cx="1143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204</a:t>
            </a:r>
          </a:p>
        </p:txBody>
      </p:sp>
      <p:sp>
        <p:nvSpPr>
          <p:cNvPr id="13" name="Rectangle 12"/>
          <p:cNvSpPr/>
          <p:nvPr/>
        </p:nvSpPr>
        <p:spPr>
          <a:xfrm>
            <a:off x="1447800" y="572135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0298" name="TextBox 13"/>
          <p:cNvSpPr txBox="1">
            <a:spLocks noChangeArrowheads="1"/>
          </p:cNvSpPr>
          <p:nvPr/>
        </p:nvSpPr>
        <p:spPr bwMode="auto">
          <a:xfrm>
            <a:off x="2590800" y="4845050"/>
            <a:ext cx="1462088" cy="368300"/>
          </a:xfrm>
          <a:prstGeom prst="rect">
            <a:avLst/>
          </a:prstGeom>
          <a:noFill/>
          <a:ln w="9525">
            <a:noFill/>
            <a:miter lim="800000"/>
            <a:headEnd/>
            <a:tailEnd/>
          </a:ln>
        </p:spPr>
        <p:txBody>
          <a:bodyPr>
            <a:spAutoFit/>
          </a:bodyPr>
          <a:lstStyle/>
          <a:p>
            <a:r>
              <a:rPr lang="en-US"/>
              <a:t>pc</a:t>
            </a:r>
          </a:p>
        </p:txBody>
      </p:sp>
      <p:cxnSp>
        <p:nvCxnSpPr>
          <p:cNvPr id="16" name="Straight Arrow Connector 15"/>
          <p:cNvCxnSpPr/>
          <p:nvPr/>
        </p:nvCxnSpPr>
        <p:spPr>
          <a:xfrm>
            <a:off x="1898650" y="52197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874838" y="4648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0301" name="TextBox 18"/>
          <p:cNvSpPr txBox="1">
            <a:spLocks noChangeArrowheads="1"/>
          </p:cNvSpPr>
          <p:nvPr/>
        </p:nvSpPr>
        <p:spPr bwMode="auto">
          <a:xfrm>
            <a:off x="2019300" y="4352925"/>
            <a:ext cx="723900" cy="368300"/>
          </a:xfrm>
          <a:prstGeom prst="rect">
            <a:avLst/>
          </a:prstGeom>
          <a:noFill/>
          <a:ln w="9525">
            <a:noFill/>
            <a:miter lim="800000"/>
            <a:headEnd/>
            <a:tailEnd/>
          </a:ln>
        </p:spPr>
        <p:txBody>
          <a:bodyPr>
            <a:spAutoFit/>
          </a:bodyPr>
          <a:lstStyle/>
          <a:p>
            <a:r>
              <a:rPr lang="en-US"/>
              <a:t>1000</a:t>
            </a:r>
          </a:p>
        </p:txBody>
      </p:sp>
      <p:sp>
        <p:nvSpPr>
          <p:cNvPr id="140302" name="TextBox 19"/>
          <p:cNvSpPr txBox="1">
            <a:spLocks noChangeArrowheads="1"/>
          </p:cNvSpPr>
          <p:nvPr/>
        </p:nvSpPr>
        <p:spPr bwMode="auto">
          <a:xfrm>
            <a:off x="3048000" y="5638800"/>
            <a:ext cx="762000" cy="369888"/>
          </a:xfrm>
          <a:prstGeom prst="rect">
            <a:avLst/>
          </a:prstGeom>
          <a:noFill/>
          <a:ln w="9525">
            <a:noFill/>
            <a:miter lim="800000"/>
            <a:headEnd/>
            <a:tailEnd/>
          </a:ln>
        </p:spPr>
        <p:txBody>
          <a:bodyPr>
            <a:spAutoFit/>
          </a:bodyPr>
          <a:lstStyle/>
          <a:p>
            <a:r>
              <a:rPr lang="en-US"/>
              <a:t>link</a:t>
            </a:r>
          </a:p>
        </p:txBody>
      </p:sp>
      <p:sp>
        <p:nvSpPr>
          <p:cNvPr id="140303" name="TextBox 20"/>
          <p:cNvSpPr txBox="1">
            <a:spLocks noChangeArrowheads="1"/>
          </p:cNvSpPr>
          <p:nvPr/>
        </p:nvSpPr>
        <p:spPr bwMode="auto">
          <a:xfrm>
            <a:off x="1676400" y="6324600"/>
            <a:ext cx="1066800" cy="369888"/>
          </a:xfrm>
          <a:prstGeom prst="rect">
            <a:avLst/>
          </a:prstGeom>
          <a:noFill/>
          <a:ln w="9525">
            <a:noFill/>
            <a:miter lim="800000"/>
            <a:headEnd/>
            <a:tailEnd/>
          </a:ln>
        </p:spPr>
        <p:txBody>
          <a:bodyPr>
            <a:spAutoFit/>
          </a:bodyPr>
          <a:lstStyle/>
          <a:p>
            <a:r>
              <a:rPr lang="en-US"/>
              <a:t>call</a:t>
            </a:r>
          </a:p>
        </p:txBody>
      </p:sp>
      <p:sp>
        <p:nvSpPr>
          <p:cNvPr id="140304" name="TextBox 21"/>
          <p:cNvSpPr txBox="1">
            <a:spLocks noChangeArrowheads="1"/>
          </p:cNvSpPr>
          <p:nvPr/>
        </p:nvSpPr>
        <p:spPr bwMode="auto">
          <a:xfrm>
            <a:off x="4876800" y="5638800"/>
            <a:ext cx="1447800" cy="369888"/>
          </a:xfrm>
          <a:prstGeom prst="rect">
            <a:avLst/>
          </a:prstGeom>
          <a:noFill/>
          <a:ln w="9525">
            <a:noFill/>
            <a:miter lim="800000"/>
            <a:headEnd/>
            <a:tailEnd/>
          </a:ln>
        </p:spPr>
        <p:txBody>
          <a:bodyPr>
            <a:spAutoFit/>
          </a:bodyPr>
          <a:lstStyle/>
          <a:p>
            <a:r>
              <a:rPr lang="en-US"/>
              <a:t>return</a:t>
            </a:r>
          </a:p>
        </p:txBody>
      </p:sp>
      <p:sp>
        <p:nvSpPr>
          <p:cNvPr id="23" name="Rectangle 22"/>
          <p:cNvSpPr/>
          <p:nvPr/>
        </p:nvSpPr>
        <p:spPr>
          <a:xfrm>
            <a:off x="4876800" y="4721225"/>
            <a:ext cx="914400"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Rectangle 23"/>
          <p:cNvSpPr/>
          <p:nvPr/>
        </p:nvSpPr>
        <p:spPr>
          <a:xfrm>
            <a:off x="4876800" y="5410200"/>
            <a:ext cx="1119188"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204</a:t>
            </a:r>
          </a:p>
        </p:txBody>
      </p:sp>
      <p:cxnSp>
        <p:nvCxnSpPr>
          <p:cNvPr id="26" name="Straight Arrow Connector 25"/>
          <p:cNvCxnSpPr>
            <a:stCxn id="24" idx="0"/>
          </p:cNvCxnSpPr>
          <p:nvPr/>
        </p:nvCxnSpPr>
        <p:spPr>
          <a:xfrm flipH="1" flipV="1">
            <a:off x="5435600" y="5029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itle 3"/>
          <p:cNvSpPr>
            <a:spLocks noGrp="1"/>
          </p:cNvSpPr>
          <p:nvPr>
            <p:ph type="title"/>
          </p:nvPr>
        </p:nvSpPr>
        <p:spPr/>
        <p:txBody>
          <a:bodyPr/>
          <a:lstStyle/>
          <a:p>
            <a:endParaRPr lang="en-US" smtClean="0"/>
          </a:p>
        </p:txBody>
      </p:sp>
      <p:sp>
        <p:nvSpPr>
          <p:cNvPr id="5" name="Content Placeholder 4"/>
          <p:cNvSpPr>
            <a:spLocks noGrp="1"/>
          </p:cNvSpPr>
          <p:nvPr>
            <p:ph idx="1"/>
          </p:nvPr>
        </p:nvSpPr>
        <p:spPr>
          <a:xfrm>
            <a:off x="457200" y="304800"/>
            <a:ext cx="8229600" cy="5826125"/>
          </a:xfrm>
        </p:spPr>
        <p:txBody>
          <a:bodyPr/>
          <a:lstStyle/>
          <a:p>
            <a:pPr marL="0" indent="0">
              <a:buFont typeface="Wingdings" pitchFamily="2" charset="2"/>
              <a:buNone/>
              <a:defRPr/>
            </a:pPr>
            <a:r>
              <a:rPr lang="en-US" sz="2300" dirty="0" smtClean="0">
                <a:solidFill>
                  <a:srgbClr val="C00000"/>
                </a:solidFill>
                <a:latin typeface="Times New Roman" pitchFamily="18" charset="0"/>
                <a:cs typeface="Times New Roman" pitchFamily="18" charset="0"/>
              </a:rPr>
              <a:t>Subroutine nesting &amp; processor stack</a:t>
            </a:r>
          </a:p>
          <a:p>
            <a:pPr>
              <a:buFont typeface="Wingdings" pitchFamily="2" charset="2"/>
              <a:buChar char="q"/>
              <a:defRPr/>
            </a:pPr>
            <a:r>
              <a:rPr lang="en-US" sz="2300" dirty="0" smtClean="0">
                <a:solidFill>
                  <a:srgbClr val="FFC000"/>
                </a:solidFill>
                <a:latin typeface="Times New Roman" pitchFamily="18" charset="0"/>
                <a:cs typeface="Times New Roman" pitchFamily="18" charset="0"/>
              </a:rPr>
              <a:t>Subroutine nesting is one subroutine call another</a:t>
            </a:r>
          </a:p>
          <a:p>
            <a:pPr>
              <a:buFont typeface="Wingdings" pitchFamily="2" charset="2"/>
              <a:buChar char="q"/>
              <a:defRPr/>
            </a:pPr>
            <a:r>
              <a:rPr lang="en-US" sz="2300" dirty="0" smtClean="0">
                <a:solidFill>
                  <a:srgbClr val="FFC000"/>
                </a:solidFill>
                <a:latin typeface="Times New Roman" pitchFamily="18" charset="0"/>
                <a:cs typeface="Times New Roman" pitchFamily="18" charset="0"/>
              </a:rPr>
              <a:t>In this case the return address of the second call is stored in the link </a:t>
            </a:r>
            <a:r>
              <a:rPr lang="en-US" sz="2300" dirty="0" err="1" smtClean="0">
                <a:solidFill>
                  <a:srgbClr val="FFC000"/>
                </a:solidFill>
                <a:latin typeface="Times New Roman" pitchFamily="18" charset="0"/>
                <a:cs typeface="Times New Roman" pitchFamily="18" charset="0"/>
              </a:rPr>
              <a:t>register,destroying</a:t>
            </a:r>
            <a:r>
              <a:rPr lang="en-US" sz="2300" dirty="0" smtClean="0">
                <a:solidFill>
                  <a:srgbClr val="FFC000"/>
                </a:solidFill>
                <a:latin typeface="Times New Roman" pitchFamily="18" charset="0"/>
                <a:cs typeface="Times New Roman" pitchFamily="18" charset="0"/>
              </a:rPr>
              <a:t> the previous contents</a:t>
            </a:r>
          </a:p>
          <a:p>
            <a:pPr>
              <a:buFont typeface="Wingdings" pitchFamily="2" charset="2"/>
              <a:buChar char="q"/>
              <a:defRPr/>
            </a:pPr>
            <a:r>
              <a:rPr lang="en-US" sz="2300" dirty="0" smtClean="0">
                <a:solidFill>
                  <a:srgbClr val="FFC000"/>
                </a:solidFill>
                <a:latin typeface="Times New Roman" pitchFamily="18" charset="0"/>
                <a:cs typeface="Times New Roman" pitchFamily="18" charset="0"/>
              </a:rPr>
              <a:t>It is essential to save the contents of the link register in some other location before calling another subroutine</a:t>
            </a:r>
          </a:p>
          <a:p>
            <a:pPr>
              <a:buFont typeface="Wingdings" pitchFamily="2" charset="2"/>
              <a:buChar char="q"/>
              <a:defRPr/>
            </a:pPr>
            <a:r>
              <a:rPr lang="en-US" sz="2300" dirty="0" smtClean="0">
                <a:solidFill>
                  <a:srgbClr val="FFC000"/>
                </a:solidFill>
                <a:latin typeface="Times New Roman" pitchFamily="18" charset="0"/>
                <a:cs typeface="Times New Roman" pitchFamily="18" charset="0"/>
              </a:rPr>
              <a:t>The return address is generated and stored in stack</a:t>
            </a:r>
          </a:p>
          <a:p>
            <a:pPr>
              <a:buFont typeface="Wingdings" pitchFamily="2" charset="2"/>
              <a:buChar char="q"/>
              <a:defRPr/>
            </a:pPr>
            <a:r>
              <a:rPr lang="en-US" sz="2300" dirty="0" smtClean="0">
                <a:solidFill>
                  <a:srgbClr val="FFC000"/>
                </a:solidFill>
                <a:latin typeface="Times New Roman" pitchFamily="18" charset="0"/>
                <a:cs typeface="Times New Roman" pitchFamily="18" charset="0"/>
              </a:rPr>
              <a:t>The stack pointer register is used</a:t>
            </a:r>
          </a:p>
          <a:p>
            <a:pPr>
              <a:buFont typeface="Wingdings" pitchFamily="2" charset="2"/>
              <a:buChar char="q"/>
              <a:defRPr/>
            </a:pPr>
            <a:r>
              <a:rPr lang="en-US" sz="2300" dirty="0" smtClean="0">
                <a:solidFill>
                  <a:srgbClr val="00B050"/>
                </a:solidFill>
                <a:latin typeface="Times New Roman" pitchFamily="18" charset="0"/>
                <a:cs typeface="Times New Roman" pitchFamily="18" charset="0"/>
              </a:rPr>
              <a:t>The stack pointer points to a stack called a processor stack</a:t>
            </a:r>
          </a:p>
          <a:p>
            <a:pPr>
              <a:buFont typeface="Wingdings" pitchFamily="2" charset="2"/>
              <a:buChar char="q"/>
              <a:defRPr/>
            </a:pPr>
            <a:r>
              <a:rPr lang="en-US" sz="2300" dirty="0" smtClean="0">
                <a:solidFill>
                  <a:srgbClr val="00B050"/>
                </a:solidFill>
                <a:latin typeface="Times New Roman" pitchFamily="18" charset="0"/>
                <a:cs typeface="Times New Roman" pitchFamily="18" charset="0"/>
              </a:rPr>
              <a:t>The call instruction pushes the contents of the PC onto the stack,&amp; loads the subroutine address into the PC.</a:t>
            </a:r>
          </a:p>
          <a:p>
            <a:pPr>
              <a:buFont typeface="Wingdings" pitchFamily="2" charset="2"/>
              <a:buChar char="q"/>
              <a:defRPr/>
            </a:pPr>
            <a:r>
              <a:rPr lang="en-US" sz="2300" dirty="0" smtClean="0">
                <a:solidFill>
                  <a:srgbClr val="00B050"/>
                </a:solidFill>
                <a:latin typeface="Times New Roman" pitchFamily="18" charset="0"/>
                <a:cs typeface="Times New Roman" pitchFamily="18" charset="0"/>
              </a:rPr>
              <a:t>The return instruction pops the return address from the processor stack into the PC</a:t>
            </a:r>
            <a:endParaRPr lang="en-US" sz="2300" dirty="0">
              <a:solidFill>
                <a:srgbClr val="00B05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3"/>
          <p:cNvSpPr>
            <a:spLocks noGrp="1"/>
          </p:cNvSpPr>
          <p:nvPr>
            <p:ph type="title"/>
          </p:nvPr>
        </p:nvSpPr>
        <p:spPr/>
        <p:txBody>
          <a:bodyPr/>
          <a:lstStyle/>
          <a:p>
            <a:endParaRPr lang="en-US" dirty="0" smtClean="0"/>
          </a:p>
        </p:txBody>
      </p:sp>
      <p:sp>
        <p:nvSpPr>
          <p:cNvPr id="5" name="Content Placeholder 4"/>
          <p:cNvSpPr>
            <a:spLocks noGrp="1"/>
          </p:cNvSpPr>
          <p:nvPr>
            <p:ph idx="1"/>
          </p:nvPr>
        </p:nvSpPr>
        <p:spPr>
          <a:xfrm>
            <a:off x="457200" y="609600"/>
            <a:ext cx="8229600" cy="5715000"/>
          </a:xfrm>
        </p:spPr>
        <p:txBody>
          <a:bodyPr>
            <a:normAutofit/>
          </a:bodyPr>
          <a:lstStyle/>
          <a:p>
            <a:pPr marL="0" indent="0">
              <a:buFont typeface="Wingdings" pitchFamily="2" charset="2"/>
              <a:buNone/>
              <a:defRPr/>
            </a:pPr>
            <a:r>
              <a:rPr lang="en-US" sz="2300" dirty="0" smtClean="0">
                <a:solidFill>
                  <a:srgbClr val="C00000"/>
                </a:solidFill>
                <a:latin typeface="Times New Roman" pitchFamily="18" charset="0"/>
                <a:cs typeface="Times New Roman" pitchFamily="18" charset="0"/>
              </a:rPr>
              <a:t>Parameter passing</a:t>
            </a:r>
          </a:p>
          <a:p>
            <a:pPr>
              <a:defRPr/>
            </a:pPr>
            <a:r>
              <a:rPr lang="en-US" sz="2300" dirty="0" smtClean="0">
                <a:solidFill>
                  <a:srgbClr val="00B050"/>
                </a:solidFill>
                <a:latin typeface="Times New Roman" pitchFamily="18" charset="0"/>
                <a:cs typeface="Times New Roman" pitchFamily="18" charset="0"/>
              </a:rPr>
              <a:t>When calling a subroutine ,a </a:t>
            </a:r>
            <a:r>
              <a:rPr lang="en-US" sz="2300" dirty="0" err="1" smtClean="0">
                <a:solidFill>
                  <a:srgbClr val="00B050"/>
                </a:solidFill>
                <a:latin typeface="Times New Roman" pitchFamily="18" charset="0"/>
                <a:cs typeface="Times New Roman" pitchFamily="18" charset="0"/>
              </a:rPr>
              <a:t>pgm</a:t>
            </a:r>
            <a:r>
              <a:rPr lang="en-US" sz="2300" dirty="0" smtClean="0">
                <a:solidFill>
                  <a:srgbClr val="00B050"/>
                </a:solidFill>
                <a:latin typeface="Times New Roman" pitchFamily="18" charset="0"/>
                <a:cs typeface="Times New Roman" pitchFamily="18" charset="0"/>
              </a:rPr>
              <a:t> must provide to the subroutine the parameters ,that is the operands or their </a:t>
            </a:r>
            <a:r>
              <a:rPr lang="en-US" sz="2300" dirty="0" err="1" smtClean="0">
                <a:solidFill>
                  <a:srgbClr val="00B050"/>
                </a:solidFill>
                <a:latin typeface="Times New Roman" pitchFamily="18" charset="0"/>
                <a:cs typeface="Times New Roman" pitchFamily="18" charset="0"/>
              </a:rPr>
              <a:t>addresses.later</a:t>
            </a:r>
            <a:r>
              <a:rPr lang="en-US" sz="2300" dirty="0" smtClean="0">
                <a:solidFill>
                  <a:srgbClr val="00B050"/>
                </a:solidFill>
                <a:latin typeface="Times New Roman" pitchFamily="18" charset="0"/>
                <a:cs typeface="Times New Roman" pitchFamily="18" charset="0"/>
              </a:rPr>
              <a:t> the subroutine returns other parameters</a:t>
            </a:r>
          </a:p>
          <a:p>
            <a:pPr>
              <a:defRPr/>
            </a:pPr>
            <a:r>
              <a:rPr lang="en-US" sz="2300" dirty="0" smtClean="0">
                <a:solidFill>
                  <a:srgbClr val="00B050"/>
                </a:solidFill>
                <a:latin typeface="Times New Roman" pitchFamily="18" charset="0"/>
                <a:cs typeface="Times New Roman" pitchFamily="18" charset="0"/>
              </a:rPr>
              <a:t>This exchange of information b/w a calling </a:t>
            </a:r>
            <a:r>
              <a:rPr lang="en-US" sz="2300" dirty="0" err="1" smtClean="0">
                <a:solidFill>
                  <a:srgbClr val="00B050"/>
                </a:solidFill>
                <a:latin typeface="Times New Roman" pitchFamily="18" charset="0"/>
                <a:cs typeface="Times New Roman" pitchFamily="18" charset="0"/>
              </a:rPr>
              <a:t>pgm</a:t>
            </a:r>
            <a:r>
              <a:rPr lang="en-US" sz="2300" dirty="0" smtClean="0">
                <a:solidFill>
                  <a:srgbClr val="00B050"/>
                </a:solidFill>
                <a:latin typeface="Times New Roman" pitchFamily="18" charset="0"/>
                <a:cs typeface="Times New Roman" pitchFamily="18" charset="0"/>
              </a:rPr>
              <a:t> &amp; a subroutine is referred  to as parameter passing</a:t>
            </a:r>
          </a:p>
          <a:p>
            <a:pPr>
              <a:buFont typeface="Wingdings" pitchFamily="2" charset="2"/>
              <a:buChar char="q"/>
              <a:defRPr/>
            </a:pPr>
            <a:r>
              <a:rPr lang="en-US" sz="2300" dirty="0" smtClean="0">
                <a:solidFill>
                  <a:srgbClr val="00B0F0"/>
                </a:solidFill>
                <a:latin typeface="Times New Roman" pitchFamily="18" charset="0"/>
                <a:cs typeface="Times New Roman" pitchFamily="18" charset="0"/>
              </a:rPr>
              <a:t>Parameter passing is done in several ways</a:t>
            </a:r>
          </a:p>
          <a:p>
            <a:pPr>
              <a:buFont typeface="Wingdings" pitchFamily="2" charset="2"/>
              <a:buChar char="q"/>
              <a:defRPr/>
            </a:pPr>
            <a:r>
              <a:rPr lang="en-US" sz="2300" dirty="0" smtClean="0">
                <a:solidFill>
                  <a:srgbClr val="00B0F0"/>
                </a:solidFill>
                <a:latin typeface="Times New Roman" pitchFamily="18" charset="0"/>
                <a:cs typeface="Times New Roman" pitchFamily="18" charset="0"/>
              </a:rPr>
              <a:t>1. the parameters may be placed in registers or in memory locations</a:t>
            </a:r>
          </a:p>
          <a:p>
            <a:pPr>
              <a:buFont typeface="Wingdings" pitchFamily="2" charset="2"/>
              <a:buChar char="q"/>
              <a:defRPr/>
            </a:pPr>
            <a:r>
              <a:rPr lang="en-US" sz="2300" dirty="0" smtClean="0">
                <a:solidFill>
                  <a:srgbClr val="00B0F0"/>
                </a:solidFill>
                <a:latin typeface="Times New Roman" pitchFamily="18" charset="0"/>
                <a:cs typeface="Times New Roman" pitchFamily="18" charset="0"/>
              </a:rPr>
              <a:t>2.the  parameters may be placed on the processor stack used for saving the return address</a:t>
            </a:r>
          </a:p>
          <a:p>
            <a:pPr>
              <a:buFont typeface="Wingdings" pitchFamily="2" charset="2"/>
              <a:buChar char="Ø"/>
              <a:defRPr/>
            </a:pPr>
            <a:r>
              <a:rPr lang="en-US" sz="2300" dirty="0" smtClean="0">
                <a:solidFill>
                  <a:srgbClr val="FFC000"/>
                </a:solidFill>
                <a:latin typeface="Times New Roman" pitchFamily="18" charset="0"/>
                <a:cs typeface="Times New Roman" pitchFamily="18" charset="0"/>
              </a:rPr>
              <a:t>Passing parameters through processor register is straight forward &amp; efficient</a:t>
            </a:r>
            <a:endParaRPr lang="en-US" sz="2300" dirty="0">
              <a:solidFill>
                <a:srgbClr val="FFC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itle 3"/>
          <p:cNvSpPr>
            <a:spLocks noGrp="1"/>
          </p:cNvSpPr>
          <p:nvPr>
            <p:ph type="title"/>
          </p:nvPr>
        </p:nvSpPr>
        <p:spPr/>
        <p:txBody>
          <a:bodyPr/>
          <a:lstStyle/>
          <a:p>
            <a:r>
              <a:rPr lang="en-US" sz="2000" smtClean="0">
                <a:solidFill>
                  <a:srgbClr val="00B050"/>
                </a:solidFill>
                <a:latin typeface="Times New Roman" pitchFamily="18" charset="0"/>
                <a:cs typeface="Times New Roman" pitchFamily="18" charset="0"/>
              </a:rPr>
              <a:t>Figure:pgm written as a subroutine ,parameters,passed thrugh registers</a:t>
            </a:r>
          </a:p>
        </p:txBody>
      </p:sp>
      <p:sp>
        <p:nvSpPr>
          <p:cNvPr id="143363" name="Content Placeholder 4"/>
          <p:cNvSpPr>
            <a:spLocks noGrp="1"/>
          </p:cNvSpPr>
          <p:nvPr>
            <p:ph idx="1"/>
          </p:nvPr>
        </p:nvSpPr>
        <p:spPr/>
        <p:txBody>
          <a:bodyPr>
            <a:normAutofit lnSpcReduction="10000"/>
          </a:bodyPr>
          <a:lstStyle/>
          <a:p>
            <a:pPr marL="0" indent="0">
              <a:buFont typeface="Wingdings" pitchFamily="2" charset="2"/>
              <a:buNone/>
            </a:pPr>
            <a:r>
              <a:rPr lang="en-US" sz="2000" smtClean="0">
                <a:solidFill>
                  <a:srgbClr val="FFC000"/>
                </a:solidFill>
                <a:latin typeface="Times New Roman" pitchFamily="18" charset="0"/>
                <a:cs typeface="Times New Roman" pitchFamily="18" charset="0"/>
              </a:rPr>
              <a:t>Calling pgm</a:t>
            </a:r>
          </a:p>
          <a:p>
            <a:pPr marL="0" indent="0">
              <a:buFont typeface="Wingdings" pitchFamily="2" charset="2"/>
              <a:buNone/>
            </a:pPr>
            <a:r>
              <a:rPr lang="en-US" sz="2000" smtClean="0">
                <a:solidFill>
                  <a:srgbClr val="C00000"/>
                </a:solidFill>
                <a:latin typeface="Times New Roman" pitchFamily="18" charset="0"/>
                <a:cs typeface="Times New Roman" pitchFamily="18" charset="0"/>
              </a:rPr>
              <a:t>Move N ,r1</a:t>
            </a:r>
          </a:p>
          <a:p>
            <a:pPr marL="0" indent="0">
              <a:buFont typeface="Wingdings" pitchFamily="2" charset="2"/>
              <a:buNone/>
            </a:pPr>
            <a:r>
              <a:rPr lang="en-US" sz="2000" smtClean="0">
                <a:solidFill>
                  <a:srgbClr val="C00000"/>
                </a:solidFill>
                <a:latin typeface="Times New Roman" pitchFamily="18" charset="0"/>
                <a:cs typeface="Times New Roman" pitchFamily="18" charset="0"/>
              </a:rPr>
              <a:t>Move #num1,r2</a:t>
            </a:r>
          </a:p>
          <a:p>
            <a:pPr marL="0" indent="0">
              <a:buFont typeface="Wingdings" pitchFamily="2" charset="2"/>
              <a:buNone/>
            </a:pPr>
            <a:r>
              <a:rPr lang="en-US" sz="2000" smtClean="0">
                <a:solidFill>
                  <a:srgbClr val="C00000"/>
                </a:solidFill>
                <a:latin typeface="Times New Roman" pitchFamily="18" charset="0"/>
                <a:cs typeface="Times New Roman" pitchFamily="18" charset="0"/>
              </a:rPr>
              <a:t>Call listadd</a:t>
            </a:r>
          </a:p>
          <a:p>
            <a:pPr marL="0" indent="0">
              <a:buFont typeface="Wingdings" pitchFamily="2" charset="2"/>
              <a:buNone/>
            </a:pPr>
            <a:r>
              <a:rPr lang="en-US" sz="2000" smtClean="0">
                <a:solidFill>
                  <a:srgbClr val="C00000"/>
                </a:solidFill>
                <a:latin typeface="Times New Roman" pitchFamily="18" charset="0"/>
                <a:cs typeface="Times New Roman" pitchFamily="18" charset="0"/>
              </a:rPr>
              <a:t>Move r0,sum</a:t>
            </a:r>
          </a:p>
          <a:p>
            <a:pPr marL="0" indent="0">
              <a:buFont typeface="Wingdings" pitchFamily="2" charset="2"/>
              <a:buNone/>
            </a:pPr>
            <a:endParaRPr lang="en-US" sz="2000" smtClean="0">
              <a:solidFill>
                <a:srgbClr val="C00000"/>
              </a:solidFill>
              <a:latin typeface="Times New Roman" pitchFamily="18" charset="0"/>
              <a:cs typeface="Times New Roman" pitchFamily="18" charset="0"/>
            </a:endParaRPr>
          </a:p>
          <a:p>
            <a:pPr marL="0" indent="0">
              <a:buFont typeface="Wingdings" pitchFamily="2" charset="2"/>
              <a:buNone/>
            </a:pPr>
            <a:r>
              <a:rPr lang="en-US" sz="2000" smtClean="0">
                <a:solidFill>
                  <a:srgbClr val="FFC000"/>
                </a:solidFill>
                <a:latin typeface="Times New Roman" pitchFamily="18" charset="0"/>
                <a:cs typeface="Times New Roman" pitchFamily="18" charset="0"/>
              </a:rPr>
              <a:t>Subroutine</a:t>
            </a:r>
          </a:p>
          <a:p>
            <a:pPr marL="0" indent="0">
              <a:buFont typeface="Wingdings" pitchFamily="2" charset="2"/>
              <a:buNone/>
            </a:pPr>
            <a:r>
              <a:rPr lang="en-US" sz="2000" smtClean="0">
                <a:solidFill>
                  <a:srgbClr val="C00000"/>
                </a:solidFill>
                <a:latin typeface="Times New Roman" pitchFamily="18" charset="0"/>
                <a:cs typeface="Times New Roman" pitchFamily="18" charset="0"/>
              </a:rPr>
              <a:t>Listadd clear r0</a:t>
            </a:r>
          </a:p>
          <a:p>
            <a:pPr marL="0" indent="0">
              <a:buFont typeface="Wingdings" pitchFamily="2" charset="2"/>
              <a:buNone/>
            </a:pPr>
            <a:r>
              <a:rPr lang="en-US" sz="2000" smtClean="0">
                <a:solidFill>
                  <a:srgbClr val="C00000"/>
                </a:solidFill>
                <a:latin typeface="Times New Roman" pitchFamily="18" charset="0"/>
                <a:cs typeface="Times New Roman" pitchFamily="18" charset="0"/>
              </a:rPr>
              <a:t>Loop     add (r2)+,ro</a:t>
            </a:r>
          </a:p>
          <a:p>
            <a:pPr marL="0" indent="0">
              <a:buFont typeface="Wingdings" pitchFamily="2" charset="2"/>
              <a:buNone/>
            </a:pPr>
            <a:r>
              <a:rPr lang="en-US" sz="2000" smtClean="0">
                <a:solidFill>
                  <a:srgbClr val="C00000"/>
                </a:solidFill>
                <a:latin typeface="Times New Roman" pitchFamily="18" charset="0"/>
                <a:cs typeface="Times New Roman" pitchFamily="18" charset="0"/>
              </a:rPr>
              <a:t>              decrement r1</a:t>
            </a:r>
          </a:p>
          <a:p>
            <a:pPr marL="0" indent="0">
              <a:buFont typeface="Wingdings" pitchFamily="2" charset="2"/>
              <a:buNone/>
            </a:pPr>
            <a:r>
              <a:rPr lang="en-US" sz="2000" smtClean="0">
                <a:solidFill>
                  <a:srgbClr val="C00000"/>
                </a:solidFill>
                <a:latin typeface="Times New Roman" pitchFamily="18" charset="0"/>
                <a:cs typeface="Times New Roman" pitchFamily="18" charset="0"/>
              </a:rPr>
              <a:t>              branch&gt;0 loop</a:t>
            </a:r>
          </a:p>
          <a:p>
            <a:pPr marL="0" indent="0">
              <a:buFont typeface="Wingdings" pitchFamily="2" charset="2"/>
              <a:buNone/>
            </a:pPr>
            <a:r>
              <a:rPr lang="en-US" sz="2000" smtClean="0">
                <a:solidFill>
                  <a:srgbClr val="C00000"/>
                </a:solidFill>
                <a:latin typeface="Times New Roman" pitchFamily="18" charset="0"/>
                <a:cs typeface="Times New Roman" pitchFamily="18" charset="0"/>
              </a:rPr>
              <a:t>              return</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itle 3"/>
          <p:cNvSpPr>
            <a:spLocks noGrp="1"/>
          </p:cNvSpPr>
          <p:nvPr>
            <p:ph type="title"/>
          </p:nvPr>
        </p:nvSpPr>
        <p:spPr/>
        <p:txBody>
          <a:bodyPr/>
          <a:lstStyle/>
          <a:p>
            <a:endParaRPr lang="en-US" smtClean="0"/>
          </a:p>
        </p:txBody>
      </p:sp>
      <p:sp>
        <p:nvSpPr>
          <p:cNvPr id="144387" name="Content Placeholder 4"/>
          <p:cNvSpPr>
            <a:spLocks noGrp="1"/>
          </p:cNvSpPr>
          <p:nvPr>
            <p:ph idx="1"/>
          </p:nvPr>
        </p:nvSpPr>
        <p:spPr/>
        <p:txBody>
          <a:bodyPr>
            <a:normAutofit/>
          </a:bodyPr>
          <a:lstStyle/>
          <a:p>
            <a:r>
              <a:rPr lang="en-US" sz="2400" dirty="0" smtClean="0">
                <a:latin typeface="Times New Roman" pitchFamily="18" charset="0"/>
                <a:cs typeface="Times New Roman" pitchFamily="18" charset="0"/>
              </a:rPr>
              <a:t>If many parameters are involved there may not be enough general purpose registers to pass parameters to the subroutine.</a:t>
            </a:r>
          </a:p>
          <a:p>
            <a:r>
              <a:rPr lang="en-US" sz="2400" dirty="0" smtClean="0">
                <a:latin typeface="Times New Roman" pitchFamily="18" charset="0"/>
                <a:cs typeface="Times New Roman" pitchFamily="18" charset="0"/>
              </a:rPr>
              <a:t>In these situations stack is used which is highly flexible</a:t>
            </a:r>
          </a:p>
          <a:p>
            <a:r>
              <a:rPr lang="en-US" sz="2400" dirty="0" smtClean="0">
                <a:latin typeface="Times New Roman" pitchFamily="18" charset="0"/>
                <a:cs typeface="Times New Roman" pitchFamily="18" charset="0"/>
              </a:rPr>
              <a:t>A stack can handle large number of parameters</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itle 3"/>
          <p:cNvSpPr>
            <a:spLocks noGrp="1"/>
          </p:cNvSpPr>
          <p:nvPr>
            <p:ph type="title"/>
          </p:nvPr>
        </p:nvSpPr>
        <p:spPr/>
        <p:txBody>
          <a:bodyPr/>
          <a:lstStyle/>
          <a:p>
            <a:endParaRPr lang="en-US" smtClean="0"/>
          </a:p>
        </p:txBody>
      </p:sp>
      <p:sp>
        <p:nvSpPr>
          <p:cNvPr id="145411" name="Content Placeholder 4"/>
          <p:cNvSpPr>
            <a:spLocks noGrp="1"/>
          </p:cNvSpPr>
          <p:nvPr>
            <p:ph idx="1"/>
          </p:nvPr>
        </p:nvSpPr>
        <p:spPr>
          <a:xfrm>
            <a:off x="457200" y="152400"/>
            <a:ext cx="8229600" cy="5978525"/>
          </a:xfrm>
        </p:spPr>
        <p:txBody>
          <a:bodyPr>
            <a:normAutofit fontScale="92500" lnSpcReduction="10000"/>
          </a:bodyPr>
          <a:lstStyle/>
          <a:p>
            <a:pPr marL="0" indent="0">
              <a:buFont typeface="Wingdings" pitchFamily="2" charset="2"/>
              <a:buNone/>
            </a:pPr>
            <a:r>
              <a:rPr lang="en-US" sz="2000" smtClean="0">
                <a:solidFill>
                  <a:srgbClr val="FFC000"/>
                </a:solidFill>
                <a:latin typeface="Times New Roman" pitchFamily="18" charset="0"/>
                <a:cs typeface="Times New Roman" pitchFamily="18" charset="0"/>
              </a:rPr>
              <a:t>Eg:assume TOS at level 1</a:t>
            </a:r>
          </a:p>
          <a:p>
            <a:pPr marL="0" indent="0">
              <a:buFont typeface="Wingdings" pitchFamily="2" charset="2"/>
              <a:buNone/>
            </a:pPr>
            <a:r>
              <a:rPr lang="en-US" sz="2000" smtClean="0">
                <a:solidFill>
                  <a:srgbClr val="FFC000"/>
                </a:solidFill>
                <a:latin typeface="Times New Roman" pitchFamily="18" charset="0"/>
                <a:cs typeface="Times New Roman" pitchFamily="18" charset="0"/>
              </a:rPr>
              <a:t>Calling pgm &amp; subroutine</a:t>
            </a:r>
          </a:p>
          <a:p>
            <a:pPr marL="0" indent="0">
              <a:buFont typeface="Wingdings" pitchFamily="2" charset="2"/>
              <a:buNone/>
            </a:pPr>
            <a:r>
              <a:rPr lang="en-US" sz="2000" smtClean="0">
                <a:solidFill>
                  <a:srgbClr val="C00000"/>
                </a:solidFill>
                <a:latin typeface="Times New Roman" pitchFamily="18" charset="0"/>
                <a:cs typeface="Times New Roman" pitchFamily="18" charset="0"/>
              </a:rPr>
              <a:t>Move #num1, -(sp)        ;push parameters to stack</a:t>
            </a:r>
          </a:p>
          <a:p>
            <a:pPr marL="0" indent="0">
              <a:buFont typeface="Wingdings" pitchFamily="2" charset="2"/>
              <a:buNone/>
            </a:pPr>
            <a:r>
              <a:rPr lang="en-US" sz="2000" smtClean="0">
                <a:solidFill>
                  <a:srgbClr val="C00000"/>
                </a:solidFill>
                <a:latin typeface="Times New Roman" pitchFamily="18" charset="0"/>
                <a:cs typeface="Times New Roman" pitchFamily="18" charset="0"/>
              </a:rPr>
              <a:t>Move N,-(sp)                  ;”</a:t>
            </a:r>
          </a:p>
          <a:p>
            <a:pPr marL="0" indent="0">
              <a:buFont typeface="Wingdings" pitchFamily="2" charset="2"/>
              <a:buNone/>
            </a:pPr>
            <a:r>
              <a:rPr lang="en-US" sz="2000" smtClean="0">
                <a:solidFill>
                  <a:srgbClr val="C00000"/>
                </a:solidFill>
                <a:latin typeface="Times New Roman" pitchFamily="18" charset="0"/>
                <a:cs typeface="Times New Roman" pitchFamily="18" charset="0"/>
              </a:rPr>
              <a:t>Call listadd                      ;TOS at level 2</a:t>
            </a:r>
          </a:p>
          <a:p>
            <a:pPr marL="0" indent="0">
              <a:buFont typeface="Wingdings" pitchFamily="2" charset="2"/>
              <a:buNone/>
            </a:pPr>
            <a:r>
              <a:rPr lang="en-US" sz="2000" smtClean="0">
                <a:solidFill>
                  <a:srgbClr val="C00000"/>
                </a:solidFill>
                <a:latin typeface="Times New Roman" pitchFamily="18" charset="0"/>
                <a:cs typeface="Times New Roman" pitchFamily="18" charset="0"/>
              </a:rPr>
              <a:t>Move 4(sp),sum              ;save result</a:t>
            </a:r>
          </a:p>
          <a:p>
            <a:pPr marL="0" indent="0">
              <a:buFont typeface="Wingdings" pitchFamily="2" charset="2"/>
              <a:buNone/>
            </a:pPr>
            <a:r>
              <a:rPr lang="en-US" sz="2000" smtClean="0">
                <a:solidFill>
                  <a:srgbClr val="C00000"/>
                </a:solidFill>
                <a:latin typeface="Times New Roman" pitchFamily="18" charset="0"/>
                <a:cs typeface="Times New Roman" pitchFamily="18" charset="0"/>
              </a:rPr>
              <a:t>Add #8,sp                        ;restore tos(level 1)</a:t>
            </a:r>
          </a:p>
          <a:p>
            <a:pPr marL="0" indent="0">
              <a:buFont typeface="Wingdings" pitchFamily="2" charset="2"/>
              <a:buNone/>
            </a:pPr>
            <a:endParaRPr lang="en-US" sz="2000" smtClean="0">
              <a:solidFill>
                <a:srgbClr val="C00000"/>
              </a:solidFill>
              <a:latin typeface="Times New Roman" pitchFamily="18" charset="0"/>
              <a:cs typeface="Times New Roman" pitchFamily="18" charset="0"/>
            </a:endParaRPr>
          </a:p>
          <a:p>
            <a:pPr marL="0" indent="0">
              <a:buFont typeface="Wingdings" pitchFamily="2" charset="2"/>
              <a:buNone/>
            </a:pPr>
            <a:r>
              <a:rPr lang="en-US" sz="2000" smtClean="0">
                <a:solidFill>
                  <a:srgbClr val="C00000"/>
                </a:solidFill>
                <a:latin typeface="Times New Roman" pitchFamily="18" charset="0"/>
                <a:cs typeface="Times New Roman" pitchFamily="18" charset="0"/>
              </a:rPr>
              <a:t>Listadd movemultiple r0-r2 ,-(sp)</a:t>
            </a:r>
          </a:p>
          <a:p>
            <a:pPr marL="0" indent="0">
              <a:buFont typeface="Wingdings" pitchFamily="2" charset="2"/>
              <a:buNone/>
            </a:pPr>
            <a:r>
              <a:rPr lang="en-US" sz="2000" smtClean="0">
                <a:solidFill>
                  <a:srgbClr val="C00000"/>
                </a:solidFill>
                <a:latin typeface="Times New Roman" pitchFamily="18" charset="0"/>
                <a:cs typeface="Times New Roman" pitchFamily="18" charset="0"/>
              </a:rPr>
              <a:t>             move 16(sp),r1</a:t>
            </a:r>
          </a:p>
          <a:p>
            <a:pPr marL="0" indent="0">
              <a:buFont typeface="Wingdings" pitchFamily="2" charset="2"/>
              <a:buNone/>
            </a:pPr>
            <a:r>
              <a:rPr lang="en-US" sz="2000" smtClean="0">
                <a:solidFill>
                  <a:srgbClr val="C00000"/>
                </a:solidFill>
                <a:latin typeface="Times New Roman" pitchFamily="18" charset="0"/>
                <a:cs typeface="Times New Roman" pitchFamily="18" charset="0"/>
              </a:rPr>
              <a:t>             move 20(sp),r2</a:t>
            </a:r>
          </a:p>
          <a:p>
            <a:pPr marL="0" indent="0">
              <a:buFont typeface="Wingdings" pitchFamily="2" charset="2"/>
              <a:buNone/>
            </a:pPr>
            <a:r>
              <a:rPr lang="en-US" sz="2000" smtClean="0">
                <a:solidFill>
                  <a:srgbClr val="C00000"/>
                </a:solidFill>
                <a:latin typeface="Times New Roman" pitchFamily="18" charset="0"/>
                <a:cs typeface="Times New Roman" pitchFamily="18" charset="0"/>
              </a:rPr>
              <a:t>             clear r0</a:t>
            </a:r>
          </a:p>
          <a:p>
            <a:pPr marL="0" indent="0">
              <a:buFont typeface="Wingdings" pitchFamily="2" charset="2"/>
              <a:buNone/>
            </a:pPr>
            <a:r>
              <a:rPr lang="en-US" sz="2000" smtClean="0">
                <a:solidFill>
                  <a:srgbClr val="C00000"/>
                </a:solidFill>
                <a:latin typeface="Times New Roman" pitchFamily="18" charset="0"/>
                <a:cs typeface="Times New Roman" pitchFamily="18" charset="0"/>
              </a:rPr>
              <a:t>Loop     add (r2)+,r0</a:t>
            </a:r>
          </a:p>
          <a:p>
            <a:pPr marL="0" indent="0">
              <a:buFont typeface="Wingdings" pitchFamily="2" charset="2"/>
              <a:buNone/>
            </a:pPr>
            <a:r>
              <a:rPr lang="en-US" sz="2000" smtClean="0">
                <a:solidFill>
                  <a:srgbClr val="C00000"/>
                </a:solidFill>
                <a:latin typeface="Times New Roman" pitchFamily="18" charset="0"/>
                <a:cs typeface="Times New Roman" pitchFamily="18" charset="0"/>
              </a:rPr>
              <a:t>              decrement r1</a:t>
            </a:r>
          </a:p>
          <a:p>
            <a:pPr marL="0" indent="0">
              <a:buFont typeface="Wingdings" pitchFamily="2" charset="2"/>
              <a:buNone/>
            </a:pPr>
            <a:r>
              <a:rPr lang="en-US" sz="2000" smtClean="0">
                <a:solidFill>
                  <a:srgbClr val="C00000"/>
                </a:solidFill>
                <a:latin typeface="Times New Roman" pitchFamily="18" charset="0"/>
                <a:cs typeface="Times New Roman" pitchFamily="18" charset="0"/>
              </a:rPr>
              <a:t>               branch&gt;0 loop</a:t>
            </a:r>
          </a:p>
          <a:p>
            <a:pPr marL="0" indent="0">
              <a:buFont typeface="Wingdings" pitchFamily="2" charset="2"/>
              <a:buNone/>
            </a:pPr>
            <a:r>
              <a:rPr lang="en-US" sz="2000" smtClean="0">
                <a:solidFill>
                  <a:srgbClr val="C00000"/>
                </a:solidFill>
                <a:latin typeface="Times New Roman" pitchFamily="18" charset="0"/>
                <a:cs typeface="Times New Roman" pitchFamily="18" charset="0"/>
              </a:rPr>
              <a:t>               move r0,20(sp)</a:t>
            </a:r>
          </a:p>
          <a:p>
            <a:pPr marL="0" indent="0">
              <a:buFont typeface="Wingdings" pitchFamily="2" charset="2"/>
              <a:buNone/>
            </a:pPr>
            <a:r>
              <a:rPr lang="en-US" sz="2000" smtClean="0">
                <a:solidFill>
                  <a:srgbClr val="C00000"/>
                </a:solidFill>
                <a:latin typeface="Times New Roman" pitchFamily="18" charset="0"/>
                <a:cs typeface="Times New Roman" pitchFamily="18" charset="0"/>
              </a:rPr>
              <a:t>                movemultiple (sp)+,r0-r2</a:t>
            </a:r>
          </a:p>
          <a:p>
            <a:pPr marL="0" indent="0">
              <a:buFont typeface="Wingdings" pitchFamily="2" charset="2"/>
              <a:buNone/>
            </a:pPr>
            <a:r>
              <a:rPr lang="en-US" sz="2000" smtClean="0">
                <a:solidFill>
                  <a:srgbClr val="C00000"/>
                </a:solidFill>
                <a:latin typeface="Times New Roman" pitchFamily="18" charset="0"/>
                <a:cs typeface="Times New Roman" pitchFamily="18" charset="0"/>
              </a:rPr>
              <a:t>                return      </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itle 3"/>
          <p:cNvSpPr>
            <a:spLocks noGrp="1"/>
          </p:cNvSpPr>
          <p:nvPr>
            <p:ph type="title"/>
          </p:nvPr>
        </p:nvSpPr>
        <p:spPr/>
        <p:txBody>
          <a:bodyPr/>
          <a:lstStyle/>
          <a:p>
            <a:endParaRPr lang="en-US" smtClean="0"/>
          </a:p>
        </p:txBody>
      </p:sp>
      <p:sp>
        <p:nvSpPr>
          <p:cNvPr id="5" name="Content Placeholder 4"/>
          <p:cNvSpPr>
            <a:spLocks noGrp="1"/>
          </p:cNvSpPr>
          <p:nvPr>
            <p:ph idx="1"/>
          </p:nvPr>
        </p:nvSpPr>
        <p:spPr>
          <a:xfrm>
            <a:off x="457200" y="152400"/>
            <a:ext cx="8229600" cy="6553200"/>
          </a:xfrm>
        </p:spPr>
        <p:txBody>
          <a:bodyPr/>
          <a:lstStyle/>
          <a:p>
            <a:pPr algn="just">
              <a:defRPr/>
            </a:pPr>
            <a:r>
              <a:rPr lang="en-US" sz="2300" dirty="0" smtClean="0">
                <a:latin typeface="Times New Roman" pitchFamily="18" charset="0"/>
                <a:cs typeface="Times New Roman" pitchFamily="18" charset="0"/>
              </a:rPr>
              <a:t>The parameter passed to the subroutine are the addresses of the first number in the list &amp; the number of entries</a:t>
            </a:r>
          </a:p>
          <a:p>
            <a:pPr algn="just">
              <a:defRPr/>
            </a:pPr>
            <a:r>
              <a:rPr lang="en-US" sz="2300" dirty="0" smtClean="0">
                <a:latin typeface="Times New Roman" pitchFamily="18" charset="0"/>
                <a:cs typeface="Times New Roman" pitchFamily="18" charset="0"/>
              </a:rPr>
              <a:t>The calling </a:t>
            </a:r>
            <a:r>
              <a:rPr lang="en-US" sz="2300" dirty="0" err="1" smtClean="0">
                <a:latin typeface="Times New Roman" pitchFamily="18" charset="0"/>
                <a:cs typeface="Times New Roman" pitchFamily="18" charset="0"/>
              </a:rPr>
              <a:t>pgm</a:t>
            </a:r>
            <a:r>
              <a:rPr lang="en-US" sz="2300" dirty="0" smtClean="0">
                <a:latin typeface="Times New Roman" pitchFamily="18" charset="0"/>
                <a:cs typeface="Times New Roman" pitchFamily="18" charset="0"/>
              </a:rPr>
              <a:t> pushes num1,n &amp; return address on to the </a:t>
            </a:r>
            <a:r>
              <a:rPr lang="en-US" sz="2300" dirty="0" err="1" smtClean="0">
                <a:latin typeface="Times New Roman" pitchFamily="18" charset="0"/>
                <a:cs typeface="Times New Roman" pitchFamily="18" charset="0"/>
              </a:rPr>
              <a:t>stack.the</a:t>
            </a:r>
            <a:r>
              <a:rPr lang="en-US" sz="2300" dirty="0" smtClean="0">
                <a:latin typeface="Times New Roman" pitchFamily="18" charset="0"/>
                <a:cs typeface="Times New Roman" pitchFamily="18" charset="0"/>
              </a:rPr>
              <a:t> TOS is at level 2</a:t>
            </a:r>
          </a:p>
          <a:p>
            <a:pPr algn="just">
              <a:defRPr/>
            </a:pPr>
            <a:r>
              <a:rPr lang="en-US" sz="2300" dirty="0" smtClean="0">
                <a:latin typeface="Times New Roman" pitchFamily="18" charset="0"/>
                <a:cs typeface="Times New Roman" pitchFamily="18" charset="0"/>
              </a:rPr>
              <a:t>The subroutine uses 3 registers ,these registers contain valid data which must be saved in the stack</a:t>
            </a:r>
          </a:p>
          <a:p>
            <a:pPr algn="just">
              <a:defRPr/>
            </a:pPr>
            <a:r>
              <a:rPr lang="en-US" sz="2300" dirty="0" smtClean="0">
                <a:latin typeface="Times New Roman" pitchFamily="18" charset="0"/>
                <a:cs typeface="Times New Roman" pitchFamily="18" charset="0"/>
              </a:rPr>
              <a:t>Parameter is passed by reference</a:t>
            </a:r>
            <a:r>
              <a:rPr lang="en-US" sz="2300" dirty="0" smtClean="0">
                <a:latin typeface="Times New Roman" pitchFamily="18" charset="0"/>
                <a:cs typeface="Times New Roman" pitchFamily="18" charset="0"/>
                <a:sym typeface="Wingdings" pitchFamily="2" charset="2"/>
              </a:rPr>
              <a:t>num1 ,passed by </a:t>
            </a:r>
            <a:r>
              <a:rPr lang="en-US" sz="2300" dirty="0" err="1" smtClean="0">
                <a:latin typeface="Times New Roman" pitchFamily="18" charset="0"/>
                <a:cs typeface="Times New Roman" pitchFamily="18" charset="0"/>
                <a:sym typeface="Wingdings" pitchFamily="2" charset="2"/>
              </a:rPr>
              <a:t>valuen</a:t>
            </a:r>
            <a:endParaRPr lang="en-US" sz="2000" dirty="0">
              <a:solidFill>
                <a:srgbClr val="FFC000"/>
              </a:solidFill>
              <a:latin typeface="Times New Roman" pitchFamily="18" charset="0"/>
              <a:cs typeface="Times New Roman" pitchFamily="18" charset="0"/>
              <a:sym typeface="Wingdings" pitchFamily="2" charset="2"/>
            </a:endParaRPr>
          </a:p>
          <a:p>
            <a:pPr marL="0" indent="0" algn="just">
              <a:buFont typeface="Wingdings" pitchFamily="2" charset="2"/>
              <a:buNone/>
              <a:defRPr/>
            </a:pPr>
            <a:r>
              <a:rPr lang="en-US" sz="2000" dirty="0" smtClean="0">
                <a:solidFill>
                  <a:srgbClr val="C00000"/>
                </a:solidFill>
                <a:latin typeface="Times New Roman" pitchFamily="18" charset="0"/>
                <a:cs typeface="Times New Roman" pitchFamily="18" charset="0"/>
                <a:sym typeface="Wingdings" pitchFamily="2" charset="2"/>
              </a:rPr>
              <a:t>Figure: top of stack at various times</a:t>
            </a:r>
          </a:p>
          <a:p>
            <a:pPr marL="0" indent="0" algn="just">
              <a:buFont typeface="Wingdings" pitchFamily="2" charset="2"/>
              <a:buNone/>
              <a:defRPr/>
            </a:pPr>
            <a:endParaRPr lang="en-US" sz="2000" dirty="0">
              <a:solidFill>
                <a:srgbClr val="C00000"/>
              </a:solidFill>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2667000" y="3581400"/>
          <a:ext cx="3048000" cy="2967040"/>
        </p:xfrm>
        <a:graphic>
          <a:graphicData uri="http://schemas.openxmlformats.org/drawingml/2006/table">
            <a:tbl>
              <a:tblPr firstRow="1" bandRow="1">
                <a:tableStyleId>{5C22544A-7EE6-4342-B048-85BDC9FD1C3A}</a:tableStyleId>
              </a:tblPr>
              <a:tblGrid>
                <a:gridCol w="3048000"/>
              </a:tblGrid>
              <a:tr h="370880">
                <a:tc>
                  <a:txBody>
                    <a:bodyPr/>
                    <a:lstStyle/>
                    <a:p>
                      <a:r>
                        <a:rPr lang="en-US" sz="1800" dirty="0" smtClean="0"/>
                        <a:t>[R2]</a:t>
                      </a:r>
                      <a:endParaRPr lang="en-US" sz="1800" dirty="0"/>
                    </a:p>
                  </a:txBody>
                  <a:tcPr marT="45725" marB="45725"/>
                </a:tc>
              </a:tr>
              <a:tr h="370880">
                <a:tc>
                  <a:txBody>
                    <a:bodyPr/>
                    <a:lstStyle/>
                    <a:p>
                      <a:r>
                        <a:rPr lang="en-US" sz="1800" dirty="0" smtClean="0"/>
                        <a:t>[R1]</a:t>
                      </a:r>
                      <a:endParaRPr lang="en-US" sz="1800" dirty="0"/>
                    </a:p>
                  </a:txBody>
                  <a:tcPr marT="45725" marB="45725"/>
                </a:tc>
              </a:tr>
              <a:tr h="370880">
                <a:tc>
                  <a:txBody>
                    <a:bodyPr/>
                    <a:lstStyle/>
                    <a:p>
                      <a:r>
                        <a:rPr lang="en-US" sz="1800" dirty="0" smtClean="0"/>
                        <a:t>[R0]</a:t>
                      </a:r>
                      <a:endParaRPr lang="en-US" sz="1800" dirty="0"/>
                    </a:p>
                  </a:txBody>
                  <a:tcPr marT="45725" marB="45725"/>
                </a:tc>
              </a:tr>
              <a:tr h="370880">
                <a:tc>
                  <a:txBody>
                    <a:bodyPr/>
                    <a:lstStyle/>
                    <a:p>
                      <a:r>
                        <a:rPr lang="en-US" sz="1800" dirty="0" smtClean="0"/>
                        <a:t>Return address</a:t>
                      </a:r>
                      <a:endParaRPr lang="en-US" sz="1800" dirty="0"/>
                    </a:p>
                  </a:txBody>
                  <a:tcPr marT="45725" marB="45725"/>
                </a:tc>
              </a:tr>
              <a:tr h="370880">
                <a:tc>
                  <a:txBody>
                    <a:bodyPr/>
                    <a:lstStyle/>
                    <a:p>
                      <a:r>
                        <a:rPr lang="en-US" sz="1800" dirty="0" smtClean="0"/>
                        <a:t>N</a:t>
                      </a:r>
                      <a:endParaRPr lang="en-US" sz="1800" dirty="0"/>
                    </a:p>
                  </a:txBody>
                  <a:tcPr marT="45725" marB="45725"/>
                </a:tc>
              </a:tr>
              <a:tr h="370880">
                <a:tc>
                  <a:txBody>
                    <a:bodyPr/>
                    <a:lstStyle/>
                    <a:p>
                      <a:r>
                        <a:rPr lang="en-US" sz="1800" dirty="0" smtClean="0"/>
                        <a:t>NUM1</a:t>
                      </a:r>
                      <a:endParaRPr lang="en-US" sz="1800" dirty="0"/>
                    </a:p>
                  </a:txBody>
                  <a:tcPr marT="45725" marB="45725"/>
                </a:tc>
              </a:tr>
              <a:tr h="370880">
                <a:tc>
                  <a:txBody>
                    <a:bodyPr/>
                    <a:lstStyle/>
                    <a:p>
                      <a:endParaRPr lang="en-US" sz="1800"/>
                    </a:p>
                  </a:txBody>
                  <a:tcPr marT="45725" marB="45725"/>
                </a:tc>
              </a:tr>
              <a:tr h="370880">
                <a:tc>
                  <a:txBody>
                    <a:bodyPr/>
                    <a:lstStyle/>
                    <a:p>
                      <a:endParaRPr lang="en-US" sz="1800" dirty="0"/>
                    </a:p>
                  </a:txBody>
                  <a:tcPr marT="45725" marB="45725"/>
                </a:tc>
              </a:tr>
            </a:tbl>
          </a:graphicData>
        </a:graphic>
      </p:graphicFrame>
      <p:cxnSp>
        <p:nvCxnSpPr>
          <p:cNvPr id="8" name="Straight Arrow Connector 7"/>
          <p:cNvCxnSpPr/>
          <p:nvPr/>
        </p:nvCxnSpPr>
        <p:spPr>
          <a:xfrm>
            <a:off x="1905000" y="63246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6457" name="TextBox 8"/>
          <p:cNvSpPr txBox="1">
            <a:spLocks noChangeArrowheads="1"/>
          </p:cNvSpPr>
          <p:nvPr/>
        </p:nvSpPr>
        <p:spPr bwMode="auto">
          <a:xfrm>
            <a:off x="609600" y="6172200"/>
            <a:ext cx="1295400" cy="369888"/>
          </a:xfrm>
          <a:prstGeom prst="rect">
            <a:avLst/>
          </a:prstGeom>
          <a:noFill/>
          <a:ln w="9525">
            <a:noFill/>
            <a:miter lim="800000"/>
            <a:headEnd/>
            <a:tailEnd/>
          </a:ln>
        </p:spPr>
        <p:txBody>
          <a:bodyPr>
            <a:spAutoFit/>
          </a:bodyPr>
          <a:lstStyle/>
          <a:p>
            <a:r>
              <a:rPr lang="en-US"/>
              <a:t>Level 1</a:t>
            </a:r>
          </a:p>
        </p:txBody>
      </p:sp>
      <p:sp>
        <p:nvSpPr>
          <p:cNvPr id="146458" name="TextBox 9"/>
          <p:cNvSpPr txBox="1">
            <a:spLocks noChangeArrowheads="1"/>
          </p:cNvSpPr>
          <p:nvPr/>
        </p:nvSpPr>
        <p:spPr bwMode="auto">
          <a:xfrm>
            <a:off x="838200" y="4724400"/>
            <a:ext cx="1219200" cy="369888"/>
          </a:xfrm>
          <a:prstGeom prst="rect">
            <a:avLst/>
          </a:prstGeom>
          <a:noFill/>
          <a:ln w="9525">
            <a:noFill/>
            <a:miter lim="800000"/>
            <a:headEnd/>
            <a:tailEnd/>
          </a:ln>
        </p:spPr>
        <p:txBody>
          <a:bodyPr>
            <a:spAutoFit/>
          </a:bodyPr>
          <a:lstStyle/>
          <a:p>
            <a:r>
              <a:rPr lang="en-US"/>
              <a:t>Level 2</a:t>
            </a:r>
          </a:p>
        </p:txBody>
      </p:sp>
      <p:cxnSp>
        <p:nvCxnSpPr>
          <p:cNvPr id="12" name="Straight Arrow Connector 11"/>
          <p:cNvCxnSpPr>
            <a:stCxn id="146458" idx="3"/>
          </p:cNvCxnSpPr>
          <p:nvPr/>
        </p:nvCxnSpPr>
        <p:spPr>
          <a:xfrm>
            <a:off x="2057400" y="490855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6460" name="TextBox 12"/>
          <p:cNvSpPr txBox="1">
            <a:spLocks noChangeArrowheads="1"/>
          </p:cNvSpPr>
          <p:nvPr/>
        </p:nvSpPr>
        <p:spPr bwMode="auto">
          <a:xfrm>
            <a:off x="838200" y="3581400"/>
            <a:ext cx="1066800" cy="369888"/>
          </a:xfrm>
          <a:prstGeom prst="rect">
            <a:avLst/>
          </a:prstGeom>
          <a:noFill/>
          <a:ln w="9525">
            <a:noFill/>
            <a:miter lim="800000"/>
            <a:headEnd/>
            <a:tailEnd/>
          </a:ln>
        </p:spPr>
        <p:txBody>
          <a:bodyPr>
            <a:spAutoFit/>
          </a:bodyPr>
          <a:lstStyle/>
          <a:p>
            <a:r>
              <a:rPr lang="en-US"/>
              <a:t>Level 3</a:t>
            </a:r>
          </a:p>
        </p:txBody>
      </p:sp>
      <p:cxnSp>
        <p:nvCxnSpPr>
          <p:cNvPr id="15" name="Straight Arrow Connector 14"/>
          <p:cNvCxnSpPr/>
          <p:nvPr/>
        </p:nvCxnSpPr>
        <p:spPr>
          <a:xfrm>
            <a:off x="2057400" y="376555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itle 3"/>
          <p:cNvSpPr>
            <a:spLocks noGrp="1"/>
          </p:cNvSpPr>
          <p:nvPr>
            <p:ph type="title"/>
          </p:nvPr>
        </p:nvSpPr>
        <p:spPr/>
        <p:txBody>
          <a:bodyPr/>
          <a:lstStyle/>
          <a:p>
            <a:endParaRPr lang="en-US" smtClean="0"/>
          </a:p>
        </p:txBody>
      </p:sp>
      <p:sp>
        <p:nvSpPr>
          <p:cNvPr id="5" name="Content Placeholder 4"/>
          <p:cNvSpPr>
            <a:spLocks noGrp="1"/>
          </p:cNvSpPr>
          <p:nvPr>
            <p:ph idx="1"/>
          </p:nvPr>
        </p:nvSpPr>
        <p:spPr>
          <a:xfrm>
            <a:off x="457200" y="1066800"/>
            <a:ext cx="8229600" cy="5257800"/>
          </a:xfrm>
        </p:spPr>
        <p:txBody>
          <a:bodyPr>
            <a:normAutofit/>
          </a:bodyPr>
          <a:lstStyle/>
          <a:p>
            <a:pPr marL="0" indent="0">
              <a:buFont typeface="Wingdings" pitchFamily="2" charset="2"/>
              <a:buNone/>
              <a:defRPr/>
            </a:pPr>
            <a:r>
              <a:rPr lang="en-US" sz="2400" dirty="0" smtClean="0">
                <a:solidFill>
                  <a:srgbClr val="C00000"/>
                </a:solidFill>
                <a:latin typeface="Times New Roman" pitchFamily="18" charset="0"/>
                <a:cs typeface="Times New Roman" pitchFamily="18" charset="0"/>
              </a:rPr>
              <a:t>The stack frame</a:t>
            </a:r>
          </a:p>
          <a:p>
            <a:pPr marL="0" indent="0">
              <a:buFont typeface="Wingdings" pitchFamily="2" charset="2"/>
              <a:buNone/>
              <a:defRPr/>
            </a:pPr>
            <a:endParaRPr lang="en-US" sz="2400" dirty="0" smtClean="0">
              <a:solidFill>
                <a:srgbClr val="C00000"/>
              </a:solidFill>
              <a:latin typeface="Times New Roman" pitchFamily="18" charset="0"/>
              <a:cs typeface="Times New Roman" pitchFamily="18" charset="0"/>
            </a:endParaRPr>
          </a:p>
          <a:p>
            <a:pPr>
              <a:buFont typeface="Wingdings" pitchFamily="2" charset="2"/>
              <a:buChar char="q"/>
              <a:defRPr/>
            </a:pPr>
            <a:r>
              <a:rPr lang="en-US" sz="2400" dirty="0" smtClean="0">
                <a:solidFill>
                  <a:srgbClr val="00B050"/>
                </a:solidFill>
                <a:latin typeface="Times New Roman" pitchFamily="18" charset="0"/>
                <a:cs typeface="Times New Roman" pitchFamily="18" charset="0"/>
              </a:rPr>
              <a:t>There are 6 locations needed for the subroutine in the above figure</a:t>
            </a:r>
          </a:p>
          <a:p>
            <a:pPr>
              <a:buFont typeface="Wingdings" pitchFamily="2" charset="2"/>
              <a:buChar char="q"/>
              <a:defRPr/>
            </a:pPr>
            <a:r>
              <a:rPr lang="en-US" sz="2400" dirty="0" smtClean="0">
                <a:solidFill>
                  <a:srgbClr val="00B050"/>
                </a:solidFill>
                <a:latin typeface="Times New Roman" pitchFamily="18" charset="0"/>
                <a:cs typeface="Times New Roman" pitchFamily="18" charset="0"/>
              </a:rPr>
              <a:t>These are private workspace for the </a:t>
            </a:r>
            <a:r>
              <a:rPr lang="en-US" sz="2400" dirty="0" err="1" smtClean="0">
                <a:solidFill>
                  <a:srgbClr val="00B050"/>
                </a:solidFill>
                <a:latin typeface="Times New Roman" pitchFamily="18" charset="0"/>
                <a:cs typeface="Times New Roman" pitchFamily="18" charset="0"/>
              </a:rPr>
              <a:t>subroutine,created</a:t>
            </a:r>
            <a:r>
              <a:rPr lang="en-US" sz="2400" dirty="0" smtClean="0">
                <a:solidFill>
                  <a:srgbClr val="00B050"/>
                </a:solidFill>
                <a:latin typeface="Times New Roman" pitchFamily="18" charset="0"/>
                <a:cs typeface="Times New Roman" pitchFamily="18" charset="0"/>
              </a:rPr>
              <a:t> at the time the subroutine is entered &amp; freed up when the subroutine returns control to the calling </a:t>
            </a:r>
            <a:r>
              <a:rPr lang="en-US" sz="2400" dirty="0" err="1" smtClean="0">
                <a:solidFill>
                  <a:srgbClr val="00B050"/>
                </a:solidFill>
                <a:latin typeface="Times New Roman" pitchFamily="18" charset="0"/>
                <a:cs typeface="Times New Roman" pitchFamily="18" charset="0"/>
              </a:rPr>
              <a:t>pgm.such</a:t>
            </a:r>
            <a:r>
              <a:rPr lang="en-US" sz="2400" dirty="0" smtClean="0">
                <a:solidFill>
                  <a:srgbClr val="00B050"/>
                </a:solidFill>
                <a:latin typeface="Times New Roman" pitchFamily="18" charset="0"/>
                <a:cs typeface="Times New Roman" pitchFamily="18" charset="0"/>
              </a:rPr>
              <a:t> space is called a stack frame</a:t>
            </a:r>
          </a:p>
          <a:p>
            <a:pPr>
              <a:buFont typeface="Wingdings" pitchFamily="2" charset="2"/>
              <a:buChar char="q"/>
              <a:defRPr/>
            </a:pPr>
            <a:r>
              <a:rPr lang="en-US" sz="2400" dirty="0" smtClean="0">
                <a:solidFill>
                  <a:srgbClr val="00B050"/>
                </a:solidFill>
                <a:latin typeface="Times New Roman" pitchFamily="18" charset="0"/>
                <a:cs typeface="Times New Roman" pitchFamily="18" charset="0"/>
              </a:rPr>
              <a:t>If the subroutine requires more space for local memory variables ,they can also be allocated on the stack</a:t>
            </a:r>
            <a:endParaRPr lang="en-US" sz="2400" dirty="0">
              <a:solidFill>
                <a:srgbClr val="00B05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itle 1"/>
          <p:cNvSpPr>
            <a:spLocks noGrp="1"/>
          </p:cNvSpPr>
          <p:nvPr>
            <p:ph type="title"/>
          </p:nvPr>
        </p:nvSpPr>
        <p:spPr/>
        <p:txBody>
          <a:bodyPr/>
          <a:lstStyle/>
          <a:p>
            <a:endParaRPr lang="en-US" smtClean="0"/>
          </a:p>
        </p:txBody>
      </p:sp>
      <p:sp>
        <p:nvSpPr>
          <p:cNvPr id="148483" name="Content Placeholder 2"/>
          <p:cNvSpPr>
            <a:spLocks noGrp="1"/>
          </p:cNvSpPr>
          <p:nvPr>
            <p:ph idx="1"/>
          </p:nvPr>
        </p:nvSpPr>
        <p:spPr/>
        <p:txBody>
          <a:bodyPr/>
          <a:lstStyle/>
          <a:p>
            <a:pPr marL="0" indent="0">
              <a:buFont typeface="Wingdings" pitchFamily="2" charset="2"/>
              <a:buNone/>
            </a:pPr>
            <a:r>
              <a:rPr lang="en-US" sz="2000" smtClean="0">
                <a:solidFill>
                  <a:srgbClr val="C00000"/>
                </a:solidFill>
                <a:latin typeface="Times New Roman" pitchFamily="18" charset="0"/>
                <a:cs typeface="Times New Roman" pitchFamily="18" charset="0"/>
              </a:rPr>
              <a:t>Figure :subroutine stack frame</a:t>
            </a:r>
          </a:p>
          <a:p>
            <a:pPr marL="0" indent="0">
              <a:buFont typeface="Wingdings" pitchFamily="2" charset="2"/>
              <a:buNone/>
            </a:pPr>
            <a:endParaRPr lang="en-US" sz="2000" smtClean="0">
              <a:solidFill>
                <a:srgbClr val="C00000"/>
              </a:solidFill>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4648200" y="457200"/>
          <a:ext cx="2971800" cy="2967040"/>
        </p:xfrm>
        <a:graphic>
          <a:graphicData uri="http://schemas.openxmlformats.org/drawingml/2006/table">
            <a:tbl>
              <a:tblPr firstRow="1" bandRow="1">
                <a:tableStyleId>{5C22544A-7EE6-4342-B048-85BDC9FD1C3A}</a:tableStyleId>
              </a:tblPr>
              <a:tblGrid>
                <a:gridCol w="2971800"/>
              </a:tblGrid>
              <a:tr h="370880">
                <a:tc>
                  <a:txBody>
                    <a:bodyPr/>
                    <a:lstStyle/>
                    <a:p>
                      <a:r>
                        <a:rPr lang="en-US" sz="1800" dirty="0" smtClean="0"/>
                        <a:t>Saved[r1]</a:t>
                      </a:r>
                      <a:endParaRPr lang="en-US" sz="1800" dirty="0"/>
                    </a:p>
                  </a:txBody>
                  <a:tcPr marT="45725" marB="45725"/>
                </a:tc>
              </a:tr>
              <a:tr h="370880">
                <a:tc>
                  <a:txBody>
                    <a:bodyPr/>
                    <a:lstStyle/>
                    <a:p>
                      <a:r>
                        <a:rPr lang="en-US" sz="1800" dirty="0" smtClean="0"/>
                        <a:t>Saved[r0]</a:t>
                      </a:r>
                      <a:endParaRPr lang="en-US" sz="1800" dirty="0"/>
                    </a:p>
                  </a:txBody>
                  <a:tcPr marT="45725" marB="45725"/>
                </a:tc>
              </a:tr>
              <a:tr h="370880">
                <a:tc>
                  <a:txBody>
                    <a:bodyPr/>
                    <a:lstStyle/>
                    <a:p>
                      <a:r>
                        <a:rPr lang="en-US" sz="1800" dirty="0" smtClean="0"/>
                        <a:t>Localvar3</a:t>
                      </a:r>
                      <a:endParaRPr lang="en-US" sz="1800" dirty="0"/>
                    </a:p>
                  </a:txBody>
                  <a:tcPr marT="45725" marB="45725"/>
                </a:tc>
              </a:tr>
              <a:tr h="370880">
                <a:tc>
                  <a:txBody>
                    <a:bodyPr/>
                    <a:lstStyle/>
                    <a:p>
                      <a:r>
                        <a:rPr lang="en-US" sz="1800" dirty="0" smtClean="0"/>
                        <a:t>Localvar2</a:t>
                      </a:r>
                      <a:endParaRPr lang="en-US" sz="1800" dirty="0"/>
                    </a:p>
                  </a:txBody>
                  <a:tcPr marT="45725" marB="45725"/>
                </a:tc>
              </a:tr>
              <a:tr h="370880">
                <a:tc>
                  <a:txBody>
                    <a:bodyPr/>
                    <a:lstStyle/>
                    <a:p>
                      <a:r>
                        <a:rPr lang="en-US" sz="1800" dirty="0" smtClean="0"/>
                        <a:t>Localvar1</a:t>
                      </a:r>
                      <a:endParaRPr lang="en-US" sz="1800" dirty="0"/>
                    </a:p>
                  </a:txBody>
                  <a:tcPr marT="45725" marB="45725"/>
                </a:tc>
              </a:tr>
              <a:tr h="370880">
                <a:tc>
                  <a:txBody>
                    <a:bodyPr/>
                    <a:lstStyle/>
                    <a:p>
                      <a:r>
                        <a:rPr lang="en-US" sz="1800" dirty="0" smtClean="0"/>
                        <a:t>Saved [</a:t>
                      </a:r>
                      <a:r>
                        <a:rPr lang="en-US" sz="1800" dirty="0" err="1" smtClean="0"/>
                        <a:t>fp</a:t>
                      </a:r>
                      <a:r>
                        <a:rPr lang="en-US" sz="1800" dirty="0" smtClean="0"/>
                        <a:t>]</a:t>
                      </a:r>
                      <a:endParaRPr lang="en-US" sz="1800" dirty="0"/>
                    </a:p>
                  </a:txBody>
                  <a:tcPr marT="45725" marB="45725"/>
                </a:tc>
              </a:tr>
              <a:tr h="370880">
                <a:tc>
                  <a:txBody>
                    <a:bodyPr/>
                    <a:lstStyle/>
                    <a:p>
                      <a:r>
                        <a:rPr lang="en-US" sz="1800" dirty="0" smtClean="0"/>
                        <a:t>Return address</a:t>
                      </a:r>
                      <a:endParaRPr lang="en-US" sz="1800" dirty="0"/>
                    </a:p>
                  </a:txBody>
                  <a:tcPr marT="45725" marB="45725"/>
                </a:tc>
              </a:tr>
              <a:tr h="370880">
                <a:tc>
                  <a:txBody>
                    <a:bodyPr/>
                    <a:lstStyle/>
                    <a:p>
                      <a:r>
                        <a:rPr lang="en-US" sz="1800" dirty="0" smtClean="0"/>
                        <a:t>Param1</a:t>
                      </a:r>
                      <a:endParaRPr lang="en-US" sz="1800" dirty="0"/>
                    </a:p>
                  </a:txBody>
                  <a:tcPr marT="45725" marB="45725"/>
                </a:tc>
              </a:tr>
            </a:tbl>
          </a:graphicData>
        </a:graphic>
      </p:graphicFrame>
      <p:graphicFrame>
        <p:nvGraphicFramePr>
          <p:cNvPr id="5" name="Table 4"/>
          <p:cNvGraphicFramePr>
            <a:graphicFrameLocks noGrp="1"/>
          </p:cNvGraphicFramePr>
          <p:nvPr/>
        </p:nvGraphicFramePr>
        <p:xfrm>
          <a:off x="4648200" y="3429000"/>
          <a:ext cx="2971800" cy="1482724"/>
        </p:xfrm>
        <a:graphic>
          <a:graphicData uri="http://schemas.openxmlformats.org/drawingml/2006/table">
            <a:tbl>
              <a:tblPr firstRow="1" bandRow="1">
                <a:tableStyleId>{5C22544A-7EE6-4342-B048-85BDC9FD1C3A}</a:tableStyleId>
              </a:tblPr>
              <a:tblGrid>
                <a:gridCol w="2971800"/>
              </a:tblGrid>
              <a:tr h="370681">
                <a:tc>
                  <a:txBody>
                    <a:bodyPr/>
                    <a:lstStyle/>
                    <a:p>
                      <a:r>
                        <a:rPr lang="en-US" sz="1800" dirty="0" smtClean="0"/>
                        <a:t>Param2</a:t>
                      </a:r>
                      <a:endParaRPr lang="en-US" sz="1800" dirty="0"/>
                    </a:p>
                  </a:txBody>
                  <a:tcPr marT="45700" marB="45700"/>
                </a:tc>
              </a:tr>
              <a:tr h="370681">
                <a:tc>
                  <a:txBody>
                    <a:bodyPr/>
                    <a:lstStyle/>
                    <a:p>
                      <a:r>
                        <a:rPr lang="en-US" sz="1800" dirty="0" smtClean="0"/>
                        <a:t>Param3</a:t>
                      </a:r>
                      <a:endParaRPr lang="en-US" sz="1800" dirty="0"/>
                    </a:p>
                  </a:txBody>
                  <a:tcPr marT="45700" marB="45700"/>
                </a:tc>
              </a:tr>
              <a:tr h="370681">
                <a:tc>
                  <a:txBody>
                    <a:bodyPr/>
                    <a:lstStyle/>
                    <a:p>
                      <a:r>
                        <a:rPr lang="en-US" sz="1800" dirty="0" err="1" smtClean="0"/>
                        <a:t>Param</a:t>
                      </a:r>
                      <a:r>
                        <a:rPr lang="en-US" sz="1800" baseline="0" dirty="0" smtClean="0"/>
                        <a:t> 4</a:t>
                      </a:r>
                      <a:endParaRPr lang="en-US" sz="1800" dirty="0"/>
                    </a:p>
                  </a:txBody>
                  <a:tcPr marT="45700" marB="45700"/>
                </a:tc>
              </a:tr>
              <a:tr h="370681">
                <a:tc>
                  <a:txBody>
                    <a:bodyPr/>
                    <a:lstStyle/>
                    <a:p>
                      <a:endParaRPr lang="en-US" sz="1800" dirty="0"/>
                    </a:p>
                  </a:txBody>
                  <a:tcPr marT="45700" marB="45700"/>
                </a:tc>
              </a:tr>
            </a:tbl>
          </a:graphicData>
        </a:graphic>
      </p:graphicFrame>
      <p:sp>
        <p:nvSpPr>
          <p:cNvPr id="148516" name="TextBox 5"/>
          <p:cNvSpPr txBox="1">
            <a:spLocks noChangeArrowheads="1"/>
          </p:cNvSpPr>
          <p:nvPr/>
        </p:nvSpPr>
        <p:spPr bwMode="auto">
          <a:xfrm>
            <a:off x="3124200" y="533400"/>
            <a:ext cx="685800" cy="369888"/>
          </a:xfrm>
          <a:prstGeom prst="rect">
            <a:avLst/>
          </a:prstGeom>
          <a:noFill/>
          <a:ln w="9525">
            <a:noFill/>
            <a:miter lim="800000"/>
            <a:headEnd/>
            <a:tailEnd/>
          </a:ln>
        </p:spPr>
        <p:txBody>
          <a:bodyPr>
            <a:spAutoFit/>
          </a:bodyPr>
          <a:lstStyle/>
          <a:p>
            <a:r>
              <a:rPr lang="en-US"/>
              <a:t>sp</a:t>
            </a:r>
          </a:p>
        </p:txBody>
      </p:sp>
      <p:cxnSp>
        <p:nvCxnSpPr>
          <p:cNvPr id="8" name="Straight Arrow Connector 7"/>
          <p:cNvCxnSpPr/>
          <p:nvPr/>
        </p:nvCxnSpPr>
        <p:spPr>
          <a:xfrm>
            <a:off x="3467100" y="717550"/>
            <a:ext cx="11811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8518" name="TextBox 8"/>
          <p:cNvSpPr txBox="1">
            <a:spLocks noChangeArrowheads="1"/>
          </p:cNvSpPr>
          <p:nvPr/>
        </p:nvSpPr>
        <p:spPr bwMode="auto">
          <a:xfrm>
            <a:off x="3489325" y="2330450"/>
            <a:ext cx="590550" cy="368300"/>
          </a:xfrm>
          <a:prstGeom prst="rect">
            <a:avLst/>
          </a:prstGeom>
          <a:noFill/>
          <a:ln w="9525">
            <a:noFill/>
            <a:miter lim="800000"/>
            <a:headEnd/>
            <a:tailEnd/>
          </a:ln>
        </p:spPr>
        <p:txBody>
          <a:bodyPr>
            <a:spAutoFit/>
          </a:bodyPr>
          <a:lstStyle/>
          <a:p>
            <a:r>
              <a:rPr lang="en-US"/>
              <a:t>fp</a:t>
            </a:r>
          </a:p>
        </p:txBody>
      </p:sp>
      <p:cxnSp>
        <p:nvCxnSpPr>
          <p:cNvPr id="11" name="Straight Arrow Connector 10"/>
          <p:cNvCxnSpPr/>
          <p:nvPr/>
        </p:nvCxnSpPr>
        <p:spPr>
          <a:xfrm>
            <a:off x="3962400" y="25146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8520" name="TextBox 11"/>
          <p:cNvSpPr txBox="1">
            <a:spLocks noChangeArrowheads="1"/>
          </p:cNvSpPr>
          <p:nvPr/>
        </p:nvSpPr>
        <p:spPr bwMode="auto">
          <a:xfrm>
            <a:off x="2590800" y="4495800"/>
            <a:ext cx="1219200" cy="369888"/>
          </a:xfrm>
          <a:prstGeom prst="rect">
            <a:avLst/>
          </a:prstGeom>
          <a:noFill/>
          <a:ln w="9525">
            <a:noFill/>
            <a:miter lim="800000"/>
            <a:headEnd/>
            <a:tailEnd/>
          </a:ln>
        </p:spPr>
        <p:txBody>
          <a:bodyPr>
            <a:spAutoFit/>
          </a:bodyPr>
          <a:lstStyle/>
          <a:p>
            <a:r>
              <a:rPr lang="en-US"/>
              <a:t>Old TOS</a:t>
            </a:r>
          </a:p>
        </p:txBody>
      </p:sp>
      <p:cxnSp>
        <p:nvCxnSpPr>
          <p:cNvPr id="14" name="Straight Arrow Connector 13"/>
          <p:cNvCxnSpPr>
            <a:stCxn id="148520" idx="3"/>
          </p:cNvCxnSpPr>
          <p:nvPr/>
        </p:nvCxnSpPr>
        <p:spPr>
          <a:xfrm>
            <a:off x="3810000" y="467995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ight Brace 14"/>
          <p:cNvSpPr/>
          <p:nvPr/>
        </p:nvSpPr>
        <p:spPr>
          <a:xfrm>
            <a:off x="7620000" y="533400"/>
            <a:ext cx="609600" cy="39624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48523" name="TextBox 15"/>
          <p:cNvSpPr txBox="1">
            <a:spLocks noChangeArrowheads="1"/>
          </p:cNvSpPr>
          <p:nvPr/>
        </p:nvSpPr>
        <p:spPr bwMode="auto">
          <a:xfrm>
            <a:off x="8305800" y="1752600"/>
            <a:ext cx="838200" cy="1754326"/>
          </a:xfrm>
          <a:prstGeom prst="rect">
            <a:avLst/>
          </a:prstGeom>
          <a:noFill/>
          <a:ln w="9525">
            <a:noFill/>
            <a:miter lim="800000"/>
            <a:headEnd/>
            <a:tailEnd/>
          </a:ln>
        </p:spPr>
        <p:txBody>
          <a:bodyPr wrap="square">
            <a:spAutoFit/>
          </a:bodyPr>
          <a:lstStyle/>
          <a:p>
            <a:r>
              <a:rPr lang="en-US" dirty="0"/>
              <a:t>Stack frame for called subroutine</a:t>
            </a: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itle 3"/>
          <p:cNvSpPr>
            <a:spLocks noGrp="1"/>
          </p:cNvSpPr>
          <p:nvPr>
            <p:ph type="title"/>
          </p:nvPr>
        </p:nvSpPr>
        <p:spPr/>
        <p:txBody>
          <a:bodyPr/>
          <a:lstStyle/>
          <a:p>
            <a:endParaRPr lang="en-US" smtClean="0"/>
          </a:p>
        </p:txBody>
      </p:sp>
      <p:sp>
        <p:nvSpPr>
          <p:cNvPr id="5" name="Content Placeholder 4"/>
          <p:cNvSpPr>
            <a:spLocks noGrp="1"/>
          </p:cNvSpPr>
          <p:nvPr>
            <p:ph idx="1"/>
          </p:nvPr>
        </p:nvSpPr>
        <p:spPr>
          <a:xfrm>
            <a:off x="304800" y="228600"/>
            <a:ext cx="8382000" cy="6477000"/>
          </a:xfrm>
        </p:spPr>
        <p:txBody>
          <a:bodyPr>
            <a:normAutofit fontScale="92500" lnSpcReduction="10000"/>
          </a:bodyPr>
          <a:lstStyle/>
          <a:p>
            <a:pPr algn="just">
              <a:defRPr/>
            </a:pPr>
            <a:r>
              <a:rPr lang="en-US" sz="2400" dirty="0" smtClean="0">
                <a:latin typeface="Times New Roman" pitchFamily="18" charset="0"/>
                <a:cs typeface="Times New Roman" pitchFamily="18" charset="0"/>
              </a:rPr>
              <a:t>There is another pointer register called the </a:t>
            </a:r>
            <a:r>
              <a:rPr lang="en-US" sz="2400" b="1" dirty="0" smtClean="0">
                <a:solidFill>
                  <a:srgbClr val="FF0000"/>
                </a:solidFill>
                <a:latin typeface="Times New Roman" pitchFamily="18" charset="0"/>
                <a:cs typeface="Times New Roman" pitchFamily="18" charset="0"/>
              </a:rPr>
              <a:t>frame pointer </a:t>
            </a:r>
            <a:r>
              <a:rPr lang="en-US" sz="2400" dirty="0" smtClean="0">
                <a:latin typeface="Times New Roman" pitchFamily="18" charset="0"/>
                <a:cs typeface="Times New Roman" pitchFamily="18" charset="0"/>
              </a:rPr>
              <a:t>for </a:t>
            </a:r>
            <a:r>
              <a:rPr lang="en-US" sz="2400" dirty="0" err="1" smtClean="0">
                <a:latin typeface="Times New Roman" pitchFamily="18" charset="0"/>
                <a:cs typeface="Times New Roman" pitchFamily="18" charset="0"/>
              </a:rPr>
              <a:t>convinient</a:t>
            </a:r>
            <a:r>
              <a:rPr lang="en-US" sz="2400" dirty="0" smtClean="0">
                <a:latin typeface="Times New Roman" pitchFamily="18" charset="0"/>
                <a:cs typeface="Times New Roman" pitchFamily="18" charset="0"/>
              </a:rPr>
              <a:t> access to the parameter passed to the subroutine &amp; to the local memory variables used by the subroutine</a:t>
            </a:r>
          </a:p>
          <a:p>
            <a:pPr algn="just">
              <a:defRPr/>
            </a:pPr>
            <a:r>
              <a:rPr lang="en-US" sz="2400" dirty="0" smtClean="0">
                <a:latin typeface="Times New Roman" pitchFamily="18" charset="0"/>
                <a:cs typeface="Times New Roman" pitchFamily="18" charset="0"/>
              </a:rPr>
              <a:t>The parameters can be accessed by using addresses 8(</a:t>
            </a:r>
            <a:r>
              <a:rPr lang="en-US" sz="2400" dirty="0" err="1" smtClean="0">
                <a:latin typeface="Times New Roman" pitchFamily="18" charset="0"/>
                <a:cs typeface="Times New Roman" pitchFamily="18" charset="0"/>
              </a:rPr>
              <a:t>fp</a:t>
            </a:r>
            <a:r>
              <a:rPr lang="en-US" sz="2400" dirty="0" smtClean="0">
                <a:latin typeface="Times New Roman" pitchFamily="18" charset="0"/>
                <a:cs typeface="Times New Roman" pitchFamily="18" charset="0"/>
              </a:rPr>
              <a:t>),12(</a:t>
            </a:r>
            <a:r>
              <a:rPr lang="en-US" sz="2400" dirty="0" err="1" smtClean="0">
                <a:latin typeface="Times New Roman" pitchFamily="18" charset="0"/>
                <a:cs typeface="Times New Roman" pitchFamily="18" charset="0"/>
              </a:rPr>
              <a:t>fp</a:t>
            </a:r>
            <a:r>
              <a:rPr lang="en-US" sz="2400" dirty="0" smtClean="0">
                <a:latin typeface="Times New Roman" pitchFamily="18" charset="0"/>
                <a:cs typeface="Times New Roman" pitchFamily="18" charset="0"/>
              </a:rPr>
              <a:t>)…..</a:t>
            </a:r>
          </a:p>
          <a:p>
            <a:pPr algn="just">
              <a:defRPr/>
            </a:pPr>
            <a:r>
              <a:rPr lang="en-US" sz="2400" dirty="0" smtClean="0">
                <a:latin typeface="Times New Roman" pitchFamily="18" charset="0"/>
                <a:cs typeface="Times New Roman" pitchFamily="18" charset="0"/>
              </a:rPr>
              <a:t>The local variables can be accessed by using addresses -4(</a:t>
            </a:r>
            <a:r>
              <a:rPr lang="en-US" sz="2400" dirty="0" err="1" smtClean="0">
                <a:latin typeface="Times New Roman" pitchFamily="18" charset="0"/>
                <a:cs typeface="Times New Roman" pitchFamily="18" charset="0"/>
              </a:rPr>
              <a:t>fp</a:t>
            </a:r>
            <a:r>
              <a:rPr lang="en-US" sz="2400" dirty="0" smtClean="0">
                <a:latin typeface="Times New Roman" pitchFamily="18" charset="0"/>
                <a:cs typeface="Times New Roman" pitchFamily="18" charset="0"/>
              </a:rPr>
              <a:t>),-8(</a:t>
            </a:r>
            <a:r>
              <a:rPr lang="en-US" sz="2400" dirty="0" err="1" smtClean="0">
                <a:latin typeface="Times New Roman" pitchFamily="18" charset="0"/>
                <a:cs typeface="Times New Roman" pitchFamily="18" charset="0"/>
              </a:rPr>
              <a:t>fp</a:t>
            </a:r>
            <a:r>
              <a:rPr lang="en-US" sz="2400" dirty="0" smtClean="0">
                <a:latin typeface="Times New Roman" pitchFamily="18" charset="0"/>
                <a:cs typeface="Times New Roman" pitchFamily="18" charset="0"/>
              </a:rPr>
              <a:t>)…</a:t>
            </a:r>
          </a:p>
          <a:p>
            <a:pPr algn="just">
              <a:defRPr/>
            </a:pPr>
            <a:r>
              <a:rPr lang="en-US" sz="2400" dirty="0" smtClean="0">
                <a:latin typeface="Times New Roman" pitchFamily="18" charset="0"/>
                <a:cs typeface="Times New Roman" pitchFamily="18" charset="0"/>
              </a:rPr>
              <a:t>The content of </a:t>
            </a:r>
            <a:r>
              <a:rPr lang="en-US" sz="2400" dirty="0" err="1" smtClean="0">
                <a:latin typeface="Times New Roman" pitchFamily="18" charset="0"/>
                <a:cs typeface="Times New Roman" pitchFamily="18" charset="0"/>
              </a:rPr>
              <a:t>fp</a:t>
            </a:r>
            <a:r>
              <a:rPr lang="en-US" sz="2400" dirty="0" smtClean="0">
                <a:latin typeface="Times New Roman" pitchFamily="18" charset="0"/>
                <a:cs typeface="Times New Roman" pitchFamily="18" charset="0"/>
              </a:rPr>
              <a:t> remains fixed throughout the execution of the subroutine</a:t>
            </a:r>
          </a:p>
          <a:p>
            <a:pPr algn="just">
              <a:buFont typeface="Wingdings" pitchFamily="2" charset="2"/>
              <a:buChar char="q"/>
              <a:defRPr/>
            </a:pPr>
            <a:r>
              <a:rPr lang="en-US" sz="2400" dirty="0" smtClean="0">
                <a:latin typeface="Times New Roman" pitchFamily="18" charset="0"/>
                <a:cs typeface="Times New Roman" pitchFamily="18" charset="0"/>
              </a:rPr>
              <a:t>Sp</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sym typeface="Wingdings" pitchFamily="2" charset="2"/>
              </a:rPr>
              <a:t>TOS. before subroutine is called the parameters are entered into the stack.</a:t>
            </a:r>
          </a:p>
          <a:p>
            <a:pPr algn="just">
              <a:buFont typeface="Wingdings" pitchFamily="2" charset="2"/>
              <a:buChar char="q"/>
              <a:defRPr/>
            </a:pPr>
            <a:r>
              <a:rPr lang="en-US" sz="2400" dirty="0" smtClean="0">
                <a:latin typeface="Times New Roman" pitchFamily="18" charset="0"/>
                <a:cs typeface="Times New Roman" pitchFamily="18" charset="0"/>
                <a:sym typeface="Wingdings" pitchFamily="2" charset="2"/>
              </a:rPr>
              <a:t>The call instruction is then executed, by storing the return address on the stack</a:t>
            </a:r>
          </a:p>
          <a:p>
            <a:pPr algn="just">
              <a:buFont typeface="Wingdings" pitchFamily="2" charset="2"/>
              <a:buChar char="q"/>
              <a:defRPr/>
            </a:pPr>
            <a:r>
              <a:rPr lang="en-US" sz="2400" dirty="0" smtClean="0">
                <a:latin typeface="Times New Roman" pitchFamily="18" charset="0"/>
                <a:cs typeface="Times New Roman" pitchFamily="18" charset="0"/>
                <a:sym typeface="Wingdings" pitchFamily="2" charset="2"/>
              </a:rPr>
              <a:t>When the first instruction of the subroutine is being executed </a:t>
            </a:r>
            <a:r>
              <a:rPr lang="en-US" sz="2400" dirty="0" err="1" smtClean="0">
                <a:latin typeface="Times New Roman" pitchFamily="18" charset="0"/>
                <a:cs typeface="Times New Roman" pitchFamily="18" charset="0"/>
                <a:sym typeface="Wingdings" pitchFamily="2" charset="2"/>
              </a:rPr>
              <a:t>fp</a:t>
            </a:r>
            <a:r>
              <a:rPr lang="en-US" sz="2400" dirty="0" smtClean="0">
                <a:latin typeface="Times New Roman" pitchFamily="18" charset="0"/>
                <a:cs typeface="Times New Roman" pitchFamily="18" charset="0"/>
                <a:sym typeface="Wingdings" pitchFamily="2" charset="2"/>
              </a:rPr>
              <a:t> is set to proper memory address</a:t>
            </a:r>
          </a:p>
          <a:p>
            <a:pPr algn="just">
              <a:buFont typeface="Wingdings" pitchFamily="2" charset="2"/>
              <a:buChar char="q"/>
              <a:defRPr/>
            </a:pPr>
            <a:r>
              <a:rPr lang="en-US" sz="2400" dirty="0" smtClean="0">
                <a:latin typeface="Times New Roman" pitchFamily="18" charset="0"/>
                <a:cs typeface="Times New Roman" pitchFamily="18" charset="0"/>
                <a:sym typeface="Wingdings" pitchFamily="2" charset="2"/>
              </a:rPr>
              <a:t>The first 2 instructions executed in the subroutine are</a:t>
            </a:r>
          </a:p>
          <a:p>
            <a:pPr marL="0" indent="0" algn="just">
              <a:buFont typeface="Wingdings" pitchFamily="2" charset="2"/>
              <a:buNone/>
              <a:defRPr/>
            </a:pPr>
            <a:r>
              <a:rPr lang="en-US" sz="2400" dirty="0" smtClean="0">
                <a:latin typeface="Times New Roman" pitchFamily="18" charset="0"/>
                <a:cs typeface="Times New Roman" pitchFamily="18" charset="0"/>
                <a:sym typeface="Wingdings" pitchFamily="2" charset="2"/>
              </a:rPr>
              <a:t>Move </a:t>
            </a:r>
            <a:r>
              <a:rPr lang="en-US" sz="2400" dirty="0" err="1" smtClean="0">
                <a:latin typeface="Times New Roman" pitchFamily="18" charset="0"/>
                <a:cs typeface="Times New Roman" pitchFamily="18" charset="0"/>
                <a:sym typeface="Wingdings" pitchFamily="2" charset="2"/>
              </a:rPr>
              <a:t>fp</a:t>
            </a:r>
            <a:r>
              <a:rPr lang="en-US" sz="2400" dirty="0" smtClean="0">
                <a:latin typeface="Times New Roman" pitchFamily="18" charset="0"/>
                <a:cs typeface="Times New Roman" pitchFamily="18" charset="0"/>
                <a:sym typeface="Wingdings" pitchFamily="2" charset="2"/>
              </a:rPr>
              <a:t>,-(</a:t>
            </a:r>
            <a:r>
              <a:rPr lang="en-US" sz="2400" dirty="0" err="1" smtClean="0">
                <a:latin typeface="Times New Roman" pitchFamily="18" charset="0"/>
                <a:cs typeface="Times New Roman" pitchFamily="18" charset="0"/>
                <a:sym typeface="Wingdings" pitchFamily="2" charset="2"/>
              </a:rPr>
              <a:t>sp</a:t>
            </a:r>
            <a:r>
              <a:rPr lang="en-US" sz="2400" dirty="0" smtClean="0">
                <a:latin typeface="Times New Roman" pitchFamily="18" charset="0"/>
                <a:cs typeface="Times New Roman" pitchFamily="18" charset="0"/>
                <a:sym typeface="Wingdings" pitchFamily="2" charset="2"/>
              </a:rPr>
              <a:t>)</a:t>
            </a:r>
          </a:p>
          <a:p>
            <a:pPr marL="0" indent="0" algn="just">
              <a:buFont typeface="Wingdings" pitchFamily="2" charset="2"/>
              <a:buNone/>
              <a:defRPr/>
            </a:pPr>
            <a:r>
              <a:rPr lang="en-US" sz="2400" dirty="0" smtClean="0">
                <a:latin typeface="Times New Roman" pitchFamily="18" charset="0"/>
                <a:cs typeface="Times New Roman" pitchFamily="18" charset="0"/>
                <a:sym typeface="Wingdings" pitchFamily="2" charset="2"/>
              </a:rPr>
              <a:t>Move </a:t>
            </a:r>
            <a:r>
              <a:rPr lang="en-US" sz="2400" dirty="0" err="1" smtClean="0">
                <a:latin typeface="Times New Roman" pitchFamily="18" charset="0"/>
                <a:cs typeface="Times New Roman" pitchFamily="18" charset="0"/>
                <a:sym typeface="Wingdings" pitchFamily="2" charset="2"/>
              </a:rPr>
              <a:t>sp,fp</a:t>
            </a:r>
            <a:endParaRPr lang="en-US" sz="2400" dirty="0" smtClean="0">
              <a:latin typeface="Times New Roman" pitchFamily="18" charset="0"/>
              <a:cs typeface="Times New Roman" pitchFamily="18" charset="0"/>
              <a:sym typeface="Wingdings" pitchFamily="2" charset="2"/>
            </a:endParaRPr>
          </a:p>
          <a:p>
            <a:pPr marL="0" indent="0" algn="just">
              <a:buFont typeface="Wingdings" pitchFamily="2" charset="2"/>
              <a:buNone/>
              <a:defRPr/>
            </a:pPr>
            <a:r>
              <a:rPr lang="en-US" sz="2400" dirty="0" smtClean="0">
                <a:latin typeface="Times New Roman" pitchFamily="18" charset="0"/>
                <a:cs typeface="Times New Roman" pitchFamily="18" charset="0"/>
                <a:sym typeface="Wingdings" pitchFamily="2" charset="2"/>
              </a:rPr>
              <a:t>After these instructions are executed both </a:t>
            </a:r>
            <a:r>
              <a:rPr lang="en-US" sz="2400" dirty="0" err="1" smtClean="0">
                <a:latin typeface="Times New Roman" pitchFamily="18" charset="0"/>
                <a:cs typeface="Times New Roman" pitchFamily="18" charset="0"/>
                <a:sym typeface="Wingdings" pitchFamily="2" charset="2"/>
              </a:rPr>
              <a:t>sp</a:t>
            </a:r>
            <a:r>
              <a:rPr lang="en-US" sz="2400" dirty="0" smtClean="0">
                <a:latin typeface="Times New Roman" pitchFamily="18" charset="0"/>
                <a:cs typeface="Times New Roman" pitchFamily="18" charset="0"/>
                <a:sym typeface="Wingdings" pitchFamily="2" charset="2"/>
              </a:rPr>
              <a:t> &amp; </a:t>
            </a:r>
            <a:r>
              <a:rPr lang="en-US" sz="2400" dirty="0" err="1" smtClean="0">
                <a:latin typeface="Times New Roman" pitchFamily="18" charset="0"/>
                <a:cs typeface="Times New Roman" pitchFamily="18" charset="0"/>
                <a:sym typeface="Wingdings" pitchFamily="2" charset="2"/>
              </a:rPr>
              <a:t>fp</a:t>
            </a:r>
            <a:r>
              <a:rPr lang="en-US" sz="2400" dirty="0" smtClean="0">
                <a:latin typeface="Times New Roman" pitchFamily="18" charset="0"/>
                <a:cs typeface="Times New Roman" pitchFamily="18" charset="0"/>
                <a:sym typeface="Wingdings" pitchFamily="2" charset="2"/>
              </a:rPr>
              <a:t> point to the saved </a:t>
            </a:r>
            <a:r>
              <a:rPr lang="en-US" sz="2400" dirty="0" err="1" smtClean="0">
                <a:latin typeface="Times New Roman" pitchFamily="18" charset="0"/>
                <a:cs typeface="Times New Roman" pitchFamily="18" charset="0"/>
                <a:sym typeface="Wingdings" pitchFamily="2" charset="2"/>
              </a:rPr>
              <a:t>fp</a:t>
            </a:r>
            <a:r>
              <a:rPr lang="en-US" sz="2400" dirty="0" smtClean="0">
                <a:latin typeface="Times New Roman" pitchFamily="18" charset="0"/>
                <a:cs typeface="Times New Roman" pitchFamily="18" charset="0"/>
                <a:sym typeface="Wingdings" pitchFamily="2" charset="2"/>
              </a:rPr>
              <a:t> contents</a:t>
            </a:r>
          </a:p>
          <a:p>
            <a:pPr marL="0" indent="0" algn="just">
              <a:buFont typeface="Wingdings" pitchFamily="2" charset="2"/>
              <a:buNone/>
              <a:defRPr/>
            </a:pPr>
            <a:endParaRPr lang="en-US" sz="2000" dirty="0" smtClean="0">
              <a:solidFill>
                <a:srgbClr val="00B050"/>
              </a:solidFill>
              <a:latin typeface="Times New Roman" pitchFamily="18" charset="0"/>
              <a:cs typeface="Times New Roman" pitchFamily="18" charset="0"/>
              <a:sym typeface="Wingdings" pitchFamily="2" charset="2"/>
            </a:endParaRPr>
          </a:p>
          <a:p>
            <a:pPr marL="0" indent="0" algn="just">
              <a:buFont typeface="Wingdings" pitchFamily="2" charset="2"/>
              <a:buNone/>
              <a:defRPr/>
            </a:pPr>
            <a:endParaRPr lang="en-US" sz="2000" dirty="0">
              <a:solidFill>
                <a:srgbClr val="00B05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381000"/>
            <a:ext cx="8229600" cy="1143000"/>
          </a:xfrm>
        </p:spPr>
        <p:txBody>
          <a:bodyPr/>
          <a:lstStyle/>
          <a:p>
            <a:r>
              <a:rPr lang="en-US" dirty="0" smtClean="0"/>
              <a:t>Functional Unit cont..</a:t>
            </a:r>
            <a:endParaRPr lang="en-IN" dirty="0"/>
          </a:p>
        </p:txBody>
      </p:sp>
      <p:sp>
        <p:nvSpPr>
          <p:cNvPr id="3" name="Content Placeholder 2"/>
          <p:cNvSpPr>
            <a:spLocks noGrp="1"/>
          </p:cNvSpPr>
          <p:nvPr>
            <p:ph idx="1"/>
          </p:nvPr>
        </p:nvSpPr>
        <p:spPr/>
        <p:txBody>
          <a:bodyPr/>
          <a:lstStyle/>
          <a:p>
            <a:pPr>
              <a:lnSpc>
                <a:spcPct val="90000"/>
              </a:lnSpc>
              <a:buFont typeface="Wingdings" pitchFamily="2" charset="2"/>
              <a:buChar char="v"/>
            </a:pPr>
            <a:r>
              <a:rPr lang="en-US" sz="2400" dirty="0" smtClean="0">
                <a:latin typeface="Times New Roman" pitchFamily="18" charset="0"/>
                <a:cs typeface="Times New Roman" pitchFamily="18" charset="0"/>
              </a:rPr>
              <a:t>Memory hierarchy of 3 or 4 levels of semiconductor RAM units of different speeds &amp; sizes</a:t>
            </a:r>
          </a:p>
          <a:p>
            <a:pPr>
              <a:lnSpc>
                <a:spcPct val="90000"/>
              </a:lnSpc>
              <a:buFont typeface="Wingdings" pitchFamily="2" charset="2"/>
              <a:buChar char="v"/>
            </a:pPr>
            <a:r>
              <a:rPr lang="en-US" sz="2400" dirty="0" smtClean="0">
                <a:latin typeface="Times New Roman" pitchFamily="18" charset="0"/>
                <a:cs typeface="Times New Roman" pitchFamily="18" charset="0"/>
              </a:rPr>
              <a:t>The small fast RAM units are </a:t>
            </a:r>
            <a:r>
              <a:rPr lang="en-US" sz="2400" dirty="0" smtClean="0">
                <a:solidFill>
                  <a:srgbClr val="0070C0"/>
                </a:solidFill>
                <a:latin typeface="Times New Roman" pitchFamily="18" charset="0"/>
                <a:cs typeface="Times New Roman" pitchFamily="18" charset="0"/>
              </a:rPr>
              <a:t>cache memory</a:t>
            </a:r>
          </a:p>
          <a:p>
            <a:pPr>
              <a:lnSpc>
                <a:spcPct val="90000"/>
              </a:lnSpc>
              <a:buFont typeface="Wingdings" pitchFamily="2" charset="2"/>
              <a:buChar char="v"/>
            </a:pPr>
            <a:r>
              <a:rPr lang="en-US" sz="2400" dirty="0" smtClean="0">
                <a:latin typeface="Times New Roman" pitchFamily="18" charset="0"/>
                <a:cs typeface="Times New Roman" pitchFamily="18" charset="0"/>
              </a:rPr>
              <a:t>The largest and slowest memory is </a:t>
            </a:r>
            <a:r>
              <a:rPr lang="en-US" sz="2400" dirty="0" smtClean="0">
                <a:solidFill>
                  <a:srgbClr val="0070C0"/>
                </a:solidFill>
                <a:latin typeface="Times New Roman" pitchFamily="18" charset="0"/>
                <a:cs typeface="Times New Roman" pitchFamily="18" charset="0"/>
              </a:rPr>
              <a:t>main memory</a:t>
            </a:r>
          </a:p>
          <a:p>
            <a:pPr>
              <a:lnSpc>
                <a:spcPct val="90000"/>
              </a:lnSpc>
            </a:pPr>
            <a:r>
              <a:rPr lang="en-US" sz="2400" dirty="0" smtClean="0">
                <a:solidFill>
                  <a:srgbClr val="7030A0"/>
                </a:solidFill>
                <a:latin typeface="Times New Roman" pitchFamily="18" charset="0"/>
                <a:cs typeface="Times New Roman" pitchFamily="18" charset="0"/>
              </a:rPr>
              <a:t>Secondary storage </a:t>
            </a:r>
            <a:r>
              <a:rPr lang="en-US" sz="2400" dirty="0" smtClean="0">
                <a:latin typeface="Times New Roman" pitchFamily="18" charset="0"/>
                <a:cs typeface="Times New Roman" pitchFamily="18" charset="0"/>
              </a:rPr>
              <a:t>– </a:t>
            </a:r>
          </a:p>
          <a:p>
            <a:pPr>
              <a:lnSpc>
                <a:spcPct val="90000"/>
              </a:lnSpc>
              <a:buFont typeface="Wingdings" pitchFamily="2" charset="2"/>
              <a:buChar char="Ø"/>
            </a:pPr>
            <a:r>
              <a:rPr lang="en-US" sz="2400" dirty="0" smtClean="0">
                <a:latin typeface="Times New Roman" pitchFamily="18" charset="0"/>
                <a:cs typeface="Times New Roman" pitchFamily="18" charset="0"/>
              </a:rPr>
              <a:t>Used when large amount of data and many programs have to be stored.</a:t>
            </a:r>
          </a:p>
          <a:p>
            <a:pPr>
              <a:lnSpc>
                <a:spcPct val="90000"/>
              </a:lnSpc>
              <a:buFont typeface="Wingdings" pitchFamily="2" charset="2"/>
              <a:buChar char="Ø"/>
            </a:pPr>
            <a:r>
              <a:rPr lang="en-US" sz="2400" dirty="0" smtClean="0">
                <a:latin typeface="Times New Roman" pitchFamily="18" charset="0"/>
                <a:cs typeface="Times New Roman" pitchFamily="18" charset="0"/>
              </a:rPr>
              <a:t>Is used to access information infrequently.</a:t>
            </a:r>
          </a:p>
          <a:p>
            <a:pPr>
              <a:lnSpc>
                <a:spcPct val="90000"/>
              </a:lnSpc>
              <a:buFont typeface="Wingdings" pitchFamily="2" charset="2"/>
              <a:buChar char="Ø"/>
            </a:pPr>
            <a:r>
              <a:rPr lang="en-US" sz="2400" dirty="0" smtClean="0">
                <a:latin typeface="Times New Roman" pitchFamily="18" charset="0"/>
                <a:cs typeface="Times New Roman" pitchFamily="18" charset="0"/>
              </a:rPr>
              <a:t>cheaper</a:t>
            </a:r>
          </a:p>
          <a:p>
            <a:pPr>
              <a:buFont typeface="Wingdings" pitchFamily="2" charset="2"/>
              <a:buNone/>
            </a:pPr>
            <a:r>
              <a:rPr lang="en-US" sz="2400" dirty="0" err="1" smtClean="0">
                <a:latin typeface="Times New Roman" pitchFamily="18" charset="0"/>
                <a:cs typeface="Times New Roman" pitchFamily="18" charset="0"/>
              </a:rPr>
              <a:t>Eg</a:t>
            </a:r>
            <a:r>
              <a:rPr lang="en-US" sz="2400" dirty="0" smtClean="0">
                <a:latin typeface="Times New Roman" pitchFamily="18" charset="0"/>
                <a:cs typeface="Times New Roman" pitchFamily="18" charset="0"/>
              </a:rPr>
              <a:t>: magnetic disks &amp; tapes and optical disks(</a:t>
            </a:r>
            <a:r>
              <a:rPr lang="en-US" sz="2400" dirty="0" err="1" smtClean="0">
                <a:latin typeface="Times New Roman" pitchFamily="18" charset="0"/>
                <a:cs typeface="Times New Roman" pitchFamily="18" charset="0"/>
              </a:rPr>
              <a:t>cd-rom’s</a:t>
            </a:r>
            <a:r>
              <a:rPr lang="en-US" sz="2400" dirty="0" smtClean="0">
                <a:latin typeface="Times New Roman" pitchFamily="18" charset="0"/>
                <a:cs typeface="Times New Roman" pitchFamily="18" charset="0"/>
              </a:rPr>
              <a:t>)</a:t>
            </a:r>
          </a:p>
          <a:p>
            <a:endParaRPr lang="en-IN"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itle 3"/>
          <p:cNvSpPr>
            <a:spLocks noGrp="1"/>
          </p:cNvSpPr>
          <p:nvPr>
            <p:ph type="title"/>
          </p:nvPr>
        </p:nvSpPr>
        <p:spPr/>
        <p:txBody>
          <a:bodyPr/>
          <a:lstStyle/>
          <a:p>
            <a:endParaRPr lang="en-US" smtClean="0"/>
          </a:p>
        </p:txBody>
      </p:sp>
      <p:sp>
        <p:nvSpPr>
          <p:cNvPr id="5" name="Content Placeholder 4"/>
          <p:cNvSpPr>
            <a:spLocks noGrp="1"/>
          </p:cNvSpPr>
          <p:nvPr>
            <p:ph idx="1"/>
          </p:nvPr>
        </p:nvSpPr>
        <p:spPr>
          <a:xfrm>
            <a:off x="457200" y="1066800"/>
            <a:ext cx="8229600" cy="5257800"/>
          </a:xfrm>
        </p:spPr>
        <p:txBody>
          <a:bodyPr>
            <a:normAutofit/>
          </a:bodyPr>
          <a:lstStyle/>
          <a:p>
            <a:pPr>
              <a:defRPr/>
            </a:pPr>
            <a:r>
              <a:rPr lang="en-US" sz="2300" dirty="0" smtClean="0">
                <a:latin typeface="Times New Roman" pitchFamily="18" charset="0"/>
                <a:cs typeface="Times New Roman" pitchFamily="18" charset="0"/>
              </a:rPr>
              <a:t>Space for the 3 local variables is now allocated on the stack by executing </a:t>
            </a:r>
          </a:p>
          <a:p>
            <a:pPr marL="0" indent="0">
              <a:buFont typeface="Wingdings" pitchFamily="2" charset="2"/>
              <a:buNone/>
              <a:defRPr/>
            </a:pPr>
            <a:r>
              <a:rPr lang="en-US" sz="2300" dirty="0" smtClean="0">
                <a:latin typeface="Times New Roman" pitchFamily="18" charset="0"/>
                <a:cs typeface="Times New Roman" pitchFamily="18" charset="0"/>
              </a:rPr>
              <a:t>Subtract #12 ,</a:t>
            </a:r>
            <a:r>
              <a:rPr lang="en-US" sz="2300" dirty="0" err="1" smtClean="0">
                <a:latin typeface="Times New Roman" pitchFamily="18" charset="0"/>
                <a:cs typeface="Times New Roman" pitchFamily="18" charset="0"/>
              </a:rPr>
              <a:t>sp</a:t>
            </a:r>
            <a:endParaRPr lang="en-US" sz="2300" dirty="0" smtClean="0">
              <a:latin typeface="Times New Roman" pitchFamily="18" charset="0"/>
              <a:cs typeface="Times New Roman" pitchFamily="18" charset="0"/>
            </a:endParaRPr>
          </a:p>
          <a:p>
            <a:pPr>
              <a:defRPr/>
            </a:pPr>
            <a:r>
              <a:rPr lang="en-US" sz="2300" dirty="0" smtClean="0">
                <a:latin typeface="Times New Roman" pitchFamily="18" charset="0"/>
                <a:cs typeface="Times New Roman" pitchFamily="18" charset="0"/>
              </a:rPr>
              <a:t>Finally R0,R1 are saved</a:t>
            </a:r>
          </a:p>
          <a:p>
            <a:pPr>
              <a:defRPr/>
            </a:pPr>
            <a:r>
              <a:rPr lang="en-US" sz="2300" dirty="0" smtClean="0">
                <a:latin typeface="Times New Roman" pitchFamily="18" charset="0"/>
                <a:cs typeface="Times New Roman" pitchFamily="18" charset="0"/>
              </a:rPr>
              <a:t>The subroutine now executes its task when the task is </a:t>
            </a:r>
            <a:r>
              <a:rPr lang="en-US" sz="2300" dirty="0" err="1" smtClean="0">
                <a:latin typeface="Times New Roman" pitchFamily="18" charset="0"/>
                <a:cs typeface="Times New Roman" pitchFamily="18" charset="0"/>
              </a:rPr>
              <a:t>completed,the</a:t>
            </a:r>
            <a:r>
              <a:rPr lang="en-US" sz="2300" dirty="0" smtClean="0">
                <a:latin typeface="Times New Roman" pitchFamily="18" charset="0"/>
                <a:cs typeface="Times New Roman" pitchFamily="18" charset="0"/>
              </a:rPr>
              <a:t> subroutine pops the saved values R1,R0 back into those register</a:t>
            </a:r>
          </a:p>
          <a:p>
            <a:pPr>
              <a:defRPr/>
            </a:pPr>
            <a:r>
              <a:rPr lang="en-US" sz="2300" dirty="0" smtClean="0">
                <a:latin typeface="Times New Roman" pitchFamily="18" charset="0"/>
                <a:cs typeface="Times New Roman" pitchFamily="18" charset="0"/>
              </a:rPr>
              <a:t>Add #12,sp pops the saved old value of </a:t>
            </a:r>
            <a:r>
              <a:rPr lang="en-US" sz="2300" dirty="0" err="1" smtClean="0">
                <a:latin typeface="Times New Roman" pitchFamily="18" charset="0"/>
                <a:cs typeface="Times New Roman" pitchFamily="18" charset="0"/>
              </a:rPr>
              <a:t>fp</a:t>
            </a:r>
            <a:r>
              <a:rPr lang="en-US" sz="2300" dirty="0" smtClean="0">
                <a:latin typeface="Times New Roman" pitchFamily="18" charset="0"/>
                <a:cs typeface="Times New Roman" pitchFamily="18" charset="0"/>
              </a:rPr>
              <a:t> back into </a:t>
            </a:r>
            <a:r>
              <a:rPr lang="en-US" sz="2300" dirty="0" err="1" smtClean="0">
                <a:latin typeface="Times New Roman" pitchFamily="18" charset="0"/>
                <a:cs typeface="Times New Roman" pitchFamily="18" charset="0"/>
              </a:rPr>
              <a:t>fp</a:t>
            </a:r>
            <a:endParaRPr lang="en-US" sz="2300" dirty="0" smtClean="0">
              <a:latin typeface="Times New Roman" pitchFamily="18" charset="0"/>
              <a:cs typeface="Times New Roman" pitchFamily="18" charset="0"/>
            </a:endParaRPr>
          </a:p>
          <a:p>
            <a:pPr>
              <a:defRPr/>
            </a:pPr>
            <a:r>
              <a:rPr lang="en-US" sz="2300" dirty="0" smtClean="0">
                <a:latin typeface="Times New Roman" pitchFamily="18" charset="0"/>
                <a:cs typeface="Times New Roman" pitchFamily="18" charset="0"/>
              </a:rPr>
              <a:t>The calling </a:t>
            </a:r>
            <a:r>
              <a:rPr lang="en-US" sz="2300" dirty="0" err="1" smtClean="0">
                <a:latin typeface="Times New Roman" pitchFamily="18" charset="0"/>
                <a:cs typeface="Times New Roman" pitchFamily="18" charset="0"/>
              </a:rPr>
              <a:t>pgm</a:t>
            </a:r>
            <a:r>
              <a:rPr lang="en-US" sz="2300" dirty="0" smtClean="0">
                <a:latin typeface="Times New Roman" pitchFamily="18" charset="0"/>
                <a:cs typeface="Times New Roman" pitchFamily="18" charset="0"/>
              </a:rPr>
              <a:t> is responsible for removing the parameters from the stack frame</a:t>
            </a:r>
            <a:endParaRPr lang="en-US" sz="23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itle 3"/>
          <p:cNvSpPr>
            <a:spLocks noGrp="1"/>
          </p:cNvSpPr>
          <p:nvPr>
            <p:ph type="title"/>
          </p:nvPr>
        </p:nvSpPr>
        <p:spPr/>
        <p:txBody>
          <a:bodyPr/>
          <a:lstStyle/>
          <a:p>
            <a:endParaRPr lang="en-US" smtClean="0"/>
          </a:p>
        </p:txBody>
      </p:sp>
      <p:sp>
        <p:nvSpPr>
          <p:cNvPr id="5" name="Content Placeholder 4"/>
          <p:cNvSpPr>
            <a:spLocks noGrp="1"/>
          </p:cNvSpPr>
          <p:nvPr>
            <p:ph idx="1"/>
          </p:nvPr>
        </p:nvSpPr>
        <p:spPr/>
        <p:txBody>
          <a:bodyPr/>
          <a:lstStyle/>
          <a:p>
            <a:pPr marL="0" indent="0">
              <a:buFont typeface="Wingdings" pitchFamily="2" charset="2"/>
              <a:buNone/>
              <a:defRPr/>
            </a:pPr>
            <a:r>
              <a:rPr lang="en-US" dirty="0" smtClean="0">
                <a:solidFill>
                  <a:srgbClr val="C00000"/>
                </a:solidFill>
              </a:rPr>
              <a:t>Stack frame for nested subroutine</a:t>
            </a:r>
          </a:p>
          <a:p>
            <a:pPr>
              <a:defRPr/>
            </a:pPr>
            <a:r>
              <a:rPr lang="en-US" dirty="0" smtClean="0">
                <a:solidFill>
                  <a:srgbClr val="00B050"/>
                </a:solidFill>
              </a:rPr>
              <a:t>The main </a:t>
            </a:r>
            <a:r>
              <a:rPr lang="en-US" dirty="0" err="1" smtClean="0">
                <a:solidFill>
                  <a:srgbClr val="00B050"/>
                </a:solidFill>
              </a:rPr>
              <a:t>pgm</a:t>
            </a:r>
            <a:r>
              <a:rPr lang="en-US" dirty="0" smtClean="0">
                <a:solidFill>
                  <a:srgbClr val="00B050"/>
                </a:solidFill>
              </a:rPr>
              <a:t> calling Sub1 &amp; sub1 calling sub2</a:t>
            </a:r>
            <a:endParaRPr lang="en-US" dirty="0">
              <a:solidFill>
                <a:srgbClr val="00B050"/>
              </a:solidFill>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itle 3"/>
          <p:cNvSpPr>
            <a:spLocks noGrp="1"/>
          </p:cNvSpPr>
          <p:nvPr>
            <p:ph type="title"/>
          </p:nvPr>
        </p:nvSpPr>
        <p:spPr/>
        <p:txBody>
          <a:bodyPr/>
          <a:lstStyle/>
          <a:p>
            <a:endParaRPr lang="en-US" smtClean="0"/>
          </a:p>
        </p:txBody>
      </p:sp>
      <p:sp>
        <p:nvSpPr>
          <p:cNvPr id="5" name="Content Placeholder 4"/>
          <p:cNvSpPr>
            <a:spLocks noGrp="1"/>
          </p:cNvSpPr>
          <p:nvPr>
            <p:ph idx="1"/>
          </p:nvPr>
        </p:nvSpPr>
        <p:spPr>
          <a:xfrm>
            <a:off x="457200" y="304800"/>
            <a:ext cx="8229600" cy="5826125"/>
          </a:xfrm>
        </p:spPr>
        <p:txBody>
          <a:bodyPr>
            <a:normAutofit lnSpcReduction="10000"/>
          </a:bodyPr>
          <a:lstStyle/>
          <a:p>
            <a:pPr marL="0" indent="0">
              <a:buFont typeface="Wingdings" pitchFamily="2" charset="2"/>
              <a:buNone/>
              <a:defRPr/>
            </a:pPr>
            <a:r>
              <a:rPr lang="en-US" sz="2000" dirty="0" smtClean="0">
                <a:solidFill>
                  <a:srgbClr val="C00000"/>
                </a:solidFill>
                <a:latin typeface="Times New Roman" pitchFamily="18" charset="0"/>
                <a:cs typeface="Times New Roman" pitchFamily="18" charset="0"/>
              </a:rPr>
              <a:t>Figure: nested subroutines:</a:t>
            </a:r>
          </a:p>
          <a:p>
            <a:pPr marL="0" indent="0">
              <a:buFont typeface="Wingdings" pitchFamily="2" charset="2"/>
              <a:buNone/>
              <a:defRPr/>
            </a:pPr>
            <a:r>
              <a:rPr lang="en-US" sz="2000" dirty="0" smtClean="0">
                <a:solidFill>
                  <a:srgbClr val="FFC000"/>
                </a:solidFill>
                <a:latin typeface="Times New Roman" pitchFamily="18" charset="0"/>
                <a:cs typeface="Times New Roman" pitchFamily="18" charset="0"/>
              </a:rPr>
              <a:t>Main </a:t>
            </a:r>
            <a:r>
              <a:rPr lang="en-US" sz="2000" dirty="0" err="1" smtClean="0">
                <a:solidFill>
                  <a:srgbClr val="FFC000"/>
                </a:solidFill>
                <a:latin typeface="Times New Roman" pitchFamily="18" charset="0"/>
                <a:cs typeface="Times New Roman" pitchFamily="18" charset="0"/>
              </a:rPr>
              <a:t>pgm</a:t>
            </a:r>
            <a:endParaRPr lang="en-US" sz="2000" dirty="0" smtClean="0">
              <a:solidFill>
                <a:srgbClr val="FFC000"/>
              </a:solidFill>
              <a:latin typeface="Times New Roman" pitchFamily="18" charset="0"/>
              <a:cs typeface="Times New Roman" pitchFamily="18" charset="0"/>
            </a:endParaRPr>
          </a:p>
          <a:p>
            <a:pPr marL="457200" indent="-457200">
              <a:buFont typeface="Wingdings" pitchFamily="2" charset="2"/>
              <a:buAutoNum type="arabicPlain" startAt="2000"/>
              <a:defRPr/>
            </a:pPr>
            <a:r>
              <a:rPr lang="en-US" sz="2000" dirty="0" smtClean="0">
                <a:solidFill>
                  <a:srgbClr val="00B0F0"/>
                </a:solidFill>
                <a:latin typeface="Times New Roman" pitchFamily="18" charset="0"/>
                <a:cs typeface="Times New Roman" pitchFamily="18" charset="0"/>
              </a:rPr>
              <a:t>Move param2,-(</a:t>
            </a:r>
            <a:r>
              <a:rPr lang="en-US" sz="2000" dirty="0" err="1" smtClean="0">
                <a:solidFill>
                  <a:srgbClr val="00B0F0"/>
                </a:solidFill>
                <a:latin typeface="Times New Roman" pitchFamily="18" charset="0"/>
                <a:cs typeface="Times New Roman" pitchFamily="18" charset="0"/>
              </a:rPr>
              <a:t>sp</a:t>
            </a:r>
            <a:r>
              <a:rPr lang="en-US" sz="2000" dirty="0" smtClean="0">
                <a:solidFill>
                  <a:srgbClr val="00B0F0"/>
                </a:solidFill>
                <a:latin typeface="Times New Roman" pitchFamily="18" charset="0"/>
                <a:cs typeface="Times New Roman" pitchFamily="18" charset="0"/>
              </a:rPr>
              <a:t>)</a:t>
            </a:r>
          </a:p>
          <a:p>
            <a:pPr marL="0" indent="0">
              <a:buFont typeface="Wingdings" pitchFamily="2" charset="2"/>
              <a:buNone/>
              <a:defRPr/>
            </a:pPr>
            <a:r>
              <a:rPr lang="en-US" sz="2000" dirty="0" smtClean="0">
                <a:solidFill>
                  <a:srgbClr val="00B0F0"/>
                </a:solidFill>
                <a:latin typeface="Times New Roman" pitchFamily="18" charset="0"/>
                <a:cs typeface="Times New Roman" pitchFamily="18" charset="0"/>
              </a:rPr>
              <a:t>2004 move param1,-(</a:t>
            </a:r>
            <a:r>
              <a:rPr lang="en-US" sz="2000" dirty="0" err="1" smtClean="0">
                <a:solidFill>
                  <a:srgbClr val="00B0F0"/>
                </a:solidFill>
                <a:latin typeface="Times New Roman" pitchFamily="18" charset="0"/>
                <a:cs typeface="Times New Roman" pitchFamily="18" charset="0"/>
              </a:rPr>
              <a:t>sp</a:t>
            </a:r>
            <a:r>
              <a:rPr lang="en-US" sz="2000" dirty="0" smtClean="0">
                <a:solidFill>
                  <a:srgbClr val="00B0F0"/>
                </a:solidFill>
                <a:latin typeface="Times New Roman" pitchFamily="18" charset="0"/>
                <a:cs typeface="Times New Roman" pitchFamily="18" charset="0"/>
              </a:rPr>
              <a:t>)</a:t>
            </a:r>
          </a:p>
          <a:p>
            <a:pPr marL="457200" indent="-457200">
              <a:buFont typeface="Wingdings" pitchFamily="2" charset="2"/>
              <a:buAutoNum type="arabicPlain" startAt="2008"/>
              <a:defRPr/>
            </a:pPr>
            <a:r>
              <a:rPr lang="en-US" sz="2000" dirty="0" smtClean="0">
                <a:solidFill>
                  <a:srgbClr val="00B0F0"/>
                </a:solidFill>
                <a:latin typeface="Times New Roman" pitchFamily="18" charset="0"/>
                <a:cs typeface="Times New Roman" pitchFamily="18" charset="0"/>
              </a:rPr>
              <a:t>Call sub1</a:t>
            </a:r>
          </a:p>
          <a:p>
            <a:pPr marL="0" indent="0">
              <a:buFont typeface="Wingdings" pitchFamily="2" charset="2"/>
              <a:buNone/>
              <a:defRPr/>
            </a:pPr>
            <a:r>
              <a:rPr lang="en-US" sz="2000" dirty="0" smtClean="0">
                <a:solidFill>
                  <a:srgbClr val="00B0F0"/>
                </a:solidFill>
                <a:latin typeface="Times New Roman" pitchFamily="18" charset="0"/>
                <a:cs typeface="Times New Roman" pitchFamily="18" charset="0"/>
              </a:rPr>
              <a:t>2012 move (</a:t>
            </a:r>
            <a:r>
              <a:rPr lang="en-US" sz="2000" dirty="0" err="1" smtClean="0">
                <a:solidFill>
                  <a:srgbClr val="00B0F0"/>
                </a:solidFill>
                <a:latin typeface="Times New Roman" pitchFamily="18" charset="0"/>
                <a:cs typeface="Times New Roman" pitchFamily="18" charset="0"/>
              </a:rPr>
              <a:t>sp</a:t>
            </a:r>
            <a:r>
              <a:rPr lang="en-US" sz="2000" dirty="0" smtClean="0">
                <a:solidFill>
                  <a:srgbClr val="00B0F0"/>
                </a:solidFill>
                <a:latin typeface="Times New Roman" pitchFamily="18" charset="0"/>
                <a:cs typeface="Times New Roman" pitchFamily="18" charset="0"/>
              </a:rPr>
              <a:t>),result</a:t>
            </a:r>
          </a:p>
          <a:p>
            <a:pPr marL="0" indent="0">
              <a:buFont typeface="Wingdings" pitchFamily="2" charset="2"/>
              <a:buNone/>
              <a:defRPr/>
            </a:pPr>
            <a:r>
              <a:rPr lang="en-US" sz="2000" dirty="0" smtClean="0">
                <a:solidFill>
                  <a:srgbClr val="00B0F0"/>
                </a:solidFill>
                <a:latin typeface="Times New Roman" pitchFamily="18" charset="0"/>
                <a:cs typeface="Times New Roman" pitchFamily="18" charset="0"/>
              </a:rPr>
              <a:t>2016 add #8,sp</a:t>
            </a:r>
          </a:p>
          <a:p>
            <a:pPr marL="0" indent="0">
              <a:buFont typeface="Wingdings" pitchFamily="2" charset="2"/>
              <a:buNone/>
              <a:defRPr/>
            </a:pPr>
            <a:r>
              <a:rPr lang="en-US" sz="2000" dirty="0" smtClean="0">
                <a:solidFill>
                  <a:srgbClr val="00B0F0"/>
                </a:solidFill>
                <a:latin typeface="Times New Roman" pitchFamily="18" charset="0"/>
                <a:cs typeface="Times New Roman" pitchFamily="18" charset="0"/>
              </a:rPr>
              <a:t>2020 next instruction</a:t>
            </a:r>
          </a:p>
          <a:p>
            <a:pPr marL="0" indent="0">
              <a:buFont typeface="Wingdings" pitchFamily="2" charset="2"/>
              <a:buNone/>
              <a:defRPr/>
            </a:pPr>
            <a:endParaRPr lang="en-US" sz="2000" dirty="0">
              <a:solidFill>
                <a:srgbClr val="C00000"/>
              </a:solidFill>
              <a:latin typeface="Times New Roman" pitchFamily="18" charset="0"/>
              <a:cs typeface="Times New Roman" pitchFamily="18" charset="0"/>
            </a:endParaRPr>
          </a:p>
          <a:p>
            <a:pPr marL="0" indent="0">
              <a:buFont typeface="Wingdings" pitchFamily="2" charset="2"/>
              <a:buNone/>
              <a:defRPr/>
            </a:pPr>
            <a:r>
              <a:rPr lang="en-US" sz="2000" dirty="0" smtClean="0">
                <a:solidFill>
                  <a:srgbClr val="C00000"/>
                </a:solidFill>
                <a:latin typeface="Times New Roman" pitchFamily="18" charset="0"/>
                <a:cs typeface="Times New Roman" pitchFamily="18" charset="0"/>
              </a:rPr>
              <a:t>First subroutine</a:t>
            </a:r>
          </a:p>
          <a:p>
            <a:pPr marL="457200" indent="-457200">
              <a:buFont typeface="Wingdings" pitchFamily="2" charset="2"/>
              <a:buAutoNum type="arabicPlain" startAt="2100"/>
              <a:defRPr/>
            </a:pPr>
            <a:r>
              <a:rPr lang="en-US" sz="2000" dirty="0" smtClean="0">
                <a:solidFill>
                  <a:srgbClr val="C00000"/>
                </a:solidFill>
                <a:latin typeface="Times New Roman" pitchFamily="18" charset="0"/>
                <a:cs typeface="Times New Roman" pitchFamily="18" charset="0"/>
              </a:rPr>
              <a:t>sub1    move </a:t>
            </a:r>
            <a:r>
              <a:rPr lang="en-US" sz="2000" dirty="0" err="1" smtClean="0">
                <a:solidFill>
                  <a:srgbClr val="C00000"/>
                </a:solidFill>
                <a:latin typeface="Times New Roman" pitchFamily="18" charset="0"/>
                <a:cs typeface="Times New Roman" pitchFamily="18" charset="0"/>
              </a:rPr>
              <a:t>fp</a:t>
            </a:r>
            <a:r>
              <a:rPr lang="en-US" sz="2000" dirty="0" smtClean="0">
                <a:solidFill>
                  <a:srgbClr val="C00000"/>
                </a:solidFill>
                <a:latin typeface="Times New Roman" pitchFamily="18" charset="0"/>
                <a:cs typeface="Times New Roman" pitchFamily="18" charset="0"/>
              </a:rPr>
              <a:t>,(-</a:t>
            </a:r>
            <a:r>
              <a:rPr lang="en-US" sz="2000" dirty="0" err="1" smtClean="0">
                <a:solidFill>
                  <a:srgbClr val="C00000"/>
                </a:solidFill>
                <a:latin typeface="Times New Roman" pitchFamily="18" charset="0"/>
                <a:cs typeface="Times New Roman" pitchFamily="18" charset="0"/>
              </a:rPr>
              <a:t>sp</a:t>
            </a:r>
            <a:r>
              <a:rPr lang="en-US" sz="2000" dirty="0" smtClean="0">
                <a:solidFill>
                  <a:srgbClr val="C00000"/>
                </a:solidFill>
                <a:latin typeface="Times New Roman" pitchFamily="18" charset="0"/>
                <a:cs typeface="Times New Roman" pitchFamily="18" charset="0"/>
              </a:rPr>
              <a:t>)  ;save frame pointer register</a:t>
            </a:r>
          </a:p>
          <a:p>
            <a:pPr marL="457200" indent="-457200">
              <a:buFont typeface="Wingdings" pitchFamily="2" charset="2"/>
              <a:buAutoNum type="arabicPlain" startAt="2104"/>
              <a:defRPr/>
            </a:pPr>
            <a:r>
              <a:rPr lang="en-US" sz="2000" dirty="0" smtClean="0">
                <a:solidFill>
                  <a:srgbClr val="C00000"/>
                </a:solidFill>
                <a:latin typeface="Times New Roman" pitchFamily="18" charset="0"/>
                <a:cs typeface="Times New Roman" pitchFamily="18" charset="0"/>
              </a:rPr>
              <a:t>             Move </a:t>
            </a:r>
            <a:r>
              <a:rPr lang="en-US" sz="2000" dirty="0" err="1" smtClean="0">
                <a:solidFill>
                  <a:srgbClr val="C00000"/>
                </a:solidFill>
                <a:latin typeface="Times New Roman" pitchFamily="18" charset="0"/>
                <a:cs typeface="Times New Roman" pitchFamily="18" charset="0"/>
              </a:rPr>
              <a:t>sp,fp</a:t>
            </a:r>
            <a:r>
              <a:rPr lang="en-US" sz="2000" dirty="0" smtClean="0">
                <a:solidFill>
                  <a:srgbClr val="C00000"/>
                </a:solidFill>
                <a:latin typeface="Times New Roman" pitchFamily="18" charset="0"/>
                <a:cs typeface="Times New Roman" pitchFamily="18" charset="0"/>
              </a:rPr>
              <a:t>      ;load the frame pointer</a:t>
            </a:r>
          </a:p>
          <a:p>
            <a:pPr marL="457200" indent="-457200">
              <a:buFont typeface="Wingdings" pitchFamily="2" charset="2"/>
              <a:buAutoNum type="arabicPlain" startAt="2108"/>
              <a:defRPr/>
            </a:pPr>
            <a:r>
              <a:rPr lang="en-US" sz="2000" dirty="0" smtClean="0">
                <a:solidFill>
                  <a:srgbClr val="C00000"/>
                </a:solidFill>
                <a:latin typeface="Times New Roman" pitchFamily="18" charset="0"/>
                <a:cs typeface="Times New Roman" pitchFamily="18" charset="0"/>
              </a:rPr>
              <a:t>              </a:t>
            </a:r>
            <a:r>
              <a:rPr lang="en-US" sz="2000" dirty="0" err="1" smtClean="0">
                <a:solidFill>
                  <a:srgbClr val="C00000"/>
                </a:solidFill>
                <a:latin typeface="Times New Roman" pitchFamily="18" charset="0"/>
                <a:cs typeface="Times New Roman" pitchFamily="18" charset="0"/>
              </a:rPr>
              <a:t>Movemultiple</a:t>
            </a:r>
            <a:r>
              <a:rPr lang="en-US" sz="2000" dirty="0" smtClean="0">
                <a:solidFill>
                  <a:srgbClr val="C00000"/>
                </a:solidFill>
                <a:latin typeface="Times New Roman" pitchFamily="18" charset="0"/>
                <a:cs typeface="Times New Roman" pitchFamily="18" charset="0"/>
              </a:rPr>
              <a:t> r0-r3,-(</a:t>
            </a:r>
            <a:r>
              <a:rPr lang="en-US" sz="2000" dirty="0" err="1" smtClean="0">
                <a:solidFill>
                  <a:srgbClr val="C00000"/>
                </a:solidFill>
                <a:latin typeface="Times New Roman" pitchFamily="18" charset="0"/>
                <a:cs typeface="Times New Roman" pitchFamily="18" charset="0"/>
              </a:rPr>
              <a:t>sp</a:t>
            </a:r>
            <a:r>
              <a:rPr lang="en-US" sz="2000" dirty="0" smtClean="0">
                <a:solidFill>
                  <a:srgbClr val="C00000"/>
                </a:solidFill>
                <a:latin typeface="Times New Roman" pitchFamily="18" charset="0"/>
                <a:cs typeface="Times New Roman" pitchFamily="18" charset="0"/>
              </a:rPr>
              <a:t>)</a:t>
            </a:r>
          </a:p>
          <a:p>
            <a:pPr marL="457200" indent="-457200">
              <a:buFont typeface="Wingdings" pitchFamily="2" charset="2"/>
              <a:buAutoNum type="arabicPlain" startAt="2112"/>
              <a:defRPr/>
            </a:pPr>
            <a:r>
              <a:rPr lang="en-US" sz="2000" dirty="0" smtClean="0">
                <a:solidFill>
                  <a:srgbClr val="C00000"/>
                </a:solidFill>
                <a:latin typeface="Times New Roman" pitchFamily="18" charset="0"/>
                <a:cs typeface="Times New Roman" pitchFamily="18" charset="0"/>
              </a:rPr>
              <a:t>                Move 8(</a:t>
            </a:r>
            <a:r>
              <a:rPr lang="en-US" sz="2000" dirty="0" err="1" smtClean="0">
                <a:solidFill>
                  <a:srgbClr val="C00000"/>
                </a:solidFill>
                <a:latin typeface="Times New Roman" pitchFamily="18" charset="0"/>
                <a:cs typeface="Times New Roman" pitchFamily="18" charset="0"/>
              </a:rPr>
              <a:t>fp</a:t>
            </a:r>
            <a:r>
              <a:rPr lang="en-US" sz="2000" dirty="0" smtClean="0">
                <a:solidFill>
                  <a:srgbClr val="C00000"/>
                </a:solidFill>
                <a:latin typeface="Times New Roman" pitchFamily="18" charset="0"/>
                <a:cs typeface="Times New Roman" pitchFamily="18" charset="0"/>
              </a:rPr>
              <a:t>),r0</a:t>
            </a:r>
          </a:p>
          <a:p>
            <a:pPr marL="0" indent="0">
              <a:buFont typeface="Wingdings" pitchFamily="2" charset="2"/>
              <a:buNone/>
              <a:defRPr/>
            </a:pPr>
            <a:r>
              <a:rPr lang="en-US" sz="2000" dirty="0" smtClean="0">
                <a:solidFill>
                  <a:srgbClr val="C00000"/>
                </a:solidFill>
                <a:latin typeface="Times New Roman" pitchFamily="18" charset="0"/>
                <a:cs typeface="Times New Roman" pitchFamily="18" charset="0"/>
              </a:rPr>
              <a:t>                       move 12(</a:t>
            </a:r>
            <a:r>
              <a:rPr lang="en-US" sz="2000" dirty="0" err="1" smtClean="0">
                <a:solidFill>
                  <a:srgbClr val="C00000"/>
                </a:solidFill>
                <a:latin typeface="Times New Roman" pitchFamily="18" charset="0"/>
                <a:cs typeface="Times New Roman" pitchFamily="18" charset="0"/>
              </a:rPr>
              <a:t>fp</a:t>
            </a:r>
            <a:r>
              <a:rPr lang="en-US" sz="2000" dirty="0" smtClean="0">
                <a:solidFill>
                  <a:srgbClr val="C00000"/>
                </a:solidFill>
                <a:latin typeface="Times New Roman" pitchFamily="18" charset="0"/>
                <a:cs typeface="Times New Roman" pitchFamily="18" charset="0"/>
              </a:rPr>
              <a:t>),r1</a:t>
            </a:r>
          </a:p>
          <a:p>
            <a:pPr marL="0" indent="0">
              <a:buFont typeface="Wingdings" pitchFamily="2" charset="2"/>
              <a:buNone/>
              <a:defRPr/>
            </a:pPr>
            <a:r>
              <a:rPr lang="en-US" sz="2000" dirty="0">
                <a:solidFill>
                  <a:srgbClr val="C00000"/>
                </a:solidFill>
                <a:latin typeface="Times New Roman" pitchFamily="18" charset="0"/>
                <a:cs typeface="Times New Roman" pitchFamily="18" charset="0"/>
              </a:rPr>
              <a:t> </a:t>
            </a:r>
            <a:r>
              <a:rPr lang="en-US" sz="2000" dirty="0" smtClean="0">
                <a:solidFill>
                  <a:srgbClr val="C00000"/>
                </a:solidFill>
                <a:latin typeface="Times New Roman" pitchFamily="18" charset="0"/>
                <a:cs typeface="Times New Roman" pitchFamily="18" charset="0"/>
              </a:rPr>
              <a:t>                       ………</a:t>
            </a:r>
            <a:endParaRPr lang="en-US" sz="2000" dirty="0">
              <a:solidFill>
                <a:srgbClr val="C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itle 3"/>
          <p:cNvSpPr>
            <a:spLocks noGrp="1"/>
          </p:cNvSpPr>
          <p:nvPr>
            <p:ph type="title"/>
          </p:nvPr>
        </p:nvSpPr>
        <p:spPr/>
        <p:txBody>
          <a:bodyPr/>
          <a:lstStyle/>
          <a:p>
            <a:endParaRPr lang="en-US" smtClean="0"/>
          </a:p>
        </p:txBody>
      </p:sp>
      <p:sp>
        <p:nvSpPr>
          <p:cNvPr id="5" name="Content Placeholder 4"/>
          <p:cNvSpPr>
            <a:spLocks noGrp="1"/>
          </p:cNvSpPr>
          <p:nvPr>
            <p:ph idx="1"/>
          </p:nvPr>
        </p:nvSpPr>
        <p:spPr>
          <a:xfrm>
            <a:off x="457200" y="152400"/>
            <a:ext cx="8229600" cy="6553200"/>
          </a:xfrm>
        </p:spPr>
        <p:txBody>
          <a:bodyPr>
            <a:normAutofit lnSpcReduction="10000"/>
          </a:bodyPr>
          <a:lstStyle/>
          <a:p>
            <a:pPr marL="0" indent="0">
              <a:buFont typeface="Wingdings" pitchFamily="2" charset="2"/>
              <a:buNone/>
              <a:defRPr/>
            </a:pPr>
            <a:r>
              <a:rPr lang="en-US" sz="2000" dirty="0">
                <a:solidFill>
                  <a:srgbClr val="00B0F0"/>
                </a:solidFill>
                <a:latin typeface="Times New Roman" pitchFamily="18" charset="0"/>
                <a:cs typeface="Times New Roman" pitchFamily="18" charset="0"/>
              </a:rPr>
              <a:t> </a:t>
            </a:r>
            <a:r>
              <a:rPr lang="en-US" sz="2000" dirty="0" smtClean="0">
                <a:solidFill>
                  <a:srgbClr val="00B0F0"/>
                </a:solidFill>
                <a:latin typeface="Times New Roman" pitchFamily="18" charset="0"/>
                <a:cs typeface="Times New Roman" pitchFamily="18" charset="0"/>
              </a:rPr>
              <a:t>                 move param3,-(</a:t>
            </a:r>
            <a:r>
              <a:rPr lang="en-US" sz="2000" dirty="0" err="1" smtClean="0">
                <a:solidFill>
                  <a:srgbClr val="00B0F0"/>
                </a:solidFill>
                <a:latin typeface="Times New Roman" pitchFamily="18" charset="0"/>
                <a:cs typeface="Times New Roman" pitchFamily="18" charset="0"/>
              </a:rPr>
              <a:t>sp</a:t>
            </a:r>
            <a:r>
              <a:rPr lang="en-US" sz="2000" dirty="0" smtClean="0">
                <a:solidFill>
                  <a:srgbClr val="00B0F0"/>
                </a:solidFill>
                <a:latin typeface="Times New Roman" pitchFamily="18" charset="0"/>
                <a:cs typeface="Times New Roman" pitchFamily="18" charset="0"/>
              </a:rPr>
              <a:t>)</a:t>
            </a:r>
          </a:p>
          <a:p>
            <a:pPr marL="0" indent="0">
              <a:buFont typeface="Wingdings" pitchFamily="2" charset="2"/>
              <a:buNone/>
              <a:defRPr/>
            </a:pPr>
            <a:r>
              <a:rPr lang="en-US" sz="2000" dirty="0" smtClean="0">
                <a:solidFill>
                  <a:srgbClr val="00B0F0"/>
                </a:solidFill>
                <a:latin typeface="Times New Roman" pitchFamily="18" charset="0"/>
                <a:cs typeface="Times New Roman" pitchFamily="18" charset="0"/>
              </a:rPr>
              <a:t>2160           Call sub2</a:t>
            </a:r>
          </a:p>
          <a:p>
            <a:pPr marL="514350" indent="-514350">
              <a:buFont typeface="Wingdings" pitchFamily="2" charset="2"/>
              <a:buAutoNum type="arabicPlain" startAt="2164"/>
              <a:defRPr/>
            </a:pPr>
            <a:r>
              <a:rPr lang="en-US" sz="2000" dirty="0" smtClean="0">
                <a:solidFill>
                  <a:srgbClr val="00B0F0"/>
                </a:solidFill>
                <a:latin typeface="Times New Roman" pitchFamily="18" charset="0"/>
                <a:cs typeface="Times New Roman" pitchFamily="18" charset="0"/>
              </a:rPr>
              <a:t>              Move (</a:t>
            </a:r>
            <a:r>
              <a:rPr lang="en-US" sz="2000" dirty="0" err="1" smtClean="0">
                <a:solidFill>
                  <a:srgbClr val="00B0F0"/>
                </a:solidFill>
                <a:latin typeface="Times New Roman" pitchFamily="18" charset="0"/>
                <a:cs typeface="Times New Roman" pitchFamily="18" charset="0"/>
              </a:rPr>
              <a:t>sp</a:t>
            </a:r>
            <a:r>
              <a:rPr lang="en-US" sz="2000" dirty="0" smtClean="0">
                <a:solidFill>
                  <a:srgbClr val="00B0F0"/>
                </a:solidFill>
                <a:latin typeface="Times New Roman" pitchFamily="18" charset="0"/>
                <a:cs typeface="Times New Roman" pitchFamily="18" charset="0"/>
              </a:rPr>
              <a:t>)+,r1</a:t>
            </a:r>
          </a:p>
          <a:p>
            <a:pPr marL="0" indent="0">
              <a:buFont typeface="Wingdings" pitchFamily="2" charset="2"/>
              <a:buNone/>
              <a:defRPr/>
            </a:pPr>
            <a:r>
              <a:rPr lang="en-US" sz="2000" dirty="0">
                <a:solidFill>
                  <a:srgbClr val="00B0F0"/>
                </a:solidFill>
                <a:latin typeface="Times New Roman" pitchFamily="18" charset="0"/>
                <a:cs typeface="Times New Roman" pitchFamily="18" charset="0"/>
              </a:rPr>
              <a:t> </a:t>
            </a:r>
            <a:r>
              <a:rPr lang="en-US" sz="2000" dirty="0" smtClean="0">
                <a:solidFill>
                  <a:srgbClr val="00B0F0"/>
                </a:solidFill>
                <a:latin typeface="Times New Roman" pitchFamily="18" charset="0"/>
                <a:cs typeface="Times New Roman" pitchFamily="18" charset="0"/>
              </a:rPr>
              <a:t>                    ……</a:t>
            </a:r>
          </a:p>
          <a:p>
            <a:pPr marL="0" indent="0">
              <a:buFont typeface="Wingdings" pitchFamily="2" charset="2"/>
              <a:buNone/>
              <a:defRPr/>
            </a:pPr>
            <a:r>
              <a:rPr lang="en-US" sz="2000" dirty="0">
                <a:solidFill>
                  <a:srgbClr val="00B0F0"/>
                </a:solidFill>
                <a:latin typeface="Times New Roman" pitchFamily="18" charset="0"/>
                <a:cs typeface="Times New Roman" pitchFamily="18" charset="0"/>
              </a:rPr>
              <a:t> </a:t>
            </a:r>
            <a:r>
              <a:rPr lang="en-US" sz="2000" dirty="0" smtClean="0">
                <a:solidFill>
                  <a:srgbClr val="00B0F0"/>
                </a:solidFill>
                <a:latin typeface="Times New Roman" pitchFamily="18" charset="0"/>
                <a:cs typeface="Times New Roman" pitchFamily="18" charset="0"/>
              </a:rPr>
              <a:t>                   move r3,8(</a:t>
            </a:r>
            <a:r>
              <a:rPr lang="en-US" sz="2000" dirty="0" err="1" smtClean="0">
                <a:solidFill>
                  <a:srgbClr val="00B0F0"/>
                </a:solidFill>
                <a:latin typeface="Times New Roman" pitchFamily="18" charset="0"/>
                <a:cs typeface="Times New Roman" pitchFamily="18" charset="0"/>
              </a:rPr>
              <a:t>fp</a:t>
            </a:r>
            <a:r>
              <a:rPr lang="en-US" sz="2000" dirty="0" smtClean="0">
                <a:solidFill>
                  <a:srgbClr val="00B0F0"/>
                </a:solidFill>
                <a:latin typeface="Times New Roman" pitchFamily="18" charset="0"/>
                <a:cs typeface="Times New Roman" pitchFamily="18" charset="0"/>
              </a:rPr>
              <a:t>)</a:t>
            </a:r>
          </a:p>
          <a:p>
            <a:pPr marL="0" indent="0">
              <a:buFont typeface="Wingdings" pitchFamily="2" charset="2"/>
              <a:buNone/>
              <a:defRPr/>
            </a:pPr>
            <a:r>
              <a:rPr lang="en-US" sz="2000" dirty="0">
                <a:solidFill>
                  <a:srgbClr val="00B0F0"/>
                </a:solidFill>
                <a:latin typeface="Times New Roman" pitchFamily="18" charset="0"/>
                <a:cs typeface="Times New Roman" pitchFamily="18" charset="0"/>
              </a:rPr>
              <a:t> </a:t>
            </a:r>
            <a:r>
              <a:rPr lang="en-US" sz="2000" dirty="0" smtClean="0">
                <a:solidFill>
                  <a:srgbClr val="00B0F0"/>
                </a:solidFill>
                <a:latin typeface="Times New Roman" pitchFamily="18" charset="0"/>
                <a:cs typeface="Times New Roman" pitchFamily="18" charset="0"/>
              </a:rPr>
              <a:t>                   </a:t>
            </a:r>
            <a:r>
              <a:rPr lang="en-US" sz="2000" dirty="0" err="1" smtClean="0">
                <a:solidFill>
                  <a:srgbClr val="00B0F0"/>
                </a:solidFill>
                <a:latin typeface="Times New Roman" pitchFamily="18" charset="0"/>
                <a:cs typeface="Times New Roman" pitchFamily="18" charset="0"/>
              </a:rPr>
              <a:t>movemultiple</a:t>
            </a:r>
            <a:r>
              <a:rPr lang="en-US" sz="2000" dirty="0" smtClean="0">
                <a:solidFill>
                  <a:srgbClr val="00B0F0"/>
                </a:solidFill>
                <a:latin typeface="Times New Roman" pitchFamily="18" charset="0"/>
                <a:cs typeface="Times New Roman" pitchFamily="18" charset="0"/>
              </a:rPr>
              <a:t> (</a:t>
            </a:r>
            <a:r>
              <a:rPr lang="en-US" sz="2000" dirty="0" err="1" smtClean="0">
                <a:solidFill>
                  <a:srgbClr val="00B0F0"/>
                </a:solidFill>
                <a:latin typeface="Times New Roman" pitchFamily="18" charset="0"/>
                <a:cs typeface="Times New Roman" pitchFamily="18" charset="0"/>
              </a:rPr>
              <a:t>sp</a:t>
            </a:r>
            <a:r>
              <a:rPr lang="en-US" sz="2000" dirty="0" smtClean="0">
                <a:solidFill>
                  <a:srgbClr val="00B0F0"/>
                </a:solidFill>
                <a:latin typeface="Times New Roman" pitchFamily="18" charset="0"/>
                <a:cs typeface="Times New Roman" pitchFamily="18" charset="0"/>
              </a:rPr>
              <a:t>)+,r0-r3</a:t>
            </a:r>
          </a:p>
          <a:p>
            <a:pPr marL="0" indent="0">
              <a:buFont typeface="Wingdings" pitchFamily="2" charset="2"/>
              <a:buNone/>
              <a:defRPr/>
            </a:pPr>
            <a:r>
              <a:rPr lang="en-US" sz="2000" dirty="0">
                <a:solidFill>
                  <a:srgbClr val="00B0F0"/>
                </a:solidFill>
                <a:latin typeface="Times New Roman" pitchFamily="18" charset="0"/>
                <a:cs typeface="Times New Roman" pitchFamily="18" charset="0"/>
              </a:rPr>
              <a:t> </a:t>
            </a:r>
            <a:r>
              <a:rPr lang="en-US" sz="2000" dirty="0" smtClean="0">
                <a:solidFill>
                  <a:srgbClr val="00B0F0"/>
                </a:solidFill>
                <a:latin typeface="Times New Roman" pitchFamily="18" charset="0"/>
                <a:cs typeface="Times New Roman" pitchFamily="18" charset="0"/>
              </a:rPr>
              <a:t>                   move (</a:t>
            </a:r>
            <a:r>
              <a:rPr lang="en-US" sz="2000" dirty="0" err="1" smtClean="0">
                <a:solidFill>
                  <a:srgbClr val="00B0F0"/>
                </a:solidFill>
                <a:latin typeface="Times New Roman" pitchFamily="18" charset="0"/>
                <a:cs typeface="Times New Roman" pitchFamily="18" charset="0"/>
              </a:rPr>
              <a:t>sp</a:t>
            </a:r>
            <a:r>
              <a:rPr lang="en-US" sz="2000" dirty="0" smtClean="0">
                <a:solidFill>
                  <a:srgbClr val="00B0F0"/>
                </a:solidFill>
                <a:latin typeface="Times New Roman" pitchFamily="18" charset="0"/>
                <a:cs typeface="Times New Roman" pitchFamily="18" charset="0"/>
              </a:rPr>
              <a:t>)+,</a:t>
            </a:r>
            <a:r>
              <a:rPr lang="en-US" sz="2000" dirty="0" err="1" smtClean="0">
                <a:solidFill>
                  <a:srgbClr val="00B0F0"/>
                </a:solidFill>
                <a:latin typeface="Times New Roman" pitchFamily="18" charset="0"/>
                <a:cs typeface="Times New Roman" pitchFamily="18" charset="0"/>
              </a:rPr>
              <a:t>fp</a:t>
            </a:r>
            <a:endParaRPr lang="en-US" sz="2000" dirty="0" smtClean="0">
              <a:solidFill>
                <a:srgbClr val="00B0F0"/>
              </a:solidFill>
              <a:latin typeface="Times New Roman" pitchFamily="18" charset="0"/>
              <a:cs typeface="Times New Roman" pitchFamily="18" charset="0"/>
            </a:endParaRPr>
          </a:p>
          <a:p>
            <a:pPr marL="0" indent="0">
              <a:buFont typeface="Wingdings" pitchFamily="2" charset="2"/>
              <a:buNone/>
              <a:defRPr/>
            </a:pPr>
            <a:r>
              <a:rPr lang="en-US" sz="2000" dirty="0">
                <a:solidFill>
                  <a:srgbClr val="00B0F0"/>
                </a:solidFill>
                <a:latin typeface="Times New Roman" pitchFamily="18" charset="0"/>
                <a:cs typeface="Times New Roman" pitchFamily="18" charset="0"/>
              </a:rPr>
              <a:t> </a:t>
            </a:r>
            <a:r>
              <a:rPr lang="en-US" sz="2000" dirty="0" smtClean="0">
                <a:solidFill>
                  <a:srgbClr val="00B0F0"/>
                </a:solidFill>
                <a:latin typeface="Times New Roman" pitchFamily="18" charset="0"/>
                <a:cs typeface="Times New Roman" pitchFamily="18" charset="0"/>
              </a:rPr>
              <a:t>                    return  </a:t>
            </a:r>
          </a:p>
          <a:p>
            <a:pPr marL="0" indent="0">
              <a:buFont typeface="Wingdings" pitchFamily="2" charset="2"/>
              <a:buNone/>
              <a:defRPr/>
            </a:pPr>
            <a:r>
              <a:rPr lang="en-US" sz="2000" dirty="0" smtClean="0">
                <a:solidFill>
                  <a:srgbClr val="FFC000"/>
                </a:solidFill>
                <a:latin typeface="Times New Roman" pitchFamily="18" charset="0"/>
                <a:cs typeface="Times New Roman" pitchFamily="18" charset="0"/>
              </a:rPr>
              <a:t>Second subroutine</a:t>
            </a:r>
          </a:p>
          <a:p>
            <a:pPr marL="457200" indent="-457200">
              <a:buFont typeface="Wingdings" pitchFamily="2" charset="2"/>
              <a:buAutoNum type="arabicPlain" startAt="3000"/>
              <a:defRPr/>
            </a:pPr>
            <a:r>
              <a:rPr lang="en-US" sz="2000" dirty="0" smtClean="0">
                <a:solidFill>
                  <a:srgbClr val="00B0F0"/>
                </a:solidFill>
                <a:latin typeface="Times New Roman" pitchFamily="18" charset="0"/>
                <a:cs typeface="Times New Roman" pitchFamily="18" charset="0"/>
              </a:rPr>
              <a:t>sub2         move </a:t>
            </a:r>
            <a:r>
              <a:rPr lang="en-US" sz="2000" dirty="0" err="1" smtClean="0">
                <a:solidFill>
                  <a:srgbClr val="00B0F0"/>
                </a:solidFill>
                <a:latin typeface="Times New Roman" pitchFamily="18" charset="0"/>
                <a:cs typeface="Times New Roman" pitchFamily="18" charset="0"/>
              </a:rPr>
              <a:t>fp</a:t>
            </a:r>
            <a:r>
              <a:rPr lang="en-US" sz="2000" dirty="0" smtClean="0">
                <a:solidFill>
                  <a:srgbClr val="00B0F0"/>
                </a:solidFill>
                <a:latin typeface="Times New Roman" pitchFamily="18" charset="0"/>
                <a:cs typeface="Times New Roman" pitchFamily="18" charset="0"/>
              </a:rPr>
              <a:t>,(-</a:t>
            </a:r>
            <a:r>
              <a:rPr lang="en-US" sz="2000" dirty="0" err="1" smtClean="0">
                <a:solidFill>
                  <a:srgbClr val="00B0F0"/>
                </a:solidFill>
                <a:latin typeface="Times New Roman" pitchFamily="18" charset="0"/>
                <a:cs typeface="Times New Roman" pitchFamily="18" charset="0"/>
              </a:rPr>
              <a:t>sp</a:t>
            </a:r>
            <a:r>
              <a:rPr lang="en-US" sz="2000" dirty="0" smtClean="0">
                <a:solidFill>
                  <a:srgbClr val="00B0F0"/>
                </a:solidFill>
                <a:latin typeface="Times New Roman" pitchFamily="18" charset="0"/>
                <a:cs typeface="Times New Roman" pitchFamily="18" charset="0"/>
              </a:rPr>
              <a:t>)</a:t>
            </a:r>
            <a:endParaRPr lang="en-US" sz="2000" dirty="0">
              <a:solidFill>
                <a:srgbClr val="00B0F0"/>
              </a:solidFill>
              <a:latin typeface="Times New Roman" pitchFamily="18" charset="0"/>
              <a:cs typeface="Times New Roman" pitchFamily="18" charset="0"/>
            </a:endParaRPr>
          </a:p>
          <a:p>
            <a:pPr marL="0" indent="0">
              <a:buFont typeface="Wingdings" pitchFamily="2" charset="2"/>
              <a:buNone/>
              <a:defRPr/>
            </a:pPr>
            <a:r>
              <a:rPr lang="en-US" sz="2000" dirty="0" smtClean="0">
                <a:solidFill>
                  <a:srgbClr val="00B0F0"/>
                </a:solidFill>
                <a:latin typeface="Times New Roman" pitchFamily="18" charset="0"/>
                <a:cs typeface="Times New Roman" pitchFamily="18" charset="0"/>
              </a:rPr>
              <a:t>                        move </a:t>
            </a:r>
            <a:r>
              <a:rPr lang="en-US" sz="2000" dirty="0" err="1" smtClean="0">
                <a:solidFill>
                  <a:srgbClr val="00B0F0"/>
                </a:solidFill>
                <a:latin typeface="Times New Roman" pitchFamily="18" charset="0"/>
                <a:cs typeface="Times New Roman" pitchFamily="18" charset="0"/>
              </a:rPr>
              <a:t>sp,fp</a:t>
            </a:r>
            <a:endParaRPr lang="en-US" sz="2000" dirty="0" smtClean="0">
              <a:solidFill>
                <a:srgbClr val="00B0F0"/>
              </a:solidFill>
              <a:latin typeface="Times New Roman" pitchFamily="18" charset="0"/>
              <a:cs typeface="Times New Roman" pitchFamily="18" charset="0"/>
            </a:endParaRPr>
          </a:p>
          <a:p>
            <a:pPr marL="0" indent="0">
              <a:buFont typeface="Wingdings" pitchFamily="2" charset="2"/>
              <a:buNone/>
              <a:defRPr/>
            </a:pPr>
            <a:r>
              <a:rPr lang="en-US" sz="2000" dirty="0">
                <a:solidFill>
                  <a:srgbClr val="00B0F0"/>
                </a:solidFill>
                <a:latin typeface="Times New Roman" pitchFamily="18" charset="0"/>
                <a:cs typeface="Times New Roman" pitchFamily="18" charset="0"/>
              </a:rPr>
              <a:t> </a:t>
            </a:r>
            <a:r>
              <a:rPr lang="en-US" sz="2000" dirty="0" smtClean="0">
                <a:solidFill>
                  <a:srgbClr val="00B0F0"/>
                </a:solidFill>
                <a:latin typeface="Times New Roman" pitchFamily="18" charset="0"/>
                <a:cs typeface="Times New Roman" pitchFamily="18" charset="0"/>
              </a:rPr>
              <a:t>                        </a:t>
            </a:r>
            <a:r>
              <a:rPr lang="en-US" sz="2000" dirty="0" err="1" smtClean="0">
                <a:solidFill>
                  <a:srgbClr val="00B0F0"/>
                </a:solidFill>
                <a:latin typeface="Times New Roman" pitchFamily="18" charset="0"/>
                <a:cs typeface="Times New Roman" pitchFamily="18" charset="0"/>
              </a:rPr>
              <a:t>movemultiple</a:t>
            </a:r>
            <a:r>
              <a:rPr lang="en-US" sz="2000" dirty="0" smtClean="0">
                <a:solidFill>
                  <a:srgbClr val="00B0F0"/>
                </a:solidFill>
                <a:latin typeface="Times New Roman" pitchFamily="18" charset="0"/>
                <a:cs typeface="Times New Roman" pitchFamily="18" charset="0"/>
              </a:rPr>
              <a:t> r0-r1,-(</a:t>
            </a:r>
            <a:r>
              <a:rPr lang="en-US" sz="2000" dirty="0" err="1" smtClean="0">
                <a:solidFill>
                  <a:srgbClr val="00B0F0"/>
                </a:solidFill>
                <a:latin typeface="Times New Roman" pitchFamily="18" charset="0"/>
                <a:cs typeface="Times New Roman" pitchFamily="18" charset="0"/>
              </a:rPr>
              <a:t>sp</a:t>
            </a:r>
            <a:r>
              <a:rPr lang="en-US" sz="2000" dirty="0" smtClean="0">
                <a:solidFill>
                  <a:srgbClr val="00B0F0"/>
                </a:solidFill>
                <a:latin typeface="Times New Roman" pitchFamily="18" charset="0"/>
                <a:cs typeface="Times New Roman" pitchFamily="18" charset="0"/>
              </a:rPr>
              <a:t>)</a:t>
            </a:r>
          </a:p>
          <a:p>
            <a:pPr marL="0" indent="0">
              <a:buFont typeface="Wingdings" pitchFamily="2" charset="2"/>
              <a:buNone/>
              <a:defRPr/>
            </a:pPr>
            <a:r>
              <a:rPr lang="en-US" sz="2000" dirty="0">
                <a:solidFill>
                  <a:srgbClr val="00B0F0"/>
                </a:solidFill>
                <a:latin typeface="Times New Roman" pitchFamily="18" charset="0"/>
                <a:cs typeface="Times New Roman" pitchFamily="18" charset="0"/>
              </a:rPr>
              <a:t> </a:t>
            </a:r>
            <a:r>
              <a:rPr lang="en-US" sz="2000" dirty="0" smtClean="0">
                <a:solidFill>
                  <a:srgbClr val="00B0F0"/>
                </a:solidFill>
                <a:latin typeface="Times New Roman" pitchFamily="18" charset="0"/>
                <a:cs typeface="Times New Roman" pitchFamily="18" charset="0"/>
              </a:rPr>
              <a:t>                         move 8(</a:t>
            </a:r>
            <a:r>
              <a:rPr lang="en-US" sz="2000" dirty="0" err="1" smtClean="0">
                <a:solidFill>
                  <a:srgbClr val="00B0F0"/>
                </a:solidFill>
                <a:latin typeface="Times New Roman" pitchFamily="18" charset="0"/>
                <a:cs typeface="Times New Roman" pitchFamily="18" charset="0"/>
              </a:rPr>
              <a:t>fp</a:t>
            </a:r>
            <a:r>
              <a:rPr lang="en-US" sz="2000" dirty="0" smtClean="0">
                <a:solidFill>
                  <a:srgbClr val="00B0F0"/>
                </a:solidFill>
                <a:latin typeface="Times New Roman" pitchFamily="18" charset="0"/>
                <a:cs typeface="Times New Roman" pitchFamily="18" charset="0"/>
              </a:rPr>
              <a:t>),r0</a:t>
            </a:r>
          </a:p>
          <a:p>
            <a:pPr marL="0" indent="0">
              <a:buFont typeface="Wingdings" pitchFamily="2" charset="2"/>
              <a:buNone/>
              <a:defRPr/>
            </a:pPr>
            <a:r>
              <a:rPr lang="en-US" sz="2000" dirty="0">
                <a:solidFill>
                  <a:srgbClr val="00B0F0"/>
                </a:solidFill>
                <a:latin typeface="Times New Roman" pitchFamily="18" charset="0"/>
                <a:cs typeface="Times New Roman" pitchFamily="18" charset="0"/>
              </a:rPr>
              <a:t> </a:t>
            </a:r>
            <a:r>
              <a:rPr lang="en-US" sz="2000" dirty="0" smtClean="0">
                <a:solidFill>
                  <a:srgbClr val="00B0F0"/>
                </a:solidFill>
                <a:latin typeface="Times New Roman" pitchFamily="18" charset="0"/>
                <a:cs typeface="Times New Roman" pitchFamily="18" charset="0"/>
              </a:rPr>
              <a:t>                             …</a:t>
            </a:r>
          </a:p>
          <a:p>
            <a:pPr marL="0" indent="0">
              <a:buFont typeface="Wingdings" pitchFamily="2" charset="2"/>
              <a:buNone/>
              <a:defRPr/>
            </a:pPr>
            <a:r>
              <a:rPr lang="en-US" sz="2000" dirty="0">
                <a:solidFill>
                  <a:srgbClr val="00B0F0"/>
                </a:solidFill>
                <a:latin typeface="Times New Roman" pitchFamily="18" charset="0"/>
                <a:cs typeface="Times New Roman" pitchFamily="18" charset="0"/>
              </a:rPr>
              <a:t> </a:t>
            </a:r>
            <a:r>
              <a:rPr lang="en-US" sz="2000" dirty="0" smtClean="0">
                <a:solidFill>
                  <a:srgbClr val="00B0F0"/>
                </a:solidFill>
                <a:latin typeface="Times New Roman" pitchFamily="18" charset="0"/>
                <a:cs typeface="Times New Roman" pitchFamily="18" charset="0"/>
              </a:rPr>
              <a:t>                         move r1,8(</a:t>
            </a:r>
            <a:r>
              <a:rPr lang="en-US" sz="2000" dirty="0" err="1" smtClean="0">
                <a:solidFill>
                  <a:srgbClr val="00B0F0"/>
                </a:solidFill>
                <a:latin typeface="Times New Roman" pitchFamily="18" charset="0"/>
                <a:cs typeface="Times New Roman" pitchFamily="18" charset="0"/>
              </a:rPr>
              <a:t>fp</a:t>
            </a:r>
            <a:r>
              <a:rPr lang="en-US" sz="2000" dirty="0" smtClean="0">
                <a:solidFill>
                  <a:srgbClr val="00B0F0"/>
                </a:solidFill>
                <a:latin typeface="Times New Roman" pitchFamily="18" charset="0"/>
                <a:cs typeface="Times New Roman" pitchFamily="18" charset="0"/>
              </a:rPr>
              <a:t>)</a:t>
            </a:r>
          </a:p>
          <a:p>
            <a:pPr marL="0" indent="0">
              <a:buFont typeface="Wingdings" pitchFamily="2" charset="2"/>
              <a:buNone/>
              <a:defRPr/>
            </a:pPr>
            <a:r>
              <a:rPr lang="en-US" sz="2000" dirty="0">
                <a:solidFill>
                  <a:srgbClr val="00B0F0"/>
                </a:solidFill>
                <a:latin typeface="Times New Roman" pitchFamily="18" charset="0"/>
                <a:cs typeface="Times New Roman" pitchFamily="18" charset="0"/>
              </a:rPr>
              <a:t> </a:t>
            </a:r>
            <a:r>
              <a:rPr lang="en-US" sz="2000" dirty="0" smtClean="0">
                <a:solidFill>
                  <a:srgbClr val="00B0F0"/>
                </a:solidFill>
                <a:latin typeface="Times New Roman" pitchFamily="18" charset="0"/>
                <a:cs typeface="Times New Roman" pitchFamily="18" charset="0"/>
              </a:rPr>
              <a:t>                          </a:t>
            </a:r>
            <a:r>
              <a:rPr lang="en-US" sz="2000" dirty="0" err="1" smtClean="0">
                <a:solidFill>
                  <a:srgbClr val="00B0F0"/>
                </a:solidFill>
                <a:latin typeface="Times New Roman" pitchFamily="18" charset="0"/>
                <a:cs typeface="Times New Roman" pitchFamily="18" charset="0"/>
              </a:rPr>
              <a:t>movemultiple</a:t>
            </a:r>
            <a:r>
              <a:rPr lang="en-US" sz="2000" dirty="0" smtClean="0">
                <a:solidFill>
                  <a:srgbClr val="00B0F0"/>
                </a:solidFill>
                <a:latin typeface="Times New Roman" pitchFamily="18" charset="0"/>
                <a:cs typeface="Times New Roman" pitchFamily="18" charset="0"/>
              </a:rPr>
              <a:t> (</a:t>
            </a:r>
            <a:r>
              <a:rPr lang="en-US" sz="2000" dirty="0" err="1" smtClean="0">
                <a:solidFill>
                  <a:srgbClr val="00B0F0"/>
                </a:solidFill>
                <a:latin typeface="Times New Roman" pitchFamily="18" charset="0"/>
                <a:cs typeface="Times New Roman" pitchFamily="18" charset="0"/>
              </a:rPr>
              <a:t>sp</a:t>
            </a:r>
            <a:r>
              <a:rPr lang="en-US" sz="2000" dirty="0" smtClean="0">
                <a:solidFill>
                  <a:srgbClr val="00B0F0"/>
                </a:solidFill>
                <a:latin typeface="Times New Roman" pitchFamily="18" charset="0"/>
                <a:cs typeface="Times New Roman" pitchFamily="18" charset="0"/>
              </a:rPr>
              <a:t>)+,r0-r1</a:t>
            </a:r>
          </a:p>
          <a:p>
            <a:pPr marL="0" indent="0">
              <a:buFont typeface="Wingdings" pitchFamily="2" charset="2"/>
              <a:buNone/>
              <a:defRPr/>
            </a:pPr>
            <a:r>
              <a:rPr lang="en-US" sz="2000" dirty="0">
                <a:solidFill>
                  <a:srgbClr val="00B0F0"/>
                </a:solidFill>
                <a:latin typeface="Times New Roman" pitchFamily="18" charset="0"/>
                <a:cs typeface="Times New Roman" pitchFamily="18" charset="0"/>
              </a:rPr>
              <a:t> </a:t>
            </a:r>
            <a:r>
              <a:rPr lang="en-US" sz="2000" dirty="0" smtClean="0">
                <a:solidFill>
                  <a:srgbClr val="00B0F0"/>
                </a:solidFill>
                <a:latin typeface="Times New Roman" pitchFamily="18" charset="0"/>
                <a:cs typeface="Times New Roman" pitchFamily="18" charset="0"/>
              </a:rPr>
              <a:t>                           move (</a:t>
            </a:r>
            <a:r>
              <a:rPr lang="en-US" sz="2000" dirty="0" err="1" smtClean="0">
                <a:solidFill>
                  <a:srgbClr val="00B0F0"/>
                </a:solidFill>
                <a:latin typeface="Times New Roman" pitchFamily="18" charset="0"/>
                <a:cs typeface="Times New Roman" pitchFamily="18" charset="0"/>
              </a:rPr>
              <a:t>sp</a:t>
            </a:r>
            <a:r>
              <a:rPr lang="en-US" sz="2000" dirty="0" smtClean="0">
                <a:solidFill>
                  <a:srgbClr val="00B0F0"/>
                </a:solidFill>
                <a:latin typeface="Times New Roman" pitchFamily="18" charset="0"/>
                <a:cs typeface="Times New Roman" pitchFamily="18" charset="0"/>
              </a:rPr>
              <a:t>)+,</a:t>
            </a:r>
            <a:r>
              <a:rPr lang="en-US" sz="2000" dirty="0" err="1" smtClean="0">
                <a:solidFill>
                  <a:srgbClr val="00B0F0"/>
                </a:solidFill>
                <a:latin typeface="Times New Roman" pitchFamily="18" charset="0"/>
                <a:cs typeface="Times New Roman" pitchFamily="18" charset="0"/>
              </a:rPr>
              <a:t>fp</a:t>
            </a:r>
            <a:endParaRPr lang="en-US" sz="2000" dirty="0" smtClean="0">
              <a:solidFill>
                <a:srgbClr val="00B0F0"/>
              </a:solidFill>
              <a:latin typeface="Times New Roman" pitchFamily="18" charset="0"/>
              <a:cs typeface="Times New Roman" pitchFamily="18" charset="0"/>
            </a:endParaRPr>
          </a:p>
          <a:p>
            <a:pPr marL="0" indent="0">
              <a:buFont typeface="Wingdings" pitchFamily="2" charset="2"/>
              <a:buNone/>
              <a:defRPr/>
            </a:pPr>
            <a:r>
              <a:rPr lang="en-US" sz="2000" dirty="0">
                <a:solidFill>
                  <a:srgbClr val="00B0F0"/>
                </a:solidFill>
                <a:latin typeface="Times New Roman" pitchFamily="18" charset="0"/>
                <a:cs typeface="Times New Roman" pitchFamily="18" charset="0"/>
              </a:rPr>
              <a:t> </a:t>
            </a:r>
            <a:r>
              <a:rPr lang="en-US" sz="2000" dirty="0" smtClean="0">
                <a:solidFill>
                  <a:srgbClr val="00B0F0"/>
                </a:solidFill>
                <a:latin typeface="Times New Roman" pitchFamily="18" charset="0"/>
                <a:cs typeface="Times New Roman" pitchFamily="18" charset="0"/>
              </a:rPr>
              <a:t>                           return            </a:t>
            </a:r>
            <a:endParaRPr lang="en-US" sz="2000" dirty="0">
              <a:solidFill>
                <a:srgbClr val="00B0F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itle 3"/>
          <p:cNvSpPr>
            <a:spLocks noGrp="1"/>
          </p:cNvSpPr>
          <p:nvPr>
            <p:ph type="title"/>
          </p:nvPr>
        </p:nvSpPr>
        <p:spPr/>
        <p:txBody>
          <a:bodyPr/>
          <a:lstStyle/>
          <a:p>
            <a:endParaRPr lang="en-US" smtClean="0"/>
          </a:p>
        </p:txBody>
      </p:sp>
      <p:sp>
        <p:nvSpPr>
          <p:cNvPr id="154627" name="Content Placeholder 4"/>
          <p:cNvSpPr>
            <a:spLocks noGrp="1"/>
          </p:cNvSpPr>
          <p:nvPr>
            <p:ph idx="1"/>
          </p:nvPr>
        </p:nvSpPr>
        <p:spPr>
          <a:xfrm>
            <a:off x="457200" y="838200"/>
            <a:ext cx="8229600" cy="5257800"/>
          </a:xfrm>
        </p:spPr>
        <p:txBody>
          <a:bodyPr/>
          <a:lstStyle/>
          <a:p>
            <a:pPr marL="0" indent="0">
              <a:buFont typeface="Wingdings" pitchFamily="2" charset="2"/>
              <a:buNone/>
            </a:pPr>
            <a:r>
              <a:rPr lang="en-US" smtClean="0"/>
              <a:t>Stack frame</a:t>
            </a:r>
          </a:p>
        </p:txBody>
      </p:sp>
      <p:graphicFrame>
        <p:nvGraphicFramePr>
          <p:cNvPr id="6" name="Table 5"/>
          <p:cNvGraphicFramePr>
            <a:graphicFrameLocks noGrp="1"/>
          </p:cNvGraphicFramePr>
          <p:nvPr/>
        </p:nvGraphicFramePr>
        <p:xfrm>
          <a:off x="3803650" y="609600"/>
          <a:ext cx="3048000" cy="2967040"/>
        </p:xfrm>
        <a:graphic>
          <a:graphicData uri="http://schemas.openxmlformats.org/drawingml/2006/table">
            <a:tbl>
              <a:tblPr firstRow="1" bandRow="1">
                <a:tableStyleId>{5C22544A-7EE6-4342-B048-85BDC9FD1C3A}</a:tableStyleId>
              </a:tblPr>
              <a:tblGrid>
                <a:gridCol w="3048000"/>
              </a:tblGrid>
              <a:tr h="370880">
                <a:tc>
                  <a:txBody>
                    <a:bodyPr/>
                    <a:lstStyle/>
                    <a:p>
                      <a:r>
                        <a:rPr lang="en-US" sz="1800" dirty="0" smtClean="0"/>
                        <a:t>[r1] from sub1</a:t>
                      </a:r>
                      <a:endParaRPr lang="en-US" sz="1800" dirty="0"/>
                    </a:p>
                  </a:txBody>
                  <a:tcPr marT="45725" marB="45725"/>
                </a:tc>
              </a:tr>
              <a:tr h="370880">
                <a:tc>
                  <a:txBody>
                    <a:bodyPr/>
                    <a:lstStyle/>
                    <a:p>
                      <a:r>
                        <a:rPr lang="en-US" sz="1800" dirty="0" smtClean="0"/>
                        <a:t>[r0] from sub1</a:t>
                      </a:r>
                      <a:endParaRPr lang="en-US" sz="1800" dirty="0"/>
                    </a:p>
                  </a:txBody>
                  <a:tcPr marT="45725" marB="45725"/>
                </a:tc>
              </a:tr>
              <a:tr h="370880">
                <a:tc>
                  <a:txBody>
                    <a:bodyPr/>
                    <a:lstStyle/>
                    <a:p>
                      <a:r>
                        <a:rPr lang="en-US" sz="1800" dirty="0" smtClean="0"/>
                        <a:t>[</a:t>
                      </a:r>
                      <a:r>
                        <a:rPr lang="en-US" sz="1800" dirty="0" err="1" smtClean="0"/>
                        <a:t>fp</a:t>
                      </a:r>
                      <a:r>
                        <a:rPr lang="en-US" sz="1800" dirty="0" smtClean="0"/>
                        <a:t>] from sub1</a:t>
                      </a:r>
                      <a:endParaRPr lang="en-US" sz="1800" dirty="0"/>
                    </a:p>
                  </a:txBody>
                  <a:tcPr marT="45725" marB="45725"/>
                </a:tc>
              </a:tr>
              <a:tr h="370880">
                <a:tc>
                  <a:txBody>
                    <a:bodyPr/>
                    <a:lstStyle/>
                    <a:p>
                      <a:r>
                        <a:rPr lang="en-US" sz="1800" dirty="0" smtClean="0"/>
                        <a:t>2164</a:t>
                      </a:r>
                      <a:endParaRPr lang="en-US" sz="1800" dirty="0"/>
                    </a:p>
                  </a:txBody>
                  <a:tcPr marT="45725" marB="45725"/>
                </a:tc>
              </a:tr>
              <a:tr h="370880">
                <a:tc>
                  <a:txBody>
                    <a:bodyPr/>
                    <a:lstStyle/>
                    <a:p>
                      <a:r>
                        <a:rPr lang="en-US" sz="1800" dirty="0" smtClean="0"/>
                        <a:t>Param3 </a:t>
                      </a:r>
                      <a:endParaRPr lang="en-US" sz="1800" dirty="0"/>
                    </a:p>
                  </a:txBody>
                  <a:tcPr marT="45725" marB="45725"/>
                </a:tc>
              </a:tr>
              <a:tr h="370880">
                <a:tc>
                  <a:txBody>
                    <a:bodyPr/>
                    <a:lstStyle/>
                    <a:p>
                      <a:r>
                        <a:rPr lang="en-US" sz="1800" dirty="0" smtClean="0"/>
                        <a:t>[r3]from main</a:t>
                      </a:r>
                      <a:endParaRPr lang="en-US" sz="1800" dirty="0"/>
                    </a:p>
                  </a:txBody>
                  <a:tcPr marT="45725" marB="45725"/>
                </a:tc>
              </a:tr>
              <a:tr h="370880">
                <a:tc>
                  <a:txBody>
                    <a:bodyPr/>
                    <a:lstStyle/>
                    <a:p>
                      <a:r>
                        <a:rPr lang="en-US" sz="1800" dirty="0" smtClean="0"/>
                        <a:t>[r2] from main</a:t>
                      </a:r>
                      <a:endParaRPr lang="en-US" sz="1800" dirty="0"/>
                    </a:p>
                  </a:txBody>
                  <a:tcPr marT="45725" marB="45725"/>
                </a:tc>
              </a:tr>
              <a:tr h="370880">
                <a:tc>
                  <a:txBody>
                    <a:bodyPr/>
                    <a:lstStyle/>
                    <a:p>
                      <a:r>
                        <a:rPr lang="en-US" sz="1800" dirty="0" smtClean="0"/>
                        <a:t>[r1]from main</a:t>
                      </a:r>
                      <a:endParaRPr lang="en-US" sz="1800" dirty="0"/>
                    </a:p>
                  </a:txBody>
                  <a:tcPr marT="45725" marB="45725"/>
                </a:tc>
              </a:tr>
            </a:tbl>
          </a:graphicData>
        </a:graphic>
      </p:graphicFrame>
      <p:graphicFrame>
        <p:nvGraphicFramePr>
          <p:cNvPr id="7" name="Table 6"/>
          <p:cNvGraphicFramePr>
            <a:graphicFrameLocks noGrp="1"/>
          </p:cNvGraphicFramePr>
          <p:nvPr/>
        </p:nvGraphicFramePr>
        <p:xfrm>
          <a:off x="3848100" y="3581400"/>
          <a:ext cx="2895600" cy="2219335"/>
        </p:xfrm>
        <a:graphic>
          <a:graphicData uri="http://schemas.openxmlformats.org/drawingml/2006/table">
            <a:tbl>
              <a:tblPr firstRow="1" bandRow="1">
                <a:tableStyleId>{5C22544A-7EE6-4342-B048-85BDC9FD1C3A}</a:tableStyleId>
              </a:tblPr>
              <a:tblGrid>
                <a:gridCol w="2895600"/>
              </a:tblGrid>
              <a:tr h="365721">
                <a:tc>
                  <a:txBody>
                    <a:bodyPr/>
                    <a:lstStyle/>
                    <a:p>
                      <a:r>
                        <a:rPr lang="en-US" sz="1800" dirty="0" smtClean="0"/>
                        <a:t>[r0] from main</a:t>
                      </a:r>
                      <a:endParaRPr lang="en-US" sz="1800" dirty="0"/>
                    </a:p>
                  </a:txBody>
                  <a:tcPr marT="45705" marB="45705"/>
                </a:tc>
              </a:tr>
              <a:tr h="370721">
                <a:tc>
                  <a:txBody>
                    <a:bodyPr/>
                    <a:lstStyle/>
                    <a:p>
                      <a:r>
                        <a:rPr lang="en-US" sz="1800" dirty="0" smtClean="0"/>
                        <a:t>[</a:t>
                      </a:r>
                      <a:r>
                        <a:rPr lang="en-US" sz="1800" dirty="0" err="1" smtClean="0"/>
                        <a:t>fp</a:t>
                      </a:r>
                      <a:r>
                        <a:rPr lang="en-US" sz="1800" dirty="0" smtClean="0"/>
                        <a:t>] from main</a:t>
                      </a:r>
                      <a:endParaRPr lang="en-US" sz="1800" dirty="0"/>
                    </a:p>
                  </a:txBody>
                  <a:tcPr marT="45705" marB="45705"/>
                </a:tc>
              </a:tr>
              <a:tr h="370721">
                <a:tc>
                  <a:txBody>
                    <a:bodyPr/>
                    <a:lstStyle/>
                    <a:p>
                      <a:r>
                        <a:rPr lang="en-US" sz="1800" dirty="0" smtClean="0"/>
                        <a:t>2012</a:t>
                      </a:r>
                      <a:endParaRPr lang="en-US" sz="1800" dirty="0"/>
                    </a:p>
                  </a:txBody>
                  <a:tcPr marT="45705" marB="45705"/>
                </a:tc>
              </a:tr>
              <a:tr h="370721">
                <a:tc>
                  <a:txBody>
                    <a:bodyPr/>
                    <a:lstStyle/>
                    <a:p>
                      <a:r>
                        <a:rPr lang="en-US" sz="1800" dirty="0" smtClean="0"/>
                        <a:t>Param1</a:t>
                      </a:r>
                      <a:endParaRPr lang="en-US" sz="1800" dirty="0"/>
                    </a:p>
                  </a:txBody>
                  <a:tcPr marT="45705" marB="45705"/>
                </a:tc>
              </a:tr>
              <a:tr h="370721">
                <a:tc>
                  <a:txBody>
                    <a:bodyPr/>
                    <a:lstStyle/>
                    <a:p>
                      <a:r>
                        <a:rPr lang="en-US" sz="1800" dirty="0" smtClean="0"/>
                        <a:t>param2</a:t>
                      </a:r>
                      <a:endParaRPr lang="en-US" sz="1800" dirty="0"/>
                    </a:p>
                  </a:txBody>
                  <a:tcPr marT="45705" marB="45705"/>
                </a:tc>
              </a:tr>
              <a:tr h="370721">
                <a:tc>
                  <a:txBody>
                    <a:bodyPr/>
                    <a:lstStyle/>
                    <a:p>
                      <a:endParaRPr lang="en-US" sz="1800" dirty="0"/>
                    </a:p>
                  </a:txBody>
                  <a:tcPr marT="45705" marB="45705"/>
                </a:tc>
              </a:tr>
            </a:tbl>
          </a:graphicData>
        </a:graphic>
      </p:graphicFrame>
      <p:sp>
        <p:nvSpPr>
          <p:cNvPr id="154664" name="TextBox 7"/>
          <p:cNvSpPr txBox="1">
            <a:spLocks noChangeArrowheads="1"/>
          </p:cNvSpPr>
          <p:nvPr/>
        </p:nvSpPr>
        <p:spPr bwMode="auto">
          <a:xfrm>
            <a:off x="6858000" y="5410200"/>
            <a:ext cx="1371600" cy="369888"/>
          </a:xfrm>
          <a:prstGeom prst="rect">
            <a:avLst/>
          </a:prstGeom>
          <a:noFill/>
          <a:ln w="9525">
            <a:noFill/>
            <a:miter lim="800000"/>
            <a:headEnd/>
            <a:tailEnd/>
          </a:ln>
        </p:spPr>
        <p:txBody>
          <a:bodyPr>
            <a:spAutoFit/>
          </a:bodyPr>
          <a:lstStyle/>
          <a:p>
            <a:r>
              <a:rPr lang="en-US"/>
              <a:t>Old tos</a:t>
            </a:r>
          </a:p>
        </p:txBody>
      </p:sp>
      <p:cxnSp>
        <p:nvCxnSpPr>
          <p:cNvPr id="10" name="Straight Arrow Connector 9"/>
          <p:cNvCxnSpPr/>
          <p:nvPr/>
        </p:nvCxnSpPr>
        <p:spPr>
          <a:xfrm flipH="1">
            <a:off x="6659563" y="5595938"/>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ight Brace 10"/>
          <p:cNvSpPr/>
          <p:nvPr/>
        </p:nvSpPr>
        <p:spPr>
          <a:xfrm>
            <a:off x="6858000" y="609600"/>
            <a:ext cx="334963" cy="18288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2" name="Right Brace 11"/>
          <p:cNvSpPr/>
          <p:nvPr/>
        </p:nvSpPr>
        <p:spPr>
          <a:xfrm>
            <a:off x="6926263" y="2438400"/>
            <a:ext cx="266700" cy="29718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54668" name="TextBox 12"/>
          <p:cNvSpPr txBox="1">
            <a:spLocks noChangeArrowheads="1"/>
          </p:cNvSpPr>
          <p:nvPr/>
        </p:nvSpPr>
        <p:spPr bwMode="auto">
          <a:xfrm>
            <a:off x="7391400" y="1066800"/>
            <a:ext cx="1295400" cy="1200150"/>
          </a:xfrm>
          <a:prstGeom prst="rect">
            <a:avLst/>
          </a:prstGeom>
          <a:noFill/>
          <a:ln w="9525">
            <a:noFill/>
            <a:miter lim="800000"/>
            <a:headEnd/>
            <a:tailEnd/>
          </a:ln>
        </p:spPr>
        <p:txBody>
          <a:bodyPr>
            <a:spAutoFit/>
          </a:bodyPr>
          <a:lstStyle/>
          <a:p>
            <a:r>
              <a:rPr lang="en-US"/>
              <a:t>Stack frame for second subroutine</a:t>
            </a:r>
          </a:p>
        </p:txBody>
      </p:sp>
      <p:sp>
        <p:nvSpPr>
          <p:cNvPr id="154669" name="TextBox 13"/>
          <p:cNvSpPr txBox="1">
            <a:spLocks noChangeArrowheads="1"/>
          </p:cNvSpPr>
          <p:nvPr/>
        </p:nvSpPr>
        <p:spPr bwMode="auto">
          <a:xfrm>
            <a:off x="7696200" y="3200400"/>
            <a:ext cx="990600" cy="1477963"/>
          </a:xfrm>
          <a:prstGeom prst="rect">
            <a:avLst/>
          </a:prstGeom>
          <a:noFill/>
          <a:ln w="9525">
            <a:noFill/>
            <a:miter lim="800000"/>
            <a:headEnd/>
            <a:tailEnd/>
          </a:ln>
        </p:spPr>
        <p:txBody>
          <a:bodyPr>
            <a:spAutoFit/>
          </a:bodyPr>
          <a:lstStyle/>
          <a:p>
            <a:r>
              <a:rPr lang="en-US"/>
              <a:t>Stack frame for first subroutine</a:t>
            </a:r>
          </a:p>
        </p:txBody>
      </p:sp>
      <p:sp>
        <p:nvSpPr>
          <p:cNvPr id="154670" name="TextBox 14"/>
          <p:cNvSpPr txBox="1">
            <a:spLocks noChangeArrowheads="1"/>
          </p:cNvSpPr>
          <p:nvPr/>
        </p:nvSpPr>
        <p:spPr bwMode="auto">
          <a:xfrm>
            <a:off x="2514600" y="1295400"/>
            <a:ext cx="1143000" cy="371475"/>
          </a:xfrm>
          <a:prstGeom prst="rect">
            <a:avLst/>
          </a:prstGeom>
          <a:noFill/>
          <a:ln w="9525">
            <a:noFill/>
            <a:miter lim="800000"/>
            <a:headEnd/>
            <a:tailEnd/>
          </a:ln>
        </p:spPr>
        <p:txBody>
          <a:bodyPr>
            <a:spAutoFit/>
          </a:bodyPr>
          <a:lstStyle/>
          <a:p>
            <a:r>
              <a:rPr lang="en-US"/>
              <a:t>fp</a:t>
            </a:r>
          </a:p>
        </p:txBody>
      </p:sp>
      <p:cxnSp>
        <p:nvCxnSpPr>
          <p:cNvPr id="17" name="Straight Arrow Connector 16"/>
          <p:cNvCxnSpPr/>
          <p:nvPr/>
        </p:nvCxnSpPr>
        <p:spPr>
          <a:xfrm>
            <a:off x="2971800" y="15240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4672" name="TextBox 17"/>
          <p:cNvSpPr txBox="1">
            <a:spLocks noChangeArrowheads="1"/>
          </p:cNvSpPr>
          <p:nvPr/>
        </p:nvSpPr>
        <p:spPr bwMode="auto">
          <a:xfrm>
            <a:off x="2160588" y="3892550"/>
            <a:ext cx="762000" cy="369888"/>
          </a:xfrm>
          <a:prstGeom prst="rect">
            <a:avLst/>
          </a:prstGeom>
          <a:noFill/>
          <a:ln w="9525">
            <a:noFill/>
            <a:miter lim="800000"/>
            <a:headEnd/>
            <a:tailEnd/>
          </a:ln>
        </p:spPr>
        <p:txBody>
          <a:bodyPr>
            <a:spAutoFit/>
          </a:bodyPr>
          <a:lstStyle/>
          <a:p>
            <a:r>
              <a:rPr lang="en-US"/>
              <a:t>fp</a:t>
            </a:r>
          </a:p>
        </p:txBody>
      </p:sp>
      <p:cxnSp>
        <p:nvCxnSpPr>
          <p:cNvPr id="24" name="Straight Arrow Connector 23"/>
          <p:cNvCxnSpPr>
            <a:stCxn id="154672" idx="3"/>
          </p:cNvCxnSpPr>
          <p:nvPr/>
        </p:nvCxnSpPr>
        <p:spPr>
          <a:xfrm>
            <a:off x="2922588" y="4076700"/>
            <a:ext cx="8874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itle 1"/>
          <p:cNvSpPr>
            <a:spLocks noGrp="1"/>
          </p:cNvSpPr>
          <p:nvPr>
            <p:ph type="title"/>
          </p:nvPr>
        </p:nvSpPr>
        <p:spPr>
          <a:xfrm>
            <a:off x="457200" y="990600"/>
            <a:ext cx="8229600" cy="1143000"/>
          </a:xfrm>
        </p:spPr>
        <p:txBody>
          <a:bodyPr>
            <a:normAutofit fontScale="90000"/>
          </a:bodyPr>
          <a:lstStyle/>
          <a:p>
            <a:r>
              <a:rPr lang="en-US" dirty="0" smtClean="0">
                <a:solidFill>
                  <a:srgbClr val="00B050"/>
                </a:solidFill>
              </a:rPr>
              <a:t/>
            </a:r>
            <a:br>
              <a:rPr lang="en-US" dirty="0" smtClean="0">
                <a:solidFill>
                  <a:srgbClr val="00B050"/>
                </a:solidFill>
              </a:rPr>
            </a:br>
            <a:r>
              <a:rPr lang="en-US" sz="5300" b="1" dirty="0" smtClean="0">
                <a:solidFill>
                  <a:srgbClr val="00B050"/>
                </a:solidFill>
              </a:rPr>
              <a:t>Additional instructions</a:t>
            </a:r>
            <a:r>
              <a:rPr lang="en-US" dirty="0" smtClean="0">
                <a:solidFill>
                  <a:srgbClr val="00B050"/>
                </a:solidFill>
              </a:rPr>
              <a:t/>
            </a:r>
            <a:br>
              <a:rPr lang="en-US" dirty="0" smtClean="0">
                <a:solidFill>
                  <a:srgbClr val="00B050"/>
                </a:solidFill>
              </a:rPr>
            </a:br>
            <a:endParaRPr lang="en-US" dirty="0" smtClean="0"/>
          </a:p>
        </p:txBody>
      </p:sp>
      <p:sp>
        <p:nvSpPr>
          <p:cNvPr id="3" name="Content Placeholder 2"/>
          <p:cNvSpPr>
            <a:spLocks noGrp="1"/>
          </p:cNvSpPr>
          <p:nvPr>
            <p:ph idx="1"/>
          </p:nvPr>
        </p:nvSpPr>
        <p:spPr/>
        <p:txBody>
          <a:bodyPr/>
          <a:lstStyle/>
          <a:p>
            <a:pPr marL="0" indent="0" algn="just">
              <a:buFont typeface="Wingdings" pitchFamily="2" charset="2"/>
              <a:buNone/>
              <a:defRPr/>
            </a:pPr>
            <a:r>
              <a:rPr lang="en-US" sz="2000" dirty="0" smtClean="0">
                <a:solidFill>
                  <a:srgbClr val="C00000"/>
                </a:solidFill>
                <a:latin typeface="Times New Roman" pitchFamily="18" charset="0"/>
                <a:cs typeface="Times New Roman" pitchFamily="18" charset="0"/>
              </a:rPr>
              <a:t>Logical instructions</a:t>
            </a:r>
          </a:p>
          <a:p>
            <a:pPr algn="just">
              <a:defRPr/>
            </a:pPr>
            <a:r>
              <a:rPr lang="en-US" sz="2000" dirty="0" smtClean="0">
                <a:solidFill>
                  <a:srgbClr val="FFC000"/>
                </a:solidFill>
                <a:latin typeface="Times New Roman" pitchFamily="18" charset="0"/>
                <a:cs typeface="Times New Roman" pitchFamily="18" charset="0"/>
              </a:rPr>
              <a:t>Logical operations such as AND,OR,NOT applied to individual bits are the basic building blocks of digital circuits.</a:t>
            </a:r>
          </a:p>
          <a:p>
            <a:pPr algn="just">
              <a:defRPr/>
            </a:pPr>
            <a:r>
              <a:rPr lang="en-US" sz="2000" dirty="0" err="1" smtClean="0">
                <a:solidFill>
                  <a:srgbClr val="FFC000"/>
                </a:solidFill>
                <a:latin typeface="Times New Roman" pitchFamily="18" charset="0"/>
                <a:cs typeface="Times New Roman" pitchFamily="18" charset="0"/>
              </a:rPr>
              <a:t>Eg:not</a:t>
            </a:r>
            <a:r>
              <a:rPr lang="en-US" sz="2000" dirty="0" smtClean="0">
                <a:solidFill>
                  <a:srgbClr val="FFC000"/>
                </a:solidFill>
                <a:latin typeface="Times New Roman" pitchFamily="18" charset="0"/>
                <a:cs typeface="Times New Roman" pitchFamily="18" charset="0"/>
              </a:rPr>
              <a:t> </a:t>
            </a:r>
            <a:r>
              <a:rPr lang="en-US" sz="2000" dirty="0" err="1" smtClean="0">
                <a:solidFill>
                  <a:srgbClr val="FFC000"/>
                </a:solidFill>
                <a:latin typeface="Times New Roman" pitchFamily="18" charset="0"/>
                <a:cs typeface="Times New Roman" pitchFamily="18" charset="0"/>
              </a:rPr>
              <a:t>dst</a:t>
            </a:r>
            <a:endParaRPr lang="en-US" sz="2000" dirty="0" smtClean="0">
              <a:solidFill>
                <a:srgbClr val="FFC000"/>
              </a:solidFill>
              <a:latin typeface="Times New Roman" pitchFamily="18" charset="0"/>
              <a:cs typeface="Times New Roman" pitchFamily="18" charset="0"/>
            </a:endParaRPr>
          </a:p>
          <a:p>
            <a:pPr algn="just">
              <a:defRPr/>
            </a:pPr>
            <a:r>
              <a:rPr lang="en-US" sz="2000" dirty="0" smtClean="0">
                <a:solidFill>
                  <a:srgbClr val="FFC000"/>
                </a:solidFill>
                <a:latin typeface="Times New Roman" pitchFamily="18" charset="0"/>
                <a:cs typeface="Times New Roman" pitchFamily="18" charset="0"/>
              </a:rPr>
              <a:t>Not r0</a:t>
            </a:r>
          </a:p>
          <a:p>
            <a:pPr marL="0" indent="0" algn="just">
              <a:buFont typeface="Wingdings" pitchFamily="2" charset="2"/>
              <a:buNone/>
              <a:defRPr/>
            </a:pPr>
            <a:r>
              <a:rPr lang="en-US" sz="2000" dirty="0">
                <a:solidFill>
                  <a:srgbClr val="FFC000"/>
                </a:solidFill>
                <a:latin typeface="Times New Roman" pitchFamily="18" charset="0"/>
                <a:cs typeface="Times New Roman" pitchFamily="18" charset="0"/>
              </a:rPr>
              <a:t> </a:t>
            </a:r>
            <a:r>
              <a:rPr lang="en-US" sz="2000" dirty="0" smtClean="0">
                <a:solidFill>
                  <a:srgbClr val="FFC000"/>
                </a:solidFill>
                <a:latin typeface="Times New Roman" pitchFamily="18" charset="0"/>
                <a:cs typeface="Times New Roman" pitchFamily="18" charset="0"/>
              </a:rPr>
              <a:t>   add #1,r0</a:t>
            </a:r>
          </a:p>
          <a:p>
            <a:pPr marL="0" indent="0" algn="just">
              <a:buFont typeface="Wingdings" pitchFamily="2" charset="2"/>
              <a:buNone/>
              <a:defRPr/>
            </a:pPr>
            <a:r>
              <a:rPr lang="en-US" sz="2000" dirty="0">
                <a:solidFill>
                  <a:srgbClr val="FFC000"/>
                </a:solidFill>
                <a:latin typeface="Times New Roman" pitchFamily="18" charset="0"/>
                <a:cs typeface="Times New Roman" pitchFamily="18" charset="0"/>
              </a:rPr>
              <a:t> </a:t>
            </a:r>
            <a:r>
              <a:rPr lang="en-US" sz="2000" dirty="0" smtClean="0">
                <a:solidFill>
                  <a:srgbClr val="FFC000"/>
                </a:solidFill>
                <a:latin typeface="Times New Roman" pitchFamily="18" charset="0"/>
                <a:cs typeface="Times New Roman" pitchFamily="18" charset="0"/>
              </a:rPr>
              <a:t>      or</a:t>
            </a:r>
          </a:p>
          <a:p>
            <a:pPr marL="0" indent="0" algn="just">
              <a:buFont typeface="Wingdings" pitchFamily="2" charset="2"/>
              <a:buNone/>
              <a:defRPr/>
            </a:pPr>
            <a:r>
              <a:rPr lang="en-US" sz="2000" dirty="0">
                <a:solidFill>
                  <a:srgbClr val="FFC000"/>
                </a:solidFill>
                <a:latin typeface="Times New Roman" pitchFamily="18" charset="0"/>
                <a:cs typeface="Times New Roman" pitchFamily="18" charset="0"/>
              </a:rPr>
              <a:t> </a:t>
            </a:r>
            <a:r>
              <a:rPr lang="en-US" sz="2000" dirty="0" smtClean="0">
                <a:solidFill>
                  <a:srgbClr val="FFC000"/>
                </a:solidFill>
                <a:latin typeface="Times New Roman" pitchFamily="18" charset="0"/>
                <a:cs typeface="Times New Roman" pitchFamily="18" charset="0"/>
              </a:rPr>
              <a:t>     negate r0</a:t>
            </a:r>
            <a:endParaRPr lang="en-US" sz="2000" dirty="0">
              <a:solidFill>
                <a:srgbClr val="FFC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idx="4294967295"/>
          </p:nvPr>
        </p:nvSpPr>
        <p:spPr>
          <a:xfrm>
            <a:off x="457200" y="457200"/>
            <a:ext cx="8229600" cy="1143000"/>
          </a:xfrm>
        </p:spPr>
        <p:txBody>
          <a:bodyPr/>
          <a:lstStyle/>
          <a:p>
            <a:pPr eaLnBrk="1" hangingPunct="1"/>
            <a:r>
              <a:rPr lang="en-US" altLang="zh-CN" dirty="0" smtClean="0">
                <a:ea typeface="SimSun" pitchFamily="2" charset="-122"/>
              </a:rPr>
              <a:t>Logical Shifts</a:t>
            </a:r>
          </a:p>
        </p:txBody>
      </p:sp>
      <p:sp>
        <p:nvSpPr>
          <p:cNvPr id="157699" name="Rectangle 3"/>
          <p:cNvSpPr>
            <a:spLocks noGrp="1" noChangeArrowheads="1"/>
          </p:cNvSpPr>
          <p:nvPr>
            <p:ph type="body" idx="4294967295"/>
          </p:nvPr>
        </p:nvSpPr>
        <p:spPr>
          <a:xfrm>
            <a:off x="457200" y="1719263"/>
            <a:ext cx="8229600" cy="795337"/>
          </a:xfrm>
        </p:spPr>
        <p:txBody>
          <a:bodyPr/>
          <a:lstStyle/>
          <a:p>
            <a:pPr eaLnBrk="1" hangingPunct="1">
              <a:lnSpc>
                <a:spcPct val="80000"/>
              </a:lnSpc>
            </a:pPr>
            <a:r>
              <a:rPr lang="en-US" altLang="zh-CN" sz="2600" smtClean="0">
                <a:ea typeface="SimSun" pitchFamily="2" charset="-122"/>
              </a:rPr>
              <a:t>Logical shift – shifting left (LShiftL) and shifting right (LShiftR)</a:t>
            </a:r>
          </a:p>
        </p:txBody>
      </p:sp>
      <p:sp>
        <p:nvSpPr>
          <p:cNvPr id="157700" name="Freeform 4"/>
          <p:cNvSpPr>
            <a:spLocks/>
          </p:cNvSpPr>
          <p:nvPr/>
        </p:nvSpPr>
        <p:spPr bwMode="auto">
          <a:xfrm>
            <a:off x="6611938" y="4819650"/>
            <a:ext cx="95250" cy="47625"/>
          </a:xfrm>
          <a:custGeom>
            <a:avLst/>
            <a:gdLst>
              <a:gd name="T0" fmla="*/ 0 w 6"/>
              <a:gd name="T1" fmla="*/ 2147483647 h 3"/>
              <a:gd name="T2" fmla="*/ 2147483647 w 6"/>
              <a:gd name="T3" fmla="*/ 2147483647 h 3"/>
              <a:gd name="T4" fmla="*/ 0 w 6"/>
              <a:gd name="T5" fmla="*/ 0 h 3"/>
              <a:gd name="T6" fmla="*/ 0 w 6"/>
              <a:gd name="T7" fmla="*/ 2147483647 h 3"/>
              <a:gd name="T8" fmla="*/ 0 w 6"/>
              <a:gd name="T9" fmla="*/ 2147483647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5875">
            <a:solidFill>
              <a:srgbClr val="000000"/>
            </a:solidFill>
            <a:round/>
            <a:headEnd/>
            <a:tailEnd/>
          </a:ln>
        </p:spPr>
        <p:txBody>
          <a:bodyPr/>
          <a:lstStyle/>
          <a:p>
            <a:endParaRPr lang="en-IN"/>
          </a:p>
        </p:txBody>
      </p:sp>
      <p:sp>
        <p:nvSpPr>
          <p:cNvPr id="157701" name="Freeform 5"/>
          <p:cNvSpPr>
            <a:spLocks/>
          </p:cNvSpPr>
          <p:nvPr/>
        </p:nvSpPr>
        <p:spPr bwMode="auto">
          <a:xfrm>
            <a:off x="6611938" y="4819650"/>
            <a:ext cx="95250" cy="47625"/>
          </a:xfrm>
          <a:custGeom>
            <a:avLst/>
            <a:gdLst>
              <a:gd name="T0" fmla="*/ 0 w 60"/>
              <a:gd name="T1" fmla="*/ 2147483647 h 30"/>
              <a:gd name="T2" fmla="*/ 2147483647 w 60"/>
              <a:gd name="T3" fmla="*/ 2147483647 h 30"/>
              <a:gd name="T4" fmla="*/ 0 w 60"/>
              <a:gd name="T5" fmla="*/ 0 h 30"/>
              <a:gd name="T6" fmla="*/ 0 w 60"/>
              <a:gd name="T7" fmla="*/ 2147483647 h 30"/>
              <a:gd name="T8" fmla="*/ 0 w 60"/>
              <a:gd name="T9" fmla="*/ 2147483647 h 30"/>
              <a:gd name="T10" fmla="*/ 0 60000 65536"/>
              <a:gd name="T11" fmla="*/ 0 60000 65536"/>
              <a:gd name="T12" fmla="*/ 0 60000 65536"/>
              <a:gd name="T13" fmla="*/ 0 60000 65536"/>
              <a:gd name="T14" fmla="*/ 0 60000 65536"/>
              <a:gd name="T15" fmla="*/ 0 w 60"/>
              <a:gd name="T16" fmla="*/ 0 h 30"/>
              <a:gd name="T17" fmla="*/ 60 w 60"/>
              <a:gd name="T18" fmla="*/ 30 h 30"/>
            </a:gdLst>
            <a:ahLst/>
            <a:cxnLst>
              <a:cxn ang="T10">
                <a:pos x="T0" y="T1"/>
              </a:cxn>
              <a:cxn ang="T11">
                <a:pos x="T2" y="T3"/>
              </a:cxn>
              <a:cxn ang="T12">
                <a:pos x="T4" y="T5"/>
              </a:cxn>
              <a:cxn ang="T13">
                <a:pos x="T6" y="T7"/>
              </a:cxn>
              <a:cxn ang="T14">
                <a:pos x="T8" y="T9"/>
              </a:cxn>
            </a:cxnLst>
            <a:rect l="T15" t="T16" r="T17" b="T18"/>
            <a:pathLst>
              <a:path w="60" h="30">
                <a:moveTo>
                  <a:pt x="0" y="30"/>
                </a:moveTo>
                <a:lnTo>
                  <a:pt x="60" y="20"/>
                </a:lnTo>
                <a:lnTo>
                  <a:pt x="0" y="0"/>
                </a:lnTo>
                <a:lnTo>
                  <a:pt x="0" y="20"/>
                </a:lnTo>
                <a:lnTo>
                  <a:pt x="0" y="30"/>
                </a:lnTo>
                <a:close/>
              </a:path>
            </a:pathLst>
          </a:custGeom>
          <a:solidFill>
            <a:srgbClr val="000000"/>
          </a:solidFill>
          <a:ln w="0">
            <a:solidFill>
              <a:srgbClr val="000000"/>
            </a:solidFill>
            <a:round/>
            <a:headEnd/>
            <a:tailEnd/>
          </a:ln>
        </p:spPr>
        <p:txBody>
          <a:bodyPr/>
          <a:lstStyle/>
          <a:p>
            <a:endParaRPr lang="en-IN"/>
          </a:p>
        </p:txBody>
      </p:sp>
      <p:sp>
        <p:nvSpPr>
          <p:cNvPr id="157702" name="Line 6"/>
          <p:cNvSpPr>
            <a:spLocks noChangeShapeType="1"/>
          </p:cNvSpPr>
          <p:nvPr/>
        </p:nvSpPr>
        <p:spPr bwMode="auto">
          <a:xfrm flipH="1">
            <a:off x="6310313" y="4851400"/>
            <a:ext cx="301625" cy="1588"/>
          </a:xfrm>
          <a:prstGeom prst="line">
            <a:avLst/>
          </a:prstGeom>
          <a:noFill/>
          <a:ln w="15875">
            <a:solidFill>
              <a:srgbClr val="000000"/>
            </a:solidFill>
            <a:round/>
            <a:headEnd/>
            <a:tailEnd/>
          </a:ln>
        </p:spPr>
        <p:txBody>
          <a:bodyPr/>
          <a:lstStyle/>
          <a:p>
            <a:endParaRPr lang="en-IN"/>
          </a:p>
        </p:txBody>
      </p:sp>
      <p:sp>
        <p:nvSpPr>
          <p:cNvPr id="157703" name="Rectangle 7"/>
          <p:cNvSpPr>
            <a:spLocks noChangeArrowheads="1"/>
          </p:cNvSpPr>
          <p:nvPr/>
        </p:nvSpPr>
        <p:spPr bwMode="auto">
          <a:xfrm>
            <a:off x="6056313" y="5803900"/>
            <a:ext cx="254000" cy="238125"/>
          </a:xfrm>
          <a:prstGeom prst="rect">
            <a:avLst/>
          </a:prstGeom>
          <a:noFill/>
          <a:ln w="15875">
            <a:solidFill>
              <a:srgbClr val="000000"/>
            </a:solidFill>
            <a:miter lim="800000"/>
            <a:headEnd/>
            <a:tailEnd/>
          </a:ln>
        </p:spPr>
        <p:txBody>
          <a:bodyPr/>
          <a:lstStyle/>
          <a:p>
            <a:endParaRPr lang="en-US"/>
          </a:p>
        </p:txBody>
      </p:sp>
      <p:sp>
        <p:nvSpPr>
          <p:cNvPr id="157704" name="Rectangle 8"/>
          <p:cNvSpPr>
            <a:spLocks noChangeArrowheads="1"/>
          </p:cNvSpPr>
          <p:nvPr/>
        </p:nvSpPr>
        <p:spPr bwMode="auto">
          <a:xfrm>
            <a:off x="6056313" y="5327650"/>
            <a:ext cx="254000" cy="254000"/>
          </a:xfrm>
          <a:prstGeom prst="rect">
            <a:avLst/>
          </a:prstGeom>
          <a:noFill/>
          <a:ln w="15875">
            <a:solidFill>
              <a:srgbClr val="000000"/>
            </a:solidFill>
            <a:miter lim="800000"/>
            <a:headEnd/>
            <a:tailEnd/>
          </a:ln>
        </p:spPr>
        <p:txBody>
          <a:bodyPr/>
          <a:lstStyle/>
          <a:p>
            <a:endParaRPr lang="en-US"/>
          </a:p>
        </p:txBody>
      </p:sp>
      <p:sp>
        <p:nvSpPr>
          <p:cNvPr id="157705" name="Freeform 9"/>
          <p:cNvSpPr>
            <a:spLocks/>
          </p:cNvSpPr>
          <p:nvPr/>
        </p:nvSpPr>
        <p:spPr bwMode="auto">
          <a:xfrm>
            <a:off x="3068638" y="4835525"/>
            <a:ext cx="95250" cy="31750"/>
          </a:xfrm>
          <a:custGeom>
            <a:avLst/>
            <a:gdLst>
              <a:gd name="T0" fmla="*/ 0 w 6"/>
              <a:gd name="T1" fmla="*/ 2147483647 h 2"/>
              <a:gd name="T2" fmla="*/ 2147483647 w 6"/>
              <a:gd name="T3" fmla="*/ 2147483647 h 2"/>
              <a:gd name="T4" fmla="*/ 0 w 6"/>
              <a:gd name="T5" fmla="*/ 0 h 2"/>
              <a:gd name="T6" fmla="*/ 0 w 6"/>
              <a:gd name="T7" fmla="*/ 2147483647 h 2"/>
              <a:gd name="T8" fmla="*/ 0 w 6"/>
              <a:gd name="T9" fmla="*/ 2147483647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5875">
            <a:solidFill>
              <a:srgbClr val="000000"/>
            </a:solidFill>
            <a:round/>
            <a:headEnd/>
            <a:tailEnd/>
          </a:ln>
        </p:spPr>
        <p:txBody>
          <a:bodyPr/>
          <a:lstStyle/>
          <a:p>
            <a:endParaRPr lang="en-IN"/>
          </a:p>
        </p:txBody>
      </p:sp>
      <p:sp>
        <p:nvSpPr>
          <p:cNvPr id="157706" name="Freeform 10"/>
          <p:cNvSpPr>
            <a:spLocks/>
          </p:cNvSpPr>
          <p:nvPr/>
        </p:nvSpPr>
        <p:spPr bwMode="auto">
          <a:xfrm>
            <a:off x="3068638" y="4835525"/>
            <a:ext cx="95250" cy="31750"/>
          </a:xfrm>
          <a:custGeom>
            <a:avLst/>
            <a:gdLst>
              <a:gd name="T0" fmla="*/ 0 w 60"/>
              <a:gd name="T1" fmla="*/ 2147483647 h 20"/>
              <a:gd name="T2" fmla="*/ 2147483647 w 60"/>
              <a:gd name="T3" fmla="*/ 2147483647 h 20"/>
              <a:gd name="T4" fmla="*/ 0 w 60"/>
              <a:gd name="T5" fmla="*/ 0 h 20"/>
              <a:gd name="T6" fmla="*/ 0 w 60"/>
              <a:gd name="T7" fmla="*/ 2147483647 h 20"/>
              <a:gd name="T8" fmla="*/ 0 w 60"/>
              <a:gd name="T9" fmla="*/ 2147483647 h 20"/>
              <a:gd name="T10" fmla="*/ 0 60000 65536"/>
              <a:gd name="T11" fmla="*/ 0 60000 65536"/>
              <a:gd name="T12" fmla="*/ 0 60000 65536"/>
              <a:gd name="T13" fmla="*/ 0 60000 65536"/>
              <a:gd name="T14" fmla="*/ 0 60000 65536"/>
              <a:gd name="T15" fmla="*/ 0 w 60"/>
              <a:gd name="T16" fmla="*/ 0 h 20"/>
              <a:gd name="T17" fmla="*/ 60 w 60"/>
              <a:gd name="T18" fmla="*/ 20 h 20"/>
            </a:gdLst>
            <a:ahLst/>
            <a:cxnLst>
              <a:cxn ang="T10">
                <a:pos x="T0" y="T1"/>
              </a:cxn>
              <a:cxn ang="T11">
                <a:pos x="T2" y="T3"/>
              </a:cxn>
              <a:cxn ang="T12">
                <a:pos x="T4" y="T5"/>
              </a:cxn>
              <a:cxn ang="T13">
                <a:pos x="T6" y="T7"/>
              </a:cxn>
              <a:cxn ang="T14">
                <a:pos x="T8" y="T9"/>
              </a:cxn>
            </a:cxnLst>
            <a:rect l="T15" t="T16" r="T17" b="T18"/>
            <a:pathLst>
              <a:path w="60" h="20">
                <a:moveTo>
                  <a:pt x="0" y="20"/>
                </a:moveTo>
                <a:lnTo>
                  <a:pt x="60" y="10"/>
                </a:lnTo>
                <a:lnTo>
                  <a:pt x="0" y="0"/>
                </a:lnTo>
                <a:lnTo>
                  <a:pt x="0" y="10"/>
                </a:lnTo>
                <a:lnTo>
                  <a:pt x="0" y="20"/>
                </a:lnTo>
                <a:close/>
              </a:path>
            </a:pathLst>
          </a:custGeom>
          <a:solidFill>
            <a:srgbClr val="000000"/>
          </a:solidFill>
          <a:ln w="0">
            <a:solidFill>
              <a:srgbClr val="000000"/>
            </a:solidFill>
            <a:round/>
            <a:headEnd/>
            <a:tailEnd/>
          </a:ln>
        </p:spPr>
        <p:txBody>
          <a:bodyPr/>
          <a:lstStyle/>
          <a:p>
            <a:endParaRPr lang="en-IN"/>
          </a:p>
        </p:txBody>
      </p:sp>
      <p:sp>
        <p:nvSpPr>
          <p:cNvPr id="157707" name="Line 11"/>
          <p:cNvSpPr>
            <a:spLocks noChangeShapeType="1"/>
          </p:cNvSpPr>
          <p:nvPr/>
        </p:nvSpPr>
        <p:spPr bwMode="auto">
          <a:xfrm flipH="1">
            <a:off x="2846388" y="4851400"/>
            <a:ext cx="206375" cy="1588"/>
          </a:xfrm>
          <a:prstGeom prst="line">
            <a:avLst/>
          </a:prstGeom>
          <a:noFill/>
          <a:ln w="15875">
            <a:solidFill>
              <a:srgbClr val="000000"/>
            </a:solidFill>
            <a:round/>
            <a:headEnd/>
            <a:tailEnd/>
          </a:ln>
        </p:spPr>
        <p:txBody>
          <a:bodyPr/>
          <a:lstStyle/>
          <a:p>
            <a:endParaRPr lang="en-IN"/>
          </a:p>
        </p:txBody>
      </p:sp>
      <p:sp>
        <p:nvSpPr>
          <p:cNvPr id="157708" name="Freeform 12"/>
          <p:cNvSpPr>
            <a:spLocks/>
          </p:cNvSpPr>
          <p:nvPr/>
        </p:nvSpPr>
        <p:spPr bwMode="auto">
          <a:xfrm>
            <a:off x="5961063" y="4819650"/>
            <a:ext cx="95250" cy="47625"/>
          </a:xfrm>
          <a:custGeom>
            <a:avLst/>
            <a:gdLst>
              <a:gd name="T0" fmla="*/ 0 w 6"/>
              <a:gd name="T1" fmla="*/ 2147483647 h 3"/>
              <a:gd name="T2" fmla="*/ 2147483647 w 6"/>
              <a:gd name="T3" fmla="*/ 2147483647 h 3"/>
              <a:gd name="T4" fmla="*/ 0 w 6"/>
              <a:gd name="T5" fmla="*/ 0 h 3"/>
              <a:gd name="T6" fmla="*/ 0 w 6"/>
              <a:gd name="T7" fmla="*/ 2147483647 h 3"/>
              <a:gd name="T8" fmla="*/ 0 w 6"/>
              <a:gd name="T9" fmla="*/ 2147483647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15875">
            <a:solidFill>
              <a:srgbClr val="000000"/>
            </a:solidFill>
            <a:round/>
            <a:headEnd/>
            <a:tailEnd/>
          </a:ln>
        </p:spPr>
        <p:txBody>
          <a:bodyPr/>
          <a:lstStyle/>
          <a:p>
            <a:endParaRPr lang="en-IN"/>
          </a:p>
        </p:txBody>
      </p:sp>
      <p:sp>
        <p:nvSpPr>
          <p:cNvPr id="157709" name="Freeform 13"/>
          <p:cNvSpPr>
            <a:spLocks/>
          </p:cNvSpPr>
          <p:nvPr/>
        </p:nvSpPr>
        <p:spPr bwMode="auto">
          <a:xfrm>
            <a:off x="5961063" y="4819650"/>
            <a:ext cx="95250" cy="47625"/>
          </a:xfrm>
          <a:custGeom>
            <a:avLst/>
            <a:gdLst>
              <a:gd name="T0" fmla="*/ 0 w 60"/>
              <a:gd name="T1" fmla="*/ 2147483647 h 30"/>
              <a:gd name="T2" fmla="*/ 2147483647 w 60"/>
              <a:gd name="T3" fmla="*/ 2147483647 h 30"/>
              <a:gd name="T4" fmla="*/ 0 w 60"/>
              <a:gd name="T5" fmla="*/ 0 h 30"/>
              <a:gd name="T6" fmla="*/ 0 w 60"/>
              <a:gd name="T7" fmla="*/ 2147483647 h 30"/>
              <a:gd name="T8" fmla="*/ 0 w 60"/>
              <a:gd name="T9" fmla="*/ 2147483647 h 30"/>
              <a:gd name="T10" fmla="*/ 0 60000 65536"/>
              <a:gd name="T11" fmla="*/ 0 60000 65536"/>
              <a:gd name="T12" fmla="*/ 0 60000 65536"/>
              <a:gd name="T13" fmla="*/ 0 60000 65536"/>
              <a:gd name="T14" fmla="*/ 0 60000 65536"/>
              <a:gd name="T15" fmla="*/ 0 w 60"/>
              <a:gd name="T16" fmla="*/ 0 h 30"/>
              <a:gd name="T17" fmla="*/ 60 w 60"/>
              <a:gd name="T18" fmla="*/ 30 h 30"/>
            </a:gdLst>
            <a:ahLst/>
            <a:cxnLst>
              <a:cxn ang="T10">
                <a:pos x="T0" y="T1"/>
              </a:cxn>
              <a:cxn ang="T11">
                <a:pos x="T2" y="T3"/>
              </a:cxn>
              <a:cxn ang="T12">
                <a:pos x="T4" y="T5"/>
              </a:cxn>
              <a:cxn ang="T13">
                <a:pos x="T6" y="T7"/>
              </a:cxn>
              <a:cxn ang="T14">
                <a:pos x="T8" y="T9"/>
              </a:cxn>
            </a:cxnLst>
            <a:rect l="T15" t="T16" r="T17" b="T18"/>
            <a:pathLst>
              <a:path w="60" h="30">
                <a:moveTo>
                  <a:pt x="0" y="30"/>
                </a:moveTo>
                <a:lnTo>
                  <a:pt x="60" y="10"/>
                </a:lnTo>
                <a:lnTo>
                  <a:pt x="0" y="0"/>
                </a:lnTo>
                <a:lnTo>
                  <a:pt x="0" y="10"/>
                </a:lnTo>
                <a:lnTo>
                  <a:pt x="0" y="30"/>
                </a:lnTo>
                <a:close/>
              </a:path>
            </a:pathLst>
          </a:custGeom>
          <a:solidFill>
            <a:srgbClr val="000000"/>
          </a:solidFill>
          <a:ln w="0">
            <a:solidFill>
              <a:srgbClr val="000000"/>
            </a:solidFill>
            <a:round/>
            <a:headEnd/>
            <a:tailEnd/>
          </a:ln>
        </p:spPr>
        <p:txBody>
          <a:bodyPr/>
          <a:lstStyle/>
          <a:p>
            <a:endParaRPr lang="en-IN"/>
          </a:p>
        </p:txBody>
      </p:sp>
      <p:sp>
        <p:nvSpPr>
          <p:cNvPr id="157710" name="Line 14"/>
          <p:cNvSpPr>
            <a:spLocks noChangeShapeType="1"/>
          </p:cNvSpPr>
          <p:nvPr/>
        </p:nvSpPr>
        <p:spPr bwMode="auto">
          <a:xfrm flipH="1">
            <a:off x="5738813" y="4835525"/>
            <a:ext cx="222250" cy="1588"/>
          </a:xfrm>
          <a:prstGeom prst="line">
            <a:avLst/>
          </a:prstGeom>
          <a:noFill/>
          <a:ln w="15875">
            <a:solidFill>
              <a:srgbClr val="000000"/>
            </a:solidFill>
            <a:round/>
            <a:headEnd/>
            <a:tailEnd/>
          </a:ln>
        </p:spPr>
        <p:txBody>
          <a:bodyPr/>
          <a:lstStyle/>
          <a:p>
            <a:endParaRPr lang="en-IN"/>
          </a:p>
        </p:txBody>
      </p:sp>
      <p:sp>
        <p:nvSpPr>
          <p:cNvPr id="157711" name="Rectangle 15"/>
          <p:cNvSpPr>
            <a:spLocks noChangeArrowheads="1"/>
          </p:cNvSpPr>
          <p:nvPr/>
        </p:nvSpPr>
        <p:spPr bwMode="auto">
          <a:xfrm>
            <a:off x="6135688" y="4756150"/>
            <a:ext cx="101600"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C</a:t>
            </a:r>
            <a:endParaRPr lang="en-CA" altLang="zh-CN" sz="2400">
              <a:latin typeface="Times New Roman" pitchFamily="18" charset="0"/>
              <a:ea typeface="SimSun" pitchFamily="2" charset="-122"/>
            </a:endParaRPr>
          </a:p>
        </p:txBody>
      </p:sp>
      <p:sp>
        <p:nvSpPr>
          <p:cNvPr id="157712" name="Rectangle 16"/>
          <p:cNvSpPr>
            <a:spLocks noChangeArrowheads="1"/>
          </p:cNvSpPr>
          <p:nvPr/>
        </p:nvSpPr>
        <p:spPr bwMode="auto">
          <a:xfrm>
            <a:off x="4308475" y="4756150"/>
            <a:ext cx="179388"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R0</a:t>
            </a:r>
            <a:endParaRPr lang="en-CA" altLang="zh-CN" sz="2400">
              <a:latin typeface="Times New Roman" pitchFamily="18" charset="0"/>
              <a:ea typeface="SimSun" pitchFamily="2" charset="-122"/>
            </a:endParaRPr>
          </a:p>
        </p:txBody>
      </p:sp>
      <p:sp>
        <p:nvSpPr>
          <p:cNvPr id="157713" name="Rectangle 17"/>
          <p:cNvSpPr>
            <a:spLocks noChangeArrowheads="1"/>
          </p:cNvSpPr>
          <p:nvPr/>
        </p:nvSpPr>
        <p:spPr bwMode="auto">
          <a:xfrm>
            <a:off x="2719388" y="4756150"/>
            <a:ext cx="77787"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7714" name="Rectangle 18"/>
          <p:cNvSpPr>
            <a:spLocks noChangeArrowheads="1"/>
          </p:cNvSpPr>
          <p:nvPr/>
        </p:nvSpPr>
        <p:spPr bwMode="auto">
          <a:xfrm>
            <a:off x="2401888" y="5359400"/>
            <a:ext cx="433387"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before:</a:t>
            </a:r>
            <a:endParaRPr lang="en-CA" altLang="zh-CN" sz="2400">
              <a:latin typeface="Times New Roman" pitchFamily="18" charset="0"/>
              <a:ea typeface="SimSun" pitchFamily="2" charset="-122"/>
            </a:endParaRPr>
          </a:p>
        </p:txBody>
      </p:sp>
      <p:sp>
        <p:nvSpPr>
          <p:cNvPr id="157715" name="Rectangle 19"/>
          <p:cNvSpPr>
            <a:spLocks noChangeArrowheads="1"/>
          </p:cNvSpPr>
          <p:nvPr/>
        </p:nvSpPr>
        <p:spPr bwMode="auto">
          <a:xfrm>
            <a:off x="2497138" y="5819775"/>
            <a:ext cx="315912"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after:</a:t>
            </a:r>
            <a:endParaRPr lang="en-CA" altLang="zh-CN" sz="2400">
              <a:latin typeface="Times New Roman" pitchFamily="18" charset="0"/>
              <a:ea typeface="SimSun" pitchFamily="2" charset="-122"/>
            </a:endParaRPr>
          </a:p>
        </p:txBody>
      </p:sp>
      <p:sp>
        <p:nvSpPr>
          <p:cNvPr id="157716" name="Rectangle 20"/>
          <p:cNvSpPr>
            <a:spLocks noChangeArrowheads="1"/>
          </p:cNvSpPr>
          <p:nvPr/>
        </p:nvSpPr>
        <p:spPr bwMode="auto">
          <a:xfrm>
            <a:off x="6151563" y="5359400"/>
            <a:ext cx="77787"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7717" name="Rectangle 21"/>
          <p:cNvSpPr>
            <a:spLocks noChangeArrowheads="1"/>
          </p:cNvSpPr>
          <p:nvPr/>
        </p:nvSpPr>
        <p:spPr bwMode="auto">
          <a:xfrm>
            <a:off x="6151563" y="5819775"/>
            <a:ext cx="77787"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7718" name="Rectangle 22"/>
          <p:cNvSpPr>
            <a:spLocks noChangeArrowheads="1"/>
          </p:cNvSpPr>
          <p:nvPr/>
        </p:nvSpPr>
        <p:spPr bwMode="auto">
          <a:xfrm>
            <a:off x="3276600" y="5343525"/>
            <a:ext cx="77788"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7719" name="Rectangle 23"/>
          <p:cNvSpPr>
            <a:spLocks noChangeArrowheads="1"/>
          </p:cNvSpPr>
          <p:nvPr/>
        </p:nvSpPr>
        <p:spPr bwMode="auto">
          <a:xfrm>
            <a:off x="4197350" y="5343525"/>
            <a:ext cx="77788"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7720" name="Rectangle 24"/>
          <p:cNvSpPr>
            <a:spLocks noChangeArrowheads="1"/>
          </p:cNvSpPr>
          <p:nvPr/>
        </p:nvSpPr>
        <p:spPr bwMode="auto">
          <a:xfrm>
            <a:off x="5102225" y="5343525"/>
            <a:ext cx="77788"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7721" name="Rectangle 25"/>
          <p:cNvSpPr>
            <a:spLocks noChangeArrowheads="1"/>
          </p:cNvSpPr>
          <p:nvPr/>
        </p:nvSpPr>
        <p:spPr bwMode="auto">
          <a:xfrm>
            <a:off x="3498850" y="5343525"/>
            <a:ext cx="77788"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7722" name="Rectangle 26"/>
          <p:cNvSpPr>
            <a:spLocks noChangeArrowheads="1"/>
          </p:cNvSpPr>
          <p:nvPr/>
        </p:nvSpPr>
        <p:spPr bwMode="auto">
          <a:xfrm>
            <a:off x="3736975" y="5343525"/>
            <a:ext cx="77788"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7723" name="Rectangle 27"/>
          <p:cNvSpPr>
            <a:spLocks noChangeArrowheads="1"/>
          </p:cNvSpPr>
          <p:nvPr/>
        </p:nvSpPr>
        <p:spPr bwMode="auto">
          <a:xfrm>
            <a:off x="3959225" y="5343525"/>
            <a:ext cx="77788"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7724" name="Rectangle 28"/>
          <p:cNvSpPr>
            <a:spLocks noChangeArrowheads="1"/>
          </p:cNvSpPr>
          <p:nvPr/>
        </p:nvSpPr>
        <p:spPr bwMode="auto">
          <a:xfrm>
            <a:off x="4435475" y="5264150"/>
            <a:ext cx="52388"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57725" name="Rectangle 29"/>
          <p:cNvSpPr>
            <a:spLocks noChangeArrowheads="1"/>
          </p:cNvSpPr>
          <p:nvPr/>
        </p:nvSpPr>
        <p:spPr bwMode="auto">
          <a:xfrm>
            <a:off x="4657725" y="5264150"/>
            <a:ext cx="52388"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57726" name="Rectangle 30"/>
          <p:cNvSpPr>
            <a:spLocks noChangeArrowheads="1"/>
          </p:cNvSpPr>
          <p:nvPr/>
        </p:nvSpPr>
        <p:spPr bwMode="auto">
          <a:xfrm>
            <a:off x="4895850" y="5264150"/>
            <a:ext cx="52388"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57727" name="Rectangle 31"/>
          <p:cNvSpPr>
            <a:spLocks noChangeArrowheads="1"/>
          </p:cNvSpPr>
          <p:nvPr/>
        </p:nvSpPr>
        <p:spPr bwMode="auto">
          <a:xfrm>
            <a:off x="5562600" y="5343525"/>
            <a:ext cx="77788"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7728" name="Rectangle 32"/>
          <p:cNvSpPr>
            <a:spLocks noChangeArrowheads="1"/>
          </p:cNvSpPr>
          <p:nvPr/>
        </p:nvSpPr>
        <p:spPr bwMode="auto">
          <a:xfrm>
            <a:off x="5340350" y="5343525"/>
            <a:ext cx="77788"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7729" name="Rectangle 33"/>
          <p:cNvSpPr>
            <a:spLocks noChangeArrowheads="1"/>
          </p:cNvSpPr>
          <p:nvPr/>
        </p:nvSpPr>
        <p:spPr bwMode="auto">
          <a:xfrm>
            <a:off x="3260725" y="5819775"/>
            <a:ext cx="77788"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7730" name="Rectangle 34"/>
          <p:cNvSpPr>
            <a:spLocks noChangeArrowheads="1"/>
          </p:cNvSpPr>
          <p:nvPr/>
        </p:nvSpPr>
        <p:spPr bwMode="auto">
          <a:xfrm>
            <a:off x="3721100" y="5819775"/>
            <a:ext cx="77788"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7731" name="Rectangle 35"/>
          <p:cNvSpPr>
            <a:spLocks noChangeArrowheads="1"/>
          </p:cNvSpPr>
          <p:nvPr/>
        </p:nvSpPr>
        <p:spPr bwMode="auto">
          <a:xfrm>
            <a:off x="3959225" y="5819775"/>
            <a:ext cx="77788"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7732" name="Rectangle 36"/>
          <p:cNvSpPr>
            <a:spLocks noChangeArrowheads="1"/>
          </p:cNvSpPr>
          <p:nvPr/>
        </p:nvSpPr>
        <p:spPr bwMode="auto">
          <a:xfrm>
            <a:off x="4181475" y="5819775"/>
            <a:ext cx="77788"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7733" name="Rectangle 37"/>
          <p:cNvSpPr>
            <a:spLocks noChangeArrowheads="1"/>
          </p:cNvSpPr>
          <p:nvPr/>
        </p:nvSpPr>
        <p:spPr bwMode="auto">
          <a:xfrm>
            <a:off x="4419600" y="5819775"/>
            <a:ext cx="77788"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7734" name="Rectangle 38"/>
          <p:cNvSpPr>
            <a:spLocks noChangeArrowheads="1"/>
          </p:cNvSpPr>
          <p:nvPr/>
        </p:nvSpPr>
        <p:spPr bwMode="auto">
          <a:xfrm>
            <a:off x="5562600" y="5819775"/>
            <a:ext cx="77788"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7735" name="Rectangle 39"/>
          <p:cNvSpPr>
            <a:spLocks noChangeArrowheads="1"/>
          </p:cNvSpPr>
          <p:nvPr/>
        </p:nvSpPr>
        <p:spPr bwMode="auto">
          <a:xfrm>
            <a:off x="4641850" y="5819775"/>
            <a:ext cx="77788"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7736" name="Rectangle 40"/>
          <p:cNvSpPr>
            <a:spLocks noChangeArrowheads="1"/>
          </p:cNvSpPr>
          <p:nvPr/>
        </p:nvSpPr>
        <p:spPr bwMode="auto">
          <a:xfrm>
            <a:off x="3498850" y="5819775"/>
            <a:ext cx="77788"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7737" name="Rectangle 41"/>
          <p:cNvSpPr>
            <a:spLocks noChangeArrowheads="1"/>
          </p:cNvSpPr>
          <p:nvPr/>
        </p:nvSpPr>
        <p:spPr bwMode="auto">
          <a:xfrm>
            <a:off x="2957513" y="6248400"/>
            <a:ext cx="1030287"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Sans L" charset="0"/>
                <a:ea typeface="SimSun" pitchFamily="2" charset="-122"/>
              </a:rPr>
              <a:t>(b) Logical shift r</a:t>
            </a:r>
            <a:endParaRPr lang="en-CA" altLang="zh-CN" sz="2400">
              <a:latin typeface="Times New Roman" pitchFamily="18" charset="0"/>
              <a:ea typeface="SimSun" pitchFamily="2" charset="-122"/>
            </a:endParaRPr>
          </a:p>
        </p:txBody>
      </p:sp>
      <p:sp>
        <p:nvSpPr>
          <p:cNvPr id="157738" name="Rectangle 42"/>
          <p:cNvSpPr>
            <a:spLocks noChangeArrowheads="1"/>
          </p:cNvSpPr>
          <p:nvPr/>
        </p:nvSpPr>
        <p:spPr bwMode="auto">
          <a:xfrm>
            <a:off x="3940175" y="6248400"/>
            <a:ext cx="225425"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Sans L" charset="0"/>
                <a:ea typeface="SimSun" pitchFamily="2" charset="-122"/>
              </a:rPr>
              <a:t>ight</a:t>
            </a:r>
            <a:endParaRPr lang="en-CA" altLang="zh-CN" sz="2400">
              <a:latin typeface="Times New Roman" pitchFamily="18" charset="0"/>
              <a:ea typeface="SimSun" pitchFamily="2" charset="-122"/>
            </a:endParaRPr>
          </a:p>
        </p:txBody>
      </p:sp>
      <p:sp>
        <p:nvSpPr>
          <p:cNvPr id="157739" name="Rectangle 43"/>
          <p:cNvSpPr>
            <a:spLocks noChangeArrowheads="1"/>
          </p:cNvSpPr>
          <p:nvPr/>
        </p:nvSpPr>
        <p:spPr bwMode="auto">
          <a:xfrm>
            <a:off x="5181600" y="6248400"/>
            <a:ext cx="946150"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Sans L" charset="0"/>
                <a:ea typeface="SimSun" pitchFamily="2" charset="-122"/>
              </a:rPr>
              <a:t>LShiftR   #2,R0</a:t>
            </a:r>
            <a:endParaRPr lang="en-CA" altLang="zh-CN" sz="2400">
              <a:latin typeface="Times New Roman" pitchFamily="18" charset="0"/>
              <a:ea typeface="SimSun" pitchFamily="2" charset="-122"/>
            </a:endParaRPr>
          </a:p>
        </p:txBody>
      </p:sp>
      <p:sp>
        <p:nvSpPr>
          <p:cNvPr id="157740" name="Rectangle 44"/>
          <p:cNvSpPr>
            <a:spLocks noChangeArrowheads="1"/>
          </p:cNvSpPr>
          <p:nvPr/>
        </p:nvSpPr>
        <p:spPr bwMode="auto">
          <a:xfrm>
            <a:off x="2862263" y="4040188"/>
            <a:ext cx="1169987"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Sans L" charset="0"/>
                <a:ea typeface="SimSun" pitchFamily="2" charset="-122"/>
              </a:rPr>
              <a:t>(a) Logical shift left</a:t>
            </a:r>
            <a:endParaRPr lang="en-CA" altLang="zh-CN" sz="2400">
              <a:latin typeface="Times New Roman" pitchFamily="18" charset="0"/>
              <a:ea typeface="SimSun" pitchFamily="2" charset="-122"/>
            </a:endParaRPr>
          </a:p>
        </p:txBody>
      </p:sp>
      <p:sp>
        <p:nvSpPr>
          <p:cNvPr id="157741" name="Rectangle 45"/>
          <p:cNvSpPr>
            <a:spLocks noChangeArrowheads="1"/>
          </p:cNvSpPr>
          <p:nvPr/>
        </p:nvSpPr>
        <p:spPr bwMode="auto">
          <a:xfrm>
            <a:off x="5038725" y="4040188"/>
            <a:ext cx="960438"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Sans L" charset="0"/>
                <a:ea typeface="SimSun" pitchFamily="2" charset="-122"/>
              </a:rPr>
              <a:t>LShiftL    #2,R0</a:t>
            </a:r>
            <a:endParaRPr lang="en-CA" altLang="zh-CN" sz="2400">
              <a:latin typeface="Times New Roman" pitchFamily="18" charset="0"/>
              <a:ea typeface="SimSun" pitchFamily="2" charset="-122"/>
            </a:endParaRPr>
          </a:p>
        </p:txBody>
      </p:sp>
      <p:sp>
        <p:nvSpPr>
          <p:cNvPr id="157742" name="Freeform 46"/>
          <p:cNvSpPr>
            <a:spLocks/>
          </p:cNvSpPr>
          <p:nvPr/>
        </p:nvSpPr>
        <p:spPr bwMode="auto">
          <a:xfrm>
            <a:off x="2767013" y="2579688"/>
            <a:ext cx="95250" cy="31750"/>
          </a:xfrm>
          <a:custGeom>
            <a:avLst/>
            <a:gdLst>
              <a:gd name="T0" fmla="*/ 2147483647 w 6"/>
              <a:gd name="T1" fmla="*/ 0 h 2"/>
              <a:gd name="T2" fmla="*/ 0 w 6"/>
              <a:gd name="T3" fmla="*/ 2147483647 h 2"/>
              <a:gd name="T4" fmla="*/ 2147483647 w 6"/>
              <a:gd name="T5" fmla="*/ 2147483647 h 2"/>
              <a:gd name="T6" fmla="*/ 2147483647 w 6"/>
              <a:gd name="T7" fmla="*/ 2147483647 h 2"/>
              <a:gd name="T8" fmla="*/ 2147483647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5875">
            <a:solidFill>
              <a:srgbClr val="000000"/>
            </a:solidFill>
            <a:round/>
            <a:headEnd/>
            <a:tailEnd/>
          </a:ln>
        </p:spPr>
        <p:txBody>
          <a:bodyPr/>
          <a:lstStyle/>
          <a:p>
            <a:endParaRPr lang="en-IN"/>
          </a:p>
        </p:txBody>
      </p:sp>
      <p:sp>
        <p:nvSpPr>
          <p:cNvPr id="157743" name="Freeform 47"/>
          <p:cNvSpPr>
            <a:spLocks/>
          </p:cNvSpPr>
          <p:nvPr/>
        </p:nvSpPr>
        <p:spPr bwMode="auto">
          <a:xfrm>
            <a:off x="2767013" y="2579688"/>
            <a:ext cx="95250" cy="31750"/>
          </a:xfrm>
          <a:custGeom>
            <a:avLst/>
            <a:gdLst>
              <a:gd name="T0" fmla="*/ 2147483647 w 60"/>
              <a:gd name="T1" fmla="*/ 0 h 20"/>
              <a:gd name="T2" fmla="*/ 0 w 60"/>
              <a:gd name="T3" fmla="*/ 2147483647 h 20"/>
              <a:gd name="T4" fmla="*/ 2147483647 w 60"/>
              <a:gd name="T5" fmla="*/ 2147483647 h 20"/>
              <a:gd name="T6" fmla="*/ 2147483647 w 60"/>
              <a:gd name="T7" fmla="*/ 2147483647 h 20"/>
              <a:gd name="T8" fmla="*/ 2147483647 w 60"/>
              <a:gd name="T9" fmla="*/ 0 h 20"/>
              <a:gd name="T10" fmla="*/ 0 60000 65536"/>
              <a:gd name="T11" fmla="*/ 0 60000 65536"/>
              <a:gd name="T12" fmla="*/ 0 60000 65536"/>
              <a:gd name="T13" fmla="*/ 0 60000 65536"/>
              <a:gd name="T14" fmla="*/ 0 60000 65536"/>
              <a:gd name="T15" fmla="*/ 0 w 60"/>
              <a:gd name="T16" fmla="*/ 0 h 20"/>
              <a:gd name="T17" fmla="*/ 60 w 60"/>
              <a:gd name="T18" fmla="*/ 20 h 20"/>
            </a:gdLst>
            <a:ahLst/>
            <a:cxnLst>
              <a:cxn ang="T10">
                <a:pos x="T0" y="T1"/>
              </a:cxn>
              <a:cxn ang="T11">
                <a:pos x="T2" y="T3"/>
              </a:cxn>
              <a:cxn ang="T12">
                <a:pos x="T4" y="T5"/>
              </a:cxn>
              <a:cxn ang="T13">
                <a:pos x="T6" y="T7"/>
              </a:cxn>
              <a:cxn ang="T14">
                <a:pos x="T8" y="T9"/>
              </a:cxn>
            </a:cxnLst>
            <a:rect l="T15" t="T16" r="T17" b="T18"/>
            <a:pathLst>
              <a:path w="60" h="20">
                <a:moveTo>
                  <a:pt x="60" y="0"/>
                </a:moveTo>
                <a:lnTo>
                  <a:pt x="0" y="10"/>
                </a:lnTo>
                <a:lnTo>
                  <a:pt x="60" y="20"/>
                </a:lnTo>
                <a:lnTo>
                  <a:pt x="60" y="10"/>
                </a:lnTo>
                <a:lnTo>
                  <a:pt x="60" y="0"/>
                </a:lnTo>
                <a:close/>
              </a:path>
            </a:pathLst>
          </a:custGeom>
          <a:solidFill>
            <a:srgbClr val="000000"/>
          </a:solidFill>
          <a:ln w="0">
            <a:solidFill>
              <a:srgbClr val="000000"/>
            </a:solidFill>
            <a:round/>
            <a:headEnd/>
            <a:tailEnd/>
          </a:ln>
        </p:spPr>
        <p:txBody>
          <a:bodyPr/>
          <a:lstStyle/>
          <a:p>
            <a:endParaRPr lang="en-IN"/>
          </a:p>
        </p:txBody>
      </p:sp>
      <p:sp>
        <p:nvSpPr>
          <p:cNvPr id="157744" name="Line 48"/>
          <p:cNvSpPr>
            <a:spLocks noChangeShapeType="1"/>
          </p:cNvSpPr>
          <p:nvPr/>
        </p:nvSpPr>
        <p:spPr bwMode="auto">
          <a:xfrm>
            <a:off x="2862263" y="2595563"/>
            <a:ext cx="285750" cy="1587"/>
          </a:xfrm>
          <a:prstGeom prst="line">
            <a:avLst/>
          </a:prstGeom>
          <a:noFill/>
          <a:ln w="15875">
            <a:solidFill>
              <a:srgbClr val="000000"/>
            </a:solidFill>
            <a:round/>
            <a:headEnd/>
            <a:tailEnd/>
          </a:ln>
        </p:spPr>
        <p:txBody>
          <a:bodyPr/>
          <a:lstStyle/>
          <a:p>
            <a:endParaRPr lang="en-IN"/>
          </a:p>
        </p:txBody>
      </p:sp>
      <p:sp>
        <p:nvSpPr>
          <p:cNvPr id="157745" name="Rectangle 49"/>
          <p:cNvSpPr>
            <a:spLocks noChangeArrowheads="1"/>
          </p:cNvSpPr>
          <p:nvPr/>
        </p:nvSpPr>
        <p:spPr bwMode="auto">
          <a:xfrm>
            <a:off x="3163888" y="3119438"/>
            <a:ext cx="2574925" cy="238125"/>
          </a:xfrm>
          <a:prstGeom prst="rect">
            <a:avLst/>
          </a:prstGeom>
          <a:noFill/>
          <a:ln w="15875">
            <a:solidFill>
              <a:srgbClr val="000000"/>
            </a:solidFill>
            <a:miter lim="800000"/>
            <a:headEnd/>
            <a:tailEnd/>
          </a:ln>
        </p:spPr>
        <p:txBody>
          <a:bodyPr/>
          <a:lstStyle/>
          <a:p>
            <a:endParaRPr lang="en-US"/>
          </a:p>
        </p:txBody>
      </p:sp>
      <p:sp>
        <p:nvSpPr>
          <p:cNvPr id="157746" name="Rectangle 50"/>
          <p:cNvSpPr>
            <a:spLocks noChangeArrowheads="1"/>
          </p:cNvSpPr>
          <p:nvPr/>
        </p:nvSpPr>
        <p:spPr bwMode="auto">
          <a:xfrm>
            <a:off x="2513013" y="2468563"/>
            <a:ext cx="238125" cy="254000"/>
          </a:xfrm>
          <a:prstGeom prst="rect">
            <a:avLst/>
          </a:prstGeom>
          <a:noFill/>
          <a:ln w="15875">
            <a:solidFill>
              <a:srgbClr val="00FFFF"/>
            </a:solidFill>
            <a:miter lim="800000"/>
            <a:headEnd/>
            <a:tailEnd/>
          </a:ln>
        </p:spPr>
        <p:txBody>
          <a:bodyPr/>
          <a:lstStyle/>
          <a:p>
            <a:endParaRPr lang="en-US"/>
          </a:p>
        </p:txBody>
      </p:sp>
      <p:sp>
        <p:nvSpPr>
          <p:cNvPr id="157747" name="Rectangle 51"/>
          <p:cNvSpPr>
            <a:spLocks noChangeArrowheads="1"/>
          </p:cNvSpPr>
          <p:nvPr/>
        </p:nvSpPr>
        <p:spPr bwMode="auto">
          <a:xfrm>
            <a:off x="2513013" y="3611563"/>
            <a:ext cx="238125" cy="238125"/>
          </a:xfrm>
          <a:prstGeom prst="rect">
            <a:avLst/>
          </a:prstGeom>
          <a:noFill/>
          <a:ln w="15875">
            <a:solidFill>
              <a:srgbClr val="000000"/>
            </a:solidFill>
            <a:miter lim="800000"/>
            <a:headEnd/>
            <a:tailEnd/>
          </a:ln>
        </p:spPr>
        <p:txBody>
          <a:bodyPr/>
          <a:lstStyle/>
          <a:p>
            <a:endParaRPr lang="en-US"/>
          </a:p>
        </p:txBody>
      </p:sp>
      <p:sp>
        <p:nvSpPr>
          <p:cNvPr id="157748" name="Rectangle 52"/>
          <p:cNvSpPr>
            <a:spLocks noChangeArrowheads="1"/>
          </p:cNvSpPr>
          <p:nvPr/>
        </p:nvSpPr>
        <p:spPr bwMode="auto">
          <a:xfrm>
            <a:off x="2513013" y="3119438"/>
            <a:ext cx="238125" cy="254000"/>
          </a:xfrm>
          <a:prstGeom prst="rect">
            <a:avLst/>
          </a:prstGeom>
          <a:noFill/>
          <a:ln w="15875">
            <a:solidFill>
              <a:srgbClr val="000000"/>
            </a:solidFill>
            <a:miter lim="800000"/>
            <a:headEnd/>
            <a:tailEnd/>
          </a:ln>
        </p:spPr>
        <p:txBody>
          <a:bodyPr/>
          <a:lstStyle/>
          <a:p>
            <a:endParaRPr lang="en-US"/>
          </a:p>
        </p:txBody>
      </p:sp>
      <p:sp>
        <p:nvSpPr>
          <p:cNvPr id="157749" name="Freeform 53"/>
          <p:cNvSpPr>
            <a:spLocks/>
          </p:cNvSpPr>
          <p:nvPr/>
        </p:nvSpPr>
        <p:spPr bwMode="auto">
          <a:xfrm>
            <a:off x="5738813" y="2579688"/>
            <a:ext cx="95250" cy="47625"/>
          </a:xfrm>
          <a:custGeom>
            <a:avLst/>
            <a:gdLst>
              <a:gd name="T0" fmla="*/ 2147483647 w 6"/>
              <a:gd name="T1" fmla="*/ 0 h 3"/>
              <a:gd name="T2" fmla="*/ 0 w 6"/>
              <a:gd name="T3" fmla="*/ 2147483647 h 3"/>
              <a:gd name="T4" fmla="*/ 2147483647 w 6"/>
              <a:gd name="T5" fmla="*/ 2147483647 h 3"/>
              <a:gd name="T6" fmla="*/ 2147483647 w 6"/>
              <a:gd name="T7" fmla="*/ 2147483647 h 3"/>
              <a:gd name="T8" fmla="*/ 2147483647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15875">
            <a:solidFill>
              <a:srgbClr val="000000"/>
            </a:solidFill>
            <a:round/>
            <a:headEnd/>
            <a:tailEnd/>
          </a:ln>
        </p:spPr>
        <p:txBody>
          <a:bodyPr/>
          <a:lstStyle/>
          <a:p>
            <a:endParaRPr lang="en-IN"/>
          </a:p>
        </p:txBody>
      </p:sp>
      <p:sp>
        <p:nvSpPr>
          <p:cNvPr id="157750" name="Freeform 54"/>
          <p:cNvSpPr>
            <a:spLocks/>
          </p:cNvSpPr>
          <p:nvPr/>
        </p:nvSpPr>
        <p:spPr bwMode="auto">
          <a:xfrm>
            <a:off x="5738813" y="2579688"/>
            <a:ext cx="95250" cy="47625"/>
          </a:xfrm>
          <a:custGeom>
            <a:avLst/>
            <a:gdLst>
              <a:gd name="T0" fmla="*/ 2147483647 w 60"/>
              <a:gd name="T1" fmla="*/ 0 h 30"/>
              <a:gd name="T2" fmla="*/ 0 w 60"/>
              <a:gd name="T3" fmla="*/ 2147483647 h 30"/>
              <a:gd name="T4" fmla="*/ 2147483647 w 60"/>
              <a:gd name="T5" fmla="*/ 2147483647 h 30"/>
              <a:gd name="T6" fmla="*/ 2147483647 w 60"/>
              <a:gd name="T7" fmla="*/ 2147483647 h 30"/>
              <a:gd name="T8" fmla="*/ 2147483647 w 60"/>
              <a:gd name="T9" fmla="*/ 0 h 30"/>
              <a:gd name="T10" fmla="*/ 0 60000 65536"/>
              <a:gd name="T11" fmla="*/ 0 60000 65536"/>
              <a:gd name="T12" fmla="*/ 0 60000 65536"/>
              <a:gd name="T13" fmla="*/ 0 60000 65536"/>
              <a:gd name="T14" fmla="*/ 0 60000 65536"/>
              <a:gd name="T15" fmla="*/ 0 w 60"/>
              <a:gd name="T16" fmla="*/ 0 h 30"/>
              <a:gd name="T17" fmla="*/ 60 w 60"/>
              <a:gd name="T18" fmla="*/ 30 h 30"/>
            </a:gdLst>
            <a:ahLst/>
            <a:cxnLst>
              <a:cxn ang="T10">
                <a:pos x="T0" y="T1"/>
              </a:cxn>
              <a:cxn ang="T11">
                <a:pos x="T2" y="T3"/>
              </a:cxn>
              <a:cxn ang="T12">
                <a:pos x="T4" y="T5"/>
              </a:cxn>
              <a:cxn ang="T13">
                <a:pos x="T6" y="T7"/>
              </a:cxn>
              <a:cxn ang="T14">
                <a:pos x="T8" y="T9"/>
              </a:cxn>
            </a:cxnLst>
            <a:rect l="T15" t="T16" r="T17" b="T18"/>
            <a:pathLst>
              <a:path w="60" h="30">
                <a:moveTo>
                  <a:pt x="60" y="0"/>
                </a:moveTo>
                <a:lnTo>
                  <a:pt x="0" y="10"/>
                </a:lnTo>
                <a:lnTo>
                  <a:pt x="60" y="30"/>
                </a:lnTo>
                <a:lnTo>
                  <a:pt x="60" y="10"/>
                </a:lnTo>
                <a:lnTo>
                  <a:pt x="60" y="0"/>
                </a:lnTo>
                <a:close/>
              </a:path>
            </a:pathLst>
          </a:custGeom>
          <a:solidFill>
            <a:srgbClr val="000000"/>
          </a:solidFill>
          <a:ln w="0">
            <a:solidFill>
              <a:srgbClr val="000000"/>
            </a:solidFill>
            <a:round/>
            <a:headEnd/>
            <a:tailEnd/>
          </a:ln>
        </p:spPr>
        <p:txBody>
          <a:bodyPr/>
          <a:lstStyle/>
          <a:p>
            <a:endParaRPr lang="en-IN"/>
          </a:p>
        </p:txBody>
      </p:sp>
      <p:sp>
        <p:nvSpPr>
          <p:cNvPr id="157751" name="Line 55"/>
          <p:cNvSpPr>
            <a:spLocks noChangeShapeType="1"/>
          </p:cNvSpPr>
          <p:nvPr/>
        </p:nvSpPr>
        <p:spPr bwMode="auto">
          <a:xfrm>
            <a:off x="5834063" y="2595563"/>
            <a:ext cx="222250" cy="1587"/>
          </a:xfrm>
          <a:prstGeom prst="line">
            <a:avLst/>
          </a:prstGeom>
          <a:noFill/>
          <a:ln w="15875">
            <a:solidFill>
              <a:srgbClr val="000000"/>
            </a:solidFill>
            <a:round/>
            <a:headEnd/>
            <a:tailEnd/>
          </a:ln>
        </p:spPr>
        <p:txBody>
          <a:bodyPr/>
          <a:lstStyle/>
          <a:p>
            <a:endParaRPr lang="en-IN"/>
          </a:p>
        </p:txBody>
      </p:sp>
      <p:sp>
        <p:nvSpPr>
          <p:cNvPr id="157752" name="Freeform 56"/>
          <p:cNvSpPr>
            <a:spLocks/>
          </p:cNvSpPr>
          <p:nvPr/>
        </p:nvSpPr>
        <p:spPr bwMode="auto">
          <a:xfrm>
            <a:off x="2179638" y="2579688"/>
            <a:ext cx="95250" cy="47625"/>
          </a:xfrm>
          <a:custGeom>
            <a:avLst/>
            <a:gdLst>
              <a:gd name="T0" fmla="*/ 2147483647 w 6"/>
              <a:gd name="T1" fmla="*/ 0 h 3"/>
              <a:gd name="T2" fmla="*/ 0 w 6"/>
              <a:gd name="T3" fmla="*/ 2147483647 h 3"/>
              <a:gd name="T4" fmla="*/ 2147483647 w 6"/>
              <a:gd name="T5" fmla="*/ 2147483647 h 3"/>
              <a:gd name="T6" fmla="*/ 2147483647 w 6"/>
              <a:gd name="T7" fmla="*/ 2147483647 h 3"/>
              <a:gd name="T8" fmla="*/ 2147483647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15875">
            <a:solidFill>
              <a:srgbClr val="000000"/>
            </a:solidFill>
            <a:round/>
            <a:headEnd/>
            <a:tailEnd/>
          </a:ln>
        </p:spPr>
        <p:txBody>
          <a:bodyPr/>
          <a:lstStyle/>
          <a:p>
            <a:endParaRPr lang="en-IN"/>
          </a:p>
        </p:txBody>
      </p:sp>
      <p:sp>
        <p:nvSpPr>
          <p:cNvPr id="157753" name="Freeform 57"/>
          <p:cNvSpPr>
            <a:spLocks/>
          </p:cNvSpPr>
          <p:nvPr/>
        </p:nvSpPr>
        <p:spPr bwMode="auto">
          <a:xfrm>
            <a:off x="2179638" y="2579688"/>
            <a:ext cx="95250" cy="47625"/>
          </a:xfrm>
          <a:custGeom>
            <a:avLst/>
            <a:gdLst>
              <a:gd name="T0" fmla="*/ 2147483647 w 60"/>
              <a:gd name="T1" fmla="*/ 0 h 30"/>
              <a:gd name="T2" fmla="*/ 0 w 60"/>
              <a:gd name="T3" fmla="*/ 2147483647 h 30"/>
              <a:gd name="T4" fmla="*/ 2147483647 w 60"/>
              <a:gd name="T5" fmla="*/ 2147483647 h 30"/>
              <a:gd name="T6" fmla="*/ 2147483647 w 60"/>
              <a:gd name="T7" fmla="*/ 2147483647 h 30"/>
              <a:gd name="T8" fmla="*/ 2147483647 w 60"/>
              <a:gd name="T9" fmla="*/ 0 h 30"/>
              <a:gd name="T10" fmla="*/ 0 60000 65536"/>
              <a:gd name="T11" fmla="*/ 0 60000 65536"/>
              <a:gd name="T12" fmla="*/ 0 60000 65536"/>
              <a:gd name="T13" fmla="*/ 0 60000 65536"/>
              <a:gd name="T14" fmla="*/ 0 60000 65536"/>
              <a:gd name="T15" fmla="*/ 0 w 60"/>
              <a:gd name="T16" fmla="*/ 0 h 30"/>
              <a:gd name="T17" fmla="*/ 60 w 60"/>
              <a:gd name="T18" fmla="*/ 30 h 30"/>
            </a:gdLst>
            <a:ahLst/>
            <a:cxnLst>
              <a:cxn ang="T10">
                <a:pos x="T0" y="T1"/>
              </a:cxn>
              <a:cxn ang="T11">
                <a:pos x="T2" y="T3"/>
              </a:cxn>
              <a:cxn ang="T12">
                <a:pos x="T4" y="T5"/>
              </a:cxn>
              <a:cxn ang="T13">
                <a:pos x="T6" y="T7"/>
              </a:cxn>
              <a:cxn ang="T14">
                <a:pos x="T8" y="T9"/>
              </a:cxn>
            </a:cxnLst>
            <a:rect l="T15" t="T16" r="T17" b="T18"/>
            <a:pathLst>
              <a:path w="60" h="30">
                <a:moveTo>
                  <a:pt x="60" y="0"/>
                </a:moveTo>
                <a:lnTo>
                  <a:pt x="0" y="10"/>
                </a:lnTo>
                <a:lnTo>
                  <a:pt x="60" y="30"/>
                </a:lnTo>
                <a:lnTo>
                  <a:pt x="60" y="10"/>
                </a:lnTo>
                <a:lnTo>
                  <a:pt x="60" y="0"/>
                </a:lnTo>
                <a:close/>
              </a:path>
            </a:pathLst>
          </a:custGeom>
          <a:solidFill>
            <a:srgbClr val="000000"/>
          </a:solidFill>
          <a:ln w="0">
            <a:solidFill>
              <a:srgbClr val="000000"/>
            </a:solidFill>
            <a:round/>
            <a:headEnd/>
            <a:tailEnd/>
          </a:ln>
        </p:spPr>
        <p:txBody>
          <a:bodyPr/>
          <a:lstStyle/>
          <a:p>
            <a:endParaRPr lang="en-IN"/>
          </a:p>
        </p:txBody>
      </p:sp>
      <p:sp>
        <p:nvSpPr>
          <p:cNvPr id="157754" name="Line 58"/>
          <p:cNvSpPr>
            <a:spLocks noChangeShapeType="1"/>
          </p:cNvSpPr>
          <p:nvPr/>
        </p:nvSpPr>
        <p:spPr bwMode="auto">
          <a:xfrm>
            <a:off x="2290763" y="2595563"/>
            <a:ext cx="206375" cy="1587"/>
          </a:xfrm>
          <a:prstGeom prst="line">
            <a:avLst/>
          </a:prstGeom>
          <a:noFill/>
          <a:ln w="15875">
            <a:solidFill>
              <a:srgbClr val="000000"/>
            </a:solidFill>
            <a:round/>
            <a:headEnd/>
            <a:tailEnd/>
          </a:ln>
        </p:spPr>
        <p:txBody>
          <a:bodyPr/>
          <a:lstStyle/>
          <a:p>
            <a:endParaRPr lang="en-IN"/>
          </a:p>
        </p:txBody>
      </p:sp>
      <p:sp>
        <p:nvSpPr>
          <p:cNvPr id="157755" name="Rectangle 59"/>
          <p:cNvSpPr>
            <a:spLocks noChangeArrowheads="1"/>
          </p:cNvSpPr>
          <p:nvPr/>
        </p:nvSpPr>
        <p:spPr bwMode="auto">
          <a:xfrm>
            <a:off x="2592388" y="2500313"/>
            <a:ext cx="101600"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C</a:t>
            </a:r>
            <a:endParaRPr lang="en-CA" altLang="zh-CN" sz="2400">
              <a:latin typeface="Times New Roman" pitchFamily="18" charset="0"/>
              <a:ea typeface="SimSun" pitchFamily="2" charset="-122"/>
            </a:endParaRPr>
          </a:p>
        </p:txBody>
      </p:sp>
      <p:sp>
        <p:nvSpPr>
          <p:cNvPr id="157756" name="Rectangle 60"/>
          <p:cNvSpPr>
            <a:spLocks noChangeArrowheads="1"/>
          </p:cNvSpPr>
          <p:nvPr/>
        </p:nvSpPr>
        <p:spPr bwMode="auto">
          <a:xfrm>
            <a:off x="4308475" y="2500313"/>
            <a:ext cx="179388"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R0</a:t>
            </a:r>
            <a:endParaRPr lang="en-CA" altLang="zh-CN" sz="2400">
              <a:latin typeface="Times New Roman" pitchFamily="18" charset="0"/>
              <a:ea typeface="SimSun" pitchFamily="2" charset="-122"/>
            </a:endParaRPr>
          </a:p>
        </p:txBody>
      </p:sp>
      <p:sp>
        <p:nvSpPr>
          <p:cNvPr id="157757" name="Rectangle 61"/>
          <p:cNvSpPr>
            <a:spLocks noChangeArrowheads="1"/>
          </p:cNvSpPr>
          <p:nvPr/>
        </p:nvSpPr>
        <p:spPr bwMode="auto">
          <a:xfrm>
            <a:off x="6151563" y="2500313"/>
            <a:ext cx="77787"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7758" name="Rectangle 62"/>
          <p:cNvSpPr>
            <a:spLocks noChangeArrowheads="1"/>
          </p:cNvSpPr>
          <p:nvPr/>
        </p:nvSpPr>
        <p:spPr bwMode="auto">
          <a:xfrm>
            <a:off x="2005013" y="3135313"/>
            <a:ext cx="433387"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before:</a:t>
            </a:r>
            <a:endParaRPr lang="en-CA" altLang="zh-CN" sz="2400">
              <a:latin typeface="Times New Roman" pitchFamily="18" charset="0"/>
              <a:ea typeface="SimSun" pitchFamily="2" charset="-122"/>
            </a:endParaRPr>
          </a:p>
        </p:txBody>
      </p:sp>
      <p:sp>
        <p:nvSpPr>
          <p:cNvPr id="157759" name="Rectangle 63"/>
          <p:cNvSpPr>
            <a:spLocks noChangeArrowheads="1"/>
          </p:cNvSpPr>
          <p:nvPr/>
        </p:nvSpPr>
        <p:spPr bwMode="auto">
          <a:xfrm>
            <a:off x="2116138" y="3611563"/>
            <a:ext cx="315912"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after:</a:t>
            </a:r>
            <a:endParaRPr lang="en-CA" altLang="zh-CN" sz="2400">
              <a:latin typeface="Times New Roman" pitchFamily="18" charset="0"/>
              <a:ea typeface="SimSun" pitchFamily="2" charset="-122"/>
            </a:endParaRPr>
          </a:p>
        </p:txBody>
      </p:sp>
      <p:sp>
        <p:nvSpPr>
          <p:cNvPr id="157760" name="Rectangle 64"/>
          <p:cNvSpPr>
            <a:spLocks noChangeArrowheads="1"/>
          </p:cNvSpPr>
          <p:nvPr/>
        </p:nvSpPr>
        <p:spPr bwMode="auto">
          <a:xfrm>
            <a:off x="2592388" y="3151188"/>
            <a:ext cx="77787"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7761" name="Rectangle 65"/>
          <p:cNvSpPr>
            <a:spLocks noChangeArrowheads="1"/>
          </p:cNvSpPr>
          <p:nvPr/>
        </p:nvSpPr>
        <p:spPr bwMode="auto">
          <a:xfrm>
            <a:off x="2592388" y="3627438"/>
            <a:ext cx="77787"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7762" name="Rectangle 66"/>
          <p:cNvSpPr>
            <a:spLocks noChangeArrowheads="1"/>
          </p:cNvSpPr>
          <p:nvPr/>
        </p:nvSpPr>
        <p:spPr bwMode="auto">
          <a:xfrm>
            <a:off x="3260725" y="3151188"/>
            <a:ext cx="77788"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7763" name="Rectangle 67"/>
          <p:cNvSpPr>
            <a:spLocks noChangeArrowheads="1"/>
          </p:cNvSpPr>
          <p:nvPr/>
        </p:nvSpPr>
        <p:spPr bwMode="auto">
          <a:xfrm>
            <a:off x="4181475" y="3151188"/>
            <a:ext cx="77788"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7764" name="Rectangle 68"/>
          <p:cNvSpPr>
            <a:spLocks noChangeArrowheads="1"/>
          </p:cNvSpPr>
          <p:nvPr/>
        </p:nvSpPr>
        <p:spPr bwMode="auto">
          <a:xfrm>
            <a:off x="5102225" y="3151188"/>
            <a:ext cx="77788"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7765" name="Rectangle 69"/>
          <p:cNvSpPr>
            <a:spLocks noChangeArrowheads="1"/>
          </p:cNvSpPr>
          <p:nvPr/>
        </p:nvSpPr>
        <p:spPr bwMode="auto">
          <a:xfrm>
            <a:off x="3498850" y="3151188"/>
            <a:ext cx="77788"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7766" name="Rectangle 70"/>
          <p:cNvSpPr>
            <a:spLocks noChangeArrowheads="1"/>
          </p:cNvSpPr>
          <p:nvPr/>
        </p:nvSpPr>
        <p:spPr bwMode="auto">
          <a:xfrm>
            <a:off x="3721100" y="3151188"/>
            <a:ext cx="77788"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7767" name="Rectangle 71"/>
          <p:cNvSpPr>
            <a:spLocks noChangeArrowheads="1"/>
          </p:cNvSpPr>
          <p:nvPr/>
        </p:nvSpPr>
        <p:spPr bwMode="auto">
          <a:xfrm>
            <a:off x="3959225" y="3151188"/>
            <a:ext cx="77788"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7768" name="Rectangle 72"/>
          <p:cNvSpPr>
            <a:spLocks noChangeArrowheads="1"/>
          </p:cNvSpPr>
          <p:nvPr/>
        </p:nvSpPr>
        <p:spPr bwMode="auto">
          <a:xfrm>
            <a:off x="4419600" y="3055938"/>
            <a:ext cx="52388"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57769" name="Rectangle 73"/>
          <p:cNvSpPr>
            <a:spLocks noChangeArrowheads="1"/>
          </p:cNvSpPr>
          <p:nvPr/>
        </p:nvSpPr>
        <p:spPr bwMode="auto">
          <a:xfrm>
            <a:off x="4657725" y="3055938"/>
            <a:ext cx="52388"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57770" name="Rectangle 74"/>
          <p:cNvSpPr>
            <a:spLocks noChangeArrowheads="1"/>
          </p:cNvSpPr>
          <p:nvPr/>
        </p:nvSpPr>
        <p:spPr bwMode="auto">
          <a:xfrm>
            <a:off x="4879975" y="3055938"/>
            <a:ext cx="52388"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57771" name="Rectangle 75"/>
          <p:cNvSpPr>
            <a:spLocks noChangeArrowheads="1"/>
          </p:cNvSpPr>
          <p:nvPr/>
        </p:nvSpPr>
        <p:spPr bwMode="auto">
          <a:xfrm>
            <a:off x="5562600" y="3151188"/>
            <a:ext cx="77788"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7772" name="Rectangle 76"/>
          <p:cNvSpPr>
            <a:spLocks noChangeArrowheads="1"/>
          </p:cNvSpPr>
          <p:nvPr/>
        </p:nvSpPr>
        <p:spPr bwMode="auto">
          <a:xfrm>
            <a:off x="5324475" y="3151188"/>
            <a:ext cx="77788"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7773" name="Rectangle 77"/>
          <p:cNvSpPr>
            <a:spLocks noChangeArrowheads="1"/>
          </p:cNvSpPr>
          <p:nvPr/>
        </p:nvSpPr>
        <p:spPr bwMode="auto">
          <a:xfrm>
            <a:off x="3260725" y="3627438"/>
            <a:ext cx="77788"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7774" name="Rectangle 78"/>
          <p:cNvSpPr>
            <a:spLocks noChangeArrowheads="1"/>
          </p:cNvSpPr>
          <p:nvPr/>
        </p:nvSpPr>
        <p:spPr bwMode="auto">
          <a:xfrm>
            <a:off x="5102225" y="3627438"/>
            <a:ext cx="77788"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7775" name="Rectangle 79"/>
          <p:cNvSpPr>
            <a:spLocks noChangeArrowheads="1"/>
          </p:cNvSpPr>
          <p:nvPr/>
        </p:nvSpPr>
        <p:spPr bwMode="auto">
          <a:xfrm>
            <a:off x="3721100" y="3627438"/>
            <a:ext cx="77788"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7776" name="Rectangle 80"/>
          <p:cNvSpPr>
            <a:spLocks noChangeArrowheads="1"/>
          </p:cNvSpPr>
          <p:nvPr/>
        </p:nvSpPr>
        <p:spPr bwMode="auto">
          <a:xfrm>
            <a:off x="3959225" y="3548063"/>
            <a:ext cx="52388"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57777" name="Rectangle 81"/>
          <p:cNvSpPr>
            <a:spLocks noChangeArrowheads="1"/>
          </p:cNvSpPr>
          <p:nvPr/>
        </p:nvSpPr>
        <p:spPr bwMode="auto">
          <a:xfrm>
            <a:off x="4197350" y="3548063"/>
            <a:ext cx="52388"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57778" name="Rectangle 82"/>
          <p:cNvSpPr>
            <a:spLocks noChangeArrowheads="1"/>
          </p:cNvSpPr>
          <p:nvPr/>
        </p:nvSpPr>
        <p:spPr bwMode="auto">
          <a:xfrm>
            <a:off x="4419600" y="3548063"/>
            <a:ext cx="52388"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57779" name="Rectangle 83"/>
          <p:cNvSpPr>
            <a:spLocks noChangeArrowheads="1"/>
          </p:cNvSpPr>
          <p:nvPr/>
        </p:nvSpPr>
        <p:spPr bwMode="auto">
          <a:xfrm>
            <a:off x="5562600" y="3627438"/>
            <a:ext cx="77788"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7780" name="Rectangle 84"/>
          <p:cNvSpPr>
            <a:spLocks noChangeArrowheads="1"/>
          </p:cNvSpPr>
          <p:nvPr/>
        </p:nvSpPr>
        <p:spPr bwMode="auto">
          <a:xfrm>
            <a:off x="5324475" y="3627438"/>
            <a:ext cx="77788"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7781" name="Rectangle 85"/>
          <p:cNvSpPr>
            <a:spLocks noChangeArrowheads="1"/>
          </p:cNvSpPr>
          <p:nvPr/>
        </p:nvSpPr>
        <p:spPr bwMode="auto">
          <a:xfrm>
            <a:off x="4864100" y="3627438"/>
            <a:ext cx="77788"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7782" name="Rectangle 86"/>
          <p:cNvSpPr>
            <a:spLocks noChangeArrowheads="1"/>
          </p:cNvSpPr>
          <p:nvPr/>
        </p:nvSpPr>
        <p:spPr bwMode="auto">
          <a:xfrm>
            <a:off x="4641850" y="3627438"/>
            <a:ext cx="77788"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7783" name="Rectangle 87"/>
          <p:cNvSpPr>
            <a:spLocks noChangeArrowheads="1"/>
          </p:cNvSpPr>
          <p:nvPr/>
        </p:nvSpPr>
        <p:spPr bwMode="auto">
          <a:xfrm>
            <a:off x="3498850" y="3627438"/>
            <a:ext cx="77788"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7784" name="Rectangle 88"/>
          <p:cNvSpPr>
            <a:spLocks noChangeArrowheads="1"/>
          </p:cNvSpPr>
          <p:nvPr/>
        </p:nvSpPr>
        <p:spPr bwMode="auto">
          <a:xfrm>
            <a:off x="4895850" y="5756275"/>
            <a:ext cx="52388"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57785" name="Rectangle 89"/>
          <p:cNvSpPr>
            <a:spLocks noChangeArrowheads="1"/>
          </p:cNvSpPr>
          <p:nvPr/>
        </p:nvSpPr>
        <p:spPr bwMode="auto">
          <a:xfrm>
            <a:off x="5118100" y="5756275"/>
            <a:ext cx="52388"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57786" name="Rectangle 90"/>
          <p:cNvSpPr>
            <a:spLocks noChangeArrowheads="1"/>
          </p:cNvSpPr>
          <p:nvPr/>
        </p:nvSpPr>
        <p:spPr bwMode="auto">
          <a:xfrm>
            <a:off x="5356225" y="5756275"/>
            <a:ext cx="52388"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57787" name="Rectangle 91"/>
          <p:cNvSpPr>
            <a:spLocks noChangeArrowheads="1"/>
          </p:cNvSpPr>
          <p:nvPr/>
        </p:nvSpPr>
        <p:spPr bwMode="auto">
          <a:xfrm>
            <a:off x="3163888" y="3611563"/>
            <a:ext cx="2574925" cy="238125"/>
          </a:xfrm>
          <a:prstGeom prst="rect">
            <a:avLst/>
          </a:prstGeom>
          <a:noFill/>
          <a:ln w="15875">
            <a:solidFill>
              <a:srgbClr val="000000"/>
            </a:solidFill>
            <a:miter lim="800000"/>
            <a:headEnd/>
            <a:tailEnd/>
          </a:ln>
        </p:spPr>
        <p:txBody>
          <a:bodyPr/>
          <a:lstStyle/>
          <a:p>
            <a:endParaRPr lang="en-US"/>
          </a:p>
        </p:txBody>
      </p:sp>
      <p:sp>
        <p:nvSpPr>
          <p:cNvPr id="157788" name="Rectangle 92"/>
          <p:cNvSpPr>
            <a:spLocks noChangeArrowheads="1"/>
          </p:cNvSpPr>
          <p:nvPr/>
        </p:nvSpPr>
        <p:spPr bwMode="auto">
          <a:xfrm>
            <a:off x="3163888" y="4724400"/>
            <a:ext cx="2574925" cy="238125"/>
          </a:xfrm>
          <a:prstGeom prst="rect">
            <a:avLst/>
          </a:prstGeom>
          <a:noFill/>
          <a:ln w="15875">
            <a:solidFill>
              <a:srgbClr val="00FFFF"/>
            </a:solidFill>
            <a:miter lim="800000"/>
            <a:headEnd/>
            <a:tailEnd/>
          </a:ln>
        </p:spPr>
        <p:txBody>
          <a:bodyPr/>
          <a:lstStyle/>
          <a:p>
            <a:endParaRPr lang="en-US"/>
          </a:p>
        </p:txBody>
      </p:sp>
      <p:sp>
        <p:nvSpPr>
          <p:cNvPr id="157789" name="Rectangle 93"/>
          <p:cNvSpPr>
            <a:spLocks noChangeArrowheads="1"/>
          </p:cNvSpPr>
          <p:nvPr/>
        </p:nvSpPr>
        <p:spPr bwMode="auto">
          <a:xfrm>
            <a:off x="3163888" y="5327650"/>
            <a:ext cx="2574925" cy="254000"/>
          </a:xfrm>
          <a:prstGeom prst="rect">
            <a:avLst/>
          </a:prstGeom>
          <a:noFill/>
          <a:ln w="15875">
            <a:solidFill>
              <a:srgbClr val="000000"/>
            </a:solidFill>
            <a:miter lim="800000"/>
            <a:headEnd/>
            <a:tailEnd/>
          </a:ln>
        </p:spPr>
        <p:txBody>
          <a:bodyPr/>
          <a:lstStyle/>
          <a:p>
            <a:endParaRPr lang="en-US"/>
          </a:p>
        </p:txBody>
      </p:sp>
      <p:sp>
        <p:nvSpPr>
          <p:cNvPr id="157790" name="Rectangle 94"/>
          <p:cNvSpPr>
            <a:spLocks noChangeArrowheads="1"/>
          </p:cNvSpPr>
          <p:nvPr/>
        </p:nvSpPr>
        <p:spPr bwMode="auto">
          <a:xfrm>
            <a:off x="3163888" y="5803900"/>
            <a:ext cx="2574925" cy="238125"/>
          </a:xfrm>
          <a:prstGeom prst="rect">
            <a:avLst/>
          </a:prstGeom>
          <a:noFill/>
          <a:ln w="15875">
            <a:solidFill>
              <a:srgbClr val="000000"/>
            </a:solidFill>
            <a:miter lim="800000"/>
            <a:headEnd/>
            <a:tailEnd/>
          </a:ln>
        </p:spPr>
        <p:txBody>
          <a:bodyPr/>
          <a:lstStyle/>
          <a:p>
            <a:endParaRPr lang="en-US"/>
          </a:p>
        </p:txBody>
      </p:sp>
      <p:sp>
        <p:nvSpPr>
          <p:cNvPr id="157791" name="Rectangle 95"/>
          <p:cNvSpPr>
            <a:spLocks noChangeArrowheads="1"/>
          </p:cNvSpPr>
          <p:nvPr/>
        </p:nvSpPr>
        <p:spPr bwMode="auto">
          <a:xfrm>
            <a:off x="3163888" y="2468563"/>
            <a:ext cx="2574925" cy="254000"/>
          </a:xfrm>
          <a:prstGeom prst="rect">
            <a:avLst/>
          </a:prstGeom>
          <a:noFill/>
          <a:ln w="15875">
            <a:solidFill>
              <a:srgbClr val="00FFFF"/>
            </a:solidFill>
            <a:miter lim="800000"/>
            <a:headEnd/>
            <a:tailEnd/>
          </a:ln>
        </p:spPr>
        <p:txBody>
          <a:bodyPr/>
          <a:lstStyle/>
          <a:p>
            <a:endParaRPr lang="en-US"/>
          </a:p>
        </p:txBody>
      </p:sp>
      <p:sp>
        <p:nvSpPr>
          <p:cNvPr id="157792" name="Rectangle 96"/>
          <p:cNvSpPr>
            <a:spLocks noChangeArrowheads="1"/>
          </p:cNvSpPr>
          <p:nvPr/>
        </p:nvSpPr>
        <p:spPr bwMode="auto">
          <a:xfrm>
            <a:off x="6056313" y="4724400"/>
            <a:ext cx="254000" cy="238125"/>
          </a:xfrm>
          <a:prstGeom prst="rect">
            <a:avLst/>
          </a:prstGeom>
          <a:noFill/>
          <a:ln w="15875">
            <a:solidFill>
              <a:srgbClr val="00FFFF"/>
            </a:solidFill>
            <a:miter lim="800000"/>
            <a:headEnd/>
            <a:tailEnd/>
          </a:ln>
        </p:spPr>
        <p:txBody>
          <a:bodyPr/>
          <a:lstStyle/>
          <a:p>
            <a:endParaRPr lang="en-US"/>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idx="4294967295"/>
          </p:nvPr>
        </p:nvSpPr>
        <p:spPr/>
        <p:txBody>
          <a:bodyPr/>
          <a:lstStyle/>
          <a:p>
            <a:pPr eaLnBrk="1" hangingPunct="1"/>
            <a:r>
              <a:rPr lang="en-US" altLang="zh-CN" smtClean="0">
                <a:ea typeface="SimSun" pitchFamily="2" charset="-122"/>
              </a:rPr>
              <a:t>Arithmetic Shifts</a:t>
            </a:r>
          </a:p>
        </p:txBody>
      </p:sp>
      <p:sp>
        <p:nvSpPr>
          <p:cNvPr id="158723" name="Freeform 4"/>
          <p:cNvSpPr>
            <a:spLocks/>
          </p:cNvSpPr>
          <p:nvPr/>
        </p:nvSpPr>
        <p:spPr bwMode="auto">
          <a:xfrm>
            <a:off x="6511925" y="3067050"/>
            <a:ext cx="111125" cy="47625"/>
          </a:xfrm>
          <a:custGeom>
            <a:avLst/>
            <a:gdLst>
              <a:gd name="T0" fmla="*/ 0 w 7"/>
              <a:gd name="T1" fmla="*/ 2147483647 h 3"/>
              <a:gd name="T2" fmla="*/ 2147483647 w 7"/>
              <a:gd name="T3" fmla="*/ 2147483647 h 3"/>
              <a:gd name="T4" fmla="*/ 0 w 7"/>
              <a:gd name="T5" fmla="*/ 0 h 3"/>
              <a:gd name="T6" fmla="*/ 0 w 7"/>
              <a:gd name="T7" fmla="*/ 2147483647 h 3"/>
              <a:gd name="T8" fmla="*/ 0 w 7"/>
              <a:gd name="T9" fmla="*/ 2147483647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0" y="3"/>
                </a:moveTo>
                <a:lnTo>
                  <a:pt x="7" y="1"/>
                </a:lnTo>
                <a:lnTo>
                  <a:pt x="0" y="0"/>
                </a:lnTo>
                <a:lnTo>
                  <a:pt x="0" y="1"/>
                </a:lnTo>
                <a:lnTo>
                  <a:pt x="0" y="3"/>
                </a:lnTo>
              </a:path>
            </a:pathLst>
          </a:custGeom>
          <a:noFill/>
          <a:ln w="15875">
            <a:solidFill>
              <a:srgbClr val="000000"/>
            </a:solidFill>
            <a:round/>
            <a:headEnd/>
            <a:tailEnd/>
          </a:ln>
        </p:spPr>
        <p:txBody>
          <a:bodyPr/>
          <a:lstStyle/>
          <a:p>
            <a:endParaRPr lang="en-IN"/>
          </a:p>
        </p:txBody>
      </p:sp>
      <p:sp>
        <p:nvSpPr>
          <p:cNvPr id="158724" name="Freeform 5"/>
          <p:cNvSpPr>
            <a:spLocks/>
          </p:cNvSpPr>
          <p:nvPr/>
        </p:nvSpPr>
        <p:spPr bwMode="auto">
          <a:xfrm>
            <a:off x="6511925" y="3067050"/>
            <a:ext cx="111125" cy="47625"/>
          </a:xfrm>
          <a:custGeom>
            <a:avLst/>
            <a:gdLst>
              <a:gd name="T0" fmla="*/ 0 w 70"/>
              <a:gd name="T1" fmla="*/ 2147483647 h 30"/>
              <a:gd name="T2" fmla="*/ 2147483647 w 70"/>
              <a:gd name="T3" fmla="*/ 2147483647 h 30"/>
              <a:gd name="T4" fmla="*/ 0 w 70"/>
              <a:gd name="T5" fmla="*/ 0 h 30"/>
              <a:gd name="T6" fmla="*/ 0 w 70"/>
              <a:gd name="T7" fmla="*/ 2147483647 h 30"/>
              <a:gd name="T8" fmla="*/ 0 w 70"/>
              <a:gd name="T9" fmla="*/ 2147483647 h 30"/>
              <a:gd name="T10" fmla="*/ 0 60000 65536"/>
              <a:gd name="T11" fmla="*/ 0 60000 65536"/>
              <a:gd name="T12" fmla="*/ 0 60000 65536"/>
              <a:gd name="T13" fmla="*/ 0 60000 65536"/>
              <a:gd name="T14" fmla="*/ 0 60000 65536"/>
              <a:gd name="T15" fmla="*/ 0 w 70"/>
              <a:gd name="T16" fmla="*/ 0 h 30"/>
              <a:gd name="T17" fmla="*/ 70 w 70"/>
              <a:gd name="T18" fmla="*/ 30 h 30"/>
            </a:gdLst>
            <a:ahLst/>
            <a:cxnLst>
              <a:cxn ang="T10">
                <a:pos x="T0" y="T1"/>
              </a:cxn>
              <a:cxn ang="T11">
                <a:pos x="T2" y="T3"/>
              </a:cxn>
              <a:cxn ang="T12">
                <a:pos x="T4" y="T5"/>
              </a:cxn>
              <a:cxn ang="T13">
                <a:pos x="T6" y="T7"/>
              </a:cxn>
              <a:cxn ang="T14">
                <a:pos x="T8" y="T9"/>
              </a:cxn>
            </a:cxnLst>
            <a:rect l="T15" t="T16" r="T17" b="T18"/>
            <a:pathLst>
              <a:path w="70" h="30">
                <a:moveTo>
                  <a:pt x="0" y="30"/>
                </a:moveTo>
                <a:lnTo>
                  <a:pt x="70" y="10"/>
                </a:lnTo>
                <a:lnTo>
                  <a:pt x="0" y="0"/>
                </a:lnTo>
                <a:lnTo>
                  <a:pt x="0" y="10"/>
                </a:lnTo>
                <a:lnTo>
                  <a:pt x="0" y="30"/>
                </a:lnTo>
                <a:close/>
              </a:path>
            </a:pathLst>
          </a:custGeom>
          <a:solidFill>
            <a:srgbClr val="000000"/>
          </a:solidFill>
          <a:ln w="0">
            <a:solidFill>
              <a:srgbClr val="000000"/>
            </a:solidFill>
            <a:round/>
            <a:headEnd/>
            <a:tailEnd/>
          </a:ln>
        </p:spPr>
        <p:txBody>
          <a:bodyPr/>
          <a:lstStyle/>
          <a:p>
            <a:endParaRPr lang="en-IN"/>
          </a:p>
        </p:txBody>
      </p:sp>
      <p:sp>
        <p:nvSpPr>
          <p:cNvPr id="158725" name="Line 6"/>
          <p:cNvSpPr>
            <a:spLocks noChangeShapeType="1"/>
          </p:cNvSpPr>
          <p:nvPr/>
        </p:nvSpPr>
        <p:spPr bwMode="auto">
          <a:xfrm flipH="1">
            <a:off x="6210300" y="3082925"/>
            <a:ext cx="301625" cy="1588"/>
          </a:xfrm>
          <a:prstGeom prst="line">
            <a:avLst/>
          </a:prstGeom>
          <a:noFill/>
          <a:ln w="15875">
            <a:solidFill>
              <a:srgbClr val="000000"/>
            </a:solidFill>
            <a:round/>
            <a:headEnd/>
            <a:tailEnd/>
          </a:ln>
        </p:spPr>
        <p:txBody>
          <a:bodyPr/>
          <a:lstStyle/>
          <a:p>
            <a:endParaRPr lang="en-IN"/>
          </a:p>
        </p:txBody>
      </p:sp>
      <p:sp>
        <p:nvSpPr>
          <p:cNvPr id="158726" name="Rectangle 7"/>
          <p:cNvSpPr>
            <a:spLocks noChangeArrowheads="1"/>
          </p:cNvSpPr>
          <p:nvPr/>
        </p:nvSpPr>
        <p:spPr bwMode="auto">
          <a:xfrm>
            <a:off x="5972175" y="2971800"/>
            <a:ext cx="238125" cy="238125"/>
          </a:xfrm>
          <a:prstGeom prst="rect">
            <a:avLst/>
          </a:prstGeom>
          <a:noFill/>
          <a:ln w="15875">
            <a:solidFill>
              <a:srgbClr val="00FFFF"/>
            </a:solidFill>
            <a:miter lim="800000"/>
            <a:headEnd/>
            <a:tailEnd/>
          </a:ln>
        </p:spPr>
        <p:txBody>
          <a:bodyPr/>
          <a:lstStyle/>
          <a:p>
            <a:endParaRPr lang="en-US"/>
          </a:p>
        </p:txBody>
      </p:sp>
      <p:sp>
        <p:nvSpPr>
          <p:cNvPr id="158727" name="Rectangle 8"/>
          <p:cNvSpPr>
            <a:spLocks noChangeArrowheads="1"/>
          </p:cNvSpPr>
          <p:nvPr/>
        </p:nvSpPr>
        <p:spPr bwMode="auto">
          <a:xfrm>
            <a:off x="5956300" y="4052888"/>
            <a:ext cx="254000" cy="238125"/>
          </a:xfrm>
          <a:prstGeom prst="rect">
            <a:avLst/>
          </a:prstGeom>
          <a:noFill/>
          <a:ln w="15875">
            <a:solidFill>
              <a:srgbClr val="000000"/>
            </a:solidFill>
            <a:miter lim="800000"/>
            <a:headEnd/>
            <a:tailEnd/>
          </a:ln>
        </p:spPr>
        <p:txBody>
          <a:bodyPr/>
          <a:lstStyle/>
          <a:p>
            <a:endParaRPr lang="en-US"/>
          </a:p>
        </p:txBody>
      </p:sp>
      <p:sp>
        <p:nvSpPr>
          <p:cNvPr id="158728" name="Rectangle 9"/>
          <p:cNvSpPr>
            <a:spLocks noChangeArrowheads="1"/>
          </p:cNvSpPr>
          <p:nvPr/>
        </p:nvSpPr>
        <p:spPr bwMode="auto">
          <a:xfrm>
            <a:off x="5972175" y="3575050"/>
            <a:ext cx="254000" cy="239713"/>
          </a:xfrm>
          <a:prstGeom prst="rect">
            <a:avLst/>
          </a:prstGeom>
          <a:noFill/>
          <a:ln w="15875">
            <a:solidFill>
              <a:srgbClr val="000000"/>
            </a:solidFill>
            <a:miter lim="800000"/>
            <a:headEnd/>
            <a:tailEnd/>
          </a:ln>
        </p:spPr>
        <p:txBody>
          <a:bodyPr/>
          <a:lstStyle/>
          <a:p>
            <a:endParaRPr lang="en-US"/>
          </a:p>
        </p:txBody>
      </p:sp>
      <p:sp>
        <p:nvSpPr>
          <p:cNvPr id="158729" name="Freeform 10"/>
          <p:cNvSpPr>
            <a:spLocks/>
          </p:cNvSpPr>
          <p:nvPr/>
        </p:nvSpPr>
        <p:spPr bwMode="auto">
          <a:xfrm>
            <a:off x="5845175" y="3067050"/>
            <a:ext cx="111125" cy="47625"/>
          </a:xfrm>
          <a:custGeom>
            <a:avLst/>
            <a:gdLst>
              <a:gd name="T0" fmla="*/ 0 w 7"/>
              <a:gd name="T1" fmla="*/ 2147483647 h 3"/>
              <a:gd name="T2" fmla="*/ 2147483647 w 7"/>
              <a:gd name="T3" fmla="*/ 2147483647 h 3"/>
              <a:gd name="T4" fmla="*/ 0 w 7"/>
              <a:gd name="T5" fmla="*/ 0 h 3"/>
              <a:gd name="T6" fmla="*/ 0 w 7"/>
              <a:gd name="T7" fmla="*/ 2147483647 h 3"/>
              <a:gd name="T8" fmla="*/ 0 w 7"/>
              <a:gd name="T9" fmla="*/ 2147483647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0" y="3"/>
                </a:moveTo>
                <a:lnTo>
                  <a:pt x="7" y="2"/>
                </a:lnTo>
                <a:lnTo>
                  <a:pt x="0" y="0"/>
                </a:lnTo>
                <a:lnTo>
                  <a:pt x="0" y="2"/>
                </a:lnTo>
                <a:lnTo>
                  <a:pt x="0" y="3"/>
                </a:lnTo>
              </a:path>
            </a:pathLst>
          </a:custGeom>
          <a:noFill/>
          <a:ln w="15875">
            <a:solidFill>
              <a:srgbClr val="000000"/>
            </a:solidFill>
            <a:round/>
            <a:headEnd/>
            <a:tailEnd/>
          </a:ln>
        </p:spPr>
        <p:txBody>
          <a:bodyPr/>
          <a:lstStyle/>
          <a:p>
            <a:endParaRPr lang="en-IN"/>
          </a:p>
        </p:txBody>
      </p:sp>
      <p:sp>
        <p:nvSpPr>
          <p:cNvPr id="158730" name="Freeform 11"/>
          <p:cNvSpPr>
            <a:spLocks/>
          </p:cNvSpPr>
          <p:nvPr/>
        </p:nvSpPr>
        <p:spPr bwMode="auto">
          <a:xfrm>
            <a:off x="5845175" y="3067050"/>
            <a:ext cx="111125" cy="47625"/>
          </a:xfrm>
          <a:custGeom>
            <a:avLst/>
            <a:gdLst>
              <a:gd name="T0" fmla="*/ 0 w 70"/>
              <a:gd name="T1" fmla="*/ 2147483647 h 30"/>
              <a:gd name="T2" fmla="*/ 2147483647 w 70"/>
              <a:gd name="T3" fmla="*/ 2147483647 h 30"/>
              <a:gd name="T4" fmla="*/ 0 w 70"/>
              <a:gd name="T5" fmla="*/ 0 h 30"/>
              <a:gd name="T6" fmla="*/ 0 w 70"/>
              <a:gd name="T7" fmla="*/ 2147483647 h 30"/>
              <a:gd name="T8" fmla="*/ 0 w 70"/>
              <a:gd name="T9" fmla="*/ 2147483647 h 30"/>
              <a:gd name="T10" fmla="*/ 0 60000 65536"/>
              <a:gd name="T11" fmla="*/ 0 60000 65536"/>
              <a:gd name="T12" fmla="*/ 0 60000 65536"/>
              <a:gd name="T13" fmla="*/ 0 60000 65536"/>
              <a:gd name="T14" fmla="*/ 0 60000 65536"/>
              <a:gd name="T15" fmla="*/ 0 w 70"/>
              <a:gd name="T16" fmla="*/ 0 h 30"/>
              <a:gd name="T17" fmla="*/ 70 w 70"/>
              <a:gd name="T18" fmla="*/ 30 h 30"/>
            </a:gdLst>
            <a:ahLst/>
            <a:cxnLst>
              <a:cxn ang="T10">
                <a:pos x="T0" y="T1"/>
              </a:cxn>
              <a:cxn ang="T11">
                <a:pos x="T2" y="T3"/>
              </a:cxn>
              <a:cxn ang="T12">
                <a:pos x="T4" y="T5"/>
              </a:cxn>
              <a:cxn ang="T13">
                <a:pos x="T6" y="T7"/>
              </a:cxn>
              <a:cxn ang="T14">
                <a:pos x="T8" y="T9"/>
              </a:cxn>
            </a:cxnLst>
            <a:rect l="T15" t="T16" r="T17" b="T18"/>
            <a:pathLst>
              <a:path w="70" h="30">
                <a:moveTo>
                  <a:pt x="0" y="30"/>
                </a:moveTo>
                <a:lnTo>
                  <a:pt x="70" y="20"/>
                </a:lnTo>
                <a:lnTo>
                  <a:pt x="0" y="0"/>
                </a:lnTo>
                <a:lnTo>
                  <a:pt x="0" y="20"/>
                </a:lnTo>
                <a:lnTo>
                  <a:pt x="0" y="30"/>
                </a:lnTo>
                <a:close/>
              </a:path>
            </a:pathLst>
          </a:custGeom>
          <a:solidFill>
            <a:srgbClr val="000000"/>
          </a:solidFill>
          <a:ln w="0">
            <a:solidFill>
              <a:srgbClr val="000000"/>
            </a:solidFill>
            <a:round/>
            <a:headEnd/>
            <a:tailEnd/>
          </a:ln>
        </p:spPr>
        <p:txBody>
          <a:bodyPr/>
          <a:lstStyle/>
          <a:p>
            <a:endParaRPr lang="en-IN"/>
          </a:p>
        </p:txBody>
      </p:sp>
      <p:sp>
        <p:nvSpPr>
          <p:cNvPr id="158731" name="Line 12"/>
          <p:cNvSpPr>
            <a:spLocks noChangeShapeType="1"/>
          </p:cNvSpPr>
          <p:nvPr/>
        </p:nvSpPr>
        <p:spPr bwMode="auto">
          <a:xfrm flipH="1">
            <a:off x="5622925" y="3098800"/>
            <a:ext cx="222250" cy="1588"/>
          </a:xfrm>
          <a:prstGeom prst="line">
            <a:avLst/>
          </a:prstGeom>
          <a:noFill/>
          <a:ln w="15875">
            <a:solidFill>
              <a:srgbClr val="000000"/>
            </a:solidFill>
            <a:round/>
            <a:headEnd/>
            <a:tailEnd/>
          </a:ln>
        </p:spPr>
        <p:txBody>
          <a:bodyPr/>
          <a:lstStyle/>
          <a:p>
            <a:endParaRPr lang="en-IN"/>
          </a:p>
        </p:txBody>
      </p:sp>
      <p:sp>
        <p:nvSpPr>
          <p:cNvPr id="158732" name="Rectangle 13"/>
          <p:cNvSpPr>
            <a:spLocks noChangeArrowheads="1"/>
          </p:cNvSpPr>
          <p:nvPr/>
        </p:nvSpPr>
        <p:spPr bwMode="auto">
          <a:xfrm>
            <a:off x="6035675" y="2987675"/>
            <a:ext cx="101600"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C</a:t>
            </a:r>
            <a:endParaRPr lang="en-CA" altLang="zh-CN" sz="2400">
              <a:latin typeface="Times New Roman" pitchFamily="18" charset="0"/>
              <a:ea typeface="SimSun" pitchFamily="2" charset="-122"/>
            </a:endParaRPr>
          </a:p>
        </p:txBody>
      </p:sp>
      <p:sp>
        <p:nvSpPr>
          <p:cNvPr id="158733" name="Rectangle 14"/>
          <p:cNvSpPr>
            <a:spLocks noChangeArrowheads="1"/>
          </p:cNvSpPr>
          <p:nvPr/>
        </p:nvSpPr>
        <p:spPr bwMode="auto">
          <a:xfrm>
            <a:off x="2286000" y="3592513"/>
            <a:ext cx="433388"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before:</a:t>
            </a:r>
            <a:endParaRPr lang="en-CA" altLang="zh-CN" sz="2400">
              <a:latin typeface="Times New Roman" pitchFamily="18" charset="0"/>
              <a:ea typeface="SimSun" pitchFamily="2" charset="-122"/>
            </a:endParaRPr>
          </a:p>
        </p:txBody>
      </p:sp>
      <p:sp>
        <p:nvSpPr>
          <p:cNvPr id="158734" name="Rectangle 15"/>
          <p:cNvSpPr>
            <a:spLocks noChangeArrowheads="1"/>
          </p:cNvSpPr>
          <p:nvPr/>
        </p:nvSpPr>
        <p:spPr bwMode="auto">
          <a:xfrm>
            <a:off x="2381250" y="4068763"/>
            <a:ext cx="315913"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after:</a:t>
            </a:r>
            <a:endParaRPr lang="en-CA" altLang="zh-CN" sz="2400">
              <a:latin typeface="Times New Roman" pitchFamily="18" charset="0"/>
              <a:ea typeface="SimSun" pitchFamily="2" charset="-122"/>
            </a:endParaRPr>
          </a:p>
        </p:txBody>
      </p:sp>
      <p:sp>
        <p:nvSpPr>
          <p:cNvPr id="158735" name="Rectangle 16"/>
          <p:cNvSpPr>
            <a:spLocks noChangeArrowheads="1"/>
          </p:cNvSpPr>
          <p:nvPr/>
        </p:nvSpPr>
        <p:spPr bwMode="auto">
          <a:xfrm>
            <a:off x="6051550" y="3592513"/>
            <a:ext cx="77788"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8736" name="Rectangle 17"/>
          <p:cNvSpPr>
            <a:spLocks noChangeArrowheads="1"/>
          </p:cNvSpPr>
          <p:nvPr/>
        </p:nvSpPr>
        <p:spPr bwMode="auto">
          <a:xfrm>
            <a:off x="6051550" y="4068763"/>
            <a:ext cx="77788"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8737" name="Rectangle 18"/>
          <p:cNvSpPr>
            <a:spLocks noChangeArrowheads="1"/>
          </p:cNvSpPr>
          <p:nvPr/>
        </p:nvSpPr>
        <p:spPr bwMode="auto">
          <a:xfrm>
            <a:off x="3144838" y="3608388"/>
            <a:ext cx="77787"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8738" name="Rectangle 19"/>
          <p:cNvSpPr>
            <a:spLocks noChangeArrowheads="1"/>
          </p:cNvSpPr>
          <p:nvPr/>
        </p:nvSpPr>
        <p:spPr bwMode="auto">
          <a:xfrm>
            <a:off x="4065588" y="3608388"/>
            <a:ext cx="77787"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8739" name="Rectangle 20"/>
          <p:cNvSpPr>
            <a:spLocks noChangeArrowheads="1"/>
          </p:cNvSpPr>
          <p:nvPr/>
        </p:nvSpPr>
        <p:spPr bwMode="auto">
          <a:xfrm>
            <a:off x="4986338" y="3608388"/>
            <a:ext cx="77787"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8740" name="Rectangle 21"/>
          <p:cNvSpPr>
            <a:spLocks noChangeArrowheads="1"/>
          </p:cNvSpPr>
          <p:nvPr/>
        </p:nvSpPr>
        <p:spPr bwMode="auto">
          <a:xfrm>
            <a:off x="3382963" y="3608388"/>
            <a:ext cx="77787"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8741" name="Rectangle 22"/>
          <p:cNvSpPr>
            <a:spLocks noChangeArrowheads="1"/>
          </p:cNvSpPr>
          <p:nvPr/>
        </p:nvSpPr>
        <p:spPr bwMode="auto">
          <a:xfrm>
            <a:off x="3605213" y="3608388"/>
            <a:ext cx="77787"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8742" name="Rectangle 23"/>
          <p:cNvSpPr>
            <a:spLocks noChangeArrowheads="1"/>
          </p:cNvSpPr>
          <p:nvPr/>
        </p:nvSpPr>
        <p:spPr bwMode="auto">
          <a:xfrm>
            <a:off x="3843338" y="3608388"/>
            <a:ext cx="77787"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8743" name="Rectangle 24"/>
          <p:cNvSpPr>
            <a:spLocks noChangeArrowheads="1"/>
          </p:cNvSpPr>
          <p:nvPr/>
        </p:nvSpPr>
        <p:spPr bwMode="auto">
          <a:xfrm>
            <a:off x="4303713" y="3513138"/>
            <a:ext cx="52387"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58744" name="Rectangle 25"/>
          <p:cNvSpPr>
            <a:spLocks noChangeArrowheads="1"/>
          </p:cNvSpPr>
          <p:nvPr/>
        </p:nvSpPr>
        <p:spPr bwMode="auto">
          <a:xfrm>
            <a:off x="4541838" y="3513138"/>
            <a:ext cx="52387"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58745" name="Rectangle 26"/>
          <p:cNvSpPr>
            <a:spLocks noChangeArrowheads="1"/>
          </p:cNvSpPr>
          <p:nvPr/>
        </p:nvSpPr>
        <p:spPr bwMode="auto">
          <a:xfrm>
            <a:off x="4764088" y="3513138"/>
            <a:ext cx="52387"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58746" name="Rectangle 27"/>
          <p:cNvSpPr>
            <a:spLocks noChangeArrowheads="1"/>
          </p:cNvSpPr>
          <p:nvPr/>
        </p:nvSpPr>
        <p:spPr bwMode="auto">
          <a:xfrm>
            <a:off x="5446713" y="3608388"/>
            <a:ext cx="77787"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8747" name="Rectangle 28"/>
          <p:cNvSpPr>
            <a:spLocks noChangeArrowheads="1"/>
          </p:cNvSpPr>
          <p:nvPr/>
        </p:nvSpPr>
        <p:spPr bwMode="auto">
          <a:xfrm>
            <a:off x="5208588" y="3608388"/>
            <a:ext cx="77787"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8748" name="Rectangle 29"/>
          <p:cNvSpPr>
            <a:spLocks noChangeArrowheads="1"/>
          </p:cNvSpPr>
          <p:nvPr/>
        </p:nvSpPr>
        <p:spPr bwMode="auto">
          <a:xfrm>
            <a:off x="3144838" y="4068763"/>
            <a:ext cx="77787"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8749" name="Rectangle 30"/>
          <p:cNvSpPr>
            <a:spLocks noChangeArrowheads="1"/>
          </p:cNvSpPr>
          <p:nvPr/>
        </p:nvSpPr>
        <p:spPr bwMode="auto">
          <a:xfrm>
            <a:off x="3605213" y="4068763"/>
            <a:ext cx="77787"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8750" name="Rectangle 31"/>
          <p:cNvSpPr>
            <a:spLocks noChangeArrowheads="1"/>
          </p:cNvSpPr>
          <p:nvPr/>
        </p:nvSpPr>
        <p:spPr bwMode="auto">
          <a:xfrm>
            <a:off x="3843338" y="4068763"/>
            <a:ext cx="77787"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8751" name="Rectangle 32"/>
          <p:cNvSpPr>
            <a:spLocks noChangeArrowheads="1"/>
          </p:cNvSpPr>
          <p:nvPr/>
        </p:nvSpPr>
        <p:spPr bwMode="auto">
          <a:xfrm>
            <a:off x="4065588" y="4068763"/>
            <a:ext cx="77787"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8752" name="Rectangle 33"/>
          <p:cNvSpPr>
            <a:spLocks noChangeArrowheads="1"/>
          </p:cNvSpPr>
          <p:nvPr/>
        </p:nvSpPr>
        <p:spPr bwMode="auto">
          <a:xfrm>
            <a:off x="4303713" y="4068763"/>
            <a:ext cx="77787"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8753" name="Rectangle 34"/>
          <p:cNvSpPr>
            <a:spLocks noChangeArrowheads="1"/>
          </p:cNvSpPr>
          <p:nvPr/>
        </p:nvSpPr>
        <p:spPr bwMode="auto">
          <a:xfrm>
            <a:off x="5446713" y="4068763"/>
            <a:ext cx="77787"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8754" name="Rectangle 35"/>
          <p:cNvSpPr>
            <a:spLocks noChangeArrowheads="1"/>
          </p:cNvSpPr>
          <p:nvPr/>
        </p:nvSpPr>
        <p:spPr bwMode="auto">
          <a:xfrm>
            <a:off x="4525963" y="4068763"/>
            <a:ext cx="77787"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8755" name="Rectangle 36"/>
          <p:cNvSpPr>
            <a:spLocks noChangeArrowheads="1"/>
          </p:cNvSpPr>
          <p:nvPr/>
        </p:nvSpPr>
        <p:spPr bwMode="auto">
          <a:xfrm>
            <a:off x="3382963" y="4068763"/>
            <a:ext cx="77787"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8756" name="Rectangle 37"/>
          <p:cNvSpPr>
            <a:spLocks noChangeArrowheads="1"/>
          </p:cNvSpPr>
          <p:nvPr/>
        </p:nvSpPr>
        <p:spPr bwMode="auto">
          <a:xfrm>
            <a:off x="2794000" y="4481513"/>
            <a:ext cx="339725"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Sans L" charset="0"/>
                <a:ea typeface="SimSun" pitchFamily="2" charset="-122"/>
              </a:rPr>
              <a:t>(c) Ar</a:t>
            </a:r>
            <a:endParaRPr lang="en-CA" altLang="zh-CN" sz="2400">
              <a:latin typeface="Times New Roman" pitchFamily="18" charset="0"/>
              <a:ea typeface="SimSun" pitchFamily="2" charset="-122"/>
            </a:endParaRPr>
          </a:p>
        </p:txBody>
      </p:sp>
      <p:sp>
        <p:nvSpPr>
          <p:cNvPr id="158757" name="Rectangle 38"/>
          <p:cNvSpPr>
            <a:spLocks noChangeArrowheads="1"/>
          </p:cNvSpPr>
          <p:nvPr/>
        </p:nvSpPr>
        <p:spPr bwMode="auto">
          <a:xfrm>
            <a:off x="3135313" y="4481513"/>
            <a:ext cx="858837"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Sans L" charset="0"/>
                <a:ea typeface="SimSun" pitchFamily="2" charset="-122"/>
              </a:rPr>
              <a:t>ithmetic shift r</a:t>
            </a:r>
            <a:endParaRPr lang="en-CA" altLang="zh-CN" sz="2400">
              <a:latin typeface="Times New Roman" pitchFamily="18" charset="0"/>
              <a:ea typeface="SimSun" pitchFamily="2" charset="-122"/>
            </a:endParaRPr>
          </a:p>
        </p:txBody>
      </p:sp>
      <p:sp>
        <p:nvSpPr>
          <p:cNvPr id="158758" name="Rectangle 39"/>
          <p:cNvSpPr>
            <a:spLocks noChangeArrowheads="1"/>
          </p:cNvSpPr>
          <p:nvPr/>
        </p:nvSpPr>
        <p:spPr bwMode="auto">
          <a:xfrm>
            <a:off x="3957638" y="4481513"/>
            <a:ext cx="225425"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Sans L" charset="0"/>
                <a:ea typeface="SimSun" pitchFamily="2" charset="-122"/>
              </a:rPr>
              <a:t>ight</a:t>
            </a:r>
            <a:endParaRPr lang="en-CA" altLang="zh-CN" sz="2400">
              <a:latin typeface="Times New Roman" pitchFamily="18" charset="0"/>
              <a:ea typeface="SimSun" pitchFamily="2" charset="-122"/>
            </a:endParaRPr>
          </a:p>
        </p:txBody>
      </p:sp>
      <p:sp>
        <p:nvSpPr>
          <p:cNvPr id="158759" name="Rectangle 40"/>
          <p:cNvSpPr>
            <a:spLocks noChangeArrowheads="1"/>
          </p:cNvSpPr>
          <p:nvPr/>
        </p:nvSpPr>
        <p:spPr bwMode="auto">
          <a:xfrm>
            <a:off x="5081588" y="4481513"/>
            <a:ext cx="962025"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Sans L" charset="0"/>
                <a:ea typeface="SimSun" pitchFamily="2" charset="-122"/>
              </a:rPr>
              <a:t>AShiftR   #2,R0</a:t>
            </a:r>
            <a:endParaRPr lang="en-CA" altLang="zh-CN" sz="2400">
              <a:latin typeface="Times New Roman" pitchFamily="18" charset="0"/>
              <a:ea typeface="SimSun" pitchFamily="2" charset="-122"/>
            </a:endParaRPr>
          </a:p>
        </p:txBody>
      </p:sp>
      <p:sp>
        <p:nvSpPr>
          <p:cNvPr id="158760" name="Rectangle 41"/>
          <p:cNvSpPr>
            <a:spLocks noChangeArrowheads="1"/>
          </p:cNvSpPr>
          <p:nvPr/>
        </p:nvSpPr>
        <p:spPr bwMode="auto">
          <a:xfrm>
            <a:off x="4192588" y="2987675"/>
            <a:ext cx="179387"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R0</a:t>
            </a:r>
            <a:endParaRPr lang="en-CA" altLang="zh-CN" sz="2400">
              <a:latin typeface="Times New Roman" pitchFamily="18" charset="0"/>
              <a:ea typeface="SimSun" pitchFamily="2" charset="-122"/>
            </a:endParaRPr>
          </a:p>
        </p:txBody>
      </p:sp>
      <p:sp>
        <p:nvSpPr>
          <p:cNvPr id="158761" name="Rectangle 42"/>
          <p:cNvSpPr>
            <a:spLocks noChangeArrowheads="1"/>
          </p:cNvSpPr>
          <p:nvPr/>
        </p:nvSpPr>
        <p:spPr bwMode="auto">
          <a:xfrm>
            <a:off x="4779963" y="3973513"/>
            <a:ext cx="52387"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58762" name="Rectangle 43"/>
          <p:cNvSpPr>
            <a:spLocks noChangeArrowheads="1"/>
          </p:cNvSpPr>
          <p:nvPr/>
        </p:nvSpPr>
        <p:spPr bwMode="auto">
          <a:xfrm>
            <a:off x="5002213" y="3973513"/>
            <a:ext cx="52387"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58763" name="Rectangle 44"/>
          <p:cNvSpPr>
            <a:spLocks noChangeArrowheads="1"/>
          </p:cNvSpPr>
          <p:nvPr/>
        </p:nvSpPr>
        <p:spPr bwMode="auto">
          <a:xfrm>
            <a:off x="5240338" y="3973513"/>
            <a:ext cx="52387"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58764" name="Freeform 45"/>
          <p:cNvSpPr>
            <a:spLocks/>
          </p:cNvSpPr>
          <p:nvPr/>
        </p:nvSpPr>
        <p:spPr bwMode="auto">
          <a:xfrm>
            <a:off x="2952750" y="3067050"/>
            <a:ext cx="63500" cy="47625"/>
          </a:xfrm>
          <a:custGeom>
            <a:avLst/>
            <a:gdLst>
              <a:gd name="T0" fmla="*/ 0 w 4"/>
              <a:gd name="T1" fmla="*/ 2147483647 h 3"/>
              <a:gd name="T2" fmla="*/ 2147483647 w 4"/>
              <a:gd name="T3" fmla="*/ 2147483647 h 3"/>
              <a:gd name="T4" fmla="*/ 0 w 4"/>
              <a:gd name="T5" fmla="*/ 0 h 3"/>
              <a:gd name="T6" fmla="*/ 0 w 4"/>
              <a:gd name="T7" fmla="*/ 2147483647 h 3"/>
              <a:gd name="T8" fmla="*/ 0 w 4"/>
              <a:gd name="T9" fmla="*/ 2147483647 h 3"/>
              <a:gd name="T10" fmla="*/ 0 60000 65536"/>
              <a:gd name="T11" fmla="*/ 0 60000 65536"/>
              <a:gd name="T12" fmla="*/ 0 60000 65536"/>
              <a:gd name="T13" fmla="*/ 0 60000 65536"/>
              <a:gd name="T14" fmla="*/ 0 60000 65536"/>
              <a:gd name="T15" fmla="*/ 0 w 4"/>
              <a:gd name="T16" fmla="*/ 0 h 3"/>
              <a:gd name="T17" fmla="*/ 4 w 4"/>
              <a:gd name="T18" fmla="*/ 3 h 3"/>
            </a:gdLst>
            <a:ahLst/>
            <a:cxnLst>
              <a:cxn ang="T10">
                <a:pos x="T0" y="T1"/>
              </a:cxn>
              <a:cxn ang="T11">
                <a:pos x="T2" y="T3"/>
              </a:cxn>
              <a:cxn ang="T12">
                <a:pos x="T4" y="T5"/>
              </a:cxn>
              <a:cxn ang="T13">
                <a:pos x="T6" y="T7"/>
              </a:cxn>
              <a:cxn ang="T14">
                <a:pos x="T8" y="T9"/>
              </a:cxn>
            </a:cxnLst>
            <a:rect l="T15" t="T16" r="T17" b="T18"/>
            <a:pathLst>
              <a:path w="4" h="3">
                <a:moveTo>
                  <a:pt x="0" y="3"/>
                </a:moveTo>
                <a:lnTo>
                  <a:pt x="4" y="1"/>
                </a:lnTo>
                <a:lnTo>
                  <a:pt x="0" y="0"/>
                </a:lnTo>
                <a:lnTo>
                  <a:pt x="0" y="1"/>
                </a:lnTo>
                <a:lnTo>
                  <a:pt x="0" y="3"/>
                </a:lnTo>
              </a:path>
            </a:pathLst>
          </a:custGeom>
          <a:noFill/>
          <a:ln w="15875">
            <a:solidFill>
              <a:srgbClr val="000000"/>
            </a:solidFill>
            <a:round/>
            <a:headEnd/>
            <a:tailEnd/>
          </a:ln>
        </p:spPr>
        <p:txBody>
          <a:bodyPr/>
          <a:lstStyle/>
          <a:p>
            <a:endParaRPr lang="en-IN"/>
          </a:p>
        </p:txBody>
      </p:sp>
      <p:sp>
        <p:nvSpPr>
          <p:cNvPr id="158765" name="Freeform 46"/>
          <p:cNvSpPr>
            <a:spLocks/>
          </p:cNvSpPr>
          <p:nvPr/>
        </p:nvSpPr>
        <p:spPr bwMode="auto">
          <a:xfrm>
            <a:off x="2952750" y="3067050"/>
            <a:ext cx="63500" cy="47625"/>
          </a:xfrm>
          <a:custGeom>
            <a:avLst/>
            <a:gdLst>
              <a:gd name="T0" fmla="*/ 0 w 40"/>
              <a:gd name="T1" fmla="*/ 2147483647 h 30"/>
              <a:gd name="T2" fmla="*/ 2147483647 w 40"/>
              <a:gd name="T3" fmla="*/ 2147483647 h 30"/>
              <a:gd name="T4" fmla="*/ 0 w 40"/>
              <a:gd name="T5" fmla="*/ 0 h 30"/>
              <a:gd name="T6" fmla="*/ 0 w 40"/>
              <a:gd name="T7" fmla="*/ 2147483647 h 30"/>
              <a:gd name="T8" fmla="*/ 0 w 40"/>
              <a:gd name="T9" fmla="*/ 2147483647 h 30"/>
              <a:gd name="T10" fmla="*/ 0 60000 65536"/>
              <a:gd name="T11" fmla="*/ 0 60000 65536"/>
              <a:gd name="T12" fmla="*/ 0 60000 65536"/>
              <a:gd name="T13" fmla="*/ 0 60000 65536"/>
              <a:gd name="T14" fmla="*/ 0 60000 65536"/>
              <a:gd name="T15" fmla="*/ 0 w 40"/>
              <a:gd name="T16" fmla="*/ 0 h 30"/>
              <a:gd name="T17" fmla="*/ 40 w 40"/>
              <a:gd name="T18" fmla="*/ 30 h 30"/>
            </a:gdLst>
            <a:ahLst/>
            <a:cxnLst>
              <a:cxn ang="T10">
                <a:pos x="T0" y="T1"/>
              </a:cxn>
              <a:cxn ang="T11">
                <a:pos x="T2" y="T3"/>
              </a:cxn>
              <a:cxn ang="T12">
                <a:pos x="T4" y="T5"/>
              </a:cxn>
              <a:cxn ang="T13">
                <a:pos x="T6" y="T7"/>
              </a:cxn>
              <a:cxn ang="T14">
                <a:pos x="T8" y="T9"/>
              </a:cxn>
            </a:cxnLst>
            <a:rect l="T15" t="T16" r="T17" b="T18"/>
            <a:pathLst>
              <a:path w="40" h="30">
                <a:moveTo>
                  <a:pt x="0" y="30"/>
                </a:moveTo>
                <a:lnTo>
                  <a:pt x="40" y="10"/>
                </a:lnTo>
                <a:lnTo>
                  <a:pt x="0" y="0"/>
                </a:lnTo>
                <a:lnTo>
                  <a:pt x="0" y="10"/>
                </a:lnTo>
                <a:lnTo>
                  <a:pt x="0" y="30"/>
                </a:lnTo>
                <a:close/>
              </a:path>
            </a:pathLst>
          </a:custGeom>
          <a:solidFill>
            <a:srgbClr val="000000"/>
          </a:solidFill>
          <a:ln w="0">
            <a:solidFill>
              <a:srgbClr val="000000"/>
            </a:solidFill>
            <a:round/>
            <a:headEnd/>
            <a:tailEnd/>
          </a:ln>
        </p:spPr>
        <p:txBody>
          <a:bodyPr/>
          <a:lstStyle/>
          <a:p>
            <a:endParaRPr lang="en-IN"/>
          </a:p>
        </p:txBody>
      </p:sp>
      <p:sp>
        <p:nvSpPr>
          <p:cNvPr id="158766" name="Freeform 47"/>
          <p:cNvSpPr>
            <a:spLocks/>
          </p:cNvSpPr>
          <p:nvPr/>
        </p:nvSpPr>
        <p:spPr bwMode="auto">
          <a:xfrm>
            <a:off x="2714625" y="2749550"/>
            <a:ext cx="461963" cy="333375"/>
          </a:xfrm>
          <a:custGeom>
            <a:avLst/>
            <a:gdLst>
              <a:gd name="T0" fmla="*/ 2147483647 w 29"/>
              <a:gd name="T1" fmla="*/ 2147483647 h 21"/>
              <a:gd name="T2" fmla="*/ 0 w 29"/>
              <a:gd name="T3" fmla="*/ 2147483647 h 21"/>
              <a:gd name="T4" fmla="*/ 0 w 29"/>
              <a:gd name="T5" fmla="*/ 0 h 21"/>
              <a:gd name="T6" fmla="*/ 2147483647 w 29"/>
              <a:gd name="T7" fmla="*/ 0 h 21"/>
              <a:gd name="T8" fmla="*/ 2147483647 w 29"/>
              <a:gd name="T9" fmla="*/ 2147483647 h 21"/>
              <a:gd name="T10" fmla="*/ 0 60000 65536"/>
              <a:gd name="T11" fmla="*/ 0 60000 65536"/>
              <a:gd name="T12" fmla="*/ 0 60000 65536"/>
              <a:gd name="T13" fmla="*/ 0 60000 65536"/>
              <a:gd name="T14" fmla="*/ 0 60000 65536"/>
              <a:gd name="T15" fmla="*/ 0 w 29"/>
              <a:gd name="T16" fmla="*/ 0 h 21"/>
              <a:gd name="T17" fmla="*/ 29 w 29"/>
              <a:gd name="T18" fmla="*/ 21 h 21"/>
            </a:gdLst>
            <a:ahLst/>
            <a:cxnLst>
              <a:cxn ang="T10">
                <a:pos x="T0" y="T1"/>
              </a:cxn>
              <a:cxn ang="T11">
                <a:pos x="T2" y="T3"/>
              </a:cxn>
              <a:cxn ang="T12">
                <a:pos x="T4" y="T5"/>
              </a:cxn>
              <a:cxn ang="T13">
                <a:pos x="T6" y="T7"/>
              </a:cxn>
              <a:cxn ang="T14">
                <a:pos x="T8" y="T9"/>
              </a:cxn>
            </a:cxnLst>
            <a:rect l="T15" t="T16" r="T17" b="T18"/>
            <a:pathLst>
              <a:path w="29" h="21">
                <a:moveTo>
                  <a:pt x="15" y="21"/>
                </a:moveTo>
                <a:lnTo>
                  <a:pt x="0" y="21"/>
                </a:lnTo>
                <a:lnTo>
                  <a:pt x="0" y="0"/>
                </a:lnTo>
                <a:lnTo>
                  <a:pt x="29" y="0"/>
                </a:lnTo>
                <a:lnTo>
                  <a:pt x="29" y="13"/>
                </a:lnTo>
              </a:path>
            </a:pathLst>
          </a:custGeom>
          <a:noFill/>
          <a:ln w="15875">
            <a:solidFill>
              <a:srgbClr val="000000"/>
            </a:solidFill>
            <a:round/>
            <a:headEnd/>
            <a:tailEnd/>
          </a:ln>
        </p:spPr>
        <p:txBody>
          <a:bodyPr/>
          <a:lstStyle/>
          <a:p>
            <a:endParaRPr lang="en-IN"/>
          </a:p>
        </p:txBody>
      </p:sp>
      <p:sp>
        <p:nvSpPr>
          <p:cNvPr id="158767" name="Rectangle 48"/>
          <p:cNvSpPr>
            <a:spLocks noChangeArrowheads="1"/>
          </p:cNvSpPr>
          <p:nvPr/>
        </p:nvSpPr>
        <p:spPr bwMode="auto">
          <a:xfrm>
            <a:off x="3048000" y="2971800"/>
            <a:ext cx="2574925" cy="238125"/>
          </a:xfrm>
          <a:prstGeom prst="rect">
            <a:avLst/>
          </a:prstGeom>
          <a:noFill/>
          <a:ln w="15875">
            <a:solidFill>
              <a:srgbClr val="00FFFF"/>
            </a:solidFill>
            <a:miter lim="800000"/>
            <a:headEnd/>
            <a:tailEnd/>
          </a:ln>
        </p:spPr>
        <p:txBody>
          <a:bodyPr/>
          <a:lstStyle/>
          <a:p>
            <a:endParaRPr lang="en-US"/>
          </a:p>
        </p:txBody>
      </p:sp>
      <p:sp>
        <p:nvSpPr>
          <p:cNvPr id="158768" name="Rectangle 49"/>
          <p:cNvSpPr>
            <a:spLocks noChangeArrowheads="1"/>
          </p:cNvSpPr>
          <p:nvPr/>
        </p:nvSpPr>
        <p:spPr bwMode="auto">
          <a:xfrm>
            <a:off x="3048000" y="3575050"/>
            <a:ext cx="2574925" cy="239713"/>
          </a:xfrm>
          <a:prstGeom prst="rect">
            <a:avLst/>
          </a:prstGeom>
          <a:noFill/>
          <a:ln w="15875">
            <a:solidFill>
              <a:srgbClr val="000000"/>
            </a:solidFill>
            <a:miter lim="800000"/>
            <a:headEnd/>
            <a:tailEnd/>
          </a:ln>
        </p:spPr>
        <p:txBody>
          <a:bodyPr/>
          <a:lstStyle/>
          <a:p>
            <a:endParaRPr lang="en-US"/>
          </a:p>
        </p:txBody>
      </p:sp>
      <p:sp>
        <p:nvSpPr>
          <p:cNvPr id="158769" name="Rectangle 50"/>
          <p:cNvSpPr>
            <a:spLocks noChangeArrowheads="1"/>
          </p:cNvSpPr>
          <p:nvPr/>
        </p:nvSpPr>
        <p:spPr bwMode="auto">
          <a:xfrm>
            <a:off x="3048000" y="4052888"/>
            <a:ext cx="2574925" cy="238125"/>
          </a:xfrm>
          <a:prstGeom prst="rect">
            <a:avLst/>
          </a:prstGeom>
          <a:noFill/>
          <a:ln w="15875">
            <a:solidFill>
              <a:srgbClr val="000000"/>
            </a:solidFill>
            <a:miter lim="800000"/>
            <a:headEnd/>
            <a:tailEnd/>
          </a:ln>
        </p:spPr>
        <p:txBody>
          <a:bodyPr/>
          <a:lstStyle/>
          <a:p>
            <a:endParaRPr lang="en-US"/>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idx="4294967295"/>
          </p:nvPr>
        </p:nvSpPr>
        <p:spPr/>
        <p:txBody>
          <a:bodyPr/>
          <a:lstStyle/>
          <a:p>
            <a:pPr eaLnBrk="1" hangingPunct="1"/>
            <a:r>
              <a:rPr lang="en-US" altLang="zh-CN" smtClean="0">
                <a:ea typeface="SimSun" pitchFamily="2" charset="-122"/>
              </a:rPr>
              <a:t>Rotate</a:t>
            </a:r>
          </a:p>
        </p:txBody>
      </p:sp>
      <p:grpSp>
        <p:nvGrpSpPr>
          <p:cNvPr id="2" name="Group 185"/>
          <p:cNvGrpSpPr>
            <a:grpSpLocks/>
          </p:cNvGrpSpPr>
          <p:nvPr/>
        </p:nvGrpSpPr>
        <p:grpSpPr bwMode="auto">
          <a:xfrm>
            <a:off x="2911475" y="282575"/>
            <a:ext cx="4075113" cy="6423025"/>
            <a:chOff x="1834" y="0"/>
            <a:chExt cx="2567" cy="4726"/>
          </a:xfrm>
        </p:grpSpPr>
        <p:sp>
          <p:nvSpPr>
            <p:cNvPr id="159748" name="Rectangle 4"/>
            <p:cNvSpPr>
              <a:spLocks noChangeArrowheads="1"/>
            </p:cNvSpPr>
            <p:nvPr/>
          </p:nvSpPr>
          <p:spPr bwMode="auto">
            <a:xfrm>
              <a:off x="2624" y="4602"/>
              <a:ext cx="1269" cy="124"/>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Figure 2.32.  Rotate instructions.</a:t>
              </a:r>
              <a:endParaRPr lang="en-CA" altLang="zh-CN" sz="2400">
                <a:latin typeface="Times New Roman" pitchFamily="18" charset="0"/>
                <a:ea typeface="SimSun" pitchFamily="2" charset="-122"/>
              </a:endParaRPr>
            </a:p>
          </p:txBody>
        </p:sp>
        <p:sp>
          <p:nvSpPr>
            <p:cNvPr id="159749" name="Rectangle 5"/>
            <p:cNvSpPr>
              <a:spLocks noChangeArrowheads="1"/>
            </p:cNvSpPr>
            <p:nvPr/>
          </p:nvSpPr>
          <p:spPr bwMode="auto">
            <a:xfrm>
              <a:off x="4092" y="2387"/>
              <a:ext cx="138" cy="137"/>
            </a:xfrm>
            <a:prstGeom prst="rect">
              <a:avLst/>
            </a:prstGeom>
            <a:noFill/>
            <a:ln w="14288">
              <a:solidFill>
                <a:srgbClr val="00FFFF"/>
              </a:solidFill>
              <a:miter lim="800000"/>
              <a:headEnd/>
              <a:tailEnd/>
            </a:ln>
          </p:spPr>
          <p:txBody>
            <a:bodyPr/>
            <a:lstStyle/>
            <a:p>
              <a:endParaRPr lang="en-US"/>
            </a:p>
          </p:txBody>
        </p:sp>
        <p:sp>
          <p:nvSpPr>
            <p:cNvPr id="159750" name="Rectangle 6"/>
            <p:cNvSpPr>
              <a:spLocks noChangeArrowheads="1"/>
            </p:cNvSpPr>
            <p:nvPr/>
          </p:nvSpPr>
          <p:spPr bwMode="auto">
            <a:xfrm>
              <a:off x="4092" y="2902"/>
              <a:ext cx="138" cy="137"/>
            </a:xfrm>
            <a:prstGeom prst="rect">
              <a:avLst/>
            </a:prstGeom>
            <a:noFill/>
            <a:ln w="14288">
              <a:solidFill>
                <a:srgbClr val="000000"/>
              </a:solidFill>
              <a:miter lim="800000"/>
              <a:headEnd/>
              <a:tailEnd/>
            </a:ln>
          </p:spPr>
          <p:txBody>
            <a:bodyPr/>
            <a:lstStyle/>
            <a:p>
              <a:endParaRPr lang="en-US"/>
            </a:p>
          </p:txBody>
        </p:sp>
        <p:sp>
          <p:nvSpPr>
            <p:cNvPr id="159751" name="Rectangle 7"/>
            <p:cNvSpPr>
              <a:spLocks noChangeArrowheads="1"/>
            </p:cNvSpPr>
            <p:nvPr/>
          </p:nvSpPr>
          <p:spPr bwMode="auto">
            <a:xfrm>
              <a:off x="4092" y="2670"/>
              <a:ext cx="138" cy="129"/>
            </a:xfrm>
            <a:prstGeom prst="rect">
              <a:avLst/>
            </a:prstGeom>
            <a:noFill/>
            <a:ln w="14288">
              <a:solidFill>
                <a:srgbClr val="000000"/>
              </a:solidFill>
              <a:miter lim="800000"/>
              <a:headEnd/>
              <a:tailEnd/>
            </a:ln>
          </p:spPr>
          <p:txBody>
            <a:bodyPr/>
            <a:lstStyle/>
            <a:p>
              <a:endParaRPr lang="en-US"/>
            </a:p>
          </p:txBody>
        </p:sp>
        <p:sp>
          <p:nvSpPr>
            <p:cNvPr id="159752" name="Freeform 8"/>
            <p:cNvSpPr>
              <a:spLocks/>
            </p:cNvSpPr>
            <p:nvPr/>
          </p:nvSpPr>
          <p:spPr bwMode="auto">
            <a:xfrm>
              <a:off x="4041" y="2447"/>
              <a:ext cx="51" cy="17"/>
            </a:xfrm>
            <a:custGeom>
              <a:avLst/>
              <a:gdLst>
                <a:gd name="T0" fmla="*/ 0 w 6"/>
                <a:gd name="T1" fmla="*/ 2147483647 h 2"/>
                <a:gd name="T2" fmla="*/ 2147483647 w 6"/>
                <a:gd name="T3" fmla="*/ 2147483647 h 2"/>
                <a:gd name="T4" fmla="*/ 0 w 6"/>
                <a:gd name="T5" fmla="*/ 0 h 2"/>
                <a:gd name="T6" fmla="*/ 0 w 6"/>
                <a:gd name="T7" fmla="*/ 2147483647 h 2"/>
                <a:gd name="T8" fmla="*/ 0 w 6"/>
                <a:gd name="T9" fmla="*/ 2147483647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4288">
              <a:solidFill>
                <a:srgbClr val="000000"/>
              </a:solidFill>
              <a:round/>
              <a:headEnd/>
              <a:tailEnd/>
            </a:ln>
          </p:spPr>
          <p:txBody>
            <a:bodyPr/>
            <a:lstStyle/>
            <a:p>
              <a:endParaRPr lang="en-IN"/>
            </a:p>
          </p:txBody>
        </p:sp>
        <p:sp>
          <p:nvSpPr>
            <p:cNvPr id="159753" name="Freeform 9"/>
            <p:cNvSpPr>
              <a:spLocks/>
            </p:cNvSpPr>
            <p:nvPr/>
          </p:nvSpPr>
          <p:spPr bwMode="auto">
            <a:xfrm>
              <a:off x="4041" y="2447"/>
              <a:ext cx="51" cy="17"/>
            </a:xfrm>
            <a:custGeom>
              <a:avLst/>
              <a:gdLst>
                <a:gd name="T0" fmla="*/ 0 w 51"/>
                <a:gd name="T1" fmla="*/ 17 h 17"/>
                <a:gd name="T2" fmla="*/ 51 w 51"/>
                <a:gd name="T3" fmla="*/ 8 h 17"/>
                <a:gd name="T4" fmla="*/ 0 w 51"/>
                <a:gd name="T5" fmla="*/ 0 h 17"/>
                <a:gd name="T6" fmla="*/ 0 w 51"/>
                <a:gd name="T7" fmla="*/ 8 h 17"/>
                <a:gd name="T8" fmla="*/ 0 w 51"/>
                <a:gd name="T9" fmla="*/ 17 h 17"/>
                <a:gd name="T10" fmla="*/ 0 60000 65536"/>
                <a:gd name="T11" fmla="*/ 0 60000 65536"/>
                <a:gd name="T12" fmla="*/ 0 60000 65536"/>
                <a:gd name="T13" fmla="*/ 0 60000 65536"/>
                <a:gd name="T14" fmla="*/ 0 60000 65536"/>
                <a:gd name="T15" fmla="*/ 0 w 51"/>
                <a:gd name="T16" fmla="*/ 0 h 17"/>
                <a:gd name="T17" fmla="*/ 51 w 51"/>
                <a:gd name="T18" fmla="*/ 17 h 17"/>
              </a:gdLst>
              <a:ahLst/>
              <a:cxnLst>
                <a:cxn ang="T10">
                  <a:pos x="T0" y="T1"/>
                </a:cxn>
                <a:cxn ang="T11">
                  <a:pos x="T2" y="T3"/>
                </a:cxn>
                <a:cxn ang="T12">
                  <a:pos x="T4" y="T5"/>
                </a:cxn>
                <a:cxn ang="T13">
                  <a:pos x="T6" y="T7"/>
                </a:cxn>
                <a:cxn ang="T14">
                  <a:pos x="T8" y="T9"/>
                </a:cxn>
              </a:cxnLst>
              <a:rect l="T15" t="T16" r="T17" b="T18"/>
              <a:pathLst>
                <a:path w="51" h="17">
                  <a:moveTo>
                    <a:pt x="0" y="17"/>
                  </a:moveTo>
                  <a:lnTo>
                    <a:pt x="51" y="8"/>
                  </a:lnTo>
                  <a:lnTo>
                    <a:pt x="0" y="0"/>
                  </a:lnTo>
                  <a:lnTo>
                    <a:pt x="0" y="8"/>
                  </a:lnTo>
                  <a:lnTo>
                    <a:pt x="0" y="17"/>
                  </a:lnTo>
                  <a:close/>
                </a:path>
              </a:pathLst>
            </a:custGeom>
            <a:solidFill>
              <a:srgbClr val="000000"/>
            </a:solidFill>
            <a:ln w="0">
              <a:solidFill>
                <a:srgbClr val="000000"/>
              </a:solidFill>
              <a:round/>
              <a:headEnd/>
              <a:tailEnd/>
            </a:ln>
          </p:spPr>
          <p:txBody>
            <a:bodyPr/>
            <a:lstStyle/>
            <a:p>
              <a:endParaRPr lang="en-IN"/>
            </a:p>
          </p:txBody>
        </p:sp>
        <p:sp>
          <p:nvSpPr>
            <p:cNvPr id="159754" name="Line 10"/>
            <p:cNvSpPr>
              <a:spLocks noChangeShapeType="1"/>
            </p:cNvSpPr>
            <p:nvPr/>
          </p:nvSpPr>
          <p:spPr bwMode="auto">
            <a:xfrm flipH="1">
              <a:off x="3895" y="2455"/>
              <a:ext cx="137" cy="1"/>
            </a:xfrm>
            <a:prstGeom prst="line">
              <a:avLst/>
            </a:prstGeom>
            <a:noFill/>
            <a:ln w="14288">
              <a:solidFill>
                <a:srgbClr val="000000"/>
              </a:solidFill>
              <a:round/>
              <a:headEnd/>
              <a:tailEnd/>
            </a:ln>
          </p:spPr>
          <p:txBody>
            <a:bodyPr/>
            <a:lstStyle/>
            <a:p>
              <a:endParaRPr lang="en-IN"/>
            </a:p>
          </p:txBody>
        </p:sp>
        <p:sp>
          <p:nvSpPr>
            <p:cNvPr id="159755" name="Rectangle 11"/>
            <p:cNvSpPr>
              <a:spLocks noChangeArrowheads="1"/>
            </p:cNvSpPr>
            <p:nvPr/>
          </p:nvSpPr>
          <p:spPr bwMode="auto">
            <a:xfrm>
              <a:off x="4135" y="2404"/>
              <a:ext cx="58"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C</a:t>
              </a:r>
              <a:endParaRPr lang="en-CA" altLang="zh-CN" sz="2400">
                <a:latin typeface="Times New Roman" pitchFamily="18" charset="0"/>
                <a:ea typeface="SimSun" pitchFamily="2" charset="-122"/>
              </a:endParaRPr>
            </a:p>
          </p:txBody>
        </p:sp>
        <p:sp>
          <p:nvSpPr>
            <p:cNvPr id="159756" name="Rectangle 12"/>
            <p:cNvSpPr>
              <a:spLocks noChangeArrowheads="1"/>
            </p:cNvSpPr>
            <p:nvPr/>
          </p:nvSpPr>
          <p:spPr bwMode="auto">
            <a:xfrm>
              <a:off x="3148" y="2404"/>
              <a:ext cx="102"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R0</a:t>
              </a:r>
              <a:endParaRPr lang="en-CA" altLang="zh-CN" sz="2400">
                <a:latin typeface="Times New Roman" pitchFamily="18" charset="0"/>
                <a:ea typeface="SimSun" pitchFamily="2" charset="-122"/>
              </a:endParaRPr>
            </a:p>
          </p:txBody>
        </p:sp>
        <p:sp>
          <p:nvSpPr>
            <p:cNvPr id="159757" name="Rectangle 13"/>
            <p:cNvSpPr>
              <a:spLocks noChangeArrowheads="1"/>
            </p:cNvSpPr>
            <p:nvPr/>
          </p:nvSpPr>
          <p:spPr bwMode="auto">
            <a:xfrm>
              <a:off x="2092" y="2687"/>
              <a:ext cx="247" cy="113"/>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before:</a:t>
              </a:r>
              <a:endParaRPr lang="en-CA" altLang="zh-CN" sz="2400">
                <a:latin typeface="Times New Roman" pitchFamily="18" charset="0"/>
                <a:ea typeface="SimSun" pitchFamily="2" charset="-122"/>
              </a:endParaRPr>
            </a:p>
          </p:txBody>
        </p:sp>
        <p:sp>
          <p:nvSpPr>
            <p:cNvPr id="159758" name="Rectangle 14"/>
            <p:cNvSpPr>
              <a:spLocks noChangeArrowheads="1"/>
            </p:cNvSpPr>
            <p:nvPr/>
          </p:nvSpPr>
          <p:spPr bwMode="auto">
            <a:xfrm>
              <a:off x="2143" y="2919"/>
              <a:ext cx="181"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after:</a:t>
              </a:r>
              <a:endParaRPr lang="en-CA" altLang="zh-CN" sz="2400">
                <a:latin typeface="Times New Roman" pitchFamily="18" charset="0"/>
                <a:ea typeface="SimSun" pitchFamily="2" charset="-122"/>
              </a:endParaRPr>
            </a:p>
          </p:txBody>
        </p:sp>
        <p:sp>
          <p:nvSpPr>
            <p:cNvPr id="159759" name="Rectangle 15"/>
            <p:cNvSpPr>
              <a:spLocks noChangeArrowheads="1"/>
            </p:cNvSpPr>
            <p:nvPr/>
          </p:nvSpPr>
          <p:spPr bwMode="auto">
            <a:xfrm>
              <a:off x="4144" y="2679"/>
              <a:ext cx="44"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9760" name="Rectangle 16"/>
            <p:cNvSpPr>
              <a:spLocks noChangeArrowheads="1"/>
            </p:cNvSpPr>
            <p:nvPr/>
          </p:nvSpPr>
          <p:spPr bwMode="auto">
            <a:xfrm>
              <a:off x="4135" y="2919"/>
              <a:ext cx="44"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9761" name="Rectangle 17"/>
            <p:cNvSpPr>
              <a:spLocks noChangeArrowheads="1"/>
            </p:cNvSpPr>
            <p:nvPr/>
          </p:nvSpPr>
          <p:spPr bwMode="auto">
            <a:xfrm>
              <a:off x="2555" y="2687"/>
              <a:ext cx="44" cy="113"/>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9762" name="Rectangle 18"/>
            <p:cNvSpPr>
              <a:spLocks noChangeArrowheads="1"/>
            </p:cNvSpPr>
            <p:nvPr/>
          </p:nvSpPr>
          <p:spPr bwMode="auto">
            <a:xfrm>
              <a:off x="3053" y="2687"/>
              <a:ext cx="44" cy="113"/>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9763" name="Rectangle 19"/>
            <p:cNvSpPr>
              <a:spLocks noChangeArrowheads="1"/>
            </p:cNvSpPr>
            <p:nvPr/>
          </p:nvSpPr>
          <p:spPr bwMode="auto">
            <a:xfrm>
              <a:off x="3551" y="2687"/>
              <a:ext cx="44" cy="113"/>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9764" name="Rectangle 20"/>
            <p:cNvSpPr>
              <a:spLocks noChangeArrowheads="1"/>
            </p:cNvSpPr>
            <p:nvPr/>
          </p:nvSpPr>
          <p:spPr bwMode="auto">
            <a:xfrm>
              <a:off x="2675" y="2687"/>
              <a:ext cx="44" cy="113"/>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9765" name="Rectangle 21"/>
            <p:cNvSpPr>
              <a:spLocks noChangeArrowheads="1"/>
            </p:cNvSpPr>
            <p:nvPr/>
          </p:nvSpPr>
          <p:spPr bwMode="auto">
            <a:xfrm>
              <a:off x="2804" y="2687"/>
              <a:ext cx="44" cy="113"/>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9766" name="Rectangle 22"/>
            <p:cNvSpPr>
              <a:spLocks noChangeArrowheads="1"/>
            </p:cNvSpPr>
            <p:nvPr/>
          </p:nvSpPr>
          <p:spPr bwMode="auto">
            <a:xfrm>
              <a:off x="2925" y="2687"/>
              <a:ext cx="44" cy="113"/>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9767" name="Rectangle 23"/>
            <p:cNvSpPr>
              <a:spLocks noChangeArrowheads="1"/>
            </p:cNvSpPr>
            <p:nvPr/>
          </p:nvSpPr>
          <p:spPr bwMode="auto">
            <a:xfrm>
              <a:off x="3182" y="2636"/>
              <a:ext cx="29" cy="146"/>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59768" name="Rectangle 24"/>
            <p:cNvSpPr>
              <a:spLocks noChangeArrowheads="1"/>
            </p:cNvSpPr>
            <p:nvPr/>
          </p:nvSpPr>
          <p:spPr bwMode="auto">
            <a:xfrm>
              <a:off x="3302" y="2636"/>
              <a:ext cx="29" cy="146"/>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59769" name="Rectangle 25"/>
            <p:cNvSpPr>
              <a:spLocks noChangeArrowheads="1"/>
            </p:cNvSpPr>
            <p:nvPr/>
          </p:nvSpPr>
          <p:spPr bwMode="auto">
            <a:xfrm>
              <a:off x="3431" y="2636"/>
              <a:ext cx="29" cy="146"/>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59770" name="Rectangle 26"/>
            <p:cNvSpPr>
              <a:spLocks noChangeArrowheads="1"/>
            </p:cNvSpPr>
            <p:nvPr/>
          </p:nvSpPr>
          <p:spPr bwMode="auto">
            <a:xfrm>
              <a:off x="3800" y="2687"/>
              <a:ext cx="44" cy="113"/>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9771" name="Rectangle 27"/>
            <p:cNvSpPr>
              <a:spLocks noChangeArrowheads="1"/>
            </p:cNvSpPr>
            <p:nvPr/>
          </p:nvSpPr>
          <p:spPr bwMode="auto">
            <a:xfrm>
              <a:off x="3672" y="2687"/>
              <a:ext cx="44" cy="113"/>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9772" name="Rectangle 28"/>
            <p:cNvSpPr>
              <a:spLocks noChangeArrowheads="1"/>
            </p:cNvSpPr>
            <p:nvPr/>
          </p:nvSpPr>
          <p:spPr bwMode="auto">
            <a:xfrm>
              <a:off x="2555" y="2919"/>
              <a:ext cx="44"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9773" name="Rectangle 29"/>
            <p:cNvSpPr>
              <a:spLocks noChangeArrowheads="1"/>
            </p:cNvSpPr>
            <p:nvPr/>
          </p:nvSpPr>
          <p:spPr bwMode="auto">
            <a:xfrm>
              <a:off x="2804" y="2919"/>
              <a:ext cx="44"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9774" name="Rectangle 30"/>
            <p:cNvSpPr>
              <a:spLocks noChangeArrowheads="1"/>
            </p:cNvSpPr>
            <p:nvPr/>
          </p:nvSpPr>
          <p:spPr bwMode="auto">
            <a:xfrm>
              <a:off x="2925" y="2919"/>
              <a:ext cx="44"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9775" name="Rectangle 31"/>
            <p:cNvSpPr>
              <a:spLocks noChangeArrowheads="1"/>
            </p:cNvSpPr>
            <p:nvPr/>
          </p:nvSpPr>
          <p:spPr bwMode="auto">
            <a:xfrm>
              <a:off x="3053" y="2919"/>
              <a:ext cx="44"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9776" name="Rectangle 32"/>
            <p:cNvSpPr>
              <a:spLocks noChangeArrowheads="1"/>
            </p:cNvSpPr>
            <p:nvPr/>
          </p:nvSpPr>
          <p:spPr bwMode="auto">
            <a:xfrm>
              <a:off x="3174" y="2919"/>
              <a:ext cx="44"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9777" name="Rectangle 33"/>
            <p:cNvSpPr>
              <a:spLocks noChangeArrowheads="1"/>
            </p:cNvSpPr>
            <p:nvPr/>
          </p:nvSpPr>
          <p:spPr bwMode="auto">
            <a:xfrm>
              <a:off x="3800" y="2919"/>
              <a:ext cx="44"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9778" name="Rectangle 34"/>
            <p:cNvSpPr>
              <a:spLocks noChangeArrowheads="1"/>
            </p:cNvSpPr>
            <p:nvPr/>
          </p:nvSpPr>
          <p:spPr bwMode="auto">
            <a:xfrm>
              <a:off x="3302" y="2919"/>
              <a:ext cx="44"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9779" name="Rectangle 35"/>
            <p:cNvSpPr>
              <a:spLocks noChangeArrowheads="1"/>
            </p:cNvSpPr>
            <p:nvPr/>
          </p:nvSpPr>
          <p:spPr bwMode="auto">
            <a:xfrm>
              <a:off x="2675" y="2919"/>
              <a:ext cx="44"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9780" name="Rectangle 36"/>
            <p:cNvSpPr>
              <a:spLocks noChangeArrowheads="1"/>
            </p:cNvSpPr>
            <p:nvPr/>
          </p:nvSpPr>
          <p:spPr bwMode="auto">
            <a:xfrm>
              <a:off x="2135" y="3143"/>
              <a:ext cx="399"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Sans L" charset="0"/>
                  <a:ea typeface="SimSun" pitchFamily="2" charset="-122"/>
                </a:rPr>
                <a:t>(c) Rotate r</a:t>
              </a:r>
              <a:endParaRPr lang="en-CA" altLang="zh-CN" sz="2400">
                <a:latin typeface="Times New Roman" pitchFamily="18" charset="0"/>
                <a:ea typeface="SimSun" pitchFamily="2" charset="-122"/>
              </a:endParaRPr>
            </a:p>
          </p:txBody>
        </p:sp>
        <p:sp>
          <p:nvSpPr>
            <p:cNvPr id="159781" name="Rectangle 37"/>
            <p:cNvSpPr>
              <a:spLocks noChangeArrowheads="1"/>
            </p:cNvSpPr>
            <p:nvPr/>
          </p:nvSpPr>
          <p:spPr bwMode="auto">
            <a:xfrm>
              <a:off x="2497" y="3143"/>
              <a:ext cx="562"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Sans L" charset="0"/>
                  <a:ea typeface="SimSun" pitchFamily="2" charset="-122"/>
                </a:rPr>
                <a:t>ight without carr</a:t>
              </a:r>
              <a:endParaRPr lang="en-CA" altLang="zh-CN" sz="2400">
                <a:latin typeface="Times New Roman" pitchFamily="18" charset="0"/>
                <a:ea typeface="SimSun" pitchFamily="2" charset="-122"/>
              </a:endParaRPr>
            </a:p>
          </p:txBody>
        </p:sp>
        <p:sp>
          <p:nvSpPr>
            <p:cNvPr id="159782" name="Rectangle 38"/>
            <p:cNvSpPr>
              <a:spLocks noChangeArrowheads="1"/>
            </p:cNvSpPr>
            <p:nvPr/>
          </p:nvSpPr>
          <p:spPr bwMode="auto">
            <a:xfrm>
              <a:off x="3034" y="3143"/>
              <a:ext cx="40"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Sans L" charset="0"/>
                  <a:ea typeface="SimSun" pitchFamily="2" charset="-122"/>
                </a:rPr>
                <a:t>y</a:t>
              </a:r>
              <a:endParaRPr lang="en-CA" altLang="zh-CN" sz="2400">
                <a:latin typeface="Times New Roman" pitchFamily="18" charset="0"/>
                <a:ea typeface="SimSun" pitchFamily="2" charset="-122"/>
              </a:endParaRPr>
            </a:p>
          </p:txBody>
        </p:sp>
        <p:sp>
          <p:nvSpPr>
            <p:cNvPr id="159783" name="Rectangle 39"/>
            <p:cNvSpPr>
              <a:spLocks noChangeArrowheads="1"/>
            </p:cNvSpPr>
            <p:nvPr/>
          </p:nvSpPr>
          <p:spPr bwMode="auto">
            <a:xfrm>
              <a:off x="3474" y="3143"/>
              <a:ext cx="570"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Sans L" charset="0"/>
                  <a:ea typeface="SimSun" pitchFamily="2" charset="-122"/>
                </a:rPr>
                <a:t>RotateR   #2,R0</a:t>
              </a:r>
              <a:endParaRPr lang="en-CA" altLang="zh-CN" sz="2400">
                <a:latin typeface="Times New Roman" pitchFamily="18" charset="0"/>
                <a:ea typeface="SimSun" pitchFamily="2" charset="-122"/>
              </a:endParaRPr>
            </a:p>
          </p:txBody>
        </p:sp>
        <p:sp>
          <p:nvSpPr>
            <p:cNvPr id="159784" name="Rectangle 40"/>
            <p:cNvSpPr>
              <a:spLocks noChangeArrowheads="1"/>
            </p:cNvSpPr>
            <p:nvPr/>
          </p:nvSpPr>
          <p:spPr bwMode="auto">
            <a:xfrm>
              <a:off x="2135" y="858"/>
              <a:ext cx="916" cy="113"/>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Sans L" charset="0"/>
                  <a:ea typeface="SimSun" pitchFamily="2" charset="-122"/>
                </a:rPr>
                <a:t>(a) Rotate left without carr</a:t>
              </a:r>
              <a:endParaRPr lang="en-CA" altLang="zh-CN" sz="2400">
                <a:latin typeface="Times New Roman" pitchFamily="18" charset="0"/>
                <a:ea typeface="SimSun" pitchFamily="2" charset="-122"/>
              </a:endParaRPr>
            </a:p>
          </p:txBody>
        </p:sp>
        <p:sp>
          <p:nvSpPr>
            <p:cNvPr id="159785" name="Rectangle 41"/>
            <p:cNvSpPr>
              <a:spLocks noChangeArrowheads="1"/>
            </p:cNvSpPr>
            <p:nvPr/>
          </p:nvSpPr>
          <p:spPr bwMode="auto">
            <a:xfrm>
              <a:off x="2995" y="858"/>
              <a:ext cx="40" cy="113"/>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Sans L" charset="0"/>
                  <a:ea typeface="SimSun" pitchFamily="2" charset="-122"/>
                </a:rPr>
                <a:t>y</a:t>
              </a:r>
              <a:endParaRPr lang="en-CA" altLang="zh-CN" sz="2400">
                <a:latin typeface="Times New Roman" pitchFamily="18" charset="0"/>
                <a:ea typeface="SimSun" pitchFamily="2" charset="-122"/>
              </a:endParaRPr>
            </a:p>
          </p:txBody>
        </p:sp>
        <p:sp>
          <p:nvSpPr>
            <p:cNvPr id="159786" name="Rectangle 42"/>
            <p:cNvSpPr>
              <a:spLocks noChangeArrowheads="1"/>
            </p:cNvSpPr>
            <p:nvPr/>
          </p:nvSpPr>
          <p:spPr bwMode="auto">
            <a:xfrm>
              <a:off x="3474" y="858"/>
              <a:ext cx="578" cy="113"/>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Sans L" charset="0"/>
                  <a:ea typeface="SimSun" pitchFamily="2" charset="-122"/>
                </a:rPr>
                <a:t>RotateL    #2,R0</a:t>
              </a:r>
              <a:endParaRPr lang="en-CA" altLang="zh-CN" sz="2400">
                <a:latin typeface="Times New Roman" pitchFamily="18" charset="0"/>
                <a:ea typeface="SimSun" pitchFamily="2" charset="-122"/>
              </a:endParaRPr>
            </a:p>
          </p:txBody>
        </p:sp>
        <p:sp>
          <p:nvSpPr>
            <p:cNvPr id="159787" name="Freeform 43"/>
            <p:cNvSpPr>
              <a:spLocks/>
            </p:cNvSpPr>
            <p:nvPr/>
          </p:nvSpPr>
          <p:spPr bwMode="auto">
            <a:xfrm>
              <a:off x="2281" y="154"/>
              <a:ext cx="51" cy="26"/>
            </a:xfrm>
            <a:custGeom>
              <a:avLst/>
              <a:gdLst>
                <a:gd name="T0" fmla="*/ 2147483647 w 6"/>
                <a:gd name="T1" fmla="*/ 0 h 3"/>
                <a:gd name="T2" fmla="*/ 0 w 6"/>
                <a:gd name="T3" fmla="*/ 2147483647 h 3"/>
                <a:gd name="T4" fmla="*/ 2147483647 w 6"/>
                <a:gd name="T5" fmla="*/ 2147483647 h 3"/>
                <a:gd name="T6" fmla="*/ 2147483647 w 6"/>
                <a:gd name="T7" fmla="*/ 2147483647 h 3"/>
                <a:gd name="T8" fmla="*/ 2147483647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14288">
              <a:solidFill>
                <a:srgbClr val="000000"/>
              </a:solidFill>
              <a:round/>
              <a:headEnd/>
              <a:tailEnd/>
            </a:ln>
          </p:spPr>
          <p:txBody>
            <a:bodyPr/>
            <a:lstStyle/>
            <a:p>
              <a:endParaRPr lang="en-IN"/>
            </a:p>
          </p:txBody>
        </p:sp>
        <p:sp>
          <p:nvSpPr>
            <p:cNvPr id="159788" name="Freeform 44"/>
            <p:cNvSpPr>
              <a:spLocks/>
            </p:cNvSpPr>
            <p:nvPr/>
          </p:nvSpPr>
          <p:spPr bwMode="auto">
            <a:xfrm>
              <a:off x="2281" y="154"/>
              <a:ext cx="51" cy="26"/>
            </a:xfrm>
            <a:custGeom>
              <a:avLst/>
              <a:gdLst>
                <a:gd name="T0" fmla="*/ 51 w 51"/>
                <a:gd name="T1" fmla="*/ 0 h 26"/>
                <a:gd name="T2" fmla="*/ 0 w 51"/>
                <a:gd name="T3" fmla="*/ 17 h 26"/>
                <a:gd name="T4" fmla="*/ 51 w 51"/>
                <a:gd name="T5" fmla="*/ 26 h 26"/>
                <a:gd name="T6" fmla="*/ 51 w 51"/>
                <a:gd name="T7" fmla="*/ 17 h 26"/>
                <a:gd name="T8" fmla="*/ 51 w 51"/>
                <a:gd name="T9" fmla="*/ 0 h 26"/>
                <a:gd name="T10" fmla="*/ 0 60000 65536"/>
                <a:gd name="T11" fmla="*/ 0 60000 65536"/>
                <a:gd name="T12" fmla="*/ 0 60000 65536"/>
                <a:gd name="T13" fmla="*/ 0 60000 65536"/>
                <a:gd name="T14" fmla="*/ 0 60000 65536"/>
                <a:gd name="T15" fmla="*/ 0 w 51"/>
                <a:gd name="T16" fmla="*/ 0 h 26"/>
                <a:gd name="T17" fmla="*/ 51 w 51"/>
                <a:gd name="T18" fmla="*/ 26 h 26"/>
              </a:gdLst>
              <a:ahLst/>
              <a:cxnLst>
                <a:cxn ang="T10">
                  <a:pos x="T0" y="T1"/>
                </a:cxn>
                <a:cxn ang="T11">
                  <a:pos x="T2" y="T3"/>
                </a:cxn>
                <a:cxn ang="T12">
                  <a:pos x="T4" y="T5"/>
                </a:cxn>
                <a:cxn ang="T13">
                  <a:pos x="T6" y="T7"/>
                </a:cxn>
                <a:cxn ang="T14">
                  <a:pos x="T8" y="T9"/>
                </a:cxn>
              </a:cxnLst>
              <a:rect l="T15" t="T16" r="T17" b="T18"/>
              <a:pathLst>
                <a:path w="51" h="26">
                  <a:moveTo>
                    <a:pt x="51" y="0"/>
                  </a:moveTo>
                  <a:lnTo>
                    <a:pt x="0" y="17"/>
                  </a:lnTo>
                  <a:lnTo>
                    <a:pt x="51" y="26"/>
                  </a:lnTo>
                  <a:lnTo>
                    <a:pt x="51" y="17"/>
                  </a:lnTo>
                  <a:lnTo>
                    <a:pt x="51" y="0"/>
                  </a:lnTo>
                  <a:close/>
                </a:path>
              </a:pathLst>
            </a:custGeom>
            <a:solidFill>
              <a:srgbClr val="000000"/>
            </a:solidFill>
            <a:ln w="0">
              <a:solidFill>
                <a:srgbClr val="000000"/>
              </a:solidFill>
              <a:round/>
              <a:headEnd/>
              <a:tailEnd/>
            </a:ln>
          </p:spPr>
          <p:txBody>
            <a:bodyPr/>
            <a:lstStyle/>
            <a:p>
              <a:endParaRPr lang="en-IN"/>
            </a:p>
          </p:txBody>
        </p:sp>
        <p:sp>
          <p:nvSpPr>
            <p:cNvPr id="159789" name="Line 45"/>
            <p:cNvSpPr>
              <a:spLocks noChangeShapeType="1"/>
            </p:cNvSpPr>
            <p:nvPr/>
          </p:nvSpPr>
          <p:spPr bwMode="auto">
            <a:xfrm>
              <a:off x="2332" y="171"/>
              <a:ext cx="163" cy="1"/>
            </a:xfrm>
            <a:prstGeom prst="line">
              <a:avLst/>
            </a:prstGeom>
            <a:noFill/>
            <a:ln w="14288">
              <a:solidFill>
                <a:srgbClr val="000000"/>
              </a:solidFill>
              <a:round/>
              <a:headEnd/>
              <a:tailEnd/>
            </a:ln>
          </p:spPr>
          <p:txBody>
            <a:bodyPr/>
            <a:lstStyle/>
            <a:p>
              <a:endParaRPr lang="en-IN"/>
            </a:p>
          </p:txBody>
        </p:sp>
        <p:sp>
          <p:nvSpPr>
            <p:cNvPr id="159790" name="Rectangle 46"/>
            <p:cNvSpPr>
              <a:spLocks noChangeArrowheads="1"/>
            </p:cNvSpPr>
            <p:nvPr/>
          </p:nvSpPr>
          <p:spPr bwMode="auto">
            <a:xfrm>
              <a:off x="2135" y="103"/>
              <a:ext cx="137" cy="137"/>
            </a:xfrm>
            <a:prstGeom prst="rect">
              <a:avLst/>
            </a:prstGeom>
            <a:noFill/>
            <a:ln w="14288">
              <a:solidFill>
                <a:srgbClr val="00FFFF"/>
              </a:solidFill>
              <a:miter lim="800000"/>
              <a:headEnd/>
              <a:tailEnd/>
            </a:ln>
          </p:spPr>
          <p:txBody>
            <a:bodyPr/>
            <a:lstStyle/>
            <a:p>
              <a:endParaRPr lang="en-US"/>
            </a:p>
          </p:txBody>
        </p:sp>
        <p:sp>
          <p:nvSpPr>
            <p:cNvPr id="159791" name="Rectangle 47"/>
            <p:cNvSpPr>
              <a:spLocks noChangeArrowheads="1"/>
            </p:cNvSpPr>
            <p:nvPr/>
          </p:nvSpPr>
          <p:spPr bwMode="auto">
            <a:xfrm>
              <a:off x="2135" y="609"/>
              <a:ext cx="137" cy="138"/>
            </a:xfrm>
            <a:prstGeom prst="rect">
              <a:avLst/>
            </a:prstGeom>
            <a:noFill/>
            <a:ln w="14288">
              <a:solidFill>
                <a:srgbClr val="00FFFF"/>
              </a:solidFill>
              <a:miter lim="800000"/>
              <a:headEnd/>
              <a:tailEnd/>
            </a:ln>
          </p:spPr>
          <p:txBody>
            <a:bodyPr/>
            <a:lstStyle/>
            <a:p>
              <a:endParaRPr lang="en-US"/>
            </a:p>
          </p:txBody>
        </p:sp>
        <p:sp>
          <p:nvSpPr>
            <p:cNvPr id="159792" name="Rectangle 48"/>
            <p:cNvSpPr>
              <a:spLocks noChangeArrowheads="1"/>
            </p:cNvSpPr>
            <p:nvPr/>
          </p:nvSpPr>
          <p:spPr bwMode="auto">
            <a:xfrm>
              <a:off x="2135" y="377"/>
              <a:ext cx="137" cy="138"/>
            </a:xfrm>
            <a:prstGeom prst="rect">
              <a:avLst/>
            </a:prstGeom>
            <a:noFill/>
            <a:ln w="14288">
              <a:solidFill>
                <a:srgbClr val="00FFFF"/>
              </a:solidFill>
              <a:miter lim="800000"/>
              <a:headEnd/>
              <a:tailEnd/>
            </a:ln>
          </p:spPr>
          <p:txBody>
            <a:bodyPr/>
            <a:lstStyle/>
            <a:p>
              <a:endParaRPr lang="en-US"/>
            </a:p>
          </p:txBody>
        </p:sp>
        <p:sp>
          <p:nvSpPr>
            <p:cNvPr id="159793" name="Freeform 49"/>
            <p:cNvSpPr>
              <a:spLocks/>
            </p:cNvSpPr>
            <p:nvPr/>
          </p:nvSpPr>
          <p:spPr bwMode="auto">
            <a:xfrm>
              <a:off x="1963" y="163"/>
              <a:ext cx="51" cy="17"/>
            </a:xfrm>
            <a:custGeom>
              <a:avLst/>
              <a:gdLst>
                <a:gd name="T0" fmla="*/ 2147483647 w 6"/>
                <a:gd name="T1" fmla="*/ 0 h 2"/>
                <a:gd name="T2" fmla="*/ 0 w 6"/>
                <a:gd name="T3" fmla="*/ 2147483647 h 2"/>
                <a:gd name="T4" fmla="*/ 2147483647 w 6"/>
                <a:gd name="T5" fmla="*/ 2147483647 h 2"/>
                <a:gd name="T6" fmla="*/ 2147483647 w 6"/>
                <a:gd name="T7" fmla="*/ 2147483647 h 2"/>
                <a:gd name="T8" fmla="*/ 2147483647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4288">
              <a:solidFill>
                <a:srgbClr val="000000"/>
              </a:solidFill>
              <a:round/>
              <a:headEnd/>
              <a:tailEnd/>
            </a:ln>
          </p:spPr>
          <p:txBody>
            <a:bodyPr/>
            <a:lstStyle/>
            <a:p>
              <a:endParaRPr lang="en-IN"/>
            </a:p>
          </p:txBody>
        </p:sp>
        <p:sp>
          <p:nvSpPr>
            <p:cNvPr id="159794" name="Freeform 50"/>
            <p:cNvSpPr>
              <a:spLocks/>
            </p:cNvSpPr>
            <p:nvPr/>
          </p:nvSpPr>
          <p:spPr bwMode="auto">
            <a:xfrm>
              <a:off x="1963" y="163"/>
              <a:ext cx="51" cy="17"/>
            </a:xfrm>
            <a:custGeom>
              <a:avLst/>
              <a:gdLst>
                <a:gd name="T0" fmla="*/ 51 w 51"/>
                <a:gd name="T1" fmla="*/ 0 h 17"/>
                <a:gd name="T2" fmla="*/ 0 w 51"/>
                <a:gd name="T3" fmla="*/ 8 h 17"/>
                <a:gd name="T4" fmla="*/ 51 w 51"/>
                <a:gd name="T5" fmla="*/ 17 h 17"/>
                <a:gd name="T6" fmla="*/ 51 w 51"/>
                <a:gd name="T7" fmla="*/ 8 h 17"/>
                <a:gd name="T8" fmla="*/ 51 w 51"/>
                <a:gd name="T9" fmla="*/ 0 h 17"/>
                <a:gd name="T10" fmla="*/ 0 60000 65536"/>
                <a:gd name="T11" fmla="*/ 0 60000 65536"/>
                <a:gd name="T12" fmla="*/ 0 60000 65536"/>
                <a:gd name="T13" fmla="*/ 0 60000 65536"/>
                <a:gd name="T14" fmla="*/ 0 60000 65536"/>
                <a:gd name="T15" fmla="*/ 0 w 51"/>
                <a:gd name="T16" fmla="*/ 0 h 17"/>
                <a:gd name="T17" fmla="*/ 51 w 51"/>
                <a:gd name="T18" fmla="*/ 17 h 17"/>
              </a:gdLst>
              <a:ahLst/>
              <a:cxnLst>
                <a:cxn ang="T10">
                  <a:pos x="T0" y="T1"/>
                </a:cxn>
                <a:cxn ang="T11">
                  <a:pos x="T2" y="T3"/>
                </a:cxn>
                <a:cxn ang="T12">
                  <a:pos x="T4" y="T5"/>
                </a:cxn>
                <a:cxn ang="T13">
                  <a:pos x="T6" y="T7"/>
                </a:cxn>
                <a:cxn ang="T14">
                  <a:pos x="T8" y="T9"/>
                </a:cxn>
              </a:cxnLst>
              <a:rect l="T15" t="T16" r="T17" b="T18"/>
              <a:pathLst>
                <a:path w="51" h="17">
                  <a:moveTo>
                    <a:pt x="51" y="0"/>
                  </a:moveTo>
                  <a:lnTo>
                    <a:pt x="0" y="8"/>
                  </a:lnTo>
                  <a:lnTo>
                    <a:pt x="51" y="17"/>
                  </a:lnTo>
                  <a:lnTo>
                    <a:pt x="51" y="8"/>
                  </a:lnTo>
                  <a:lnTo>
                    <a:pt x="51" y="0"/>
                  </a:lnTo>
                  <a:close/>
                </a:path>
              </a:pathLst>
            </a:custGeom>
            <a:solidFill>
              <a:srgbClr val="000000"/>
            </a:solidFill>
            <a:ln w="0">
              <a:solidFill>
                <a:srgbClr val="000000"/>
              </a:solidFill>
              <a:round/>
              <a:headEnd/>
              <a:tailEnd/>
            </a:ln>
          </p:spPr>
          <p:txBody>
            <a:bodyPr/>
            <a:lstStyle/>
            <a:p>
              <a:endParaRPr lang="en-IN"/>
            </a:p>
          </p:txBody>
        </p:sp>
        <p:sp>
          <p:nvSpPr>
            <p:cNvPr id="159795" name="Line 51"/>
            <p:cNvSpPr>
              <a:spLocks noChangeShapeType="1"/>
            </p:cNvSpPr>
            <p:nvPr/>
          </p:nvSpPr>
          <p:spPr bwMode="auto">
            <a:xfrm>
              <a:off x="2014" y="171"/>
              <a:ext cx="121" cy="1"/>
            </a:xfrm>
            <a:prstGeom prst="line">
              <a:avLst/>
            </a:prstGeom>
            <a:noFill/>
            <a:ln w="14288">
              <a:solidFill>
                <a:srgbClr val="000000"/>
              </a:solidFill>
              <a:round/>
              <a:headEnd/>
              <a:tailEnd/>
            </a:ln>
          </p:spPr>
          <p:txBody>
            <a:bodyPr/>
            <a:lstStyle/>
            <a:p>
              <a:endParaRPr lang="en-IN"/>
            </a:p>
          </p:txBody>
        </p:sp>
        <p:sp>
          <p:nvSpPr>
            <p:cNvPr id="159796" name="Rectangle 52"/>
            <p:cNvSpPr>
              <a:spLocks noChangeArrowheads="1"/>
            </p:cNvSpPr>
            <p:nvPr/>
          </p:nvSpPr>
          <p:spPr bwMode="auto">
            <a:xfrm>
              <a:off x="2177" y="120"/>
              <a:ext cx="58"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C</a:t>
              </a:r>
              <a:endParaRPr lang="en-CA" altLang="zh-CN" sz="2400">
                <a:latin typeface="Times New Roman" pitchFamily="18" charset="0"/>
                <a:ea typeface="SimSun" pitchFamily="2" charset="-122"/>
              </a:endParaRPr>
            </a:p>
          </p:txBody>
        </p:sp>
        <p:sp>
          <p:nvSpPr>
            <p:cNvPr id="159797" name="Rectangle 53"/>
            <p:cNvSpPr>
              <a:spLocks noChangeArrowheads="1"/>
            </p:cNvSpPr>
            <p:nvPr/>
          </p:nvSpPr>
          <p:spPr bwMode="auto">
            <a:xfrm>
              <a:off x="3122" y="120"/>
              <a:ext cx="102"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R0</a:t>
              </a:r>
              <a:endParaRPr lang="en-CA" altLang="zh-CN" sz="2400">
                <a:latin typeface="Times New Roman" pitchFamily="18" charset="0"/>
                <a:ea typeface="SimSun" pitchFamily="2" charset="-122"/>
              </a:endParaRPr>
            </a:p>
          </p:txBody>
        </p:sp>
        <p:sp>
          <p:nvSpPr>
            <p:cNvPr id="159798" name="Rectangle 54"/>
            <p:cNvSpPr>
              <a:spLocks noChangeArrowheads="1"/>
            </p:cNvSpPr>
            <p:nvPr/>
          </p:nvSpPr>
          <p:spPr bwMode="auto">
            <a:xfrm>
              <a:off x="1834" y="385"/>
              <a:ext cx="247" cy="113"/>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before:</a:t>
              </a:r>
              <a:endParaRPr lang="en-CA" altLang="zh-CN" sz="2400">
                <a:latin typeface="Times New Roman" pitchFamily="18" charset="0"/>
                <a:ea typeface="SimSun" pitchFamily="2" charset="-122"/>
              </a:endParaRPr>
            </a:p>
          </p:txBody>
        </p:sp>
        <p:sp>
          <p:nvSpPr>
            <p:cNvPr id="159799" name="Rectangle 55"/>
            <p:cNvSpPr>
              <a:spLocks noChangeArrowheads="1"/>
            </p:cNvSpPr>
            <p:nvPr/>
          </p:nvSpPr>
          <p:spPr bwMode="auto">
            <a:xfrm>
              <a:off x="1886" y="627"/>
              <a:ext cx="181"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after:</a:t>
              </a:r>
              <a:endParaRPr lang="en-CA" altLang="zh-CN" sz="2400">
                <a:latin typeface="Times New Roman" pitchFamily="18" charset="0"/>
                <a:ea typeface="SimSun" pitchFamily="2" charset="-122"/>
              </a:endParaRPr>
            </a:p>
          </p:txBody>
        </p:sp>
        <p:sp>
          <p:nvSpPr>
            <p:cNvPr id="159800" name="Rectangle 56"/>
            <p:cNvSpPr>
              <a:spLocks noChangeArrowheads="1"/>
            </p:cNvSpPr>
            <p:nvPr/>
          </p:nvSpPr>
          <p:spPr bwMode="auto">
            <a:xfrm>
              <a:off x="2186" y="395"/>
              <a:ext cx="44"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9801" name="Rectangle 57"/>
            <p:cNvSpPr>
              <a:spLocks noChangeArrowheads="1"/>
            </p:cNvSpPr>
            <p:nvPr/>
          </p:nvSpPr>
          <p:spPr bwMode="auto">
            <a:xfrm>
              <a:off x="2186" y="627"/>
              <a:ext cx="44"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9802" name="Rectangle 58"/>
            <p:cNvSpPr>
              <a:spLocks noChangeArrowheads="1"/>
            </p:cNvSpPr>
            <p:nvPr/>
          </p:nvSpPr>
          <p:spPr bwMode="auto">
            <a:xfrm>
              <a:off x="2555" y="385"/>
              <a:ext cx="44" cy="113"/>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9803" name="Rectangle 59"/>
            <p:cNvSpPr>
              <a:spLocks noChangeArrowheads="1"/>
            </p:cNvSpPr>
            <p:nvPr/>
          </p:nvSpPr>
          <p:spPr bwMode="auto">
            <a:xfrm>
              <a:off x="3053" y="385"/>
              <a:ext cx="44" cy="113"/>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9804" name="Rectangle 60"/>
            <p:cNvSpPr>
              <a:spLocks noChangeArrowheads="1"/>
            </p:cNvSpPr>
            <p:nvPr/>
          </p:nvSpPr>
          <p:spPr bwMode="auto">
            <a:xfrm>
              <a:off x="3543" y="385"/>
              <a:ext cx="44" cy="113"/>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9805" name="Rectangle 61"/>
            <p:cNvSpPr>
              <a:spLocks noChangeArrowheads="1"/>
            </p:cNvSpPr>
            <p:nvPr/>
          </p:nvSpPr>
          <p:spPr bwMode="auto">
            <a:xfrm>
              <a:off x="2675" y="385"/>
              <a:ext cx="44" cy="113"/>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9806" name="Rectangle 62"/>
            <p:cNvSpPr>
              <a:spLocks noChangeArrowheads="1"/>
            </p:cNvSpPr>
            <p:nvPr/>
          </p:nvSpPr>
          <p:spPr bwMode="auto">
            <a:xfrm>
              <a:off x="2804" y="385"/>
              <a:ext cx="44" cy="113"/>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9807" name="Rectangle 63"/>
            <p:cNvSpPr>
              <a:spLocks noChangeArrowheads="1"/>
            </p:cNvSpPr>
            <p:nvPr/>
          </p:nvSpPr>
          <p:spPr bwMode="auto">
            <a:xfrm>
              <a:off x="2925" y="385"/>
              <a:ext cx="44" cy="113"/>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9808" name="Rectangle 64"/>
            <p:cNvSpPr>
              <a:spLocks noChangeArrowheads="1"/>
            </p:cNvSpPr>
            <p:nvPr/>
          </p:nvSpPr>
          <p:spPr bwMode="auto">
            <a:xfrm>
              <a:off x="3182" y="343"/>
              <a:ext cx="29" cy="146"/>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59809" name="Rectangle 65"/>
            <p:cNvSpPr>
              <a:spLocks noChangeArrowheads="1"/>
            </p:cNvSpPr>
            <p:nvPr/>
          </p:nvSpPr>
          <p:spPr bwMode="auto">
            <a:xfrm>
              <a:off x="3302" y="343"/>
              <a:ext cx="29" cy="146"/>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59810" name="Rectangle 66"/>
            <p:cNvSpPr>
              <a:spLocks noChangeArrowheads="1"/>
            </p:cNvSpPr>
            <p:nvPr/>
          </p:nvSpPr>
          <p:spPr bwMode="auto">
            <a:xfrm>
              <a:off x="3431" y="343"/>
              <a:ext cx="29" cy="146"/>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59811" name="Rectangle 67"/>
            <p:cNvSpPr>
              <a:spLocks noChangeArrowheads="1"/>
            </p:cNvSpPr>
            <p:nvPr/>
          </p:nvSpPr>
          <p:spPr bwMode="auto">
            <a:xfrm>
              <a:off x="3792" y="385"/>
              <a:ext cx="44" cy="113"/>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9812" name="Rectangle 68"/>
            <p:cNvSpPr>
              <a:spLocks noChangeArrowheads="1"/>
            </p:cNvSpPr>
            <p:nvPr/>
          </p:nvSpPr>
          <p:spPr bwMode="auto">
            <a:xfrm>
              <a:off x="3672" y="385"/>
              <a:ext cx="44" cy="113"/>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9813" name="Rectangle 69"/>
            <p:cNvSpPr>
              <a:spLocks noChangeArrowheads="1"/>
            </p:cNvSpPr>
            <p:nvPr/>
          </p:nvSpPr>
          <p:spPr bwMode="auto">
            <a:xfrm>
              <a:off x="2555" y="627"/>
              <a:ext cx="44"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9814" name="Rectangle 70"/>
            <p:cNvSpPr>
              <a:spLocks noChangeArrowheads="1"/>
            </p:cNvSpPr>
            <p:nvPr/>
          </p:nvSpPr>
          <p:spPr bwMode="auto">
            <a:xfrm>
              <a:off x="3543" y="627"/>
              <a:ext cx="44"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9815" name="Rectangle 71"/>
            <p:cNvSpPr>
              <a:spLocks noChangeArrowheads="1"/>
            </p:cNvSpPr>
            <p:nvPr/>
          </p:nvSpPr>
          <p:spPr bwMode="auto">
            <a:xfrm>
              <a:off x="2804" y="627"/>
              <a:ext cx="44"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9816" name="Rectangle 72"/>
            <p:cNvSpPr>
              <a:spLocks noChangeArrowheads="1"/>
            </p:cNvSpPr>
            <p:nvPr/>
          </p:nvSpPr>
          <p:spPr bwMode="auto">
            <a:xfrm>
              <a:off x="2933" y="584"/>
              <a:ext cx="29" cy="146"/>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59817" name="Rectangle 73"/>
            <p:cNvSpPr>
              <a:spLocks noChangeArrowheads="1"/>
            </p:cNvSpPr>
            <p:nvPr/>
          </p:nvSpPr>
          <p:spPr bwMode="auto">
            <a:xfrm>
              <a:off x="3053" y="584"/>
              <a:ext cx="29" cy="146"/>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59818" name="Rectangle 74"/>
            <p:cNvSpPr>
              <a:spLocks noChangeArrowheads="1"/>
            </p:cNvSpPr>
            <p:nvPr/>
          </p:nvSpPr>
          <p:spPr bwMode="auto">
            <a:xfrm>
              <a:off x="3182" y="584"/>
              <a:ext cx="29" cy="146"/>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59819" name="Rectangle 75"/>
            <p:cNvSpPr>
              <a:spLocks noChangeArrowheads="1"/>
            </p:cNvSpPr>
            <p:nvPr/>
          </p:nvSpPr>
          <p:spPr bwMode="auto">
            <a:xfrm>
              <a:off x="3792" y="627"/>
              <a:ext cx="44"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9820" name="Rectangle 76"/>
            <p:cNvSpPr>
              <a:spLocks noChangeArrowheads="1"/>
            </p:cNvSpPr>
            <p:nvPr/>
          </p:nvSpPr>
          <p:spPr bwMode="auto">
            <a:xfrm>
              <a:off x="3672" y="627"/>
              <a:ext cx="44"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9821" name="Rectangle 77"/>
            <p:cNvSpPr>
              <a:spLocks noChangeArrowheads="1"/>
            </p:cNvSpPr>
            <p:nvPr/>
          </p:nvSpPr>
          <p:spPr bwMode="auto">
            <a:xfrm>
              <a:off x="3423" y="627"/>
              <a:ext cx="44"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9822" name="Rectangle 78"/>
            <p:cNvSpPr>
              <a:spLocks noChangeArrowheads="1"/>
            </p:cNvSpPr>
            <p:nvPr/>
          </p:nvSpPr>
          <p:spPr bwMode="auto">
            <a:xfrm>
              <a:off x="3294" y="627"/>
              <a:ext cx="44"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9823" name="Rectangle 79"/>
            <p:cNvSpPr>
              <a:spLocks noChangeArrowheads="1"/>
            </p:cNvSpPr>
            <p:nvPr/>
          </p:nvSpPr>
          <p:spPr bwMode="auto">
            <a:xfrm>
              <a:off x="2675" y="627"/>
              <a:ext cx="44"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9824" name="Rectangle 80"/>
            <p:cNvSpPr>
              <a:spLocks noChangeArrowheads="1"/>
            </p:cNvSpPr>
            <p:nvPr/>
          </p:nvSpPr>
          <p:spPr bwMode="auto">
            <a:xfrm>
              <a:off x="2504" y="4095"/>
              <a:ext cx="1391" cy="138"/>
            </a:xfrm>
            <a:prstGeom prst="rect">
              <a:avLst/>
            </a:prstGeom>
            <a:noFill/>
            <a:ln w="14288">
              <a:solidFill>
                <a:srgbClr val="000000"/>
              </a:solidFill>
              <a:miter lim="800000"/>
              <a:headEnd/>
              <a:tailEnd/>
            </a:ln>
          </p:spPr>
          <p:txBody>
            <a:bodyPr/>
            <a:lstStyle/>
            <a:p>
              <a:endParaRPr lang="en-US"/>
            </a:p>
          </p:txBody>
        </p:sp>
        <p:sp>
          <p:nvSpPr>
            <p:cNvPr id="159825" name="Rectangle 81"/>
            <p:cNvSpPr>
              <a:spLocks noChangeArrowheads="1"/>
            </p:cNvSpPr>
            <p:nvPr/>
          </p:nvSpPr>
          <p:spPr bwMode="auto">
            <a:xfrm>
              <a:off x="4092" y="4095"/>
              <a:ext cx="138" cy="129"/>
            </a:xfrm>
            <a:prstGeom prst="rect">
              <a:avLst/>
            </a:prstGeom>
            <a:noFill/>
            <a:ln w="14288">
              <a:solidFill>
                <a:srgbClr val="000000"/>
              </a:solidFill>
              <a:miter lim="800000"/>
              <a:headEnd/>
              <a:tailEnd/>
            </a:ln>
          </p:spPr>
          <p:txBody>
            <a:bodyPr/>
            <a:lstStyle/>
            <a:p>
              <a:endParaRPr lang="en-US"/>
            </a:p>
          </p:txBody>
        </p:sp>
        <p:sp>
          <p:nvSpPr>
            <p:cNvPr id="159826" name="Rectangle 82"/>
            <p:cNvSpPr>
              <a:spLocks noChangeArrowheads="1"/>
            </p:cNvSpPr>
            <p:nvPr/>
          </p:nvSpPr>
          <p:spPr bwMode="auto">
            <a:xfrm>
              <a:off x="4092" y="3838"/>
              <a:ext cx="138" cy="137"/>
            </a:xfrm>
            <a:prstGeom prst="rect">
              <a:avLst/>
            </a:prstGeom>
            <a:noFill/>
            <a:ln w="14288">
              <a:solidFill>
                <a:srgbClr val="000000"/>
              </a:solidFill>
              <a:miter lim="800000"/>
              <a:headEnd/>
              <a:tailEnd/>
            </a:ln>
          </p:spPr>
          <p:txBody>
            <a:bodyPr/>
            <a:lstStyle/>
            <a:p>
              <a:endParaRPr lang="en-US"/>
            </a:p>
          </p:txBody>
        </p:sp>
        <p:sp>
          <p:nvSpPr>
            <p:cNvPr id="159827" name="Rectangle 83"/>
            <p:cNvSpPr>
              <a:spLocks noChangeArrowheads="1"/>
            </p:cNvSpPr>
            <p:nvPr/>
          </p:nvSpPr>
          <p:spPr bwMode="auto">
            <a:xfrm>
              <a:off x="4135" y="3563"/>
              <a:ext cx="58" cy="113"/>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C</a:t>
              </a:r>
              <a:endParaRPr lang="en-CA" altLang="zh-CN" sz="2400">
                <a:latin typeface="Times New Roman" pitchFamily="18" charset="0"/>
                <a:ea typeface="SimSun" pitchFamily="2" charset="-122"/>
              </a:endParaRPr>
            </a:p>
          </p:txBody>
        </p:sp>
        <p:sp>
          <p:nvSpPr>
            <p:cNvPr id="159828" name="Rectangle 84"/>
            <p:cNvSpPr>
              <a:spLocks noChangeArrowheads="1"/>
            </p:cNvSpPr>
            <p:nvPr/>
          </p:nvSpPr>
          <p:spPr bwMode="auto">
            <a:xfrm>
              <a:off x="2092" y="3864"/>
              <a:ext cx="247"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before:</a:t>
              </a:r>
              <a:endParaRPr lang="en-CA" altLang="zh-CN" sz="2400">
                <a:latin typeface="Times New Roman" pitchFamily="18" charset="0"/>
                <a:ea typeface="SimSun" pitchFamily="2" charset="-122"/>
              </a:endParaRPr>
            </a:p>
          </p:txBody>
        </p:sp>
        <p:sp>
          <p:nvSpPr>
            <p:cNvPr id="159829" name="Rectangle 85"/>
            <p:cNvSpPr>
              <a:spLocks noChangeArrowheads="1"/>
            </p:cNvSpPr>
            <p:nvPr/>
          </p:nvSpPr>
          <p:spPr bwMode="auto">
            <a:xfrm>
              <a:off x="2143" y="4114"/>
              <a:ext cx="181"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after:</a:t>
              </a:r>
              <a:endParaRPr lang="en-CA" altLang="zh-CN" sz="2400">
                <a:latin typeface="Times New Roman" pitchFamily="18" charset="0"/>
                <a:ea typeface="SimSun" pitchFamily="2" charset="-122"/>
              </a:endParaRPr>
            </a:p>
          </p:txBody>
        </p:sp>
        <p:sp>
          <p:nvSpPr>
            <p:cNvPr id="159830" name="Rectangle 86"/>
            <p:cNvSpPr>
              <a:spLocks noChangeArrowheads="1"/>
            </p:cNvSpPr>
            <p:nvPr/>
          </p:nvSpPr>
          <p:spPr bwMode="auto">
            <a:xfrm>
              <a:off x="4144" y="3855"/>
              <a:ext cx="44" cy="113"/>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9831" name="Rectangle 87"/>
            <p:cNvSpPr>
              <a:spLocks noChangeArrowheads="1"/>
            </p:cNvSpPr>
            <p:nvPr/>
          </p:nvSpPr>
          <p:spPr bwMode="auto">
            <a:xfrm>
              <a:off x="4144" y="4104"/>
              <a:ext cx="44"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9832" name="Rectangle 88"/>
            <p:cNvSpPr>
              <a:spLocks noChangeArrowheads="1"/>
            </p:cNvSpPr>
            <p:nvPr/>
          </p:nvSpPr>
          <p:spPr bwMode="auto">
            <a:xfrm>
              <a:off x="2555" y="3855"/>
              <a:ext cx="44" cy="113"/>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9833" name="Rectangle 89"/>
            <p:cNvSpPr>
              <a:spLocks noChangeArrowheads="1"/>
            </p:cNvSpPr>
            <p:nvPr/>
          </p:nvSpPr>
          <p:spPr bwMode="auto">
            <a:xfrm>
              <a:off x="3053" y="3855"/>
              <a:ext cx="44" cy="113"/>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9834" name="Rectangle 90"/>
            <p:cNvSpPr>
              <a:spLocks noChangeArrowheads="1"/>
            </p:cNvSpPr>
            <p:nvPr/>
          </p:nvSpPr>
          <p:spPr bwMode="auto">
            <a:xfrm>
              <a:off x="3551" y="3855"/>
              <a:ext cx="44" cy="113"/>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9835" name="Rectangle 91"/>
            <p:cNvSpPr>
              <a:spLocks noChangeArrowheads="1"/>
            </p:cNvSpPr>
            <p:nvPr/>
          </p:nvSpPr>
          <p:spPr bwMode="auto">
            <a:xfrm>
              <a:off x="2675" y="3855"/>
              <a:ext cx="44" cy="113"/>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9836" name="Rectangle 92"/>
            <p:cNvSpPr>
              <a:spLocks noChangeArrowheads="1"/>
            </p:cNvSpPr>
            <p:nvPr/>
          </p:nvSpPr>
          <p:spPr bwMode="auto">
            <a:xfrm>
              <a:off x="2804" y="3855"/>
              <a:ext cx="44" cy="113"/>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9837" name="Rectangle 93"/>
            <p:cNvSpPr>
              <a:spLocks noChangeArrowheads="1"/>
            </p:cNvSpPr>
            <p:nvPr/>
          </p:nvSpPr>
          <p:spPr bwMode="auto">
            <a:xfrm>
              <a:off x="2925" y="3855"/>
              <a:ext cx="44" cy="113"/>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9838" name="Rectangle 94"/>
            <p:cNvSpPr>
              <a:spLocks noChangeArrowheads="1"/>
            </p:cNvSpPr>
            <p:nvPr/>
          </p:nvSpPr>
          <p:spPr bwMode="auto">
            <a:xfrm>
              <a:off x="3182" y="3804"/>
              <a:ext cx="29" cy="146"/>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59839" name="Rectangle 95"/>
            <p:cNvSpPr>
              <a:spLocks noChangeArrowheads="1"/>
            </p:cNvSpPr>
            <p:nvPr/>
          </p:nvSpPr>
          <p:spPr bwMode="auto">
            <a:xfrm>
              <a:off x="3302" y="3804"/>
              <a:ext cx="29" cy="146"/>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59840" name="Rectangle 96"/>
            <p:cNvSpPr>
              <a:spLocks noChangeArrowheads="1"/>
            </p:cNvSpPr>
            <p:nvPr/>
          </p:nvSpPr>
          <p:spPr bwMode="auto">
            <a:xfrm>
              <a:off x="3431" y="3804"/>
              <a:ext cx="29" cy="146"/>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59841" name="Rectangle 97"/>
            <p:cNvSpPr>
              <a:spLocks noChangeArrowheads="1"/>
            </p:cNvSpPr>
            <p:nvPr/>
          </p:nvSpPr>
          <p:spPr bwMode="auto">
            <a:xfrm>
              <a:off x="3800" y="3855"/>
              <a:ext cx="44" cy="113"/>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9842" name="Rectangle 98"/>
            <p:cNvSpPr>
              <a:spLocks noChangeArrowheads="1"/>
            </p:cNvSpPr>
            <p:nvPr/>
          </p:nvSpPr>
          <p:spPr bwMode="auto">
            <a:xfrm>
              <a:off x="3672" y="3855"/>
              <a:ext cx="44" cy="113"/>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9843" name="Rectangle 99"/>
            <p:cNvSpPr>
              <a:spLocks noChangeArrowheads="1"/>
            </p:cNvSpPr>
            <p:nvPr/>
          </p:nvSpPr>
          <p:spPr bwMode="auto">
            <a:xfrm>
              <a:off x="2555" y="4114"/>
              <a:ext cx="44"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9844" name="Rectangle 100"/>
            <p:cNvSpPr>
              <a:spLocks noChangeArrowheads="1"/>
            </p:cNvSpPr>
            <p:nvPr/>
          </p:nvSpPr>
          <p:spPr bwMode="auto">
            <a:xfrm>
              <a:off x="2804" y="4114"/>
              <a:ext cx="44"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9845" name="Rectangle 101"/>
            <p:cNvSpPr>
              <a:spLocks noChangeArrowheads="1"/>
            </p:cNvSpPr>
            <p:nvPr/>
          </p:nvSpPr>
          <p:spPr bwMode="auto">
            <a:xfrm>
              <a:off x="2925" y="4114"/>
              <a:ext cx="44"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9846" name="Rectangle 102"/>
            <p:cNvSpPr>
              <a:spLocks noChangeArrowheads="1"/>
            </p:cNvSpPr>
            <p:nvPr/>
          </p:nvSpPr>
          <p:spPr bwMode="auto">
            <a:xfrm>
              <a:off x="3053" y="4114"/>
              <a:ext cx="44"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9847" name="Rectangle 103"/>
            <p:cNvSpPr>
              <a:spLocks noChangeArrowheads="1"/>
            </p:cNvSpPr>
            <p:nvPr/>
          </p:nvSpPr>
          <p:spPr bwMode="auto">
            <a:xfrm>
              <a:off x="3174" y="4114"/>
              <a:ext cx="44"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9848" name="Rectangle 104"/>
            <p:cNvSpPr>
              <a:spLocks noChangeArrowheads="1"/>
            </p:cNvSpPr>
            <p:nvPr/>
          </p:nvSpPr>
          <p:spPr bwMode="auto">
            <a:xfrm>
              <a:off x="3800" y="4114"/>
              <a:ext cx="44"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9849" name="Rectangle 105"/>
            <p:cNvSpPr>
              <a:spLocks noChangeArrowheads="1"/>
            </p:cNvSpPr>
            <p:nvPr/>
          </p:nvSpPr>
          <p:spPr bwMode="auto">
            <a:xfrm>
              <a:off x="3302" y="4114"/>
              <a:ext cx="44"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9850" name="Rectangle 106"/>
            <p:cNvSpPr>
              <a:spLocks noChangeArrowheads="1"/>
            </p:cNvSpPr>
            <p:nvPr/>
          </p:nvSpPr>
          <p:spPr bwMode="auto">
            <a:xfrm>
              <a:off x="2675" y="4114"/>
              <a:ext cx="44"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9851" name="Rectangle 107"/>
            <p:cNvSpPr>
              <a:spLocks noChangeArrowheads="1"/>
            </p:cNvSpPr>
            <p:nvPr/>
          </p:nvSpPr>
          <p:spPr bwMode="auto">
            <a:xfrm>
              <a:off x="2143" y="4310"/>
              <a:ext cx="403"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Sans L" charset="0"/>
                  <a:ea typeface="SimSun" pitchFamily="2" charset="-122"/>
                </a:rPr>
                <a:t>(d) Rotate r</a:t>
              </a:r>
              <a:endParaRPr lang="en-CA" altLang="zh-CN" sz="2400">
                <a:latin typeface="Times New Roman" pitchFamily="18" charset="0"/>
                <a:ea typeface="SimSun" pitchFamily="2" charset="-122"/>
              </a:endParaRPr>
            </a:p>
          </p:txBody>
        </p:sp>
        <p:sp>
          <p:nvSpPr>
            <p:cNvPr id="159852" name="Rectangle 108"/>
            <p:cNvSpPr>
              <a:spLocks noChangeArrowheads="1"/>
            </p:cNvSpPr>
            <p:nvPr/>
          </p:nvSpPr>
          <p:spPr bwMode="auto">
            <a:xfrm>
              <a:off x="2512" y="4310"/>
              <a:ext cx="452"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Sans L" charset="0"/>
                  <a:ea typeface="SimSun" pitchFamily="2" charset="-122"/>
                </a:rPr>
                <a:t>ight with carr</a:t>
              </a:r>
              <a:endParaRPr lang="en-CA" altLang="zh-CN" sz="2400">
                <a:latin typeface="Times New Roman" pitchFamily="18" charset="0"/>
                <a:ea typeface="SimSun" pitchFamily="2" charset="-122"/>
              </a:endParaRPr>
            </a:p>
          </p:txBody>
        </p:sp>
        <p:sp>
          <p:nvSpPr>
            <p:cNvPr id="159853" name="Rectangle 109"/>
            <p:cNvSpPr>
              <a:spLocks noChangeArrowheads="1"/>
            </p:cNvSpPr>
            <p:nvPr/>
          </p:nvSpPr>
          <p:spPr bwMode="auto">
            <a:xfrm>
              <a:off x="2943" y="4310"/>
              <a:ext cx="40"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Sans L" charset="0"/>
                  <a:ea typeface="SimSun" pitchFamily="2" charset="-122"/>
                </a:rPr>
                <a:t>y</a:t>
              </a:r>
              <a:endParaRPr lang="en-CA" altLang="zh-CN" sz="2400">
                <a:latin typeface="Times New Roman" pitchFamily="18" charset="0"/>
                <a:ea typeface="SimSun" pitchFamily="2" charset="-122"/>
              </a:endParaRPr>
            </a:p>
          </p:txBody>
        </p:sp>
        <p:sp>
          <p:nvSpPr>
            <p:cNvPr id="159854" name="Rectangle 110"/>
            <p:cNvSpPr>
              <a:spLocks noChangeArrowheads="1"/>
            </p:cNvSpPr>
            <p:nvPr/>
          </p:nvSpPr>
          <p:spPr bwMode="auto">
            <a:xfrm>
              <a:off x="3474" y="4310"/>
              <a:ext cx="628"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Sans L" charset="0"/>
                  <a:ea typeface="SimSun" pitchFamily="2" charset="-122"/>
                </a:rPr>
                <a:t>RotateRC   #2,R0</a:t>
              </a:r>
              <a:endParaRPr lang="en-CA" altLang="zh-CN" sz="2400">
                <a:latin typeface="Times New Roman" pitchFamily="18" charset="0"/>
                <a:ea typeface="SimSun" pitchFamily="2" charset="-122"/>
              </a:endParaRPr>
            </a:p>
          </p:txBody>
        </p:sp>
        <p:sp>
          <p:nvSpPr>
            <p:cNvPr id="159855" name="Rectangle 111"/>
            <p:cNvSpPr>
              <a:spLocks noChangeArrowheads="1"/>
            </p:cNvSpPr>
            <p:nvPr/>
          </p:nvSpPr>
          <p:spPr bwMode="auto">
            <a:xfrm>
              <a:off x="3122" y="3563"/>
              <a:ext cx="102" cy="113"/>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R0</a:t>
              </a:r>
              <a:endParaRPr lang="en-CA" altLang="zh-CN" sz="2400">
                <a:latin typeface="Times New Roman" pitchFamily="18" charset="0"/>
                <a:ea typeface="SimSun" pitchFamily="2" charset="-122"/>
              </a:endParaRPr>
            </a:p>
          </p:txBody>
        </p:sp>
        <p:sp>
          <p:nvSpPr>
            <p:cNvPr id="159856" name="Rectangle 112"/>
            <p:cNvSpPr>
              <a:spLocks noChangeArrowheads="1"/>
            </p:cNvSpPr>
            <p:nvPr/>
          </p:nvSpPr>
          <p:spPr bwMode="auto">
            <a:xfrm>
              <a:off x="3414" y="2868"/>
              <a:ext cx="29" cy="146"/>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59857" name="Rectangle 113"/>
            <p:cNvSpPr>
              <a:spLocks noChangeArrowheads="1"/>
            </p:cNvSpPr>
            <p:nvPr/>
          </p:nvSpPr>
          <p:spPr bwMode="auto">
            <a:xfrm>
              <a:off x="3534" y="2868"/>
              <a:ext cx="29" cy="146"/>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59858" name="Rectangle 114"/>
            <p:cNvSpPr>
              <a:spLocks noChangeArrowheads="1"/>
            </p:cNvSpPr>
            <p:nvPr/>
          </p:nvSpPr>
          <p:spPr bwMode="auto">
            <a:xfrm>
              <a:off x="3663" y="2868"/>
              <a:ext cx="29" cy="146"/>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59859" name="Rectangle 115"/>
            <p:cNvSpPr>
              <a:spLocks noChangeArrowheads="1"/>
            </p:cNvSpPr>
            <p:nvPr/>
          </p:nvSpPr>
          <p:spPr bwMode="auto">
            <a:xfrm>
              <a:off x="3431" y="4070"/>
              <a:ext cx="29" cy="146"/>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59860" name="Rectangle 116"/>
            <p:cNvSpPr>
              <a:spLocks noChangeArrowheads="1"/>
            </p:cNvSpPr>
            <p:nvPr/>
          </p:nvSpPr>
          <p:spPr bwMode="auto">
            <a:xfrm>
              <a:off x="3560" y="4070"/>
              <a:ext cx="29" cy="146"/>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59861" name="Rectangle 117"/>
            <p:cNvSpPr>
              <a:spLocks noChangeArrowheads="1"/>
            </p:cNvSpPr>
            <p:nvPr/>
          </p:nvSpPr>
          <p:spPr bwMode="auto">
            <a:xfrm>
              <a:off x="3680" y="4070"/>
              <a:ext cx="29" cy="146"/>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59862" name="Rectangle 118"/>
            <p:cNvSpPr>
              <a:spLocks noChangeArrowheads="1"/>
            </p:cNvSpPr>
            <p:nvPr/>
          </p:nvSpPr>
          <p:spPr bwMode="auto">
            <a:xfrm>
              <a:off x="2135" y="2001"/>
              <a:ext cx="806"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Sans L" charset="0"/>
                  <a:ea typeface="SimSun" pitchFamily="2" charset="-122"/>
                </a:rPr>
                <a:t>(b) Rotate left with carr</a:t>
              </a:r>
              <a:endParaRPr lang="en-CA" altLang="zh-CN" sz="2400">
                <a:latin typeface="Times New Roman" pitchFamily="18" charset="0"/>
                <a:ea typeface="SimSun" pitchFamily="2" charset="-122"/>
              </a:endParaRPr>
            </a:p>
          </p:txBody>
        </p:sp>
        <p:sp>
          <p:nvSpPr>
            <p:cNvPr id="159863" name="Rectangle 119"/>
            <p:cNvSpPr>
              <a:spLocks noChangeArrowheads="1"/>
            </p:cNvSpPr>
            <p:nvPr/>
          </p:nvSpPr>
          <p:spPr bwMode="auto">
            <a:xfrm>
              <a:off x="2889" y="2001"/>
              <a:ext cx="40"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Sans L" charset="0"/>
                  <a:ea typeface="SimSun" pitchFamily="2" charset="-122"/>
                </a:rPr>
                <a:t>y</a:t>
              </a:r>
              <a:endParaRPr lang="en-CA" altLang="zh-CN" sz="2400">
                <a:latin typeface="Times New Roman" pitchFamily="18" charset="0"/>
                <a:ea typeface="SimSun" pitchFamily="2" charset="-122"/>
              </a:endParaRPr>
            </a:p>
          </p:txBody>
        </p:sp>
        <p:sp>
          <p:nvSpPr>
            <p:cNvPr id="159864" name="Rectangle 120"/>
            <p:cNvSpPr>
              <a:spLocks noChangeArrowheads="1"/>
            </p:cNvSpPr>
            <p:nvPr/>
          </p:nvSpPr>
          <p:spPr bwMode="auto">
            <a:xfrm>
              <a:off x="3474" y="2001"/>
              <a:ext cx="614"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Sans L" charset="0"/>
                  <a:ea typeface="SimSun" pitchFamily="2" charset="-122"/>
                </a:rPr>
                <a:t>RotateLC   #2,R0</a:t>
              </a:r>
              <a:endParaRPr lang="en-CA" altLang="zh-CN" sz="2400">
                <a:latin typeface="Times New Roman" pitchFamily="18" charset="0"/>
                <a:ea typeface="SimSun" pitchFamily="2" charset="-122"/>
              </a:endParaRPr>
            </a:p>
          </p:txBody>
        </p:sp>
        <p:sp>
          <p:nvSpPr>
            <p:cNvPr id="159865" name="Freeform 121"/>
            <p:cNvSpPr>
              <a:spLocks/>
            </p:cNvSpPr>
            <p:nvPr/>
          </p:nvSpPr>
          <p:spPr bwMode="auto">
            <a:xfrm>
              <a:off x="2281" y="1296"/>
              <a:ext cx="51" cy="17"/>
            </a:xfrm>
            <a:custGeom>
              <a:avLst/>
              <a:gdLst>
                <a:gd name="T0" fmla="*/ 2147483647 w 6"/>
                <a:gd name="T1" fmla="*/ 0 h 2"/>
                <a:gd name="T2" fmla="*/ 0 w 6"/>
                <a:gd name="T3" fmla="*/ 2147483647 h 2"/>
                <a:gd name="T4" fmla="*/ 2147483647 w 6"/>
                <a:gd name="T5" fmla="*/ 2147483647 h 2"/>
                <a:gd name="T6" fmla="*/ 2147483647 w 6"/>
                <a:gd name="T7" fmla="*/ 2147483647 h 2"/>
                <a:gd name="T8" fmla="*/ 2147483647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4288">
              <a:solidFill>
                <a:srgbClr val="000000"/>
              </a:solidFill>
              <a:round/>
              <a:headEnd/>
              <a:tailEnd/>
            </a:ln>
          </p:spPr>
          <p:txBody>
            <a:bodyPr/>
            <a:lstStyle/>
            <a:p>
              <a:endParaRPr lang="en-IN"/>
            </a:p>
          </p:txBody>
        </p:sp>
        <p:sp>
          <p:nvSpPr>
            <p:cNvPr id="159866" name="Freeform 122"/>
            <p:cNvSpPr>
              <a:spLocks/>
            </p:cNvSpPr>
            <p:nvPr/>
          </p:nvSpPr>
          <p:spPr bwMode="auto">
            <a:xfrm>
              <a:off x="2281" y="1296"/>
              <a:ext cx="51" cy="17"/>
            </a:xfrm>
            <a:custGeom>
              <a:avLst/>
              <a:gdLst>
                <a:gd name="T0" fmla="*/ 51 w 51"/>
                <a:gd name="T1" fmla="*/ 0 h 17"/>
                <a:gd name="T2" fmla="*/ 0 w 51"/>
                <a:gd name="T3" fmla="*/ 9 h 17"/>
                <a:gd name="T4" fmla="*/ 51 w 51"/>
                <a:gd name="T5" fmla="*/ 17 h 17"/>
                <a:gd name="T6" fmla="*/ 51 w 51"/>
                <a:gd name="T7" fmla="*/ 9 h 17"/>
                <a:gd name="T8" fmla="*/ 51 w 51"/>
                <a:gd name="T9" fmla="*/ 0 h 17"/>
                <a:gd name="T10" fmla="*/ 0 60000 65536"/>
                <a:gd name="T11" fmla="*/ 0 60000 65536"/>
                <a:gd name="T12" fmla="*/ 0 60000 65536"/>
                <a:gd name="T13" fmla="*/ 0 60000 65536"/>
                <a:gd name="T14" fmla="*/ 0 60000 65536"/>
                <a:gd name="T15" fmla="*/ 0 w 51"/>
                <a:gd name="T16" fmla="*/ 0 h 17"/>
                <a:gd name="T17" fmla="*/ 51 w 51"/>
                <a:gd name="T18" fmla="*/ 17 h 17"/>
              </a:gdLst>
              <a:ahLst/>
              <a:cxnLst>
                <a:cxn ang="T10">
                  <a:pos x="T0" y="T1"/>
                </a:cxn>
                <a:cxn ang="T11">
                  <a:pos x="T2" y="T3"/>
                </a:cxn>
                <a:cxn ang="T12">
                  <a:pos x="T4" y="T5"/>
                </a:cxn>
                <a:cxn ang="T13">
                  <a:pos x="T6" y="T7"/>
                </a:cxn>
                <a:cxn ang="T14">
                  <a:pos x="T8" y="T9"/>
                </a:cxn>
              </a:cxnLst>
              <a:rect l="T15" t="T16" r="T17" b="T18"/>
              <a:pathLst>
                <a:path w="51" h="17">
                  <a:moveTo>
                    <a:pt x="51" y="0"/>
                  </a:moveTo>
                  <a:lnTo>
                    <a:pt x="0" y="9"/>
                  </a:lnTo>
                  <a:lnTo>
                    <a:pt x="51" y="17"/>
                  </a:lnTo>
                  <a:lnTo>
                    <a:pt x="51" y="9"/>
                  </a:lnTo>
                  <a:lnTo>
                    <a:pt x="51" y="0"/>
                  </a:lnTo>
                  <a:close/>
                </a:path>
              </a:pathLst>
            </a:custGeom>
            <a:solidFill>
              <a:srgbClr val="000000"/>
            </a:solidFill>
            <a:ln w="0">
              <a:solidFill>
                <a:srgbClr val="000000"/>
              </a:solidFill>
              <a:round/>
              <a:headEnd/>
              <a:tailEnd/>
            </a:ln>
          </p:spPr>
          <p:txBody>
            <a:bodyPr/>
            <a:lstStyle/>
            <a:p>
              <a:endParaRPr lang="en-IN"/>
            </a:p>
          </p:txBody>
        </p:sp>
        <p:sp>
          <p:nvSpPr>
            <p:cNvPr id="159867" name="Line 123"/>
            <p:cNvSpPr>
              <a:spLocks noChangeShapeType="1"/>
            </p:cNvSpPr>
            <p:nvPr/>
          </p:nvSpPr>
          <p:spPr bwMode="auto">
            <a:xfrm>
              <a:off x="2332" y="1305"/>
              <a:ext cx="163" cy="1"/>
            </a:xfrm>
            <a:prstGeom prst="line">
              <a:avLst/>
            </a:prstGeom>
            <a:noFill/>
            <a:ln w="14288">
              <a:solidFill>
                <a:srgbClr val="000000"/>
              </a:solidFill>
              <a:round/>
              <a:headEnd/>
              <a:tailEnd/>
            </a:ln>
          </p:spPr>
          <p:txBody>
            <a:bodyPr/>
            <a:lstStyle/>
            <a:p>
              <a:endParaRPr lang="en-IN"/>
            </a:p>
          </p:txBody>
        </p:sp>
        <p:sp>
          <p:nvSpPr>
            <p:cNvPr id="159868" name="Rectangle 124"/>
            <p:cNvSpPr>
              <a:spLocks noChangeArrowheads="1"/>
            </p:cNvSpPr>
            <p:nvPr/>
          </p:nvSpPr>
          <p:spPr bwMode="auto">
            <a:xfrm>
              <a:off x="2135" y="1236"/>
              <a:ext cx="137" cy="137"/>
            </a:xfrm>
            <a:prstGeom prst="rect">
              <a:avLst/>
            </a:prstGeom>
            <a:noFill/>
            <a:ln w="14288">
              <a:solidFill>
                <a:srgbClr val="00FFFF"/>
              </a:solidFill>
              <a:miter lim="800000"/>
              <a:headEnd/>
              <a:tailEnd/>
            </a:ln>
          </p:spPr>
          <p:txBody>
            <a:bodyPr/>
            <a:lstStyle/>
            <a:p>
              <a:endParaRPr lang="en-US"/>
            </a:p>
          </p:txBody>
        </p:sp>
        <p:sp>
          <p:nvSpPr>
            <p:cNvPr id="159869" name="Rectangle 125"/>
            <p:cNvSpPr>
              <a:spLocks noChangeArrowheads="1"/>
            </p:cNvSpPr>
            <p:nvPr/>
          </p:nvSpPr>
          <p:spPr bwMode="auto">
            <a:xfrm>
              <a:off x="2135" y="1760"/>
              <a:ext cx="137" cy="129"/>
            </a:xfrm>
            <a:prstGeom prst="rect">
              <a:avLst/>
            </a:prstGeom>
            <a:noFill/>
            <a:ln w="14288">
              <a:solidFill>
                <a:srgbClr val="00FFFF"/>
              </a:solidFill>
              <a:miter lim="800000"/>
              <a:headEnd/>
              <a:tailEnd/>
            </a:ln>
          </p:spPr>
          <p:txBody>
            <a:bodyPr/>
            <a:lstStyle/>
            <a:p>
              <a:endParaRPr lang="en-US"/>
            </a:p>
          </p:txBody>
        </p:sp>
        <p:sp>
          <p:nvSpPr>
            <p:cNvPr id="159870" name="Rectangle 126"/>
            <p:cNvSpPr>
              <a:spLocks noChangeArrowheads="1"/>
            </p:cNvSpPr>
            <p:nvPr/>
          </p:nvSpPr>
          <p:spPr bwMode="auto">
            <a:xfrm>
              <a:off x="2135" y="1519"/>
              <a:ext cx="137" cy="129"/>
            </a:xfrm>
            <a:prstGeom prst="rect">
              <a:avLst/>
            </a:prstGeom>
            <a:noFill/>
            <a:ln w="14288">
              <a:solidFill>
                <a:srgbClr val="00FFFF"/>
              </a:solidFill>
              <a:miter lim="800000"/>
              <a:headEnd/>
              <a:tailEnd/>
            </a:ln>
          </p:spPr>
          <p:txBody>
            <a:bodyPr/>
            <a:lstStyle/>
            <a:p>
              <a:endParaRPr lang="en-US"/>
            </a:p>
          </p:txBody>
        </p:sp>
        <p:sp>
          <p:nvSpPr>
            <p:cNvPr id="159871" name="Rectangle 127"/>
            <p:cNvSpPr>
              <a:spLocks noChangeArrowheads="1"/>
            </p:cNvSpPr>
            <p:nvPr/>
          </p:nvSpPr>
          <p:spPr bwMode="auto">
            <a:xfrm>
              <a:off x="2177" y="1254"/>
              <a:ext cx="58"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C</a:t>
              </a:r>
              <a:endParaRPr lang="en-CA" altLang="zh-CN" sz="2400">
                <a:latin typeface="Times New Roman" pitchFamily="18" charset="0"/>
                <a:ea typeface="SimSun" pitchFamily="2" charset="-122"/>
              </a:endParaRPr>
            </a:p>
          </p:txBody>
        </p:sp>
        <p:sp>
          <p:nvSpPr>
            <p:cNvPr id="159872" name="Rectangle 128"/>
            <p:cNvSpPr>
              <a:spLocks noChangeArrowheads="1"/>
            </p:cNvSpPr>
            <p:nvPr/>
          </p:nvSpPr>
          <p:spPr bwMode="auto">
            <a:xfrm>
              <a:off x="3148" y="1254"/>
              <a:ext cx="102"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R0</a:t>
              </a:r>
              <a:endParaRPr lang="en-CA" altLang="zh-CN" sz="2400">
                <a:latin typeface="Times New Roman" pitchFamily="18" charset="0"/>
                <a:ea typeface="SimSun" pitchFamily="2" charset="-122"/>
              </a:endParaRPr>
            </a:p>
          </p:txBody>
        </p:sp>
        <p:sp>
          <p:nvSpPr>
            <p:cNvPr id="159873" name="Rectangle 129"/>
            <p:cNvSpPr>
              <a:spLocks noChangeArrowheads="1"/>
            </p:cNvSpPr>
            <p:nvPr/>
          </p:nvSpPr>
          <p:spPr bwMode="auto">
            <a:xfrm>
              <a:off x="1834" y="1528"/>
              <a:ext cx="247"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before:</a:t>
              </a:r>
              <a:endParaRPr lang="en-CA" altLang="zh-CN" sz="2400">
                <a:latin typeface="Times New Roman" pitchFamily="18" charset="0"/>
                <a:ea typeface="SimSun" pitchFamily="2" charset="-122"/>
              </a:endParaRPr>
            </a:p>
          </p:txBody>
        </p:sp>
        <p:sp>
          <p:nvSpPr>
            <p:cNvPr id="159874" name="Rectangle 130"/>
            <p:cNvSpPr>
              <a:spLocks noChangeArrowheads="1"/>
            </p:cNvSpPr>
            <p:nvPr/>
          </p:nvSpPr>
          <p:spPr bwMode="auto">
            <a:xfrm>
              <a:off x="1886" y="1760"/>
              <a:ext cx="181"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after:</a:t>
              </a:r>
              <a:endParaRPr lang="en-CA" altLang="zh-CN" sz="2400">
                <a:latin typeface="Times New Roman" pitchFamily="18" charset="0"/>
                <a:ea typeface="SimSun" pitchFamily="2" charset="-122"/>
              </a:endParaRPr>
            </a:p>
          </p:txBody>
        </p:sp>
        <p:sp>
          <p:nvSpPr>
            <p:cNvPr id="159875" name="Rectangle 131"/>
            <p:cNvSpPr>
              <a:spLocks noChangeArrowheads="1"/>
            </p:cNvSpPr>
            <p:nvPr/>
          </p:nvSpPr>
          <p:spPr bwMode="auto">
            <a:xfrm>
              <a:off x="2186" y="1528"/>
              <a:ext cx="44"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9876" name="Rectangle 132"/>
            <p:cNvSpPr>
              <a:spLocks noChangeArrowheads="1"/>
            </p:cNvSpPr>
            <p:nvPr/>
          </p:nvSpPr>
          <p:spPr bwMode="auto">
            <a:xfrm>
              <a:off x="2186" y="1760"/>
              <a:ext cx="44"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9877" name="Rectangle 133"/>
            <p:cNvSpPr>
              <a:spLocks noChangeArrowheads="1"/>
            </p:cNvSpPr>
            <p:nvPr/>
          </p:nvSpPr>
          <p:spPr bwMode="auto">
            <a:xfrm>
              <a:off x="2555" y="1528"/>
              <a:ext cx="44"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9878" name="Rectangle 134"/>
            <p:cNvSpPr>
              <a:spLocks noChangeArrowheads="1"/>
            </p:cNvSpPr>
            <p:nvPr/>
          </p:nvSpPr>
          <p:spPr bwMode="auto">
            <a:xfrm>
              <a:off x="3053" y="1528"/>
              <a:ext cx="44"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9879" name="Rectangle 135"/>
            <p:cNvSpPr>
              <a:spLocks noChangeArrowheads="1"/>
            </p:cNvSpPr>
            <p:nvPr/>
          </p:nvSpPr>
          <p:spPr bwMode="auto">
            <a:xfrm>
              <a:off x="3543" y="1528"/>
              <a:ext cx="44"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9880" name="Rectangle 136"/>
            <p:cNvSpPr>
              <a:spLocks noChangeArrowheads="1"/>
            </p:cNvSpPr>
            <p:nvPr/>
          </p:nvSpPr>
          <p:spPr bwMode="auto">
            <a:xfrm>
              <a:off x="2675" y="1528"/>
              <a:ext cx="44"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9881" name="Rectangle 137"/>
            <p:cNvSpPr>
              <a:spLocks noChangeArrowheads="1"/>
            </p:cNvSpPr>
            <p:nvPr/>
          </p:nvSpPr>
          <p:spPr bwMode="auto">
            <a:xfrm>
              <a:off x="2804" y="1528"/>
              <a:ext cx="44"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9882" name="Rectangle 138"/>
            <p:cNvSpPr>
              <a:spLocks noChangeArrowheads="1"/>
            </p:cNvSpPr>
            <p:nvPr/>
          </p:nvSpPr>
          <p:spPr bwMode="auto">
            <a:xfrm>
              <a:off x="2925" y="1528"/>
              <a:ext cx="44"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9883" name="Rectangle 139"/>
            <p:cNvSpPr>
              <a:spLocks noChangeArrowheads="1"/>
            </p:cNvSpPr>
            <p:nvPr/>
          </p:nvSpPr>
          <p:spPr bwMode="auto">
            <a:xfrm>
              <a:off x="3182" y="1484"/>
              <a:ext cx="29" cy="146"/>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59884" name="Rectangle 140"/>
            <p:cNvSpPr>
              <a:spLocks noChangeArrowheads="1"/>
            </p:cNvSpPr>
            <p:nvPr/>
          </p:nvSpPr>
          <p:spPr bwMode="auto">
            <a:xfrm>
              <a:off x="3302" y="1484"/>
              <a:ext cx="29" cy="146"/>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59885" name="Rectangle 141"/>
            <p:cNvSpPr>
              <a:spLocks noChangeArrowheads="1"/>
            </p:cNvSpPr>
            <p:nvPr/>
          </p:nvSpPr>
          <p:spPr bwMode="auto">
            <a:xfrm>
              <a:off x="3431" y="1484"/>
              <a:ext cx="29" cy="146"/>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59886" name="Rectangle 142"/>
            <p:cNvSpPr>
              <a:spLocks noChangeArrowheads="1"/>
            </p:cNvSpPr>
            <p:nvPr/>
          </p:nvSpPr>
          <p:spPr bwMode="auto">
            <a:xfrm>
              <a:off x="3792" y="1528"/>
              <a:ext cx="44"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9887" name="Rectangle 143"/>
            <p:cNvSpPr>
              <a:spLocks noChangeArrowheads="1"/>
            </p:cNvSpPr>
            <p:nvPr/>
          </p:nvSpPr>
          <p:spPr bwMode="auto">
            <a:xfrm>
              <a:off x="3672" y="1528"/>
              <a:ext cx="44"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9888" name="Rectangle 144"/>
            <p:cNvSpPr>
              <a:spLocks noChangeArrowheads="1"/>
            </p:cNvSpPr>
            <p:nvPr/>
          </p:nvSpPr>
          <p:spPr bwMode="auto">
            <a:xfrm>
              <a:off x="2555" y="1760"/>
              <a:ext cx="44"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9889" name="Rectangle 145"/>
            <p:cNvSpPr>
              <a:spLocks noChangeArrowheads="1"/>
            </p:cNvSpPr>
            <p:nvPr/>
          </p:nvSpPr>
          <p:spPr bwMode="auto">
            <a:xfrm>
              <a:off x="3543" y="1760"/>
              <a:ext cx="44"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9890" name="Rectangle 146"/>
            <p:cNvSpPr>
              <a:spLocks noChangeArrowheads="1"/>
            </p:cNvSpPr>
            <p:nvPr/>
          </p:nvSpPr>
          <p:spPr bwMode="auto">
            <a:xfrm>
              <a:off x="2804" y="1760"/>
              <a:ext cx="44"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9891" name="Rectangle 147"/>
            <p:cNvSpPr>
              <a:spLocks noChangeArrowheads="1"/>
            </p:cNvSpPr>
            <p:nvPr/>
          </p:nvSpPr>
          <p:spPr bwMode="auto">
            <a:xfrm>
              <a:off x="2933" y="1717"/>
              <a:ext cx="29" cy="146"/>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59892" name="Rectangle 148"/>
            <p:cNvSpPr>
              <a:spLocks noChangeArrowheads="1"/>
            </p:cNvSpPr>
            <p:nvPr/>
          </p:nvSpPr>
          <p:spPr bwMode="auto">
            <a:xfrm>
              <a:off x="3053" y="1717"/>
              <a:ext cx="29" cy="146"/>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59893" name="Rectangle 149"/>
            <p:cNvSpPr>
              <a:spLocks noChangeArrowheads="1"/>
            </p:cNvSpPr>
            <p:nvPr/>
          </p:nvSpPr>
          <p:spPr bwMode="auto">
            <a:xfrm>
              <a:off x="3182" y="1717"/>
              <a:ext cx="29" cy="146"/>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59894" name="Rectangle 150"/>
            <p:cNvSpPr>
              <a:spLocks noChangeArrowheads="1"/>
            </p:cNvSpPr>
            <p:nvPr/>
          </p:nvSpPr>
          <p:spPr bwMode="auto">
            <a:xfrm>
              <a:off x="3792" y="1760"/>
              <a:ext cx="44"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9895" name="Rectangle 151"/>
            <p:cNvSpPr>
              <a:spLocks noChangeArrowheads="1"/>
            </p:cNvSpPr>
            <p:nvPr/>
          </p:nvSpPr>
          <p:spPr bwMode="auto">
            <a:xfrm>
              <a:off x="3672" y="1760"/>
              <a:ext cx="44"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9896" name="Rectangle 152"/>
            <p:cNvSpPr>
              <a:spLocks noChangeArrowheads="1"/>
            </p:cNvSpPr>
            <p:nvPr/>
          </p:nvSpPr>
          <p:spPr bwMode="auto">
            <a:xfrm>
              <a:off x="3423" y="1760"/>
              <a:ext cx="44"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9897" name="Rectangle 153"/>
            <p:cNvSpPr>
              <a:spLocks noChangeArrowheads="1"/>
            </p:cNvSpPr>
            <p:nvPr/>
          </p:nvSpPr>
          <p:spPr bwMode="auto">
            <a:xfrm>
              <a:off x="3294" y="1760"/>
              <a:ext cx="44"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59898" name="Rectangle 154"/>
            <p:cNvSpPr>
              <a:spLocks noChangeArrowheads="1"/>
            </p:cNvSpPr>
            <p:nvPr/>
          </p:nvSpPr>
          <p:spPr bwMode="auto">
            <a:xfrm>
              <a:off x="2675" y="1760"/>
              <a:ext cx="44" cy="112"/>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9899" name="Freeform 155"/>
            <p:cNvSpPr>
              <a:spLocks/>
            </p:cNvSpPr>
            <p:nvPr/>
          </p:nvSpPr>
          <p:spPr bwMode="auto">
            <a:xfrm>
              <a:off x="2452" y="2447"/>
              <a:ext cx="35" cy="26"/>
            </a:xfrm>
            <a:custGeom>
              <a:avLst/>
              <a:gdLst>
                <a:gd name="T0" fmla="*/ 0 w 4"/>
                <a:gd name="T1" fmla="*/ 2147483647 h 3"/>
                <a:gd name="T2" fmla="*/ 2147483647 w 4"/>
                <a:gd name="T3" fmla="*/ 2147483647 h 3"/>
                <a:gd name="T4" fmla="*/ 0 w 4"/>
                <a:gd name="T5" fmla="*/ 0 h 3"/>
                <a:gd name="T6" fmla="*/ 0 w 4"/>
                <a:gd name="T7" fmla="*/ 2147483647 h 3"/>
                <a:gd name="T8" fmla="*/ 0 w 4"/>
                <a:gd name="T9" fmla="*/ 2147483647 h 3"/>
                <a:gd name="T10" fmla="*/ 0 60000 65536"/>
                <a:gd name="T11" fmla="*/ 0 60000 65536"/>
                <a:gd name="T12" fmla="*/ 0 60000 65536"/>
                <a:gd name="T13" fmla="*/ 0 60000 65536"/>
                <a:gd name="T14" fmla="*/ 0 60000 65536"/>
                <a:gd name="T15" fmla="*/ 0 w 4"/>
                <a:gd name="T16" fmla="*/ 0 h 3"/>
                <a:gd name="T17" fmla="*/ 4 w 4"/>
                <a:gd name="T18" fmla="*/ 3 h 3"/>
              </a:gdLst>
              <a:ahLst/>
              <a:cxnLst>
                <a:cxn ang="T10">
                  <a:pos x="T0" y="T1"/>
                </a:cxn>
                <a:cxn ang="T11">
                  <a:pos x="T2" y="T3"/>
                </a:cxn>
                <a:cxn ang="T12">
                  <a:pos x="T4" y="T5"/>
                </a:cxn>
                <a:cxn ang="T13">
                  <a:pos x="T6" y="T7"/>
                </a:cxn>
                <a:cxn ang="T14">
                  <a:pos x="T8" y="T9"/>
                </a:cxn>
              </a:cxnLst>
              <a:rect l="T15" t="T16" r="T17" b="T18"/>
              <a:pathLst>
                <a:path w="4" h="3">
                  <a:moveTo>
                    <a:pt x="0" y="3"/>
                  </a:moveTo>
                  <a:lnTo>
                    <a:pt x="4" y="2"/>
                  </a:lnTo>
                  <a:lnTo>
                    <a:pt x="0" y="0"/>
                  </a:lnTo>
                  <a:lnTo>
                    <a:pt x="0" y="2"/>
                  </a:lnTo>
                  <a:lnTo>
                    <a:pt x="0" y="3"/>
                  </a:lnTo>
                </a:path>
              </a:pathLst>
            </a:custGeom>
            <a:noFill/>
            <a:ln w="14288">
              <a:solidFill>
                <a:srgbClr val="000000"/>
              </a:solidFill>
              <a:round/>
              <a:headEnd/>
              <a:tailEnd/>
            </a:ln>
          </p:spPr>
          <p:txBody>
            <a:bodyPr/>
            <a:lstStyle/>
            <a:p>
              <a:endParaRPr lang="en-IN"/>
            </a:p>
          </p:txBody>
        </p:sp>
        <p:sp>
          <p:nvSpPr>
            <p:cNvPr id="159900" name="Freeform 156"/>
            <p:cNvSpPr>
              <a:spLocks/>
            </p:cNvSpPr>
            <p:nvPr/>
          </p:nvSpPr>
          <p:spPr bwMode="auto">
            <a:xfrm>
              <a:off x="2452" y="2447"/>
              <a:ext cx="35" cy="26"/>
            </a:xfrm>
            <a:custGeom>
              <a:avLst/>
              <a:gdLst>
                <a:gd name="T0" fmla="*/ 0 w 35"/>
                <a:gd name="T1" fmla="*/ 26 h 26"/>
                <a:gd name="T2" fmla="*/ 35 w 35"/>
                <a:gd name="T3" fmla="*/ 17 h 26"/>
                <a:gd name="T4" fmla="*/ 0 w 35"/>
                <a:gd name="T5" fmla="*/ 0 h 26"/>
                <a:gd name="T6" fmla="*/ 0 w 35"/>
                <a:gd name="T7" fmla="*/ 17 h 26"/>
                <a:gd name="T8" fmla="*/ 0 w 35"/>
                <a:gd name="T9" fmla="*/ 26 h 26"/>
                <a:gd name="T10" fmla="*/ 0 60000 65536"/>
                <a:gd name="T11" fmla="*/ 0 60000 65536"/>
                <a:gd name="T12" fmla="*/ 0 60000 65536"/>
                <a:gd name="T13" fmla="*/ 0 60000 65536"/>
                <a:gd name="T14" fmla="*/ 0 60000 65536"/>
                <a:gd name="T15" fmla="*/ 0 w 35"/>
                <a:gd name="T16" fmla="*/ 0 h 26"/>
                <a:gd name="T17" fmla="*/ 35 w 35"/>
                <a:gd name="T18" fmla="*/ 26 h 26"/>
              </a:gdLst>
              <a:ahLst/>
              <a:cxnLst>
                <a:cxn ang="T10">
                  <a:pos x="T0" y="T1"/>
                </a:cxn>
                <a:cxn ang="T11">
                  <a:pos x="T2" y="T3"/>
                </a:cxn>
                <a:cxn ang="T12">
                  <a:pos x="T4" y="T5"/>
                </a:cxn>
                <a:cxn ang="T13">
                  <a:pos x="T6" y="T7"/>
                </a:cxn>
                <a:cxn ang="T14">
                  <a:pos x="T8" y="T9"/>
                </a:cxn>
              </a:cxnLst>
              <a:rect l="T15" t="T16" r="T17" b="T18"/>
              <a:pathLst>
                <a:path w="35" h="26">
                  <a:moveTo>
                    <a:pt x="0" y="26"/>
                  </a:moveTo>
                  <a:lnTo>
                    <a:pt x="35" y="17"/>
                  </a:lnTo>
                  <a:lnTo>
                    <a:pt x="0" y="0"/>
                  </a:lnTo>
                  <a:lnTo>
                    <a:pt x="0" y="17"/>
                  </a:lnTo>
                  <a:lnTo>
                    <a:pt x="0" y="26"/>
                  </a:lnTo>
                  <a:close/>
                </a:path>
              </a:pathLst>
            </a:custGeom>
            <a:solidFill>
              <a:srgbClr val="000000"/>
            </a:solidFill>
            <a:ln w="0">
              <a:solidFill>
                <a:srgbClr val="000000"/>
              </a:solidFill>
              <a:round/>
              <a:headEnd/>
              <a:tailEnd/>
            </a:ln>
          </p:spPr>
          <p:txBody>
            <a:bodyPr/>
            <a:lstStyle/>
            <a:p>
              <a:endParaRPr lang="en-IN"/>
            </a:p>
          </p:txBody>
        </p:sp>
        <p:sp>
          <p:nvSpPr>
            <p:cNvPr id="159901" name="Freeform 157"/>
            <p:cNvSpPr>
              <a:spLocks/>
            </p:cNvSpPr>
            <p:nvPr/>
          </p:nvSpPr>
          <p:spPr bwMode="auto">
            <a:xfrm>
              <a:off x="2332" y="2292"/>
              <a:ext cx="1649" cy="172"/>
            </a:xfrm>
            <a:custGeom>
              <a:avLst/>
              <a:gdLst>
                <a:gd name="T0" fmla="*/ 2147483647 w 192"/>
                <a:gd name="T1" fmla="*/ 2147483647 h 20"/>
                <a:gd name="T2" fmla="*/ 0 w 192"/>
                <a:gd name="T3" fmla="*/ 2147483647 h 20"/>
                <a:gd name="T4" fmla="*/ 0 w 192"/>
                <a:gd name="T5" fmla="*/ 0 h 20"/>
                <a:gd name="T6" fmla="*/ 2147483647 w 192"/>
                <a:gd name="T7" fmla="*/ 0 h 20"/>
                <a:gd name="T8" fmla="*/ 2147483647 w 192"/>
                <a:gd name="T9" fmla="*/ 2147483647 h 20"/>
                <a:gd name="T10" fmla="*/ 0 60000 65536"/>
                <a:gd name="T11" fmla="*/ 0 60000 65536"/>
                <a:gd name="T12" fmla="*/ 0 60000 65536"/>
                <a:gd name="T13" fmla="*/ 0 60000 65536"/>
                <a:gd name="T14" fmla="*/ 0 60000 65536"/>
                <a:gd name="T15" fmla="*/ 0 w 192"/>
                <a:gd name="T16" fmla="*/ 0 h 20"/>
                <a:gd name="T17" fmla="*/ 192 w 192"/>
                <a:gd name="T18" fmla="*/ 20 h 20"/>
              </a:gdLst>
              <a:ahLst/>
              <a:cxnLst>
                <a:cxn ang="T10">
                  <a:pos x="T0" y="T1"/>
                </a:cxn>
                <a:cxn ang="T11">
                  <a:pos x="T2" y="T3"/>
                </a:cxn>
                <a:cxn ang="T12">
                  <a:pos x="T4" y="T5"/>
                </a:cxn>
                <a:cxn ang="T13">
                  <a:pos x="T6" y="T7"/>
                </a:cxn>
                <a:cxn ang="T14">
                  <a:pos x="T8" y="T9"/>
                </a:cxn>
              </a:cxnLst>
              <a:rect l="T15" t="T16" r="T17" b="T18"/>
              <a:pathLst>
                <a:path w="192" h="20">
                  <a:moveTo>
                    <a:pt x="13" y="20"/>
                  </a:moveTo>
                  <a:lnTo>
                    <a:pt x="0" y="20"/>
                  </a:lnTo>
                  <a:lnTo>
                    <a:pt x="0" y="0"/>
                  </a:lnTo>
                  <a:lnTo>
                    <a:pt x="192" y="0"/>
                  </a:lnTo>
                  <a:lnTo>
                    <a:pt x="192" y="19"/>
                  </a:lnTo>
                </a:path>
              </a:pathLst>
            </a:custGeom>
            <a:noFill/>
            <a:ln w="14288">
              <a:solidFill>
                <a:srgbClr val="000000"/>
              </a:solidFill>
              <a:round/>
              <a:headEnd/>
              <a:tailEnd/>
            </a:ln>
          </p:spPr>
          <p:txBody>
            <a:bodyPr/>
            <a:lstStyle/>
            <a:p>
              <a:endParaRPr lang="en-IN"/>
            </a:p>
          </p:txBody>
        </p:sp>
        <p:sp>
          <p:nvSpPr>
            <p:cNvPr id="159902" name="Freeform 158"/>
            <p:cNvSpPr>
              <a:spLocks/>
            </p:cNvSpPr>
            <p:nvPr/>
          </p:nvSpPr>
          <p:spPr bwMode="auto">
            <a:xfrm>
              <a:off x="2452" y="3597"/>
              <a:ext cx="43" cy="26"/>
            </a:xfrm>
            <a:custGeom>
              <a:avLst/>
              <a:gdLst>
                <a:gd name="T0" fmla="*/ 0 w 5"/>
                <a:gd name="T1" fmla="*/ 2147483647 h 3"/>
                <a:gd name="T2" fmla="*/ 2147483647 w 5"/>
                <a:gd name="T3" fmla="*/ 2147483647 h 3"/>
                <a:gd name="T4" fmla="*/ 0 w 5"/>
                <a:gd name="T5" fmla="*/ 0 h 3"/>
                <a:gd name="T6" fmla="*/ 0 w 5"/>
                <a:gd name="T7" fmla="*/ 2147483647 h 3"/>
                <a:gd name="T8" fmla="*/ 0 w 5"/>
                <a:gd name="T9" fmla="*/ 2147483647 h 3"/>
                <a:gd name="T10" fmla="*/ 0 60000 65536"/>
                <a:gd name="T11" fmla="*/ 0 60000 65536"/>
                <a:gd name="T12" fmla="*/ 0 60000 65536"/>
                <a:gd name="T13" fmla="*/ 0 60000 65536"/>
                <a:gd name="T14" fmla="*/ 0 60000 65536"/>
                <a:gd name="T15" fmla="*/ 0 w 5"/>
                <a:gd name="T16" fmla="*/ 0 h 3"/>
                <a:gd name="T17" fmla="*/ 5 w 5"/>
                <a:gd name="T18" fmla="*/ 3 h 3"/>
              </a:gdLst>
              <a:ahLst/>
              <a:cxnLst>
                <a:cxn ang="T10">
                  <a:pos x="T0" y="T1"/>
                </a:cxn>
                <a:cxn ang="T11">
                  <a:pos x="T2" y="T3"/>
                </a:cxn>
                <a:cxn ang="T12">
                  <a:pos x="T4" y="T5"/>
                </a:cxn>
                <a:cxn ang="T13">
                  <a:pos x="T6" y="T7"/>
                </a:cxn>
                <a:cxn ang="T14">
                  <a:pos x="T8" y="T9"/>
                </a:cxn>
              </a:cxnLst>
              <a:rect l="T15" t="T16" r="T17" b="T18"/>
              <a:pathLst>
                <a:path w="5" h="3">
                  <a:moveTo>
                    <a:pt x="0" y="3"/>
                  </a:moveTo>
                  <a:lnTo>
                    <a:pt x="5" y="1"/>
                  </a:lnTo>
                  <a:lnTo>
                    <a:pt x="0" y="0"/>
                  </a:lnTo>
                  <a:lnTo>
                    <a:pt x="0" y="1"/>
                  </a:lnTo>
                  <a:lnTo>
                    <a:pt x="0" y="3"/>
                  </a:lnTo>
                </a:path>
              </a:pathLst>
            </a:custGeom>
            <a:noFill/>
            <a:ln w="14288">
              <a:solidFill>
                <a:srgbClr val="000000"/>
              </a:solidFill>
              <a:round/>
              <a:headEnd/>
              <a:tailEnd/>
            </a:ln>
          </p:spPr>
          <p:txBody>
            <a:bodyPr/>
            <a:lstStyle/>
            <a:p>
              <a:endParaRPr lang="en-IN"/>
            </a:p>
          </p:txBody>
        </p:sp>
        <p:sp>
          <p:nvSpPr>
            <p:cNvPr id="159903" name="Freeform 159"/>
            <p:cNvSpPr>
              <a:spLocks/>
            </p:cNvSpPr>
            <p:nvPr/>
          </p:nvSpPr>
          <p:spPr bwMode="auto">
            <a:xfrm>
              <a:off x="2452" y="3597"/>
              <a:ext cx="43" cy="26"/>
            </a:xfrm>
            <a:custGeom>
              <a:avLst/>
              <a:gdLst>
                <a:gd name="T0" fmla="*/ 0 w 43"/>
                <a:gd name="T1" fmla="*/ 26 h 26"/>
                <a:gd name="T2" fmla="*/ 43 w 43"/>
                <a:gd name="T3" fmla="*/ 9 h 26"/>
                <a:gd name="T4" fmla="*/ 0 w 43"/>
                <a:gd name="T5" fmla="*/ 0 h 26"/>
                <a:gd name="T6" fmla="*/ 0 w 43"/>
                <a:gd name="T7" fmla="*/ 9 h 26"/>
                <a:gd name="T8" fmla="*/ 0 w 43"/>
                <a:gd name="T9" fmla="*/ 26 h 26"/>
                <a:gd name="T10" fmla="*/ 0 60000 65536"/>
                <a:gd name="T11" fmla="*/ 0 60000 65536"/>
                <a:gd name="T12" fmla="*/ 0 60000 65536"/>
                <a:gd name="T13" fmla="*/ 0 60000 65536"/>
                <a:gd name="T14" fmla="*/ 0 60000 65536"/>
                <a:gd name="T15" fmla="*/ 0 w 43"/>
                <a:gd name="T16" fmla="*/ 0 h 26"/>
                <a:gd name="T17" fmla="*/ 43 w 43"/>
                <a:gd name="T18" fmla="*/ 26 h 26"/>
              </a:gdLst>
              <a:ahLst/>
              <a:cxnLst>
                <a:cxn ang="T10">
                  <a:pos x="T0" y="T1"/>
                </a:cxn>
                <a:cxn ang="T11">
                  <a:pos x="T2" y="T3"/>
                </a:cxn>
                <a:cxn ang="T12">
                  <a:pos x="T4" y="T5"/>
                </a:cxn>
                <a:cxn ang="T13">
                  <a:pos x="T6" y="T7"/>
                </a:cxn>
                <a:cxn ang="T14">
                  <a:pos x="T8" y="T9"/>
                </a:cxn>
              </a:cxnLst>
              <a:rect l="T15" t="T16" r="T17" b="T18"/>
              <a:pathLst>
                <a:path w="43" h="26">
                  <a:moveTo>
                    <a:pt x="0" y="26"/>
                  </a:moveTo>
                  <a:lnTo>
                    <a:pt x="43" y="9"/>
                  </a:lnTo>
                  <a:lnTo>
                    <a:pt x="0" y="0"/>
                  </a:lnTo>
                  <a:lnTo>
                    <a:pt x="0" y="9"/>
                  </a:lnTo>
                  <a:lnTo>
                    <a:pt x="0" y="26"/>
                  </a:lnTo>
                  <a:close/>
                </a:path>
              </a:pathLst>
            </a:custGeom>
            <a:solidFill>
              <a:srgbClr val="000000"/>
            </a:solidFill>
            <a:ln w="0">
              <a:solidFill>
                <a:srgbClr val="000000"/>
              </a:solidFill>
              <a:round/>
              <a:headEnd/>
              <a:tailEnd/>
            </a:ln>
          </p:spPr>
          <p:txBody>
            <a:bodyPr/>
            <a:lstStyle/>
            <a:p>
              <a:endParaRPr lang="en-IN"/>
            </a:p>
          </p:txBody>
        </p:sp>
        <p:sp>
          <p:nvSpPr>
            <p:cNvPr id="159904" name="Freeform 160"/>
            <p:cNvSpPr>
              <a:spLocks/>
            </p:cNvSpPr>
            <p:nvPr/>
          </p:nvSpPr>
          <p:spPr bwMode="auto">
            <a:xfrm>
              <a:off x="2349" y="3443"/>
              <a:ext cx="1984" cy="172"/>
            </a:xfrm>
            <a:custGeom>
              <a:avLst/>
              <a:gdLst>
                <a:gd name="T0" fmla="*/ 2147483647 w 231"/>
                <a:gd name="T1" fmla="*/ 2147483647 h 20"/>
                <a:gd name="T2" fmla="*/ 0 w 231"/>
                <a:gd name="T3" fmla="*/ 2147483647 h 20"/>
                <a:gd name="T4" fmla="*/ 0 w 231"/>
                <a:gd name="T5" fmla="*/ 0 h 20"/>
                <a:gd name="T6" fmla="*/ 2147483647 w 231"/>
                <a:gd name="T7" fmla="*/ 0 h 20"/>
                <a:gd name="T8" fmla="*/ 2147483647 w 231"/>
                <a:gd name="T9" fmla="*/ 2147483647 h 20"/>
                <a:gd name="T10" fmla="*/ 2147483647 w 231"/>
                <a:gd name="T11" fmla="*/ 2147483647 h 20"/>
                <a:gd name="T12" fmla="*/ 0 60000 65536"/>
                <a:gd name="T13" fmla="*/ 0 60000 65536"/>
                <a:gd name="T14" fmla="*/ 0 60000 65536"/>
                <a:gd name="T15" fmla="*/ 0 60000 65536"/>
                <a:gd name="T16" fmla="*/ 0 60000 65536"/>
                <a:gd name="T17" fmla="*/ 0 60000 65536"/>
                <a:gd name="T18" fmla="*/ 0 w 231"/>
                <a:gd name="T19" fmla="*/ 0 h 20"/>
                <a:gd name="T20" fmla="*/ 231 w 23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31" h="20">
                  <a:moveTo>
                    <a:pt x="12" y="19"/>
                  </a:moveTo>
                  <a:lnTo>
                    <a:pt x="0" y="19"/>
                  </a:lnTo>
                  <a:lnTo>
                    <a:pt x="0" y="0"/>
                  </a:lnTo>
                  <a:lnTo>
                    <a:pt x="231" y="0"/>
                  </a:lnTo>
                  <a:lnTo>
                    <a:pt x="231" y="20"/>
                  </a:lnTo>
                  <a:lnTo>
                    <a:pt x="219" y="20"/>
                  </a:lnTo>
                </a:path>
              </a:pathLst>
            </a:custGeom>
            <a:noFill/>
            <a:ln w="14288">
              <a:solidFill>
                <a:srgbClr val="000000"/>
              </a:solidFill>
              <a:round/>
              <a:headEnd/>
              <a:tailEnd/>
            </a:ln>
          </p:spPr>
          <p:txBody>
            <a:bodyPr/>
            <a:lstStyle/>
            <a:p>
              <a:endParaRPr lang="en-IN"/>
            </a:p>
          </p:txBody>
        </p:sp>
        <p:sp>
          <p:nvSpPr>
            <p:cNvPr id="159905" name="Freeform 161"/>
            <p:cNvSpPr>
              <a:spLocks/>
            </p:cNvSpPr>
            <p:nvPr/>
          </p:nvSpPr>
          <p:spPr bwMode="auto">
            <a:xfrm>
              <a:off x="3895" y="163"/>
              <a:ext cx="43" cy="17"/>
            </a:xfrm>
            <a:custGeom>
              <a:avLst/>
              <a:gdLst>
                <a:gd name="T0" fmla="*/ 2147483647 w 5"/>
                <a:gd name="T1" fmla="*/ 0 h 2"/>
                <a:gd name="T2" fmla="*/ 0 w 5"/>
                <a:gd name="T3" fmla="*/ 2147483647 h 2"/>
                <a:gd name="T4" fmla="*/ 2147483647 w 5"/>
                <a:gd name="T5" fmla="*/ 2147483647 h 2"/>
                <a:gd name="T6" fmla="*/ 2147483647 w 5"/>
                <a:gd name="T7" fmla="*/ 2147483647 h 2"/>
                <a:gd name="T8" fmla="*/ 2147483647 w 5"/>
                <a:gd name="T9" fmla="*/ 0 h 2"/>
                <a:gd name="T10" fmla="*/ 0 60000 65536"/>
                <a:gd name="T11" fmla="*/ 0 60000 65536"/>
                <a:gd name="T12" fmla="*/ 0 60000 65536"/>
                <a:gd name="T13" fmla="*/ 0 60000 65536"/>
                <a:gd name="T14" fmla="*/ 0 60000 65536"/>
                <a:gd name="T15" fmla="*/ 0 w 5"/>
                <a:gd name="T16" fmla="*/ 0 h 2"/>
                <a:gd name="T17" fmla="*/ 5 w 5"/>
                <a:gd name="T18" fmla="*/ 2 h 2"/>
              </a:gdLst>
              <a:ahLst/>
              <a:cxnLst>
                <a:cxn ang="T10">
                  <a:pos x="T0" y="T1"/>
                </a:cxn>
                <a:cxn ang="T11">
                  <a:pos x="T2" y="T3"/>
                </a:cxn>
                <a:cxn ang="T12">
                  <a:pos x="T4" y="T5"/>
                </a:cxn>
                <a:cxn ang="T13">
                  <a:pos x="T6" y="T7"/>
                </a:cxn>
                <a:cxn ang="T14">
                  <a:pos x="T8" y="T9"/>
                </a:cxn>
              </a:cxnLst>
              <a:rect l="T15" t="T16" r="T17" b="T18"/>
              <a:pathLst>
                <a:path w="5" h="2">
                  <a:moveTo>
                    <a:pt x="5" y="0"/>
                  </a:moveTo>
                  <a:lnTo>
                    <a:pt x="0" y="1"/>
                  </a:lnTo>
                  <a:lnTo>
                    <a:pt x="5" y="2"/>
                  </a:lnTo>
                  <a:lnTo>
                    <a:pt x="5" y="1"/>
                  </a:lnTo>
                  <a:lnTo>
                    <a:pt x="5" y="0"/>
                  </a:lnTo>
                </a:path>
              </a:pathLst>
            </a:custGeom>
            <a:noFill/>
            <a:ln w="14288">
              <a:solidFill>
                <a:srgbClr val="000000"/>
              </a:solidFill>
              <a:round/>
              <a:headEnd/>
              <a:tailEnd/>
            </a:ln>
          </p:spPr>
          <p:txBody>
            <a:bodyPr/>
            <a:lstStyle/>
            <a:p>
              <a:endParaRPr lang="en-IN"/>
            </a:p>
          </p:txBody>
        </p:sp>
        <p:sp>
          <p:nvSpPr>
            <p:cNvPr id="159906" name="Freeform 162"/>
            <p:cNvSpPr>
              <a:spLocks/>
            </p:cNvSpPr>
            <p:nvPr/>
          </p:nvSpPr>
          <p:spPr bwMode="auto">
            <a:xfrm>
              <a:off x="3895" y="163"/>
              <a:ext cx="43" cy="17"/>
            </a:xfrm>
            <a:custGeom>
              <a:avLst/>
              <a:gdLst>
                <a:gd name="T0" fmla="*/ 43 w 43"/>
                <a:gd name="T1" fmla="*/ 0 h 17"/>
                <a:gd name="T2" fmla="*/ 0 w 43"/>
                <a:gd name="T3" fmla="*/ 8 h 17"/>
                <a:gd name="T4" fmla="*/ 43 w 43"/>
                <a:gd name="T5" fmla="*/ 17 h 17"/>
                <a:gd name="T6" fmla="*/ 43 w 43"/>
                <a:gd name="T7" fmla="*/ 8 h 17"/>
                <a:gd name="T8" fmla="*/ 43 w 43"/>
                <a:gd name="T9" fmla="*/ 0 h 17"/>
                <a:gd name="T10" fmla="*/ 0 60000 65536"/>
                <a:gd name="T11" fmla="*/ 0 60000 65536"/>
                <a:gd name="T12" fmla="*/ 0 60000 65536"/>
                <a:gd name="T13" fmla="*/ 0 60000 65536"/>
                <a:gd name="T14" fmla="*/ 0 60000 65536"/>
                <a:gd name="T15" fmla="*/ 0 w 43"/>
                <a:gd name="T16" fmla="*/ 0 h 17"/>
                <a:gd name="T17" fmla="*/ 43 w 43"/>
                <a:gd name="T18" fmla="*/ 17 h 17"/>
              </a:gdLst>
              <a:ahLst/>
              <a:cxnLst>
                <a:cxn ang="T10">
                  <a:pos x="T0" y="T1"/>
                </a:cxn>
                <a:cxn ang="T11">
                  <a:pos x="T2" y="T3"/>
                </a:cxn>
                <a:cxn ang="T12">
                  <a:pos x="T4" y="T5"/>
                </a:cxn>
                <a:cxn ang="T13">
                  <a:pos x="T6" y="T7"/>
                </a:cxn>
                <a:cxn ang="T14">
                  <a:pos x="T8" y="T9"/>
                </a:cxn>
              </a:cxnLst>
              <a:rect l="T15" t="T16" r="T17" b="T18"/>
              <a:pathLst>
                <a:path w="43" h="17">
                  <a:moveTo>
                    <a:pt x="43" y="0"/>
                  </a:moveTo>
                  <a:lnTo>
                    <a:pt x="0" y="8"/>
                  </a:lnTo>
                  <a:lnTo>
                    <a:pt x="43" y="17"/>
                  </a:lnTo>
                  <a:lnTo>
                    <a:pt x="43" y="8"/>
                  </a:lnTo>
                  <a:lnTo>
                    <a:pt x="43" y="0"/>
                  </a:lnTo>
                  <a:close/>
                </a:path>
              </a:pathLst>
            </a:custGeom>
            <a:solidFill>
              <a:srgbClr val="000000"/>
            </a:solidFill>
            <a:ln w="0">
              <a:solidFill>
                <a:srgbClr val="000000"/>
              </a:solidFill>
              <a:round/>
              <a:headEnd/>
              <a:tailEnd/>
            </a:ln>
          </p:spPr>
          <p:txBody>
            <a:bodyPr/>
            <a:lstStyle/>
            <a:p>
              <a:endParaRPr lang="en-IN"/>
            </a:p>
          </p:txBody>
        </p:sp>
        <p:sp>
          <p:nvSpPr>
            <p:cNvPr id="159907" name="Freeform 163"/>
            <p:cNvSpPr>
              <a:spLocks/>
            </p:cNvSpPr>
            <p:nvPr/>
          </p:nvSpPr>
          <p:spPr bwMode="auto">
            <a:xfrm>
              <a:off x="2392" y="0"/>
              <a:ext cx="1649" cy="171"/>
            </a:xfrm>
            <a:custGeom>
              <a:avLst/>
              <a:gdLst>
                <a:gd name="T0" fmla="*/ 2147483647 w 192"/>
                <a:gd name="T1" fmla="*/ 2147483647 h 20"/>
                <a:gd name="T2" fmla="*/ 2147483647 w 192"/>
                <a:gd name="T3" fmla="*/ 2147483647 h 20"/>
                <a:gd name="T4" fmla="*/ 2147483647 w 192"/>
                <a:gd name="T5" fmla="*/ 0 h 20"/>
                <a:gd name="T6" fmla="*/ 0 w 192"/>
                <a:gd name="T7" fmla="*/ 0 h 20"/>
                <a:gd name="T8" fmla="*/ 0 w 192"/>
                <a:gd name="T9" fmla="*/ 2147483647 h 20"/>
                <a:gd name="T10" fmla="*/ 0 60000 65536"/>
                <a:gd name="T11" fmla="*/ 0 60000 65536"/>
                <a:gd name="T12" fmla="*/ 0 60000 65536"/>
                <a:gd name="T13" fmla="*/ 0 60000 65536"/>
                <a:gd name="T14" fmla="*/ 0 60000 65536"/>
                <a:gd name="T15" fmla="*/ 0 w 192"/>
                <a:gd name="T16" fmla="*/ 0 h 20"/>
                <a:gd name="T17" fmla="*/ 192 w 192"/>
                <a:gd name="T18" fmla="*/ 20 h 20"/>
              </a:gdLst>
              <a:ahLst/>
              <a:cxnLst>
                <a:cxn ang="T10">
                  <a:pos x="T0" y="T1"/>
                </a:cxn>
                <a:cxn ang="T11">
                  <a:pos x="T2" y="T3"/>
                </a:cxn>
                <a:cxn ang="T12">
                  <a:pos x="T4" y="T5"/>
                </a:cxn>
                <a:cxn ang="T13">
                  <a:pos x="T6" y="T7"/>
                </a:cxn>
                <a:cxn ang="T14">
                  <a:pos x="T8" y="T9"/>
                </a:cxn>
              </a:cxnLst>
              <a:rect l="T15" t="T16" r="T17" b="T18"/>
              <a:pathLst>
                <a:path w="192" h="20">
                  <a:moveTo>
                    <a:pt x="180" y="20"/>
                  </a:moveTo>
                  <a:lnTo>
                    <a:pt x="192" y="20"/>
                  </a:lnTo>
                  <a:lnTo>
                    <a:pt x="192" y="0"/>
                  </a:lnTo>
                  <a:lnTo>
                    <a:pt x="0" y="0"/>
                  </a:lnTo>
                  <a:lnTo>
                    <a:pt x="0" y="20"/>
                  </a:lnTo>
                </a:path>
              </a:pathLst>
            </a:custGeom>
            <a:noFill/>
            <a:ln w="14288">
              <a:solidFill>
                <a:srgbClr val="000000"/>
              </a:solidFill>
              <a:round/>
              <a:headEnd/>
              <a:tailEnd/>
            </a:ln>
          </p:spPr>
          <p:txBody>
            <a:bodyPr/>
            <a:lstStyle/>
            <a:p>
              <a:endParaRPr lang="en-IN"/>
            </a:p>
          </p:txBody>
        </p:sp>
        <p:sp>
          <p:nvSpPr>
            <p:cNvPr id="159908" name="Freeform 164"/>
            <p:cNvSpPr>
              <a:spLocks/>
            </p:cNvSpPr>
            <p:nvPr/>
          </p:nvSpPr>
          <p:spPr bwMode="auto">
            <a:xfrm>
              <a:off x="3903" y="1288"/>
              <a:ext cx="35" cy="25"/>
            </a:xfrm>
            <a:custGeom>
              <a:avLst/>
              <a:gdLst>
                <a:gd name="T0" fmla="*/ 2147483647 w 4"/>
                <a:gd name="T1" fmla="*/ 0 h 3"/>
                <a:gd name="T2" fmla="*/ 0 w 4"/>
                <a:gd name="T3" fmla="*/ 2147483647 h 3"/>
                <a:gd name="T4" fmla="*/ 2147483647 w 4"/>
                <a:gd name="T5" fmla="*/ 2147483647 h 3"/>
                <a:gd name="T6" fmla="*/ 2147483647 w 4"/>
                <a:gd name="T7" fmla="*/ 2147483647 h 3"/>
                <a:gd name="T8" fmla="*/ 2147483647 w 4"/>
                <a:gd name="T9" fmla="*/ 0 h 3"/>
                <a:gd name="T10" fmla="*/ 0 60000 65536"/>
                <a:gd name="T11" fmla="*/ 0 60000 65536"/>
                <a:gd name="T12" fmla="*/ 0 60000 65536"/>
                <a:gd name="T13" fmla="*/ 0 60000 65536"/>
                <a:gd name="T14" fmla="*/ 0 60000 65536"/>
                <a:gd name="T15" fmla="*/ 0 w 4"/>
                <a:gd name="T16" fmla="*/ 0 h 3"/>
                <a:gd name="T17" fmla="*/ 4 w 4"/>
                <a:gd name="T18" fmla="*/ 3 h 3"/>
              </a:gdLst>
              <a:ahLst/>
              <a:cxnLst>
                <a:cxn ang="T10">
                  <a:pos x="T0" y="T1"/>
                </a:cxn>
                <a:cxn ang="T11">
                  <a:pos x="T2" y="T3"/>
                </a:cxn>
                <a:cxn ang="T12">
                  <a:pos x="T4" y="T5"/>
                </a:cxn>
                <a:cxn ang="T13">
                  <a:pos x="T6" y="T7"/>
                </a:cxn>
                <a:cxn ang="T14">
                  <a:pos x="T8" y="T9"/>
                </a:cxn>
              </a:cxnLst>
              <a:rect l="T15" t="T16" r="T17" b="T18"/>
              <a:pathLst>
                <a:path w="4" h="3">
                  <a:moveTo>
                    <a:pt x="4" y="0"/>
                  </a:moveTo>
                  <a:lnTo>
                    <a:pt x="0" y="1"/>
                  </a:lnTo>
                  <a:lnTo>
                    <a:pt x="4" y="3"/>
                  </a:lnTo>
                  <a:lnTo>
                    <a:pt x="4" y="1"/>
                  </a:lnTo>
                  <a:lnTo>
                    <a:pt x="4" y="0"/>
                  </a:lnTo>
                </a:path>
              </a:pathLst>
            </a:custGeom>
            <a:noFill/>
            <a:ln w="14288">
              <a:solidFill>
                <a:srgbClr val="000000"/>
              </a:solidFill>
              <a:round/>
              <a:headEnd/>
              <a:tailEnd/>
            </a:ln>
          </p:spPr>
          <p:txBody>
            <a:bodyPr/>
            <a:lstStyle/>
            <a:p>
              <a:endParaRPr lang="en-IN"/>
            </a:p>
          </p:txBody>
        </p:sp>
        <p:sp>
          <p:nvSpPr>
            <p:cNvPr id="159909" name="Freeform 165"/>
            <p:cNvSpPr>
              <a:spLocks/>
            </p:cNvSpPr>
            <p:nvPr/>
          </p:nvSpPr>
          <p:spPr bwMode="auto">
            <a:xfrm>
              <a:off x="3903" y="1288"/>
              <a:ext cx="35" cy="25"/>
            </a:xfrm>
            <a:custGeom>
              <a:avLst/>
              <a:gdLst>
                <a:gd name="T0" fmla="*/ 35 w 35"/>
                <a:gd name="T1" fmla="*/ 0 h 25"/>
                <a:gd name="T2" fmla="*/ 0 w 35"/>
                <a:gd name="T3" fmla="*/ 8 h 25"/>
                <a:gd name="T4" fmla="*/ 35 w 35"/>
                <a:gd name="T5" fmla="*/ 25 h 25"/>
                <a:gd name="T6" fmla="*/ 35 w 35"/>
                <a:gd name="T7" fmla="*/ 8 h 25"/>
                <a:gd name="T8" fmla="*/ 35 w 35"/>
                <a:gd name="T9" fmla="*/ 0 h 25"/>
                <a:gd name="T10" fmla="*/ 0 60000 65536"/>
                <a:gd name="T11" fmla="*/ 0 60000 65536"/>
                <a:gd name="T12" fmla="*/ 0 60000 65536"/>
                <a:gd name="T13" fmla="*/ 0 60000 65536"/>
                <a:gd name="T14" fmla="*/ 0 60000 65536"/>
                <a:gd name="T15" fmla="*/ 0 w 35"/>
                <a:gd name="T16" fmla="*/ 0 h 25"/>
                <a:gd name="T17" fmla="*/ 35 w 35"/>
                <a:gd name="T18" fmla="*/ 25 h 25"/>
              </a:gdLst>
              <a:ahLst/>
              <a:cxnLst>
                <a:cxn ang="T10">
                  <a:pos x="T0" y="T1"/>
                </a:cxn>
                <a:cxn ang="T11">
                  <a:pos x="T2" y="T3"/>
                </a:cxn>
                <a:cxn ang="T12">
                  <a:pos x="T4" y="T5"/>
                </a:cxn>
                <a:cxn ang="T13">
                  <a:pos x="T6" y="T7"/>
                </a:cxn>
                <a:cxn ang="T14">
                  <a:pos x="T8" y="T9"/>
                </a:cxn>
              </a:cxnLst>
              <a:rect l="T15" t="T16" r="T17" b="T18"/>
              <a:pathLst>
                <a:path w="35" h="25">
                  <a:moveTo>
                    <a:pt x="35" y="0"/>
                  </a:moveTo>
                  <a:lnTo>
                    <a:pt x="0" y="8"/>
                  </a:lnTo>
                  <a:lnTo>
                    <a:pt x="35" y="25"/>
                  </a:lnTo>
                  <a:lnTo>
                    <a:pt x="35" y="8"/>
                  </a:lnTo>
                  <a:lnTo>
                    <a:pt x="35" y="0"/>
                  </a:lnTo>
                  <a:close/>
                </a:path>
              </a:pathLst>
            </a:custGeom>
            <a:solidFill>
              <a:srgbClr val="000000"/>
            </a:solidFill>
            <a:ln w="0">
              <a:solidFill>
                <a:srgbClr val="000000"/>
              </a:solidFill>
              <a:round/>
              <a:headEnd/>
              <a:tailEnd/>
            </a:ln>
          </p:spPr>
          <p:txBody>
            <a:bodyPr/>
            <a:lstStyle/>
            <a:p>
              <a:endParaRPr lang="en-IN"/>
            </a:p>
          </p:txBody>
        </p:sp>
        <p:sp>
          <p:nvSpPr>
            <p:cNvPr id="159910" name="Freeform 166"/>
            <p:cNvSpPr>
              <a:spLocks/>
            </p:cNvSpPr>
            <p:nvPr/>
          </p:nvSpPr>
          <p:spPr bwMode="auto">
            <a:xfrm>
              <a:off x="1997" y="1124"/>
              <a:ext cx="2035" cy="181"/>
            </a:xfrm>
            <a:custGeom>
              <a:avLst/>
              <a:gdLst>
                <a:gd name="T0" fmla="*/ 2147483647 w 237"/>
                <a:gd name="T1" fmla="*/ 2147483647 h 21"/>
                <a:gd name="T2" fmla="*/ 2147483647 w 237"/>
                <a:gd name="T3" fmla="*/ 2147483647 h 21"/>
                <a:gd name="T4" fmla="*/ 2147483647 w 237"/>
                <a:gd name="T5" fmla="*/ 2147483647 h 21"/>
                <a:gd name="T6" fmla="*/ 0 w 237"/>
                <a:gd name="T7" fmla="*/ 0 h 21"/>
                <a:gd name="T8" fmla="*/ 0 w 237"/>
                <a:gd name="T9" fmla="*/ 2147483647 h 21"/>
                <a:gd name="T10" fmla="*/ 2147483647 w 237"/>
                <a:gd name="T11" fmla="*/ 2147483647 h 21"/>
                <a:gd name="T12" fmla="*/ 0 60000 65536"/>
                <a:gd name="T13" fmla="*/ 0 60000 65536"/>
                <a:gd name="T14" fmla="*/ 0 60000 65536"/>
                <a:gd name="T15" fmla="*/ 0 60000 65536"/>
                <a:gd name="T16" fmla="*/ 0 60000 65536"/>
                <a:gd name="T17" fmla="*/ 0 60000 65536"/>
                <a:gd name="T18" fmla="*/ 0 w 237"/>
                <a:gd name="T19" fmla="*/ 0 h 21"/>
                <a:gd name="T20" fmla="*/ 237 w 237"/>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237" h="21">
                  <a:moveTo>
                    <a:pt x="227" y="20"/>
                  </a:moveTo>
                  <a:lnTo>
                    <a:pt x="237" y="20"/>
                  </a:lnTo>
                  <a:lnTo>
                    <a:pt x="237" y="1"/>
                  </a:lnTo>
                  <a:lnTo>
                    <a:pt x="0" y="0"/>
                  </a:lnTo>
                  <a:lnTo>
                    <a:pt x="0" y="21"/>
                  </a:lnTo>
                  <a:lnTo>
                    <a:pt x="15" y="21"/>
                  </a:lnTo>
                </a:path>
              </a:pathLst>
            </a:custGeom>
            <a:noFill/>
            <a:ln w="14288">
              <a:solidFill>
                <a:srgbClr val="000000"/>
              </a:solidFill>
              <a:round/>
              <a:headEnd/>
              <a:tailEnd/>
            </a:ln>
          </p:spPr>
          <p:txBody>
            <a:bodyPr/>
            <a:lstStyle/>
            <a:p>
              <a:endParaRPr lang="en-IN"/>
            </a:p>
          </p:txBody>
        </p:sp>
        <p:sp>
          <p:nvSpPr>
            <p:cNvPr id="159911" name="Rectangle 167"/>
            <p:cNvSpPr>
              <a:spLocks noChangeArrowheads="1"/>
            </p:cNvSpPr>
            <p:nvPr/>
          </p:nvSpPr>
          <p:spPr bwMode="auto">
            <a:xfrm>
              <a:off x="2504" y="3838"/>
              <a:ext cx="1391" cy="137"/>
            </a:xfrm>
            <a:prstGeom prst="rect">
              <a:avLst/>
            </a:prstGeom>
            <a:noFill/>
            <a:ln w="14288">
              <a:solidFill>
                <a:srgbClr val="000000"/>
              </a:solidFill>
              <a:miter lim="800000"/>
              <a:headEnd/>
              <a:tailEnd/>
            </a:ln>
          </p:spPr>
          <p:txBody>
            <a:bodyPr/>
            <a:lstStyle/>
            <a:p>
              <a:endParaRPr lang="en-US"/>
            </a:p>
          </p:txBody>
        </p:sp>
        <p:sp>
          <p:nvSpPr>
            <p:cNvPr id="159912" name="Rectangle 168"/>
            <p:cNvSpPr>
              <a:spLocks noChangeArrowheads="1"/>
            </p:cNvSpPr>
            <p:nvPr/>
          </p:nvSpPr>
          <p:spPr bwMode="auto">
            <a:xfrm>
              <a:off x="2495" y="2902"/>
              <a:ext cx="1400" cy="137"/>
            </a:xfrm>
            <a:prstGeom prst="rect">
              <a:avLst/>
            </a:prstGeom>
            <a:noFill/>
            <a:ln w="14288">
              <a:solidFill>
                <a:srgbClr val="000000"/>
              </a:solidFill>
              <a:miter lim="800000"/>
              <a:headEnd/>
              <a:tailEnd/>
            </a:ln>
          </p:spPr>
          <p:txBody>
            <a:bodyPr/>
            <a:lstStyle/>
            <a:p>
              <a:endParaRPr lang="en-US"/>
            </a:p>
          </p:txBody>
        </p:sp>
        <p:sp>
          <p:nvSpPr>
            <p:cNvPr id="159913" name="Rectangle 169"/>
            <p:cNvSpPr>
              <a:spLocks noChangeArrowheads="1"/>
            </p:cNvSpPr>
            <p:nvPr/>
          </p:nvSpPr>
          <p:spPr bwMode="auto">
            <a:xfrm>
              <a:off x="2495" y="2670"/>
              <a:ext cx="1400" cy="137"/>
            </a:xfrm>
            <a:prstGeom prst="rect">
              <a:avLst/>
            </a:prstGeom>
            <a:noFill/>
            <a:ln w="14288">
              <a:solidFill>
                <a:srgbClr val="000000"/>
              </a:solidFill>
              <a:miter lim="800000"/>
              <a:headEnd/>
              <a:tailEnd/>
            </a:ln>
          </p:spPr>
          <p:txBody>
            <a:bodyPr/>
            <a:lstStyle/>
            <a:p>
              <a:endParaRPr lang="en-US"/>
            </a:p>
          </p:txBody>
        </p:sp>
        <p:sp>
          <p:nvSpPr>
            <p:cNvPr id="159914" name="Rectangle 170"/>
            <p:cNvSpPr>
              <a:spLocks noChangeArrowheads="1"/>
            </p:cNvSpPr>
            <p:nvPr/>
          </p:nvSpPr>
          <p:spPr bwMode="auto">
            <a:xfrm>
              <a:off x="2495" y="1751"/>
              <a:ext cx="1391" cy="138"/>
            </a:xfrm>
            <a:prstGeom prst="rect">
              <a:avLst/>
            </a:prstGeom>
            <a:noFill/>
            <a:ln w="14288">
              <a:solidFill>
                <a:srgbClr val="000000"/>
              </a:solidFill>
              <a:miter lim="800000"/>
              <a:headEnd/>
              <a:tailEnd/>
            </a:ln>
          </p:spPr>
          <p:txBody>
            <a:bodyPr/>
            <a:lstStyle/>
            <a:p>
              <a:endParaRPr lang="en-US"/>
            </a:p>
          </p:txBody>
        </p:sp>
        <p:sp>
          <p:nvSpPr>
            <p:cNvPr id="159915" name="Rectangle 171"/>
            <p:cNvSpPr>
              <a:spLocks noChangeArrowheads="1"/>
            </p:cNvSpPr>
            <p:nvPr/>
          </p:nvSpPr>
          <p:spPr bwMode="auto">
            <a:xfrm>
              <a:off x="2495" y="1511"/>
              <a:ext cx="1391" cy="137"/>
            </a:xfrm>
            <a:prstGeom prst="rect">
              <a:avLst/>
            </a:prstGeom>
            <a:noFill/>
            <a:ln w="14288">
              <a:solidFill>
                <a:srgbClr val="000000"/>
              </a:solidFill>
              <a:miter lim="800000"/>
              <a:headEnd/>
              <a:tailEnd/>
            </a:ln>
          </p:spPr>
          <p:txBody>
            <a:bodyPr/>
            <a:lstStyle/>
            <a:p>
              <a:endParaRPr lang="en-US"/>
            </a:p>
          </p:txBody>
        </p:sp>
        <p:sp>
          <p:nvSpPr>
            <p:cNvPr id="159916" name="Rectangle 172"/>
            <p:cNvSpPr>
              <a:spLocks noChangeArrowheads="1"/>
            </p:cNvSpPr>
            <p:nvPr/>
          </p:nvSpPr>
          <p:spPr bwMode="auto">
            <a:xfrm>
              <a:off x="2495" y="609"/>
              <a:ext cx="1391" cy="138"/>
            </a:xfrm>
            <a:prstGeom prst="rect">
              <a:avLst/>
            </a:prstGeom>
            <a:noFill/>
            <a:ln w="14288">
              <a:solidFill>
                <a:srgbClr val="000000"/>
              </a:solidFill>
              <a:miter lim="800000"/>
              <a:headEnd/>
              <a:tailEnd/>
            </a:ln>
          </p:spPr>
          <p:txBody>
            <a:bodyPr/>
            <a:lstStyle/>
            <a:p>
              <a:endParaRPr lang="en-US"/>
            </a:p>
          </p:txBody>
        </p:sp>
        <p:sp>
          <p:nvSpPr>
            <p:cNvPr id="159917" name="Rectangle 173"/>
            <p:cNvSpPr>
              <a:spLocks noChangeArrowheads="1"/>
            </p:cNvSpPr>
            <p:nvPr/>
          </p:nvSpPr>
          <p:spPr bwMode="auto">
            <a:xfrm>
              <a:off x="2495" y="369"/>
              <a:ext cx="1391" cy="137"/>
            </a:xfrm>
            <a:prstGeom prst="rect">
              <a:avLst/>
            </a:prstGeom>
            <a:noFill/>
            <a:ln w="14288">
              <a:solidFill>
                <a:srgbClr val="000000"/>
              </a:solidFill>
              <a:miter lim="800000"/>
              <a:headEnd/>
              <a:tailEnd/>
            </a:ln>
          </p:spPr>
          <p:txBody>
            <a:bodyPr/>
            <a:lstStyle/>
            <a:p>
              <a:endParaRPr lang="en-US"/>
            </a:p>
          </p:txBody>
        </p:sp>
        <p:sp>
          <p:nvSpPr>
            <p:cNvPr id="159918" name="Rectangle 174"/>
            <p:cNvSpPr>
              <a:spLocks noChangeArrowheads="1"/>
            </p:cNvSpPr>
            <p:nvPr/>
          </p:nvSpPr>
          <p:spPr bwMode="auto">
            <a:xfrm>
              <a:off x="2504" y="103"/>
              <a:ext cx="1391" cy="137"/>
            </a:xfrm>
            <a:prstGeom prst="rect">
              <a:avLst/>
            </a:prstGeom>
            <a:noFill/>
            <a:ln w="14288">
              <a:solidFill>
                <a:srgbClr val="00FFFF"/>
              </a:solidFill>
              <a:miter lim="800000"/>
              <a:headEnd/>
              <a:tailEnd/>
            </a:ln>
          </p:spPr>
          <p:txBody>
            <a:bodyPr/>
            <a:lstStyle/>
            <a:p>
              <a:endParaRPr lang="en-US"/>
            </a:p>
          </p:txBody>
        </p:sp>
        <p:sp>
          <p:nvSpPr>
            <p:cNvPr id="159919" name="Freeform 175"/>
            <p:cNvSpPr>
              <a:spLocks/>
            </p:cNvSpPr>
            <p:nvPr/>
          </p:nvSpPr>
          <p:spPr bwMode="auto">
            <a:xfrm>
              <a:off x="4350" y="2438"/>
              <a:ext cx="51" cy="26"/>
            </a:xfrm>
            <a:custGeom>
              <a:avLst/>
              <a:gdLst>
                <a:gd name="T0" fmla="*/ 0 w 6"/>
                <a:gd name="T1" fmla="*/ 2147483647 h 3"/>
                <a:gd name="T2" fmla="*/ 2147483647 w 6"/>
                <a:gd name="T3" fmla="*/ 2147483647 h 3"/>
                <a:gd name="T4" fmla="*/ 0 w 6"/>
                <a:gd name="T5" fmla="*/ 0 h 3"/>
                <a:gd name="T6" fmla="*/ 0 w 6"/>
                <a:gd name="T7" fmla="*/ 2147483647 h 3"/>
                <a:gd name="T8" fmla="*/ 0 w 6"/>
                <a:gd name="T9" fmla="*/ 2147483647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4288">
              <a:solidFill>
                <a:srgbClr val="000000"/>
              </a:solidFill>
              <a:round/>
              <a:headEnd/>
              <a:tailEnd/>
            </a:ln>
          </p:spPr>
          <p:txBody>
            <a:bodyPr/>
            <a:lstStyle/>
            <a:p>
              <a:endParaRPr lang="en-IN"/>
            </a:p>
          </p:txBody>
        </p:sp>
        <p:sp>
          <p:nvSpPr>
            <p:cNvPr id="159920" name="Freeform 176"/>
            <p:cNvSpPr>
              <a:spLocks/>
            </p:cNvSpPr>
            <p:nvPr/>
          </p:nvSpPr>
          <p:spPr bwMode="auto">
            <a:xfrm>
              <a:off x="4350" y="2438"/>
              <a:ext cx="51" cy="26"/>
            </a:xfrm>
            <a:custGeom>
              <a:avLst/>
              <a:gdLst>
                <a:gd name="T0" fmla="*/ 0 w 51"/>
                <a:gd name="T1" fmla="*/ 26 h 26"/>
                <a:gd name="T2" fmla="*/ 51 w 51"/>
                <a:gd name="T3" fmla="*/ 17 h 26"/>
                <a:gd name="T4" fmla="*/ 0 w 51"/>
                <a:gd name="T5" fmla="*/ 0 h 26"/>
                <a:gd name="T6" fmla="*/ 0 w 51"/>
                <a:gd name="T7" fmla="*/ 17 h 26"/>
                <a:gd name="T8" fmla="*/ 0 w 51"/>
                <a:gd name="T9" fmla="*/ 26 h 26"/>
                <a:gd name="T10" fmla="*/ 0 60000 65536"/>
                <a:gd name="T11" fmla="*/ 0 60000 65536"/>
                <a:gd name="T12" fmla="*/ 0 60000 65536"/>
                <a:gd name="T13" fmla="*/ 0 60000 65536"/>
                <a:gd name="T14" fmla="*/ 0 60000 65536"/>
                <a:gd name="T15" fmla="*/ 0 w 51"/>
                <a:gd name="T16" fmla="*/ 0 h 26"/>
                <a:gd name="T17" fmla="*/ 51 w 51"/>
                <a:gd name="T18" fmla="*/ 26 h 26"/>
              </a:gdLst>
              <a:ahLst/>
              <a:cxnLst>
                <a:cxn ang="T10">
                  <a:pos x="T0" y="T1"/>
                </a:cxn>
                <a:cxn ang="T11">
                  <a:pos x="T2" y="T3"/>
                </a:cxn>
                <a:cxn ang="T12">
                  <a:pos x="T4" y="T5"/>
                </a:cxn>
                <a:cxn ang="T13">
                  <a:pos x="T6" y="T7"/>
                </a:cxn>
                <a:cxn ang="T14">
                  <a:pos x="T8" y="T9"/>
                </a:cxn>
              </a:cxnLst>
              <a:rect l="T15" t="T16" r="T17" b="T18"/>
              <a:pathLst>
                <a:path w="51" h="26">
                  <a:moveTo>
                    <a:pt x="0" y="26"/>
                  </a:moveTo>
                  <a:lnTo>
                    <a:pt x="51" y="17"/>
                  </a:lnTo>
                  <a:lnTo>
                    <a:pt x="0" y="0"/>
                  </a:lnTo>
                  <a:lnTo>
                    <a:pt x="0" y="17"/>
                  </a:lnTo>
                  <a:lnTo>
                    <a:pt x="0" y="26"/>
                  </a:lnTo>
                  <a:close/>
                </a:path>
              </a:pathLst>
            </a:custGeom>
            <a:solidFill>
              <a:srgbClr val="000000"/>
            </a:solidFill>
            <a:ln w="0">
              <a:solidFill>
                <a:srgbClr val="000000"/>
              </a:solidFill>
              <a:round/>
              <a:headEnd/>
              <a:tailEnd/>
            </a:ln>
          </p:spPr>
          <p:txBody>
            <a:bodyPr/>
            <a:lstStyle/>
            <a:p>
              <a:endParaRPr lang="en-IN"/>
            </a:p>
          </p:txBody>
        </p:sp>
        <p:sp>
          <p:nvSpPr>
            <p:cNvPr id="159921" name="Line 177"/>
            <p:cNvSpPr>
              <a:spLocks noChangeShapeType="1"/>
            </p:cNvSpPr>
            <p:nvPr/>
          </p:nvSpPr>
          <p:spPr bwMode="auto">
            <a:xfrm flipH="1">
              <a:off x="4230" y="2455"/>
              <a:ext cx="120" cy="1"/>
            </a:xfrm>
            <a:prstGeom prst="line">
              <a:avLst/>
            </a:prstGeom>
            <a:noFill/>
            <a:ln w="14288">
              <a:solidFill>
                <a:srgbClr val="000000"/>
              </a:solidFill>
              <a:round/>
              <a:headEnd/>
              <a:tailEnd/>
            </a:ln>
          </p:spPr>
          <p:txBody>
            <a:bodyPr/>
            <a:lstStyle/>
            <a:p>
              <a:endParaRPr lang="en-IN"/>
            </a:p>
          </p:txBody>
        </p:sp>
        <p:sp>
          <p:nvSpPr>
            <p:cNvPr id="159922" name="Freeform 178"/>
            <p:cNvSpPr>
              <a:spLocks/>
            </p:cNvSpPr>
            <p:nvPr/>
          </p:nvSpPr>
          <p:spPr bwMode="auto">
            <a:xfrm>
              <a:off x="4032" y="3606"/>
              <a:ext cx="52" cy="17"/>
            </a:xfrm>
            <a:custGeom>
              <a:avLst/>
              <a:gdLst>
                <a:gd name="T0" fmla="*/ 0 w 6"/>
                <a:gd name="T1" fmla="*/ 2147483647 h 2"/>
                <a:gd name="T2" fmla="*/ 2147483647 w 6"/>
                <a:gd name="T3" fmla="*/ 2147483647 h 2"/>
                <a:gd name="T4" fmla="*/ 0 w 6"/>
                <a:gd name="T5" fmla="*/ 0 h 2"/>
                <a:gd name="T6" fmla="*/ 0 w 6"/>
                <a:gd name="T7" fmla="*/ 2147483647 h 2"/>
                <a:gd name="T8" fmla="*/ 0 w 6"/>
                <a:gd name="T9" fmla="*/ 2147483647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4288">
              <a:solidFill>
                <a:srgbClr val="000000"/>
              </a:solidFill>
              <a:round/>
              <a:headEnd/>
              <a:tailEnd/>
            </a:ln>
          </p:spPr>
          <p:txBody>
            <a:bodyPr/>
            <a:lstStyle/>
            <a:p>
              <a:endParaRPr lang="en-IN"/>
            </a:p>
          </p:txBody>
        </p:sp>
        <p:sp>
          <p:nvSpPr>
            <p:cNvPr id="159923" name="Freeform 179"/>
            <p:cNvSpPr>
              <a:spLocks/>
            </p:cNvSpPr>
            <p:nvPr/>
          </p:nvSpPr>
          <p:spPr bwMode="auto">
            <a:xfrm>
              <a:off x="4032" y="3606"/>
              <a:ext cx="52" cy="17"/>
            </a:xfrm>
            <a:custGeom>
              <a:avLst/>
              <a:gdLst>
                <a:gd name="T0" fmla="*/ 0 w 52"/>
                <a:gd name="T1" fmla="*/ 17 h 17"/>
                <a:gd name="T2" fmla="*/ 52 w 52"/>
                <a:gd name="T3" fmla="*/ 9 h 17"/>
                <a:gd name="T4" fmla="*/ 0 w 52"/>
                <a:gd name="T5" fmla="*/ 0 h 17"/>
                <a:gd name="T6" fmla="*/ 0 w 52"/>
                <a:gd name="T7" fmla="*/ 9 h 17"/>
                <a:gd name="T8" fmla="*/ 0 w 52"/>
                <a:gd name="T9" fmla="*/ 17 h 17"/>
                <a:gd name="T10" fmla="*/ 0 60000 65536"/>
                <a:gd name="T11" fmla="*/ 0 60000 65536"/>
                <a:gd name="T12" fmla="*/ 0 60000 65536"/>
                <a:gd name="T13" fmla="*/ 0 60000 65536"/>
                <a:gd name="T14" fmla="*/ 0 60000 65536"/>
                <a:gd name="T15" fmla="*/ 0 w 52"/>
                <a:gd name="T16" fmla="*/ 0 h 17"/>
                <a:gd name="T17" fmla="*/ 52 w 52"/>
                <a:gd name="T18" fmla="*/ 17 h 17"/>
              </a:gdLst>
              <a:ahLst/>
              <a:cxnLst>
                <a:cxn ang="T10">
                  <a:pos x="T0" y="T1"/>
                </a:cxn>
                <a:cxn ang="T11">
                  <a:pos x="T2" y="T3"/>
                </a:cxn>
                <a:cxn ang="T12">
                  <a:pos x="T4" y="T5"/>
                </a:cxn>
                <a:cxn ang="T13">
                  <a:pos x="T6" y="T7"/>
                </a:cxn>
                <a:cxn ang="T14">
                  <a:pos x="T8" y="T9"/>
                </a:cxn>
              </a:cxnLst>
              <a:rect l="T15" t="T16" r="T17" b="T18"/>
              <a:pathLst>
                <a:path w="52" h="17">
                  <a:moveTo>
                    <a:pt x="0" y="17"/>
                  </a:moveTo>
                  <a:lnTo>
                    <a:pt x="52" y="9"/>
                  </a:lnTo>
                  <a:lnTo>
                    <a:pt x="0" y="0"/>
                  </a:lnTo>
                  <a:lnTo>
                    <a:pt x="0" y="9"/>
                  </a:lnTo>
                  <a:lnTo>
                    <a:pt x="0" y="17"/>
                  </a:lnTo>
                  <a:close/>
                </a:path>
              </a:pathLst>
            </a:custGeom>
            <a:solidFill>
              <a:srgbClr val="000000"/>
            </a:solidFill>
            <a:ln w="0">
              <a:solidFill>
                <a:srgbClr val="000000"/>
              </a:solidFill>
              <a:round/>
              <a:headEnd/>
              <a:tailEnd/>
            </a:ln>
          </p:spPr>
          <p:txBody>
            <a:bodyPr/>
            <a:lstStyle/>
            <a:p>
              <a:endParaRPr lang="en-IN"/>
            </a:p>
          </p:txBody>
        </p:sp>
        <p:sp>
          <p:nvSpPr>
            <p:cNvPr id="159924" name="Line 180"/>
            <p:cNvSpPr>
              <a:spLocks noChangeShapeType="1"/>
            </p:cNvSpPr>
            <p:nvPr/>
          </p:nvSpPr>
          <p:spPr bwMode="auto">
            <a:xfrm flipH="1">
              <a:off x="3895" y="3615"/>
              <a:ext cx="137" cy="1"/>
            </a:xfrm>
            <a:prstGeom prst="line">
              <a:avLst/>
            </a:prstGeom>
            <a:noFill/>
            <a:ln w="14288">
              <a:solidFill>
                <a:srgbClr val="000000"/>
              </a:solidFill>
              <a:round/>
              <a:headEnd/>
              <a:tailEnd/>
            </a:ln>
          </p:spPr>
          <p:txBody>
            <a:bodyPr/>
            <a:lstStyle/>
            <a:p>
              <a:endParaRPr lang="en-IN"/>
            </a:p>
          </p:txBody>
        </p:sp>
        <p:sp>
          <p:nvSpPr>
            <p:cNvPr id="159925" name="Rectangle 181"/>
            <p:cNvSpPr>
              <a:spLocks noChangeArrowheads="1"/>
            </p:cNvSpPr>
            <p:nvPr/>
          </p:nvSpPr>
          <p:spPr bwMode="auto">
            <a:xfrm>
              <a:off x="4092" y="3546"/>
              <a:ext cx="138" cy="137"/>
            </a:xfrm>
            <a:prstGeom prst="rect">
              <a:avLst/>
            </a:prstGeom>
            <a:noFill/>
            <a:ln w="14288">
              <a:solidFill>
                <a:srgbClr val="00FFFF"/>
              </a:solidFill>
              <a:miter lim="800000"/>
              <a:headEnd/>
              <a:tailEnd/>
            </a:ln>
          </p:spPr>
          <p:txBody>
            <a:bodyPr/>
            <a:lstStyle/>
            <a:p>
              <a:endParaRPr lang="en-US"/>
            </a:p>
          </p:txBody>
        </p:sp>
        <p:sp>
          <p:nvSpPr>
            <p:cNvPr id="159926" name="Rectangle 182"/>
            <p:cNvSpPr>
              <a:spLocks noChangeArrowheads="1"/>
            </p:cNvSpPr>
            <p:nvPr/>
          </p:nvSpPr>
          <p:spPr bwMode="auto">
            <a:xfrm>
              <a:off x="2504" y="1236"/>
              <a:ext cx="1391" cy="137"/>
            </a:xfrm>
            <a:prstGeom prst="rect">
              <a:avLst/>
            </a:prstGeom>
            <a:noFill/>
            <a:ln w="14288">
              <a:solidFill>
                <a:srgbClr val="00FFFF"/>
              </a:solidFill>
              <a:miter lim="800000"/>
              <a:headEnd/>
              <a:tailEnd/>
            </a:ln>
          </p:spPr>
          <p:txBody>
            <a:bodyPr/>
            <a:lstStyle/>
            <a:p>
              <a:endParaRPr lang="en-US"/>
            </a:p>
          </p:txBody>
        </p:sp>
        <p:sp>
          <p:nvSpPr>
            <p:cNvPr id="159927" name="Rectangle 183"/>
            <p:cNvSpPr>
              <a:spLocks noChangeArrowheads="1"/>
            </p:cNvSpPr>
            <p:nvPr/>
          </p:nvSpPr>
          <p:spPr bwMode="auto">
            <a:xfrm>
              <a:off x="2504" y="2387"/>
              <a:ext cx="1391" cy="137"/>
            </a:xfrm>
            <a:prstGeom prst="rect">
              <a:avLst/>
            </a:prstGeom>
            <a:noFill/>
            <a:ln w="14288">
              <a:solidFill>
                <a:srgbClr val="00FFFF"/>
              </a:solidFill>
              <a:miter lim="800000"/>
              <a:headEnd/>
              <a:tailEnd/>
            </a:ln>
          </p:spPr>
          <p:txBody>
            <a:bodyPr/>
            <a:lstStyle/>
            <a:p>
              <a:endParaRPr lang="en-US"/>
            </a:p>
          </p:txBody>
        </p:sp>
        <p:sp>
          <p:nvSpPr>
            <p:cNvPr id="159928" name="Rectangle 184"/>
            <p:cNvSpPr>
              <a:spLocks noChangeArrowheads="1"/>
            </p:cNvSpPr>
            <p:nvPr/>
          </p:nvSpPr>
          <p:spPr bwMode="auto">
            <a:xfrm>
              <a:off x="2504" y="3546"/>
              <a:ext cx="1391" cy="137"/>
            </a:xfrm>
            <a:prstGeom prst="rect">
              <a:avLst/>
            </a:prstGeom>
            <a:noFill/>
            <a:ln w="14288">
              <a:solidFill>
                <a:srgbClr val="00FFFF"/>
              </a:solidFill>
              <a:miter lim="800000"/>
              <a:headEnd/>
              <a:tailEnd/>
            </a:ln>
          </p:spPr>
          <p:txBody>
            <a:bodyPr/>
            <a:lstStyle/>
            <a:p>
              <a:endParaRPr lang="en-US"/>
            </a:p>
          </p:txBody>
        </p:sp>
      </p:gr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idx="4294967295"/>
          </p:nvPr>
        </p:nvSpPr>
        <p:spPr/>
        <p:txBody>
          <a:bodyPr/>
          <a:lstStyle/>
          <a:p>
            <a:pPr eaLnBrk="1" hangingPunct="1"/>
            <a:r>
              <a:rPr lang="en-US" altLang="zh-CN" smtClean="0">
                <a:ea typeface="SimSun" pitchFamily="2" charset="-122"/>
              </a:rPr>
              <a:t>Multiplication and Division</a:t>
            </a:r>
          </a:p>
        </p:txBody>
      </p:sp>
      <p:sp>
        <p:nvSpPr>
          <p:cNvPr id="122883" name="Rectangle 3"/>
          <p:cNvSpPr>
            <a:spLocks noGrp="1" noChangeArrowheads="1"/>
          </p:cNvSpPr>
          <p:nvPr>
            <p:ph type="body" idx="4294967295"/>
          </p:nvPr>
        </p:nvSpPr>
        <p:spPr/>
        <p:txBody>
          <a:bodyPr/>
          <a:lstStyle/>
          <a:p>
            <a:pPr eaLnBrk="1" hangingPunct="1"/>
            <a:r>
              <a:rPr lang="en-US" altLang="zh-CN" smtClean="0">
                <a:ea typeface="SimSun" pitchFamily="2" charset="-122"/>
              </a:rPr>
              <a:t>Not very popular (especially division)</a:t>
            </a:r>
          </a:p>
          <a:p>
            <a:pPr eaLnBrk="1" hangingPunct="1"/>
            <a:r>
              <a:rPr lang="en-US" altLang="zh-CN" smtClean="0">
                <a:ea typeface="SimSun" pitchFamily="2" charset="-122"/>
              </a:rPr>
              <a:t>Multiply  R</a:t>
            </a:r>
            <a:r>
              <a:rPr lang="en-US" altLang="zh-CN" baseline="-25000" smtClean="0">
                <a:ea typeface="SimSun" pitchFamily="2" charset="-122"/>
              </a:rPr>
              <a:t>i</a:t>
            </a:r>
            <a:r>
              <a:rPr lang="en-US" altLang="zh-CN" smtClean="0">
                <a:ea typeface="SimSun" pitchFamily="2" charset="-122"/>
              </a:rPr>
              <a:t>, R</a:t>
            </a:r>
            <a:r>
              <a:rPr lang="en-US" altLang="zh-CN" baseline="-25000" smtClean="0">
                <a:ea typeface="SimSun" pitchFamily="2" charset="-122"/>
              </a:rPr>
              <a:t>j</a:t>
            </a:r>
            <a:r>
              <a:rPr lang="en-US" altLang="zh-CN" smtClean="0">
                <a:ea typeface="SimSun" pitchFamily="2" charset="-122"/>
              </a:rPr>
              <a:t/>
            </a:r>
            <a:br>
              <a:rPr lang="en-US" altLang="zh-CN" smtClean="0">
                <a:ea typeface="SimSun" pitchFamily="2" charset="-122"/>
              </a:rPr>
            </a:br>
            <a:r>
              <a:rPr lang="en-US" altLang="zh-CN" smtClean="0">
                <a:ea typeface="SimSun" pitchFamily="2" charset="-122"/>
              </a:rPr>
              <a:t>R</a:t>
            </a:r>
            <a:r>
              <a:rPr lang="en-US" altLang="zh-CN" baseline="-25000" smtClean="0">
                <a:ea typeface="SimSun" pitchFamily="2" charset="-122"/>
              </a:rPr>
              <a:t>j</a:t>
            </a:r>
            <a:r>
              <a:rPr lang="en-US" altLang="zh-CN" smtClean="0">
                <a:ea typeface="SimSun" pitchFamily="2" charset="-122"/>
              </a:rPr>
              <a:t> </a:t>
            </a:r>
            <a:r>
              <a:rPr lang="en-US" altLang="zh-CN" smtClean="0">
                <a:ea typeface="SimSun" pitchFamily="2" charset="-122"/>
                <a:cs typeface="Arial" pitchFamily="34" charset="0"/>
              </a:rPr>
              <a:t>← [R</a:t>
            </a:r>
            <a:r>
              <a:rPr lang="en-US" altLang="zh-CN" baseline="-25000" smtClean="0">
                <a:ea typeface="SimSun" pitchFamily="2" charset="-122"/>
                <a:cs typeface="Arial" pitchFamily="34" charset="0"/>
              </a:rPr>
              <a:t>i</a:t>
            </a:r>
            <a:r>
              <a:rPr lang="en-US" altLang="zh-CN" smtClean="0">
                <a:ea typeface="SimSun" pitchFamily="2" charset="-122"/>
                <a:cs typeface="Arial" pitchFamily="34" charset="0"/>
              </a:rPr>
              <a:t>] </a:t>
            </a:r>
            <a:r>
              <a:rPr lang="ru-RU" altLang="zh-CN" smtClean="0">
                <a:cs typeface="Arial" pitchFamily="34" charset="0"/>
              </a:rPr>
              <a:t>х</a:t>
            </a:r>
            <a:r>
              <a:rPr lang="en-US" altLang="zh-CN" smtClean="0">
                <a:ea typeface="SimSun" pitchFamily="2" charset="-122"/>
              </a:rPr>
              <a:t> [R</a:t>
            </a:r>
            <a:r>
              <a:rPr lang="en-US" altLang="zh-CN" baseline="-25000" smtClean="0">
                <a:ea typeface="SimSun" pitchFamily="2" charset="-122"/>
              </a:rPr>
              <a:t>j</a:t>
            </a:r>
            <a:r>
              <a:rPr lang="en-US" altLang="zh-CN" smtClean="0">
                <a:ea typeface="SimSun" pitchFamily="2" charset="-122"/>
              </a:rPr>
              <a:t>]</a:t>
            </a:r>
          </a:p>
          <a:p>
            <a:pPr eaLnBrk="1" hangingPunct="1"/>
            <a:r>
              <a:rPr lang="en-US" altLang="zh-CN" smtClean="0">
                <a:ea typeface="SimSun" pitchFamily="2" charset="-122"/>
              </a:rPr>
              <a:t>2n-bit product case: high-order half in R(j+1)</a:t>
            </a:r>
          </a:p>
          <a:p>
            <a:pPr eaLnBrk="1" hangingPunct="1"/>
            <a:r>
              <a:rPr lang="en-US" altLang="zh-CN" smtClean="0">
                <a:ea typeface="SimSun" pitchFamily="2" charset="-122"/>
              </a:rPr>
              <a:t>Divide  R</a:t>
            </a:r>
            <a:r>
              <a:rPr lang="en-US" altLang="zh-CN" baseline="-25000" smtClean="0">
                <a:ea typeface="SimSun" pitchFamily="2" charset="-122"/>
              </a:rPr>
              <a:t>i</a:t>
            </a:r>
            <a:r>
              <a:rPr lang="en-US" altLang="zh-CN" smtClean="0">
                <a:ea typeface="SimSun" pitchFamily="2" charset="-122"/>
              </a:rPr>
              <a:t>, R</a:t>
            </a:r>
            <a:r>
              <a:rPr lang="en-US" altLang="zh-CN" baseline="-25000" smtClean="0">
                <a:ea typeface="SimSun" pitchFamily="2" charset="-122"/>
              </a:rPr>
              <a:t>j</a:t>
            </a:r>
            <a:r>
              <a:rPr lang="en-US" altLang="zh-CN" smtClean="0">
                <a:ea typeface="SimSun" pitchFamily="2" charset="-122"/>
              </a:rPr>
              <a:t/>
            </a:r>
            <a:br>
              <a:rPr lang="en-US" altLang="zh-CN" smtClean="0">
                <a:ea typeface="SimSun" pitchFamily="2" charset="-122"/>
              </a:rPr>
            </a:br>
            <a:r>
              <a:rPr lang="en-US" altLang="zh-CN" smtClean="0">
                <a:ea typeface="SimSun" pitchFamily="2" charset="-122"/>
              </a:rPr>
              <a:t> R</a:t>
            </a:r>
            <a:r>
              <a:rPr lang="en-US" altLang="zh-CN" baseline="-25000" smtClean="0">
                <a:ea typeface="SimSun" pitchFamily="2" charset="-122"/>
              </a:rPr>
              <a:t>j</a:t>
            </a:r>
            <a:r>
              <a:rPr lang="en-US" altLang="zh-CN" smtClean="0">
                <a:ea typeface="SimSun" pitchFamily="2" charset="-122"/>
              </a:rPr>
              <a:t> ← [R</a:t>
            </a:r>
            <a:r>
              <a:rPr lang="en-US" altLang="zh-CN" baseline="-25000" smtClean="0">
                <a:ea typeface="SimSun" pitchFamily="2" charset="-122"/>
              </a:rPr>
              <a:t>i</a:t>
            </a:r>
            <a:r>
              <a:rPr lang="en-US" altLang="zh-CN" smtClean="0">
                <a:ea typeface="SimSun" pitchFamily="2" charset="-122"/>
              </a:rPr>
              <a:t>] / [R</a:t>
            </a:r>
            <a:r>
              <a:rPr lang="en-US" altLang="zh-CN" baseline="-25000" smtClean="0">
                <a:ea typeface="SimSun" pitchFamily="2" charset="-122"/>
              </a:rPr>
              <a:t>j</a:t>
            </a:r>
            <a:r>
              <a:rPr lang="en-US" altLang="zh-CN" smtClean="0">
                <a:ea typeface="SimSun" pitchFamily="2" charset="-122"/>
              </a:rPr>
              <a:t>]</a:t>
            </a:r>
          </a:p>
          <a:p>
            <a:pPr lvl="1" eaLnBrk="1" hangingPunct="1">
              <a:buFont typeface="Wingdings" pitchFamily="2" charset="2"/>
              <a:buNone/>
            </a:pPr>
            <a:r>
              <a:rPr lang="en-US" altLang="zh-CN" smtClean="0">
                <a:ea typeface="SimSun" pitchFamily="2" charset="-122"/>
              </a:rPr>
              <a:t>Quotient is in Rj, remainder may be placed in R(j+1)</a:t>
            </a:r>
            <a:endParaRPr lang="ru-RU" altLang="zh-CN" smtClean="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8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8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88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28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381000"/>
            <a:ext cx="8229600" cy="1143000"/>
          </a:xfrm>
        </p:spPr>
        <p:txBody>
          <a:bodyPr/>
          <a:lstStyle/>
          <a:p>
            <a:r>
              <a:rPr lang="en-US" dirty="0" smtClean="0"/>
              <a:t>Functional Unit cont..</a:t>
            </a:r>
            <a:endParaRPr lang="en-IN" dirty="0"/>
          </a:p>
        </p:txBody>
      </p:sp>
      <p:sp>
        <p:nvSpPr>
          <p:cNvPr id="3" name="Content Placeholder 2"/>
          <p:cNvSpPr>
            <a:spLocks noGrp="1"/>
          </p:cNvSpPr>
          <p:nvPr>
            <p:ph idx="1"/>
          </p:nvPr>
        </p:nvSpPr>
        <p:spPr>
          <a:xfrm>
            <a:off x="457200" y="1676400"/>
            <a:ext cx="8229600" cy="4648200"/>
          </a:xfrm>
        </p:spPr>
        <p:txBody>
          <a:bodyPr>
            <a:normAutofit fontScale="92500" lnSpcReduction="10000"/>
          </a:bodyPr>
          <a:lstStyle/>
          <a:p>
            <a:r>
              <a:rPr lang="en-US" sz="2800" b="1" dirty="0" smtClean="0">
                <a:solidFill>
                  <a:srgbClr val="C00000"/>
                </a:solidFill>
                <a:latin typeface="Times New Roman" pitchFamily="18" charset="0"/>
                <a:cs typeface="Times New Roman" pitchFamily="18" charset="0"/>
              </a:rPr>
              <a:t>Arithmetic and Logic Unit (ALU)</a:t>
            </a:r>
          </a:p>
          <a:p>
            <a:r>
              <a:rPr lang="en-US" sz="2800" dirty="0" smtClean="0">
                <a:latin typeface="Times New Roman" pitchFamily="18" charset="0"/>
                <a:cs typeface="Times New Roman" pitchFamily="18" charset="0"/>
              </a:rPr>
              <a:t>Most computer operations are executed in ALU of the processor.</a:t>
            </a:r>
          </a:p>
          <a:p>
            <a:r>
              <a:rPr lang="en-US" sz="2800" dirty="0" smtClean="0">
                <a:latin typeface="Times New Roman" pitchFamily="18" charset="0"/>
                <a:cs typeface="Times New Roman" pitchFamily="18" charset="0"/>
              </a:rPr>
              <a:t>Load the operands into memory – bring them to the processor – perform operation in ALU – store the result back to memory or retain in the processor.</a:t>
            </a:r>
          </a:p>
          <a:p>
            <a:r>
              <a:rPr lang="en-US" sz="2800" dirty="0" smtClean="0">
                <a:latin typeface="Times New Roman" pitchFamily="18" charset="0"/>
                <a:cs typeface="Times New Roman" pitchFamily="18" charset="0"/>
              </a:rPr>
              <a:t>When operands are brought  into the processor, are stored in high speed storage element called registers.</a:t>
            </a:r>
          </a:p>
          <a:p>
            <a:r>
              <a:rPr lang="en-US" sz="2800" dirty="0" smtClean="0">
                <a:latin typeface="Times New Roman" pitchFamily="18" charset="0"/>
                <a:cs typeface="Times New Roman" pitchFamily="18" charset="0"/>
              </a:rPr>
              <a:t>Each Registers stores one word of data</a:t>
            </a:r>
          </a:p>
          <a:p>
            <a:r>
              <a:rPr lang="en-US" sz="2800" dirty="0" smtClean="0">
                <a:latin typeface="Times New Roman" pitchFamily="18" charset="0"/>
                <a:cs typeface="Times New Roman" pitchFamily="18" charset="0"/>
              </a:rPr>
              <a:t>Access time to registers is faster than access time of caches</a:t>
            </a:r>
          </a:p>
          <a:p>
            <a:endParaRPr lang="en-IN"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4"/>
          <p:cNvSpPr>
            <a:spLocks noGrp="1" noChangeArrowheads="1"/>
          </p:cNvSpPr>
          <p:nvPr>
            <p:ph type="ctrTitle" idx="4294967295"/>
          </p:nvPr>
        </p:nvSpPr>
        <p:spPr>
          <a:xfrm>
            <a:off x="315913" y="466725"/>
            <a:ext cx="6781800" cy="2133600"/>
          </a:xfrm>
        </p:spPr>
        <p:txBody>
          <a:bodyPr/>
          <a:lstStyle/>
          <a:p>
            <a:pPr algn="r" eaLnBrk="1" hangingPunct="1"/>
            <a:r>
              <a:rPr lang="en-US" altLang="zh-CN" sz="6100" dirty="0" smtClean="0">
                <a:ea typeface="SimSun" pitchFamily="2" charset="-122"/>
              </a:rPr>
              <a:t>Encoding of Machine Instructions</a:t>
            </a:r>
          </a:p>
        </p:txBody>
      </p:sp>
      <p:sp>
        <p:nvSpPr>
          <p:cNvPr id="161795" name="Rectangle 5"/>
          <p:cNvSpPr>
            <a:spLocks noGrp="1" noChangeArrowheads="1"/>
          </p:cNvSpPr>
          <p:nvPr>
            <p:ph type="subTitle" idx="4294967295"/>
          </p:nvPr>
        </p:nvSpPr>
        <p:spPr>
          <a:xfrm>
            <a:off x="849313" y="3049588"/>
            <a:ext cx="6248400" cy="2362200"/>
          </a:xfrm>
        </p:spPr>
        <p:txBody>
          <a:bodyPr/>
          <a:lstStyle/>
          <a:p>
            <a:pPr marL="0" indent="0" algn="r" eaLnBrk="1" hangingPunct="1">
              <a:buFont typeface="Wingdings" pitchFamily="2" charset="2"/>
              <a:buNone/>
            </a:pPr>
            <a:endParaRPr lang="zh-CN" altLang="en-US" sz="3400" smtClean="0">
              <a:ea typeface="SimSun" pitchFamily="2" charset="-122"/>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idx="4294967295"/>
          </p:nvPr>
        </p:nvSpPr>
        <p:spPr>
          <a:xfrm>
            <a:off x="381000" y="0"/>
            <a:ext cx="7543800" cy="1295400"/>
          </a:xfrm>
        </p:spPr>
        <p:txBody>
          <a:bodyPr>
            <a:normAutofit/>
          </a:bodyPr>
          <a:lstStyle/>
          <a:p>
            <a:pPr eaLnBrk="1" hangingPunct="1"/>
            <a:r>
              <a:rPr lang="en-US" altLang="zh-CN" sz="3200" dirty="0" smtClean="0">
                <a:solidFill>
                  <a:srgbClr val="C00000"/>
                </a:solidFill>
                <a:latin typeface="Times New Roman" pitchFamily="18" charset="0"/>
                <a:ea typeface="SimSun" pitchFamily="2" charset="-122"/>
                <a:cs typeface="Times New Roman" pitchFamily="18" charset="0"/>
              </a:rPr>
              <a:t>Encoding of Machine Instructions</a:t>
            </a:r>
          </a:p>
        </p:txBody>
      </p:sp>
      <p:sp>
        <p:nvSpPr>
          <p:cNvPr id="162819" name="Rectangle 3"/>
          <p:cNvSpPr>
            <a:spLocks noGrp="1" noChangeArrowheads="1"/>
          </p:cNvSpPr>
          <p:nvPr>
            <p:ph type="body" idx="4294967295"/>
          </p:nvPr>
        </p:nvSpPr>
        <p:spPr>
          <a:xfrm>
            <a:off x="457200" y="1447800"/>
            <a:ext cx="8229600" cy="4876800"/>
          </a:xfrm>
        </p:spPr>
        <p:txBody>
          <a:bodyPr>
            <a:normAutofit/>
          </a:bodyPr>
          <a:lstStyle/>
          <a:p>
            <a:pPr eaLnBrk="1" hangingPunct="1">
              <a:lnSpc>
                <a:spcPct val="80000"/>
              </a:lnSpc>
            </a:pPr>
            <a:r>
              <a:rPr lang="en-US" altLang="zh-CN" sz="2300" dirty="0" smtClean="0">
                <a:solidFill>
                  <a:srgbClr val="00B050"/>
                </a:solidFill>
                <a:latin typeface="Times New Roman" pitchFamily="18" charset="0"/>
                <a:ea typeface="SimSun" pitchFamily="2" charset="-122"/>
                <a:cs typeface="Times New Roman" pitchFamily="18" charset="0"/>
              </a:rPr>
              <a:t>Assembly language program needs to be converted into machine instructions. (ADD = 0100 in ARM instruction set)</a:t>
            </a:r>
          </a:p>
          <a:p>
            <a:pPr eaLnBrk="1" hangingPunct="1">
              <a:lnSpc>
                <a:spcPct val="80000"/>
              </a:lnSpc>
            </a:pPr>
            <a:r>
              <a:rPr lang="en-US" altLang="zh-CN" sz="2300" dirty="0" smtClean="0">
                <a:solidFill>
                  <a:srgbClr val="00B050"/>
                </a:solidFill>
                <a:latin typeface="Times New Roman" pitchFamily="18" charset="0"/>
                <a:ea typeface="SimSun" pitchFamily="2" charset="-122"/>
                <a:cs typeface="Times New Roman" pitchFamily="18" charset="0"/>
              </a:rPr>
              <a:t>In the previous section, an assumption was made that all instructions are one word in length.</a:t>
            </a:r>
          </a:p>
          <a:p>
            <a:pPr eaLnBrk="1" hangingPunct="1">
              <a:lnSpc>
                <a:spcPct val="80000"/>
              </a:lnSpc>
            </a:pPr>
            <a:r>
              <a:rPr lang="en-US" altLang="zh-CN" sz="2300" dirty="0" smtClean="0">
                <a:solidFill>
                  <a:srgbClr val="00B050"/>
                </a:solidFill>
                <a:latin typeface="Times New Roman" pitchFamily="18" charset="0"/>
                <a:ea typeface="SimSun" pitchFamily="2" charset="-122"/>
                <a:cs typeface="Times New Roman" pitchFamily="18" charset="0"/>
              </a:rPr>
              <a:t>OP code: the type of operation to be performed and the type of operands used may be specified using an encoded binary pattern</a:t>
            </a:r>
          </a:p>
          <a:p>
            <a:pPr eaLnBrk="1" hangingPunct="1">
              <a:lnSpc>
                <a:spcPct val="80000"/>
              </a:lnSpc>
            </a:pPr>
            <a:r>
              <a:rPr lang="en-US" altLang="zh-CN" sz="2300" dirty="0" smtClean="0">
                <a:solidFill>
                  <a:srgbClr val="00B050"/>
                </a:solidFill>
                <a:latin typeface="Times New Roman" pitchFamily="18" charset="0"/>
                <a:ea typeface="SimSun" pitchFamily="2" charset="-122"/>
                <a:cs typeface="Times New Roman" pitchFamily="18" charset="0"/>
              </a:rPr>
              <a:t>Suppose 32-bit word length, 8-bit OP code (how many instructions can we have?), 16 registers in total (how many bits?), 3-bit addressing mode indicator.</a:t>
            </a:r>
          </a:p>
          <a:p>
            <a:pPr eaLnBrk="1" hangingPunct="1">
              <a:lnSpc>
                <a:spcPct val="80000"/>
              </a:lnSpc>
            </a:pPr>
            <a:r>
              <a:rPr lang="en-US" altLang="zh-CN" sz="2300" dirty="0" smtClean="0">
                <a:solidFill>
                  <a:srgbClr val="00B050"/>
                </a:solidFill>
                <a:latin typeface="Times New Roman" pitchFamily="18" charset="0"/>
                <a:ea typeface="SimSun" pitchFamily="2" charset="-122"/>
                <a:cs typeface="Times New Roman" pitchFamily="18" charset="0"/>
              </a:rPr>
              <a:t>Add  R1, R2</a:t>
            </a:r>
          </a:p>
          <a:p>
            <a:pPr eaLnBrk="1" hangingPunct="1">
              <a:lnSpc>
                <a:spcPct val="80000"/>
              </a:lnSpc>
            </a:pPr>
            <a:r>
              <a:rPr lang="en-US" altLang="zh-CN" sz="2300" dirty="0" smtClean="0">
                <a:solidFill>
                  <a:srgbClr val="00B050"/>
                </a:solidFill>
                <a:latin typeface="Times New Roman" pitchFamily="18" charset="0"/>
                <a:ea typeface="SimSun" pitchFamily="2" charset="-122"/>
                <a:cs typeface="Times New Roman" pitchFamily="18" charset="0"/>
              </a:rPr>
              <a:t>Move  24(R0), R5</a:t>
            </a:r>
          </a:p>
          <a:p>
            <a:pPr eaLnBrk="1" hangingPunct="1">
              <a:lnSpc>
                <a:spcPct val="80000"/>
              </a:lnSpc>
            </a:pPr>
            <a:r>
              <a:rPr lang="en-US" altLang="zh-CN" sz="2300" dirty="0" err="1" smtClean="0">
                <a:solidFill>
                  <a:srgbClr val="00B050"/>
                </a:solidFill>
                <a:latin typeface="Times New Roman" pitchFamily="18" charset="0"/>
                <a:ea typeface="SimSun" pitchFamily="2" charset="-122"/>
                <a:cs typeface="Times New Roman" pitchFamily="18" charset="0"/>
              </a:rPr>
              <a:t>LshiftR</a:t>
            </a:r>
            <a:r>
              <a:rPr lang="en-US" altLang="zh-CN" sz="2300" dirty="0" smtClean="0">
                <a:solidFill>
                  <a:srgbClr val="00B050"/>
                </a:solidFill>
                <a:latin typeface="Times New Roman" pitchFamily="18" charset="0"/>
                <a:ea typeface="SimSun" pitchFamily="2" charset="-122"/>
                <a:cs typeface="Times New Roman" pitchFamily="18" charset="0"/>
              </a:rPr>
              <a:t>  #2, R0</a:t>
            </a:r>
          </a:p>
          <a:p>
            <a:pPr eaLnBrk="1" hangingPunct="1">
              <a:lnSpc>
                <a:spcPct val="80000"/>
              </a:lnSpc>
            </a:pPr>
            <a:r>
              <a:rPr lang="en-US" altLang="zh-CN" sz="2300" dirty="0" smtClean="0">
                <a:solidFill>
                  <a:srgbClr val="00B050"/>
                </a:solidFill>
                <a:latin typeface="Times New Roman" pitchFamily="18" charset="0"/>
                <a:ea typeface="SimSun" pitchFamily="2" charset="-122"/>
                <a:cs typeface="Times New Roman" pitchFamily="18" charset="0"/>
              </a:rPr>
              <a:t>Move  #$3A, R1</a:t>
            </a:r>
          </a:p>
          <a:p>
            <a:pPr eaLnBrk="1" hangingPunct="1">
              <a:lnSpc>
                <a:spcPct val="80000"/>
              </a:lnSpc>
            </a:pPr>
            <a:r>
              <a:rPr lang="en-US" altLang="zh-CN" sz="2300" dirty="0" smtClean="0">
                <a:solidFill>
                  <a:srgbClr val="00B050"/>
                </a:solidFill>
                <a:latin typeface="Times New Roman" pitchFamily="18" charset="0"/>
                <a:ea typeface="SimSun" pitchFamily="2" charset="-122"/>
                <a:cs typeface="Times New Roman" pitchFamily="18" charset="0"/>
              </a:rPr>
              <a:t>Branch&gt;0  LOOP</a:t>
            </a:r>
          </a:p>
        </p:txBody>
      </p:sp>
      <p:sp>
        <p:nvSpPr>
          <p:cNvPr id="162820" name="Rectangle 4"/>
          <p:cNvSpPr>
            <a:spLocks noChangeArrowheads="1"/>
          </p:cNvSpPr>
          <p:nvPr/>
        </p:nvSpPr>
        <p:spPr bwMode="auto">
          <a:xfrm>
            <a:off x="3927475" y="4681538"/>
            <a:ext cx="741363"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OP code</a:t>
            </a:r>
            <a:endParaRPr lang="en-CA" altLang="zh-CN" sz="2400">
              <a:latin typeface="Times New Roman" pitchFamily="18" charset="0"/>
              <a:ea typeface="SimSun" pitchFamily="2" charset="-122"/>
            </a:endParaRPr>
          </a:p>
        </p:txBody>
      </p:sp>
      <p:sp>
        <p:nvSpPr>
          <p:cNvPr id="162821" name="Rectangle 5"/>
          <p:cNvSpPr>
            <a:spLocks noChangeArrowheads="1"/>
          </p:cNvSpPr>
          <p:nvPr/>
        </p:nvSpPr>
        <p:spPr bwMode="auto">
          <a:xfrm>
            <a:off x="5089525" y="4681538"/>
            <a:ext cx="604838"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Source</a:t>
            </a:r>
            <a:endParaRPr lang="en-CA" altLang="zh-CN" sz="2400">
              <a:latin typeface="Times New Roman" pitchFamily="18" charset="0"/>
              <a:ea typeface="SimSun" pitchFamily="2" charset="-122"/>
            </a:endParaRPr>
          </a:p>
        </p:txBody>
      </p:sp>
      <p:sp>
        <p:nvSpPr>
          <p:cNvPr id="162822" name="Rectangle 6"/>
          <p:cNvSpPr>
            <a:spLocks noChangeArrowheads="1"/>
          </p:cNvSpPr>
          <p:nvPr/>
        </p:nvSpPr>
        <p:spPr bwMode="auto">
          <a:xfrm>
            <a:off x="6208713" y="4681538"/>
            <a:ext cx="392112"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Dest</a:t>
            </a:r>
            <a:endParaRPr lang="en-CA" altLang="zh-CN" sz="2400">
              <a:latin typeface="Times New Roman" pitchFamily="18" charset="0"/>
              <a:ea typeface="SimSun" pitchFamily="2" charset="-122"/>
            </a:endParaRPr>
          </a:p>
        </p:txBody>
      </p:sp>
      <p:sp>
        <p:nvSpPr>
          <p:cNvPr id="162823" name="Rectangle 7"/>
          <p:cNvSpPr>
            <a:spLocks noChangeArrowheads="1"/>
          </p:cNvSpPr>
          <p:nvPr/>
        </p:nvSpPr>
        <p:spPr bwMode="auto">
          <a:xfrm>
            <a:off x="7245350" y="4681538"/>
            <a:ext cx="836613"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Other info</a:t>
            </a:r>
            <a:endParaRPr lang="en-CA" altLang="zh-CN" sz="2400">
              <a:latin typeface="Times New Roman" pitchFamily="18" charset="0"/>
              <a:ea typeface="SimSun" pitchFamily="2" charset="-122"/>
            </a:endParaRPr>
          </a:p>
        </p:txBody>
      </p:sp>
      <p:sp>
        <p:nvSpPr>
          <p:cNvPr id="162824" name="Rectangle 8"/>
          <p:cNvSpPr>
            <a:spLocks noChangeArrowheads="1"/>
          </p:cNvSpPr>
          <p:nvPr/>
        </p:nvSpPr>
        <p:spPr bwMode="auto">
          <a:xfrm>
            <a:off x="4114800" y="4191000"/>
            <a:ext cx="106363" cy="228600"/>
          </a:xfrm>
          <a:prstGeom prst="rect">
            <a:avLst/>
          </a:prstGeom>
          <a:noFill/>
          <a:ln w="9525">
            <a:noFill/>
            <a:miter lim="800000"/>
            <a:headEnd/>
            <a:tailEnd/>
          </a:ln>
        </p:spPr>
        <p:txBody>
          <a:bodyPr wrap="none" lIns="0" tIns="0" rIns="0" bIns="0">
            <a:spAutoFit/>
          </a:bodyPr>
          <a:lstStyle/>
          <a:p>
            <a:r>
              <a:rPr lang="en-CA" altLang="zh-CN" sz="1500" dirty="0">
                <a:solidFill>
                  <a:srgbClr val="000000"/>
                </a:solidFill>
                <a:latin typeface="Nimbus Roman No9 L" charset="0"/>
                <a:ea typeface="SimSun" pitchFamily="2" charset="-122"/>
              </a:rPr>
              <a:t>8</a:t>
            </a:r>
            <a:endParaRPr lang="en-CA" altLang="zh-CN" sz="2400" dirty="0">
              <a:latin typeface="Times New Roman" pitchFamily="18" charset="0"/>
              <a:ea typeface="SimSun" pitchFamily="2" charset="-122"/>
            </a:endParaRPr>
          </a:p>
        </p:txBody>
      </p:sp>
      <p:sp>
        <p:nvSpPr>
          <p:cNvPr id="162825" name="Rectangle 9"/>
          <p:cNvSpPr>
            <a:spLocks noChangeArrowheads="1"/>
          </p:cNvSpPr>
          <p:nvPr/>
        </p:nvSpPr>
        <p:spPr bwMode="auto">
          <a:xfrm>
            <a:off x="5257800" y="4191000"/>
            <a:ext cx="106363" cy="228600"/>
          </a:xfrm>
          <a:prstGeom prst="rect">
            <a:avLst/>
          </a:prstGeom>
          <a:noFill/>
          <a:ln w="9525">
            <a:noFill/>
            <a:miter lim="800000"/>
            <a:headEnd/>
            <a:tailEnd/>
          </a:ln>
        </p:spPr>
        <p:txBody>
          <a:bodyPr wrap="none" lIns="0" tIns="0" rIns="0" bIns="0">
            <a:spAutoFit/>
          </a:bodyPr>
          <a:lstStyle/>
          <a:p>
            <a:r>
              <a:rPr lang="en-CA" altLang="zh-CN" sz="1500" dirty="0">
                <a:solidFill>
                  <a:srgbClr val="000000"/>
                </a:solidFill>
                <a:latin typeface="Nimbus Roman No9 L" charset="0"/>
                <a:ea typeface="SimSun" pitchFamily="2" charset="-122"/>
              </a:rPr>
              <a:t>7</a:t>
            </a:r>
            <a:endParaRPr lang="en-CA" altLang="zh-CN" sz="2400" dirty="0">
              <a:latin typeface="Times New Roman" pitchFamily="18" charset="0"/>
              <a:ea typeface="SimSun" pitchFamily="2" charset="-122"/>
            </a:endParaRPr>
          </a:p>
        </p:txBody>
      </p:sp>
      <p:sp>
        <p:nvSpPr>
          <p:cNvPr id="162826" name="Rectangle 10"/>
          <p:cNvSpPr>
            <a:spLocks noChangeArrowheads="1"/>
          </p:cNvSpPr>
          <p:nvPr/>
        </p:nvSpPr>
        <p:spPr bwMode="auto">
          <a:xfrm>
            <a:off x="6324600" y="4191000"/>
            <a:ext cx="106363" cy="228600"/>
          </a:xfrm>
          <a:prstGeom prst="rect">
            <a:avLst/>
          </a:prstGeom>
          <a:noFill/>
          <a:ln w="9525">
            <a:noFill/>
            <a:miter lim="800000"/>
            <a:headEnd/>
            <a:tailEnd/>
          </a:ln>
        </p:spPr>
        <p:txBody>
          <a:bodyPr wrap="none" lIns="0" tIns="0" rIns="0" bIns="0">
            <a:spAutoFit/>
          </a:bodyPr>
          <a:lstStyle/>
          <a:p>
            <a:r>
              <a:rPr lang="en-CA" altLang="zh-CN" sz="1500" dirty="0">
                <a:solidFill>
                  <a:srgbClr val="000000"/>
                </a:solidFill>
                <a:latin typeface="Nimbus Roman No9 L" charset="0"/>
                <a:ea typeface="SimSun" pitchFamily="2" charset="-122"/>
              </a:rPr>
              <a:t>7</a:t>
            </a:r>
            <a:endParaRPr lang="en-CA" altLang="zh-CN" sz="2400" dirty="0">
              <a:latin typeface="Times New Roman" pitchFamily="18" charset="0"/>
              <a:ea typeface="SimSun" pitchFamily="2" charset="-122"/>
            </a:endParaRPr>
          </a:p>
        </p:txBody>
      </p:sp>
      <p:sp>
        <p:nvSpPr>
          <p:cNvPr id="162827" name="Rectangle 11"/>
          <p:cNvSpPr>
            <a:spLocks noChangeArrowheads="1"/>
          </p:cNvSpPr>
          <p:nvPr/>
        </p:nvSpPr>
        <p:spPr bwMode="auto">
          <a:xfrm>
            <a:off x="7515225" y="4164013"/>
            <a:ext cx="212725" cy="228600"/>
          </a:xfrm>
          <a:prstGeom prst="rect">
            <a:avLst/>
          </a:prstGeom>
          <a:noFill/>
          <a:ln w="9525">
            <a:noFill/>
            <a:miter lim="800000"/>
            <a:headEnd/>
            <a:tailEnd/>
          </a:ln>
        </p:spPr>
        <p:txBody>
          <a:bodyPr wrap="none" lIns="0" tIns="0" rIns="0" bIns="0">
            <a:spAutoFit/>
          </a:bodyPr>
          <a:lstStyle/>
          <a:p>
            <a:r>
              <a:rPr lang="en-CA" altLang="zh-CN" sz="1500" dirty="0">
                <a:solidFill>
                  <a:srgbClr val="000000"/>
                </a:solidFill>
                <a:latin typeface="Nimbus Roman No9 L" charset="0"/>
                <a:ea typeface="SimSun" pitchFamily="2" charset="-122"/>
              </a:rPr>
              <a:t>10</a:t>
            </a:r>
            <a:endParaRPr lang="en-CA" altLang="zh-CN" sz="2400" dirty="0">
              <a:latin typeface="Times New Roman" pitchFamily="18" charset="0"/>
              <a:ea typeface="SimSun" pitchFamily="2" charset="-122"/>
            </a:endParaRPr>
          </a:p>
        </p:txBody>
      </p:sp>
      <p:sp>
        <p:nvSpPr>
          <p:cNvPr id="162828" name="Rectangle 12"/>
          <p:cNvSpPr>
            <a:spLocks noChangeArrowheads="1"/>
          </p:cNvSpPr>
          <p:nvPr/>
        </p:nvSpPr>
        <p:spPr bwMode="auto">
          <a:xfrm>
            <a:off x="3657600" y="4495800"/>
            <a:ext cx="4708525" cy="581025"/>
          </a:xfrm>
          <a:prstGeom prst="rect">
            <a:avLst/>
          </a:prstGeom>
          <a:noFill/>
          <a:ln w="20638">
            <a:solidFill>
              <a:srgbClr val="00FFFF"/>
            </a:solidFill>
            <a:miter lim="800000"/>
            <a:headEnd/>
            <a:tailEnd/>
          </a:ln>
        </p:spPr>
        <p:txBody>
          <a:bodyPr/>
          <a:lstStyle/>
          <a:p>
            <a:endParaRPr lang="en-US"/>
          </a:p>
        </p:txBody>
      </p:sp>
      <p:sp>
        <p:nvSpPr>
          <p:cNvPr id="162829" name="Line 13"/>
          <p:cNvSpPr>
            <a:spLocks noChangeShapeType="1"/>
          </p:cNvSpPr>
          <p:nvPr/>
        </p:nvSpPr>
        <p:spPr bwMode="auto">
          <a:xfrm flipV="1">
            <a:off x="4840288" y="4495800"/>
            <a:ext cx="1587" cy="581025"/>
          </a:xfrm>
          <a:prstGeom prst="line">
            <a:avLst/>
          </a:prstGeom>
          <a:noFill/>
          <a:ln w="20638">
            <a:solidFill>
              <a:srgbClr val="00FFFF"/>
            </a:solidFill>
            <a:round/>
            <a:headEnd/>
            <a:tailEnd/>
          </a:ln>
        </p:spPr>
        <p:txBody>
          <a:bodyPr/>
          <a:lstStyle/>
          <a:p>
            <a:endParaRPr lang="en-IN"/>
          </a:p>
        </p:txBody>
      </p:sp>
      <p:sp>
        <p:nvSpPr>
          <p:cNvPr id="162830" name="Line 14"/>
          <p:cNvSpPr>
            <a:spLocks noChangeShapeType="1"/>
          </p:cNvSpPr>
          <p:nvPr/>
        </p:nvSpPr>
        <p:spPr bwMode="auto">
          <a:xfrm flipV="1">
            <a:off x="6892925" y="4495800"/>
            <a:ext cx="1588" cy="581025"/>
          </a:xfrm>
          <a:prstGeom prst="line">
            <a:avLst/>
          </a:prstGeom>
          <a:noFill/>
          <a:ln w="20638">
            <a:solidFill>
              <a:srgbClr val="00FFFF"/>
            </a:solidFill>
            <a:round/>
            <a:headEnd/>
            <a:tailEnd/>
          </a:ln>
        </p:spPr>
        <p:txBody>
          <a:bodyPr/>
          <a:lstStyle/>
          <a:p>
            <a:endParaRPr lang="en-IN"/>
          </a:p>
        </p:txBody>
      </p:sp>
      <p:sp>
        <p:nvSpPr>
          <p:cNvPr id="162831" name="Line 15"/>
          <p:cNvSpPr>
            <a:spLocks noChangeShapeType="1"/>
          </p:cNvSpPr>
          <p:nvPr/>
        </p:nvSpPr>
        <p:spPr bwMode="auto">
          <a:xfrm flipV="1">
            <a:off x="5856288" y="4495800"/>
            <a:ext cx="1587" cy="581025"/>
          </a:xfrm>
          <a:prstGeom prst="line">
            <a:avLst/>
          </a:prstGeom>
          <a:noFill/>
          <a:ln w="20638">
            <a:solidFill>
              <a:srgbClr val="00FFFF"/>
            </a:solidFill>
            <a:round/>
            <a:headEnd/>
            <a:tailEnd/>
          </a:ln>
        </p:spPr>
        <p:txBody>
          <a:bodyPr/>
          <a:lstStyle/>
          <a:p>
            <a:endParaRPr lang="en-IN"/>
          </a:p>
        </p:txBody>
      </p:sp>
      <p:sp>
        <p:nvSpPr>
          <p:cNvPr id="162832" name="Rectangle 16"/>
          <p:cNvSpPr>
            <a:spLocks noChangeArrowheads="1"/>
          </p:cNvSpPr>
          <p:nvPr/>
        </p:nvSpPr>
        <p:spPr bwMode="auto">
          <a:xfrm>
            <a:off x="5097463" y="5364163"/>
            <a:ext cx="2046287"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Sans L" charset="0"/>
                <a:ea typeface="SimSun" pitchFamily="2" charset="-122"/>
              </a:rPr>
              <a:t>(a) One-w</a:t>
            </a:r>
            <a:r>
              <a:rPr lang="en-US" altLang="zh-CN" sz="1500">
                <a:solidFill>
                  <a:srgbClr val="000000"/>
                </a:solidFill>
                <a:latin typeface="Nimbus Sans L" charset="0"/>
                <a:ea typeface="SimSun" pitchFamily="2" charset="-122"/>
              </a:rPr>
              <a:t>ord instruction</a:t>
            </a:r>
            <a:endParaRPr lang="en-CA" altLang="zh-CN" sz="2400">
              <a:latin typeface="Times New Roman" pitchFamily="18" charset="0"/>
              <a:ea typeface="SimSun" pitchFamily="2" charset="-122"/>
            </a:endParaRP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idx="4294967295"/>
          </p:nvPr>
        </p:nvSpPr>
        <p:spPr>
          <a:xfrm>
            <a:off x="457200" y="228600"/>
            <a:ext cx="8229600" cy="1143000"/>
          </a:xfrm>
        </p:spPr>
        <p:txBody>
          <a:bodyPr>
            <a:normAutofit/>
          </a:bodyPr>
          <a:lstStyle/>
          <a:p>
            <a:pPr eaLnBrk="1" hangingPunct="1"/>
            <a:r>
              <a:rPr lang="en-US" altLang="zh-CN" sz="3200" dirty="0" smtClean="0">
                <a:solidFill>
                  <a:srgbClr val="C00000"/>
                </a:solidFill>
                <a:latin typeface="Times New Roman" pitchFamily="18" charset="0"/>
                <a:ea typeface="SimSun" pitchFamily="2" charset="-122"/>
                <a:cs typeface="Times New Roman" pitchFamily="18" charset="0"/>
              </a:rPr>
              <a:t>Encoding of Machine Instructions</a:t>
            </a:r>
            <a:endParaRPr lang="zh-CN" altLang="en-US" sz="3200" dirty="0" smtClean="0">
              <a:solidFill>
                <a:srgbClr val="C00000"/>
              </a:solidFill>
              <a:latin typeface="Times New Roman" pitchFamily="18" charset="0"/>
              <a:ea typeface="SimSun" pitchFamily="2" charset="-122"/>
              <a:cs typeface="Times New Roman" pitchFamily="18" charset="0"/>
            </a:endParaRPr>
          </a:p>
        </p:txBody>
      </p:sp>
      <p:sp>
        <p:nvSpPr>
          <p:cNvPr id="141315" name="Rectangle 3"/>
          <p:cNvSpPr>
            <a:spLocks noGrp="1" noChangeArrowheads="1"/>
          </p:cNvSpPr>
          <p:nvPr>
            <p:ph type="body" idx="4294967295"/>
          </p:nvPr>
        </p:nvSpPr>
        <p:spPr>
          <a:xfrm>
            <a:off x="457200" y="1719263"/>
            <a:ext cx="8229600" cy="2547937"/>
          </a:xfrm>
        </p:spPr>
        <p:txBody>
          <a:bodyPr/>
          <a:lstStyle/>
          <a:p>
            <a:pPr eaLnBrk="1" hangingPunct="1"/>
            <a:r>
              <a:rPr lang="en-US" altLang="zh-CN" sz="2300" dirty="0" smtClean="0">
                <a:solidFill>
                  <a:srgbClr val="00B050"/>
                </a:solidFill>
                <a:latin typeface="Times New Roman" pitchFamily="18" charset="0"/>
                <a:ea typeface="SimSun" pitchFamily="2" charset="-122"/>
                <a:cs typeface="Times New Roman" pitchFamily="18" charset="0"/>
              </a:rPr>
              <a:t>What happens if we want to specify a memory operand using the Absolute addressing mode?</a:t>
            </a:r>
          </a:p>
          <a:p>
            <a:pPr eaLnBrk="1" hangingPunct="1"/>
            <a:r>
              <a:rPr lang="en-US" altLang="zh-CN" sz="2300" dirty="0" smtClean="0">
                <a:solidFill>
                  <a:srgbClr val="00B050"/>
                </a:solidFill>
                <a:latin typeface="Times New Roman" pitchFamily="18" charset="0"/>
                <a:ea typeface="SimSun" pitchFamily="2" charset="-122"/>
                <a:cs typeface="Times New Roman" pitchFamily="18" charset="0"/>
              </a:rPr>
              <a:t>Move  R2, LOC</a:t>
            </a:r>
          </a:p>
          <a:p>
            <a:pPr eaLnBrk="1" hangingPunct="1"/>
            <a:r>
              <a:rPr lang="en-US" altLang="zh-CN" sz="2300" dirty="0" smtClean="0">
                <a:solidFill>
                  <a:srgbClr val="00B050"/>
                </a:solidFill>
                <a:latin typeface="Times New Roman" pitchFamily="18" charset="0"/>
                <a:ea typeface="SimSun" pitchFamily="2" charset="-122"/>
                <a:cs typeface="Times New Roman" pitchFamily="18" charset="0"/>
              </a:rPr>
              <a:t>14-bit for LOC – insufficient</a:t>
            </a:r>
          </a:p>
          <a:p>
            <a:pPr eaLnBrk="1" hangingPunct="1"/>
            <a:r>
              <a:rPr lang="en-US" altLang="zh-CN" sz="2300" dirty="0" smtClean="0">
                <a:solidFill>
                  <a:srgbClr val="00B050"/>
                </a:solidFill>
                <a:latin typeface="Times New Roman" pitchFamily="18" charset="0"/>
                <a:ea typeface="SimSun" pitchFamily="2" charset="-122"/>
                <a:cs typeface="Times New Roman" pitchFamily="18" charset="0"/>
              </a:rPr>
              <a:t>Solution – use two words</a:t>
            </a:r>
          </a:p>
        </p:txBody>
      </p:sp>
      <p:sp>
        <p:nvSpPr>
          <p:cNvPr id="141316" name="Rectangle 4"/>
          <p:cNvSpPr>
            <a:spLocks noChangeArrowheads="1"/>
          </p:cNvSpPr>
          <p:nvPr/>
        </p:nvSpPr>
        <p:spPr bwMode="auto">
          <a:xfrm>
            <a:off x="3505200" y="5715000"/>
            <a:ext cx="2046288"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Sans L" charset="0"/>
                <a:ea typeface="SimSun" pitchFamily="2" charset="-122"/>
              </a:rPr>
              <a:t>(b) T</a:t>
            </a:r>
            <a:r>
              <a:rPr lang="en-US" altLang="zh-CN" sz="1500">
                <a:solidFill>
                  <a:srgbClr val="000000"/>
                </a:solidFill>
                <a:latin typeface="Nimbus Sans L" charset="0"/>
                <a:ea typeface="SimSun" pitchFamily="2" charset="-122"/>
              </a:rPr>
              <a:t>wo-word instruction</a:t>
            </a:r>
            <a:endParaRPr lang="en-CA" altLang="zh-CN" sz="2400">
              <a:latin typeface="Times New Roman" pitchFamily="18" charset="0"/>
              <a:ea typeface="SimSun" pitchFamily="2" charset="-122"/>
            </a:endParaRPr>
          </a:p>
        </p:txBody>
      </p:sp>
      <p:sp>
        <p:nvSpPr>
          <p:cNvPr id="141317" name="Rectangle 5"/>
          <p:cNvSpPr>
            <a:spLocks noChangeArrowheads="1"/>
          </p:cNvSpPr>
          <p:nvPr/>
        </p:nvSpPr>
        <p:spPr bwMode="auto">
          <a:xfrm>
            <a:off x="2986088" y="5048250"/>
            <a:ext cx="3117850"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Memory address/Immediate operand</a:t>
            </a:r>
            <a:endParaRPr lang="en-CA" altLang="zh-CN" sz="2400">
              <a:latin typeface="Times New Roman" pitchFamily="18" charset="0"/>
              <a:ea typeface="SimSun" pitchFamily="2" charset="-122"/>
            </a:endParaRPr>
          </a:p>
        </p:txBody>
      </p:sp>
      <p:sp>
        <p:nvSpPr>
          <p:cNvPr id="141318" name="Rectangle 6"/>
          <p:cNvSpPr>
            <a:spLocks noChangeArrowheads="1"/>
          </p:cNvSpPr>
          <p:nvPr/>
        </p:nvSpPr>
        <p:spPr bwMode="auto">
          <a:xfrm>
            <a:off x="2032000" y="4302125"/>
            <a:ext cx="4708525" cy="1162050"/>
          </a:xfrm>
          <a:prstGeom prst="rect">
            <a:avLst/>
          </a:prstGeom>
          <a:noFill/>
          <a:ln w="20638">
            <a:solidFill>
              <a:srgbClr val="00FFFF"/>
            </a:solidFill>
            <a:miter lim="800000"/>
            <a:headEnd/>
            <a:tailEnd/>
          </a:ln>
        </p:spPr>
        <p:txBody>
          <a:bodyPr/>
          <a:lstStyle/>
          <a:p>
            <a:endParaRPr lang="en-US"/>
          </a:p>
        </p:txBody>
      </p:sp>
      <p:sp>
        <p:nvSpPr>
          <p:cNvPr id="141319" name="Line 7"/>
          <p:cNvSpPr>
            <a:spLocks noChangeShapeType="1"/>
          </p:cNvSpPr>
          <p:nvPr/>
        </p:nvSpPr>
        <p:spPr bwMode="auto">
          <a:xfrm flipH="1">
            <a:off x="2032000" y="4883150"/>
            <a:ext cx="4708525" cy="1588"/>
          </a:xfrm>
          <a:prstGeom prst="line">
            <a:avLst/>
          </a:prstGeom>
          <a:noFill/>
          <a:ln w="20638">
            <a:solidFill>
              <a:srgbClr val="00FFFF"/>
            </a:solidFill>
            <a:round/>
            <a:headEnd/>
            <a:tailEnd/>
          </a:ln>
        </p:spPr>
        <p:txBody>
          <a:bodyPr/>
          <a:lstStyle/>
          <a:p>
            <a:endParaRPr lang="en-IN"/>
          </a:p>
        </p:txBody>
      </p:sp>
      <p:sp>
        <p:nvSpPr>
          <p:cNvPr id="141320" name="Line 8"/>
          <p:cNvSpPr>
            <a:spLocks noChangeShapeType="1"/>
          </p:cNvSpPr>
          <p:nvPr/>
        </p:nvSpPr>
        <p:spPr bwMode="auto">
          <a:xfrm flipV="1">
            <a:off x="3214688" y="4281488"/>
            <a:ext cx="1587" cy="581025"/>
          </a:xfrm>
          <a:prstGeom prst="line">
            <a:avLst/>
          </a:prstGeom>
          <a:noFill/>
          <a:ln w="20638">
            <a:solidFill>
              <a:srgbClr val="00FFFF"/>
            </a:solidFill>
            <a:round/>
            <a:headEnd/>
            <a:tailEnd/>
          </a:ln>
        </p:spPr>
        <p:txBody>
          <a:bodyPr/>
          <a:lstStyle/>
          <a:p>
            <a:endParaRPr lang="en-IN"/>
          </a:p>
        </p:txBody>
      </p:sp>
      <p:sp>
        <p:nvSpPr>
          <p:cNvPr id="141321" name="Line 9"/>
          <p:cNvSpPr>
            <a:spLocks noChangeShapeType="1"/>
          </p:cNvSpPr>
          <p:nvPr/>
        </p:nvSpPr>
        <p:spPr bwMode="auto">
          <a:xfrm flipV="1">
            <a:off x="5267325" y="4281488"/>
            <a:ext cx="1588" cy="581025"/>
          </a:xfrm>
          <a:prstGeom prst="line">
            <a:avLst/>
          </a:prstGeom>
          <a:noFill/>
          <a:ln w="20638">
            <a:solidFill>
              <a:srgbClr val="00FFFF"/>
            </a:solidFill>
            <a:round/>
            <a:headEnd/>
            <a:tailEnd/>
          </a:ln>
        </p:spPr>
        <p:txBody>
          <a:bodyPr/>
          <a:lstStyle/>
          <a:p>
            <a:endParaRPr lang="en-IN"/>
          </a:p>
        </p:txBody>
      </p:sp>
      <p:sp>
        <p:nvSpPr>
          <p:cNvPr id="141322" name="Line 10"/>
          <p:cNvSpPr>
            <a:spLocks noChangeShapeType="1"/>
          </p:cNvSpPr>
          <p:nvPr/>
        </p:nvSpPr>
        <p:spPr bwMode="auto">
          <a:xfrm flipV="1">
            <a:off x="4230688" y="4281488"/>
            <a:ext cx="1587" cy="581025"/>
          </a:xfrm>
          <a:prstGeom prst="line">
            <a:avLst/>
          </a:prstGeom>
          <a:noFill/>
          <a:ln w="20638">
            <a:solidFill>
              <a:srgbClr val="00FFFF"/>
            </a:solidFill>
            <a:round/>
            <a:headEnd/>
            <a:tailEnd/>
          </a:ln>
        </p:spPr>
        <p:txBody>
          <a:bodyPr/>
          <a:lstStyle/>
          <a:p>
            <a:endParaRPr lang="en-IN"/>
          </a:p>
        </p:txBody>
      </p:sp>
      <p:sp>
        <p:nvSpPr>
          <p:cNvPr id="141323" name="Rectangle 11"/>
          <p:cNvSpPr>
            <a:spLocks noChangeArrowheads="1"/>
          </p:cNvSpPr>
          <p:nvPr/>
        </p:nvSpPr>
        <p:spPr bwMode="auto">
          <a:xfrm>
            <a:off x="2343150" y="4467225"/>
            <a:ext cx="741363"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OP code</a:t>
            </a:r>
            <a:endParaRPr lang="en-CA" altLang="zh-CN" sz="2400">
              <a:latin typeface="Times New Roman" pitchFamily="18" charset="0"/>
              <a:ea typeface="SimSun" pitchFamily="2" charset="-122"/>
            </a:endParaRPr>
          </a:p>
        </p:txBody>
      </p:sp>
      <p:sp>
        <p:nvSpPr>
          <p:cNvPr id="141324" name="Rectangle 12"/>
          <p:cNvSpPr>
            <a:spLocks noChangeArrowheads="1"/>
          </p:cNvSpPr>
          <p:nvPr/>
        </p:nvSpPr>
        <p:spPr bwMode="auto">
          <a:xfrm>
            <a:off x="3505200" y="4467225"/>
            <a:ext cx="604838"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Source</a:t>
            </a:r>
            <a:endParaRPr lang="en-CA" altLang="zh-CN" sz="2400">
              <a:latin typeface="Times New Roman" pitchFamily="18" charset="0"/>
              <a:ea typeface="SimSun" pitchFamily="2" charset="-122"/>
            </a:endParaRPr>
          </a:p>
        </p:txBody>
      </p:sp>
      <p:sp>
        <p:nvSpPr>
          <p:cNvPr id="141325" name="Rectangle 13"/>
          <p:cNvSpPr>
            <a:spLocks noChangeArrowheads="1"/>
          </p:cNvSpPr>
          <p:nvPr/>
        </p:nvSpPr>
        <p:spPr bwMode="auto">
          <a:xfrm>
            <a:off x="4624388" y="4467225"/>
            <a:ext cx="392112"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Dest</a:t>
            </a:r>
            <a:endParaRPr lang="en-CA" altLang="zh-CN" sz="2400">
              <a:latin typeface="Times New Roman" pitchFamily="18" charset="0"/>
              <a:ea typeface="SimSun" pitchFamily="2" charset="-122"/>
            </a:endParaRPr>
          </a:p>
        </p:txBody>
      </p:sp>
      <p:sp>
        <p:nvSpPr>
          <p:cNvPr id="141326" name="Rectangle 14"/>
          <p:cNvSpPr>
            <a:spLocks noChangeArrowheads="1"/>
          </p:cNvSpPr>
          <p:nvPr/>
        </p:nvSpPr>
        <p:spPr bwMode="auto">
          <a:xfrm>
            <a:off x="5662613" y="4467225"/>
            <a:ext cx="836612"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Other info</a:t>
            </a:r>
            <a:endParaRPr lang="en-CA" altLang="zh-CN" sz="2400">
              <a:latin typeface="Times New Roman" pitchFamily="18" charset="0"/>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13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13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13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13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13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13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13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13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13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13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13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13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13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13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P spid="141316" grpId="0"/>
      <p:bldP spid="141317" grpId="0"/>
      <p:bldP spid="141318" grpId="0" animBg="1"/>
      <p:bldP spid="141319" grpId="0" animBg="1"/>
      <p:bldP spid="141320" grpId="0" animBg="1"/>
      <p:bldP spid="141321" grpId="0" animBg="1"/>
      <p:bldP spid="141322" grpId="0" animBg="1"/>
      <p:bldP spid="141323" grpId="0"/>
      <p:bldP spid="141324" grpId="0"/>
      <p:bldP spid="141325" grpId="0"/>
      <p:bldP spid="141326" grpId="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idx="4294967295"/>
          </p:nvPr>
        </p:nvSpPr>
        <p:spPr>
          <a:xfrm>
            <a:off x="457200" y="228600"/>
            <a:ext cx="8229600" cy="1143000"/>
          </a:xfrm>
        </p:spPr>
        <p:txBody>
          <a:bodyPr>
            <a:normAutofit/>
          </a:bodyPr>
          <a:lstStyle/>
          <a:p>
            <a:pPr eaLnBrk="1" hangingPunct="1"/>
            <a:r>
              <a:rPr lang="en-US" altLang="zh-CN" sz="3200" dirty="0" smtClean="0">
                <a:solidFill>
                  <a:srgbClr val="C00000"/>
                </a:solidFill>
                <a:latin typeface="Times New Roman" pitchFamily="18" charset="0"/>
                <a:ea typeface="SimSun" pitchFamily="2" charset="-122"/>
                <a:cs typeface="Times New Roman" pitchFamily="18" charset="0"/>
              </a:rPr>
              <a:t>Encoding of Machine Instructions</a:t>
            </a:r>
            <a:endParaRPr lang="zh-CN" altLang="en-US" sz="3200" dirty="0" smtClean="0">
              <a:solidFill>
                <a:srgbClr val="C00000"/>
              </a:solidFill>
              <a:latin typeface="Times New Roman" pitchFamily="18" charset="0"/>
              <a:ea typeface="SimSun" pitchFamily="2" charset="-122"/>
              <a:cs typeface="Times New Roman" pitchFamily="18" charset="0"/>
            </a:endParaRPr>
          </a:p>
        </p:txBody>
      </p:sp>
      <p:sp>
        <p:nvSpPr>
          <p:cNvPr id="142339" name="Rectangle 3"/>
          <p:cNvSpPr>
            <a:spLocks noGrp="1" noChangeArrowheads="1"/>
          </p:cNvSpPr>
          <p:nvPr>
            <p:ph type="body" idx="4294967295"/>
          </p:nvPr>
        </p:nvSpPr>
        <p:spPr>
          <a:xfrm>
            <a:off x="457200" y="1524000"/>
            <a:ext cx="8229600" cy="4800600"/>
          </a:xfrm>
        </p:spPr>
        <p:txBody>
          <a:bodyPr/>
          <a:lstStyle/>
          <a:p>
            <a:pPr eaLnBrk="1" hangingPunct="1">
              <a:defRPr/>
            </a:pPr>
            <a:r>
              <a:rPr lang="en-US" altLang="zh-CN" sz="2300" dirty="0" smtClean="0">
                <a:solidFill>
                  <a:srgbClr val="00B050"/>
                </a:solidFill>
                <a:ea typeface="SimSun" pitchFamily="2" charset="-122"/>
              </a:rPr>
              <a:t>Then what if an instruction in which two operands can be specified using the Absolute addressing mode?</a:t>
            </a:r>
          </a:p>
          <a:p>
            <a:pPr eaLnBrk="1" hangingPunct="1">
              <a:defRPr/>
            </a:pPr>
            <a:r>
              <a:rPr lang="en-US" altLang="zh-CN" sz="2300" dirty="0" smtClean="0">
                <a:solidFill>
                  <a:srgbClr val="00B050"/>
                </a:solidFill>
                <a:ea typeface="SimSun" pitchFamily="2" charset="-122"/>
              </a:rPr>
              <a:t>Move  LOC1, LOC2</a:t>
            </a:r>
          </a:p>
          <a:p>
            <a:pPr eaLnBrk="1" hangingPunct="1">
              <a:defRPr/>
            </a:pPr>
            <a:r>
              <a:rPr lang="en-US" altLang="zh-CN" sz="2300" dirty="0" smtClean="0">
                <a:solidFill>
                  <a:srgbClr val="00B050"/>
                </a:solidFill>
                <a:ea typeface="SimSun" pitchFamily="2" charset="-122"/>
              </a:rPr>
              <a:t>Solution – use two additional words</a:t>
            </a:r>
          </a:p>
          <a:p>
            <a:pPr eaLnBrk="1" hangingPunct="1">
              <a:defRPr/>
            </a:pPr>
            <a:r>
              <a:rPr lang="en-US" altLang="zh-CN" sz="2300" dirty="0" smtClean="0">
                <a:solidFill>
                  <a:srgbClr val="00B050"/>
                </a:solidFill>
                <a:ea typeface="SimSun" pitchFamily="2" charset="-122"/>
              </a:rPr>
              <a:t>This approach results in instructions of variable length. Complex instructions can be implemented, closely resembling operations in high-level programming languages – Complex Instruction Set Computer (CISC)</a:t>
            </a:r>
          </a:p>
          <a:p>
            <a:pPr marL="0" indent="0" eaLnBrk="1" hangingPunct="1">
              <a:buFont typeface="Wingdings" pitchFamily="2" charset="2"/>
              <a:buNone/>
              <a:defRPr/>
            </a:pPr>
            <a:endParaRPr lang="en-US" altLang="zh-CN" sz="2000" dirty="0" smtClean="0">
              <a:solidFill>
                <a:srgbClr val="00B050"/>
              </a:solidFill>
              <a:ea typeface="SimSun" pitchFamily="2" charset="-122"/>
            </a:endParaRPr>
          </a:p>
        </p:txBody>
      </p:sp>
      <p:graphicFrame>
        <p:nvGraphicFramePr>
          <p:cNvPr id="2" name="Table 1"/>
          <p:cNvGraphicFramePr>
            <a:graphicFrameLocks noGrp="1"/>
          </p:cNvGraphicFramePr>
          <p:nvPr/>
        </p:nvGraphicFramePr>
        <p:xfrm>
          <a:off x="1143000" y="4876800"/>
          <a:ext cx="6096000" cy="639996"/>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639763">
                <a:tc>
                  <a:txBody>
                    <a:bodyPr/>
                    <a:lstStyle/>
                    <a:p>
                      <a:r>
                        <a:rPr lang="en-US" sz="1800" dirty="0" err="1" smtClean="0"/>
                        <a:t>opcode</a:t>
                      </a:r>
                      <a:endParaRPr lang="en-US" sz="1800" dirty="0"/>
                    </a:p>
                  </a:txBody>
                  <a:tcPr marT="45678" marB="45678"/>
                </a:tc>
                <a:tc>
                  <a:txBody>
                    <a:bodyPr/>
                    <a:lstStyle/>
                    <a:p>
                      <a:r>
                        <a:rPr lang="en-US" sz="1800" dirty="0" err="1" smtClean="0"/>
                        <a:t>Ri</a:t>
                      </a:r>
                      <a:endParaRPr lang="en-US" sz="1800" dirty="0"/>
                    </a:p>
                  </a:txBody>
                  <a:tcPr marT="45678" marB="45678"/>
                </a:tc>
                <a:tc>
                  <a:txBody>
                    <a:bodyPr/>
                    <a:lstStyle/>
                    <a:p>
                      <a:r>
                        <a:rPr lang="en-US" sz="1800" dirty="0" err="1" smtClean="0"/>
                        <a:t>Rj</a:t>
                      </a:r>
                      <a:endParaRPr lang="en-US" sz="1800" dirty="0"/>
                    </a:p>
                  </a:txBody>
                  <a:tcPr marT="45678" marB="45678"/>
                </a:tc>
                <a:tc>
                  <a:txBody>
                    <a:bodyPr/>
                    <a:lstStyle/>
                    <a:p>
                      <a:r>
                        <a:rPr lang="en-US" sz="1800" dirty="0" err="1" smtClean="0"/>
                        <a:t>Rk</a:t>
                      </a:r>
                      <a:endParaRPr lang="en-US" sz="1800" dirty="0"/>
                    </a:p>
                  </a:txBody>
                  <a:tcPr marT="45678" marB="45678"/>
                </a:tc>
                <a:tc>
                  <a:txBody>
                    <a:bodyPr/>
                    <a:lstStyle/>
                    <a:p>
                      <a:r>
                        <a:rPr lang="en-US" sz="1800" dirty="0" smtClean="0"/>
                        <a:t>Other info</a:t>
                      </a:r>
                      <a:endParaRPr lang="en-US" sz="1800" dirty="0"/>
                    </a:p>
                  </a:txBody>
                  <a:tcPr marT="45678" marB="45678"/>
                </a:tc>
              </a:tr>
            </a:tbl>
          </a:graphicData>
        </a:graphic>
      </p:graphicFrame>
      <p:sp>
        <p:nvSpPr>
          <p:cNvPr id="164882" name="TextBox 2"/>
          <p:cNvSpPr txBox="1">
            <a:spLocks noChangeArrowheads="1"/>
          </p:cNvSpPr>
          <p:nvPr/>
        </p:nvSpPr>
        <p:spPr bwMode="auto">
          <a:xfrm>
            <a:off x="2362200" y="5562600"/>
            <a:ext cx="5181600" cy="381000"/>
          </a:xfrm>
          <a:prstGeom prst="rect">
            <a:avLst/>
          </a:prstGeom>
          <a:noFill/>
          <a:ln w="9525">
            <a:noFill/>
            <a:miter lim="800000"/>
            <a:headEnd/>
            <a:tailEnd/>
          </a:ln>
        </p:spPr>
        <p:txBody>
          <a:bodyPr>
            <a:spAutoFit/>
          </a:bodyPr>
          <a:lstStyle/>
          <a:p>
            <a:r>
              <a:rPr lang="en-US"/>
              <a:t>Three operand instruction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2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2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idx="4294967295"/>
          </p:nvPr>
        </p:nvSpPr>
        <p:spPr>
          <a:xfrm>
            <a:off x="457200" y="457200"/>
            <a:ext cx="8229600" cy="1143000"/>
          </a:xfrm>
        </p:spPr>
        <p:txBody>
          <a:bodyPr>
            <a:normAutofit/>
          </a:bodyPr>
          <a:lstStyle/>
          <a:p>
            <a:pPr eaLnBrk="1" hangingPunct="1"/>
            <a:r>
              <a:rPr lang="en-US" altLang="zh-CN" sz="3200" dirty="0" smtClean="0">
                <a:solidFill>
                  <a:srgbClr val="C00000"/>
                </a:solidFill>
                <a:latin typeface="Times New Roman" pitchFamily="18" charset="0"/>
                <a:ea typeface="SimSun" pitchFamily="2" charset="-122"/>
                <a:cs typeface="Times New Roman" pitchFamily="18" charset="0"/>
              </a:rPr>
              <a:t>Encoding of Machine Instructions</a:t>
            </a:r>
            <a:endParaRPr lang="zh-CN" altLang="en-US" sz="3200" dirty="0" smtClean="0">
              <a:solidFill>
                <a:srgbClr val="C00000"/>
              </a:solidFill>
              <a:latin typeface="Times New Roman" pitchFamily="18" charset="0"/>
              <a:ea typeface="SimSun" pitchFamily="2" charset="-122"/>
              <a:cs typeface="Times New Roman" pitchFamily="18" charset="0"/>
            </a:endParaRPr>
          </a:p>
        </p:txBody>
      </p:sp>
      <p:sp>
        <p:nvSpPr>
          <p:cNvPr id="143363" name="Rectangle 3"/>
          <p:cNvSpPr>
            <a:spLocks noGrp="1" noChangeArrowheads="1"/>
          </p:cNvSpPr>
          <p:nvPr>
            <p:ph type="body" idx="4294967295"/>
          </p:nvPr>
        </p:nvSpPr>
        <p:spPr/>
        <p:txBody>
          <a:bodyPr>
            <a:normAutofit/>
          </a:bodyPr>
          <a:lstStyle/>
          <a:p>
            <a:pPr eaLnBrk="1" hangingPunct="1"/>
            <a:r>
              <a:rPr lang="en-US" altLang="zh-CN" sz="2400" dirty="0" smtClean="0">
                <a:solidFill>
                  <a:srgbClr val="00B050"/>
                </a:solidFill>
                <a:latin typeface="Times New Roman" pitchFamily="18" charset="0"/>
                <a:ea typeface="SimSun" pitchFamily="2" charset="-122"/>
                <a:cs typeface="Times New Roman" pitchFamily="18" charset="0"/>
              </a:rPr>
              <a:t>If we insist that all instructions must fit into a single 32-bit word, it is not possible to provide a 32-bit address or a 32-bit immediate operand within the instruction.</a:t>
            </a:r>
          </a:p>
          <a:p>
            <a:pPr eaLnBrk="1" hangingPunct="1"/>
            <a:r>
              <a:rPr lang="en-US" altLang="zh-CN" sz="2400" dirty="0" smtClean="0">
                <a:solidFill>
                  <a:srgbClr val="00B050"/>
                </a:solidFill>
                <a:latin typeface="Times New Roman" pitchFamily="18" charset="0"/>
                <a:ea typeface="SimSun" pitchFamily="2" charset="-122"/>
                <a:cs typeface="Times New Roman" pitchFamily="18" charset="0"/>
              </a:rPr>
              <a:t>It is still possible to define a highly functional instruction set, which makes extensive use of the processor registers.</a:t>
            </a:r>
          </a:p>
          <a:p>
            <a:pPr eaLnBrk="1" hangingPunct="1"/>
            <a:r>
              <a:rPr lang="en-US" altLang="zh-CN" sz="2400" dirty="0" smtClean="0">
                <a:solidFill>
                  <a:srgbClr val="00B050"/>
                </a:solidFill>
                <a:latin typeface="Times New Roman" pitchFamily="18" charset="0"/>
                <a:ea typeface="SimSun" pitchFamily="2" charset="-122"/>
                <a:cs typeface="Times New Roman" pitchFamily="18" charset="0"/>
              </a:rPr>
              <a:t>Add  R1, R2 ----- yes</a:t>
            </a:r>
          </a:p>
          <a:p>
            <a:pPr eaLnBrk="1" hangingPunct="1"/>
            <a:r>
              <a:rPr lang="en-US" altLang="zh-CN" sz="2400" dirty="0" smtClean="0">
                <a:solidFill>
                  <a:srgbClr val="00B050"/>
                </a:solidFill>
                <a:latin typeface="Times New Roman" pitchFamily="18" charset="0"/>
                <a:ea typeface="SimSun" pitchFamily="2" charset="-122"/>
                <a:cs typeface="Times New Roman" pitchFamily="18" charset="0"/>
              </a:rPr>
              <a:t>Add  LOC, R2 ----- no</a:t>
            </a:r>
          </a:p>
          <a:p>
            <a:pPr eaLnBrk="1" hangingPunct="1"/>
            <a:r>
              <a:rPr lang="en-US" altLang="zh-CN" sz="2400" dirty="0" smtClean="0">
                <a:solidFill>
                  <a:srgbClr val="00B050"/>
                </a:solidFill>
                <a:latin typeface="Times New Roman" pitchFamily="18" charset="0"/>
                <a:ea typeface="SimSun" pitchFamily="2" charset="-122"/>
                <a:cs typeface="Times New Roman" pitchFamily="18" charset="0"/>
              </a:rPr>
              <a:t>Add  (R3), R2 ----- yes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304800"/>
            <a:ext cx="8229600" cy="1143000"/>
          </a:xfrm>
        </p:spPr>
        <p:txBody>
          <a:bodyPr/>
          <a:lstStyle/>
          <a:p>
            <a:r>
              <a:rPr lang="en-US" dirty="0" smtClean="0"/>
              <a:t>Functional Unit cont..</a:t>
            </a:r>
            <a:endParaRPr lang="en-IN" dirty="0"/>
          </a:p>
        </p:txBody>
      </p:sp>
      <p:sp>
        <p:nvSpPr>
          <p:cNvPr id="3" name="Content Placeholder 2"/>
          <p:cNvSpPr>
            <a:spLocks noGrp="1"/>
          </p:cNvSpPr>
          <p:nvPr>
            <p:ph idx="1"/>
          </p:nvPr>
        </p:nvSpPr>
        <p:spPr>
          <a:xfrm>
            <a:off x="457200" y="1524000"/>
            <a:ext cx="8229600" cy="5105400"/>
          </a:xfrm>
        </p:spPr>
        <p:txBody>
          <a:bodyPr/>
          <a:lstStyle/>
          <a:p>
            <a:r>
              <a:rPr lang="en-US" sz="2800" b="1" dirty="0" smtClean="0">
                <a:solidFill>
                  <a:srgbClr val="C00000"/>
                </a:solidFill>
                <a:latin typeface="Times New Roman" pitchFamily="18" charset="0"/>
                <a:cs typeface="Times New Roman" pitchFamily="18" charset="0"/>
              </a:rPr>
              <a:t>Control Unit</a:t>
            </a:r>
          </a:p>
          <a:p>
            <a:pPr>
              <a:lnSpc>
                <a:spcPct val="80000"/>
              </a:lnSpc>
            </a:pPr>
            <a:r>
              <a:rPr lang="en-US" sz="2800" dirty="0" smtClean="0">
                <a:latin typeface="Times New Roman" pitchFamily="18" charset="0"/>
                <a:cs typeface="Times New Roman" pitchFamily="18" charset="0"/>
              </a:rPr>
              <a:t>All computer operations are controlled by the control unit.</a:t>
            </a:r>
          </a:p>
          <a:p>
            <a:pPr>
              <a:lnSpc>
                <a:spcPct val="80000"/>
              </a:lnSpc>
            </a:pPr>
            <a:r>
              <a:rPr lang="en-US" sz="2800" dirty="0" smtClean="0">
                <a:latin typeface="Times New Roman" pitchFamily="18" charset="0"/>
                <a:cs typeface="Times New Roman" pitchFamily="18" charset="0"/>
              </a:rPr>
              <a:t>The timing signals that govern the I/O transfers are also generated by the control unit.</a:t>
            </a:r>
          </a:p>
          <a:p>
            <a:pPr>
              <a:lnSpc>
                <a:spcPct val="80000"/>
              </a:lnSpc>
            </a:pPr>
            <a:r>
              <a:rPr lang="en-US" sz="2800" dirty="0" smtClean="0">
                <a:latin typeface="Times New Roman" pitchFamily="18" charset="0"/>
                <a:cs typeface="Times New Roman" pitchFamily="18" charset="0"/>
              </a:rPr>
              <a:t>Data transfer b/n the processor and memory are controlled by the control unit through timing signal.</a:t>
            </a:r>
          </a:p>
          <a:p>
            <a:pPr>
              <a:lnSpc>
                <a:spcPct val="80000"/>
              </a:lnSpc>
            </a:pPr>
            <a:r>
              <a:rPr lang="en-US" sz="2800" dirty="0" smtClean="0">
                <a:latin typeface="Times New Roman" pitchFamily="18" charset="0"/>
                <a:cs typeface="Times New Roman" pitchFamily="18" charset="0"/>
              </a:rPr>
              <a:t>Control unit circuitry is distributed throughout the machine instead of standing alone.</a:t>
            </a:r>
          </a:p>
          <a:p>
            <a:pPr>
              <a:lnSpc>
                <a:spcPct val="80000"/>
              </a:lnSpc>
            </a:pPr>
            <a:r>
              <a:rPr lang="en-US" sz="2800" dirty="0" smtClean="0">
                <a:latin typeface="Times New Roman" pitchFamily="18" charset="0"/>
                <a:cs typeface="Times New Roman" pitchFamily="18" charset="0"/>
              </a:rPr>
              <a:t>A large set of control lines (wires) carries the signals for timing and synchronization of event in all units</a:t>
            </a:r>
            <a:r>
              <a:rPr lang="en-US" sz="2800" dirty="0" smtClean="0">
                <a:solidFill>
                  <a:srgbClr val="C00000"/>
                </a:solidFill>
                <a:latin typeface="Times New Roman" pitchFamily="18" charset="0"/>
                <a:cs typeface="Times New Roman" pitchFamily="18" charset="0"/>
              </a:rPr>
              <a:t>.</a:t>
            </a:r>
          </a:p>
          <a:p>
            <a:endParaRPr lang="en-IN" b="1" dirty="0">
              <a:solidFill>
                <a:srgbClr val="C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458200" cy="5334000"/>
          </a:xfrm>
        </p:spPr>
        <p:txBody>
          <a:bodyPr/>
          <a:lstStyle/>
          <a:p>
            <a:pPr>
              <a:lnSpc>
                <a:spcPct val="80000"/>
              </a:lnSpc>
            </a:pPr>
            <a:r>
              <a:rPr lang="en-US" sz="3600" b="1" dirty="0" smtClean="0">
                <a:solidFill>
                  <a:schemeClr val="bg2">
                    <a:lumMod val="25000"/>
                  </a:schemeClr>
                </a:solidFill>
              </a:rPr>
              <a:t>Operations of a computer:</a:t>
            </a:r>
          </a:p>
          <a:p>
            <a:pPr>
              <a:lnSpc>
                <a:spcPct val="80000"/>
              </a:lnSpc>
              <a:buFont typeface="Wingdings" pitchFamily="2" charset="2"/>
              <a:buChar char="Ø"/>
            </a:pPr>
            <a:r>
              <a:rPr lang="en-US" sz="2800" dirty="0" smtClean="0">
                <a:solidFill>
                  <a:schemeClr val="tx2">
                    <a:lumMod val="50000"/>
                  </a:schemeClr>
                </a:solidFill>
              </a:rPr>
              <a:t>Accept information in the form of programs and data through an input unit and store it in the memory</a:t>
            </a:r>
          </a:p>
          <a:p>
            <a:pPr>
              <a:lnSpc>
                <a:spcPct val="80000"/>
              </a:lnSpc>
              <a:buFont typeface="Wingdings" pitchFamily="2" charset="2"/>
              <a:buChar char="Ø"/>
            </a:pPr>
            <a:r>
              <a:rPr lang="en-US" sz="2800" dirty="0" smtClean="0">
                <a:solidFill>
                  <a:schemeClr val="tx2">
                    <a:lumMod val="50000"/>
                  </a:schemeClr>
                </a:solidFill>
              </a:rPr>
              <a:t>Fetch the information stored in the memory, under program control, into an ALU, where the information is processed</a:t>
            </a:r>
          </a:p>
          <a:p>
            <a:pPr>
              <a:lnSpc>
                <a:spcPct val="80000"/>
              </a:lnSpc>
              <a:buFont typeface="Wingdings" pitchFamily="2" charset="2"/>
              <a:buChar char="Ø"/>
            </a:pPr>
            <a:r>
              <a:rPr lang="en-US" sz="2800" dirty="0" smtClean="0">
                <a:solidFill>
                  <a:schemeClr val="tx2">
                    <a:lumMod val="50000"/>
                  </a:schemeClr>
                </a:solidFill>
              </a:rPr>
              <a:t>Output the processed information through an output unit</a:t>
            </a:r>
          </a:p>
          <a:p>
            <a:pPr>
              <a:lnSpc>
                <a:spcPct val="80000"/>
              </a:lnSpc>
              <a:buFont typeface="Wingdings" pitchFamily="2" charset="2"/>
              <a:buChar char="Ø"/>
            </a:pPr>
            <a:r>
              <a:rPr lang="en-US" sz="2800" dirty="0" smtClean="0">
                <a:solidFill>
                  <a:schemeClr val="tx2">
                    <a:lumMod val="50000"/>
                  </a:schemeClr>
                </a:solidFill>
              </a:rPr>
              <a:t>Control all activities inside the machine through a control unit</a:t>
            </a:r>
          </a:p>
          <a:p>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Basic Operational Concepts </a:t>
            </a:r>
            <a:endParaRPr lang="en-IN" dirty="0"/>
          </a:p>
        </p:txBody>
      </p:sp>
      <p:sp>
        <p:nvSpPr>
          <p:cNvPr id="3" name="Content Placeholder 2"/>
          <p:cNvSpPr>
            <a:spLocks noGrp="1"/>
          </p:cNvSpPr>
          <p:nvPr>
            <p:ph idx="1"/>
          </p:nvPr>
        </p:nvSpPr>
        <p:spPr>
          <a:xfrm>
            <a:off x="228600" y="1676400"/>
            <a:ext cx="8610600" cy="4953000"/>
          </a:xfrm>
        </p:spPr>
        <p:txBody>
          <a:bodyPr>
            <a:normAutofit/>
          </a:bodyPr>
          <a:lstStyle/>
          <a:p>
            <a:r>
              <a:rPr lang="en-US" dirty="0" smtClean="0">
                <a:solidFill>
                  <a:srgbClr val="0070C0"/>
                </a:solidFill>
              </a:rPr>
              <a:t>Activity in a computer is governed by instructions.</a:t>
            </a:r>
          </a:p>
          <a:p>
            <a:r>
              <a:rPr lang="en-US" dirty="0" smtClean="0">
                <a:solidFill>
                  <a:srgbClr val="0070C0"/>
                </a:solidFill>
              </a:rPr>
              <a:t>To perform a task, an appropriate program consisting of a list of instructions is stored in the memory.</a:t>
            </a:r>
          </a:p>
          <a:p>
            <a:r>
              <a:rPr lang="en-US" dirty="0" smtClean="0">
                <a:solidFill>
                  <a:srgbClr val="0070C0"/>
                </a:solidFill>
              </a:rPr>
              <a:t>Individual instructions are brought from the memory into the processor, which executes the specified operations.</a:t>
            </a:r>
          </a:p>
          <a:p>
            <a:r>
              <a:rPr lang="en-US" dirty="0" smtClean="0">
                <a:solidFill>
                  <a:srgbClr val="0070C0"/>
                </a:solidFill>
              </a:rPr>
              <a:t>Data to be used as operands are also stored in the memory.</a:t>
            </a:r>
          </a:p>
          <a:p>
            <a:r>
              <a:rPr lang="en-IN" dirty="0" smtClean="0"/>
              <a:t>An Instruction consists of two parts, an Operation code and operand/s as shown below:</a:t>
            </a:r>
            <a:endParaRPr lang="en-US" dirty="0" smtClean="0">
              <a:solidFill>
                <a:srgbClr val="0070C0"/>
              </a:solidFill>
            </a:endParaRPr>
          </a:p>
          <a:p>
            <a:endParaRPr lang="en-IN" dirty="0"/>
          </a:p>
        </p:txBody>
      </p:sp>
      <p:graphicFrame>
        <p:nvGraphicFramePr>
          <p:cNvPr id="4" name="Table 3"/>
          <p:cNvGraphicFramePr>
            <a:graphicFrameLocks noGrp="1"/>
          </p:cNvGraphicFramePr>
          <p:nvPr/>
        </p:nvGraphicFramePr>
        <p:xfrm>
          <a:off x="1295400" y="6096000"/>
          <a:ext cx="3429000" cy="381000"/>
        </p:xfrm>
        <a:graphic>
          <a:graphicData uri="http://schemas.openxmlformats.org/drawingml/2006/table">
            <a:tbl>
              <a:tblPr firstRow="1" bandRow="1">
                <a:tableStyleId>{5C22544A-7EE6-4342-B048-85BDC9FD1C3A}</a:tableStyleId>
              </a:tblPr>
              <a:tblGrid>
                <a:gridCol w="1714500"/>
                <a:gridCol w="1714500"/>
              </a:tblGrid>
              <a:tr h="381000">
                <a:tc>
                  <a:txBody>
                    <a:bodyPr/>
                    <a:lstStyle/>
                    <a:p>
                      <a:pPr algn="ctr"/>
                      <a:r>
                        <a:rPr lang="en-US" dirty="0" smtClean="0"/>
                        <a:t>Opcode</a:t>
                      </a:r>
                      <a:endParaRPr lang="en-IN" dirty="0"/>
                    </a:p>
                  </a:txBody>
                  <a:tcPr/>
                </a:tc>
                <a:tc>
                  <a:txBody>
                    <a:bodyPr/>
                    <a:lstStyle/>
                    <a:p>
                      <a:pPr algn="ctr"/>
                      <a:r>
                        <a:rPr lang="en-US" dirty="0" smtClean="0"/>
                        <a:t>Operands</a:t>
                      </a:r>
                      <a:endParaRPr lang="en-IN" dirty="0"/>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Basic Operational Concepts </a:t>
            </a:r>
            <a:endParaRPr lang="en-IN" dirty="0"/>
          </a:p>
        </p:txBody>
      </p:sp>
      <p:sp>
        <p:nvSpPr>
          <p:cNvPr id="3" name="Content Placeholder 2"/>
          <p:cNvSpPr>
            <a:spLocks noGrp="1"/>
          </p:cNvSpPr>
          <p:nvPr>
            <p:ph idx="1"/>
          </p:nvPr>
        </p:nvSpPr>
        <p:spPr>
          <a:xfrm>
            <a:off x="304800" y="1676400"/>
            <a:ext cx="8610600" cy="3810000"/>
          </a:xfrm>
        </p:spPr>
        <p:txBody>
          <a:bodyPr>
            <a:normAutofit/>
          </a:bodyPr>
          <a:lstStyle/>
          <a:p>
            <a:r>
              <a:rPr lang="en-US" b="1" dirty="0" smtClean="0">
                <a:solidFill>
                  <a:srgbClr val="FF0000"/>
                </a:solidFill>
              </a:rPr>
              <a:t>A Typical Instruction</a:t>
            </a:r>
          </a:p>
          <a:p>
            <a:r>
              <a:rPr lang="en-US" b="1" dirty="0" smtClean="0">
                <a:solidFill>
                  <a:schemeClr val="accent5">
                    <a:lumMod val="50000"/>
                  </a:schemeClr>
                </a:solidFill>
              </a:rPr>
              <a:t>                               Add LOCA, R0</a:t>
            </a:r>
          </a:p>
          <a:p>
            <a:pPr>
              <a:buNone/>
            </a:pPr>
            <a:endParaRPr lang="en-US" b="1" dirty="0" smtClean="0">
              <a:solidFill>
                <a:schemeClr val="accent5">
                  <a:lumMod val="50000"/>
                </a:schemeClr>
              </a:solidFill>
            </a:endParaRPr>
          </a:p>
          <a:p>
            <a:pPr algn="just">
              <a:lnSpc>
                <a:spcPct val="90000"/>
              </a:lnSpc>
            </a:pPr>
            <a:r>
              <a:rPr lang="en-US" sz="2800" dirty="0" smtClean="0">
                <a:latin typeface="Times New Roman" pitchFamily="18" charset="0"/>
                <a:cs typeface="Times New Roman" pitchFamily="18" charset="0"/>
              </a:rPr>
              <a:t>Add the operand at memory location LOCA to the operand in a register R0 in the processor.</a:t>
            </a:r>
          </a:p>
          <a:p>
            <a:pPr algn="just">
              <a:lnSpc>
                <a:spcPct val="90000"/>
              </a:lnSpc>
            </a:pPr>
            <a:r>
              <a:rPr lang="en-US" sz="2800" dirty="0" smtClean="0">
                <a:latin typeface="Times New Roman" pitchFamily="18" charset="0"/>
                <a:cs typeface="Times New Roman" pitchFamily="18" charset="0"/>
              </a:rPr>
              <a:t>Place the sum into register R0.</a:t>
            </a:r>
          </a:p>
          <a:p>
            <a:pPr algn="just">
              <a:lnSpc>
                <a:spcPct val="90000"/>
              </a:lnSpc>
            </a:pPr>
            <a:r>
              <a:rPr lang="en-US" sz="2800" dirty="0" smtClean="0">
                <a:latin typeface="Times New Roman" pitchFamily="18" charset="0"/>
                <a:cs typeface="Times New Roman" pitchFamily="18" charset="0"/>
              </a:rPr>
              <a:t>The original contents of LOCA are preserved.</a:t>
            </a:r>
          </a:p>
          <a:p>
            <a:pPr algn="just">
              <a:lnSpc>
                <a:spcPct val="90000"/>
              </a:lnSpc>
            </a:pPr>
            <a:r>
              <a:rPr lang="en-US" sz="2800" dirty="0" smtClean="0">
                <a:latin typeface="Times New Roman" pitchFamily="18" charset="0"/>
                <a:cs typeface="Times New Roman" pitchFamily="18" charset="0"/>
              </a:rPr>
              <a:t>The original contents of R0 is overwritten.</a:t>
            </a:r>
          </a:p>
          <a:p>
            <a:endParaRPr lang="en-IN" b="1" dirty="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Autofit/>
          </a:bodyPr>
          <a:lstStyle/>
          <a:p>
            <a:r>
              <a:rPr lang="en-US" sz="6600" dirty="0" smtClean="0"/>
              <a:t>Unit-1</a:t>
            </a:r>
            <a:br>
              <a:rPr lang="en-US" sz="6600" dirty="0" smtClean="0"/>
            </a:br>
            <a:r>
              <a:rPr lang="en-US" sz="6600" dirty="0" smtClean="0"/>
              <a:t>Basic Structure of Computers</a:t>
            </a:r>
            <a:endParaRPr lang="en-IN" sz="6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458200" cy="1143000"/>
          </a:xfrm>
        </p:spPr>
        <p:txBody>
          <a:bodyPr>
            <a:normAutofit fontScale="90000"/>
          </a:bodyPr>
          <a:lstStyle/>
          <a:p>
            <a:r>
              <a:rPr lang="en-US" dirty="0" smtClean="0"/>
              <a:t>Basic Operational Concepts cont.. </a:t>
            </a:r>
            <a:endParaRPr lang="en-IN" dirty="0"/>
          </a:p>
        </p:txBody>
      </p:sp>
      <p:sp>
        <p:nvSpPr>
          <p:cNvPr id="3" name="Content Placeholder 2"/>
          <p:cNvSpPr>
            <a:spLocks noGrp="1"/>
          </p:cNvSpPr>
          <p:nvPr>
            <p:ph idx="1"/>
          </p:nvPr>
        </p:nvSpPr>
        <p:spPr/>
        <p:txBody>
          <a:bodyPr>
            <a:normAutofit/>
          </a:bodyPr>
          <a:lstStyle/>
          <a:p>
            <a:r>
              <a:rPr lang="en-IN" dirty="0" smtClean="0">
                <a:latin typeface="Times New Roman" pitchFamily="18" charset="0"/>
                <a:cs typeface="Times New Roman" pitchFamily="18" charset="0"/>
              </a:rPr>
              <a:t>The following are the steps to execute the instruction:</a:t>
            </a:r>
          </a:p>
          <a:p>
            <a:pPr>
              <a:buFont typeface="Wingdings" pitchFamily="2" charset="2"/>
              <a:buChar char="Ø"/>
            </a:pPr>
            <a:r>
              <a:rPr lang="en-IN" dirty="0" smtClean="0">
                <a:latin typeface="Times New Roman" pitchFamily="18" charset="0"/>
                <a:cs typeface="Times New Roman" pitchFamily="18" charset="0"/>
              </a:rPr>
              <a:t>Step 1: Fetch the instruction from main memory into the processor</a:t>
            </a:r>
          </a:p>
          <a:p>
            <a:pPr>
              <a:buFont typeface="Wingdings" pitchFamily="2" charset="2"/>
              <a:buChar char="Ø"/>
            </a:pPr>
            <a:r>
              <a:rPr lang="en-IN" dirty="0" smtClean="0">
                <a:latin typeface="Times New Roman" pitchFamily="18" charset="0"/>
                <a:cs typeface="Times New Roman" pitchFamily="18" charset="0"/>
              </a:rPr>
              <a:t>Step 2: Fetch the operand at location LOCA from main memory into the processor</a:t>
            </a:r>
          </a:p>
          <a:p>
            <a:pPr>
              <a:buFont typeface="Wingdings" pitchFamily="2" charset="2"/>
              <a:buChar char="Ø"/>
            </a:pPr>
            <a:r>
              <a:rPr lang="en-IN" dirty="0" smtClean="0">
                <a:latin typeface="Times New Roman" pitchFamily="18" charset="0"/>
                <a:cs typeface="Times New Roman" pitchFamily="18" charset="0"/>
              </a:rPr>
              <a:t>Step 3: Add the memory operand (i.e. fetched contents of LOCA) to the contents of register R0</a:t>
            </a:r>
          </a:p>
          <a:p>
            <a:pPr>
              <a:buFont typeface="Wingdings" pitchFamily="2" charset="2"/>
              <a:buChar char="Ø"/>
            </a:pPr>
            <a:r>
              <a:rPr lang="en-IN" dirty="0" smtClean="0">
                <a:latin typeface="Times New Roman" pitchFamily="18" charset="0"/>
                <a:cs typeface="Times New Roman" pitchFamily="18" charset="0"/>
              </a:rPr>
              <a:t>Step 4: Store the result (sum) in R0.</a:t>
            </a:r>
            <a:endParaRPr lang="en-IN"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457200"/>
            <a:ext cx="8229600" cy="1143000"/>
          </a:xfrm>
        </p:spPr>
        <p:txBody>
          <a:bodyPr>
            <a:normAutofit fontScale="90000"/>
          </a:bodyPr>
          <a:lstStyle/>
          <a:p>
            <a:r>
              <a:rPr lang="en-US" dirty="0" smtClean="0"/>
              <a:t>Basic Operational Concepts cont.. </a:t>
            </a:r>
            <a:endParaRPr lang="en-IN" dirty="0"/>
          </a:p>
        </p:txBody>
      </p:sp>
      <p:sp>
        <p:nvSpPr>
          <p:cNvPr id="3" name="Content Placeholder 2"/>
          <p:cNvSpPr>
            <a:spLocks noGrp="1"/>
          </p:cNvSpPr>
          <p:nvPr>
            <p:ph idx="1"/>
          </p:nvPr>
        </p:nvSpPr>
        <p:spPr/>
        <p:txBody>
          <a:bodyPr/>
          <a:lstStyle/>
          <a:p>
            <a:r>
              <a:rPr lang="en-US" dirty="0" smtClean="0"/>
              <a:t>Separate Memory Access and ALU Operation</a:t>
            </a:r>
          </a:p>
          <a:p>
            <a:r>
              <a:rPr lang="en-US" dirty="0" smtClean="0"/>
              <a:t>Load LOCA, R1</a:t>
            </a:r>
          </a:p>
          <a:p>
            <a:r>
              <a:rPr lang="en-US" dirty="0" smtClean="0"/>
              <a:t>Add R1, R0</a:t>
            </a:r>
          </a:p>
          <a:p>
            <a:r>
              <a:rPr lang="en-US" dirty="0" smtClean="0"/>
              <a:t>Whose contents will be overwritten?</a:t>
            </a: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33400" y="609600"/>
            <a:ext cx="8229600" cy="1143000"/>
          </a:xfrm>
        </p:spPr>
        <p:txBody>
          <a:bodyPr>
            <a:normAutofit fontScale="90000"/>
          </a:bodyPr>
          <a:lstStyle/>
          <a:p>
            <a:pPr eaLnBrk="1" hangingPunct="1"/>
            <a:r>
              <a:rPr lang="en-US" dirty="0" smtClean="0"/>
              <a:t>Separate Memory Access and ALU Operation</a:t>
            </a:r>
          </a:p>
        </p:txBody>
      </p:sp>
      <p:sp>
        <p:nvSpPr>
          <p:cNvPr id="20483" name="Rectangle 3"/>
          <p:cNvSpPr>
            <a:spLocks noGrp="1" noChangeArrowheads="1"/>
          </p:cNvSpPr>
          <p:nvPr>
            <p:ph type="body" idx="1"/>
          </p:nvPr>
        </p:nvSpPr>
        <p:spPr/>
        <p:txBody>
          <a:bodyPr/>
          <a:lstStyle/>
          <a:p>
            <a:pPr eaLnBrk="1" hangingPunct="1"/>
            <a:r>
              <a:rPr lang="en-US" dirty="0" smtClean="0"/>
              <a:t>Load LOCA, R1</a:t>
            </a:r>
          </a:p>
          <a:p>
            <a:pPr eaLnBrk="1" hangingPunct="1"/>
            <a:r>
              <a:rPr lang="en-US" dirty="0" smtClean="0"/>
              <a:t>Add R1, R0</a:t>
            </a:r>
          </a:p>
          <a:p>
            <a:pPr eaLnBrk="1" hangingPunct="1"/>
            <a:r>
              <a:rPr lang="en-US" dirty="0" smtClean="0"/>
              <a:t>Whose contents will be overwritten?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04800" y="152400"/>
            <a:ext cx="7543800" cy="1295400"/>
          </a:xfrm>
        </p:spPr>
        <p:txBody>
          <a:bodyPr/>
          <a:lstStyle/>
          <a:p>
            <a:pPr algn="ctr" eaLnBrk="1" hangingPunct="1"/>
            <a:r>
              <a:rPr lang="en-US" sz="2800" dirty="0" smtClean="0">
                <a:solidFill>
                  <a:srgbClr val="FF0000"/>
                </a:solidFill>
                <a:latin typeface="Times New Roman" pitchFamily="18" charset="0"/>
                <a:cs typeface="Times New Roman" pitchFamily="18" charset="0"/>
              </a:rPr>
              <a:t>Connection Between the Processor and the Memory</a:t>
            </a:r>
          </a:p>
        </p:txBody>
      </p:sp>
      <p:pic>
        <p:nvPicPr>
          <p:cNvPr id="21507" name="Picture 4" descr="figure1"/>
          <p:cNvPicPr>
            <a:picLocks noChangeAspect="1" noChangeArrowheads="1"/>
          </p:cNvPicPr>
          <p:nvPr/>
        </p:nvPicPr>
        <p:blipFill>
          <a:blip r:embed="rId2"/>
          <a:srcRect/>
          <a:stretch>
            <a:fillRect/>
          </a:stretch>
        </p:blipFill>
        <p:spPr bwMode="auto">
          <a:xfrm>
            <a:off x="1905000" y="1368425"/>
            <a:ext cx="5680075" cy="5413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ctr" eaLnBrk="1" hangingPunct="1"/>
            <a:r>
              <a:rPr lang="en-US" sz="2400" smtClean="0">
                <a:solidFill>
                  <a:srgbClr val="00B050"/>
                </a:solidFill>
                <a:latin typeface="Times New Roman" pitchFamily="18" charset="0"/>
                <a:cs typeface="Times New Roman" pitchFamily="18" charset="0"/>
              </a:rPr>
              <a:t>Registers</a:t>
            </a:r>
          </a:p>
        </p:txBody>
      </p:sp>
      <p:sp>
        <p:nvSpPr>
          <p:cNvPr id="22531" name="Rectangle 3"/>
          <p:cNvSpPr>
            <a:spLocks noGrp="1" noChangeArrowheads="1"/>
          </p:cNvSpPr>
          <p:nvPr>
            <p:ph type="body" idx="1"/>
          </p:nvPr>
        </p:nvSpPr>
        <p:spPr/>
        <p:txBody>
          <a:bodyPr/>
          <a:lstStyle/>
          <a:p>
            <a:pPr eaLnBrk="1" hangingPunct="1"/>
            <a:r>
              <a:rPr lang="en-US" sz="2000" smtClean="0">
                <a:solidFill>
                  <a:srgbClr val="C00000"/>
                </a:solidFill>
                <a:latin typeface="Times New Roman" pitchFamily="18" charset="0"/>
                <a:cs typeface="Times New Roman" pitchFamily="18" charset="0"/>
              </a:rPr>
              <a:t>Instruction register (IR): is used to hold the instruction that is currently being executed.</a:t>
            </a:r>
          </a:p>
          <a:p>
            <a:pPr eaLnBrk="1" hangingPunct="1"/>
            <a:r>
              <a:rPr lang="en-US" sz="2000" smtClean="0">
                <a:solidFill>
                  <a:srgbClr val="C00000"/>
                </a:solidFill>
                <a:latin typeface="Times New Roman" pitchFamily="18" charset="0"/>
                <a:cs typeface="Times New Roman" pitchFamily="18" charset="0"/>
              </a:rPr>
              <a:t>Program counter (PC):it contains the memory address of the next instruction  to be fetched &amp; executed.during the execution of an instruction the contents of the  PC are updated</a:t>
            </a:r>
          </a:p>
          <a:p>
            <a:pPr eaLnBrk="1" hangingPunct="1"/>
            <a:r>
              <a:rPr lang="en-US" sz="2000" smtClean="0">
                <a:solidFill>
                  <a:srgbClr val="00B0F0"/>
                </a:solidFill>
                <a:latin typeface="Times New Roman" pitchFamily="18" charset="0"/>
                <a:cs typeface="Times New Roman" pitchFamily="18" charset="0"/>
              </a:rPr>
              <a:t>General-purpose register (R</a:t>
            </a:r>
            <a:r>
              <a:rPr lang="en-US" sz="2000" baseline="-25000" smtClean="0">
                <a:solidFill>
                  <a:srgbClr val="00B0F0"/>
                </a:solidFill>
                <a:latin typeface="Times New Roman" pitchFamily="18" charset="0"/>
                <a:cs typeface="Times New Roman" pitchFamily="18" charset="0"/>
              </a:rPr>
              <a:t>0</a:t>
            </a:r>
            <a:r>
              <a:rPr lang="en-US" sz="2000" smtClean="0">
                <a:solidFill>
                  <a:srgbClr val="00B0F0"/>
                </a:solidFill>
                <a:latin typeface="Times New Roman" pitchFamily="18" charset="0"/>
                <a:cs typeface="Times New Roman" pitchFamily="18" charset="0"/>
              </a:rPr>
              <a:t> – R</a:t>
            </a:r>
            <a:r>
              <a:rPr lang="en-US" sz="2000" baseline="-25000" smtClean="0">
                <a:solidFill>
                  <a:srgbClr val="00B0F0"/>
                </a:solidFill>
                <a:latin typeface="Times New Roman" pitchFamily="18" charset="0"/>
                <a:cs typeface="Times New Roman" pitchFamily="18" charset="0"/>
              </a:rPr>
              <a:t>n-1</a:t>
            </a:r>
            <a:r>
              <a:rPr lang="en-US" sz="2000" smtClean="0">
                <a:solidFill>
                  <a:srgbClr val="00B0F0"/>
                </a:solidFill>
                <a:latin typeface="Times New Roman" pitchFamily="18" charset="0"/>
                <a:cs typeface="Times New Roman" pitchFamily="18" charset="0"/>
              </a:rPr>
              <a:t>)</a:t>
            </a:r>
          </a:p>
          <a:p>
            <a:pPr eaLnBrk="1" hangingPunct="1"/>
            <a:r>
              <a:rPr lang="en-US" sz="2000" smtClean="0">
                <a:solidFill>
                  <a:srgbClr val="00B0F0"/>
                </a:solidFill>
                <a:latin typeface="Times New Roman" pitchFamily="18" charset="0"/>
                <a:cs typeface="Times New Roman" pitchFamily="18" charset="0"/>
              </a:rPr>
              <a:t>Memory address register (MAR):address of the location to be accessed</a:t>
            </a:r>
          </a:p>
          <a:p>
            <a:pPr eaLnBrk="1" hangingPunct="1"/>
            <a:r>
              <a:rPr lang="en-US" sz="2000" smtClean="0">
                <a:solidFill>
                  <a:srgbClr val="00B0F0"/>
                </a:solidFill>
                <a:latin typeface="Times New Roman" pitchFamily="18" charset="0"/>
                <a:cs typeface="Times New Roman" pitchFamily="18" charset="0"/>
              </a:rPr>
              <a:t>Memory data register (MDR):contains the data to be written into or read out of the addressed location.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ctr" eaLnBrk="1" hangingPunct="1"/>
            <a:r>
              <a:rPr lang="en-US" sz="2400" smtClean="0">
                <a:solidFill>
                  <a:srgbClr val="00B0F0"/>
                </a:solidFill>
                <a:latin typeface="Times New Roman" pitchFamily="18" charset="0"/>
                <a:cs typeface="Times New Roman" pitchFamily="18" charset="0"/>
              </a:rPr>
              <a:t>Typical Operating Steps</a:t>
            </a:r>
          </a:p>
        </p:txBody>
      </p:sp>
      <p:sp>
        <p:nvSpPr>
          <p:cNvPr id="23555" name="Rectangle 3"/>
          <p:cNvSpPr>
            <a:spLocks noGrp="1" noChangeArrowheads="1"/>
          </p:cNvSpPr>
          <p:nvPr>
            <p:ph type="body" idx="1"/>
          </p:nvPr>
        </p:nvSpPr>
        <p:spPr/>
        <p:txBody>
          <a:bodyPr/>
          <a:lstStyle/>
          <a:p>
            <a:pPr marL="514350" indent="-514350" eaLnBrk="1" hangingPunct="1">
              <a:lnSpc>
                <a:spcPct val="90000"/>
              </a:lnSpc>
              <a:buFont typeface="Arial" pitchFamily="34" charset="0"/>
              <a:buAutoNum type="arabicPeriod"/>
            </a:pPr>
            <a:r>
              <a:rPr lang="en-US" sz="2400" smtClean="0">
                <a:solidFill>
                  <a:srgbClr val="C00000"/>
                </a:solidFill>
                <a:latin typeface="Times New Roman" pitchFamily="18" charset="0"/>
                <a:cs typeface="Times New Roman" pitchFamily="18" charset="0"/>
              </a:rPr>
              <a:t>Programs reside in the memory through input devices</a:t>
            </a:r>
          </a:p>
          <a:p>
            <a:pPr marL="514350" indent="-514350" eaLnBrk="1" hangingPunct="1">
              <a:lnSpc>
                <a:spcPct val="90000"/>
              </a:lnSpc>
              <a:buFont typeface="Arial" pitchFamily="34" charset="0"/>
              <a:buAutoNum type="arabicPeriod"/>
            </a:pPr>
            <a:r>
              <a:rPr lang="en-US" sz="2400" smtClean="0">
                <a:solidFill>
                  <a:srgbClr val="C00000"/>
                </a:solidFill>
                <a:latin typeface="Times New Roman" pitchFamily="18" charset="0"/>
                <a:cs typeface="Times New Roman" pitchFamily="18" charset="0"/>
              </a:rPr>
              <a:t>PC is set to point to the first instruction</a:t>
            </a:r>
          </a:p>
          <a:p>
            <a:pPr marL="514350" indent="-514350" eaLnBrk="1" hangingPunct="1">
              <a:lnSpc>
                <a:spcPct val="90000"/>
              </a:lnSpc>
              <a:buFont typeface="Arial" pitchFamily="34" charset="0"/>
              <a:buAutoNum type="arabicPeriod"/>
            </a:pPr>
            <a:r>
              <a:rPr lang="en-US" sz="2400" smtClean="0">
                <a:solidFill>
                  <a:srgbClr val="C00000"/>
                </a:solidFill>
                <a:latin typeface="Times New Roman" pitchFamily="18" charset="0"/>
                <a:cs typeface="Times New Roman" pitchFamily="18" charset="0"/>
              </a:rPr>
              <a:t>The contents of PC are transferred to MAR</a:t>
            </a:r>
          </a:p>
          <a:p>
            <a:pPr marL="514350" indent="-514350" eaLnBrk="1" hangingPunct="1">
              <a:lnSpc>
                <a:spcPct val="90000"/>
              </a:lnSpc>
              <a:buFont typeface="Arial" pitchFamily="34" charset="0"/>
              <a:buAutoNum type="arabicPeriod"/>
            </a:pPr>
            <a:r>
              <a:rPr lang="en-US" sz="2400" smtClean="0">
                <a:solidFill>
                  <a:srgbClr val="C00000"/>
                </a:solidFill>
                <a:latin typeface="Times New Roman" pitchFamily="18" charset="0"/>
                <a:cs typeface="Times New Roman" pitchFamily="18" charset="0"/>
              </a:rPr>
              <a:t>A Read signal is sent to the memory</a:t>
            </a:r>
          </a:p>
          <a:p>
            <a:pPr marL="514350" indent="-514350" eaLnBrk="1" hangingPunct="1">
              <a:lnSpc>
                <a:spcPct val="90000"/>
              </a:lnSpc>
              <a:buFont typeface="Arial" pitchFamily="34" charset="0"/>
              <a:buAutoNum type="arabicPeriod"/>
            </a:pPr>
            <a:r>
              <a:rPr lang="en-US" sz="2400" smtClean="0">
                <a:solidFill>
                  <a:srgbClr val="C00000"/>
                </a:solidFill>
                <a:latin typeface="Times New Roman" pitchFamily="18" charset="0"/>
                <a:cs typeface="Times New Roman" pitchFamily="18" charset="0"/>
              </a:rPr>
              <a:t>The first instruction is read out and loaded into MDR</a:t>
            </a:r>
          </a:p>
          <a:p>
            <a:pPr marL="514350" indent="-514350" eaLnBrk="1" hangingPunct="1">
              <a:lnSpc>
                <a:spcPct val="90000"/>
              </a:lnSpc>
              <a:buFont typeface="Arial" pitchFamily="34" charset="0"/>
              <a:buAutoNum type="arabicPeriod"/>
            </a:pPr>
            <a:r>
              <a:rPr lang="en-US" sz="2400" smtClean="0">
                <a:solidFill>
                  <a:srgbClr val="C00000"/>
                </a:solidFill>
                <a:latin typeface="Times New Roman" pitchFamily="18" charset="0"/>
                <a:cs typeface="Times New Roman" pitchFamily="18" charset="0"/>
              </a:rPr>
              <a:t>The contents of MDR are transferred to IR</a:t>
            </a:r>
          </a:p>
          <a:p>
            <a:pPr marL="514350" indent="-514350" eaLnBrk="1" hangingPunct="1">
              <a:lnSpc>
                <a:spcPct val="90000"/>
              </a:lnSpc>
              <a:buFont typeface="Arial" pitchFamily="34" charset="0"/>
              <a:buAutoNum type="arabicPeriod"/>
            </a:pPr>
            <a:r>
              <a:rPr lang="en-US" sz="2400" smtClean="0">
                <a:solidFill>
                  <a:srgbClr val="C00000"/>
                </a:solidFill>
                <a:latin typeface="Times New Roman" pitchFamily="18" charset="0"/>
                <a:cs typeface="Times New Roman" pitchFamily="18" charset="0"/>
              </a:rPr>
              <a:t>Decode and execute the instruction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Typical Operating Steps (Cont’)</a:t>
            </a:r>
          </a:p>
        </p:txBody>
      </p:sp>
      <p:sp>
        <p:nvSpPr>
          <p:cNvPr id="24579" name="Rectangle 3"/>
          <p:cNvSpPr>
            <a:spLocks noGrp="1" noChangeArrowheads="1"/>
          </p:cNvSpPr>
          <p:nvPr>
            <p:ph type="body" idx="1"/>
          </p:nvPr>
        </p:nvSpPr>
        <p:spPr/>
        <p:txBody>
          <a:bodyPr/>
          <a:lstStyle/>
          <a:p>
            <a:pPr eaLnBrk="1" hangingPunct="1">
              <a:lnSpc>
                <a:spcPct val="90000"/>
              </a:lnSpc>
            </a:pPr>
            <a:r>
              <a:rPr lang="en-US" sz="2400" smtClean="0">
                <a:solidFill>
                  <a:srgbClr val="C00000"/>
                </a:solidFill>
                <a:latin typeface="Times New Roman" pitchFamily="18" charset="0"/>
                <a:cs typeface="Times New Roman" pitchFamily="18" charset="0"/>
              </a:rPr>
              <a:t>Get operands for ALU</a:t>
            </a:r>
          </a:p>
          <a:p>
            <a:pPr lvl="1" eaLnBrk="1" hangingPunct="1">
              <a:lnSpc>
                <a:spcPct val="90000"/>
              </a:lnSpc>
              <a:buFont typeface="Wingdings" pitchFamily="2" charset="2"/>
              <a:buChar char="Ø"/>
            </a:pPr>
            <a:r>
              <a:rPr lang="en-US" sz="2400" smtClean="0">
                <a:solidFill>
                  <a:srgbClr val="C00000"/>
                </a:solidFill>
                <a:latin typeface="Times New Roman" pitchFamily="18" charset="0"/>
                <a:cs typeface="Times New Roman" pitchFamily="18" charset="0"/>
              </a:rPr>
              <a:t>General-purpose register</a:t>
            </a:r>
          </a:p>
          <a:p>
            <a:pPr lvl="1" eaLnBrk="1" hangingPunct="1">
              <a:lnSpc>
                <a:spcPct val="90000"/>
              </a:lnSpc>
              <a:buFont typeface="Wingdings" pitchFamily="2" charset="2"/>
              <a:buChar char="Ø"/>
            </a:pPr>
            <a:r>
              <a:rPr lang="en-US" sz="2400" smtClean="0">
                <a:solidFill>
                  <a:srgbClr val="C00000"/>
                </a:solidFill>
                <a:latin typeface="Times New Roman" pitchFamily="18" charset="0"/>
                <a:cs typeface="Times New Roman" pitchFamily="18" charset="0"/>
              </a:rPr>
              <a:t>Memory (address to MAR – Read – MDR to ALU)</a:t>
            </a:r>
          </a:p>
          <a:p>
            <a:pPr eaLnBrk="1" hangingPunct="1">
              <a:lnSpc>
                <a:spcPct val="90000"/>
              </a:lnSpc>
            </a:pPr>
            <a:r>
              <a:rPr lang="en-US" sz="2400" smtClean="0">
                <a:solidFill>
                  <a:srgbClr val="C00000"/>
                </a:solidFill>
                <a:latin typeface="Times New Roman" pitchFamily="18" charset="0"/>
                <a:cs typeface="Times New Roman" pitchFamily="18" charset="0"/>
              </a:rPr>
              <a:t>Perform operation in ALU</a:t>
            </a:r>
          </a:p>
          <a:p>
            <a:pPr eaLnBrk="1" hangingPunct="1">
              <a:lnSpc>
                <a:spcPct val="90000"/>
              </a:lnSpc>
            </a:pPr>
            <a:r>
              <a:rPr lang="en-US" sz="2400" smtClean="0">
                <a:solidFill>
                  <a:srgbClr val="C00000"/>
                </a:solidFill>
                <a:latin typeface="Times New Roman" pitchFamily="18" charset="0"/>
                <a:cs typeface="Times New Roman" pitchFamily="18" charset="0"/>
              </a:rPr>
              <a:t>Store the result back</a:t>
            </a:r>
          </a:p>
          <a:p>
            <a:pPr lvl="1" eaLnBrk="1" hangingPunct="1">
              <a:lnSpc>
                <a:spcPct val="90000"/>
              </a:lnSpc>
              <a:buFont typeface="Wingdings" pitchFamily="2" charset="2"/>
              <a:buChar char="Ø"/>
            </a:pPr>
            <a:r>
              <a:rPr lang="en-US" sz="2400" smtClean="0">
                <a:solidFill>
                  <a:srgbClr val="C00000"/>
                </a:solidFill>
                <a:latin typeface="Times New Roman" pitchFamily="18" charset="0"/>
                <a:cs typeface="Times New Roman" pitchFamily="18" charset="0"/>
              </a:rPr>
              <a:t>To general-purpose register</a:t>
            </a:r>
          </a:p>
          <a:p>
            <a:pPr lvl="1" eaLnBrk="1" hangingPunct="1">
              <a:lnSpc>
                <a:spcPct val="90000"/>
              </a:lnSpc>
              <a:buFont typeface="Wingdings" pitchFamily="2" charset="2"/>
              <a:buChar char="Ø"/>
            </a:pPr>
            <a:r>
              <a:rPr lang="en-US" sz="2400" smtClean="0">
                <a:solidFill>
                  <a:srgbClr val="C00000"/>
                </a:solidFill>
                <a:latin typeface="Times New Roman" pitchFamily="18" charset="0"/>
                <a:cs typeface="Times New Roman" pitchFamily="18" charset="0"/>
              </a:rPr>
              <a:t>To memory (address to MAR, result to MDR – Write)</a:t>
            </a:r>
          </a:p>
          <a:p>
            <a:pPr eaLnBrk="1" hangingPunct="1">
              <a:lnSpc>
                <a:spcPct val="90000"/>
              </a:lnSpc>
            </a:pPr>
            <a:r>
              <a:rPr lang="en-US" sz="2400" smtClean="0">
                <a:solidFill>
                  <a:srgbClr val="C00000"/>
                </a:solidFill>
                <a:latin typeface="Times New Roman" pitchFamily="18" charset="0"/>
                <a:cs typeface="Times New Roman" pitchFamily="18" charset="0"/>
              </a:rPr>
              <a:t>During the execution, PC is incremented to the next instruction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57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57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45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ctr" eaLnBrk="1" hangingPunct="1"/>
            <a:r>
              <a:rPr lang="en-US" sz="2400" smtClean="0">
                <a:solidFill>
                  <a:srgbClr val="FF0000"/>
                </a:solidFill>
                <a:latin typeface="Times New Roman" pitchFamily="18" charset="0"/>
                <a:cs typeface="Times New Roman" pitchFamily="18" charset="0"/>
              </a:rPr>
              <a:t>Interrupt</a:t>
            </a:r>
          </a:p>
        </p:txBody>
      </p:sp>
      <p:sp>
        <p:nvSpPr>
          <p:cNvPr id="25603" name="Rectangle 3"/>
          <p:cNvSpPr>
            <a:spLocks noGrp="1" noChangeArrowheads="1"/>
          </p:cNvSpPr>
          <p:nvPr>
            <p:ph type="body" idx="1"/>
          </p:nvPr>
        </p:nvSpPr>
        <p:spPr/>
        <p:txBody>
          <a:bodyPr/>
          <a:lstStyle/>
          <a:p>
            <a:pPr algn="just" eaLnBrk="1" hangingPunct="1"/>
            <a:r>
              <a:rPr lang="en-US" sz="2000" smtClean="0">
                <a:solidFill>
                  <a:srgbClr val="00B050"/>
                </a:solidFill>
                <a:latin typeface="Times New Roman" pitchFamily="18" charset="0"/>
                <a:cs typeface="Times New Roman" pitchFamily="18" charset="0"/>
              </a:rPr>
              <a:t>Normal execution of programs may be preempted if some device requires urgent servicing.</a:t>
            </a:r>
          </a:p>
          <a:p>
            <a:pPr algn="just" eaLnBrk="1" hangingPunct="1"/>
            <a:r>
              <a:rPr lang="en-US" sz="2000" smtClean="0">
                <a:solidFill>
                  <a:srgbClr val="00B050"/>
                </a:solidFill>
                <a:latin typeface="Times New Roman" pitchFamily="18" charset="0"/>
                <a:cs typeface="Times New Roman" pitchFamily="18" charset="0"/>
              </a:rPr>
              <a:t>The normal execution of the current program must be interrupted – the device raises an </a:t>
            </a:r>
            <a:r>
              <a:rPr lang="en-US" sz="2000" i="1" smtClean="0">
                <a:solidFill>
                  <a:srgbClr val="00B050"/>
                </a:solidFill>
                <a:latin typeface="Times New Roman" pitchFamily="18" charset="0"/>
                <a:cs typeface="Times New Roman" pitchFamily="18" charset="0"/>
              </a:rPr>
              <a:t>interrupt</a:t>
            </a:r>
            <a:r>
              <a:rPr lang="en-US" sz="2000" smtClean="0">
                <a:solidFill>
                  <a:srgbClr val="00B050"/>
                </a:solidFill>
                <a:latin typeface="Times New Roman" pitchFamily="18" charset="0"/>
                <a:cs typeface="Times New Roman" pitchFamily="18" charset="0"/>
              </a:rPr>
              <a:t> signal.</a:t>
            </a:r>
          </a:p>
          <a:p>
            <a:pPr algn="just" eaLnBrk="1" hangingPunct="1"/>
            <a:r>
              <a:rPr lang="en-US" sz="2000" smtClean="0">
                <a:solidFill>
                  <a:srgbClr val="00B050"/>
                </a:solidFill>
                <a:latin typeface="Times New Roman" pitchFamily="18" charset="0"/>
                <a:cs typeface="Times New Roman" pitchFamily="18" charset="0"/>
              </a:rPr>
              <a:t>The processor provides the requested service by executing an Interrupt-service routine</a:t>
            </a:r>
          </a:p>
          <a:p>
            <a:pPr algn="just" eaLnBrk="1" hangingPunct="1"/>
            <a:r>
              <a:rPr lang="en-US" sz="2000" smtClean="0">
                <a:solidFill>
                  <a:srgbClr val="00B0F0"/>
                </a:solidFill>
                <a:latin typeface="Times New Roman" pitchFamily="18" charset="0"/>
                <a:cs typeface="Times New Roman" pitchFamily="18" charset="0"/>
              </a:rPr>
              <a:t>State of the processor will be altered,so the state must be saved in memory location befors servicing the interrupt</a:t>
            </a:r>
          </a:p>
          <a:p>
            <a:pPr algn="just" eaLnBrk="1" hangingPunct="1"/>
            <a:r>
              <a:rPr lang="en-US" sz="2000" smtClean="0">
                <a:solidFill>
                  <a:srgbClr val="00B0F0"/>
                </a:solidFill>
                <a:latin typeface="Times New Roman" pitchFamily="18" charset="0"/>
                <a:cs typeface="Times New Roman" pitchFamily="18" charset="0"/>
              </a:rPr>
              <a:t>ISR is completed the state of the processor is restored.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ctr" eaLnBrk="1" hangingPunct="1"/>
            <a:r>
              <a:rPr lang="en-US" sz="2400" smtClean="0">
                <a:solidFill>
                  <a:srgbClr val="00B0F0"/>
                </a:solidFill>
                <a:latin typeface="Times New Roman" pitchFamily="18" charset="0"/>
                <a:cs typeface="Times New Roman" pitchFamily="18" charset="0"/>
              </a:rPr>
              <a:t>Bus Structures</a:t>
            </a:r>
          </a:p>
        </p:txBody>
      </p:sp>
      <p:sp>
        <p:nvSpPr>
          <p:cNvPr id="26627" name="Rectangle 3"/>
          <p:cNvSpPr>
            <a:spLocks noGrp="1" noChangeArrowheads="1"/>
          </p:cNvSpPr>
          <p:nvPr>
            <p:ph type="body" idx="1"/>
          </p:nvPr>
        </p:nvSpPr>
        <p:spPr/>
        <p:txBody>
          <a:bodyPr/>
          <a:lstStyle/>
          <a:p>
            <a:pPr eaLnBrk="1" hangingPunct="1"/>
            <a:r>
              <a:rPr lang="en-US" sz="2400" smtClean="0">
                <a:solidFill>
                  <a:srgbClr val="C00000"/>
                </a:solidFill>
                <a:latin typeface="Times New Roman" pitchFamily="18" charset="0"/>
                <a:cs typeface="Times New Roman" pitchFamily="18" charset="0"/>
              </a:rPr>
              <a:t>Computer is organized so that all its units can handle one word of data at a given time,to increase time.</a:t>
            </a:r>
          </a:p>
          <a:p>
            <a:pPr eaLnBrk="1" hangingPunct="1"/>
            <a:r>
              <a:rPr lang="en-US" sz="2400" smtClean="0">
                <a:solidFill>
                  <a:srgbClr val="C00000"/>
                </a:solidFill>
                <a:latin typeface="Times New Roman" pitchFamily="18" charset="0"/>
                <a:cs typeface="Times New Roman" pitchFamily="18" charset="0"/>
              </a:rPr>
              <a:t>All bits are moved simultaneously one bit per line.</a:t>
            </a:r>
          </a:p>
          <a:p>
            <a:pPr eaLnBrk="1" hangingPunct="1"/>
            <a:r>
              <a:rPr lang="en-US" sz="2400" smtClean="0">
                <a:solidFill>
                  <a:srgbClr val="C00000"/>
                </a:solidFill>
                <a:latin typeface="Times New Roman" pitchFamily="18" charset="0"/>
                <a:cs typeface="Times New Roman" pitchFamily="18" charset="0"/>
              </a:rPr>
              <a:t>A group of lines that serves as a connecting path for several devices is called a </a:t>
            </a:r>
            <a:r>
              <a:rPr lang="en-US" sz="2400" i="1" smtClean="0">
                <a:solidFill>
                  <a:srgbClr val="C00000"/>
                </a:solidFill>
                <a:latin typeface="Times New Roman" pitchFamily="18" charset="0"/>
                <a:cs typeface="Times New Roman" pitchFamily="18" charset="0"/>
              </a:rPr>
              <a:t>bus</a:t>
            </a:r>
            <a:r>
              <a:rPr lang="en-US" sz="2400" smtClean="0">
                <a:solidFill>
                  <a:srgbClr val="C00000"/>
                </a:solidFill>
                <a:latin typeface="Times New Roman" pitchFamily="18" charset="0"/>
                <a:cs typeface="Times New Roman" pitchFamily="18" charset="0"/>
              </a:rPr>
              <a:t>.</a:t>
            </a:r>
          </a:p>
          <a:p>
            <a:pPr eaLnBrk="1" hangingPunct="1"/>
            <a:r>
              <a:rPr lang="en-US" sz="2400" smtClean="0">
                <a:solidFill>
                  <a:srgbClr val="C00000"/>
                </a:solidFill>
                <a:latin typeface="Times New Roman" pitchFamily="18" charset="0"/>
                <a:cs typeface="Times New Roman" pitchFamily="18" charset="0"/>
              </a:rPr>
              <a:t>Address/data/control</a:t>
            </a:r>
          </a:p>
          <a:p>
            <a:pPr eaLnBrk="1" hangingPunct="1">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Bus Structure</a:t>
            </a:r>
          </a:p>
        </p:txBody>
      </p:sp>
      <p:sp>
        <p:nvSpPr>
          <p:cNvPr id="27651" name="Rectangle 3"/>
          <p:cNvSpPr>
            <a:spLocks noGrp="1" noChangeArrowheads="1"/>
          </p:cNvSpPr>
          <p:nvPr>
            <p:ph type="body" idx="1"/>
          </p:nvPr>
        </p:nvSpPr>
        <p:spPr>
          <a:xfrm>
            <a:off x="457200" y="1719263"/>
            <a:ext cx="8229600" cy="566737"/>
          </a:xfrm>
        </p:spPr>
        <p:txBody>
          <a:bodyPr/>
          <a:lstStyle/>
          <a:p>
            <a:pPr eaLnBrk="1" hangingPunct="1"/>
            <a:r>
              <a:rPr lang="en-US" smtClean="0"/>
              <a:t>Single-bus</a:t>
            </a:r>
          </a:p>
        </p:txBody>
      </p:sp>
      <p:pic>
        <p:nvPicPr>
          <p:cNvPr id="27652" name="Picture 4" descr="figure1"/>
          <p:cNvPicPr>
            <a:picLocks noChangeAspect="1" noChangeArrowheads="1"/>
          </p:cNvPicPr>
          <p:nvPr/>
        </p:nvPicPr>
        <p:blipFill>
          <a:blip r:embed="rId2"/>
          <a:srcRect/>
          <a:stretch>
            <a:fillRect/>
          </a:stretch>
        </p:blipFill>
        <p:spPr bwMode="auto">
          <a:xfrm>
            <a:off x="1143000" y="2743200"/>
            <a:ext cx="6632575" cy="2886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Introduction </a:t>
            </a:r>
            <a:endParaRPr lang="en-IN" dirty="0"/>
          </a:p>
        </p:txBody>
      </p:sp>
      <p:sp>
        <p:nvSpPr>
          <p:cNvPr id="3" name="Content Placeholder 2"/>
          <p:cNvSpPr>
            <a:spLocks noGrp="1"/>
          </p:cNvSpPr>
          <p:nvPr>
            <p:ph idx="1"/>
          </p:nvPr>
        </p:nvSpPr>
        <p:spPr>
          <a:xfrm>
            <a:off x="457200" y="1600200"/>
            <a:ext cx="8229600" cy="4724400"/>
          </a:xfrm>
        </p:spPr>
        <p:txBody>
          <a:bodyPr/>
          <a:lstStyle/>
          <a:p>
            <a:r>
              <a:rPr lang="en-IN" dirty="0" smtClean="0"/>
              <a:t>Computer Organization describes the function &amp; design of the computers that stores and process information.</a:t>
            </a:r>
          </a:p>
          <a:p>
            <a:r>
              <a:rPr lang="en-US" dirty="0" smtClean="0"/>
              <a:t>Computer hardware consists of electronic circuits, displays, magnetic and optical storage media etc.</a:t>
            </a:r>
            <a:endParaRPr lang="en-IN" dirty="0" smtClean="0"/>
          </a:p>
          <a:p>
            <a:r>
              <a:rPr lang="en-IN" dirty="0" smtClean="0"/>
              <a:t>Computer Architecture describes the specification of an instruction set &amp; the h/w units that implement the instructions.</a:t>
            </a: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endParaRPr lang="en-US" smtClean="0"/>
          </a:p>
        </p:txBody>
      </p:sp>
      <p:sp>
        <p:nvSpPr>
          <p:cNvPr id="28675" name="Rectangle 3"/>
          <p:cNvSpPr>
            <a:spLocks noGrp="1" noChangeArrowheads="1"/>
          </p:cNvSpPr>
          <p:nvPr>
            <p:ph type="body" idx="1"/>
          </p:nvPr>
        </p:nvSpPr>
        <p:spPr>
          <a:xfrm>
            <a:off x="304800" y="228600"/>
            <a:ext cx="8229600" cy="5783263"/>
          </a:xfrm>
        </p:spPr>
        <p:txBody>
          <a:bodyPr/>
          <a:lstStyle/>
          <a:p>
            <a:pPr eaLnBrk="1" hangingPunct="1"/>
            <a:r>
              <a:rPr lang="en-US" sz="2400" smtClean="0">
                <a:solidFill>
                  <a:srgbClr val="C00000"/>
                </a:solidFill>
                <a:latin typeface="Times New Roman" pitchFamily="18" charset="0"/>
                <a:cs typeface="Times New Roman" pitchFamily="18" charset="0"/>
              </a:rPr>
              <a:t>Only 2 units can communicate at a time</a:t>
            </a:r>
          </a:p>
          <a:p>
            <a:pPr eaLnBrk="1" hangingPunct="1"/>
            <a:r>
              <a:rPr lang="en-US" sz="2400" smtClean="0">
                <a:solidFill>
                  <a:srgbClr val="C00000"/>
                </a:solidFill>
                <a:latin typeface="Times New Roman" pitchFamily="18" charset="0"/>
                <a:cs typeface="Times New Roman" pitchFamily="18" charset="0"/>
              </a:rPr>
              <a:t>Low cost,flexibility for attaching peripheral devices.</a:t>
            </a:r>
          </a:p>
          <a:p>
            <a:pPr eaLnBrk="1" hangingPunct="1"/>
            <a:r>
              <a:rPr lang="en-US" sz="2400" smtClean="0">
                <a:solidFill>
                  <a:srgbClr val="C00000"/>
                </a:solidFill>
                <a:latin typeface="Times New Roman" pitchFamily="18" charset="0"/>
                <a:cs typeface="Times New Roman" pitchFamily="18" charset="0"/>
              </a:rPr>
              <a:t>Multiple bus is used for multiple concurrency(2 or more transfers at same time)</a:t>
            </a:r>
          </a:p>
          <a:p>
            <a:pPr eaLnBrk="1" hangingPunct="1"/>
            <a:r>
              <a:rPr lang="en-US" sz="2400" smtClean="0">
                <a:solidFill>
                  <a:srgbClr val="00B050"/>
                </a:solidFill>
                <a:latin typeface="Times New Roman" pitchFamily="18" charset="0"/>
                <a:cs typeface="Times New Roman" pitchFamily="18" charset="0"/>
              </a:rPr>
              <a:t>Different devices have different transfer/operate speed.keyboards &amp; printers are slow.magnetic  or optical disks are fast.memory &amp; processor operate at electronic speed.</a:t>
            </a:r>
          </a:p>
          <a:p>
            <a:pPr eaLnBrk="1" hangingPunct="1"/>
            <a:r>
              <a:rPr lang="en-US" sz="2400" smtClean="0">
                <a:solidFill>
                  <a:srgbClr val="00B050"/>
                </a:solidFill>
                <a:latin typeface="Times New Roman" pitchFamily="18" charset="0"/>
                <a:cs typeface="Times New Roman" pitchFamily="18" charset="0"/>
              </a:rPr>
              <a:t>If the speed of bus is bounded by the slowest device connected to it, the efficiency will be very low.</a:t>
            </a:r>
          </a:p>
          <a:p>
            <a:pPr eaLnBrk="1" hangingPunct="1"/>
            <a:r>
              <a:rPr lang="en-US" sz="2400" smtClean="0">
                <a:solidFill>
                  <a:srgbClr val="00B050"/>
                </a:solidFill>
                <a:latin typeface="Times New Roman" pitchFamily="18" charset="0"/>
                <a:cs typeface="Times New Roman" pitchFamily="18" charset="0"/>
              </a:rPr>
              <a:t>How to solve this?</a:t>
            </a:r>
          </a:p>
          <a:p>
            <a:pPr eaLnBrk="1" hangingPunct="1"/>
            <a:r>
              <a:rPr lang="en-US" sz="2400" smtClean="0">
                <a:solidFill>
                  <a:srgbClr val="00B050"/>
                </a:solidFill>
                <a:latin typeface="Times New Roman" pitchFamily="18" charset="0"/>
                <a:cs typeface="Times New Roman" pitchFamily="18" charset="0"/>
              </a:rPr>
              <a:t>A common approach – use buffers.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Performance </a:t>
            </a:r>
            <a:endParaRPr lang="en-IN" dirty="0"/>
          </a:p>
        </p:txBody>
      </p:sp>
      <p:sp>
        <p:nvSpPr>
          <p:cNvPr id="3" name="Content Placeholder 2"/>
          <p:cNvSpPr>
            <a:spLocks noGrp="1"/>
          </p:cNvSpPr>
          <p:nvPr>
            <p:ph idx="1"/>
          </p:nvPr>
        </p:nvSpPr>
        <p:spPr>
          <a:xfrm>
            <a:off x="457200" y="1447800"/>
            <a:ext cx="8229600" cy="5181600"/>
          </a:xfrm>
        </p:spPr>
        <p:txBody>
          <a:bodyPr>
            <a:normAutofit lnSpcReduction="10000"/>
          </a:bodyPr>
          <a:lstStyle/>
          <a:p>
            <a:r>
              <a:rPr lang="en-US" sz="2800" dirty="0" smtClean="0">
                <a:latin typeface="Times New Roman" pitchFamily="18" charset="0"/>
                <a:cs typeface="Times New Roman" pitchFamily="18" charset="0"/>
              </a:rPr>
              <a:t>The most important measure of a computer is how quickly it can execute programs.</a:t>
            </a:r>
          </a:p>
          <a:p>
            <a:r>
              <a:rPr lang="en-US" sz="2800" dirty="0" smtClean="0">
                <a:solidFill>
                  <a:srgbClr val="FF0000"/>
                </a:solidFill>
                <a:latin typeface="Times New Roman" pitchFamily="18" charset="0"/>
                <a:cs typeface="Times New Roman" pitchFamily="18" charset="0"/>
              </a:rPr>
              <a:t>Three</a:t>
            </a:r>
            <a:r>
              <a:rPr lang="en-US" sz="2800" dirty="0" smtClean="0">
                <a:latin typeface="Times New Roman" pitchFamily="18" charset="0"/>
                <a:cs typeface="Times New Roman" pitchFamily="18" charset="0"/>
              </a:rPr>
              <a:t> factors affect performance:</a:t>
            </a:r>
          </a:p>
          <a:p>
            <a:pPr>
              <a:buFont typeface="Wingdings" pitchFamily="2" charset="2"/>
              <a:buChar char="Ø"/>
            </a:pPr>
            <a:r>
              <a:rPr lang="en-US" sz="2800" dirty="0" smtClean="0">
                <a:latin typeface="Times New Roman" pitchFamily="18" charset="0"/>
                <a:cs typeface="Times New Roman" pitchFamily="18" charset="0"/>
              </a:rPr>
              <a:t>Hardware design</a:t>
            </a:r>
          </a:p>
          <a:p>
            <a:pPr>
              <a:buFont typeface="Wingdings" pitchFamily="2" charset="2"/>
              <a:buChar char="Ø"/>
            </a:pPr>
            <a:r>
              <a:rPr lang="en-US" sz="2800" dirty="0" smtClean="0">
                <a:latin typeface="Times New Roman" pitchFamily="18" charset="0"/>
                <a:cs typeface="Times New Roman" pitchFamily="18" charset="0"/>
              </a:rPr>
              <a:t>Instruction set</a:t>
            </a:r>
          </a:p>
          <a:p>
            <a:pPr>
              <a:buFont typeface="Wingdings" pitchFamily="2" charset="2"/>
              <a:buChar char="Ø"/>
            </a:pPr>
            <a:r>
              <a:rPr lang="en-US" sz="2800" dirty="0" smtClean="0">
                <a:latin typeface="Times New Roman" pitchFamily="18" charset="0"/>
                <a:cs typeface="Times New Roman" pitchFamily="18" charset="0"/>
              </a:rPr>
              <a:t>Compiler</a:t>
            </a:r>
          </a:p>
          <a:p>
            <a:r>
              <a:rPr lang="en-US" sz="2800" dirty="0" smtClean="0">
                <a:solidFill>
                  <a:srgbClr val="FF0000"/>
                </a:solidFill>
                <a:latin typeface="Times New Roman" pitchFamily="18" charset="0"/>
                <a:cs typeface="Times New Roman" pitchFamily="18" charset="0"/>
              </a:rPr>
              <a:t>Elapsed time</a:t>
            </a:r>
            <a:r>
              <a:rPr lang="en-US" sz="2800" dirty="0" smtClean="0">
                <a:latin typeface="Times New Roman" pitchFamily="18" charset="0"/>
                <a:cs typeface="Times New Roman" pitchFamily="18" charset="0"/>
              </a:rPr>
              <a:t>: total time required to execute the program.(depends on all the units of the computer)</a:t>
            </a:r>
          </a:p>
          <a:p>
            <a:r>
              <a:rPr lang="en-US" sz="2800" dirty="0" smtClean="0">
                <a:solidFill>
                  <a:srgbClr val="FF0000"/>
                </a:solidFill>
                <a:latin typeface="Times New Roman" pitchFamily="18" charset="0"/>
                <a:cs typeface="Times New Roman" pitchFamily="18" charset="0"/>
              </a:rPr>
              <a:t>Processor time: </a:t>
            </a:r>
            <a:r>
              <a:rPr lang="en-US" sz="2800" dirty="0" smtClean="0">
                <a:latin typeface="Times New Roman" pitchFamily="18" charset="0"/>
                <a:cs typeface="Times New Roman" pitchFamily="18" charset="0"/>
              </a:rPr>
              <a:t>the total time during which processor is active.(it depends on the hardware involved in execution of individual instructions)</a:t>
            </a:r>
          </a:p>
          <a:p>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Performance cont..</a:t>
            </a:r>
            <a:endParaRPr lang="en-IN" dirty="0"/>
          </a:p>
        </p:txBody>
      </p:sp>
      <p:sp>
        <p:nvSpPr>
          <p:cNvPr id="4" name="Freeform 4"/>
          <p:cNvSpPr>
            <a:spLocks/>
          </p:cNvSpPr>
          <p:nvPr/>
        </p:nvSpPr>
        <p:spPr bwMode="auto">
          <a:xfrm>
            <a:off x="5934075" y="3225800"/>
            <a:ext cx="300038" cy="1223963"/>
          </a:xfrm>
          <a:custGeom>
            <a:avLst/>
            <a:gdLst>
              <a:gd name="T0" fmla="*/ 2147483647 w 11"/>
              <a:gd name="T1" fmla="*/ 2147483647 h 45"/>
              <a:gd name="T2" fmla="*/ 2147483647 w 11"/>
              <a:gd name="T3" fmla="*/ 2147483647 h 45"/>
              <a:gd name="T4" fmla="*/ 2147483647 w 11"/>
              <a:gd name="T5" fmla="*/ 2147483647 h 45"/>
              <a:gd name="T6" fmla="*/ 2147483647 w 11"/>
              <a:gd name="T7" fmla="*/ 2147483647 h 45"/>
              <a:gd name="T8" fmla="*/ 2147483647 w 11"/>
              <a:gd name="T9" fmla="*/ 2147483647 h 45"/>
              <a:gd name="T10" fmla="*/ 0 w 11"/>
              <a:gd name="T11" fmla="*/ 2147483647 h 45"/>
              <a:gd name="T12" fmla="*/ 2147483647 w 11"/>
              <a:gd name="T13" fmla="*/ 2147483647 h 45"/>
              <a:gd name="T14" fmla="*/ 2147483647 w 11"/>
              <a:gd name="T15" fmla="*/ 2147483647 h 45"/>
              <a:gd name="T16" fmla="*/ 0 w 11"/>
              <a:gd name="T17" fmla="*/ 2147483647 h 45"/>
              <a:gd name="T18" fmla="*/ 2147483647 w 11"/>
              <a:gd name="T19" fmla="*/ 0 h 45"/>
              <a:gd name="T20" fmla="*/ 2147483647 w 11"/>
              <a:gd name="T21" fmla="*/ 2147483647 h 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
              <a:gd name="T34" fmla="*/ 0 h 45"/>
              <a:gd name="T35" fmla="*/ 11 w 11"/>
              <a:gd name="T36" fmla="*/ 45 h 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 h="45">
                <a:moveTo>
                  <a:pt x="11" y="9"/>
                </a:moveTo>
                <a:lnTo>
                  <a:pt x="8" y="9"/>
                </a:lnTo>
                <a:lnTo>
                  <a:pt x="8" y="37"/>
                </a:lnTo>
                <a:lnTo>
                  <a:pt x="11" y="37"/>
                </a:lnTo>
                <a:lnTo>
                  <a:pt x="6" y="45"/>
                </a:lnTo>
                <a:lnTo>
                  <a:pt x="0" y="37"/>
                </a:lnTo>
                <a:lnTo>
                  <a:pt x="3" y="37"/>
                </a:lnTo>
                <a:lnTo>
                  <a:pt x="3" y="9"/>
                </a:lnTo>
                <a:lnTo>
                  <a:pt x="0" y="9"/>
                </a:lnTo>
                <a:lnTo>
                  <a:pt x="6" y="0"/>
                </a:lnTo>
                <a:lnTo>
                  <a:pt x="11" y="9"/>
                </a:lnTo>
              </a:path>
            </a:pathLst>
          </a:custGeom>
          <a:noFill/>
          <a:ln w="26988">
            <a:solidFill>
              <a:srgbClr val="00FFFF"/>
            </a:solidFill>
            <a:round/>
            <a:headEnd/>
            <a:tailEnd/>
          </a:ln>
        </p:spPr>
        <p:txBody>
          <a:bodyPr/>
          <a:lstStyle/>
          <a:p>
            <a:endParaRPr lang="en-IN"/>
          </a:p>
        </p:txBody>
      </p:sp>
      <p:sp>
        <p:nvSpPr>
          <p:cNvPr id="5" name="Rectangle 5"/>
          <p:cNvSpPr>
            <a:spLocks noChangeArrowheads="1"/>
          </p:cNvSpPr>
          <p:nvPr/>
        </p:nvSpPr>
        <p:spPr bwMode="auto">
          <a:xfrm>
            <a:off x="1447800" y="1676400"/>
            <a:ext cx="1849438" cy="1549400"/>
          </a:xfrm>
          <a:prstGeom prst="rect">
            <a:avLst/>
          </a:prstGeom>
          <a:noFill/>
          <a:ln w="26988">
            <a:solidFill>
              <a:srgbClr val="00FFFF"/>
            </a:solidFill>
            <a:miter lim="800000"/>
            <a:headEnd/>
            <a:tailEnd/>
          </a:ln>
        </p:spPr>
        <p:txBody>
          <a:bodyPr/>
          <a:lstStyle/>
          <a:p>
            <a:endParaRPr lang="en-US"/>
          </a:p>
        </p:txBody>
      </p:sp>
      <p:sp>
        <p:nvSpPr>
          <p:cNvPr id="6" name="Rectangle 6"/>
          <p:cNvSpPr>
            <a:spLocks noChangeArrowheads="1"/>
          </p:cNvSpPr>
          <p:nvPr/>
        </p:nvSpPr>
        <p:spPr bwMode="auto">
          <a:xfrm>
            <a:off x="4548188" y="1676400"/>
            <a:ext cx="3071812" cy="1549400"/>
          </a:xfrm>
          <a:prstGeom prst="rect">
            <a:avLst/>
          </a:prstGeom>
          <a:solidFill>
            <a:srgbClr val="E5FFFF"/>
          </a:solidFill>
          <a:ln w="0">
            <a:solidFill>
              <a:srgbClr val="E5FFFF"/>
            </a:solidFill>
            <a:miter lim="800000"/>
            <a:headEnd/>
            <a:tailEnd/>
          </a:ln>
        </p:spPr>
        <p:txBody>
          <a:bodyPr/>
          <a:lstStyle/>
          <a:p>
            <a:endParaRPr lang="en-US"/>
          </a:p>
        </p:txBody>
      </p:sp>
      <p:sp>
        <p:nvSpPr>
          <p:cNvPr id="7" name="Rectangle 7"/>
          <p:cNvSpPr>
            <a:spLocks noChangeArrowheads="1"/>
          </p:cNvSpPr>
          <p:nvPr/>
        </p:nvSpPr>
        <p:spPr bwMode="auto">
          <a:xfrm>
            <a:off x="4548188" y="1676400"/>
            <a:ext cx="3071812" cy="1549400"/>
          </a:xfrm>
          <a:prstGeom prst="rect">
            <a:avLst/>
          </a:prstGeom>
          <a:noFill/>
          <a:ln w="26988">
            <a:solidFill>
              <a:srgbClr val="00FFFF"/>
            </a:solidFill>
            <a:miter lim="800000"/>
            <a:headEnd/>
            <a:tailEnd/>
          </a:ln>
        </p:spPr>
        <p:txBody>
          <a:bodyPr/>
          <a:lstStyle/>
          <a:p>
            <a:endParaRPr lang="en-US"/>
          </a:p>
        </p:txBody>
      </p:sp>
      <p:sp>
        <p:nvSpPr>
          <p:cNvPr id="8" name="Rectangle 8"/>
          <p:cNvSpPr>
            <a:spLocks noChangeArrowheads="1"/>
          </p:cNvSpPr>
          <p:nvPr/>
        </p:nvSpPr>
        <p:spPr bwMode="auto">
          <a:xfrm>
            <a:off x="4846638" y="2003425"/>
            <a:ext cx="1250950" cy="923925"/>
          </a:xfrm>
          <a:prstGeom prst="rect">
            <a:avLst/>
          </a:prstGeom>
          <a:solidFill>
            <a:srgbClr val="FFFFFF"/>
          </a:solidFill>
          <a:ln w="0">
            <a:solidFill>
              <a:srgbClr val="FFFFFF"/>
            </a:solidFill>
            <a:miter lim="800000"/>
            <a:headEnd/>
            <a:tailEnd/>
          </a:ln>
        </p:spPr>
        <p:txBody>
          <a:bodyPr/>
          <a:lstStyle/>
          <a:p>
            <a:endParaRPr lang="en-US"/>
          </a:p>
        </p:txBody>
      </p:sp>
      <p:sp>
        <p:nvSpPr>
          <p:cNvPr id="9" name="Rectangle 9"/>
          <p:cNvSpPr>
            <a:spLocks noChangeArrowheads="1"/>
          </p:cNvSpPr>
          <p:nvPr/>
        </p:nvSpPr>
        <p:spPr bwMode="auto">
          <a:xfrm>
            <a:off x="4846638" y="2003425"/>
            <a:ext cx="1250950" cy="923925"/>
          </a:xfrm>
          <a:prstGeom prst="rect">
            <a:avLst/>
          </a:prstGeom>
          <a:noFill/>
          <a:ln w="26988">
            <a:solidFill>
              <a:srgbClr val="000000"/>
            </a:solidFill>
            <a:miter lim="800000"/>
            <a:headEnd/>
            <a:tailEnd/>
          </a:ln>
        </p:spPr>
        <p:txBody>
          <a:bodyPr/>
          <a:lstStyle/>
          <a:p>
            <a:endParaRPr lang="en-US"/>
          </a:p>
        </p:txBody>
      </p:sp>
      <p:sp>
        <p:nvSpPr>
          <p:cNvPr id="10" name="Rectangle 10"/>
          <p:cNvSpPr>
            <a:spLocks noChangeArrowheads="1"/>
          </p:cNvSpPr>
          <p:nvPr/>
        </p:nvSpPr>
        <p:spPr bwMode="auto">
          <a:xfrm>
            <a:off x="2127250" y="2138363"/>
            <a:ext cx="525463" cy="288925"/>
          </a:xfrm>
          <a:prstGeom prst="rect">
            <a:avLst/>
          </a:prstGeom>
          <a:noFill/>
          <a:ln w="9525">
            <a:noFill/>
            <a:miter lim="800000"/>
            <a:headEnd/>
            <a:tailEnd/>
          </a:ln>
        </p:spPr>
        <p:txBody>
          <a:bodyPr wrap="none" lIns="0" tIns="0" rIns="0" bIns="0">
            <a:spAutoFit/>
          </a:bodyPr>
          <a:lstStyle/>
          <a:p>
            <a:r>
              <a:rPr lang="en-US" sz="1900">
                <a:solidFill>
                  <a:srgbClr val="000000"/>
                </a:solidFill>
                <a:latin typeface="Nimbus Roman No9 L" charset="0"/>
              </a:rPr>
              <a:t>Main</a:t>
            </a:r>
            <a:endParaRPr lang="en-US" sz="2400">
              <a:latin typeface="Times New Roman" pitchFamily="18" charset="0"/>
            </a:endParaRPr>
          </a:p>
        </p:txBody>
      </p:sp>
      <p:sp>
        <p:nvSpPr>
          <p:cNvPr id="11" name="Rectangle 11"/>
          <p:cNvSpPr>
            <a:spLocks noChangeArrowheads="1"/>
          </p:cNvSpPr>
          <p:nvPr/>
        </p:nvSpPr>
        <p:spPr bwMode="auto">
          <a:xfrm>
            <a:off x="1963738" y="2411413"/>
            <a:ext cx="874712" cy="288925"/>
          </a:xfrm>
          <a:prstGeom prst="rect">
            <a:avLst/>
          </a:prstGeom>
          <a:noFill/>
          <a:ln w="9525">
            <a:noFill/>
            <a:miter lim="800000"/>
            <a:headEnd/>
            <a:tailEnd/>
          </a:ln>
        </p:spPr>
        <p:txBody>
          <a:bodyPr wrap="none" lIns="0" tIns="0" rIns="0" bIns="0">
            <a:spAutoFit/>
          </a:bodyPr>
          <a:lstStyle/>
          <a:p>
            <a:r>
              <a:rPr lang="en-US" sz="1900">
                <a:solidFill>
                  <a:srgbClr val="000000"/>
                </a:solidFill>
                <a:latin typeface="Nimbus Roman No9 L" charset="0"/>
              </a:rPr>
              <a:t>memory</a:t>
            </a:r>
            <a:endParaRPr lang="en-US" sz="2400">
              <a:latin typeface="Times New Roman" pitchFamily="18" charset="0"/>
            </a:endParaRPr>
          </a:p>
        </p:txBody>
      </p:sp>
      <p:sp>
        <p:nvSpPr>
          <p:cNvPr id="12" name="Rectangle 12"/>
          <p:cNvSpPr>
            <a:spLocks noChangeArrowheads="1"/>
          </p:cNvSpPr>
          <p:nvPr/>
        </p:nvSpPr>
        <p:spPr bwMode="auto">
          <a:xfrm>
            <a:off x="6424613" y="2301875"/>
            <a:ext cx="1089025" cy="288925"/>
          </a:xfrm>
          <a:prstGeom prst="rect">
            <a:avLst/>
          </a:prstGeom>
          <a:noFill/>
          <a:ln w="9525">
            <a:noFill/>
            <a:miter lim="800000"/>
            <a:headEnd/>
            <a:tailEnd/>
          </a:ln>
        </p:spPr>
        <p:txBody>
          <a:bodyPr wrap="none" lIns="0" tIns="0" rIns="0" bIns="0">
            <a:spAutoFit/>
          </a:bodyPr>
          <a:lstStyle/>
          <a:p>
            <a:r>
              <a:rPr lang="en-US" sz="1900">
                <a:solidFill>
                  <a:srgbClr val="000000"/>
                </a:solidFill>
                <a:latin typeface="Nimbus Roman No9 L" charset="0"/>
              </a:rPr>
              <a:t>Processor</a:t>
            </a:r>
            <a:endParaRPr lang="en-US" sz="2400">
              <a:latin typeface="Times New Roman" pitchFamily="18" charset="0"/>
            </a:endParaRPr>
          </a:p>
        </p:txBody>
      </p:sp>
      <p:sp>
        <p:nvSpPr>
          <p:cNvPr id="13" name="Freeform 13"/>
          <p:cNvSpPr>
            <a:spLocks/>
          </p:cNvSpPr>
          <p:nvPr/>
        </p:nvSpPr>
        <p:spPr bwMode="auto">
          <a:xfrm>
            <a:off x="2235200" y="3225800"/>
            <a:ext cx="300038" cy="1223963"/>
          </a:xfrm>
          <a:custGeom>
            <a:avLst/>
            <a:gdLst>
              <a:gd name="T0" fmla="*/ 2147483647 w 11"/>
              <a:gd name="T1" fmla="*/ 2147483647 h 45"/>
              <a:gd name="T2" fmla="*/ 2147483647 w 11"/>
              <a:gd name="T3" fmla="*/ 2147483647 h 45"/>
              <a:gd name="T4" fmla="*/ 2147483647 w 11"/>
              <a:gd name="T5" fmla="*/ 2147483647 h 45"/>
              <a:gd name="T6" fmla="*/ 2147483647 w 11"/>
              <a:gd name="T7" fmla="*/ 2147483647 h 45"/>
              <a:gd name="T8" fmla="*/ 2147483647 w 11"/>
              <a:gd name="T9" fmla="*/ 2147483647 h 45"/>
              <a:gd name="T10" fmla="*/ 0 w 11"/>
              <a:gd name="T11" fmla="*/ 2147483647 h 45"/>
              <a:gd name="T12" fmla="*/ 2147483647 w 11"/>
              <a:gd name="T13" fmla="*/ 2147483647 h 45"/>
              <a:gd name="T14" fmla="*/ 2147483647 w 11"/>
              <a:gd name="T15" fmla="*/ 2147483647 h 45"/>
              <a:gd name="T16" fmla="*/ 0 w 11"/>
              <a:gd name="T17" fmla="*/ 2147483647 h 45"/>
              <a:gd name="T18" fmla="*/ 2147483647 w 11"/>
              <a:gd name="T19" fmla="*/ 0 h 45"/>
              <a:gd name="T20" fmla="*/ 2147483647 w 11"/>
              <a:gd name="T21" fmla="*/ 2147483647 h 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
              <a:gd name="T34" fmla="*/ 0 h 45"/>
              <a:gd name="T35" fmla="*/ 11 w 11"/>
              <a:gd name="T36" fmla="*/ 45 h 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 h="45">
                <a:moveTo>
                  <a:pt x="11" y="9"/>
                </a:moveTo>
                <a:lnTo>
                  <a:pt x="8" y="9"/>
                </a:lnTo>
                <a:lnTo>
                  <a:pt x="8" y="37"/>
                </a:lnTo>
                <a:lnTo>
                  <a:pt x="11" y="37"/>
                </a:lnTo>
                <a:lnTo>
                  <a:pt x="5" y="45"/>
                </a:lnTo>
                <a:lnTo>
                  <a:pt x="0" y="37"/>
                </a:lnTo>
                <a:lnTo>
                  <a:pt x="3" y="37"/>
                </a:lnTo>
                <a:lnTo>
                  <a:pt x="3" y="9"/>
                </a:lnTo>
                <a:lnTo>
                  <a:pt x="0" y="9"/>
                </a:lnTo>
                <a:lnTo>
                  <a:pt x="5" y="0"/>
                </a:lnTo>
                <a:lnTo>
                  <a:pt x="11" y="9"/>
                </a:lnTo>
              </a:path>
            </a:pathLst>
          </a:custGeom>
          <a:noFill/>
          <a:ln w="26988">
            <a:solidFill>
              <a:srgbClr val="00FFFF"/>
            </a:solidFill>
            <a:round/>
            <a:headEnd/>
            <a:tailEnd/>
          </a:ln>
        </p:spPr>
        <p:txBody>
          <a:bodyPr/>
          <a:lstStyle/>
          <a:p>
            <a:endParaRPr lang="en-IN"/>
          </a:p>
        </p:txBody>
      </p:sp>
      <p:sp>
        <p:nvSpPr>
          <p:cNvPr id="14" name="Freeform 14"/>
          <p:cNvSpPr>
            <a:spLocks/>
          </p:cNvSpPr>
          <p:nvPr/>
        </p:nvSpPr>
        <p:spPr bwMode="auto">
          <a:xfrm>
            <a:off x="522288" y="4395788"/>
            <a:ext cx="8023225" cy="298450"/>
          </a:xfrm>
          <a:custGeom>
            <a:avLst/>
            <a:gdLst>
              <a:gd name="T0" fmla="*/ 2147483647 w 295"/>
              <a:gd name="T1" fmla="*/ 2147483647 h 11"/>
              <a:gd name="T2" fmla="*/ 2147483647 w 295"/>
              <a:gd name="T3" fmla="*/ 0 h 11"/>
              <a:gd name="T4" fmla="*/ 2147483647 w 295"/>
              <a:gd name="T5" fmla="*/ 2147483647 h 11"/>
              <a:gd name="T6" fmla="*/ 2147483647 w 295"/>
              <a:gd name="T7" fmla="*/ 2147483647 h 11"/>
              <a:gd name="T8" fmla="*/ 2147483647 w 295"/>
              <a:gd name="T9" fmla="*/ 2147483647 h 11"/>
              <a:gd name="T10" fmla="*/ 2147483647 w 295"/>
              <a:gd name="T11" fmla="*/ 2147483647 h 11"/>
              <a:gd name="T12" fmla="*/ 2147483647 w 295"/>
              <a:gd name="T13" fmla="*/ 2147483647 h 11"/>
              <a:gd name="T14" fmla="*/ 0 w 295"/>
              <a:gd name="T15" fmla="*/ 2147483647 h 11"/>
              <a:gd name="T16" fmla="*/ 2147483647 w 295"/>
              <a:gd name="T17" fmla="*/ 0 h 11"/>
              <a:gd name="T18" fmla="*/ 2147483647 w 295"/>
              <a:gd name="T19" fmla="*/ 2147483647 h 11"/>
              <a:gd name="T20" fmla="*/ 2147483647 w 295"/>
              <a:gd name="T21" fmla="*/ 2147483647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5"/>
              <a:gd name="T34" fmla="*/ 0 h 11"/>
              <a:gd name="T35" fmla="*/ 295 w 295"/>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5" h="11">
                <a:moveTo>
                  <a:pt x="287" y="2"/>
                </a:moveTo>
                <a:lnTo>
                  <a:pt x="287" y="0"/>
                </a:lnTo>
                <a:lnTo>
                  <a:pt x="295" y="5"/>
                </a:lnTo>
                <a:lnTo>
                  <a:pt x="287" y="11"/>
                </a:lnTo>
                <a:lnTo>
                  <a:pt x="287" y="8"/>
                </a:lnTo>
                <a:lnTo>
                  <a:pt x="9" y="8"/>
                </a:lnTo>
                <a:lnTo>
                  <a:pt x="9" y="11"/>
                </a:lnTo>
                <a:lnTo>
                  <a:pt x="0" y="5"/>
                </a:lnTo>
                <a:lnTo>
                  <a:pt x="9" y="0"/>
                </a:lnTo>
                <a:lnTo>
                  <a:pt x="9" y="2"/>
                </a:lnTo>
                <a:lnTo>
                  <a:pt x="287" y="2"/>
                </a:lnTo>
              </a:path>
            </a:pathLst>
          </a:custGeom>
          <a:noFill/>
          <a:ln w="26988">
            <a:solidFill>
              <a:srgbClr val="00FFFF"/>
            </a:solidFill>
            <a:round/>
            <a:headEnd/>
            <a:tailEnd/>
          </a:ln>
        </p:spPr>
        <p:txBody>
          <a:bodyPr/>
          <a:lstStyle/>
          <a:p>
            <a:endParaRPr lang="en-IN"/>
          </a:p>
        </p:txBody>
      </p:sp>
      <p:sp>
        <p:nvSpPr>
          <p:cNvPr id="15" name="Rectangle 15"/>
          <p:cNvSpPr>
            <a:spLocks noChangeArrowheads="1"/>
          </p:cNvSpPr>
          <p:nvPr/>
        </p:nvSpPr>
        <p:spPr bwMode="auto">
          <a:xfrm>
            <a:off x="4030663" y="3987800"/>
            <a:ext cx="415925" cy="288925"/>
          </a:xfrm>
          <a:prstGeom prst="rect">
            <a:avLst/>
          </a:prstGeom>
          <a:noFill/>
          <a:ln w="9525">
            <a:noFill/>
            <a:miter lim="800000"/>
            <a:headEnd/>
            <a:tailEnd/>
          </a:ln>
        </p:spPr>
        <p:txBody>
          <a:bodyPr wrap="none" lIns="0" tIns="0" rIns="0" bIns="0">
            <a:spAutoFit/>
          </a:bodyPr>
          <a:lstStyle/>
          <a:p>
            <a:r>
              <a:rPr lang="en-US" sz="1900">
                <a:solidFill>
                  <a:srgbClr val="000000"/>
                </a:solidFill>
                <a:latin typeface="Nimbus Roman No9 L" charset="0"/>
              </a:rPr>
              <a:t>Bus</a:t>
            </a:r>
            <a:endParaRPr lang="en-US" sz="2400">
              <a:latin typeface="Times New Roman" pitchFamily="18" charset="0"/>
            </a:endParaRPr>
          </a:p>
        </p:txBody>
      </p:sp>
      <p:sp>
        <p:nvSpPr>
          <p:cNvPr id="16" name="Rectangle 16"/>
          <p:cNvSpPr>
            <a:spLocks noChangeArrowheads="1"/>
          </p:cNvSpPr>
          <p:nvPr/>
        </p:nvSpPr>
        <p:spPr bwMode="auto">
          <a:xfrm>
            <a:off x="5173663" y="2138363"/>
            <a:ext cx="700087" cy="288925"/>
          </a:xfrm>
          <a:prstGeom prst="rect">
            <a:avLst/>
          </a:prstGeom>
          <a:noFill/>
          <a:ln w="9525">
            <a:noFill/>
            <a:miter lim="800000"/>
            <a:headEnd/>
            <a:tailEnd/>
          </a:ln>
        </p:spPr>
        <p:txBody>
          <a:bodyPr wrap="none" lIns="0" tIns="0" rIns="0" bIns="0">
            <a:spAutoFit/>
          </a:bodyPr>
          <a:lstStyle/>
          <a:p>
            <a:r>
              <a:rPr lang="en-US" sz="1900">
                <a:solidFill>
                  <a:srgbClr val="000000"/>
                </a:solidFill>
                <a:latin typeface="Nimbus Roman No9 L" charset="0"/>
              </a:rPr>
              <a:t>Cache</a:t>
            </a:r>
            <a:endParaRPr lang="en-US" sz="2400">
              <a:latin typeface="Times New Roman" pitchFamily="18" charset="0"/>
            </a:endParaRPr>
          </a:p>
        </p:txBody>
      </p:sp>
      <p:sp>
        <p:nvSpPr>
          <p:cNvPr id="17" name="Rectangle 17"/>
          <p:cNvSpPr>
            <a:spLocks noChangeArrowheads="1"/>
          </p:cNvSpPr>
          <p:nvPr/>
        </p:nvSpPr>
        <p:spPr bwMode="auto">
          <a:xfrm>
            <a:off x="5064125" y="2411413"/>
            <a:ext cx="874713" cy="288925"/>
          </a:xfrm>
          <a:prstGeom prst="rect">
            <a:avLst/>
          </a:prstGeom>
          <a:noFill/>
          <a:ln w="9525">
            <a:noFill/>
            <a:miter lim="800000"/>
            <a:headEnd/>
            <a:tailEnd/>
          </a:ln>
        </p:spPr>
        <p:txBody>
          <a:bodyPr wrap="none" lIns="0" tIns="0" rIns="0" bIns="0">
            <a:spAutoFit/>
          </a:bodyPr>
          <a:lstStyle/>
          <a:p>
            <a:r>
              <a:rPr lang="en-US" sz="1900">
                <a:solidFill>
                  <a:srgbClr val="000000"/>
                </a:solidFill>
                <a:latin typeface="Nimbus Roman No9 L" charset="0"/>
              </a:rPr>
              <a:t>memory</a:t>
            </a:r>
            <a:endParaRPr lang="en-US" sz="2400">
              <a:latin typeface="Times New Roman" pitchFamily="18" charset="0"/>
            </a:endParaRPr>
          </a:p>
        </p:txBody>
      </p:sp>
      <p:sp>
        <p:nvSpPr>
          <p:cNvPr id="19" name="Rectangle 19"/>
          <p:cNvSpPr>
            <a:spLocks noChangeArrowheads="1"/>
          </p:cNvSpPr>
          <p:nvPr/>
        </p:nvSpPr>
        <p:spPr bwMode="auto">
          <a:xfrm>
            <a:off x="2971800" y="4953000"/>
            <a:ext cx="3104953" cy="323165"/>
          </a:xfrm>
          <a:prstGeom prst="rect">
            <a:avLst/>
          </a:prstGeom>
          <a:noFill/>
          <a:ln w="9525">
            <a:noFill/>
            <a:miter lim="800000"/>
            <a:headEnd/>
            <a:tailEnd/>
          </a:ln>
        </p:spPr>
        <p:txBody>
          <a:bodyPr wrap="none" lIns="0" tIns="0" rIns="0" bIns="0">
            <a:spAutoFit/>
          </a:bodyPr>
          <a:lstStyle/>
          <a:p>
            <a:r>
              <a:rPr lang="en-US" sz="2100" dirty="0" smtClean="0">
                <a:solidFill>
                  <a:srgbClr val="000000"/>
                </a:solidFill>
                <a:latin typeface="Nimbus Roman No9 L" charset="0"/>
              </a:rPr>
              <a:t>Fig. The </a:t>
            </a:r>
            <a:r>
              <a:rPr lang="en-US" sz="2100" dirty="0">
                <a:solidFill>
                  <a:srgbClr val="000000"/>
                </a:solidFill>
                <a:latin typeface="Nimbus Roman No9 L" charset="0"/>
              </a:rPr>
              <a:t>processor cache.</a:t>
            </a:r>
            <a:endParaRPr lang="en-US" sz="2400" dirty="0">
              <a:latin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Performance cont..</a:t>
            </a:r>
            <a:endParaRPr lang="en-IN" dirty="0"/>
          </a:p>
        </p:txBody>
      </p:sp>
      <p:sp>
        <p:nvSpPr>
          <p:cNvPr id="3" name="Content Placeholder 2"/>
          <p:cNvSpPr>
            <a:spLocks noGrp="1"/>
          </p:cNvSpPr>
          <p:nvPr>
            <p:ph idx="1"/>
          </p:nvPr>
        </p:nvSpPr>
        <p:spPr>
          <a:xfrm>
            <a:off x="381000" y="1524000"/>
            <a:ext cx="8534400" cy="5029200"/>
          </a:xfrm>
        </p:spPr>
        <p:txBody>
          <a:bodyPr>
            <a:normAutofit fontScale="92500" lnSpcReduction="10000"/>
          </a:bodyPr>
          <a:lstStyle/>
          <a:p>
            <a:r>
              <a:rPr lang="en-US" sz="2800" dirty="0" smtClean="0">
                <a:latin typeface="Times New Roman" pitchFamily="18" charset="0"/>
                <a:cs typeface="Times New Roman" pitchFamily="18" charset="0"/>
              </a:rPr>
              <a:t>Flow between memory &amp; processor.</a:t>
            </a:r>
          </a:p>
          <a:p>
            <a:pPr algn="just"/>
            <a:r>
              <a:rPr lang="en-US" sz="2800" dirty="0" smtClean="0">
                <a:latin typeface="Times New Roman" pitchFamily="18" charset="0"/>
                <a:cs typeface="Times New Roman" pitchFamily="18" charset="0"/>
              </a:rPr>
              <a:t>All program instructions &amp; the required data are stored in main memory</a:t>
            </a:r>
          </a:p>
          <a:p>
            <a:pPr algn="just"/>
            <a:r>
              <a:rPr lang="en-US" sz="2800" dirty="0" smtClean="0">
                <a:latin typeface="Times New Roman" pitchFamily="18" charset="0"/>
                <a:cs typeface="Times New Roman" pitchFamily="18" charset="0"/>
              </a:rPr>
              <a:t>Instructions are fetched one by one over the bus into the processor,&amp; a copy is placed in the cache.</a:t>
            </a:r>
          </a:p>
          <a:p>
            <a:pPr algn="just"/>
            <a:r>
              <a:rPr lang="en-US" sz="2800" dirty="0" smtClean="0">
                <a:latin typeface="Times New Roman" pitchFamily="18" charset="0"/>
                <a:cs typeface="Times New Roman" pitchFamily="18" charset="0"/>
              </a:rPr>
              <a:t>When the instruction needs the data, the data is fetched &amp; the copy is placed in the cache.</a:t>
            </a:r>
          </a:p>
          <a:p>
            <a:pPr algn="just"/>
            <a:r>
              <a:rPr lang="en-US" sz="2800" dirty="0" smtClean="0">
                <a:latin typeface="Times New Roman" pitchFamily="18" charset="0"/>
                <a:cs typeface="Times New Roman" pitchFamily="18" charset="0"/>
              </a:rPr>
              <a:t>If the same instruction or data is needed a second time, it is read directly from the cache. Hence speed increases. </a:t>
            </a:r>
          </a:p>
          <a:p>
            <a:r>
              <a:rPr lang="en-US" sz="2800" dirty="0" smtClean="0">
                <a:latin typeface="Times New Roman" pitchFamily="18" charset="0"/>
                <a:cs typeface="Times New Roman" pitchFamily="18" charset="0"/>
              </a:rPr>
              <a:t>The processor and a relatively small cache memory can be fabricated on a single integrated circuit chip.</a:t>
            </a:r>
          </a:p>
          <a:p>
            <a:r>
              <a:rPr lang="en-US" sz="2800" dirty="0" smtClean="0">
                <a:latin typeface="Times New Roman" pitchFamily="18" charset="0"/>
                <a:cs typeface="Times New Roman" pitchFamily="18" charset="0"/>
              </a:rPr>
              <a:t>Increases speed.</a:t>
            </a:r>
          </a:p>
          <a:p>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Performance cont..</a:t>
            </a:r>
            <a:endParaRPr lang="en-IN" dirty="0"/>
          </a:p>
        </p:txBody>
      </p:sp>
      <p:sp>
        <p:nvSpPr>
          <p:cNvPr id="3" name="Content Placeholder 2"/>
          <p:cNvSpPr>
            <a:spLocks noGrp="1"/>
          </p:cNvSpPr>
          <p:nvPr>
            <p:ph idx="1"/>
          </p:nvPr>
        </p:nvSpPr>
        <p:spPr/>
        <p:txBody>
          <a:bodyPr>
            <a:normAutofit fontScale="92500" lnSpcReduction="10000"/>
          </a:bodyPr>
          <a:lstStyle/>
          <a:p>
            <a:r>
              <a:rPr lang="en-US" sz="2800" dirty="0" smtClean="0">
                <a:solidFill>
                  <a:srgbClr val="FF0000"/>
                </a:solidFill>
                <a:latin typeface="Times New Roman" pitchFamily="18" charset="0"/>
                <a:cs typeface="Times New Roman" pitchFamily="18" charset="0"/>
              </a:rPr>
              <a:t>Processor Clock</a:t>
            </a:r>
          </a:p>
          <a:p>
            <a:pPr algn="just"/>
            <a:r>
              <a:rPr lang="en-US" sz="2800" dirty="0" smtClean="0">
                <a:latin typeface="Times New Roman" pitchFamily="18" charset="0"/>
                <a:cs typeface="Times New Roman" pitchFamily="18" charset="0"/>
              </a:rPr>
              <a:t>Processor circuits are controlled by the timing signal called a </a:t>
            </a:r>
            <a:r>
              <a:rPr lang="en-US" sz="2800" dirty="0" smtClean="0">
                <a:solidFill>
                  <a:srgbClr val="0070C0"/>
                </a:solidFill>
                <a:latin typeface="Times New Roman" pitchFamily="18" charset="0"/>
                <a:cs typeface="Times New Roman" pitchFamily="18" charset="0"/>
              </a:rPr>
              <a:t>Clock.</a:t>
            </a:r>
          </a:p>
          <a:p>
            <a:pPr algn="just"/>
            <a:r>
              <a:rPr lang="en-US" sz="2800" dirty="0" smtClean="0">
                <a:latin typeface="Times New Roman" pitchFamily="18" charset="0"/>
                <a:cs typeface="Times New Roman" pitchFamily="18" charset="0"/>
              </a:rPr>
              <a:t>The clock defines regular time intervals called clock cycle</a:t>
            </a:r>
          </a:p>
          <a:p>
            <a:pPr algn="just"/>
            <a:r>
              <a:rPr lang="en-US" sz="2800" dirty="0" smtClean="0">
                <a:latin typeface="Times New Roman" pitchFamily="18" charset="0"/>
                <a:cs typeface="Times New Roman" pitchFamily="18" charset="0"/>
              </a:rPr>
              <a:t>The execution of each instruction is divided into several steps, each of which completes in one clock cycle.</a:t>
            </a:r>
          </a:p>
          <a:p>
            <a:pPr algn="just"/>
            <a:r>
              <a:rPr lang="en-US" sz="2800" dirty="0" smtClean="0">
                <a:latin typeface="Times New Roman" pitchFamily="18" charset="0"/>
                <a:cs typeface="Times New Roman" pitchFamily="18" charset="0"/>
              </a:rPr>
              <a:t>Clock rate R=1/P  </a:t>
            </a:r>
          </a:p>
          <a:p>
            <a:pPr algn="just">
              <a:buNone/>
            </a:pPr>
            <a:r>
              <a:rPr lang="en-US" sz="2800" dirty="0" smtClean="0">
                <a:latin typeface="Times New Roman" pitchFamily="18" charset="0"/>
                <a:cs typeface="Times New Roman" pitchFamily="18" charset="0"/>
              </a:rPr>
              <a:t>                where p=length of one clock cycle which affects performance.</a:t>
            </a:r>
          </a:p>
          <a:p>
            <a:pPr algn="just"/>
            <a:r>
              <a:rPr lang="en-US" sz="2800" dirty="0" smtClean="0">
                <a:latin typeface="Times New Roman" pitchFamily="18" charset="0"/>
                <a:cs typeface="Times New Roman" pitchFamily="18" charset="0"/>
              </a:rPr>
              <a:t>Hertz – cycles per second</a:t>
            </a:r>
          </a:p>
          <a:p>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Performance cont..</a:t>
            </a:r>
            <a:endParaRPr lang="en-IN" dirty="0"/>
          </a:p>
        </p:txBody>
      </p:sp>
      <p:sp>
        <p:nvSpPr>
          <p:cNvPr id="3" name="Content Placeholder 2"/>
          <p:cNvSpPr>
            <a:spLocks noGrp="1"/>
          </p:cNvSpPr>
          <p:nvPr>
            <p:ph idx="1"/>
          </p:nvPr>
        </p:nvSpPr>
        <p:spPr>
          <a:xfrm>
            <a:off x="381000" y="1524000"/>
            <a:ext cx="8534400" cy="4267200"/>
          </a:xfrm>
        </p:spPr>
        <p:txBody>
          <a:bodyPr/>
          <a:lstStyle/>
          <a:p>
            <a:r>
              <a:rPr lang="en-US" sz="2800" dirty="0" smtClean="0">
                <a:solidFill>
                  <a:srgbClr val="FF0000"/>
                </a:solidFill>
                <a:latin typeface="Times New Roman" pitchFamily="18" charset="0"/>
                <a:cs typeface="Times New Roman" pitchFamily="18" charset="0"/>
              </a:rPr>
              <a:t>Basic Performance Equation</a:t>
            </a:r>
          </a:p>
          <a:p>
            <a:pPr>
              <a:lnSpc>
                <a:spcPct val="80000"/>
              </a:lnSpc>
            </a:pPr>
            <a:r>
              <a:rPr lang="en-US" sz="2800" dirty="0" smtClean="0">
                <a:solidFill>
                  <a:srgbClr val="0070C0"/>
                </a:solidFill>
                <a:latin typeface="Times New Roman" pitchFamily="18" charset="0"/>
                <a:cs typeface="Times New Roman" pitchFamily="18" charset="0"/>
              </a:rPr>
              <a:t>T </a:t>
            </a:r>
            <a:r>
              <a:rPr lang="en-US" sz="2800" dirty="0" smtClean="0">
                <a:latin typeface="Times New Roman" pitchFamily="18" charset="0"/>
                <a:cs typeface="Times New Roman" pitchFamily="18" charset="0"/>
              </a:rPr>
              <a:t>– processor time required to execute a program that has been prepared in high-level language</a:t>
            </a:r>
          </a:p>
          <a:p>
            <a:pPr>
              <a:lnSpc>
                <a:spcPct val="80000"/>
              </a:lnSpc>
            </a:pPr>
            <a:r>
              <a:rPr lang="en-US" sz="2800" dirty="0" smtClean="0">
                <a:solidFill>
                  <a:srgbClr val="0070C0"/>
                </a:solidFill>
                <a:latin typeface="Times New Roman" pitchFamily="18" charset="0"/>
                <a:cs typeface="Times New Roman" pitchFamily="18" charset="0"/>
              </a:rPr>
              <a:t>N</a:t>
            </a:r>
            <a:r>
              <a:rPr lang="en-US" sz="2800" dirty="0" smtClean="0">
                <a:latin typeface="Times New Roman" pitchFamily="18" charset="0"/>
                <a:cs typeface="Times New Roman" pitchFamily="18" charset="0"/>
              </a:rPr>
              <a:t> – number of actual machine language instructions needed to complete the execution (note: loop)</a:t>
            </a:r>
          </a:p>
          <a:p>
            <a:pPr>
              <a:lnSpc>
                <a:spcPct val="80000"/>
              </a:lnSpc>
            </a:pPr>
            <a:r>
              <a:rPr lang="en-US" sz="2800" dirty="0" smtClean="0">
                <a:solidFill>
                  <a:srgbClr val="0070C0"/>
                </a:solidFill>
                <a:latin typeface="Times New Roman" pitchFamily="18" charset="0"/>
                <a:cs typeface="Times New Roman" pitchFamily="18" charset="0"/>
              </a:rPr>
              <a:t>S</a:t>
            </a:r>
            <a:r>
              <a:rPr lang="en-US" sz="2800" dirty="0" smtClean="0">
                <a:latin typeface="Times New Roman" pitchFamily="18" charset="0"/>
                <a:cs typeface="Times New Roman" pitchFamily="18" charset="0"/>
              </a:rPr>
              <a:t> – average number of basic steps needed to execute one machine instruction. Each step completes in one clock cycle</a:t>
            </a:r>
          </a:p>
          <a:p>
            <a:pPr>
              <a:lnSpc>
                <a:spcPct val="80000"/>
              </a:lnSpc>
            </a:pPr>
            <a:r>
              <a:rPr lang="en-US" sz="2800" dirty="0" smtClean="0">
                <a:solidFill>
                  <a:srgbClr val="0070C0"/>
                </a:solidFill>
                <a:latin typeface="Times New Roman" pitchFamily="18" charset="0"/>
                <a:cs typeface="Times New Roman" pitchFamily="18" charset="0"/>
              </a:rPr>
              <a:t>R</a:t>
            </a:r>
            <a:r>
              <a:rPr lang="en-US" sz="2800" dirty="0" smtClean="0">
                <a:latin typeface="Times New Roman" pitchFamily="18" charset="0"/>
                <a:cs typeface="Times New Roman" pitchFamily="18" charset="0"/>
              </a:rPr>
              <a:t> – clock rate</a:t>
            </a:r>
          </a:p>
          <a:p>
            <a:pPr>
              <a:lnSpc>
                <a:spcPct val="80000"/>
              </a:lnSpc>
            </a:pPr>
            <a:r>
              <a:rPr lang="en-US" sz="2800" dirty="0" smtClean="0">
                <a:latin typeface="Times New Roman" pitchFamily="18" charset="0"/>
                <a:cs typeface="Times New Roman" pitchFamily="18" charset="0"/>
              </a:rPr>
              <a:t>Note: these are not independent to each other</a:t>
            </a:r>
            <a:endParaRPr lang="en-IN" dirty="0"/>
          </a:p>
        </p:txBody>
      </p:sp>
      <p:graphicFrame>
        <p:nvGraphicFramePr>
          <p:cNvPr id="1026" name="Object 4"/>
          <p:cNvGraphicFramePr>
            <a:graphicFrameLocks noChangeAspect="1"/>
          </p:cNvGraphicFramePr>
          <p:nvPr/>
        </p:nvGraphicFramePr>
        <p:xfrm>
          <a:off x="3657600" y="5638800"/>
          <a:ext cx="1371600" cy="914400"/>
        </p:xfrm>
        <a:graphic>
          <a:graphicData uri="http://schemas.openxmlformats.org/presentationml/2006/ole">
            <p:oleObj spid="_x0000_s1026" name="Equation" r:id="rId3" imgW="660113" imgH="393529" progId="Equation.3">
              <p:embed/>
            </p:oleObj>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Performance cont..</a:t>
            </a:r>
            <a:endParaRPr lang="en-IN" dirty="0"/>
          </a:p>
        </p:txBody>
      </p:sp>
      <p:sp>
        <p:nvSpPr>
          <p:cNvPr id="3" name="Content Placeholder 2"/>
          <p:cNvSpPr>
            <a:spLocks noGrp="1"/>
          </p:cNvSpPr>
          <p:nvPr>
            <p:ph idx="1"/>
          </p:nvPr>
        </p:nvSpPr>
        <p:spPr/>
        <p:txBody>
          <a:bodyPr/>
          <a:lstStyle/>
          <a:p>
            <a:r>
              <a:rPr lang="en-US" dirty="0" smtClean="0">
                <a:solidFill>
                  <a:srgbClr val="0070C0"/>
                </a:solidFill>
              </a:rPr>
              <a:t>How to improve T?</a:t>
            </a:r>
          </a:p>
          <a:p>
            <a:pPr algn="just"/>
            <a:r>
              <a:rPr lang="en-US" sz="2800" dirty="0" smtClean="0">
                <a:latin typeface="Times New Roman" pitchFamily="18" charset="0"/>
                <a:cs typeface="Times New Roman" pitchFamily="18" charset="0"/>
              </a:rPr>
              <a:t>To achieve high performance reduce T=&gt; reduce N&amp; S ,increase R.</a:t>
            </a:r>
          </a:p>
          <a:p>
            <a:pPr algn="just"/>
            <a:r>
              <a:rPr lang="en-US" sz="2800" dirty="0" smtClean="0">
                <a:latin typeface="Times New Roman" pitchFamily="18" charset="0"/>
                <a:cs typeface="Times New Roman" pitchFamily="18" charset="0"/>
              </a:rPr>
              <a:t>N is reduce</a:t>
            </a:r>
            <a:r>
              <a:rPr lang="en-US" sz="2800" dirty="0" smtClean="0">
                <a:latin typeface="Times New Roman" pitchFamily="18" charset="0"/>
                <a:cs typeface="Times New Roman" pitchFamily="18" charset="0"/>
                <a:sym typeface="Wingdings" pitchFamily="2" charset="2"/>
              </a:rPr>
              <a:t> if the source program is compiled into few machine instruction.</a:t>
            </a:r>
          </a:p>
          <a:p>
            <a:pPr algn="just"/>
            <a:r>
              <a:rPr lang="en-US" sz="2800" dirty="0" smtClean="0">
                <a:latin typeface="Times New Roman" pitchFamily="18" charset="0"/>
                <a:cs typeface="Times New Roman" pitchFamily="18" charset="0"/>
                <a:sym typeface="Wingdings" pitchFamily="2" charset="2"/>
              </a:rPr>
              <a:t>S is reduced smaller number of basic steps or the execution of instruction overlapped.</a:t>
            </a:r>
          </a:p>
          <a:p>
            <a:pPr algn="just"/>
            <a:r>
              <a:rPr lang="en-US" sz="2800" dirty="0" smtClean="0">
                <a:latin typeface="Times New Roman" pitchFamily="18" charset="0"/>
                <a:cs typeface="Times New Roman" pitchFamily="18" charset="0"/>
                <a:sym typeface="Wingdings" pitchFamily="2" charset="2"/>
              </a:rPr>
              <a:t>High frequency clock increases R</a:t>
            </a: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Performance cont..</a:t>
            </a:r>
            <a:endParaRPr lang="en-IN" dirty="0"/>
          </a:p>
        </p:txBody>
      </p:sp>
      <p:sp>
        <p:nvSpPr>
          <p:cNvPr id="3" name="Content Placeholder 2"/>
          <p:cNvSpPr>
            <a:spLocks noGrp="1"/>
          </p:cNvSpPr>
          <p:nvPr>
            <p:ph idx="1"/>
          </p:nvPr>
        </p:nvSpPr>
        <p:spPr>
          <a:xfrm>
            <a:off x="457200" y="1676400"/>
            <a:ext cx="8229600" cy="4648200"/>
          </a:xfrm>
        </p:spPr>
        <p:txBody>
          <a:bodyPr>
            <a:normAutofit/>
          </a:bodyPr>
          <a:lstStyle/>
          <a:p>
            <a:r>
              <a:rPr lang="en-US" dirty="0" smtClean="0">
                <a:solidFill>
                  <a:srgbClr val="FF0000"/>
                </a:solidFill>
                <a:latin typeface="Times New Roman" pitchFamily="18" charset="0"/>
                <a:cs typeface="Times New Roman" pitchFamily="18" charset="0"/>
              </a:rPr>
              <a:t>Pipeline and Superscalar Operation</a:t>
            </a:r>
          </a:p>
          <a:p>
            <a:pPr>
              <a:lnSpc>
                <a:spcPct val="90000"/>
              </a:lnSpc>
            </a:pPr>
            <a:r>
              <a:rPr lang="en-US" dirty="0" smtClean="0">
                <a:latin typeface="Times New Roman" pitchFamily="18" charset="0"/>
                <a:cs typeface="Times New Roman" pitchFamily="18" charset="0"/>
              </a:rPr>
              <a:t>Instructions are not necessarily executed one after another.</a:t>
            </a:r>
          </a:p>
          <a:p>
            <a:pPr>
              <a:lnSpc>
                <a:spcPct val="90000"/>
              </a:lnSpc>
            </a:pPr>
            <a:r>
              <a:rPr lang="en-US" dirty="0" smtClean="0">
                <a:latin typeface="Times New Roman" pitchFamily="18" charset="0"/>
                <a:cs typeface="Times New Roman" pitchFamily="18" charset="0"/>
              </a:rPr>
              <a:t>The value of S doesn’t have to be the number of clock cycles to execute one instruction.</a:t>
            </a:r>
          </a:p>
          <a:p>
            <a:pPr>
              <a:lnSpc>
                <a:spcPct val="90000"/>
              </a:lnSpc>
            </a:pPr>
            <a:r>
              <a:rPr lang="en-US" dirty="0" smtClean="0">
                <a:latin typeface="Times New Roman" pitchFamily="18" charset="0"/>
                <a:cs typeface="Times New Roman" pitchFamily="18" charset="0"/>
              </a:rPr>
              <a:t>Pipelining – overlapping the execution of successive instructions.</a:t>
            </a:r>
          </a:p>
          <a:p>
            <a:pPr>
              <a:lnSpc>
                <a:spcPct val="90000"/>
              </a:lnSpc>
            </a:pPr>
            <a:r>
              <a:rPr lang="en-US" dirty="0" smtClean="0">
                <a:latin typeface="Times New Roman" pitchFamily="18" charset="0"/>
                <a:cs typeface="Times New Roman" pitchFamily="18" charset="0"/>
              </a:rPr>
              <a:t>Add R1, R2, R3</a:t>
            </a:r>
          </a:p>
          <a:p>
            <a:pPr>
              <a:lnSpc>
                <a:spcPct val="90000"/>
              </a:lnSpc>
            </a:pPr>
            <a:r>
              <a:rPr lang="en-US" dirty="0" smtClean="0">
                <a:latin typeface="Times New Roman" pitchFamily="18" charset="0"/>
                <a:cs typeface="Times New Roman" pitchFamily="18" charset="0"/>
              </a:rPr>
              <a:t>Superscalar operation – multiple instruction pipelines are implemented in the processor.</a:t>
            </a:r>
          </a:p>
          <a:p>
            <a:pPr>
              <a:lnSpc>
                <a:spcPct val="90000"/>
              </a:lnSpc>
            </a:pPr>
            <a:r>
              <a:rPr lang="en-US" dirty="0" smtClean="0">
                <a:latin typeface="Times New Roman" pitchFamily="18" charset="0"/>
                <a:cs typeface="Times New Roman" pitchFamily="18" charset="0"/>
              </a:rPr>
              <a:t>Goal – reduce S (could become &lt;1!)</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Performance cont..</a:t>
            </a:r>
            <a:endParaRPr lang="en-IN" dirty="0"/>
          </a:p>
        </p:txBody>
      </p:sp>
      <p:sp>
        <p:nvSpPr>
          <p:cNvPr id="3" name="Content Placeholder 2"/>
          <p:cNvSpPr>
            <a:spLocks noGrp="1"/>
          </p:cNvSpPr>
          <p:nvPr>
            <p:ph idx="1"/>
          </p:nvPr>
        </p:nvSpPr>
        <p:spPr>
          <a:xfrm>
            <a:off x="457200" y="1600200"/>
            <a:ext cx="8229600" cy="4724400"/>
          </a:xfrm>
        </p:spPr>
        <p:txBody>
          <a:bodyPr>
            <a:normAutofit/>
          </a:bodyPr>
          <a:lstStyle/>
          <a:p>
            <a:r>
              <a:rPr lang="en-US" sz="2800" dirty="0" smtClean="0">
                <a:solidFill>
                  <a:srgbClr val="C00000"/>
                </a:solidFill>
                <a:latin typeface="Times New Roman" pitchFamily="18" charset="0"/>
                <a:cs typeface="Times New Roman" pitchFamily="18" charset="0"/>
              </a:rPr>
              <a:t>Clock Rate</a:t>
            </a:r>
          </a:p>
          <a:p>
            <a:pPr algn="just">
              <a:lnSpc>
                <a:spcPct val="90000"/>
              </a:lnSpc>
            </a:pPr>
            <a:r>
              <a:rPr lang="en-US" sz="2800" dirty="0" smtClean="0">
                <a:latin typeface="Times New Roman" pitchFamily="18" charset="0"/>
                <a:cs typeface="Times New Roman" pitchFamily="18" charset="0"/>
              </a:rPr>
              <a:t>Two possibilities for increasing clock rate, R are </a:t>
            </a:r>
          </a:p>
          <a:p>
            <a:pPr algn="just">
              <a:lnSpc>
                <a:spcPct val="90000"/>
              </a:lnSpc>
              <a:buFont typeface="Wingdings" pitchFamily="2" charset="2"/>
              <a:buChar char="Ø"/>
            </a:pPr>
            <a:r>
              <a:rPr lang="en-US" sz="2800" dirty="0" smtClean="0">
                <a:latin typeface="Times New Roman" pitchFamily="18" charset="0"/>
                <a:cs typeface="Times New Roman" pitchFamily="18" charset="0"/>
              </a:rPr>
              <a:t>Improve the integrated-circuit (IC) technology to make the circuits faster</a:t>
            </a:r>
          </a:p>
          <a:p>
            <a:pPr algn="just">
              <a:lnSpc>
                <a:spcPct val="90000"/>
              </a:lnSpc>
              <a:buFont typeface="Wingdings" pitchFamily="2" charset="2"/>
              <a:buChar char="Ø"/>
            </a:pPr>
            <a:r>
              <a:rPr lang="en-US" sz="2800" dirty="0" smtClean="0">
                <a:latin typeface="Times New Roman" pitchFamily="18" charset="0"/>
                <a:cs typeface="Times New Roman" pitchFamily="18" charset="0"/>
              </a:rPr>
              <a:t>Reduce the amount of processing done in one basic step (however, this may increase the number of basic steps needed)</a:t>
            </a:r>
          </a:p>
          <a:p>
            <a:pPr algn="just">
              <a:lnSpc>
                <a:spcPct val="90000"/>
              </a:lnSpc>
            </a:pPr>
            <a:r>
              <a:rPr lang="en-US" sz="2800" dirty="0" smtClean="0">
                <a:latin typeface="Times New Roman" pitchFamily="18" charset="0"/>
                <a:cs typeface="Times New Roman" pitchFamily="18" charset="0"/>
              </a:rPr>
              <a:t>Increases in R that are entirely caused by improvements in IC technology affect all aspects of the processor’s operation equally except the time to access the main memory.</a:t>
            </a:r>
          </a:p>
          <a:p>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Performance cont..</a:t>
            </a:r>
            <a:endParaRPr lang="en-IN" dirty="0"/>
          </a:p>
        </p:txBody>
      </p:sp>
      <p:sp>
        <p:nvSpPr>
          <p:cNvPr id="3" name="Content Placeholder 2"/>
          <p:cNvSpPr>
            <a:spLocks noGrp="1"/>
          </p:cNvSpPr>
          <p:nvPr>
            <p:ph idx="1"/>
          </p:nvPr>
        </p:nvSpPr>
        <p:spPr>
          <a:xfrm>
            <a:off x="304800" y="1524000"/>
            <a:ext cx="8534400" cy="4953000"/>
          </a:xfrm>
        </p:spPr>
        <p:txBody>
          <a:bodyPr>
            <a:normAutofit/>
          </a:bodyPr>
          <a:lstStyle/>
          <a:p>
            <a:pPr algn="just">
              <a:lnSpc>
                <a:spcPct val="80000"/>
              </a:lnSpc>
            </a:pPr>
            <a:r>
              <a:rPr lang="en-US" sz="2800" dirty="0" smtClean="0">
                <a:solidFill>
                  <a:srgbClr val="FF0000"/>
                </a:solidFill>
                <a:latin typeface="Times New Roman" pitchFamily="18" charset="0"/>
                <a:cs typeface="Times New Roman" pitchFamily="18" charset="0"/>
              </a:rPr>
              <a:t>Performance Measurement</a:t>
            </a:r>
          </a:p>
          <a:p>
            <a:pPr algn="just">
              <a:lnSpc>
                <a:spcPct val="80000"/>
              </a:lnSpc>
            </a:pPr>
            <a:r>
              <a:rPr lang="en-US" sz="2800" dirty="0" smtClean="0">
                <a:latin typeface="Times New Roman" pitchFamily="18" charset="0"/>
                <a:cs typeface="Times New Roman" pitchFamily="18" charset="0"/>
              </a:rPr>
              <a:t>T is difficult to compute.</a:t>
            </a:r>
          </a:p>
          <a:p>
            <a:pPr algn="just">
              <a:lnSpc>
                <a:spcPct val="80000"/>
              </a:lnSpc>
            </a:pPr>
            <a:r>
              <a:rPr lang="en-US" sz="2800" dirty="0" smtClean="0">
                <a:latin typeface="Times New Roman" pitchFamily="18" charset="0"/>
                <a:cs typeface="Times New Roman" pitchFamily="18" charset="0"/>
              </a:rPr>
              <a:t>Therefore Measure computer performance using benchmark programs.</a:t>
            </a:r>
          </a:p>
          <a:p>
            <a:pPr algn="just">
              <a:lnSpc>
                <a:spcPct val="80000"/>
              </a:lnSpc>
            </a:pPr>
            <a:r>
              <a:rPr lang="en-US" sz="2800" dirty="0" smtClean="0">
                <a:latin typeface="Times New Roman" pitchFamily="18" charset="0"/>
                <a:cs typeface="Times New Roman" pitchFamily="18" charset="0"/>
              </a:rPr>
              <a:t>System Performance Evaluation Corporation (SPEC) selects and publishes representative application programs for different application domains, together with test results for many commercially available computers.</a:t>
            </a:r>
          </a:p>
          <a:p>
            <a:pPr algn="just">
              <a:lnSpc>
                <a:spcPct val="80000"/>
              </a:lnSpc>
            </a:pPr>
            <a:r>
              <a:rPr lang="en-US" sz="2800" dirty="0" smtClean="0">
                <a:latin typeface="Times New Roman" pitchFamily="18" charset="0"/>
                <a:cs typeface="Times New Roman" pitchFamily="18" charset="0"/>
              </a:rPr>
              <a:t>Compile and run the program on computer under test.</a:t>
            </a:r>
          </a:p>
          <a:p>
            <a:pPr algn="just">
              <a:lnSpc>
                <a:spcPct val="80000"/>
              </a:lnSpc>
            </a:pPr>
            <a:r>
              <a:rPr lang="en-US" sz="2800" dirty="0" smtClean="0">
                <a:latin typeface="Times New Roman" pitchFamily="18" charset="0"/>
                <a:cs typeface="Times New Roman" pitchFamily="18" charset="0"/>
              </a:rPr>
              <a:t>Compile and run the program on Reference computer</a:t>
            </a:r>
          </a:p>
          <a:p>
            <a:pPr algn="just">
              <a:lnSpc>
                <a:spcPct val="80000"/>
              </a:lnSpc>
            </a:pPr>
            <a:r>
              <a:rPr lang="en-US" sz="2800" dirty="0" smtClean="0">
                <a:latin typeface="Times New Roman" pitchFamily="18" charset="0"/>
                <a:cs typeface="Times New Roman" pitchFamily="18" charset="0"/>
              </a:rPr>
              <a:t>N is the number of programs in the suite</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lstStyle/>
          <a:p>
            <a:r>
              <a:rPr lang="en-US" dirty="0" smtClean="0"/>
              <a:t>Computer Types</a:t>
            </a:r>
            <a:endParaRPr lang="en-IN" dirty="0"/>
          </a:p>
        </p:txBody>
      </p:sp>
      <p:sp>
        <p:nvSpPr>
          <p:cNvPr id="3" name="Content Placeholder 2"/>
          <p:cNvSpPr>
            <a:spLocks noGrp="1"/>
          </p:cNvSpPr>
          <p:nvPr>
            <p:ph idx="1"/>
          </p:nvPr>
        </p:nvSpPr>
        <p:spPr>
          <a:xfrm>
            <a:off x="304800" y="1676400"/>
            <a:ext cx="8610600" cy="4648200"/>
          </a:xfrm>
        </p:spPr>
        <p:txBody>
          <a:bodyPr/>
          <a:lstStyle/>
          <a:p>
            <a:r>
              <a:rPr lang="en-IN" i="1" dirty="0" smtClean="0">
                <a:solidFill>
                  <a:srgbClr val="FF0000"/>
                </a:solidFill>
              </a:rPr>
              <a:t>Computer or Digital Computer</a:t>
            </a:r>
            <a:r>
              <a:rPr lang="en-IN" dirty="0" smtClean="0"/>
              <a:t> can be defined as a fast electronic calculating machine that accepts the (data) digitized input information process it as per the list of internally stored instructions and produces the resulting information.</a:t>
            </a:r>
          </a:p>
          <a:p>
            <a:pPr algn="just">
              <a:defRPr/>
            </a:pPr>
            <a:r>
              <a:rPr lang="en-US" sz="2800" i="1" dirty="0" smtClean="0">
                <a:solidFill>
                  <a:srgbClr val="FF0000"/>
                </a:solidFill>
                <a:latin typeface="Times New Roman" pitchFamily="18" charset="0"/>
                <a:cs typeface="Times New Roman" pitchFamily="18" charset="0"/>
              </a:rPr>
              <a:t>Program</a:t>
            </a:r>
            <a:r>
              <a:rPr lang="en-US" sz="2800" dirty="0" smtClean="0">
                <a:latin typeface="Times New Roman" pitchFamily="18" charset="0"/>
                <a:cs typeface="Times New Roman" pitchFamily="18" charset="0"/>
              </a:rPr>
              <a:t>: list of instructions</a:t>
            </a:r>
          </a:p>
          <a:p>
            <a:pPr algn="just">
              <a:defRPr/>
            </a:pPr>
            <a:r>
              <a:rPr lang="en-US" sz="2800" i="1" dirty="0" smtClean="0">
                <a:solidFill>
                  <a:srgbClr val="FF0000"/>
                </a:solidFill>
                <a:latin typeface="Times New Roman" pitchFamily="18" charset="0"/>
                <a:cs typeface="Times New Roman" pitchFamily="18" charset="0"/>
              </a:rPr>
              <a:t>Memory</a:t>
            </a:r>
            <a:r>
              <a:rPr lang="en-US" sz="2800" dirty="0" smtClean="0">
                <a:latin typeface="Times New Roman" pitchFamily="18" charset="0"/>
                <a:cs typeface="Times New Roman" pitchFamily="18" charset="0"/>
              </a:rPr>
              <a:t> : internal storage</a:t>
            </a:r>
          </a:p>
          <a:p>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cont..</a:t>
            </a:r>
            <a:endParaRPr lang="en-IN" dirty="0"/>
          </a:p>
        </p:txBody>
      </p:sp>
      <p:graphicFrame>
        <p:nvGraphicFramePr>
          <p:cNvPr id="47108" name="Object 4"/>
          <p:cNvGraphicFramePr>
            <a:graphicFrameLocks noChangeAspect="1"/>
          </p:cNvGraphicFramePr>
          <p:nvPr/>
        </p:nvGraphicFramePr>
        <p:xfrm>
          <a:off x="457200" y="2438400"/>
          <a:ext cx="8229600" cy="1827213"/>
        </p:xfrm>
        <a:graphic>
          <a:graphicData uri="http://schemas.openxmlformats.org/presentationml/2006/ole">
            <p:oleObj spid="_x0000_s3074" name="Equation" r:id="rId3" imgW="3492500" imgH="889000" progId="Equation.3">
              <p:embed/>
            </p:oleObj>
          </a:graphicData>
        </a:graphic>
      </p:graphicFrame>
      <p:sp>
        <p:nvSpPr>
          <p:cNvPr id="4" name="TextBox 3"/>
          <p:cNvSpPr txBox="1"/>
          <p:nvPr/>
        </p:nvSpPr>
        <p:spPr>
          <a:xfrm>
            <a:off x="381000" y="4876800"/>
            <a:ext cx="8610600" cy="1200329"/>
          </a:xfrm>
          <a:prstGeom prst="rect">
            <a:avLst/>
          </a:prstGeom>
          <a:noFill/>
        </p:spPr>
        <p:txBody>
          <a:bodyPr wrap="square" rtlCol="0">
            <a:spAutoFit/>
          </a:bodyPr>
          <a:lstStyle/>
          <a:p>
            <a:pPr>
              <a:buFont typeface="Arial" pitchFamily="34" charset="0"/>
              <a:buChar char="•"/>
            </a:pPr>
            <a:r>
              <a:rPr lang="en-US" sz="2400" dirty="0" smtClean="0">
                <a:latin typeface="Times New Roman" pitchFamily="18" charset="0"/>
                <a:cs typeface="Times New Roman" pitchFamily="18" charset="0"/>
              </a:rPr>
              <a:t>For SPEC95-Reference computer is the SUN SPARC station10/40.</a:t>
            </a:r>
          </a:p>
          <a:p>
            <a:pPr>
              <a:buFont typeface="Arial" pitchFamily="34" charset="0"/>
              <a:buChar char="•"/>
            </a:pPr>
            <a:r>
              <a:rPr lang="en-US" sz="2400" dirty="0" smtClean="0">
                <a:latin typeface="Times New Roman" pitchFamily="18" charset="0"/>
                <a:cs typeface="Times New Roman" pitchFamily="18" charset="0"/>
              </a:rPr>
              <a:t>For SPEC2000- Reference computer is an Ultra SPARC10 workstation with a 300-MHz </a:t>
            </a:r>
            <a:r>
              <a:rPr lang="en-US" sz="2400" dirty="0" err="1" smtClean="0">
                <a:latin typeface="Times New Roman" pitchFamily="18" charset="0"/>
                <a:cs typeface="Times New Roman" pitchFamily="18" charset="0"/>
              </a:rPr>
              <a:t>UltraSPARC-IIi</a:t>
            </a:r>
            <a:r>
              <a:rPr lang="en-US" sz="2400" dirty="0" smtClean="0">
                <a:latin typeface="Times New Roman" pitchFamily="18" charset="0"/>
                <a:cs typeface="Times New Roman" pitchFamily="18" charset="0"/>
              </a:rPr>
              <a:t> processor.</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229600" cy="4706112"/>
          </a:xfrm>
        </p:spPr>
        <p:txBody>
          <a:bodyPr/>
          <a:lstStyle/>
          <a:p>
            <a:r>
              <a:rPr lang="en-US" dirty="0" smtClean="0"/>
              <a:t>Chapter 2</a:t>
            </a:r>
            <a:br>
              <a:rPr lang="en-US" dirty="0" smtClean="0"/>
            </a:br>
            <a:r>
              <a:rPr lang="en-US" dirty="0" smtClean="0"/>
              <a:t>  Machine Instructions and Programs</a:t>
            </a:r>
            <a:endParaRPr lang="en-I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89888"/>
          </a:xfrm>
        </p:spPr>
        <p:txBody>
          <a:bodyPr>
            <a:normAutofit fontScale="90000"/>
          </a:bodyPr>
          <a:lstStyle/>
          <a:p>
            <a:r>
              <a:rPr lang="en-US" dirty="0" smtClean="0"/>
              <a:t>Numbers, Arithmetic Operations and Characters.</a:t>
            </a:r>
            <a:endParaRPr lang="en-IN" dirty="0"/>
          </a:p>
        </p:txBody>
      </p:sp>
      <p:sp>
        <p:nvSpPr>
          <p:cNvPr id="3" name="Content Placeholder 2"/>
          <p:cNvSpPr>
            <a:spLocks noGrp="1"/>
          </p:cNvSpPr>
          <p:nvPr>
            <p:ph idx="1"/>
          </p:nvPr>
        </p:nvSpPr>
        <p:spPr/>
        <p:txBody>
          <a:bodyPr>
            <a:normAutofit/>
          </a:bodyPr>
          <a:lstStyle/>
          <a:p>
            <a:r>
              <a:rPr lang="en-US" altLang="zh-CN" sz="2800" dirty="0" smtClean="0">
                <a:solidFill>
                  <a:srgbClr val="C00000"/>
                </a:solidFill>
                <a:latin typeface="Times New Roman" pitchFamily="18" charset="0"/>
                <a:ea typeface="SimSun" pitchFamily="2" charset="-122"/>
                <a:cs typeface="Times New Roman" pitchFamily="18" charset="0"/>
              </a:rPr>
              <a:t>Computers are built of logic circuits that operate the information represented by 2 valued electrical signals 0 &amp; 1</a:t>
            </a:r>
          </a:p>
          <a:p>
            <a:r>
              <a:rPr lang="en-US" altLang="zh-CN" sz="2800" dirty="0" smtClean="0">
                <a:solidFill>
                  <a:srgbClr val="C00000"/>
                </a:solidFill>
                <a:latin typeface="Times New Roman" pitchFamily="18" charset="0"/>
                <a:ea typeface="SimSun" pitchFamily="2" charset="-122"/>
                <a:cs typeface="Times New Roman" pitchFamily="18" charset="0"/>
              </a:rPr>
              <a:t>Binary bit: The amount of information represented by signal, is defined as bit of information ,where bit stands for binary digit.</a:t>
            </a:r>
          </a:p>
          <a:p>
            <a:r>
              <a:rPr lang="en-US" altLang="zh-CN" sz="2800" dirty="0" smtClean="0">
                <a:solidFill>
                  <a:srgbClr val="C00000"/>
                </a:solidFill>
                <a:latin typeface="Times New Roman" pitchFamily="18" charset="0"/>
                <a:ea typeface="SimSun" pitchFamily="2" charset="-122"/>
                <a:cs typeface="Times New Roman" pitchFamily="18" charset="0"/>
              </a:rPr>
              <a:t>Binary number: string of bits</a:t>
            </a:r>
          </a:p>
          <a:p>
            <a:r>
              <a:rPr lang="en-US" altLang="zh-CN" sz="2800" dirty="0" err="1" smtClean="0">
                <a:solidFill>
                  <a:srgbClr val="C00000"/>
                </a:solidFill>
                <a:latin typeface="Times New Roman" pitchFamily="18" charset="0"/>
                <a:ea typeface="SimSun" pitchFamily="2" charset="-122"/>
                <a:cs typeface="Times New Roman" pitchFamily="18" charset="0"/>
              </a:rPr>
              <a:t>Character:made</a:t>
            </a:r>
            <a:r>
              <a:rPr lang="en-US" altLang="zh-CN" sz="2800" dirty="0" smtClean="0">
                <a:solidFill>
                  <a:srgbClr val="C00000"/>
                </a:solidFill>
                <a:latin typeface="Times New Roman" pitchFamily="18" charset="0"/>
                <a:ea typeface="SimSun" pitchFamily="2" charset="-122"/>
                <a:cs typeface="Times New Roman" pitchFamily="18" charset="0"/>
              </a:rPr>
              <a:t> of string of bits.</a:t>
            </a:r>
          </a:p>
          <a:p>
            <a:pPr>
              <a:buNone/>
            </a:pPr>
            <a:endParaRPr lang="en-US" altLang="zh-CN" sz="2800" dirty="0" smtClean="0">
              <a:solidFill>
                <a:srgbClr val="C00000"/>
              </a:solidFill>
              <a:latin typeface="Times New Roman" pitchFamily="18" charset="0"/>
              <a:ea typeface="SimSun" pitchFamily="2" charset="-122"/>
              <a:cs typeface="Times New Roman" pitchFamily="18" charset="0"/>
            </a:endParaRPr>
          </a:p>
          <a:p>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altLang="zh-CN" dirty="0" smtClean="0">
                <a:ea typeface="SimSun" pitchFamily="2" charset="-122"/>
              </a:rPr>
              <a:t>Signed Integer</a:t>
            </a:r>
          </a:p>
          <a:p>
            <a:r>
              <a:rPr lang="en-US" altLang="zh-CN" sz="2800" dirty="0" smtClean="0">
                <a:latin typeface="Times New Roman" pitchFamily="18" charset="0"/>
                <a:ea typeface="SimSun" pitchFamily="2" charset="-122"/>
                <a:cs typeface="Times New Roman" pitchFamily="18" charset="0"/>
              </a:rPr>
              <a:t>3 major representations:</a:t>
            </a:r>
          </a:p>
          <a:p>
            <a:pPr>
              <a:buNone/>
            </a:pPr>
            <a:r>
              <a:rPr lang="en-US" altLang="zh-CN" sz="2800" dirty="0" smtClean="0">
                <a:latin typeface="Times New Roman" pitchFamily="18" charset="0"/>
                <a:ea typeface="SimSun" pitchFamily="2" charset="-122"/>
                <a:cs typeface="Times New Roman" pitchFamily="18" charset="0"/>
              </a:rPr>
              <a:t>          Sign and magnitude</a:t>
            </a:r>
          </a:p>
          <a:p>
            <a:pPr>
              <a:buNone/>
            </a:pPr>
            <a:r>
              <a:rPr lang="en-US" altLang="zh-CN" sz="2800" dirty="0" smtClean="0">
                <a:latin typeface="Times New Roman" pitchFamily="18" charset="0"/>
                <a:ea typeface="SimSun" pitchFamily="2" charset="-122"/>
                <a:cs typeface="Times New Roman" pitchFamily="18" charset="0"/>
              </a:rPr>
              <a:t>          One’s complement</a:t>
            </a:r>
          </a:p>
          <a:p>
            <a:pPr>
              <a:buNone/>
            </a:pPr>
            <a:r>
              <a:rPr lang="en-US" altLang="zh-CN" sz="2800" dirty="0" smtClean="0">
                <a:latin typeface="Times New Roman" pitchFamily="18" charset="0"/>
                <a:ea typeface="SimSun" pitchFamily="2" charset="-122"/>
                <a:cs typeface="Times New Roman" pitchFamily="18" charset="0"/>
              </a:rPr>
              <a:t>          Two’s complement</a:t>
            </a:r>
          </a:p>
          <a:p>
            <a:r>
              <a:rPr lang="en-US" altLang="zh-CN" sz="2800" dirty="0" smtClean="0">
                <a:latin typeface="Times New Roman" pitchFamily="18" charset="0"/>
                <a:ea typeface="SimSun" pitchFamily="2" charset="-122"/>
                <a:cs typeface="Times New Roman" pitchFamily="18" charset="0"/>
              </a:rPr>
              <a:t>Assumptions:</a:t>
            </a:r>
          </a:p>
          <a:p>
            <a:pPr>
              <a:buNone/>
            </a:pPr>
            <a:r>
              <a:rPr lang="en-US" altLang="zh-CN" sz="2800" dirty="0" smtClean="0">
                <a:latin typeface="Times New Roman" pitchFamily="18" charset="0"/>
                <a:ea typeface="SimSun" pitchFamily="2" charset="-122"/>
                <a:cs typeface="Times New Roman" pitchFamily="18" charset="0"/>
              </a:rPr>
              <a:t>          4-bit machine word</a:t>
            </a:r>
          </a:p>
          <a:p>
            <a:pPr>
              <a:buNone/>
            </a:pPr>
            <a:r>
              <a:rPr lang="en-US" altLang="zh-CN" sz="2800" dirty="0" smtClean="0">
                <a:latin typeface="Times New Roman" pitchFamily="18" charset="0"/>
                <a:ea typeface="SimSun" pitchFamily="2" charset="-122"/>
                <a:cs typeface="Times New Roman" pitchFamily="18" charset="0"/>
              </a:rPr>
              <a:t>          16 different values can be represented</a:t>
            </a:r>
          </a:p>
          <a:p>
            <a:pPr>
              <a:buNone/>
            </a:pPr>
            <a:r>
              <a:rPr lang="en-US" altLang="zh-CN" sz="2800" dirty="0" smtClean="0">
                <a:latin typeface="Times New Roman" pitchFamily="18" charset="0"/>
                <a:ea typeface="SimSun" pitchFamily="2" charset="-122"/>
                <a:cs typeface="Times New Roman" pitchFamily="18" charset="0"/>
              </a:rPr>
              <a:t>          Roughly half are positive, half are negative</a:t>
            </a:r>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Numbers, Arithmetic Operations and Characters.</a:t>
            </a:r>
            <a:endParaRPr lang="en-IN" dirty="0"/>
          </a:p>
        </p:txBody>
      </p:sp>
      <p:sp>
        <p:nvSpPr>
          <p:cNvPr id="3" name="Content Placeholder 2"/>
          <p:cNvSpPr>
            <a:spLocks noGrp="1"/>
          </p:cNvSpPr>
          <p:nvPr>
            <p:ph idx="1"/>
          </p:nvPr>
        </p:nvSpPr>
        <p:spPr/>
        <p:txBody>
          <a:bodyPr/>
          <a:lstStyle/>
          <a:p>
            <a:r>
              <a:rPr lang="en-US" altLang="zh-CN" sz="2400" dirty="0" smtClean="0">
                <a:solidFill>
                  <a:srgbClr val="FF0000"/>
                </a:solidFill>
                <a:latin typeface="Times New Roman" pitchFamily="18" charset="0"/>
                <a:ea typeface="SimSun" pitchFamily="2" charset="-122"/>
                <a:cs typeface="Times New Roman" pitchFamily="18" charset="0"/>
              </a:rPr>
              <a:t>Number representation</a:t>
            </a:r>
          </a:p>
          <a:p>
            <a:r>
              <a:rPr lang="en-US" altLang="zh-CN" sz="2400" dirty="0" smtClean="0">
                <a:latin typeface="Times New Roman" pitchFamily="18" charset="0"/>
                <a:ea typeface="SimSun" pitchFamily="2" charset="-122"/>
                <a:cs typeface="Times New Roman" pitchFamily="18" charset="0"/>
              </a:rPr>
              <a:t>Consider a n-bit vector</a:t>
            </a:r>
          </a:p>
          <a:p>
            <a:pPr>
              <a:buNone/>
            </a:pPr>
            <a:r>
              <a:rPr lang="en-US" altLang="zh-CN" sz="2400" dirty="0" smtClean="0">
                <a:latin typeface="Times New Roman" pitchFamily="18" charset="0"/>
                <a:ea typeface="SimSun" pitchFamily="2" charset="-122"/>
                <a:cs typeface="Times New Roman" pitchFamily="18" charset="0"/>
              </a:rPr>
              <a:t>B=b</a:t>
            </a:r>
            <a:r>
              <a:rPr lang="en-US" altLang="zh-CN" sz="2400" baseline="-25000" dirty="0" smtClean="0">
                <a:latin typeface="Times New Roman" pitchFamily="18" charset="0"/>
                <a:ea typeface="SimSun" pitchFamily="2" charset="-122"/>
                <a:cs typeface="Times New Roman" pitchFamily="18" charset="0"/>
              </a:rPr>
              <a:t>n-1 ……..</a:t>
            </a:r>
            <a:r>
              <a:rPr lang="en-US" altLang="zh-CN" sz="2400" dirty="0" smtClean="0">
                <a:latin typeface="Times New Roman" pitchFamily="18" charset="0"/>
                <a:ea typeface="SimSun" pitchFamily="2" charset="-122"/>
                <a:cs typeface="Times New Roman" pitchFamily="18" charset="0"/>
              </a:rPr>
              <a:t>b</a:t>
            </a:r>
            <a:r>
              <a:rPr lang="en-US" altLang="zh-CN" sz="2400" baseline="-25000" dirty="0" smtClean="0">
                <a:latin typeface="Times New Roman" pitchFamily="18" charset="0"/>
                <a:ea typeface="SimSun" pitchFamily="2" charset="-122"/>
                <a:cs typeface="Times New Roman" pitchFamily="18" charset="0"/>
              </a:rPr>
              <a:t>1</a:t>
            </a:r>
            <a:r>
              <a:rPr lang="en-US" altLang="zh-CN" sz="2400" dirty="0" smtClean="0">
                <a:latin typeface="Times New Roman" pitchFamily="18" charset="0"/>
                <a:ea typeface="SimSun" pitchFamily="2" charset="-122"/>
                <a:cs typeface="Times New Roman" pitchFamily="18" charset="0"/>
              </a:rPr>
              <a:t>b</a:t>
            </a:r>
            <a:r>
              <a:rPr lang="en-US" altLang="zh-CN" sz="2400" baseline="-25000" dirty="0" smtClean="0">
                <a:latin typeface="Times New Roman" pitchFamily="18" charset="0"/>
                <a:ea typeface="SimSun" pitchFamily="2" charset="-122"/>
                <a:cs typeface="Times New Roman" pitchFamily="18" charset="0"/>
              </a:rPr>
              <a:t> 0</a:t>
            </a:r>
          </a:p>
          <a:p>
            <a:pPr>
              <a:buNone/>
            </a:pPr>
            <a:r>
              <a:rPr lang="en-US" altLang="zh-CN" sz="2400" dirty="0" smtClean="0">
                <a:latin typeface="Times New Roman" pitchFamily="18" charset="0"/>
                <a:ea typeface="SimSun" pitchFamily="2" charset="-122"/>
                <a:cs typeface="Times New Roman" pitchFamily="18" charset="0"/>
              </a:rPr>
              <a:t>where b</a:t>
            </a:r>
            <a:r>
              <a:rPr lang="en-US" altLang="zh-CN" sz="2400" baseline="-25000" dirty="0" smtClean="0">
                <a:latin typeface="Times New Roman" pitchFamily="18" charset="0"/>
                <a:ea typeface="SimSun" pitchFamily="2" charset="-122"/>
                <a:cs typeface="Times New Roman" pitchFamily="18" charset="0"/>
              </a:rPr>
              <a:t>i</a:t>
            </a:r>
            <a:r>
              <a:rPr lang="en-US" altLang="zh-CN" sz="2400" dirty="0" smtClean="0">
                <a:latin typeface="Times New Roman" pitchFamily="18" charset="0"/>
                <a:ea typeface="SimSun" pitchFamily="2" charset="-122"/>
                <a:cs typeface="Times New Roman" pitchFamily="18" charset="0"/>
              </a:rPr>
              <a:t>=0 or 1 for 0≤ I ≤n-1</a:t>
            </a:r>
          </a:p>
          <a:p>
            <a:r>
              <a:rPr lang="en-US" altLang="zh-CN" sz="2400" dirty="0" smtClean="0">
                <a:latin typeface="Times New Roman" pitchFamily="18" charset="0"/>
                <a:ea typeface="SimSun" pitchFamily="2" charset="-122"/>
                <a:cs typeface="Times New Roman" pitchFamily="18" charset="0"/>
              </a:rPr>
              <a:t>Unsigned integer values V in the range 0 to 2 </a:t>
            </a:r>
            <a:r>
              <a:rPr lang="en-US" altLang="zh-CN" sz="2400" baseline="30000" dirty="0" smtClean="0">
                <a:latin typeface="Times New Roman" pitchFamily="18" charset="0"/>
                <a:ea typeface="SimSun" pitchFamily="2" charset="-122"/>
                <a:cs typeface="Times New Roman" pitchFamily="18" charset="0"/>
              </a:rPr>
              <a:t>n</a:t>
            </a:r>
            <a:r>
              <a:rPr lang="en-US" altLang="zh-CN" sz="2400" dirty="0" smtClean="0">
                <a:latin typeface="Times New Roman" pitchFamily="18" charset="0"/>
                <a:ea typeface="SimSun" pitchFamily="2" charset="-122"/>
                <a:cs typeface="Times New Roman" pitchFamily="18" charset="0"/>
              </a:rPr>
              <a:t> -1</a:t>
            </a:r>
          </a:p>
          <a:p>
            <a:r>
              <a:rPr lang="en-US" altLang="zh-CN" sz="2400" dirty="0" smtClean="0">
                <a:latin typeface="Times New Roman" pitchFamily="18" charset="0"/>
                <a:ea typeface="SimSun" pitchFamily="2" charset="-122"/>
                <a:cs typeface="Times New Roman" pitchFamily="18" charset="0"/>
              </a:rPr>
              <a:t>V(B)=b</a:t>
            </a:r>
            <a:r>
              <a:rPr lang="en-US" altLang="zh-CN" sz="2400" baseline="-25000" dirty="0" smtClean="0">
                <a:latin typeface="Times New Roman" pitchFamily="18" charset="0"/>
                <a:ea typeface="SimSun" pitchFamily="2" charset="-122"/>
                <a:cs typeface="Times New Roman" pitchFamily="18" charset="0"/>
              </a:rPr>
              <a:t>n-1</a:t>
            </a:r>
            <a:r>
              <a:rPr lang="en-US" altLang="zh-CN" sz="2400" dirty="0" smtClean="0">
                <a:latin typeface="Times New Roman" pitchFamily="18" charset="0"/>
                <a:ea typeface="SimSun" pitchFamily="2" charset="-122"/>
                <a:cs typeface="Times New Roman" pitchFamily="18" charset="0"/>
              </a:rPr>
              <a:t>X 2</a:t>
            </a:r>
            <a:r>
              <a:rPr lang="en-US" altLang="zh-CN" sz="2400" baseline="30000" dirty="0" smtClean="0">
                <a:latin typeface="Times New Roman" pitchFamily="18" charset="0"/>
                <a:ea typeface="SimSun" pitchFamily="2" charset="-122"/>
                <a:cs typeface="Times New Roman" pitchFamily="18" charset="0"/>
              </a:rPr>
              <a:t>n-1</a:t>
            </a:r>
            <a:r>
              <a:rPr lang="en-US" altLang="zh-CN" sz="2400" dirty="0" smtClean="0">
                <a:latin typeface="Times New Roman" pitchFamily="18" charset="0"/>
                <a:ea typeface="SimSun" pitchFamily="2" charset="-122"/>
                <a:cs typeface="Times New Roman" pitchFamily="18" charset="0"/>
              </a:rPr>
              <a:t>  + b</a:t>
            </a:r>
            <a:r>
              <a:rPr lang="en-US" altLang="zh-CN" sz="2400" baseline="-25000" dirty="0" smtClean="0">
                <a:latin typeface="Times New Roman" pitchFamily="18" charset="0"/>
                <a:ea typeface="SimSun" pitchFamily="2" charset="-122"/>
                <a:cs typeface="Times New Roman" pitchFamily="18" charset="0"/>
              </a:rPr>
              <a:t>1</a:t>
            </a:r>
            <a:r>
              <a:rPr lang="en-US" altLang="zh-CN" sz="2400" dirty="0" smtClean="0">
                <a:latin typeface="Times New Roman" pitchFamily="18" charset="0"/>
                <a:ea typeface="SimSun" pitchFamily="2" charset="-122"/>
                <a:cs typeface="Times New Roman" pitchFamily="18" charset="0"/>
              </a:rPr>
              <a:t> X 2</a:t>
            </a:r>
            <a:r>
              <a:rPr lang="en-US" altLang="zh-CN" sz="2400" baseline="30000" dirty="0" smtClean="0">
                <a:latin typeface="Times New Roman" pitchFamily="18" charset="0"/>
                <a:ea typeface="SimSun" pitchFamily="2" charset="-122"/>
                <a:cs typeface="Times New Roman" pitchFamily="18" charset="0"/>
              </a:rPr>
              <a:t>1 </a:t>
            </a:r>
            <a:r>
              <a:rPr lang="en-US" altLang="zh-CN" sz="2400" dirty="0" smtClean="0">
                <a:latin typeface="Times New Roman" pitchFamily="18" charset="0"/>
                <a:ea typeface="SimSun" pitchFamily="2" charset="-122"/>
                <a:cs typeface="Times New Roman" pitchFamily="18" charset="0"/>
              </a:rPr>
              <a:t>+ b</a:t>
            </a:r>
            <a:r>
              <a:rPr lang="en-US" altLang="zh-CN" sz="2400" baseline="-25000" dirty="0" smtClean="0">
                <a:latin typeface="Times New Roman" pitchFamily="18" charset="0"/>
                <a:ea typeface="SimSun" pitchFamily="2" charset="-122"/>
                <a:cs typeface="Times New Roman" pitchFamily="18" charset="0"/>
              </a:rPr>
              <a:t>0</a:t>
            </a:r>
            <a:r>
              <a:rPr lang="en-US" altLang="zh-CN" sz="2400" dirty="0" smtClean="0">
                <a:latin typeface="Times New Roman" pitchFamily="18" charset="0"/>
                <a:ea typeface="SimSun" pitchFamily="2" charset="-122"/>
                <a:cs typeface="Times New Roman" pitchFamily="18" charset="0"/>
              </a:rPr>
              <a:t> X 2</a:t>
            </a:r>
            <a:r>
              <a:rPr lang="en-US" altLang="zh-CN" sz="2400" baseline="30000" dirty="0" smtClean="0">
                <a:latin typeface="Times New Roman" pitchFamily="18" charset="0"/>
                <a:ea typeface="SimSun" pitchFamily="2" charset="-122"/>
                <a:cs typeface="Times New Roman" pitchFamily="18" charset="0"/>
              </a:rPr>
              <a:t>0</a:t>
            </a:r>
          </a:p>
          <a:p>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en-US" dirty="0" smtClean="0"/>
              <a:t>Numbers, Arithmetic Operations and Characters.</a:t>
            </a:r>
            <a:endParaRPr lang="en-IN" dirty="0"/>
          </a:p>
        </p:txBody>
      </p:sp>
      <p:sp>
        <p:nvSpPr>
          <p:cNvPr id="3" name="Content Placeholder 2"/>
          <p:cNvSpPr>
            <a:spLocks noGrp="1"/>
          </p:cNvSpPr>
          <p:nvPr>
            <p:ph idx="1"/>
          </p:nvPr>
        </p:nvSpPr>
        <p:spPr/>
        <p:txBody>
          <a:bodyPr/>
          <a:lstStyle/>
          <a:p>
            <a:r>
              <a:rPr lang="en-US" altLang="zh-CN" dirty="0" smtClean="0">
                <a:solidFill>
                  <a:srgbClr val="0070C0"/>
                </a:solidFill>
                <a:ea typeface="SimSun" pitchFamily="2" charset="-122"/>
              </a:rPr>
              <a:t>Signed Integer</a:t>
            </a:r>
          </a:p>
          <a:p>
            <a:r>
              <a:rPr lang="en-US" altLang="zh-CN" sz="2400" dirty="0" smtClean="0">
                <a:latin typeface="Times New Roman" pitchFamily="18" charset="0"/>
                <a:ea typeface="SimSun" pitchFamily="2" charset="-122"/>
                <a:cs typeface="Times New Roman" pitchFamily="18" charset="0"/>
              </a:rPr>
              <a:t>3 major representations:</a:t>
            </a:r>
          </a:p>
          <a:p>
            <a:pPr>
              <a:buNone/>
            </a:pPr>
            <a:r>
              <a:rPr lang="en-US" altLang="zh-CN" sz="2400" dirty="0" smtClean="0">
                <a:latin typeface="Times New Roman" pitchFamily="18" charset="0"/>
                <a:ea typeface="SimSun" pitchFamily="2" charset="-122"/>
                <a:cs typeface="Times New Roman" pitchFamily="18" charset="0"/>
              </a:rPr>
              <a:t>          Sign and magnitude</a:t>
            </a:r>
          </a:p>
          <a:p>
            <a:pPr>
              <a:buNone/>
            </a:pPr>
            <a:r>
              <a:rPr lang="en-US" altLang="zh-CN" sz="2400" dirty="0" smtClean="0">
                <a:latin typeface="Times New Roman" pitchFamily="18" charset="0"/>
                <a:ea typeface="SimSun" pitchFamily="2" charset="-122"/>
                <a:cs typeface="Times New Roman" pitchFamily="18" charset="0"/>
              </a:rPr>
              <a:t>          One’s complement</a:t>
            </a:r>
          </a:p>
          <a:p>
            <a:pPr>
              <a:buNone/>
            </a:pPr>
            <a:r>
              <a:rPr lang="en-US" altLang="zh-CN" sz="2400" dirty="0" smtClean="0">
                <a:latin typeface="Times New Roman" pitchFamily="18" charset="0"/>
                <a:ea typeface="SimSun" pitchFamily="2" charset="-122"/>
                <a:cs typeface="Times New Roman" pitchFamily="18" charset="0"/>
              </a:rPr>
              <a:t>          Two’s complement</a:t>
            </a:r>
          </a:p>
          <a:p>
            <a:r>
              <a:rPr lang="en-US" altLang="zh-CN" sz="2400" dirty="0" smtClean="0">
                <a:latin typeface="Times New Roman" pitchFamily="18" charset="0"/>
                <a:ea typeface="SimSun" pitchFamily="2" charset="-122"/>
                <a:cs typeface="Times New Roman" pitchFamily="18" charset="0"/>
              </a:rPr>
              <a:t>Assumptions:</a:t>
            </a:r>
          </a:p>
          <a:p>
            <a:pPr>
              <a:buNone/>
            </a:pPr>
            <a:r>
              <a:rPr lang="en-US" altLang="zh-CN" sz="2400" dirty="0" smtClean="0">
                <a:latin typeface="Times New Roman" pitchFamily="18" charset="0"/>
                <a:ea typeface="SimSun" pitchFamily="2" charset="-122"/>
                <a:cs typeface="Times New Roman" pitchFamily="18" charset="0"/>
              </a:rPr>
              <a:t>          4-bit machine word</a:t>
            </a:r>
          </a:p>
          <a:p>
            <a:pPr>
              <a:buNone/>
            </a:pPr>
            <a:r>
              <a:rPr lang="en-US" altLang="zh-CN" sz="2400" dirty="0" smtClean="0">
                <a:latin typeface="Times New Roman" pitchFamily="18" charset="0"/>
                <a:ea typeface="SimSun" pitchFamily="2" charset="-122"/>
                <a:cs typeface="Times New Roman" pitchFamily="18" charset="0"/>
              </a:rPr>
              <a:t>          16 different values can be represented</a:t>
            </a:r>
          </a:p>
          <a:p>
            <a:pPr>
              <a:buNone/>
            </a:pPr>
            <a:r>
              <a:rPr lang="en-US" altLang="zh-CN" sz="2400" dirty="0" smtClean="0">
                <a:latin typeface="Times New Roman" pitchFamily="18" charset="0"/>
                <a:ea typeface="SimSun" pitchFamily="2" charset="-122"/>
                <a:cs typeface="Times New Roman" pitchFamily="18" charset="0"/>
              </a:rPr>
              <a:t>          Roughly half are positive, half are negative</a:t>
            </a:r>
            <a:endParaRPr lang="en-IN" dirty="0" smtClean="0"/>
          </a:p>
          <a:p>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914400"/>
          </a:xfrm>
        </p:spPr>
        <p:txBody>
          <a:bodyPr/>
          <a:lstStyle/>
          <a:p>
            <a:r>
              <a:rPr lang="en-US" altLang="zh-CN" sz="2800" b="1" dirty="0" smtClean="0">
                <a:solidFill>
                  <a:srgbClr val="0070C0"/>
                </a:solidFill>
                <a:latin typeface="Times New Roman" pitchFamily="18" charset="0"/>
                <a:ea typeface="SimSun" pitchFamily="2" charset="-122"/>
                <a:cs typeface="Times New Roman" pitchFamily="18" charset="0"/>
              </a:rPr>
              <a:t>Sign and Magnitude Representation</a:t>
            </a:r>
            <a:endParaRPr lang="en-IN" b="1" dirty="0">
              <a:solidFill>
                <a:srgbClr val="0070C0"/>
              </a:solidFill>
            </a:endParaRPr>
          </a:p>
        </p:txBody>
      </p:sp>
      <p:pic>
        <p:nvPicPr>
          <p:cNvPr id="4" name="Picture 3"/>
          <p:cNvPicPr>
            <a:picLocks noChangeArrowheads="1"/>
          </p:cNvPicPr>
          <p:nvPr/>
        </p:nvPicPr>
        <p:blipFill>
          <a:blip r:embed="rId2"/>
          <a:srcRect/>
          <a:stretch>
            <a:fillRect/>
          </a:stretch>
        </p:blipFill>
        <p:spPr bwMode="auto">
          <a:xfrm>
            <a:off x="1752600" y="1371600"/>
            <a:ext cx="5207000" cy="3225800"/>
          </a:xfrm>
          <a:prstGeom prst="rect">
            <a:avLst/>
          </a:prstGeom>
          <a:noFill/>
          <a:ln w="12700">
            <a:noFill/>
            <a:miter lim="800000"/>
            <a:headEnd/>
            <a:tailEnd/>
          </a:ln>
        </p:spPr>
      </p:pic>
      <p:sp>
        <p:nvSpPr>
          <p:cNvPr id="5" name="Rectangle 4"/>
          <p:cNvSpPr>
            <a:spLocks noChangeArrowheads="1"/>
          </p:cNvSpPr>
          <p:nvPr/>
        </p:nvSpPr>
        <p:spPr bwMode="auto">
          <a:xfrm>
            <a:off x="304800" y="5226050"/>
            <a:ext cx="8305800" cy="1096963"/>
          </a:xfrm>
          <a:prstGeom prst="rect">
            <a:avLst/>
          </a:prstGeom>
          <a:noFill/>
          <a:ln w="12700">
            <a:noFill/>
            <a:miter lim="800000"/>
            <a:headEnd/>
            <a:tailEnd/>
          </a:ln>
        </p:spPr>
        <p:txBody>
          <a:bodyPr wrap="square" lIns="63500" tIns="25400" rIns="63500" bIns="25400">
            <a:spAutoFit/>
          </a:bodyPr>
          <a:lstStyle/>
          <a:p>
            <a:pPr algn="just" eaLnBrk="0" hangingPunct="0">
              <a:lnSpc>
                <a:spcPct val="85000"/>
              </a:lnSpc>
            </a:pPr>
            <a:r>
              <a:rPr kumimoji="1" lang="en-US" altLang="ko-KR" sz="2000" b="1" dirty="0">
                <a:solidFill>
                  <a:srgbClr val="C00000"/>
                </a:solidFill>
                <a:latin typeface="Times New Roman" pitchFamily="18" charset="0"/>
                <a:cs typeface="Times New Roman" pitchFamily="18" charset="0"/>
              </a:rPr>
              <a:t>High order bit is sign</a:t>
            </a:r>
            <a:r>
              <a:rPr kumimoji="1" lang="en-US" altLang="ko-KR" sz="2000" b="1" dirty="0">
                <a:latin typeface="Times New Roman" pitchFamily="18" charset="0"/>
                <a:cs typeface="Times New Roman" pitchFamily="18" charset="0"/>
              </a:rPr>
              <a:t>: 0 = positive (or zero), </a:t>
            </a:r>
            <a:r>
              <a:rPr kumimoji="1" lang="en-US" altLang="ko-KR" sz="2000" b="1" dirty="0" smtClean="0">
                <a:latin typeface="Times New Roman" pitchFamily="18" charset="0"/>
                <a:cs typeface="Times New Roman" pitchFamily="18" charset="0"/>
              </a:rPr>
              <a:t> 1 </a:t>
            </a:r>
            <a:r>
              <a:rPr kumimoji="1" lang="en-US" altLang="ko-KR" sz="2000" b="1" dirty="0">
                <a:latin typeface="Times New Roman" pitchFamily="18" charset="0"/>
                <a:cs typeface="Times New Roman" pitchFamily="18" charset="0"/>
              </a:rPr>
              <a:t>= negative</a:t>
            </a:r>
          </a:p>
          <a:p>
            <a:pPr algn="just" eaLnBrk="0" hangingPunct="0">
              <a:lnSpc>
                <a:spcPct val="85000"/>
              </a:lnSpc>
            </a:pPr>
            <a:r>
              <a:rPr kumimoji="1" lang="en-US" altLang="ko-KR" sz="2000" b="1" dirty="0">
                <a:solidFill>
                  <a:srgbClr val="C00000"/>
                </a:solidFill>
                <a:latin typeface="Times New Roman" pitchFamily="18" charset="0"/>
                <a:cs typeface="Times New Roman" pitchFamily="18" charset="0"/>
              </a:rPr>
              <a:t>Three low order bits is the magnitude</a:t>
            </a:r>
            <a:r>
              <a:rPr kumimoji="1" lang="en-US" altLang="ko-KR" sz="2000" b="1" dirty="0">
                <a:latin typeface="Times New Roman" pitchFamily="18" charset="0"/>
                <a:cs typeface="Times New Roman" pitchFamily="18" charset="0"/>
              </a:rPr>
              <a:t>: 0 (000) thru 7 (111)</a:t>
            </a:r>
          </a:p>
          <a:p>
            <a:pPr algn="just" eaLnBrk="0" hangingPunct="0">
              <a:lnSpc>
                <a:spcPct val="85000"/>
              </a:lnSpc>
            </a:pPr>
            <a:r>
              <a:rPr kumimoji="1" lang="en-US" altLang="ko-KR" sz="2000" b="1" dirty="0">
                <a:solidFill>
                  <a:srgbClr val="C00000"/>
                </a:solidFill>
                <a:latin typeface="Times New Roman" pitchFamily="18" charset="0"/>
                <a:cs typeface="Times New Roman" pitchFamily="18" charset="0"/>
              </a:rPr>
              <a:t>Number range for n bits = </a:t>
            </a:r>
            <a:r>
              <a:rPr kumimoji="1" lang="en-US" altLang="ko-KR" sz="2000" b="1" dirty="0">
                <a:latin typeface="Times New Roman" pitchFamily="18" charset="0"/>
                <a:cs typeface="Times New Roman" pitchFamily="18" charset="0"/>
              </a:rPr>
              <a:t>+/-2</a:t>
            </a:r>
            <a:r>
              <a:rPr kumimoji="1" lang="en-US" altLang="ko-KR" sz="2000" b="1" baseline="30000" dirty="0">
                <a:latin typeface="Times New Roman" pitchFamily="18" charset="0"/>
                <a:cs typeface="Times New Roman" pitchFamily="18" charset="0"/>
              </a:rPr>
              <a:t>n-1</a:t>
            </a:r>
            <a:r>
              <a:rPr kumimoji="1" lang="en-US" altLang="ko-KR" sz="2000" b="1" dirty="0">
                <a:latin typeface="Times New Roman" pitchFamily="18" charset="0"/>
                <a:cs typeface="Times New Roman" pitchFamily="18" charset="0"/>
              </a:rPr>
              <a:t>  -1</a:t>
            </a:r>
          </a:p>
          <a:p>
            <a:pPr algn="just" eaLnBrk="0" hangingPunct="0">
              <a:lnSpc>
                <a:spcPct val="85000"/>
              </a:lnSpc>
            </a:pPr>
            <a:r>
              <a:rPr kumimoji="1" lang="en-US" altLang="ko-KR" sz="2000" b="1" dirty="0">
                <a:solidFill>
                  <a:srgbClr val="C00000"/>
                </a:solidFill>
                <a:latin typeface="Times New Roman" pitchFamily="18" charset="0"/>
                <a:cs typeface="Times New Roman" pitchFamily="18" charset="0"/>
              </a:rPr>
              <a:t>Two representations for </a:t>
            </a:r>
            <a:r>
              <a:rPr kumimoji="1" lang="en-US" altLang="ko-KR" sz="2000" b="1" dirty="0">
                <a:latin typeface="Times New Roman" pitchFamily="18" charset="0"/>
                <a:cs typeface="Times New Roman" pitchFamily="18" charset="0"/>
              </a:rPr>
              <a:t>0</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1219200"/>
          </a:xfrm>
        </p:spPr>
        <p:txBody>
          <a:bodyPr/>
          <a:lstStyle/>
          <a:p>
            <a:r>
              <a:rPr lang="en-US" altLang="zh-CN" sz="2800" b="1" dirty="0" smtClean="0">
                <a:solidFill>
                  <a:srgbClr val="0070C0"/>
                </a:solidFill>
                <a:latin typeface="Times New Roman" pitchFamily="18" charset="0"/>
                <a:ea typeface="SimSun" pitchFamily="2" charset="-122"/>
                <a:cs typeface="Times New Roman" pitchFamily="18" charset="0"/>
              </a:rPr>
              <a:t>One’s Complement Representation</a:t>
            </a:r>
            <a:endParaRPr lang="en-IN" b="1" dirty="0">
              <a:solidFill>
                <a:srgbClr val="0070C0"/>
              </a:solidFill>
            </a:endParaRPr>
          </a:p>
        </p:txBody>
      </p:sp>
      <p:pic>
        <p:nvPicPr>
          <p:cNvPr id="4" name="Picture 4"/>
          <p:cNvPicPr>
            <a:picLocks noChangeArrowheads="1"/>
          </p:cNvPicPr>
          <p:nvPr/>
        </p:nvPicPr>
        <p:blipFill>
          <a:blip r:embed="rId2"/>
          <a:srcRect/>
          <a:stretch>
            <a:fillRect/>
          </a:stretch>
        </p:blipFill>
        <p:spPr bwMode="auto">
          <a:xfrm>
            <a:off x="2209800" y="1295400"/>
            <a:ext cx="5473700" cy="3416300"/>
          </a:xfrm>
          <a:prstGeom prst="rect">
            <a:avLst/>
          </a:prstGeom>
          <a:noFill/>
          <a:ln w="12700">
            <a:noFill/>
            <a:miter lim="800000"/>
            <a:headEnd/>
            <a:tailEnd/>
          </a:ln>
        </p:spPr>
      </p:pic>
      <p:sp>
        <p:nvSpPr>
          <p:cNvPr id="5" name="Rectangle 4"/>
          <p:cNvSpPr/>
          <p:nvPr/>
        </p:nvSpPr>
        <p:spPr>
          <a:xfrm>
            <a:off x="228600" y="4876800"/>
            <a:ext cx="8686800" cy="1692771"/>
          </a:xfrm>
          <a:prstGeom prst="rect">
            <a:avLst/>
          </a:prstGeom>
        </p:spPr>
        <p:txBody>
          <a:bodyPr wrap="square">
            <a:spAutoFit/>
          </a:bodyPr>
          <a:lstStyle/>
          <a:p>
            <a:pPr>
              <a:buFont typeface="Arial" pitchFamily="34" charset="0"/>
              <a:buChar char="•"/>
            </a:pPr>
            <a:r>
              <a:rPr lang="en-IN" sz="2600" dirty="0" smtClean="0">
                <a:latin typeface="Times New Roman" pitchFamily="18" charset="0"/>
                <a:cs typeface="Times New Roman" pitchFamily="18" charset="0"/>
              </a:rPr>
              <a:t>Most significant bit determines sign. To change sign from unsigned to negative, invert all the bits ( -3 is obtained by complementing each bit in vector 0011 to yield 1100).</a:t>
            </a:r>
          </a:p>
          <a:p>
            <a:pPr>
              <a:buFont typeface="Arial" pitchFamily="34" charset="0"/>
              <a:buChar char="•"/>
            </a:pPr>
            <a:r>
              <a:rPr lang="en-IN" sz="2600" dirty="0" smtClean="0"/>
              <a:t> </a:t>
            </a:r>
            <a:r>
              <a:rPr lang="en-US" sz="2600" dirty="0" smtClean="0">
                <a:latin typeface="Times New Roman" pitchFamily="18" charset="0"/>
                <a:cs typeface="Times New Roman" pitchFamily="18" charset="0"/>
              </a:rPr>
              <a:t>S</a:t>
            </a:r>
            <a:r>
              <a:rPr lang="en-US" altLang="ko-KR" sz="2600" dirty="0" smtClean="0">
                <a:latin typeface="Times New Roman" pitchFamily="18" charset="0"/>
                <a:cs typeface="Times New Roman" pitchFamily="18" charset="0"/>
              </a:rPr>
              <a:t>ome complexities in addition</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838200"/>
          </a:xfrm>
        </p:spPr>
        <p:txBody>
          <a:bodyPr/>
          <a:lstStyle/>
          <a:p>
            <a:r>
              <a:rPr lang="en-US" altLang="zh-CN" sz="2800" b="1" dirty="0" smtClean="0">
                <a:solidFill>
                  <a:srgbClr val="0070C0"/>
                </a:solidFill>
                <a:latin typeface="Times New Roman" pitchFamily="18" charset="0"/>
                <a:ea typeface="SimSun" pitchFamily="2" charset="-122"/>
                <a:cs typeface="Times New Roman" pitchFamily="18" charset="0"/>
              </a:rPr>
              <a:t>Two’s Complement Representation</a:t>
            </a:r>
            <a:endParaRPr lang="en-IN" b="1" dirty="0">
              <a:solidFill>
                <a:srgbClr val="0070C0"/>
              </a:solidFill>
            </a:endParaRPr>
          </a:p>
        </p:txBody>
      </p:sp>
      <p:pic>
        <p:nvPicPr>
          <p:cNvPr id="4" name="Picture 3"/>
          <p:cNvPicPr>
            <a:picLocks noChangeArrowheads="1"/>
          </p:cNvPicPr>
          <p:nvPr/>
        </p:nvPicPr>
        <p:blipFill>
          <a:blip r:embed="rId2"/>
          <a:srcRect/>
          <a:stretch>
            <a:fillRect/>
          </a:stretch>
        </p:blipFill>
        <p:spPr bwMode="auto">
          <a:xfrm>
            <a:off x="2819400" y="1295400"/>
            <a:ext cx="5473700" cy="3416300"/>
          </a:xfrm>
          <a:prstGeom prst="rect">
            <a:avLst/>
          </a:prstGeom>
          <a:noFill/>
          <a:ln w="12700">
            <a:noFill/>
            <a:miter lim="800000"/>
            <a:headEnd/>
            <a:tailEnd/>
          </a:ln>
        </p:spPr>
      </p:pic>
      <p:sp>
        <p:nvSpPr>
          <p:cNvPr id="5" name="Rectangle 4"/>
          <p:cNvSpPr/>
          <p:nvPr/>
        </p:nvSpPr>
        <p:spPr>
          <a:xfrm>
            <a:off x="228600" y="4800600"/>
            <a:ext cx="8610600" cy="1692771"/>
          </a:xfrm>
          <a:prstGeom prst="rect">
            <a:avLst/>
          </a:prstGeom>
        </p:spPr>
        <p:txBody>
          <a:bodyPr wrap="square">
            <a:spAutoFit/>
          </a:bodyPr>
          <a:lstStyle/>
          <a:p>
            <a:pPr>
              <a:buFont typeface="Arial" pitchFamily="34" charset="0"/>
              <a:buChar char="•"/>
            </a:pPr>
            <a:r>
              <a:rPr lang="en-IN" sz="2600" dirty="0" smtClean="0">
                <a:latin typeface="Times New Roman" pitchFamily="18" charset="0"/>
                <a:cs typeface="Times New Roman" pitchFamily="18" charset="0"/>
              </a:rPr>
              <a:t>Most significant bit determines sign. To change sign from unsigned to negative, invert all the bits and add 1. </a:t>
            </a:r>
            <a:endParaRPr lang="en-US" altLang="ko-KR" sz="2600" dirty="0" smtClean="0">
              <a:latin typeface="Times New Roman" pitchFamily="18" charset="0"/>
              <a:cs typeface="Times New Roman" pitchFamily="18" charset="0"/>
            </a:endParaRPr>
          </a:p>
          <a:p>
            <a:pPr marL="228600" indent="-228600">
              <a:buFont typeface="Arial" pitchFamily="34" charset="0"/>
              <a:buChar char="•"/>
            </a:pPr>
            <a:r>
              <a:rPr lang="en-US" altLang="ko-KR" sz="2600" dirty="0" smtClean="0">
                <a:latin typeface="Times New Roman" pitchFamily="18" charset="0"/>
                <a:cs typeface="Times New Roman" pitchFamily="18" charset="0"/>
              </a:rPr>
              <a:t>Only one representation for 0</a:t>
            </a:r>
          </a:p>
          <a:p>
            <a:pPr marL="228600" indent="-228600">
              <a:buFont typeface="Arial" pitchFamily="34" charset="0"/>
              <a:buChar char="•"/>
            </a:pPr>
            <a:r>
              <a:rPr lang="en-US" altLang="ko-KR" sz="2600" dirty="0" smtClean="0">
                <a:latin typeface="Times New Roman" pitchFamily="18" charset="0"/>
                <a:cs typeface="Times New Roman" pitchFamily="18" charset="0"/>
              </a:rPr>
              <a:t>One more negative number than positive number</a:t>
            </a:r>
          </a:p>
        </p:txBody>
      </p:sp>
      <p:sp>
        <p:nvSpPr>
          <p:cNvPr id="7" name="Rectangle 5"/>
          <p:cNvSpPr>
            <a:spLocks noChangeArrowheads="1"/>
          </p:cNvSpPr>
          <p:nvPr/>
        </p:nvSpPr>
        <p:spPr bwMode="auto">
          <a:xfrm>
            <a:off x="381000" y="2895600"/>
            <a:ext cx="1571625" cy="10969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sz="2000" b="1" i="1" dirty="0">
                <a:solidFill>
                  <a:srgbClr val="C00000"/>
                </a:solidFill>
                <a:latin typeface="Times New Roman" pitchFamily="18" charset="0"/>
                <a:cs typeface="Times New Roman" pitchFamily="18" charset="0"/>
              </a:rPr>
              <a:t>like 1's comp</a:t>
            </a:r>
          </a:p>
          <a:p>
            <a:pPr eaLnBrk="0" hangingPunct="0">
              <a:lnSpc>
                <a:spcPct val="85000"/>
              </a:lnSpc>
            </a:pPr>
            <a:r>
              <a:rPr kumimoji="1" lang="en-US" altLang="ko-KR" sz="2000" b="1" i="1" dirty="0">
                <a:solidFill>
                  <a:srgbClr val="C00000"/>
                </a:solidFill>
                <a:latin typeface="Times New Roman" pitchFamily="18" charset="0"/>
                <a:cs typeface="Times New Roman" pitchFamily="18" charset="0"/>
              </a:rPr>
              <a:t>except shifted</a:t>
            </a:r>
          </a:p>
          <a:p>
            <a:pPr eaLnBrk="0" hangingPunct="0">
              <a:lnSpc>
                <a:spcPct val="85000"/>
              </a:lnSpc>
            </a:pPr>
            <a:r>
              <a:rPr kumimoji="1" lang="en-US" altLang="ko-KR" sz="2000" b="1" i="1" dirty="0">
                <a:solidFill>
                  <a:srgbClr val="C00000"/>
                </a:solidFill>
                <a:latin typeface="Times New Roman" pitchFamily="18" charset="0"/>
                <a:cs typeface="Times New Roman" pitchFamily="18" charset="0"/>
              </a:rPr>
              <a:t>one position</a:t>
            </a:r>
          </a:p>
          <a:p>
            <a:pPr eaLnBrk="0" hangingPunct="0">
              <a:lnSpc>
                <a:spcPct val="85000"/>
              </a:lnSpc>
            </a:pPr>
            <a:r>
              <a:rPr kumimoji="1" lang="en-US" altLang="ko-KR" sz="2000" b="1" i="1" dirty="0">
                <a:solidFill>
                  <a:srgbClr val="C00000"/>
                </a:solidFill>
                <a:latin typeface="Times New Roman" pitchFamily="18" charset="0"/>
                <a:cs typeface="Times New Roman" pitchFamily="18" charset="0"/>
              </a:rPr>
              <a:t>clockwise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229600" cy="579120"/>
          </a:xfrm>
        </p:spPr>
        <p:txBody>
          <a:bodyPr/>
          <a:lstStyle/>
          <a:p>
            <a:r>
              <a:rPr lang="en-US" altLang="zh-CN" sz="2800" b="1" dirty="0" smtClean="0">
                <a:solidFill>
                  <a:srgbClr val="0070C0"/>
                </a:solidFill>
                <a:latin typeface="Times New Roman" pitchFamily="18" charset="0"/>
                <a:ea typeface="SimSun" pitchFamily="2" charset="-122"/>
                <a:cs typeface="Times New Roman" pitchFamily="18" charset="0"/>
              </a:rPr>
              <a:t>Binary, Signed-Integer Representations</a:t>
            </a:r>
            <a:endParaRPr lang="en-IN" b="1" dirty="0">
              <a:solidFill>
                <a:srgbClr val="0070C0"/>
              </a:solidFill>
            </a:endParaRPr>
          </a:p>
        </p:txBody>
      </p:sp>
      <p:sp>
        <p:nvSpPr>
          <p:cNvPr id="4" name="Rectangle 5"/>
          <p:cNvSpPr>
            <a:spLocks noChangeArrowheads="1"/>
          </p:cNvSpPr>
          <p:nvPr/>
        </p:nvSpPr>
        <p:spPr bwMode="auto">
          <a:xfrm>
            <a:off x="1958975" y="256540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5" name="Rectangle 6"/>
          <p:cNvSpPr>
            <a:spLocks noChangeArrowheads="1"/>
          </p:cNvSpPr>
          <p:nvPr/>
        </p:nvSpPr>
        <p:spPr bwMode="auto">
          <a:xfrm>
            <a:off x="1958975" y="278765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6" name="Rectangle 7"/>
          <p:cNvSpPr>
            <a:spLocks noChangeArrowheads="1"/>
          </p:cNvSpPr>
          <p:nvPr/>
        </p:nvSpPr>
        <p:spPr bwMode="auto">
          <a:xfrm>
            <a:off x="1958975" y="300990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7" name="Rectangle 8"/>
          <p:cNvSpPr>
            <a:spLocks noChangeArrowheads="1"/>
          </p:cNvSpPr>
          <p:nvPr/>
        </p:nvSpPr>
        <p:spPr bwMode="auto">
          <a:xfrm>
            <a:off x="1958975" y="323215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 name="Rectangle 9"/>
          <p:cNvSpPr>
            <a:spLocks noChangeArrowheads="1"/>
          </p:cNvSpPr>
          <p:nvPr/>
        </p:nvSpPr>
        <p:spPr bwMode="auto">
          <a:xfrm>
            <a:off x="1958975" y="345440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9" name="Rectangle 10"/>
          <p:cNvSpPr>
            <a:spLocks noChangeArrowheads="1"/>
          </p:cNvSpPr>
          <p:nvPr/>
        </p:nvSpPr>
        <p:spPr bwMode="auto">
          <a:xfrm>
            <a:off x="1958975" y="367665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0" name="Rectangle 11"/>
          <p:cNvSpPr>
            <a:spLocks noChangeArrowheads="1"/>
          </p:cNvSpPr>
          <p:nvPr/>
        </p:nvSpPr>
        <p:spPr bwMode="auto">
          <a:xfrm>
            <a:off x="1958975" y="3900488"/>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1" name="Rectangle 12"/>
          <p:cNvSpPr>
            <a:spLocks noChangeArrowheads="1"/>
          </p:cNvSpPr>
          <p:nvPr/>
        </p:nvSpPr>
        <p:spPr bwMode="auto">
          <a:xfrm>
            <a:off x="1958975" y="4122738"/>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2" name="Rectangle 13"/>
          <p:cNvSpPr>
            <a:spLocks noChangeArrowheads="1"/>
          </p:cNvSpPr>
          <p:nvPr/>
        </p:nvSpPr>
        <p:spPr bwMode="auto">
          <a:xfrm>
            <a:off x="1958975" y="4344988"/>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3" name="Rectangle 14"/>
          <p:cNvSpPr>
            <a:spLocks noChangeArrowheads="1"/>
          </p:cNvSpPr>
          <p:nvPr/>
        </p:nvSpPr>
        <p:spPr bwMode="auto">
          <a:xfrm>
            <a:off x="1958975" y="4567238"/>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4" name="Rectangle 15"/>
          <p:cNvSpPr>
            <a:spLocks noChangeArrowheads="1"/>
          </p:cNvSpPr>
          <p:nvPr/>
        </p:nvSpPr>
        <p:spPr bwMode="auto">
          <a:xfrm>
            <a:off x="1958975" y="4789488"/>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5" name="Rectangle 16"/>
          <p:cNvSpPr>
            <a:spLocks noChangeArrowheads="1"/>
          </p:cNvSpPr>
          <p:nvPr/>
        </p:nvSpPr>
        <p:spPr bwMode="auto">
          <a:xfrm>
            <a:off x="1958975" y="5011738"/>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6" name="Rectangle 17"/>
          <p:cNvSpPr>
            <a:spLocks noChangeArrowheads="1"/>
          </p:cNvSpPr>
          <p:nvPr/>
        </p:nvSpPr>
        <p:spPr bwMode="auto">
          <a:xfrm>
            <a:off x="1958975" y="5233988"/>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7" name="Rectangle 18"/>
          <p:cNvSpPr>
            <a:spLocks noChangeArrowheads="1"/>
          </p:cNvSpPr>
          <p:nvPr/>
        </p:nvSpPr>
        <p:spPr bwMode="auto">
          <a:xfrm>
            <a:off x="1958975" y="5456238"/>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8" name="Rectangle 19"/>
          <p:cNvSpPr>
            <a:spLocks noChangeArrowheads="1"/>
          </p:cNvSpPr>
          <p:nvPr/>
        </p:nvSpPr>
        <p:spPr bwMode="auto">
          <a:xfrm>
            <a:off x="1958975" y="5678488"/>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9" name="Rectangle 20"/>
          <p:cNvSpPr>
            <a:spLocks noChangeArrowheads="1"/>
          </p:cNvSpPr>
          <p:nvPr/>
        </p:nvSpPr>
        <p:spPr bwMode="auto">
          <a:xfrm>
            <a:off x="1958975" y="5900738"/>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0" name="Rectangle 21"/>
          <p:cNvSpPr>
            <a:spLocks noChangeArrowheads="1"/>
          </p:cNvSpPr>
          <p:nvPr/>
        </p:nvSpPr>
        <p:spPr bwMode="auto">
          <a:xfrm>
            <a:off x="2141538" y="345440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1" name="Rectangle 22"/>
          <p:cNvSpPr>
            <a:spLocks noChangeArrowheads="1"/>
          </p:cNvSpPr>
          <p:nvPr/>
        </p:nvSpPr>
        <p:spPr bwMode="auto">
          <a:xfrm>
            <a:off x="2141538" y="367665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2" name="Rectangle 23"/>
          <p:cNvSpPr>
            <a:spLocks noChangeArrowheads="1"/>
          </p:cNvSpPr>
          <p:nvPr/>
        </p:nvSpPr>
        <p:spPr bwMode="auto">
          <a:xfrm>
            <a:off x="2141538" y="3900488"/>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3" name="Rectangle 24"/>
          <p:cNvSpPr>
            <a:spLocks noChangeArrowheads="1"/>
          </p:cNvSpPr>
          <p:nvPr/>
        </p:nvSpPr>
        <p:spPr bwMode="auto">
          <a:xfrm>
            <a:off x="2141538" y="4122738"/>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4" name="Rectangle 25"/>
          <p:cNvSpPr>
            <a:spLocks noChangeArrowheads="1"/>
          </p:cNvSpPr>
          <p:nvPr/>
        </p:nvSpPr>
        <p:spPr bwMode="auto">
          <a:xfrm>
            <a:off x="2141538" y="4344988"/>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5" name="Rectangle 26"/>
          <p:cNvSpPr>
            <a:spLocks noChangeArrowheads="1"/>
          </p:cNvSpPr>
          <p:nvPr/>
        </p:nvSpPr>
        <p:spPr bwMode="auto">
          <a:xfrm>
            <a:off x="2141538" y="4567238"/>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6" name="Rectangle 27"/>
          <p:cNvSpPr>
            <a:spLocks noChangeArrowheads="1"/>
          </p:cNvSpPr>
          <p:nvPr/>
        </p:nvSpPr>
        <p:spPr bwMode="auto">
          <a:xfrm>
            <a:off x="2141538" y="4789488"/>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7" name="Rectangle 28"/>
          <p:cNvSpPr>
            <a:spLocks noChangeArrowheads="1"/>
          </p:cNvSpPr>
          <p:nvPr/>
        </p:nvSpPr>
        <p:spPr bwMode="auto">
          <a:xfrm>
            <a:off x="2141538" y="5011738"/>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8" name="Rectangle 29"/>
          <p:cNvSpPr>
            <a:spLocks noChangeArrowheads="1"/>
          </p:cNvSpPr>
          <p:nvPr/>
        </p:nvSpPr>
        <p:spPr bwMode="auto">
          <a:xfrm>
            <a:off x="2141538" y="256540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9" name="Rectangle 30"/>
          <p:cNvSpPr>
            <a:spLocks noChangeArrowheads="1"/>
          </p:cNvSpPr>
          <p:nvPr/>
        </p:nvSpPr>
        <p:spPr bwMode="auto">
          <a:xfrm>
            <a:off x="2141538" y="278765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0" name="Rectangle 31"/>
          <p:cNvSpPr>
            <a:spLocks noChangeArrowheads="1"/>
          </p:cNvSpPr>
          <p:nvPr/>
        </p:nvSpPr>
        <p:spPr bwMode="auto">
          <a:xfrm>
            <a:off x="2141538" y="300990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charset="0"/>
                <a:ea typeface="SimSun" pitchFamily="2" charset="-122"/>
              </a:rPr>
              <a:t>1</a:t>
            </a:r>
            <a:endParaRPr lang="en-CA" altLang="zh-CN" sz="2400" dirty="0">
              <a:latin typeface="Times New Roman" pitchFamily="18" charset="0"/>
              <a:ea typeface="SimSun" pitchFamily="2" charset="-122"/>
            </a:endParaRPr>
          </a:p>
        </p:txBody>
      </p:sp>
      <p:sp>
        <p:nvSpPr>
          <p:cNvPr id="31" name="Rectangle 32"/>
          <p:cNvSpPr>
            <a:spLocks noChangeArrowheads="1"/>
          </p:cNvSpPr>
          <p:nvPr/>
        </p:nvSpPr>
        <p:spPr bwMode="auto">
          <a:xfrm>
            <a:off x="2141538" y="323215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2" name="Rectangle 33"/>
          <p:cNvSpPr>
            <a:spLocks noChangeArrowheads="1"/>
          </p:cNvSpPr>
          <p:nvPr/>
        </p:nvSpPr>
        <p:spPr bwMode="auto">
          <a:xfrm>
            <a:off x="2141538" y="5233988"/>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3" name="Rectangle 34"/>
          <p:cNvSpPr>
            <a:spLocks noChangeArrowheads="1"/>
          </p:cNvSpPr>
          <p:nvPr/>
        </p:nvSpPr>
        <p:spPr bwMode="auto">
          <a:xfrm>
            <a:off x="2141538" y="5456238"/>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4" name="Rectangle 35"/>
          <p:cNvSpPr>
            <a:spLocks noChangeArrowheads="1"/>
          </p:cNvSpPr>
          <p:nvPr/>
        </p:nvSpPr>
        <p:spPr bwMode="auto">
          <a:xfrm>
            <a:off x="2141538" y="5678488"/>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5" name="Rectangle 36"/>
          <p:cNvSpPr>
            <a:spLocks noChangeArrowheads="1"/>
          </p:cNvSpPr>
          <p:nvPr/>
        </p:nvSpPr>
        <p:spPr bwMode="auto">
          <a:xfrm>
            <a:off x="2141538" y="5900738"/>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6" name="Rectangle 37"/>
          <p:cNvSpPr>
            <a:spLocks noChangeArrowheads="1"/>
          </p:cNvSpPr>
          <p:nvPr/>
        </p:nvSpPr>
        <p:spPr bwMode="auto">
          <a:xfrm>
            <a:off x="2322513" y="256540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7" name="Rectangle 38"/>
          <p:cNvSpPr>
            <a:spLocks noChangeArrowheads="1"/>
          </p:cNvSpPr>
          <p:nvPr/>
        </p:nvSpPr>
        <p:spPr bwMode="auto">
          <a:xfrm>
            <a:off x="2322513" y="278765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8" name="Rectangle 39"/>
          <p:cNvSpPr>
            <a:spLocks noChangeArrowheads="1"/>
          </p:cNvSpPr>
          <p:nvPr/>
        </p:nvSpPr>
        <p:spPr bwMode="auto">
          <a:xfrm>
            <a:off x="2322513" y="300990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charset="0"/>
                <a:ea typeface="SimSun" pitchFamily="2" charset="-122"/>
              </a:rPr>
              <a:t>0</a:t>
            </a:r>
            <a:endParaRPr lang="en-CA" altLang="zh-CN" sz="2400" dirty="0">
              <a:latin typeface="Times New Roman" pitchFamily="18" charset="0"/>
              <a:ea typeface="SimSun" pitchFamily="2" charset="-122"/>
            </a:endParaRPr>
          </a:p>
        </p:txBody>
      </p:sp>
      <p:sp>
        <p:nvSpPr>
          <p:cNvPr id="39" name="Rectangle 40"/>
          <p:cNvSpPr>
            <a:spLocks noChangeArrowheads="1"/>
          </p:cNvSpPr>
          <p:nvPr/>
        </p:nvSpPr>
        <p:spPr bwMode="auto">
          <a:xfrm>
            <a:off x="2322513" y="323215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0" name="Rectangle 41"/>
          <p:cNvSpPr>
            <a:spLocks noChangeArrowheads="1"/>
          </p:cNvSpPr>
          <p:nvPr/>
        </p:nvSpPr>
        <p:spPr bwMode="auto">
          <a:xfrm>
            <a:off x="2322513" y="345440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1" name="Rectangle 42"/>
          <p:cNvSpPr>
            <a:spLocks noChangeArrowheads="1"/>
          </p:cNvSpPr>
          <p:nvPr/>
        </p:nvSpPr>
        <p:spPr bwMode="auto">
          <a:xfrm>
            <a:off x="2322513" y="367665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2" name="Rectangle 43"/>
          <p:cNvSpPr>
            <a:spLocks noChangeArrowheads="1"/>
          </p:cNvSpPr>
          <p:nvPr/>
        </p:nvSpPr>
        <p:spPr bwMode="auto">
          <a:xfrm>
            <a:off x="2322513" y="3900488"/>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3" name="Rectangle 44"/>
          <p:cNvSpPr>
            <a:spLocks noChangeArrowheads="1"/>
          </p:cNvSpPr>
          <p:nvPr/>
        </p:nvSpPr>
        <p:spPr bwMode="auto">
          <a:xfrm>
            <a:off x="2322513" y="4122738"/>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4" name="Rectangle 45"/>
          <p:cNvSpPr>
            <a:spLocks noChangeArrowheads="1"/>
          </p:cNvSpPr>
          <p:nvPr/>
        </p:nvSpPr>
        <p:spPr bwMode="auto">
          <a:xfrm>
            <a:off x="2322513" y="4344988"/>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5" name="Rectangle 46"/>
          <p:cNvSpPr>
            <a:spLocks noChangeArrowheads="1"/>
          </p:cNvSpPr>
          <p:nvPr/>
        </p:nvSpPr>
        <p:spPr bwMode="auto">
          <a:xfrm>
            <a:off x="2322513" y="4567238"/>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6" name="Rectangle 47"/>
          <p:cNvSpPr>
            <a:spLocks noChangeArrowheads="1"/>
          </p:cNvSpPr>
          <p:nvPr/>
        </p:nvSpPr>
        <p:spPr bwMode="auto">
          <a:xfrm>
            <a:off x="2322513" y="4789488"/>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7" name="Rectangle 48"/>
          <p:cNvSpPr>
            <a:spLocks noChangeArrowheads="1"/>
          </p:cNvSpPr>
          <p:nvPr/>
        </p:nvSpPr>
        <p:spPr bwMode="auto">
          <a:xfrm>
            <a:off x="2322513" y="5011738"/>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8" name="Rectangle 49"/>
          <p:cNvSpPr>
            <a:spLocks noChangeArrowheads="1"/>
          </p:cNvSpPr>
          <p:nvPr/>
        </p:nvSpPr>
        <p:spPr bwMode="auto">
          <a:xfrm>
            <a:off x="2322513" y="5233988"/>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9" name="Rectangle 50"/>
          <p:cNvSpPr>
            <a:spLocks noChangeArrowheads="1"/>
          </p:cNvSpPr>
          <p:nvPr/>
        </p:nvSpPr>
        <p:spPr bwMode="auto">
          <a:xfrm>
            <a:off x="2322513" y="5456238"/>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50" name="Rectangle 51"/>
          <p:cNvSpPr>
            <a:spLocks noChangeArrowheads="1"/>
          </p:cNvSpPr>
          <p:nvPr/>
        </p:nvSpPr>
        <p:spPr bwMode="auto">
          <a:xfrm>
            <a:off x="2322513" y="5678488"/>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51" name="Rectangle 52"/>
          <p:cNvSpPr>
            <a:spLocks noChangeArrowheads="1"/>
          </p:cNvSpPr>
          <p:nvPr/>
        </p:nvSpPr>
        <p:spPr bwMode="auto">
          <a:xfrm>
            <a:off x="2322513" y="5900738"/>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52" name="Rectangle 53"/>
          <p:cNvSpPr>
            <a:spLocks noChangeArrowheads="1"/>
          </p:cNvSpPr>
          <p:nvPr/>
        </p:nvSpPr>
        <p:spPr bwMode="auto">
          <a:xfrm>
            <a:off x="2505075" y="256540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53" name="Rectangle 54"/>
          <p:cNvSpPr>
            <a:spLocks noChangeArrowheads="1"/>
          </p:cNvSpPr>
          <p:nvPr/>
        </p:nvSpPr>
        <p:spPr bwMode="auto">
          <a:xfrm>
            <a:off x="2505075" y="278765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54" name="Rectangle 55"/>
          <p:cNvSpPr>
            <a:spLocks noChangeArrowheads="1"/>
          </p:cNvSpPr>
          <p:nvPr/>
        </p:nvSpPr>
        <p:spPr bwMode="auto">
          <a:xfrm>
            <a:off x="2505075" y="300990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55" name="Rectangle 56"/>
          <p:cNvSpPr>
            <a:spLocks noChangeArrowheads="1"/>
          </p:cNvSpPr>
          <p:nvPr/>
        </p:nvSpPr>
        <p:spPr bwMode="auto">
          <a:xfrm>
            <a:off x="2505075" y="323215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56" name="Rectangle 57"/>
          <p:cNvSpPr>
            <a:spLocks noChangeArrowheads="1"/>
          </p:cNvSpPr>
          <p:nvPr/>
        </p:nvSpPr>
        <p:spPr bwMode="auto">
          <a:xfrm>
            <a:off x="2505075" y="345440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57" name="Rectangle 58"/>
          <p:cNvSpPr>
            <a:spLocks noChangeArrowheads="1"/>
          </p:cNvSpPr>
          <p:nvPr/>
        </p:nvSpPr>
        <p:spPr bwMode="auto">
          <a:xfrm>
            <a:off x="2505075" y="367665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58" name="Rectangle 59"/>
          <p:cNvSpPr>
            <a:spLocks noChangeArrowheads="1"/>
          </p:cNvSpPr>
          <p:nvPr/>
        </p:nvSpPr>
        <p:spPr bwMode="auto">
          <a:xfrm>
            <a:off x="2505075" y="3900488"/>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59" name="Rectangle 60"/>
          <p:cNvSpPr>
            <a:spLocks noChangeArrowheads="1"/>
          </p:cNvSpPr>
          <p:nvPr/>
        </p:nvSpPr>
        <p:spPr bwMode="auto">
          <a:xfrm>
            <a:off x="2505075" y="4122738"/>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60" name="Rectangle 61"/>
          <p:cNvSpPr>
            <a:spLocks noChangeArrowheads="1"/>
          </p:cNvSpPr>
          <p:nvPr/>
        </p:nvSpPr>
        <p:spPr bwMode="auto">
          <a:xfrm>
            <a:off x="2505075" y="4344988"/>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61" name="Rectangle 62"/>
          <p:cNvSpPr>
            <a:spLocks noChangeArrowheads="1"/>
          </p:cNvSpPr>
          <p:nvPr/>
        </p:nvSpPr>
        <p:spPr bwMode="auto">
          <a:xfrm>
            <a:off x="2505075" y="4567238"/>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62" name="Rectangle 63"/>
          <p:cNvSpPr>
            <a:spLocks noChangeArrowheads="1"/>
          </p:cNvSpPr>
          <p:nvPr/>
        </p:nvSpPr>
        <p:spPr bwMode="auto">
          <a:xfrm>
            <a:off x="2505075" y="4789488"/>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63" name="Rectangle 64"/>
          <p:cNvSpPr>
            <a:spLocks noChangeArrowheads="1"/>
          </p:cNvSpPr>
          <p:nvPr/>
        </p:nvSpPr>
        <p:spPr bwMode="auto">
          <a:xfrm>
            <a:off x="2505075" y="5011738"/>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64" name="Rectangle 65"/>
          <p:cNvSpPr>
            <a:spLocks noChangeArrowheads="1"/>
          </p:cNvSpPr>
          <p:nvPr/>
        </p:nvSpPr>
        <p:spPr bwMode="auto">
          <a:xfrm>
            <a:off x="2505075" y="5233988"/>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65" name="Rectangle 66"/>
          <p:cNvSpPr>
            <a:spLocks noChangeArrowheads="1"/>
          </p:cNvSpPr>
          <p:nvPr/>
        </p:nvSpPr>
        <p:spPr bwMode="auto">
          <a:xfrm>
            <a:off x="2505075" y="5456238"/>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66" name="Rectangle 67"/>
          <p:cNvSpPr>
            <a:spLocks noChangeArrowheads="1"/>
          </p:cNvSpPr>
          <p:nvPr/>
        </p:nvSpPr>
        <p:spPr bwMode="auto">
          <a:xfrm>
            <a:off x="2505075" y="5678488"/>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67" name="Rectangle 68"/>
          <p:cNvSpPr>
            <a:spLocks noChangeArrowheads="1"/>
          </p:cNvSpPr>
          <p:nvPr/>
        </p:nvSpPr>
        <p:spPr bwMode="auto">
          <a:xfrm>
            <a:off x="2505075" y="5900738"/>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68" name="Rectangle 69"/>
          <p:cNvSpPr>
            <a:spLocks noChangeArrowheads="1"/>
          </p:cNvSpPr>
          <p:nvPr/>
        </p:nvSpPr>
        <p:spPr bwMode="auto">
          <a:xfrm>
            <a:off x="3597275" y="387985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69" name="Rectangle 70"/>
          <p:cNvSpPr>
            <a:spLocks noChangeArrowheads="1"/>
          </p:cNvSpPr>
          <p:nvPr/>
        </p:nvSpPr>
        <p:spPr bwMode="auto">
          <a:xfrm>
            <a:off x="3435350" y="3879850"/>
            <a:ext cx="103188"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70" name="Rectangle 71"/>
          <p:cNvSpPr>
            <a:spLocks noChangeArrowheads="1"/>
          </p:cNvSpPr>
          <p:nvPr/>
        </p:nvSpPr>
        <p:spPr bwMode="auto">
          <a:xfrm>
            <a:off x="3597275" y="454660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71" name="Rectangle 72"/>
          <p:cNvSpPr>
            <a:spLocks noChangeArrowheads="1"/>
          </p:cNvSpPr>
          <p:nvPr/>
        </p:nvSpPr>
        <p:spPr bwMode="auto">
          <a:xfrm>
            <a:off x="3454400" y="4546600"/>
            <a:ext cx="58738"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72" name="Rectangle 73"/>
          <p:cNvSpPr>
            <a:spLocks noChangeArrowheads="1"/>
          </p:cNvSpPr>
          <p:nvPr/>
        </p:nvSpPr>
        <p:spPr bwMode="auto">
          <a:xfrm>
            <a:off x="3597275" y="365760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2</a:t>
            </a:r>
            <a:endParaRPr lang="en-CA" altLang="zh-CN" sz="2400">
              <a:latin typeface="Times New Roman" pitchFamily="18" charset="0"/>
              <a:ea typeface="SimSun" pitchFamily="2" charset="-122"/>
            </a:endParaRPr>
          </a:p>
        </p:txBody>
      </p:sp>
      <p:sp>
        <p:nvSpPr>
          <p:cNvPr id="73" name="Rectangle 74"/>
          <p:cNvSpPr>
            <a:spLocks noChangeArrowheads="1"/>
          </p:cNvSpPr>
          <p:nvPr/>
        </p:nvSpPr>
        <p:spPr bwMode="auto">
          <a:xfrm>
            <a:off x="3435350" y="3657600"/>
            <a:ext cx="103188"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74" name="Rectangle 75"/>
          <p:cNvSpPr>
            <a:spLocks noChangeArrowheads="1"/>
          </p:cNvSpPr>
          <p:nvPr/>
        </p:nvSpPr>
        <p:spPr bwMode="auto">
          <a:xfrm>
            <a:off x="3597275" y="343535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3</a:t>
            </a:r>
            <a:endParaRPr lang="en-CA" altLang="zh-CN" sz="2400">
              <a:latin typeface="Times New Roman" pitchFamily="18" charset="0"/>
              <a:ea typeface="SimSun" pitchFamily="2" charset="-122"/>
            </a:endParaRPr>
          </a:p>
        </p:txBody>
      </p:sp>
      <p:sp>
        <p:nvSpPr>
          <p:cNvPr id="75" name="Rectangle 76"/>
          <p:cNvSpPr>
            <a:spLocks noChangeArrowheads="1"/>
          </p:cNvSpPr>
          <p:nvPr/>
        </p:nvSpPr>
        <p:spPr bwMode="auto">
          <a:xfrm>
            <a:off x="3435350" y="3435350"/>
            <a:ext cx="103188"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76" name="Rectangle 77"/>
          <p:cNvSpPr>
            <a:spLocks noChangeArrowheads="1"/>
          </p:cNvSpPr>
          <p:nvPr/>
        </p:nvSpPr>
        <p:spPr bwMode="auto">
          <a:xfrm>
            <a:off x="3597275" y="321310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4</a:t>
            </a:r>
            <a:endParaRPr lang="en-CA" altLang="zh-CN" sz="2400">
              <a:latin typeface="Times New Roman" pitchFamily="18" charset="0"/>
              <a:ea typeface="SimSun" pitchFamily="2" charset="-122"/>
            </a:endParaRPr>
          </a:p>
        </p:txBody>
      </p:sp>
      <p:sp>
        <p:nvSpPr>
          <p:cNvPr id="77" name="Rectangle 78"/>
          <p:cNvSpPr>
            <a:spLocks noChangeArrowheads="1"/>
          </p:cNvSpPr>
          <p:nvPr/>
        </p:nvSpPr>
        <p:spPr bwMode="auto">
          <a:xfrm>
            <a:off x="3435350" y="3213100"/>
            <a:ext cx="103188"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78" name="Rectangle 79"/>
          <p:cNvSpPr>
            <a:spLocks noChangeArrowheads="1"/>
          </p:cNvSpPr>
          <p:nvPr/>
        </p:nvSpPr>
        <p:spPr bwMode="auto">
          <a:xfrm>
            <a:off x="3597275" y="299085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charset="0"/>
                <a:ea typeface="SimSun" pitchFamily="2" charset="-122"/>
              </a:rPr>
              <a:t>5</a:t>
            </a:r>
            <a:endParaRPr lang="en-CA" altLang="zh-CN" sz="2400" dirty="0">
              <a:latin typeface="Times New Roman" pitchFamily="18" charset="0"/>
              <a:ea typeface="SimSun" pitchFamily="2" charset="-122"/>
            </a:endParaRPr>
          </a:p>
        </p:txBody>
      </p:sp>
      <p:sp>
        <p:nvSpPr>
          <p:cNvPr id="79" name="Rectangle 80"/>
          <p:cNvSpPr>
            <a:spLocks noChangeArrowheads="1"/>
          </p:cNvSpPr>
          <p:nvPr/>
        </p:nvSpPr>
        <p:spPr bwMode="auto">
          <a:xfrm>
            <a:off x="3435350" y="2990850"/>
            <a:ext cx="103188"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80" name="Rectangle 81"/>
          <p:cNvSpPr>
            <a:spLocks noChangeArrowheads="1"/>
          </p:cNvSpPr>
          <p:nvPr/>
        </p:nvSpPr>
        <p:spPr bwMode="auto">
          <a:xfrm>
            <a:off x="3597275" y="276860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6</a:t>
            </a:r>
            <a:endParaRPr lang="en-CA" altLang="zh-CN" sz="2400">
              <a:latin typeface="Times New Roman" pitchFamily="18" charset="0"/>
              <a:ea typeface="SimSun" pitchFamily="2" charset="-122"/>
            </a:endParaRPr>
          </a:p>
        </p:txBody>
      </p:sp>
      <p:sp>
        <p:nvSpPr>
          <p:cNvPr id="81" name="Rectangle 82"/>
          <p:cNvSpPr>
            <a:spLocks noChangeArrowheads="1"/>
          </p:cNvSpPr>
          <p:nvPr/>
        </p:nvSpPr>
        <p:spPr bwMode="auto">
          <a:xfrm>
            <a:off x="3435350" y="2768600"/>
            <a:ext cx="103188"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82" name="Rectangle 83"/>
          <p:cNvSpPr>
            <a:spLocks noChangeArrowheads="1"/>
          </p:cNvSpPr>
          <p:nvPr/>
        </p:nvSpPr>
        <p:spPr bwMode="auto">
          <a:xfrm>
            <a:off x="3597275" y="2544763"/>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7</a:t>
            </a:r>
            <a:endParaRPr lang="en-CA" altLang="zh-CN" sz="2400">
              <a:latin typeface="Times New Roman" pitchFamily="18" charset="0"/>
              <a:ea typeface="SimSun" pitchFamily="2" charset="-122"/>
            </a:endParaRPr>
          </a:p>
        </p:txBody>
      </p:sp>
      <p:sp>
        <p:nvSpPr>
          <p:cNvPr id="83" name="Rectangle 84"/>
          <p:cNvSpPr>
            <a:spLocks noChangeArrowheads="1"/>
          </p:cNvSpPr>
          <p:nvPr/>
        </p:nvSpPr>
        <p:spPr bwMode="auto">
          <a:xfrm>
            <a:off x="3435350" y="2544763"/>
            <a:ext cx="103188"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84" name="Rectangle 85"/>
          <p:cNvSpPr>
            <a:spLocks noChangeArrowheads="1"/>
          </p:cNvSpPr>
          <p:nvPr/>
        </p:nvSpPr>
        <p:spPr bwMode="auto">
          <a:xfrm>
            <a:off x="3597275" y="476885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2</a:t>
            </a:r>
            <a:endParaRPr lang="en-CA" altLang="zh-CN" sz="2400">
              <a:latin typeface="Times New Roman" pitchFamily="18" charset="0"/>
              <a:ea typeface="SimSun" pitchFamily="2" charset="-122"/>
            </a:endParaRPr>
          </a:p>
        </p:txBody>
      </p:sp>
      <p:sp>
        <p:nvSpPr>
          <p:cNvPr id="85" name="Rectangle 86"/>
          <p:cNvSpPr>
            <a:spLocks noChangeArrowheads="1"/>
          </p:cNvSpPr>
          <p:nvPr/>
        </p:nvSpPr>
        <p:spPr bwMode="auto">
          <a:xfrm>
            <a:off x="3454400" y="4768850"/>
            <a:ext cx="58738"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86" name="Rectangle 87"/>
          <p:cNvSpPr>
            <a:spLocks noChangeArrowheads="1"/>
          </p:cNvSpPr>
          <p:nvPr/>
        </p:nvSpPr>
        <p:spPr bwMode="auto">
          <a:xfrm>
            <a:off x="3597275" y="499110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3</a:t>
            </a:r>
            <a:endParaRPr lang="en-CA" altLang="zh-CN" sz="2400">
              <a:latin typeface="Times New Roman" pitchFamily="18" charset="0"/>
              <a:ea typeface="SimSun" pitchFamily="2" charset="-122"/>
            </a:endParaRPr>
          </a:p>
        </p:txBody>
      </p:sp>
      <p:sp>
        <p:nvSpPr>
          <p:cNvPr id="87" name="Rectangle 88"/>
          <p:cNvSpPr>
            <a:spLocks noChangeArrowheads="1"/>
          </p:cNvSpPr>
          <p:nvPr/>
        </p:nvSpPr>
        <p:spPr bwMode="auto">
          <a:xfrm>
            <a:off x="3454400" y="4991100"/>
            <a:ext cx="58738"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88" name="Rectangle 89"/>
          <p:cNvSpPr>
            <a:spLocks noChangeArrowheads="1"/>
          </p:cNvSpPr>
          <p:nvPr/>
        </p:nvSpPr>
        <p:spPr bwMode="auto">
          <a:xfrm>
            <a:off x="3597275" y="521335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4</a:t>
            </a:r>
            <a:endParaRPr lang="en-CA" altLang="zh-CN" sz="2400">
              <a:latin typeface="Times New Roman" pitchFamily="18" charset="0"/>
              <a:ea typeface="SimSun" pitchFamily="2" charset="-122"/>
            </a:endParaRPr>
          </a:p>
        </p:txBody>
      </p:sp>
      <p:sp>
        <p:nvSpPr>
          <p:cNvPr id="89" name="Rectangle 90"/>
          <p:cNvSpPr>
            <a:spLocks noChangeArrowheads="1"/>
          </p:cNvSpPr>
          <p:nvPr/>
        </p:nvSpPr>
        <p:spPr bwMode="auto">
          <a:xfrm>
            <a:off x="3454400" y="5213350"/>
            <a:ext cx="58738"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90" name="Rectangle 91"/>
          <p:cNvSpPr>
            <a:spLocks noChangeArrowheads="1"/>
          </p:cNvSpPr>
          <p:nvPr/>
        </p:nvSpPr>
        <p:spPr bwMode="auto">
          <a:xfrm>
            <a:off x="3597275" y="543560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5</a:t>
            </a:r>
            <a:endParaRPr lang="en-CA" altLang="zh-CN" sz="2400">
              <a:latin typeface="Times New Roman" pitchFamily="18" charset="0"/>
              <a:ea typeface="SimSun" pitchFamily="2" charset="-122"/>
            </a:endParaRPr>
          </a:p>
        </p:txBody>
      </p:sp>
      <p:sp>
        <p:nvSpPr>
          <p:cNvPr id="91" name="Rectangle 92"/>
          <p:cNvSpPr>
            <a:spLocks noChangeArrowheads="1"/>
          </p:cNvSpPr>
          <p:nvPr/>
        </p:nvSpPr>
        <p:spPr bwMode="auto">
          <a:xfrm>
            <a:off x="3454400" y="5435600"/>
            <a:ext cx="58738"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92" name="Rectangle 93"/>
          <p:cNvSpPr>
            <a:spLocks noChangeArrowheads="1"/>
          </p:cNvSpPr>
          <p:nvPr/>
        </p:nvSpPr>
        <p:spPr bwMode="auto">
          <a:xfrm>
            <a:off x="3597275" y="565785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6</a:t>
            </a:r>
            <a:endParaRPr lang="en-CA" altLang="zh-CN" sz="2400">
              <a:latin typeface="Times New Roman" pitchFamily="18" charset="0"/>
              <a:ea typeface="SimSun" pitchFamily="2" charset="-122"/>
            </a:endParaRPr>
          </a:p>
        </p:txBody>
      </p:sp>
      <p:sp>
        <p:nvSpPr>
          <p:cNvPr id="93" name="Rectangle 94"/>
          <p:cNvSpPr>
            <a:spLocks noChangeArrowheads="1"/>
          </p:cNvSpPr>
          <p:nvPr/>
        </p:nvSpPr>
        <p:spPr bwMode="auto">
          <a:xfrm>
            <a:off x="3454400" y="5657850"/>
            <a:ext cx="58738"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94" name="Rectangle 95"/>
          <p:cNvSpPr>
            <a:spLocks noChangeArrowheads="1"/>
          </p:cNvSpPr>
          <p:nvPr/>
        </p:nvSpPr>
        <p:spPr bwMode="auto">
          <a:xfrm>
            <a:off x="3576638" y="588010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7</a:t>
            </a:r>
            <a:endParaRPr lang="en-CA" altLang="zh-CN" sz="2400">
              <a:latin typeface="Times New Roman" pitchFamily="18" charset="0"/>
              <a:ea typeface="SimSun" pitchFamily="2" charset="-122"/>
            </a:endParaRPr>
          </a:p>
        </p:txBody>
      </p:sp>
      <p:sp>
        <p:nvSpPr>
          <p:cNvPr id="95" name="Rectangle 96"/>
          <p:cNvSpPr>
            <a:spLocks noChangeArrowheads="1"/>
          </p:cNvSpPr>
          <p:nvPr/>
        </p:nvSpPr>
        <p:spPr bwMode="auto">
          <a:xfrm>
            <a:off x="3435350" y="5880100"/>
            <a:ext cx="58738"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96" name="Rectangle 97"/>
          <p:cNvSpPr>
            <a:spLocks noChangeArrowheads="1"/>
          </p:cNvSpPr>
          <p:nvPr/>
        </p:nvSpPr>
        <p:spPr bwMode="auto">
          <a:xfrm>
            <a:off x="6710363" y="432435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8</a:t>
            </a:r>
            <a:endParaRPr lang="en-CA" altLang="zh-CN" sz="2400">
              <a:latin typeface="Times New Roman" pitchFamily="18" charset="0"/>
              <a:ea typeface="SimSun" pitchFamily="2" charset="-122"/>
            </a:endParaRPr>
          </a:p>
        </p:txBody>
      </p:sp>
      <p:sp>
        <p:nvSpPr>
          <p:cNvPr id="97" name="Rectangle 98"/>
          <p:cNvSpPr>
            <a:spLocks noChangeArrowheads="1"/>
          </p:cNvSpPr>
          <p:nvPr/>
        </p:nvSpPr>
        <p:spPr bwMode="auto">
          <a:xfrm>
            <a:off x="6567488" y="4324350"/>
            <a:ext cx="58737"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98" name="Rectangle 99"/>
          <p:cNvSpPr>
            <a:spLocks noChangeArrowheads="1"/>
          </p:cNvSpPr>
          <p:nvPr/>
        </p:nvSpPr>
        <p:spPr bwMode="auto">
          <a:xfrm>
            <a:off x="3597275" y="410210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99" name="Rectangle 100"/>
          <p:cNvSpPr>
            <a:spLocks noChangeArrowheads="1"/>
          </p:cNvSpPr>
          <p:nvPr/>
        </p:nvSpPr>
        <p:spPr bwMode="auto">
          <a:xfrm>
            <a:off x="3435350" y="4102100"/>
            <a:ext cx="103188"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00" name="Rectangle 101"/>
          <p:cNvSpPr>
            <a:spLocks noChangeArrowheads="1"/>
          </p:cNvSpPr>
          <p:nvPr/>
        </p:nvSpPr>
        <p:spPr bwMode="auto">
          <a:xfrm>
            <a:off x="3597275" y="432435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01" name="Rectangle 102"/>
          <p:cNvSpPr>
            <a:spLocks noChangeArrowheads="1"/>
          </p:cNvSpPr>
          <p:nvPr/>
        </p:nvSpPr>
        <p:spPr bwMode="auto">
          <a:xfrm>
            <a:off x="3454400" y="4324350"/>
            <a:ext cx="58738"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02" name="Rectangle 103"/>
          <p:cNvSpPr>
            <a:spLocks noChangeArrowheads="1"/>
          </p:cNvSpPr>
          <p:nvPr/>
        </p:nvSpPr>
        <p:spPr bwMode="auto">
          <a:xfrm>
            <a:off x="5072063" y="387985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03" name="Rectangle 104"/>
          <p:cNvSpPr>
            <a:spLocks noChangeArrowheads="1"/>
          </p:cNvSpPr>
          <p:nvPr/>
        </p:nvSpPr>
        <p:spPr bwMode="auto">
          <a:xfrm>
            <a:off x="4910138" y="3879850"/>
            <a:ext cx="103187"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04" name="Rectangle 105"/>
          <p:cNvSpPr>
            <a:spLocks noChangeArrowheads="1"/>
          </p:cNvSpPr>
          <p:nvPr/>
        </p:nvSpPr>
        <p:spPr bwMode="auto">
          <a:xfrm>
            <a:off x="5051425" y="365760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2</a:t>
            </a:r>
            <a:endParaRPr lang="en-CA" altLang="zh-CN" sz="2400">
              <a:latin typeface="Times New Roman" pitchFamily="18" charset="0"/>
              <a:ea typeface="SimSun" pitchFamily="2" charset="-122"/>
            </a:endParaRPr>
          </a:p>
        </p:txBody>
      </p:sp>
      <p:sp>
        <p:nvSpPr>
          <p:cNvPr id="105" name="Rectangle 106"/>
          <p:cNvSpPr>
            <a:spLocks noChangeArrowheads="1"/>
          </p:cNvSpPr>
          <p:nvPr/>
        </p:nvSpPr>
        <p:spPr bwMode="auto">
          <a:xfrm>
            <a:off x="4910138" y="3657600"/>
            <a:ext cx="103187"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06" name="Rectangle 107"/>
          <p:cNvSpPr>
            <a:spLocks noChangeArrowheads="1"/>
          </p:cNvSpPr>
          <p:nvPr/>
        </p:nvSpPr>
        <p:spPr bwMode="auto">
          <a:xfrm>
            <a:off x="5051425" y="343535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3</a:t>
            </a:r>
            <a:endParaRPr lang="en-CA" altLang="zh-CN" sz="2400">
              <a:latin typeface="Times New Roman" pitchFamily="18" charset="0"/>
              <a:ea typeface="SimSun" pitchFamily="2" charset="-122"/>
            </a:endParaRPr>
          </a:p>
        </p:txBody>
      </p:sp>
      <p:sp>
        <p:nvSpPr>
          <p:cNvPr id="107" name="Rectangle 108"/>
          <p:cNvSpPr>
            <a:spLocks noChangeArrowheads="1"/>
          </p:cNvSpPr>
          <p:nvPr/>
        </p:nvSpPr>
        <p:spPr bwMode="auto">
          <a:xfrm>
            <a:off x="4910138" y="3435350"/>
            <a:ext cx="103187"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08" name="Rectangle 109"/>
          <p:cNvSpPr>
            <a:spLocks noChangeArrowheads="1"/>
          </p:cNvSpPr>
          <p:nvPr/>
        </p:nvSpPr>
        <p:spPr bwMode="auto">
          <a:xfrm>
            <a:off x="5051425" y="321310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4</a:t>
            </a:r>
            <a:endParaRPr lang="en-CA" altLang="zh-CN" sz="2400">
              <a:latin typeface="Times New Roman" pitchFamily="18" charset="0"/>
              <a:ea typeface="SimSun" pitchFamily="2" charset="-122"/>
            </a:endParaRPr>
          </a:p>
        </p:txBody>
      </p:sp>
      <p:sp>
        <p:nvSpPr>
          <p:cNvPr id="109" name="Rectangle 110"/>
          <p:cNvSpPr>
            <a:spLocks noChangeArrowheads="1"/>
          </p:cNvSpPr>
          <p:nvPr/>
        </p:nvSpPr>
        <p:spPr bwMode="auto">
          <a:xfrm>
            <a:off x="4910138" y="3213100"/>
            <a:ext cx="103187"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10" name="Rectangle 111"/>
          <p:cNvSpPr>
            <a:spLocks noChangeArrowheads="1"/>
          </p:cNvSpPr>
          <p:nvPr/>
        </p:nvSpPr>
        <p:spPr bwMode="auto">
          <a:xfrm>
            <a:off x="5051425" y="299085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5</a:t>
            </a:r>
            <a:endParaRPr lang="en-CA" altLang="zh-CN" sz="2400">
              <a:latin typeface="Times New Roman" pitchFamily="18" charset="0"/>
              <a:ea typeface="SimSun" pitchFamily="2" charset="-122"/>
            </a:endParaRPr>
          </a:p>
        </p:txBody>
      </p:sp>
      <p:sp>
        <p:nvSpPr>
          <p:cNvPr id="111" name="Rectangle 112"/>
          <p:cNvSpPr>
            <a:spLocks noChangeArrowheads="1"/>
          </p:cNvSpPr>
          <p:nvPr/>
        </p:nvSpPr>
        <p:spPr bwMode="auto">
          <a:xfrm>
            <a:off x="4910138" y="2990850"/>
            <a:ext cx="103187"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12" name="Rectangle 113"/>
          <p:cNvSpPr>
            <a:spLocks noChangeArrowheads="1"/>
          </p:cNvSpPr>
          <p:nvPr/>
        </p:nvSpPr>
        <p:spPr bwMode="auto">
          <a:xfrm>
            <a:off x="5051425" y="276860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6</a:t>
            </a:r>
            <a:endParaRPr lang="en-CA" altLang="zh-CN" sz="2400">
              <a:latin typeface="Times New Roman" pitchFamily="18" charset="0"/>
              <a:ea typeface="SimSun" pitchFamily="2" charset="-122"/>
            </a:endParaRPr>
          </a:p>
        </p:txBody>
      </p:sp>
      <p:sp>
        <p:nvSpPr>
          <p:cNvPr id="113" name="Rectangle 114"/>
          <p:cNvSpPr>
            <a:spLocks noChangeArrowheads="1"/>
          </p:cNvSpPr>
          <p:nvPr/>
        </p:nvSpPr>
        <p:spPr bwMode="auto">
          <a:xfrm>
            <a:off x="4910138" y="2768600"/>
            <a:ext cx="103187"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14" name="Rectangle 115"/>
          <p:cNvSpPr>
            <a:spLocks noChangeArrowheads="1"/>
          </p:cNvSpPr>
          <p:nvPr/>
        </p:nvSpPr>
        <p:spPr bwMode="auto">
          <a:xfrm>
            <a:off x="5051425" y="2544763"/>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7</a:t>
            </a:r>
            <a:endParaRPr lang="en-CA" altLang="zh-CN" sz="2400">
              <a:latin typeface="Times New Roman" pitchFamily="18" charset="0"/>
              <a:ea typeface="SimSun" pitchFamily="2" charset="-122"/>
            </a:endParaRPr>
          </a:p>
        </p:txBody>
      </p:sp>
      <p:sp>
        <p:nvSpPr>
          <p:cNvPr id="115" name="Rectangle 116"/>
          <p:cNvSpPr>
            <a:spLocks noChangeArrowheads="1"/>
          </p:cNvSpPr>
          <p:nvPr/>
        </p:nvSpPr>
        <p:spPr bwMode="auto">
          <a:xfrm>
            <a:off x="4910138" y="2544763"/>
            <a:ext cx="103187"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16" name="Rectangle 117"/>
          <p:cNvSpPr>
            <a:spLocks noChangeArrowheads="1"/>
          </p:cNvSpPr>
          <p:nvPr/>
        </p:nvSpPr>
        <p:spPr bwMode="auto">
          <a:xfrm>
            <a:off x="5051425" y="410210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17" name="Rectangle 118"/>
          <p:cNvSpPr>
            <a:spLocks noChangeArrowheads="1"/>
          </p:cNvSpPr>
          <p:nvPr/>
        </p:nvSpPr>
        <p:spPr bwMode="auto">
          <a:xfrm>
            <a:off x="4910138" y="4102100"/>
            <a:ext cx="103187"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18" name="Rectangle 119"/>
          <p:cNvSpPr>
            <a:spLocks noChangeArrowheads="1"/>
          </p:cNvSpPr>
          <p:nvPr/>
        </p:nvSpPr>
        <p:spPr bwMode="auto">
          <a:xfrm>
            <a:off x="5051425" y="432435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7</a:t>
            </a:r>
            <a:endParaRPr lang="en-CA" altLang="zh-CN" sz="2400">
              <a:latin typeface="Times New Roman" pitchFamily="18" charset="0"/>
              <a:ea typeface="SimSun" pitchFamily="2" charset="-122"/>
            </a:endParaRPr>
          </a:p>
        </p:txBody>
      </p:sp>
      <p:sp>
        <p:nvSpPr>
          <p:cNvPr id="119" name="Rectangle 120"/>
          <p:cNvSpPr>
            <a:spLocks noChangeArrowheads="1"/>
          </p:cNvSpPr>
          <p:nvPr/>
        </p:nvSpPr>
        <p:spPr bwMode="auto">
          <a:xfrm>
            <a:off x="4930775" y="4324350"/>
            <a:ext cx="58738"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20" name="Rectangle 121"/>
          <p:cNvSpPr>
            <a:spLocks noChangeArrowheads="1"/>
          </p:cNvSpPr>
          <p:nvPr/>
        </p:nvSpPr>
        <p:spPr bwMode="auto">
          <a:xfrm>
            <a:off x="5051425" y="454660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6</a:t>
            </a:r>
            <a:endParaRPr lang="en-CA" altLang="zh-CN" sz="2400">
              <a:latin typeface="Times New Roman" pitchFamily="18" charset="0"/>
              <a:ea typeface="SimSun" pitchFamily="2" charset="-122"/>
            </a:endParaRPr>
          </a:p>
        </p:txBody>
      </p:sp>
      <p:sp>
        <p:nvSpPr>
          <p:cNvPr id="121" name="Rectangle 122"/>
          <p:cNvSpPr>
            <a:spLocks noChangeArrowheads="1"/>
          </p:cNvSpPr>
          <p:nvPr/>
        </p:nvSpPr>
        <p:spPr bwMode="auto">
          <a:xfrm>
            <a:off x="4930775" y="4546600"/>
            <a:ext cx="58738"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22" name="Rectangle 123"/>
          <p:cNvSpPr>
            <a:spLocks noChangeArrowheads="1"/>
          </p:cNvSpPr>
          <p:nvPr/>
        </p:nvSpPr>
        <p:spPr bwMode="auto">
          <a:xfrm>
            <a:off x="5051425" y="476885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5</a:t>
            </a:r>
            <a:endParaRPr lang="en-CA" altLang="zh-CN" sz="2400">
              <a:latin typeface="Times New Roman" pitchFamily="18" charset="0"/>
              <a:ea typeface="SimSun" pitchFamily="2" charset="-122"/>
            </a:endParaRPr>
          </a:p>
        </p:txBody>
      </p:sp>
      <p:sp>
        <p:nvSpPr>
          <p:cNvPr id="123" name="Rectangle 124"/>
          <p:cNvSpPr>
            <a:spLocks noChangeArrowheads="1"/>
          </p:cNvSpPr>
          <p:nvPr/>
        </p:nvSpPr>
        <p:spPr bwMode="auto">
          <a:xfrm>
            <a:off x="4930775" y="4768850"/>
            <a:ext cx="58738"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24" name="Rectangle 125"/>
          <p:cNvSpPr>
            <a:spLocks noChangeArrowheads="1"/>
          </p:cNvSpPr>
          <p:nvPr/>
        </p:nvSpPr>
        <p:spPr bwMode="auto">
          <a:xfrm>
            <a:off x="5051425" y="499110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4</a:t>
            </a:r>
            <a:endParaRPr lang="en-CA" altLang="zh-CN" sz="2400">
              <a:latin typeface="Times New Roman" pitchFamily="18" charset="0"/>
              <a:ea typeface="SimSun" pitchFamily="2" charset="-122"/>
            </a:endParaRPr>
          </a:p>
        </p:txBody>
      </p:sp>
      <p:sp>
        <p:nvSpPr>
          <p:cNvPr id="125" name="Rectangle 126"/>
          <p:cNvSpPr>
            <a:spLocks noChangeArrowheads="1"/>
          </p:cNvSpPr>
          <p:nvPr/>
        </p:nvSpPr>
        <p:spPr bwMode="auto">
          <a:xfrm>
            <a:off x="4930775" y="4991100"/>
            <a:ext cx="58738"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26" name="Rectangle 127"/>
          <p:cNvSpPr>
            <a:spLocks noChangeArrowheads="1"/>
          </p:cNvSpPr>
          <p:nvPr/>
        </p:nvSpPr>
        <p:spPr bwMode="auto">
          <a:xfrm>
            <a:off x="5051425" y="521335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3</a:t>
            </a:r>
            <a:endParaRPr lang="en-CA" altLang="zh-CN" sz="2400">
              <a:latin typeface="Times New Roman" pitchFamily="18" charset="0"/>
              <a:ea typeface="SimSun" pitchFamily="2" charset="-122"/>
            </a:endParaRPr>
          </a:p>
        </p:txBody>
      </p:sp>
      <p:sp>
        <p:nvSpPr>
          <p:cNvPr id="127" name="Rectangle 128"/>
          <p:cNvSpPr>
            <a:spLocks noChangeArrowheads="1"/>
          </p:cNvSpPr>
          <p:nvPr/>
        </p:nvSpPr>
        <p:spPr bwMode="auto">
          <a:xfrm>
            <a:off x="4930775" y="5213350"/>
            <a:ext cx="58738"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28" name="Rectangle 129"/>
          <p:cNvSpPr>
            <a:spLocks noChangeArrowheads="1"/>
          </p:cNvSpPr>
          <p:nvPr/>
        </p:nvSpPr>
        <p:spPr bwMode="auto">
          <a:xfrm>
            <a:off x="5051425" y="543560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2</a:t>
            </a:r>
            <a:endParaRPr lang="en-CA" altLang="zh-CN" sz="2400">
              <a:latin typeface="Times New Roman" pitchFamily="18" charset="0"/>
              <a:ea typeface="SimSun" pitchFamily="2" charset="-122"/>
            </a:endParaRPr>
          </a:p>
        </p:txBody>
      </p:sp>
      <p:sp>
        <p:nvSpPr>
          <p:cNvPr id="129" name="Rectangle 130"/>
          <p:cNvSpPr>
            <a:spLocks noChangeArrowheads="1"/>
          </p:cNvSpPr>
          <p:nvPr/>
        </p:nvSpPr>
        <p:spPr bwMode="auto">
          <a:xfrm>
            <a:off x="4930775" y="5435600"/>
            <a:ext cx="58738"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30" name="Rectangle 131"/>
          <p:cNvSpPr>
            <a:spLocks noChangeArrowheads="1"/>
          </p:cNvSpPr>
          <p:nvPr/>
        </p:nvSpPr>
        <p:spPr bwMode="auto">
          <a:xfrm>
            <a:off x="5072063" y="565785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31" name="Rectangle 132"/>
          <p:cNvSpPr>
            <a:spLocks noChangeArrowheads="1"/>
          </p:cNvSpPr>
          <p:nvPr/>
        </p:nvSpPr>
        <p:spPr bwMode="auto">
          <a:xfrm>
            <a:off x="4930775" y="5657850"/>
            <a:ext cx="58738"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32" name="Rectangle 133"/>
          <p:cNvSpPr>
            <a:spLocks noChangeArrowheads="1"/>
          </p:cNvSpPr>
          <p:nvPr/>
        </p:nvSpPr>
        <p:spPr bwMode="auto">
          <a:xfrm>
            <a:off x="5051425" y="588010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33" name="Rectangle 134"/>
          <p:cNvSpPr>
            <a:spLocks noChangeArrowheads="1"/>
          </p:cNvSpPr>
          <p:nvPr/>
        </p:nvSpPr>
        <p:spPr bwMode="auto">
          <a:xfrm>
            <a:off x="4930775" y="5880100"/>
            <a:ext cx="58738"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34" name="Rectangle 135"/>
          <p:cNvSpPr>
            <a:spLocks noChangeArrowheads="1"/>
          </p:cNvSpPr>
          <p:nvPr/>
        </p:nvSpPr>
        <p:spPr bwMode="auto">
          <a:xfrm>
            <a:off x="6710363" y="387985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35" name="Rectangle 136"/>
          <p:cNvSpPr>
            <a:spLocks noChangeArrowheads="1"/>
          </p:cNvSpPr>
          <p:nvPr/>
        </p:nvSpPr>
        <p:spPr bwMode="auto">
          <a:xfrm>
            <a:off x="6548438" y="3879850"/>
            <a:ext cx="103187"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36" name="Rectangle 137"/>
          <p:cNvSpPr>
            <a:spLocks noChangeArrowheads="1"/>
          </p:cNvSpPr>
          <p:nvPr/>
        </p:nvSpPr>
        <p:spPr bwMode="auto">
          <a:xfrm>
            <a:off x="6710363" y="365760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2</a:t>
            </a:r>
            <a:endParaRPr lang="en-CA" altLang="zh-CN" sz="2400">
              <a:latin typeface="Times New Roman" pitchFamily="18" charset="0"/>
              <a:ea typeface="SimSun" pitchFamily="2" charset="-122"/>
            </a:endParaRPr>
          </a:p>
        </p:txBody>
      </p:sp>
      <p:sp>
        <p:nvSpPr>
          <p:cNvPr id="137" name="Rectangle 138"/>
          <p:cNvSpPr>
            <a:spLocks noChangeArrowheads="1"/>
          </p:cNvSpPr>
          <p:nvPr/>
        </p:nvSpPr>
        <p:spPr bwMode="auto">
          <a:xfrm>
            <a:off x="6548438" y="3657600"/>
            <a:ext cx="103187"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38" name="Rectangle 139"/>
          <p:cNvSpPr>
            <a:spLocks noChangeArrowheads="1"/>
          </p:cNvSpPr>
          <p:nvPr/>
        </p:nvSpPr>
        <p:spPr bwMode="auto">
          <a:xfrm>
            <a:off x="6710363" y="343535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3</a:t>
            </a:r>
            <a:endParaRPr lang="en-CA" altLang="zh-CN" sz="2400">
              <a:latin typeface="Times New Roman" pitchFamily="18" charset="0"/>
              <a:ea typeface="SimSun" pitchFamily="2" charset="-122"/>
            </a:endParaRPr>
          </a:p>
        </p:txBody>
      </p:sp>
      <p:sp>
        <p:nvSpPr>
          <p:cNvPr id="139" name="Rectangle 140"/>
          <p:cNvSpPr>
            <a:spLocks noChangeArrowheads="1"/>
          </p:cNvSpPr>
          <p:nvPr/>
        </p:nvSpPr>
        <p:spPr bwMode="auto">
          <a:xfrm>
            <a:off x="6548438" y="3435350"/>
            <a:ext cx="103187"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40" name="Rectangle 141"/>
          <p:cNvSpPr>
            <a:spLocks noChangeArrowheads="1"/>
          </p:cNvSpPr>
          <p:nvPr/>
        </p:nvSpPr>
        <p:spPr bwMode="auto">
          <a:xfrm>
            <a:off x="6710363" y="321310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4</a:t>
            </a:r>
            <a:endParaRPr lang="en-CA" altLang="zh-CN" sz="2400">
              <a:latin typeface="Times New Roman" pitchFamily="18" charset="0"/>
              <a:ea typeface="SimSun" pitchFamily="2" charset="-122"/>
            </a:endParaRPr>
          </a:p>
        </p:txBody>
      </p:sp>
      <p:sp>
        <p:nvSpPr>
          <p:cNvPr id="141" name="Rectangle 142"/>
          <p:cNvSpPr>
            <a:spLocks noChangeArrowheads="1"/>
          </p:cNvSpPr>
          <p:nvPr/>
        </p:nvSpPr>
        <p:spPr bwMode="auto">
          <a:xfrm>
            <a:off x="6548438" y="3213100"/>
            <a:ext cx="103187"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42" name="Rectangle 143"/>
          <p:cNvSpPr>
            <a:spLocks noChangeArrowheads="1"/>
          </p:cNvSpPr>
          <p:nvPr/>
        </p:nvSpPr>
        <p:spPr bwMode="auto">
          <a:xfrm>
            <a:off x="6710363" y="299085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5</a:t>
            </a:r>
            <a:endParaRPr lang="en-CA" altLang="zh-CN" sz="2400">
              <a:latin typeface="Times New Roman" pitchFamily="18" charset="0"/>
              <a:ea typeface="SimSun" pitchFamily="2" charset="-122"/>
            </a:endParaRPr>
          </a:p>
        </p:txBody>
      </p:sp>
      <p:sp>
        <p:nvSpPr>
          <p:cNvPr id="143" name="Rectangle 144"/>
          <p:cNvSpPr>
            <a:spLocks noChangeArrowheads="1"/>
          </p:cNvSpPr>
          <p:nvPr/>
        </p:nvSpPr>
        <p:spPr bwMode="auto">
          <a:xfrm>
            <a:off x="6548438" y="2990850"/>
            <a:ext cx="103187"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44" name="Rectangle 145"/>
          <p:cNvSpPr>
            <a:spLocks noChangeArrowheads="1"/>
          </p:cNvSpPr>
          <p:nvPr/>
        </p:nvSpPr>
        <p:spPr bwMode="auto">
          <a:xfrm>
            <a:off x="6710363" y="276860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6</a:t>
            </a:r>
            <a:endParaRPr lang="en-CA" altLang="zh-CN" sz="2400">
              <a:latin typeface="Times New Roman" pitchFamily="18" charset="0"/>
              <a:ea typeface="SimSun" pitchFamily="2" charset="-122"/>
            </a:endParaRPr>
          </a:p>
        </p:txBody>
      </p:sp>
      <p:sp>
        <p:nvSpPr>
          <p:cNvPr id="145" name="Rectangle 146"/>
          <p:cNvSpPr>
            <a:spLocks noChangeArrowheads="1"/>
          </p:cNvSpPr>
          <p:nvPr/>
        </p:nvSpPr>
        <p:spPr bwMode="auto">
          <a:xfrm>
            <a:off x="6548438" y="2768600"/>
            <a:ext cx="103187"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46" name="Rectangle 147"/>
          <p:cNvSpPr>
            <a:spLocks noChangeArrowheads="1"/>
          </p:cNvSpPr>
          <p:nvPr/>
        </p:nvSpPr>
        <p:spPr bwMode="auto">
          <a:xfrm>
            <a:off x="6710363" y="2544763"/>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7</a:t>
            </a:r>
            <a:endParaRPr lang="en-CA" altLang="zh-CN" sz="2400">
              <a:latin typeface="Times New Roman" pitchFamily="18" charset="0"/>
              <a:ea typeface="SimSun" pitchFamily="2" charset="-122"/>
            </a:endParaRPr>
          </a:p>
        </p:txBody>
      </p:sp>
      <p:sp>
        <p:nvSpPr>
          <p:cNvPr id="147" name="Rectangle 148"/>
          <p:cNvSpPr>
            <a:spLocks noChangeArrowheads="1"/>
          </p:cNvSpPr>
          <p:nvPr/>
        </p:nvSpPr>
        <p:spPr bwMode="auto">
          <a:xfrm>
            <a:off x="6548438" y="2544763"/>
            <a:ext cx="103187"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48" name="Rectangle 149"/>
          <p:cNvSpPr>
            <a:spLocks noChangeArrowheads="1"/>
          </p:cNvSpPr>
          <p:nvPr/>
        </p:nvSpPr>
        <p:spPr bwMode="auto">
          <a:xfrm>
            <a:off x="6710363" y="410210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149" name="Rectangle 150"/>
          <p:cNvSpPr>
            <a:spLocks noChangeArrowheads="1"/>
          </p:cNvSpPr>
          <p:nvPr/>
        </p:nvSpPr>
        <p:spPr bwMode="auto">
          <a:xfrm>
            <a:off x="6548438" y="4102100"/>
            <a:ext cx="103187"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50" name="Rectangle 151"/>
          <p:cNvSpPr>
            <a:spLocks noChangeArrowheads="1"/>
          </p:cNvSpPr>
          <p:nvPr/>
        </p:nvSpPr>
        <p:spPr bwMode="auto">
          <a:xfrm>
            <a:off x="6710363" y="454660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7</a:t>
            </a:r>
            <a:endParaRPr lang="en-CA" altLang="zh-CN" sz="2400">
              <a:latin typeface="Times New Roman" pitchFamily="18" charset="0"/>
              <a:ea typeface="SimSun" pitchFamily="2" charset="-122"/>
            </a:endParaRPr>
          </a:p>
        </p:txBody>
      </p:sp>
      <p:sp>
        <p:nvSpPr>
          <p:cNvPr id="151" name="Rectangle 152"/>
          <p:cNvSpPr>
            <a:spLocks noChangeArrowheads="1"/>
          </p:cNvSpPr>
          <p:nvPr/>
        </p:nvSpPr>
        <p:spPr bwMode="auto">
          <a:xfrm>
            <a:off x="6567488" y="4546600"/>
            <a:ext cx="58737"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52" name="Rectangle 153"/>
          <p:cNvSpPr>
            <a:spLocks noChangeArrowheads="1"/>
          </p:cNvSpPr>
          <p:nvPr/>
        </p:nvSpPr>
        <p:spPr bwMode="auto">
          <a:xfrm>
            <a:off x="6710363" y="476885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6</a:t>
            </a:r>
            <a:endParaRPr lang="en-CA" altLang="zh-CN" sz="2400">
              <a:latin typeface="Times New Roman" pitchFamily="18" charset="0"/>
              <a:ea typeface="SimSun" pitchFamily="2" charset="-122"/>
            </a:endParaRPr>
          </a:p>
        </p:txBody>
      </p:sp>
      <p:sp>
        <p:nvSpPr>
          <p:cNvPr id="153" name="Rectangle 154"/>
          <p:cNvSpPr>
            <a:spLocks noChangeArrowheads="1"/>
          </p:cNvSpPr>
          <p:nvPr/>
        </p:nvSpPr>
        <p:spPr bwMode="auto">
          <a:xfrm>
            <a:off x="6567488" y="4768850"/>
            <a:ext cx="58737"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54" name="Rectangle 155"/>
          <p:cNvSpPr>
            <a:spLocks noChangeArrowheads="1"/>
          </p:cNvSpPr>
          <p:nvPr/>
        </p:nvSpPr>
        <p:spPr bwMode="auto">
          <a:xfrm>
            <a:off x="6710363" y="499110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5</a:t>
            </a:r>
            <a:endParaRPr lang="en-CA" altLang="zh-CN" sz="2400">
              <a:latin typeface="Times New Roman" pitchFamily="18" charset="0"/>
              <a:ea typeface="SimSun" pitchFamily="2" charset="-122"/>
            </a:endParaRPr>
          </a:p>
        </p:txBody>
      </p:sp>
      <p:sp>
        <p:nvSpPr>
          <p:cNvPr id="155" name="Rectangle 156"/>
          <p:cNvSpPr>
            <a:spLocks noChangeArrowheads="1"/>
          </p:cNvSpPr>
          <p:nvPr/>
        </p:nvSpPr>
        <p:spPr bwMode="auto">
          <a:xfrm>
            <a:off x="6567488" y="4991100"/>
            <a:ext cx="58737"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56" name="Rectangle 157"/>
          <p:cNvSpPr>
            <a:spLocks noChangeArrowheads="1"/>
          </p:cNvSpPr>
          <p:nvPr/>
        </p:nvSpPr>
        <p:spPr bwMode="auto">
          <a:xfrm>
            <a:off x="6710363" y="521335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4</a:t>
            </a:r>
            <a:endParaRPr lang="en-CA" altLang="zh-CN" sz="2400">
              <a:latin typeface="Times New Roman" pitchFamily="18" charset="0"/>
              <a:ea typeface="SimSun" pitchFamily="2" charset="-122"/>
            </a:endParaRPr>
          </a:p>
        </p:txBody>
      </p:sp>
      <p:sp>
        <p:nvSpPr>
          <p:cNvPr id="157" name="Rectangle 158"/>
          <p:cNvSpPr>
            <a:spLocks noChangeArrowheads="1"/>
          </p:cNvSpPr>
          <p:nvPr/>
        </p:nvSpPr>
        <p:spPr bwMode="auto">
          <a:xfrm>
            <a:off x="6567488" y="5213350"/>
            <a:ext cx="58737"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58" name="Rectangle 159"/>
          <p:cNvSpPr>
            <a:spLocks noChangeArrowheads="1"/>
          </p:cNvSpPr>
          <p:nvPr/>
        </p:nvSpPr>
        <p:spPr bwMode="auto">
          <a:xfrm>
            <a:off x="6710363" y="543560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3</a:t>
            </a:r>
            <a:endParaRPr lang="en-CA" altLang="zh-CN" sz="2400">
              <a:latin typeface="Times New Roman" pitchFamily="18" charset="0"/>
              <a:ea typeface="SimSun" pitchFamily="2" charset="-122"/>
            </a:endParaRPr>
          </a:p>
        </p:txBody>
      </p:sp>
      <p:sp>
        <p:nvSpPr>
          <p:cNvPr id="159" name="Rectangle 160"/>
          <p:cNvSpPr>
            <a:spLocks noChangeArrowheads="1"/>
          </p:cNvSpPr>
          <p:nvPr/>
        </p:nvSpPr>
        <p:spPr bwMode="auto">
          <a:xfrm>
            <a:off x="6567488" y="5435600"/>
            <a:ext cx="58737"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60" name="Rectangle 161"/>
          <p:cNvSpPr>
            <a:spLocks noChangeArrowheads="1"/>
          </p:cNvSpPr>
          <p:nvPr/>
        </p:nvSpPr>
        <p:spPr bwMode="auto">
          <a:xfrm>
            <a:off x="6710363" y="565785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2</a:t>
            </a:r>
            <a:endParaRPr lang="en-CA" altLang="zh-CN" sz="2400">
              <a:latin typeface="Times New Roman" pitchFamily="18" charset="0"/>
              <a:ea typeface="SimSun" pitchFamily="2" charset="-122"/>
            </a:endParaRPr>
          </a:p>
        </p:txBody>
      </p:sp>
      <p:sp>
        <p:nvSpPr>
          <p:cNvPr id="161" name="Rectangle 162"/>
          <p:cNvSpPr>
            <a:spLocks noChangeArrowheads="1"/>
          </p:cNvSpPr>
          <p:nvPr/>
        </p:nvSpPr>
        <p:spPr bwMode="auto">
          <a:xfrm>
            <a:off x="6567488" y="5657850"/>
            <a:ext cx="58737"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62" name="Rectangle 163"/>
          <p:cNvSpPr>
            <a:spLocks noChangeArrowheads="1"/>
          </p:cNvSpPr>
          <p:nvPr/>
        </p:nvSpPr>
        <p:spPr bwMode="auto">
          <a:xfrm>
            <a:off x="6710363" y="588010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63" name="Rectangle 164"/>
          <p:cNvSpPr>
            <a:spLocks noChangeArrowheads="1"/>
          </p:cNvSpPr>
          <p:nvPr/>
        </p:nvSpPr>
        <p:spPr bwMode="auto">
          <a:xfrm>
            <a:off x="6567488" y="5880100"/>
            <a:ext cx="58737"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164" name="Line 165"/>
          <p:cNvSpPr>
            <a:spLocks noChangeShapeType="1"/>
          </p:cNvSpPr>
          <p:nvPr/>
        </p:nvSpPr>
        <p:spPr bwMode="auto">
          <a:xfrm flipH="1">
            <a:off x="1757363" y="6284913"/>
            <a:ext cx="5578475" cy="1587"/>
          </a:xfrm>
          <a:prstGeom prst="line">
            <a:avLst/>
          </a:prstGeom>
          <a:noFill/>
          <a:ln w="20638">
            <a:solidFill>
              <a:srgbClr val="00FFFF"/>
            </a:solidFill>
            <a:round/>
            <a:headEnd/>
            <a:tailEnd/>
          </a:ln>
        </p:spPr>
        <p:txBody>
          <a:bodyPr/>
          <a:lstStyle/>
          <a:p>
            <a:endParaRPr lang="en-IN"/>
          </a:p>
        </p:txBody>
      </p:sp>
      <p:sp>
        <p:nvSpPr>
          <p:cNvPr id="165" name="Line 166"/>
          <p:cNvSpPr>
            <a:spLocks noChangeShapeType="1"/>
          </p:cNvSpPr>
          <p:nvPr/>
        </p:nvSpPr>
        <p:spPr bwMode="auto">
          <a:xfrm flipH="1">
            <a:off x="1757363" y="2384425"/>
            <a:ext cx="5578475" cy="1588"/>
          </a:xfrm>
          <a:prstGeom prst="line">
            <a:avLst/>
          </a:prstGeom>
          <a:noFill/>
          <a:ln w="20638">
            <a:solidFill>
              <a:srgbClr val="00FFFF"/>
            </a:solidFill>
            <a:round/>
            <a:headEnd/>
            <a:tailEnd/>
          </a:ln>
        </p:spPr>
        <p:txBody>
          <a:bodyPr/>
          <a:lstStyle/>
          <a:p>
            <a:endParaRPr lang="en-IN"/>
          </a:p>
        </p:txBody>
      </p:sp>
      <p:sp>
        <p:nvSpPr>
          <p:cNvPr id="166" name="Line 167"/>
          <p:cNvSpPr>
            <a:spLocks noChangeShapeType="1"/>
          </p:cNvSpPr>
          <p:nvPr/>
        </p:nvSpPr>
        <p:spPr bwMode="auto">
          <a:xfrm flipH="1">
            <a:off x="1757363" y="1819275"/>
            <a:ext cx="5578475" cy="1588"/>
          </a:xfrm>
          <a:prstGeom prst="line">
            <a:avLst/>
          </a:prstGeom>
          <a:noFill/>
          <a:ln w="20638">
            <a:solidFill>
              <a:srgbClr val="00FFFF"/>
            </a:solidFill>
            <a:round/>
            <a:headEnd/>
            <a:tailEnd/>
          </a:ln>
        </p:spPr>
        <p:txBody>
          <a:bodyPr/>
          <a:lstStyle/>
          <a:p>
            <a:endParaRPr lang="en-IN"/>
          </a:p>
        </p:txBody>
      </p:sp>
      <p:sp>
        <p:nvSpPr>
          <p:cNvPr id="167" name="Line 168"/>
          <p:cNvSpPr>
            <a:spLocks noChangeShapeType="1"/>
          </p:cNvSpPr>
          <p:nvPr/>
        </p:nvSpPr>
        <p:spPr bwMode="auto">
          <a:xfrm flipH="1">
            <a:off x="1757363" y="1354138"/>
            <a:ext cx="5578475" cy="1587"/>
          </a:xfrm>
          <a:prstGeom prst="line">
            <a:avLst/>
          </a:prstGeom>
          <a:noFill/>
          <a:ln w="20638">
            <a:solidFill>
              <a:srgbClr val="00FFFF"/>
            </a:solidFill>
            <a:round/>
            <a:headEnd/>
            <a:tailEnd/>
          </a:ln>
        </p:spPr>
        <p:txBody>
          <a:bodyPr/>
          <a:lstStyle/>
          <a:p>
            <a:endParaRPr lang="en-IN"/>
          </a:p>
        </p:txBody>
      </p:sp>
      <p:sp>
        <p:nvSpPr>
          <p:cNvPr id="168" name="Rectangle 169"/>
          <p:cNvSpPr>
            <a:spLocks noChangeArrowheads="1"/>
          </p:cNvSpPr>
          <p:nvPr/>
        </p:nvSpPr>
        <p:spPr bwMode="auto">
          <a:xfrm>
            <a:off x="1898650" y="2019300"/>
            <a:ext cx="98425" cy="212725"/>
          </a:xfrm>
          <a:prstGeom prst="rect">
            <a:avLst/>
          </a:prstGeom>
          <a:noFill/>
          <a:ln w="9525">
            <a:noFill/>
            <a:miter lim="800000"/>
            <a:headEnd/>
            <a:tailEnd/>
          </a:ln>
        </p:spPr>
        <p:txBody>
          <a:bodyPr wrap="none" lIns="0" tIns="0" rIns="0" bIns="0">
            <a:spAutoFit/>
          </a:bodyPr>
          <a:lstStyle/>
          <a:p>
            <a:r>
              <a:rPr lang="en-CA" altLang="zh-CN" sz="1400" i="1">
                <a:solidFill>
                  <a:srgbClr val="000000"/>
                </a:solidFill>
                <a:latin typeface="Nimbus Roman No9 L" charset="0"/>
                <a:ea typeface="SimSun" pitchFamily="2" charset="-122"/>
              </a:rPr>
              <a:t>b</a:t>
            </a:r>
            <a:endParaRPr lang="en-CA" altLang="zh-CN" sz="2400">
              <a:latin typeface="Times New Roman" pitchFamily="18" charset="0"/>
              <a:ea typeface="SimSun" pitchFamily="2" charset="-122"/>
            </a:endParaRPr>
          </a:p>
        </p:txBody>
      </p:sp>
      <p:sp>
        <p:nvSpPr>
          <p:cNvPr id="169" name="Rectangle 170"/>
          <p:cNvSpPr>
            <a:spLocks noChangeArrowheads="1"/>
          </p:cNvSpPr>
          <p:nvPr/>
        </p:nvSpPr>
        <p:spPr bwMode="auto">
          <a:xfrm>
            <a:off x="2000250" y="2122488"/>
            <a:ext cx="77788"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3</a:t>
            </a:r>
            <a:endParaRPr lang="en-CA" altLang="zh-CN" sz="2400">
              <a:latin typeface="Times New Roman" pitchFamily="18" charset="0"/>
              <a:ea typeface="SimSun" pitchFamily="2" charset="-122"/>
            </a:endParaRPr>
          </a:p>
        </p:txBody>
      </p:sp>
      <p:sp>
        <p:nvSpPr>
          <p:cNvPr id="170" name="Rectangle 171"/>
          <p:cNvSpPr>
            <a:spLocks noChangeArrowheads="1"/>
          </p:cNvSpPr>
          <p:nvPr/>
        </p:nvSpPr>
        <p:spPr bwMode="auto">
          <a:xfrm>
            <a:off x="2100263" y="2019300"/>
            <a:ext cx="98425" cy="212725"/>
          </a:xfrm>
          <a:prstGeom prst="rect">
            <a:avLst/>
          </a:prstGeom>
          <a:noFill/>
          <a:ln w="9525">
            <a:noFill/>
            <a:miter lim="800000"/>
            <a:headEnd/>
            <a:tailEnd/>
          </a:ln>
        </p:spPr>
        <p:txBody>
          <a:bodyPr wrap="none" lIns="0" tIns="0" rIns="0" bIns="0">
            <a:spAutoFit/>
          </a:bodyPr>
          <a:lstStyle/>
          <a:p>
            <a:r>
              <a:rPr lang="en-CA" altLang="zh-CN" sz="1400" i="1">
                <a:solidFill>
                  <a:srgbClr val="000000"/>
                </a:solidFill>
                <a:latin typeface="Nimbus Roman No9 L" charset="0"/>
                <a:ea typeface="SimSun" pitchFamily="2" charset="-122"/>
              </a:rPr>
              <a:t>b</a:t>
            </a:r>
            <a:endParaRPr lang="en-CA" altLang="zh-CN" sz="2400">
              <a:latin typeface="Times New Roman" pitchFamily="18" charset="0"/>
              <a:ea typeface="SimSun" pitchFamily="2" charset="-122"/>
            </a:endParaRPr>
          </a:p>
        </p:txBody>
      </p:sp>
      <p:sp>
        <p:nvSpPr>
          <p:cNvPr id="171" name="Rectangle 172"/>
          <p:cNvSpPr>
            <a:spLocks noChangeArrowheads="1"/>
          </p:cNvSpPr>
          <p:nvPr/>
        </p:nvSpPr>
        <p:spPr bwMode="auto">
          <a:xfrm>
            <a:off x="2201863" y="2122488"/>
            <a:ext cx="77787"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2</a:t>
            </a:r>
            <a:endParaRPr lang="en-CA" altLang="zh-CN" sz="2400">
              <a:latin typeface="Times New Roman" pitchFamily="18" charset="0"/>
              <a:ea typeface="SimSun" pitchFamily="2" charset="-122"/>
            </a:endParaRPr>
          </a:p>
        </p:txBody>
      </p:sp>
      <p:sp>
        <p:nvSpPr>
          <p:cNvPr id="172" name="Rectangle 173"/>
          <p:cNvSpPr>
            <a:spLocks noChangeArrowheads="1"/>
          </p:cNvSpPr>
          <p:nvPr/>
        </p:nvSpPr>
        <p:spPr bwMode="auto">
          <a:xfrm>
            <a:off x="2282825" y="2019300"/>
            <a:ext cx="98425" cy="212725"/>
          </a:xfrm>
          <a:prstGeom prst="rect">
            <a:avLst/>
          </a:prstGeom>
          <a:noFill/>
          <a:ln w="9525">
            <a:noFill/>
            <a:miter lim="800000"/>
            <a:headEnd/>
            <a:tailEnd/>
          </a:ln>
        </p:spPr>
        <p:txBody>
          <a:bodyPr wrap="none" lIns="0" tIns="0" rIns="0" bIns="0">
            <a:spAutoFit/>
          </a:bodyPr>
          <a:lstStyle/>
          <a:p>
            <a:r>
              <a:rPr lang="en-CA" altLang="zh-CN" sz="1400" i="1" dirty="0">
                <a:solidFill>
                  <a:srgbClr val="000000"/>
                </a:solidFill>
                <a:latin typeface="Nimbus Roman No9 L" charset="0"/>
                <a:ea typeface="SimSun" pitchFamily="2" charset="-122"/>
              </a:rPr>
              <a:t>b</a:t>
            </a:r>
            <a:endParaRPr lang="en-CA" altLang="zh-CN" sz="2400" dirty="0">
              <a:latin typeface="Times New Roman" pitchFamily="18" charset="0"/>
              <a:ea typeface="SimSun" pitchFamily="2" charset="-122"/>
            </a:endParaRPr>
          </a:p>
        </p:txBody>
      </p:sp>
      <p:sp>
        <p:nvSpPr>
          <p:cNvPr id="173" name="Rectangle 174"/>
          <p:cNvSpPr>
            <a:spLocks noChangeArrowheads="1"/>
          </p:cNvSpPr>
          <p:nvPr/>
        </p:nvSpPr>
        <p:spPr bwMode="auto">
          <a:xfrm>
            <a:off x="2382838" y="2122488"/>
            <a:ext cx="77787"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74" name="Rectangle 175"/>
          <p:cNvSpPr>
            <a:spLocks noChangeArrowheads="1"/>
          </p:cNvSpPr>
          <p:nvPr/>
        </p:nvSpPr>
        <p:spPr bwMode="auto">
          <a:xfrm>
            <a:off x="2463800" y="2019300"/>
            <a:ext cx="98425" cy="212725"/>
          </a:xfrm>
          <a:prstGeom prst="rect">
            <a:avLst/>
          </a:prstGeom>
          <a:noFill/>
          <a:ln w="9525">
            <a:noFill/>
            <a:miter lim="800000"/>
            <a:headEnd/>
            <a:tailEnd/>
          </a:ln>
        </p:spPr>
        <p:txBody>
          <a:bodyPr wrap="none" lIns="0" tIns="0" rIns="0" bIns="0">
            <a:spAutoFit/>
          </a:bodyPr>
          <a:lstStyle/>
          <a:p>
            <a:r>
              <a:rPr lang="en-CA" altLang="zh-CN" sz="1400" i="1">
                <a:solidFill>
                  <a:srgbClr val="000000"/>
                </a:solidFill>
                <a:latin typeface="Nimbus Roman No9 L" charset="0"/>
                <a:ea typeface="SimSun" pitchFamily="2" charset="-122"/>
              </a:rPr>
              <a:t>b</a:t>
            </a:r>
            <a:endParaRPr lang="en-CA" altLang="zh-CN" sz="2400">
              <a:latin typeface="Times New Roman" pitchFamily="18" charset="0"/>
              <a:ea typeface="SimSun" pitchFamily="2" charset="-122"/>
            </a:endParaRPr>
          </a:p>
        </p:txBody>
      </p:sp>
      <p:sp>
        <p:nvSpPr>
          <p:cNvPr id="175" name="Rectangle 176"/>
          <p:cNvSpPr>
            <a:spLocks noChangeArrowheads="1"/>
          </p:cNvSpPr>
          <p:nvPr/>
        </p:nvSpPr>
        <p:spPr bwMode="auto">
          <a:xfrm>
            <a:off x="2565400" y="2122488"/>
            <a:ext cx="77788" cy="168275"/>
          </a:xfrm>
          <a:prstGeom prst="rect">
            <a:avLst/>
          </a:prstGeom>
          <a:noFill/>
          <a:ln w="9525">
            <a:noFill/>
            <a:miter lim="800000"/>
            <a:headEnd/>
            <a:tailEnd/>
          </a:ln>
        </p:spPr>
        <p:txBody>
          <a:bodyPr wrap="none" lIns="0" tIns="0" rIns="0" bIns="0">
            <a:spAutoFit/>
          </a:bodyPr>
          <a:lstStyle/>
          <a:p>
            <a:r>
              <a:rPr lang="en-CA" altLang="zh-CN" sz="1100" dirty="0">
                <a:solidFill>
                  <a:srgbClr val="000000"/>
                </a:solidFill>
                <a:latin typeface="Nimbus Roman No9 L" charset="0"/>
                <a:ea typeface="SimSun" pitchFamily="2" charset="-122"/>
              </a:rPr>
              <a:t>0</a:t>
            </a:r>
            <a:endParaRPr lang="en-CA" altLang="zh-CN" sz="2400" dirty="0">
              <a:latin typeface="Times New Roman" pitchFamily="18" charset="0"/>
              <a:ea typeface="SimSun" pitchFamily="2" charset="-122"/>
            </a:endParaRPr>
          </a:p>
        </p:txBody>
      </p:sp>
      <p:sp>
        <p:nvSpPr>
          <p:cNvPr id="176" name="Rectangle 177"/>
          <p:cNvSpPr>
            <a:spLocks noChangeArrowheads="1"/>
          </p:cNvSpPr>
          <p:nvPr/>
        </p:nvSpPr>
        <p:spPr bwMode="auto">
          <a:xfrm>
            <a:off x="3192463" y="1878013"/>
            <a:ext cx="700087"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Sign and</a:t>
            </a:r>
            <a:endParaRPr lang="en-CA" altLang="zh-CN" sz="2400">
              <a:latin typeface="Times New Roman" pitchFamily="18" charset="0"/>
              <a:ea typeface="SimSun" pitchFamily="2" charset="-122"/>
            </a:endParaRPr>
          </a:p>
        </p:txBody>
      </p:sp>
      <p:sp>
        <p:nvSpPr>
          <p:cNvPr id="177" name="Rectangle 178"/>
          <p:cNvSpPr>
            <a:spLocks noChangeArrowheads="1"/>
          </p:cNvSpPr>
          <p:nvPr/>
        </p:nvSpPr>
        <p:spPr bwMode="auto">
          <a:xfrm>
            <a:off x="3132138" y="2019300"/>
            <a:ext cx="827087"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charset="0"/>
                <a:ea typeface="SimSun" pitchFamily="2" charset="-122"/>
              </a:rPr>
              <a:t>magnitude</a:t>
            </a:r>
            <a:endParaRPr lang="en-CA" altLang="zh-CN" sz="2400" dirty="0">
              <a:latin typeface="Times New Roman" pitchFamily="18" charset="0"/>
              <a:ea typeface="SimSun" pitchFamily="2" charset="-122"/>
            </a:endParaRPr>
          </a:p>
        </p:txBody>
      </p:sp>
      <p:sp>
        <p:nvSpPr>
          <p:cNvPr id="178" name="Rectangle 179"/>
          <p:cNvSpPr>
            <a:spLocks noChangeArrowheads="1"/>
          </p:cNvSpPr>
          <p:nvPr/>
        </p:nvSpPr>
        <p:spPr bwMode="auto">
          <a:xfrm>
            <a:off x="4384675" y="2060575"/>
            <a:ext cx="131763"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179" name="Rectangle 180"/>
          <p:cNvSpPr>
            <a:spLocks noChangeArrowheads="1"/>
          </p:cNvSpPr>
          <p:nvPr/>
        </p:nvSpPr>
        <p:spPr bwMode="auto">
          <a:xfrm>
            <a:off x="4525963" y="2060575"/>
            <a:ext cx="1114088" cy="215444"/>
          </a:xfrm>
          <a:prstGeom prst="rect">
            <a:avLst/>
          </a:prstGeom>
          <a:noFill/>
          <a:ln w="9525">
            <a:noFill/>
            <a:miter lim="800000"/>
            <a:headEnd/>
            <a:tailEnd/>
          </a:ln>
        </p:spPr>
        <p:txBody>
          <a:bodyPr wrap="none" lIns="0" tIns="0" rIns="0" bIns="0">
            <a:spAutoFit/>
          </a:bodyPr>
          <a:lstStyle/>
          <a:p>
            <a:r>
              <a:rPr lang="en-CA" altLang="zh-CN" sz="1400" dirty="0">
                <a:latin typeface="Nimbus Roman No9 L" charset="0"/>
                <a:ea typeface="SimSun" pitchFamily="2" charset="-122"/>
              </a:rPr>
              <a:t>s </a:t>
            </a:r>
            <a:r>
              <a:rPr lang="en-CA" altLang="zh-CN" sz="1400" dirty="0" smtClean="0">
                <a:latin typeface="Nimbus Roman No9 L" charset="0"/>
                <a:ea typeface="SimSun" pitchFamily="2" charset="-122"/>
                <a:hlinkClick r:id="rId2" action="ppaction://hlinksldjump"/>
              </a:rPr>
              <a:t>complement</a:t>
            </a:r>
            <a:endParaRPr lang="en-CA" altLang="zh-CN" sz="2400" dirty="0">
              <a:latin typeface="Times New Roman" pitchFamily="18" charset="0"/>
              <a:ea typeface="SimSun" pitchFamily="2" charset="-122"/>
            </a:endParaRPr>
          </a:p>
        </p:txBody>
      </p:sp>
      <p:sp>
        <p:nvSpPr>
          <p:cNvPr id="180" name="Rectangle 181"/>
          <p:cNvSpPr>
            <a:spLocks noChangeArrowheads="1"/>
          </p:cNvSpPr>
          <p:nvPr/>
        </p:nvSpPr>
        <p:spPr bwMode="auto">
          <a:xfrm>
            <a:off x="6042025" y="2060575"/>
            <a:ext cx="131763"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2'</a:t>
            </a:r>
            <a:endParaRPr lang="en-CA" altLang="zh-CN" sz="2400">
              <a:latin typeface="Times New Roman" pitchFamily="18" charset="0"/>
              <a:ea typeface="SimSun" pitchFamily="2" charset="-122"/>
            </a:endParaRPr>
          </a:p>
        </p:txBody>
      </p:sp>
      <p:sp>
        <p:nvSpPr>
          <p:cNvPr id="181" name="Rectangle 182"/>
          <p:cNvSpPr>
            <a:spLocks noChangeArrowheads="1"/>
          </p:cNvSpPr>
          <p:nvPr/>
        </p:nvSpPr>
        <p:spPr bwMode="auto">
          <a:xfrm>
            <a:off x="6183313" y="2060575"/>
            <a:ext cx="1114088" cy="215444"/>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charset="0"/>
                <a:ea typeface="SimSun" pitchFamily="2" charset="-122"/>
              </a:rPr>
              <a:t>s </a:t>
            </a:r>
            <a:r>
              <a:rPr lang="en-CA" altLang="zh-CN" sz="1400" dirty="0">
                <a:solidFill>
                  <a:srgbClr val="000000"/>
                </a:solidFill>
                <a:latin typeface="Nimbus Roman No9 L" charset="0"/>
                <a:ea typeface="SimSun" pitchFamily="2" charset="-122"/>
                <a:hlinkClick r:id="rId3" action="ppaction://hlinksldjump"/>
              </a:rPr>
              <a:t>complement</a:t>
            </a:r>
            <a:endParaRPr lang="en-CA" altLang="zh-CN" sz="2400" dirty="0">
              <a:latin typeface="Times New Roman" pitchFamily="18" charset="0"/>
              <a:ea typeface="SimSun" pitchFamily="2" charset="-122"/>
            </a:endParaRPr>
          </a:p>
        </p:txBody>
      </p:sp>
      <p:sp>
        <p:nvSpPr>
          <p:cNvPr id="182" name="Rectangle 183"/>
          <p:cNvSpPr>
            <a:spLocks noChangeArrowheads="1"/>
          </p:cNvSpPr>
          <p:nvPr/>
        </p:nvSpPr>
        <p:spPr bwMode="auto">
          <a:xfrm>
            <a:off x="2222500" y="1454150"/>
            <a:ext cx="119063" cy="212725"/>
          </a:xfrm>
          <a:prstGeom prst="rect">
            <a:avLst/>
          </a:prstGeom>
          <a:noFill/>
          <a:ln w="9525">
            <a:noFill/>
            <a:miter lim="800000"/>
            <a:headEnd/>
            <a:tailEnd/>
          </a:ln>
        </p:spPr>
        <p:txBody>
          <a:bodyPr wrap="none" lIns="0" tIns="0" rIns="0" bIns="0">
            <a:spAutoFit/>
          </a:bodyPr>
          <a:lstStyle/>
          <a:p>
            <a:r>
              <a:rPr lang="en-CA" altLang="zh-CN" sz="1400" i="1">
                <a:solidFill>
                  <a:srgbClr val="000000"/>
                </a:solidFill>
                <a:latin typeface="Nimbus Roman No9 L" charset="0"/>
                <a:ea typeface="SimSun" pitchFamily="2" charset="-122"/>
              </a:rPr>
              <a:t>B</a:t>
            </a:r>
            <a:endParaRPr lang="en-CA" altLang="zh-CN" sz="2400">
              <a:latin typeface="Times New Roman" pitchFamily="18" charset="0"/>
              <a:ea typeface="SimSun" pitchFamily="2" charset="-122"/>
            </a:endParaRPr>
          </a:p>
        </p:txBody>
      </p:sp>
      <p:sp>
        <p:nvSpPr>
          <p:cNvPr id="183" name="Rectangle 184"/>
          <p:cNvSpPr>
            <a:spLocks noChangeArrowheads="1"/>
          </p:cNvSpPr>
          <p:nvPr/>
        </p:nvSpPr>
        <p:spPr bwMode="auto">
          <a:xfrm>
            <a:off x="4092575" y="1454150"/>
            <a:ext cx="119063"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V</a:t>
            </a:r>
            <a:endParaRPr lang="en-CA" altLang="zh-CN" sz="2400">
              <a:latin typeface="Times New Roman" pitchFamily="18" charset="0"/>
              <a:ea typeface="SimSun" pitchFamily="2" charset="-122"/>
            </a:endParaRPr>
          </a:p>
        </p:txBody>
      </p:sp>
      <p:sp>
        <p:nvSpPr>
          <p:cNvPr id="184" name="Rectangle 185"/>
          <p:cNvSpPr>
            <a:spLocks noChangeArrowheads="1"/>
          </p:cNvSpPr>
          <p:nvPr/>
        </p:nvSpPr>
        <p:spPr bwMode="auto">
          <a:xfrm>
            <a:off x="4203700" y="1454150"/>
            <a:ext cx="1417638"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alues represented</a:t>
            </a:r>
            <a:endParaRPr lang="en-CA" altLang="zh-CN" sz="2400">
              <a:latin typeface="Times New Roman" pitchFamily="18" charset="0"/>
              <a:ea typeface="SimSun" pitchFamily="2" charset="-122"/>
            </a:endParaRPr>
          </a:p>
        </p:txBody>
      </p:sp>
      <p:sp>
        <p:nvSpPr>
          <p:cNvPr id="185" name="Rectangle 186"/>
          <p:cNvSpPr>
            <a:spLocks noChangeArrowheads="1"/>
          </p:cNvSpPr>
          <p:nvPr/>
        </p:nvSpPr>
        <p:spPr bwMode="auto">
          <a:xfrm>
            <a:off x="2444750" y="6477000"/>
            <a:ext cx="4575175" cy="244475"/>
          </a:xfrm>
          <a:prstGeom prst="rect">
            <a:avLst/>
          </a:prstGeom>
          <a:noFill/>
          <a:ln w="9525">
            <a:noFill/>
            <a:miter lim="800000"/>
            <a:headEnd/>
            <a:tailEnd/>
          </a:ln>
        </p:spPr>
        <p:txBody>
          <a:bodyPr wrap="none" lIns="0" tIns="0" rIns="0" bIns="0">
            <a:spAutoFit/>
          </a:bodyPr>
          <a:lstStyle/>
          <a:p>
            <a:r>
              <a:rPr lang="en-CA" altLang="zh-CN" sz="1600">
                <a:solidFill>
                  <a:srgbClr val="000000"/>
                </a:solidFill>
                <a:latin typeface="Nimbus Roman No9 L" charset="0"/>
                <a:ea typeface="SimSun" pitchFamily="2" charset="-122"/>
              </a:rPr>
              <a:t>Figure 2.1.</a:t>
            </a:r>
            <a:r>
              <a:rPr lang="en-US" altLang="zh-CN" sz="1600">
                <a:solidFill>
                  <a:srgbClr val="000000"/>
                </a:solidFill>
                <a:latin typeface="Nimbus Roman No9 L" charset="0"/>
                <a:ea typeface="SimSun" pitchFamily="2" charset="-122"/>
              </a:rPr>
              <a:t>  Binary, signed-integer representations.</a:t>
            </a:r>
            <a:endParaRPr lang="en-CA" altLang="zh-CN" sz="2400">
              <a:latin typeface="Times New Roman" pitchFamily="18" charset="0"/>
              <a:ea typeface="SimSun"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Computer Types cont..</a:t>
            </a:r>
            <a:endParaRPr lang="en-IN" dirty="0"/>
          </a:p>
        </p:txBody>
      </p:sp>
      <p:sp>
        <p:nvSpPr>
          <p:cNvPr id="3" name="Content Placeholder 2"/>
          <p:cNvSpPr>
            <a:spLocks noGrp="1"/>
          </p:cNvSpPr>
          <p:nvPr>
            <p:ph idx="1"/>
          </p:nvPr>
        </p:nvSpPr>
        <p:spPr>
          <a:xfrm>
            <a:off x="304800" y="1447800"/>
            <a:ext cx="8610600" cy="5105400"/>
          </a:xfrm>
        </p:spPr>
        <p:txBody>
          <a:bodyPr>
            <a:normAutofit/>
          </a:bodyPr>
          <a:lstStyle/>
          <a:p>
            <a:r>
              <a:rPr lang="en-US" sz="3000" dirty="0" smtClean="0">
                <a:latin typeface="Times New Roman" pitchFamily="18" charset="0"/>
                <a:cs typeface="Times New Roman" pitchFamily="18" charset="0"/>
              </a:rPr>
              <a:t>Many types of computers differs in size, cost, computational power &amp; intended use are</a:t>
            </a:r>
          </a:p>
          <a:p>
            <a:pPr marL="514350" indent="-514350" algn="just">
              <a:buAutoNum type="arabicPeriod"/>
              <a:defRPr/>
            </a:pPr>
            <a:r>
              <a:rPr lang="en-US" sz="2800" i="1" dirty="0" smtClean="0">
                <a:solidFill>
                  <a:srgbClr val="FF0000"/>
                </a:solidFill>
                <a:latin typeface="Times New Roman" pitchFamily="18" charset="0"/>
                <a:cs typeface="Times New Roman" pitchFamily="18" charset="0"/>
              </a:rPr>
              <a:t>Personal computers</a:t>
            </a:r>
            <a:r>
              <a:rPr lang="en-US" sz="2800" dirty="0" smtClean="0">
                <a:latin typeface="Times New Roman" pitchFamily="18" charset="0"/>
                <a:cs typeface="Times New Roman" pitchFamily="18" charset="0"/>
              </a:rPr>
              <a:t>: common computers used in homes, schools &amp; business offices. It is a common form of </a:t>
            </a:r>
            <a:r>
              <a:rPr lang="en-US" sz="2800" i="1" dirty="0" smtClean="0">
                <a:solidFill>
                  <a:srgbClr val="FF0000"/>
                </a:solidFill>
                <a:latin typeface="Times New Roman" pitchFamily="18" charset="0"/>
                <a:cs typeface="Times New Roman" pitchFamily="18" charset="0"/>
              </a:rPr>
              <a:t>Desktop computers </a:t>
            </a:r>
            <a:r>
              <a:rPr lang="en-US" sz="2800" dirty="0" smtClean="0">
                <a:latin typeface="Times New Roman" pitchFamily="18" charset="0"/>
                <a:cs typeface="Times New Roman" pitchFamily="18" charset="0"/>
              </a:rPr>
              <a:t>have processing &amp; storage units, visual display, audio output units &amp; a keyboard located on desk</a:t>
            </a:r>
          </a:p>
          <a:p>
            <a:pPr marL="514350" indent="-514350" algn="just">
              <a:buAutoNum type="arabicPeriod"/>
              <a:defRPr/>
            </a:pPr>
            <a:r>
              <a:rPr lang="en-US" sz="2800" i="1" dirty="0" smtClean="0">
                <a:solidFill>
                  <a:srgbClr val="FF0000"/>
                </a:solidFill>
                <a:latin typeface="Times New Roman" pitchFamily="18" charset="0"/>
                <a:cs typeface="Times New Roman" pitchFamily="18" charset="0"/>
              </a:rPr>
              <a:t>Portable notebook computer</a:t>
            </a:r>
            <a:r>
              <a:rPr lang="en-US" sz="2800" dirty="0" smtClean="0">
                <a:latin typeface="Times New Roman" pitchFamily="18" charset="0"/>
                <a:cs typeface="Times New Roman" pitchFamily="18" charset="0"/>
              </a:rPr>
              <a:t>: it is a compact version of the personal computer with all of these components packaged into a single unit, the size of a thin briefcase</a:t>
            </a:r>
            <a:r>
              <a:rPr lang="en-US" sz="2800" dirty="0" smtClean="0">
                <a:solidFill>
                  <a:srgbClr val="00B0F0"/>
                </a:solidFill>
                <a:latin typeface="Times New Roman" pitchFamily="18" charset="0"/>
                <a:cs typeface="Times New Roman" pitchFamily="18" charset="0"/>
              </a:rPr>
              <a:t>.</a:t>
            </a:r>
          </a:p>
          <a:p>
            <a:endParaRPr lang="en-I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1828800"/>
          </a:xfrm>
        </p:spPr>
        <p:txBody>
          <a:bodyPr>
            <a:normAutofit/>
          </a:bodyPr>
          <a:lstStyle/>
          <a:p>
            <a:r>
              <a:rPr lang="en-IN" b="1" dirty="0" smtClean="0">
                <a:solidFill>
                  <a:srgbClr val="0070C0"/>
                </a:solidFill>
              </a:rPr>
              <a:t>Circle representation of Integer Mod N:</a:t>
            </a:r>
          </a:p>
          <a:p>
            <a:r>
              <a:rPr lang="en-IN" dirty="0" smtClean="0">
                <a:latin typeface="Times New Roman" pitchFamily="18" charset="0"/>
                <a:cs typeface="Times New Roman" pitchFamily="18" charset="0"/>
              </a:rPr>
              <a:t>This is a graphical technique to compute (</a:t>
            </a:r>
            <a:r>
              <a:rPr lang="en-IN" dirty="0" err="1" smtClean="0">
                <a:latin typeface="Times New Roman" pitchFamily="18" charset="0"/>
                <a:cs typeface="Times New Roman" pitchFamily="18" charset="0"/>
              </a:rPr>
              <a:t>a+b</a:t>
            </a:r>
            <a:r>
              <a:rPr lang="en-IN" dirty="0" smtClean="0">
                <a:latin typeface="Times New Roman" pitchFamily="18" charset="0"/>
                <a:cs typeface="Times New Roman" pitchFamily="18" charset="0"/>
              </a:rPr>
              <a:t>) mod 16. This can be also used for addition involving signed numbers.</a:t>
            </a:r>
            <a:endParaRPr lang="en-IN" dirty="0">
              <a:solidFill>
                <a:srgbClr val="0070C0"/>
              </a:solidFill>
              <a:latin typeface="Times New Roman" pitchFamily="18" charset="0"/>
              <a:cs typeface="Times New Roman" pitchFamily="18" charset="0"/>
            </a:endParaRPr>
          </a:p>
        </p:txBody>
      </p:sp>
      <p:sp>
        <p:nvSpPr>
          <p:cNvPr id="5" name="TextBox 4"/>
          <p:cNvSpPr txBox="1"/>
          <p:nvPr/>
        </p:nvSpPr>
        <p:spPr>
          <a:xfrm>
            <a:off x="1295400" y="6096000"/>
            <a:ext cx="7391400" cy="461665"/>
          </a:xfrm>
          <a:prstGeom prst="rect">
            <a:avLst/>
          </a:prstGeom>
          <a:noFill/>
        </p:spPr>
        <p:txBody>
          <a:bodyPr wrap="square" rtlCol="0">
            <a:spAutoFit/>
          </a:bodyPr>
          <a:lstStyle/>
          <a:p>
            <a:r>
              <a:rPr lang="en-US" sz="2400" dirty="0" err="1" smtClean="0">
                <a:latin typeface="Times New Roman" pitchFamily="18" charset="0"/>
                <a:cs typeface="Times New Roman" pitchFamily="18" charset="0"/>
              </a:rPr>
              <a:t>Fig.Circle</a:t>
            </a:r>
            <a:r>
              <a:rPr lang="en-US" sz="2400" dirty="0" smtClean="0">
                <a:latin typeface="Times New Roman" pitchFamily="18" charset="0"/>
                <a:cs typeface="Times New Roman" pitchFamily="18" charset="0"/>
              </a:rPr>
              <a:t> representation of </a:t>
            </a:r>
            <a:r>
              <a:rPr lang="en-US" sz="2400" dirty="0" err="1" smtClean="0">
                <a:latin typeface="Times New Roman" pitchFamily="18" charset="0"/>
                <a:cs typeface="Times New Roman" pitchFamily="18" charset="0"/>
              </a:rPr>
              <a:t>interger</a:t>
            </a:r>
            <a:r>
              <a:rPr lang="en-US" sz="2400" dirty="0" smtClean="0">
                <a:latin typeface="Times New Roman" pitchFamily="18" charset="0"/>
                <a:cs typeface="Times New Roman" pitchFamily="18" charset="0"/>
              </a:rPr>
              <a:t> Mod 16</a:t>
            </a:r>
            <a:endParaRPr lang="en-IN" sz="2400" dirty="0">
              <a:latin typeface="Times New Roman" pitchFamily="18" charset="0"/>
              <a:cs typeface="Times New Roman" pitchFamily="18" charset="0"/>
            </a:endParaRPr>
          </a:p>
        </p:txBody>
      </p:sp>
      <p:pic>
        <p:nvPicPr>
          <p:cNvPr id="45059" name="Picture 3"/>
          <p:cNvPicPr>
            <a:picLocks noChangeAspect="1" noChangeArrowheads="1"/>
          </p:cNvPicPr>
          <p:nvPr/>
        </p:nvPicPr>
        <p:blipFill>
          <a:blip r:embed="rId2"/>
          <a:srcRect/>
          <a:stretch>
            <a:fillRect/>
          </a:stretch>
        </p:blipFill>
        <p:spPr bwMode="auto">
          <a:xfrm>
            <a:off x="1371600" y="2667000"/>
            <a:ext cx="5638800" cy="3505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534400" cy="5638800"/>
          </a:xfrm>
        </p:spPr>
        <p:txBody>
          <a:bodyPr>
            <a:normAutofit/>
          </a:bodyPr>
          <a:lstStyle/>
          <a:p>
            <a:r>
              <a:rPr lang="en-IN" dirty="0" smtClean="0">
                <a:latin typeface="Times New Roman" pitchFamily="18" charset="0"/>
                <a:cs typeface="Times New Roman" pitchFamily="18" charset="0"/>
              </a:rPr>
              <a:t>The operation (7+4) mod 16 yields the value 11. </a:t>
            </a:r>
          </a:p>
          <a:p>
            <a:r>
              <a:rPr lang="en-IN" dirty="0" smtClean="0">
                <a:latin typeface="Times New Roman" pitchFamily="18" charset="0"/>
                <a:cs typeface="Times New Roman" pitchFamily="18" charset="0"/>
              </a:rPr>
              <a:t>To perform this graphically using the above representation locate 7 on the circle and then move 4 units in the clock wise direction to arrive at the answer 11.</a:t>
            </a:r>
          </a:p>
          <a:p>
            <a:r>
              <a:rPr lang="en-IN" dirty="0" smtClean="0">
                <a:latin typeface="Times New Roman" pitchFamily="18" charset="0"/>
                <a:cs typeface="Times New Roman" pitchFamily="18" charset="0"/>
              </a:rPr>
              <a:t>Next let us consider adding +7 to -3. The representation is as shown in next slide no 43.</a:t>
            </a:r>
          </a:p>
          <a:p>
            <a:r>
              <a:rPr lang="en-IN" dirty="0" smtClean="0">
                <a:latin typeface="Times New Roman" pitchFamily="18" charset="0"/>
                <a:cs typeface="Times New Roman" pitchFamily="18" charset="0"/>
              </a:rPr>
              <a:t>2’s complement representation for 7 is 0111 and -3 is 1101. Thus locate 0111 and then move 1101(13 steps) in clockwise direction to arrive at 0100 = +4.</a:t>
            </a:r>
            <a:endParaRPr lang="en-IN" dirty="0">
              <a:latin typeface="Times New Roman" pitchFamily="18" charset="0"/>
              <a:cs typeface="Times New Roman"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Grp="1" noChangeAspect="1" noChangeArrowheads="1"/>
          </p:cNvPicPr>
          <p:nvPr>
            <p:ph idx="1"/>
          </p:nvPr>
        </p:nvPicPr>
        <p:blipFill>
          <a:blip r:embed="rId2"/>
          <a:srcRect/>
          <a:stretch>
            <a:fillRect/>
          </a:stretch>
        </p:blipFill>
        <p:spPr bwMode="auto">
          <a:xfrm>
            <a:off x="990600" y="914400"/>
            <a:ext cx="6553200" cy="4724400"/>
          </a:xfrm>
          <a:prstGeom prst="rect">
            <a:avLst/>
          </a:prstGeom>
          <a:noFill/>
          <a:ln w="9525">
            <a:noFill/>
            <a:miter lim="800000"/>
            <a:headEnd/>
            <a:tailEnd/>
          </a:ln>
          <a:effectLst/>
        </p:spPr>
      </p:pic>
      <p:sp>
        <p:nvSpPr>
          <p:cNvPr id="5" name="TextBox 4"/>
          <p:cNvSpPr txBox="1"/>
          <p:nvPr/>
        </p:nvSpPr>
        <p:spPr>
          <a:xfrm>
            <a:off x="914400" y="5791200"/>
            <a:ext cx="6858000" cy="461665"/>
          </a:xfrm>
          <a:prstGeom prst="rect">
            <a:avLst/>
          </a:prstGeom>
          <a:noFill/>
        </p:spPr>
        <p:txBody>
          <a:bodyPr wrap="square" rtlCol="0">
            <a:spAutoFit/>
          </a:bodyPr>
          <a:lstStyle/>
          <a:p>
            <a:r>
              <a:rPr lang="en-US" sz="2400" dirty="0" smtClean="0"/>
              <a:t>Fig .Mod 16 system for 2’complement numbers</a:t>
            </a:r>
            <a:endParaRPr lang="en-IN" sz="24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0" y="704850"/>
            <a:ext cx="8229600" cy="1143000"/>
          </a:xfrm>
        </p:spPr>
        <p:txBody>
          <a:bodyPr/>
          <a:lstStyle/>
          <a:p>
            <a:pPr algn="ctr" eaLnBrk="1" hangingPunct="1"/>
            <a:r>
              <a:rPr lang="en-US" altLang="zh-CN" sz="2400" smtClean="0">
                <a:solidFill>
                  <a:srgbClr val="00B0F0"/>
                </a:solidFill>
                <a:latin typeface="Times New Roman" pitchFamily="18" charset="0"/>
                <a:ea typeface="SimSun" pitchFamily="2" charset="-122"/>
                <a:cs typeface="Times New Roman" pitchFamily="18" charset="0"/>
              </a:rPr>
              <a:t>Addition and Subtraction – 2’s Complement</a:t>
            </a:r>
          </a:p>
        </p:txBody>
      </p:sp>
      <p:sp>
        <p:nvSpPr>
          <p:cNvPr id="21507" name="Rectangle 3"/>
          <p:cNvSpPr>
            <a:spLocks noChangeArrowheads="1"/>
          </p:cNvSpPr>
          <p:nvPr/>
        </p:nvSpPr>
        <p:spPr bwMode="auto">
          <a:xfrm>
            <a:off x="4133850" y="1905000"/>
            <a:ext cx="450850" cy="1217613"/>
          </a:xfrm>
          <a:prstGeom prst="rect">
            <a:avLst/>
          </a:prstGeom>
          <a:noFill/>
          <a:ln w="12700">
            <a:noFill/>
            <a:miter lim="800000"/>
            <a:headEnd/>
            <a:tailEnd/>
          </a:ln>
        </p:spPr>
        <p:txBody>
          <a:bodyPr wrap="none" lIns="63500" tIns="25400" rIns="63500" bIns="25400">
            <a:spAutoFit/>
          </a:bodyPr>
          <a:lstStyle/>
          <a:p>
            <a:pPr algn="r" eaLnBrk="0" hangingPunct="0">
              <a:lnSpc>
                <a:spcPct val="85000"/>
              </a:lnSpc>
            </a:pPr>
            <a:r>
              <a:rPr kumimoji="1" lang="en-US" altLang="ko-KR" b="1"/>
              <a:t>4</a:t>
            </a:r>
          </a:p>
          <a:p>
            <a:pPr algn="r" eaLnBrk="0" hangingPunct="0">
              <a:lnSpc>
                <a:spcPct val="85000"/>
              </a:lnSpc>
            </a:pPr>
            <a:endParaRPr kumimoji="1" lang="en-US" altLang="ko-KR" b="1"/>
          </a:p>
          <a:p>
            <a:pPr algn="r" eaLnBrk="0" hangingPunct="0">
              <a:lnSpc>
                <a:spcPct val="85000"/>
              </a:lnSpc>
            </a:pPr>
            <a:r>
              <a:rPr kumimoji="1" lang="en-US" altLang="ko-KR" b="1"/>
              <a:t>+ 3</a:t>
            </a:r>
          </a:p>
          <a:p>
            <a:pPr algn="r" eaLnBrk="0" hangingPunct="0">
              <a:lnSpc>
                <a:spcPct val="85000"/>
              </a:lnSpc>
            </a:pPr>
            <a:endParaRPr kumimoji="1" lang="en-US" altLang="ko-KR" b="1"/>
          </a:p>
          <a:p>
            <a:pPr algn="r" eaLnBrk="0" hangingPunct="0">
              <a:lnSpc>
                <a:spcPct val="85000"/>
              </a:lnSpc>
            </a:pPr>
            <a:r>
              <a:rPr kumimoji="1" lang="en-US" altLang="ko-KR" b="1"/>
              <a:t>7</a:t>
            </a:r>
          </a:p>
        </p:txBody>
      </p:sp>
      <p:sp>
        <p:nvSpPr>
          <p:cNvPr id="21508" name="Line 4"/>
          <p:cNvSpPr>
            <a:spLocks noChangeShapeType="1"/>
          </p:cNvSpPr>
          <p:nvPr/>
        </p:nvSpPr>
        <p:spPr bwMode="auto">
          <a:xfrm>
            <a:off x="4102100" y="2603500"/>
            <a:ext cx="482600" cy="0"/>
          </a:xfrm>
          <a:prstGeom prst="line">
            <a:avLst/>
          </a:prstGeom>
          <a:noFill/>
          <a:ln w="12700">
            <a:solidFill>
              <a:schemeClr val="tx1"/>
            </a:solidFill>
            <a:round/>
            <a:headEnd/>
            <a:tailEnd/>
          </a:ln>
        </p:spPr>
        <p:txBody>
          <a:bodyPr/>
          <a:lstStyle/>
          <a:p>
            <a:endParaRPr lang="en-IN"/>
          </a:p>
        </p:txBody>
      </p:sp>
      <p:sp>
        <p:nvSpPr>
          <p:cNvPr id="21509" name="Rectangle 5"/>
          <p:cNvSpPr>
            <a:spLocks noChangeArrowheads="1"/>
          </p:cNvSpPr>
          <p:nvPr/>
        </p:nvSpPr>
        <p:spPr bwMode="auto">
          <a:xfrm>
            <a:off x="4902200" y="1905000"/>
            <a:ext cx="635000" cy="121761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t>0100</a:t>
            </a:r>
          </a:p>
          <a:p>
            <a:pPr eaLnBrk="0" hangingPunct="0">
              <a:lnSpc>
                <a:spcPct val="85000"/>
              </a:lnSpc>
            </a:pPr>
            <a:endParaRPr kumimoji="1" lang="en-US" altLang="ko-KR" b="1"/>
          </a:p>
          <a:p>
            <a:pPr eaLnBrk="0" hangingPunct="0">
              <a:lnSpc>
                <a:spcPct val="85000"/>
              </a:lnSpc>
            </a:pPr>
            <a:r>
              <a:rPr kumimoji="1" lang="en-US" altLang="ko-KR" b="1"/>
              <a:t>0011</a:t>
            </a:r>
          </a:p>
          <a:p>
            <a:pPr eaLnBrk="0" hangingPunct="0">
              <a:lnSpc>
                <a:spcPct val="85000"/>
              </a:lnSpc>
            </a:pPr>
            <a:endParaRPr kumimoji="1" lang="en-US" altLang="ko-KR" b="1"/>
          </a:p>
          <a:p>
            <a:pPr eaLnBrk="0" hangingPunct="0">
              <a:lnSpc>
                <a:spcPct val="85000"/>
              </a:lnSpc>
            </a:pPr>
            <a:r>
              <a:rPr kumimoji="1" lang="en-US" altLang="ko-KR" b="1"/>
              <a:t>0111</a:t>
            </a:r>
          </a:p>
        </p:txBody>
      </p:sp>
      <p:sp>
        <p:nvSpPr>
          <p:cNvPr id="21510" name="Line 6"/>
          <p:cNvSpPr>
            <a:spLocks noChangeShapeType="1"/>
          </p:cNvSpPr>
          <p:nvPr/>
        </p:nvSpPr>
        <p:spPr bwMode="auto">
          <a:xfrm>
            <a:off x="4889500" y="2641600"/>
            <a:ext cx="660400" cy="0"/>
          </a:xfrm>
          <a:prstGeom prst="line">
            <a:avLst/>
          </a:prstGeom>
          <a:noFill/>
          <a:ln w="12700">
            <a:solidFill>
              <a:schemeClr val="tx1"/>
            </a:solidFill>
            <a:round/>
            <a:headEnd/>
            <a:tailEnd/>
          </a:ln>
        </p:spPr>
        <p:txBody>
          <a:bodyPr/>
          <a:lstStyle/>
          <a:p>
            <a:endParaRPr lang="en-IN"/>
          </a:p>
        </p:txBody>
      </p:sp>
      <p:sp>
        <p:nvSpPr>
          <p:cNvPr id="21511" name="Rectangle 7"/>
          <p:cNvSpPr>
            <a:spLocks noChangeArrowheads="1"/>
          </p:cNvSpPr>
          <p:nvPr/>
        </p:nvSpPr>
        <p:spPr bwMode="auto">
          <a:xfrm>
            <a:off x="6343650" y="1943100"/>
            <a:ext cx="679450" cy="1217613"/>
          </a:xfrm>
          <a:prstGeom prst="rect">
            <a:avLst/>
          </a:prstGeom>
          <a:noFill/>
          <a:ln w="12700">
            <a:noFill/>
            <a:miter lim="800000"/>
            <a:headEnd/>
            <a:tailEnd/>
          </a:ln>
        </p:spPr>
        <p:txBody>
          <a:bodyPr wrap="none" lIns="63500" tIns="25400" rIns="63500" bIns="25400">
            <a:spAutoFit/>
          </a:bodyPr>
          <a:lstStyle/>
          <a:p>
            <a:pPr algn="r" eaLnBrk="0" hangingPunct="0">
              <a:lnSpc>
                <a:spcPct val="85000"/>
              </a:lnSpc>
            </a:pPr>
            <a:r>
              <a:rPr kumimoji="1" lang="en-US" altLang="ko-KR" b="1"/>
              <a:t>-4</a:t>
            </a:r>
          </a:p>
          <a:p>
            <a:pPr algn="r" eaLnBrk="0" hangingPunct="0">
              <a:lnSpc>
                <a:spcPct val="85000"/>
              </a:lnSpc>
            </a:pPr>
            <a:endParaRPr kumimoji="1" lang="en-US" altLang="ko-KR" b="1"/>
          </a:p>
          <a:p>
            <a:pPr algn="r" eaLnBrk="0" hangingPunct="0">
              <a:lnSpc>
                <a:spcPct val="85000"/>
              </a:lnSpc>
            </a:pPr>
            <a:r>
              <a:rPr kumimoji="1" lang="en-US" altLang="ko-KR" b="1"/>
              <a:t>+ (-3)</a:t>
            </a:r>
          </a:p>
          <a:p>
            <a:pPr algn="r" eaLnBrk="0" hangingPunct="0">
              <a:lnSpc>
                <a:spcPct val="85000"/>
              </a:lnSpc>
            </a:pPr>
            <a:endParaRPr kumimoji="1" lang="en-US" altLang="ko-KR" b="1"/>
          </a:p>
          <a:p>
            <a:pPr algn="r" eaLnBrk="0" hangingPunct="0">
              <a:lnSpc>
                <a:spcPct val="85000"/>
              </a:lnSpc>
            </a:pPr>
            <a:r>
              <a:rPr kumimoji="1" lang="en-US" altLang="ko-KR" b="1"/>
              <a:t>-7</a:t>
            </a:r>
          </a:p>
        </p:txBody>
      </p:sp>
      <p:sp>
        <p:nvSpPr>
          <p:cNvPr id="21512" name="Line 8"/>
          <p:cNvSpPr>
            <a:spLocks noChangeShapeType="1"/>
          </p:cNvSpPr>
          <p:nvPr/>
        </p:nvSpPr>
        <p:spPr bwMode="auto">
          <a:xfrm>
            <a:off x="6540500" y="2641600"/>
            <a:ext cx="482600" cy="0"/>
          </a:xfrm>
          <a:prstGeom prst="line">
            <a:avLst/>
          </a:prstGeom>
          <a:noFill/>
          <a:ln w="12700">
            <a:solidFill>
              <a:schemeClr val="tx1"/>
            </a:solidFill>
            <a:round/>
            <a:headEnd/>
            <a:tailEnd/>
          </a:ln>
        </p:spPr>
        <p:txBody>
          <a:bodyPr/>
          <a:lstStyle/>
          <a:p>
            <a:endParaRPr lang="en-IN"/>
          </a:p>
        </p:txBody>
      </p:sp>
      <p:sp>
        <p:nvSpPr>
          <p:cNvPr id="21513" name="Rectangle 9"/>
          <p:cNvSpPr>
            <a:spLocks noChangeArrowheads="1"/>
          </p:cNvSpPr>
          <p:nvPr/>
        </p:nvSpPr>
        <p:spPr bwMode="auto">
          <a:xfrm>
            <a:off x="7340600" y="1943100"/>
            <a:ext cx="762000" cy="1217613"/>
          </a:xfrm>
          <a:prstGeom prst="rect">
            <a:avLst/>
          </a:prstGeom>
          <a:noFill/>
          <a:ln w="12700">
            <a:noFill/>
            <a:miter lim="800000"/>
            <a:headEnd/>
            <a:tailEnd/>
          </a:ln>
        </p:spPr>
        <p:txBody>
          <a:bodyPr wrap="none" lIns="63500" tIns="25400" rIns="63500" bIns="25400">
            <a:spAutoFit/>
          </a:bodyPr>
          <a:lstStyle/>
          <a:p>
            <a:pPr algn="r" eaLnBrk="0" hangingPunct="0">
              <a:lnSpc>
                <a:spcPct val="85000"/>
              </a:lnSpc>
            </a:pPr>
            <a:r>
              <a:rPr kumimoji="1" lang="en-US" altLang="ko-KR" b="1"/>
              <a:t>1100</a:t>
            </a:r>
          </a:p>
          <a:p>
            <a:pPr algn="r" eaLnBrk="0" hangingPunct="0">
              <a:lnSpc>
                <a:spcPct val="85000"/>
              </a:lnSpc>
            </a:pPr>
            <a:endParaRPr kumimoji="1" lang="en-US" altLang="ko-KR" b="1"/>
          </a:p>
          <a:p>
            <a:pPr algn="r" eaLnBrk="0" hangingPunct="0">
              <a:lnSpc>
                <a:spcPct val="85000"/>
              </a:lnSpc>
            </a:pPr>
            <a:r>
              <a:rPr kumimoji="1" lang="en-US" altLang="ko-KR" b="1"/>
              <a:t>1101</a:t>
            </a:r>
          </a:p>
          <a:p>
            <a:pPr algn="r" eaLnBrk="0" hangingPunct="0">
              <a:lnSpc>
                <a:spcPct val="85000"/>
              </a:lnSpc>
            </a:pPr>
            <a:endParaRPr kumimoji="1" lang="en-US" altLang="ko-KR" b="1"/>
          </a:p>
          <a:p>
            <a:pPr algn="r" eaLnBrk="0" hangingPunct="0">
              <a:lnSpc>
                <a:spcPct val="85000"/>
              </a:lnSpc>
            </a:pPr>
            <a:r>
              <a:rPr kumimoji="1" lang="en-US" altLang="ko-KR" b="1"/>
              <a:t>11001</a:t>
            </a:r>
          </a:p>
        </p:txBody>
      </p:sp>
      <p:sp>
        <p:nvSpPr>
          <p:cNvPr id="21514" name="Line 10"/>
          <p:cNvSpPr>
            <a:spLocks noChangeShapeType="1"/>
          </p:cNvSpPr>
          <p:nvPr/>
        </p:nvSpPr>
        <p:spPr bwMode="auto">
          <a:xfrm>
            <a:off x="7327900" y="2679700"/>
            <a:ext cx="660400" cy="0"/>
          </a:xfrm>
          <a:prstGeom prst="line">
            <a:avLst/>
          </a:prstGeom>
          <a:noFill/>
          <a:ln w="12700">
            <a:solidFill>
              <a:schemeClr val="tx1"/>
            </a:solidFill>
            <a:round/>
            <a:headEnd/>
            <a:tailEnd/>
          </a:ln>
        </p:spPr>
        <p:txBody>
          <a:bodyPr/>
          <a:lstStyle/>
          <a:p>
            <a:endParaRPr lang="en-IN"/>
          </a:p>
        </p:txBody>
      </p:sp>
      <p:sp>
        <p:nvSpPr>
          <p:cNvPr id="21515" name="Rectangle 11"/>
          <p:cNvSpPr>
            <a:spLocks noChangeArrowheads="1"/>
          </p:cNvSpPr>
          <p:nvPr/>
        </p:nvSpPr>
        <p:spPr bwMode="auto">
          <a:xfrm>
            <a:off x="4178300" y="3863975"/>
            <a:ext cx="393700" cy="1217613"/>
          </a:xfrm>
          <a:prstGeom prst="rect">
            <a:avLst/>
          </a:prstGeom>
          <a:noFill/>
          <a:ln w="12700">
            <a:noFill/>
            <a:miter lim="800000"/>
            <a:headEnd/>
            <a:tailEnd/>
          </a:ln>
        </p:spPr>
        <p:txBody>
          <a:bodyPr wrap="none" lIns="63500" tIns="25400" rIns="63500" bIns="25400">
            <a:spAutoFit/>
          </a:bodyPr>
          <a:lstStyle/>
          <a:p>
            <a:pPr algn="r" eaLnBrk="0" hangingPunct="0">
              <a:lnSpc>
                <a:spcPct val="85000"/>
              </a:lnSpc>
            </a:pPr>
            <a:r>
              <a:rPr kumimoji="1" lang="en-US" altLang="ko-KR" b="1"/>
              <a:t>4</a:t>
            </a:r>
          </a:p>
          <a:p>
            <a:pPr algn="r" eaLnBrk="0" hangingPunct="0">
              <a:lnSpc>
                <a:spcPct val="85000"/>
              </a:lnSpc>
            </a:pPr>
            <a:endParaRPr kumimoji="1" lang="en-US" altLang="ko-KR" b="1"/>
          </a:p>
          <a:p>
            <a:pPr algn="r" eaLnBrk="0" hangingPunct="0">
              <a:lnSpc>
                <a:spcPct val="85000"/>
              </a:lnSpc>
            </a:pPr>
            <a:r>
              <a:rPr kumimoji="1" lang="en-US" altLang="ko-KR" b="1"/>
              <a:t>- 3</a:t>
            </a:r>
          </a:p>
          <a:p>
            <a:pPr algn="r" eaLnBrk="0" hangingPunct="0">
              <a:lnSpc>
                <a:spcPct val="85000"/>
              </a:lnSpc>
            </a:pPr>
            <a:endParaRPr kumimoji="1" lang="en-US" altLang="ko-KR" b="1"/>
          </a:p>
          <a:p>
            <a:pPr algn="r" eaLnBrk="0" hangingPunct="0">
              <a:lnSpc>
                <a:spcPct val="85000"/>
              </a:lnSpc>
            </a:pPr>
            <a:r>
              <a:rPr kumimoji="1" lang="en-US" altLang="ko-KR" b="1"/>
              <a:t>1</a:t>
            </a:r>
          </a:p>
        </p:txBody>
      </p:sp>
      <p:sp>
        <p:nvSpPr>
          <p:cNvPr id="21516" name="Line 12"/>
          <p:cNvSpPr>
            <a:spLocks noChangeShapeType="1"/>
          </p:cNvSpPr>
          <p:nvPr/>
        </p:nvSpPr>
        <p:spPr bwMode="auto">
          <a:xfrm>
            <a:off x="4089400" y="4562475"/>
            <a:ext cx="482600" cy="0"/>
          </a:xfrm>
          <a:prstGeom prst="line">
            <a:avLst/>
          </a:prstGeom>
          <a:noFill/>
          <a:ln w="12700">
            <a:solidFill>
              <a:schemeClr val="tx1"/>
            </a:solidFill>
            <a:round/>
            <a:headEnd/>
            <a:tailEnd/>
          </a:ln>
        </p:spPr>
        <p:txBody>
          <a:bodyPr/>
          <a:lstStyle/>
          <a:p>
            <a:endParaRPr lang="en-IN"/>
          </a:p>
        </p:txBody>
      </p:sp>
      <p:sp>
        <p:nvSpPr>
          <p:cNvPr id="21517" name="Rectangle 13"/>
          <p:cNvSpPr>
            <a:spLocks noChangeArrowheads="1"/>
          </p:cNvSpPr>
          <p:nvPr/>
        </p:nvSpPr>
        <p:spPr bwMode="auto">
          <a:xfrm>
            <a:off x="4889500" y="3863975"/>
            <a:ext cx="762000" cy="1217613"/>
          </a:xfrm>
          <a:prstGeom prst="rect">
            <a:avLst/>
          </a:prstGeom>
          <a:noFill/>
          <a:ln w="12700">
            <a:noFill/>
            <a:miter lim="800000"/>
            <a:headEnd/>
            <a:tailEnd/>
          </a:ln>
        </p:spPr>
        <p:txBody>
          <a:bodyPr wrap="none" lIns="63500" tIns="25400" rIns="63500" bIns="25400">
            <a:spAutoFit/>
          </a:bodyPr>
          <a:lstStyle/>
          <a:p>
            <a:pPr algn="r" eaLnBrk="0" hangingPunct="0">
              <a:lnSpc>
                <a:spcPct val="85000"/>
              </a:lnSpc>
            </a:pPr>
            <a:r>
              <a:rPr kumimoji="1" lang="en-US" altLang="ko-KR" b="1"/>
              <a:t>0100</a:t>
            </a:r>
          </a:p>
          <a:p>
            <a:pPr algn="r" eaLnBrk="0" hangingPunct="0">
              <a:lnSpc>
                <a:spcPct val="85000"/>
              </a:lnSpc>
            </a:pPr>
            <a:endParaRPr kumimoji="1" lang="en-US" altLang="ko-KR" b="1"/>
          </a:p>
          <a:p>
            <a:pPr algn="r" eaLnBrk="0" hangingPunct="0">
              <a:lnSpc>
                <a:spcPct val="85000"/>
              </a:lnSpc>
            </a:pPr>
            <a:r>
              <a:rPr kumimoji="1" lang="en-US" altLang="ko-KR" b="1"/>
              <a:t>1101</a:t>
            </a:r>
          </a:p>
          <a:p>
            <a:pPr algn="r" eaLnBrk="0" hangingPunct="0">
              <a:lnSpc>
                <a:spcPct val="85000"/>
              </a:lnSpc>
            </a:pPr>
            <a:endParaRPr kumimoji="1" lang="en-US" altLang="ko-KR" b="1"/>
          </a:p>
          <a:p>
            <a:pPr algn="r" eaLnBrk="0" hangingPunct="0">
              <a:lnSpc>
                <a:spcPct val="85000"/>
              </a:lnSpc>
            </a:pPr>
            <a:r>
              <a:rPr kumimoji="1" lang="en-US" altLang="ko-KR" b="1"/>
              <a:t>10001</a:t>
            </a:r>
          </a:p>
        </p:txBody>
      </p:sp>
      <p:sp>
        <p:nvSpPr>
          <p:cNvPr id="21518" name="Line 14"/>
          <p:cNvSpPr>
            <a:spLocks noChangeShapeType="1"/>
          </p:cNvSpPr>
          <p:nvPr/>
        </p:nvSpPr>
        <p:spPr bwMode="auto">
          <a:xfrm>
            <a:off x="4876800" y="4600575"/>
            <a:ext cx="660400" cy="0"/>
          </a:xfrm>
          <a:prstGeom prst="line">
            <a:avLst/>
          </a:prstGeom>
          <a:noFill/>
          <a:ln w="12700">
            <a:solidFill>
              <a:schemeClr val="tx1"/>
            </a:solidFill>
            <a:round/>
            <a:headEnd/>
            <a:tailEnd/>
          </a:ln>
        </p:spPr>
        <p:txBody>
          <a:bodyPr/>
          <a:lstStyle/>
          <a:p>
            <a:endParaRPr lang="en-IN"/>
          </a:p>
        </p:txBody>
      </p:sp>
      <p:sp>
        <p:nvSpPr>
          <p:cNvPr id="21519" name="Rectangle 15"/>
          <p:cNvSpPr>
            <a:spLocks noChangeArrowheads="1"/>
          </p:cNvSpPr>
          <p:nvPr/>
        </p:nvSpPr>
        <p:spPr bwMode="auto">
          <a:xfrm>
            <a:off x="6559550" y="3902075"/>
            <a:ext cx="450850" cy="1217613"/>
          </a:xfrm>
          <a:prstGeom prst="rect">
            <a:avLst/>
          </a:prstGeom>
          <a:noFill/>
          <a:ln w="12700">
            <a:noFill/>
            <a:miter lim="800000"/>
            <a:headEnd/>
            <a:tailEnd/>
          </a:ln>
        </p:spPr>
        <p:txBody>
          <a:bodyPr wrap="none" lIns="63500" tIns="25400" rIns="63500" bIns="25400">
            <a:spAutoFit/>
          </a:bodyPr>
          <a:lstStyle/>
          <a:p>
            <a:pPr algn="r" eaLnBrk="0" hangingPunct="0">
              <a:lnSpc>
                <a:spcPct val="85000"/>
              </a:lnSpc>
            </a:pPr>
            <a:r>
              <a:rPr kumimoji="1" lang="en-US" altLang="ko-KR" b="1"/>
              <a:t>-4</a:t>
            </a:r>
          </a:p>
          <a:p>
            <a:pPr algn="r" eaLnBrk="0" hangingPunct="0">
              <a:lnSpc>
                <a:spcPct val="85000"/>
              </a:lnSpc>
            </a:pPr>
            <a:endParaRPr kumimoji="1" lang="en-US" altLang="ko-KR" b="1"/>
          </a:p>
          <a:p>
            <a:pPr algn="r" eaLnBrk="0" hangingPunct="0">
              <a:lnSpc>
                <a:spcPct val="85000"/>
              </a:lnSpc>
            </a:pPr>
            <a:r>
              <a:rPr kumimoji="1" lang="en-US" altLang="ko-KR" b="1"/>
              <a:t>+ 3</a:t>
            </a:r>
          </a:p>
          <a:p>
            <a:pPr algn="r" eaLnBrk="0" hangingPunct="0">
              <a:lnSpc>
                <a:spcPct val="85000"/>
              </a:lnSpc>
            </a:pPr>
            <a:endParaRPr kumimoji="1" lang="en-US" altLang="ko-KR" b="1"/>
          </a:p>
          <a:p>
            <a:pPr algn="r" eaLnBrk="0" hangingPunct="0">
              <a:lnSpc>
                <a:spcPct val="85000"/>
              </a:lnSpc>
            </a:pPr>
            <a:r>
              <a:rPr kumimoji="1" lang="en-US" altLang="ko-KR" b="1"/>
              <a:t>-1</a:t>
            </a:r>
          </a:p>
        </p:txBody>
      </p:sp>
      <p:sp>
        <p:nvSpPr>
          <p:cNvPr id="21520" name="Line 16"/>
          <p:cNvSpPr>
            <a:spLocks noChangeShapeType="1"/>
          </p:cNvSpPr>
          <p:nvPr/>
        </p:nvSpPr>
        <p:spPr bwMode="auto">
          <a:xfrm>
            <a:off x="6527800" y="4600575"/>
            <a:ext cx="482600" cy="0"/>
          </a:xfrm>
          <a:prstGeom prst="line">
            <a:avLst/>
          </a:prstGeom>
          <a:noFill/>
          <a:ln w="12700">
            <a:solidFill>
              <a:schemeClr val="tx1"/>
            </a:solidFill>
            <a:round/>
            <a:headEnd/>
            <a:tailEnd/>
          </a:ln>
        </p:spPr>
        <p:txBody>
          <a:bodyPr/>
          <a:lstStyle/>
          <a:p>
            <a:endParaRPr lang="en-IN"/>
          </a:p>
        </p:txBody>
      </p:sp>
      <p:sp>
        <p:nvSpPr>
          <p:cNvPr id="21521" name="Rectangle 17"/>
          <p:cNvSpPr>
            <a:spLocks noChangeArrowheads="1"/>
          </p:cNvSpPr>
          <p:nvPr/>
        </p:nvSpPr>
        <p:spPr bwMode="auto">
          <a:xfrm>
            <a:off x="7327900" y="3902075"/>
            <a:ext cx="635000" cy="121761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t>1100</a:t>
            </a:r>
          </a:p>
          <a:p>
            <a:pPr eaLnBrk="0" hangingPunct="0">
              <a:lnSpc>
                <a:spcPct val="85000"/>
              </a:lnSpc>
            </a:pPr>
            <a:endParaRPr kumimoji="1" lang="en-US" altLang="ko-KR" b="1"/>
          </a:p>
          <a:p>
            <a:pPr eaLnBrk="0" hangingPunct="0">
              <a:lnSpc>
                <a:spcPct val="85000"/>
              </a:lnSpc>
            </a:pPr>
            <a:r>
              <a:rPr kumimoji="1" lang="en-US" altLang="ko-KR" b="1"/>
              <a:t>0011</a:t>
            </a:r>
          </a:p>
          <a:p>
            <a:pPr eaLnBrk="0" hangingPunct="0">
              <a:lnSpc>
                <a:spcPct val="85000"/>
              </a:lnSpc>
            </a:pPr>
            <a:endParaRPr kumimoji="1" lang="en-US" altLang="ko-KR" b="1"/>
          </a:p>
          <a:p>
            <a:pPr eaLnBrk="0" hangingPunct="0">
              <a:lnSpc>
                <a:spcPct val="85000"/>
              </a:lnSpc>
            </a:pPr>
            <a:r>
              <a:rPr kumimoji="1" lang="en-US" altLang="ko-KR" b="1"/>
              <a:t>1111</a:t>
            </a:r>
          </a:p>
        </p:txBody>
      </p:sp>
      <p:sp>
        <p:nvSpPr>
          <p:cNvPr id="21522" name="Line 18"/>
          <p:cNvSpPr>
            <a:spLocks noChangeShapeType="1"/>
          </p:cNvSpPr>
          <p:nvPr/>
        </p:nvSpPr>
        <p:spPr bwMode="auto">
          <a:xfrm>
            <a:off x="7315200" y="4638675"/>
            <a:ext cx="660400" cy="0"/>
          </a:xfrm>
          <a:prstGeom prst="line">
            <a:avLst/>
          </a:prstGeom>
          <a:noFill/>
          <a:ln w="12700">
            <a:solidFill>
              <a:schemeClr val="tx1"/>
            </a:solidFill>
            <a:round/>
            <a:headEnd/>
            <a:tailEnd/>
          </a:ln>
        </p:spPr>
        <p:txBody>
          <a:bodyPr/>
          <a:lstStyle/>
          <a:p>
            <a:endParaRPr lang="en-IN"/>
          </a:p>
        </p:txBody>
      </p:sp>
      <p:sp>
        <p:nvSpPr>
          <p:cNvPr id="21523" name="Line 19"/>
          <p:cNvSpPr>
            <a:spLocks noChangeShapeType="1"/>
          </p:cNvSpPr>
          <p:nvPr/>
        </p:nvSpPr>
        <p:spPr bwMode="auto">
          <a:xfrm>
            <a:off x="7569200" y="3086100"/>
            <a:ext cx="0" cy="152400"/>
          </a:xfrm>
          <a:prstGeom prst="line">
            <a:avLst/>
          </a:prstGeom>
          <a:noFill/>
          <a:ln w="12700">
            <a:solidFill>
              <a:schemeClr val="tx1"/>
            </a:solidFill>
            <a:round/>
            <a:headEnd/>
            <a:tailEnd/>
          </a:ln>
        </p:spPr>
        <p:txBody>
          <a:bodyPr/>
          <a:lstStyle/>
          <a:p>
            <a:endParaRPr lang="en-IN"/>
          </a:p>
        </p:txBody>
      </p:sp>
      <p:sp>
        <p:nvSpPr>
          <p:cNvPr id="21524" name="Line 20"/>
          <p:cNvSpPr>
            <a:spLocks noChangeShapeType="1"/>
          </p:cNvSpPr>
          <p:nvPr/>
        </p:nvSpPr>
        <p:spPr bwMode="auto">
          <a:xfrm>
            <a:off x="7569200" y="3238500"/>
            <a:ext cx="647700" cy="0"/>
          </a:xfrm>
          <a:prstGeom prst="line">
            <a:avLst/>
          </a:prstGeom>
          <a:noFill/>
          <a:ln w="12700">
            <a:solidFill>
              <a:schemeClr val="tx1"/>
            </a:solidFill>
            <a:round/>
            <a:headEnd/>
            <a:tailEnd/>
          </a:ln>
        </p:spPr>
        <p:txBody>
          <a:bodyPr/>
          <a:lstStyle/>
          <a:p>
            <a:endParaRPr lang="en-IN"/>
          </a:p>
        </p:txBody>
      </p:sp>
      <p:sp>
        <p:nvSpPr>
          <p:cNvPr id="21525" name="Line 21"/>
          <p:cNvSpPr>
            <a:spLocks noChangeShapeType="1"/>
          </p:cNvSpPr>
          <p:nvPr/>
        </p:nvSpPr>
        <p:spPr bwMode="auto">
          <a:xfrm>
            <a:off x="5067300" y="4994275"/>
            <a:ext cx="0" cy="254000"/>
          </a:xfrm>
          <a:prstGeom prst="line">
            <a:avLst/>
          </a:prstGeom>
          <a:noFill/>
          <a:ln w="12700">
            <a:solidFill>
              <a:schemeClr val="tx1"/>
            </a:solidFill>
            <a:round/>
            <a:headEnd/>
            <a:tailEnd/>
          </a:ln>
        </p:spPr>
        <p:txBody>
          <a:bodyPr/>
          <a:lstStyle/>
          <a:p>
            <a:endParaRPr lang="en-IN"/>
          </a:p>
        </p:txBody>
      </p:sp>
      <p:sp>
        <p:nvSpPr>
          <p:cNvPr id="21526" name="Line 22"/>
          <p:cNvSpPr>
            <a:spLocks noChangeShapeType="1"/>
          </p:cNvSpPr>
          <p:nvPr/>
        </p:nvSpPr>
        <p:spPr bwMode="auto">
          <a:xfrm>
            <a:off x="5067300" y="5248275"/>
            <a:ext cx="685800" cy="0"/>
          </a:xfrm>
          <a:prstGeom prst="line">
            <a:avLst/>
          </a:prstGeom>
          <a:noFill/>
          <a:ln w="12700">
            <a:solidFill>
              <a:schemeClr val="tx1"/>
            </a:solidFill>
            <a:round/>
            <a:headEnd/>
            <a:tailEnd/>
          </a:ln>
        </p:spPr>
        <p:txBody>
          <a:bodyPr/>
          <a:lstStyle/>
          <a:p>
            <a:endParaRPr lang="en-IN"/>
          </a:p>
        </p:txBody>
      </p:sp>
      <p:sp>
        <p:nvSpPr>
          <p:cNvPr id="21527" name="Rectangle 23"/>
          <p:cNvSpPr>
            <a:spLocks noChangeArrowheads="1"/>
          </p:cNvSpPr>
          <p:nvPr/>
        </p:nvSpPr>
        <p:spPr bwMode="auto">
          <a:xfrm>
            <a:off x="685800" y="2670175"/>
            <a:ext cx="2667000" cy="1684338"/>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solidFill>
                  <a:srgbClr val="FFC000"/>
                </a:solidFill>
              </a:rPr>
              <a:t>If carry-in to the high </a:t>
            </a:r>
          </a:p>
          <a:p>
            <a:pPr eaLnBrk="0" hangingPunct="0">
              <a:lnSpc>
                <a:spcPct val="85000"/>
              </a:lnSpc>
            </a:pPr>
            <a:r>
              <a:rPr kumimoji="1" lang="en-US" altLang="ko-KR" b="1">
                <a:solidFill>
                  <a:srgbClr val="FFC000"/>
                </a:solidFill>
              </a:rPr>
              <a:t>order bit =</a:t>
            </a:r>
          </a:p>
          <a:p>
            <a:pPr eaLnBrk="0" hangingPunct="0">
              <a:lnSpc>
                <a:spcPct val="85000"/>
              </a:lnSpc>
            </a:pPr>
            <a:r>
              <a:rPr kumimoji="1" lang="en-US" altLang="ko-KR" b="1">
                <a:solidFill>
                  <a:srgbClr val="FFC000"/>
                </a:solidFill>
              </a:rPr>
              <a:t>carry-out then ignore</a:t>
            </a:r>
          </a:p>
          <a:p>
            <a:pPr eaLnBrk="0" hangingPunct="0">
              <a:lnSpc>
                <a:spcPct val="85000"/>
              </a:lnSpc>
            </a:pPr>
            <a:r>
              <a:rPr kumimoji="1" lang="en-US" altLang="ko-KR" b="1">
                <a:solidFill>
                  <a:srgbClr val="FFC000"/>
                </a:solidFill>
              </a:rPr>
              <a:t>carry</a:t>
            </a:r>
          </a:p>
          <a:p>
            <a:pPr eaLnBrk="0" hangingPunct="0">
              <a:lnSpc>
                <a:spcPct val="85000"/>
              </a:lnSpc>
            </a:pPr>
            <a:endParaRPr kumimoji="1" lang="en-US" altLang="ko-KR" b="1">
              <a:solidFill>
                <a:srgbClr val="FFC000"/>
              </a:solidFill>
            </a:endParaRPr>
          </a:p>
          <a:p>
            <a:pPr eaLnBrk="0" hangingPunct="0">
              <a:lnSpc>
                <a:spcPct val="85000"/>
              </a:lnSpc>
            </a:pPr>
            <a:r>
              <a:rPr kumimoji="1" lang="en-US" altLang="ko-KR" b="1">
                <a:solidFill>
                  <a:srgbClr val="FFC000"/>
                </a:solidFill>
              </a:rPr>
              <a:t>if carry-in differs from</a:t>
            </a:r>
          </a:p>
          <a:p>
            <a:pPr eaLnBrk="0" hangingPunct="0">
              <a:lnSpc>
                <a:spcPct val="85000"/>
              </a:lnSpc>
            </a:pPr>
            <a:r>
              <a:rPr kumimoji="1" lang="en-US" altLang="ko-KR" b="1">
                <a:solidFill>
                  <a:srgbClr val="FFC000"/>
                </a:solidFill>
              </a:rPr>
              <a:t>carry-out then overflow</a:t>
            </a:r>
          </a:p>
        </p:txBody>
      </p:sp>
      <p:sp>
        <p:nvSpPr>
          <p:cNvPr id="21528" name="Rectangle 24"/>
          <p:cNvSpPr>
            <a:spLocks noChangeArrowheads="1"/>
          </p:cNvSpPr>
          <p:nvPr/>
        </p:nvSpPr>
        <p:spPr bwMode="auto">
          <a:xfrm>
            <a:off x="762000" y="5692775"/>
            <a:ext cx="7632700" cy="517525"/>
          </a:xfrm>
          <a:prstGeom prst="rect">
            <a:avLst/>
          </a:prstGeom>
          <a:noFill/>
          <a:ln w="12700">
            <a:noFill/>
            <a:miter lim="800000"/>
            <a:headEnd/>
            <a:tailEnd/>
          </a:ln>
        </p:spPr>
        <p:txBody>
          <a:bodyPr wrap="none" lIns="63500" tIns="25400" rIns="63500" bIns="25400">
            <a:spAutoFit/>
          </a:bodyPr>
          <a:lstStyle/>
          <a:p>
            <a:pPr algn="ctr" eaLnBrk="0" hangingPunct="0">
              <a:lnSpc>
                <a:spcPct val="85000"/>
              </a:lnSpc>
            </a:pPr>
            <a:r>
              <a:rPr kumimoji="1" lang="en-US" altLang="ko-KR" b="1">
                <a:solidFill>
                  <a:srgbClr val="00B0F0"/>
                </a:solidFill>
              </a:rPr>
              <a:t>Simpler addition scheme makes twos complement the most common</a:t>
            </a:r>
          </a:p>
          <a:p>
            <a:pPr algn="ctr" eaLnBrk="0" hangingPunct="0">
              <a:lnSpc>
                <a:spcPct val="85000"/>
              </a:lnSpc>
            </a:pPr>
            <a:r>
              <a:rPr kumimoji="1" lang="en-US" altLang="ko-KR" b="1">
                <a:solidFill>
                  <a:srgbClr val="00B0F0"/>
                </a:solidFill>
              </a:rPr>
              <a:t>choice for integer number systems within digital systems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0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50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51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5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5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5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5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52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5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5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5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5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5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526"/>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5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5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5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522"/>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528"/>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15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p:bldP spid="21508" grpId="0" animBg="1"/>
      <p:bldP spid="21509" grpId="0"/>
      <p:bldP spid="21510" grpId="0" animBg="1"/>
      <p:bldP spid="21511" grpId="0"/>
      <p:bldP spid="21512" grpId="0" animBg="1"/>
      <p:bldP spid="21513" grpId="0"/>
      <p:bldP spid="21514" grpId="0" animBg="1"/>
      <p:bldP spid="21515" grpId="0"/>
      <p:bldP spid="21516" grpId="0" animBg="1"/>
      <p:bldP spid="21517" grpId="0"/>
      <p:bldP spid="21518" grpId="0" animBg="1"/>
      <p:bldP spid="21519" grpId="0"/>
      <p:bldP spid="21520" grpId="0" animBg="1"/>
      <p:bldP spid="21521" grpId="0"/>
      <p:bldP spid="21522" grpId="0" animBg="1"/>
      <p:bldP spid="21523" grpId="0" animBg="1"/>
      <p:bldP spid="21524" grpId="0" animBg="1"/>
      <p:bldP spid="21525" grpId="0" animBg="1"/>
      <p:bldP spid="21526" grpId="0" animBg="1"/>
      <p:bldP spid="21527" grpId="0"/>
      <p:bldP spid="2152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sz="2400" dirty="0" smtClean="0">
                <a:solidFill>
                  <a:srgbClr val="00B050"/>
                </a:solidFill>
                <a:latin typeface="Times New Roman" pitchFamily="18" charset="0"/>
                <a:cs typeface="Times New Roman" pitchFamily="18" charset="0"/>
              </a:rPr>
              <a:t>Rules</a:t>
            </a:r>
          </a:p>
        </p:txBody>
      </p:sp>
      <p:sp>
        <p:nvSpPr>
          <p:cNvPr id="53251" name="Content Placeholder 2"/>
          <p:cNvSpPr>
            <a:spLocks noGrp="1"/>
          </p:cNvSpPr>
          <p:nvPr>
            <p:ph idx="1"/>
          </p:nvPr>
        </p:nvSpPr>
        <p:spPr/>
        <p:txBody>
          <a:bodyPr/>
          <a:lstStyle/>
          <a:p>
            <a:pPr algn="just">
              <a:buFont typeface="Wingdings" pitchFamily="2" charset="2"/>
              <a:buNone/>
            </a:pPr>
            <a:r>
              <a:rPr lang="en-US" sz="2000" smtClean="0">
                <a:solidFill>
                  <a:srgbClr val="C00000"/>
                </a:solidFill>
                <a:latin typeface="Times New Roman" pitchFamily="18" charset="0"/>
                <a:cs typeface="Times New Roman" pitchFamily="18" charset="0"/>
              </a:rPr>
              <a:t>1)To add 2 numbers add their n-bit representations,ignorning the carry out signal from the MSB position.the sum will be the correct value in the 2’s complement representation as long as the answer is in the range -2</a:t>
            </a:r>
            <a:r>
              <a:rPr lang="en-US" sz="2000" baseline="30000" smtClean="0">
                <a:solidFill>
                  <a:srgbClr val="C00000"/>
                </a:solidFill>
                <a:latin typeface="Times New Roman" pitchFamily="18" charset="0"/>
                <a:cs typeface="Times New Roman" pitchFamily="18" charset="0"/>
              </a:rPr>
              <a:t>n-1 </a:t>
            </a:r>
            <a:r>
              <a:rPr lang="en-US" sz="2000" smtClean="0">
                <a:solidFill>
                  <a:srgbClr val="C00000"/>
                </a:solidFill>
                <a:latin typeface="Times New Roman" pitchFamily="18" charset="0"/>
                <a:cs typeface="Times New Roman" pitchFamily="18" charset="0"/>
              </a:rPr>
              <a:t>through +2</a:t>
            </a:r>
            <a:r>
              <a:rPr lang="en-US" sz="2000" baseline="30000" smtClean="0">
                <a:solidFill>
                  <a:srgbClr val="C00000"/>
                </a:solidFill>
                <a:latin typeface="Times New Roman" pitchFamily="18" charset="0"/>
                <a:cs typeface="Times New Roman" pitchFamily="18" charset="0"/>
              </a:rPr>
              <a:t>n-1 </a:t>
            </a:r>
            <a:r>
              <a:rPr lang="en-US" sz="2000" smtClean="0">
                <a:solidFill>
                  <a:srgbClr val="C00000"/>
                </a:solidFill>
                <a:latin typeface="Times New Roman" pitchFamily="18" charset="0"/>
                <a:cs typeface="Times New Roman" pitchFamily="18" charset="0"/>
              </a:rPr>
              <a:t>-1</a:t>
            </a:r>
          </a:p>
          <a:p>
            <a:pPr algn="just">
              <a:buFont typeface="Wingdings" pitchFamily="2" charset="2"/>
              <a:buNone/>
            </a:pPr>
            <a:r>
              <a:rPr lang="en-US" sz="2000" smtClean="0">
                <a:solidFill>
                  <a:srgbClr val="C00000"/>
                </a:solidFill>
                <a:latin typeface="Times New Roman" pitchFamily="18" charset="0"/>
                <a:cs typeface="Times New Roman" pitchFamily="18" charset="0"/>
              </a:rPr>
              <a:t>2) </a:t>
            </a:r>
            <a:r>
              <a:rPr lang="en-US" sz="2000" smtClean="0">
                <a:solidFill>
                  <a:srgbClr val="00B050"/>
                </a:solidFill>
                <a:latin typeface="Times New Roman" pitchFamily="18" charset="0"/>
                <a:cs typeface="Times New Roman" pitchFamily="18" charset="0"/>
              </a:rPr>
              <a:t>To subtract  2 numbers X &amp; Y ,form the 2’s complement of Y &amp; then add it to X.the result will be correct value in the 2’s complement representation as long as the answer is in the range -2</a:t>
            </a:r>
            <a:r>
              <a:rPr lang="en-US" sz="2000" baseline="30000" smtClean="0">
                <a:solidFill>
                  <a:srgbClr val="00B050"/>
                </a:solidFill>
                <a:latin typeface="Times New Roman" pitchFamily="18" charset="0"/>
                <a:cs typeface="Times New Roman" pitchFamily="18" charset="0"/>
              </a:rPr>
              <a:t>n-1 </a:t>
            </a:r>
            <a:r>
              <a:rPr lang="en-US" sz="2000" smtClean="0">
                <a:solidFill>
                  <a:srgbClr val="00B050"/>
                </a:solidFill>
                <a:latin typeface="Times New Roman" pitchFamily="18" charset="0"/>
                <a:cs typeface="Times New Roman" pitchFamily="18" charset="0"/>
              </a:rPr>
              <a:t>through +2</a:t>
            </a:r>
            <a:r>
              <a:rPr lang="en-US" sz="2000" baseline="30000" smtClean="0">
                <a:solidFill>
                  <a:srgbClr val="00B050"/>
                </a:solidFill>
                <a:latin typeface="Times New Roman" pitchFamily="18" charset="0"/>
                <a:cs typeface="Times New Roman" pitchFamily="18" charset="0"/>
              </a:rPr>
              <a:t>n-1 </a:t>
            </a:r>
            <a:r>
              <a:rPr lang="en-US" sz="2000" smtClean="0">
                <a:solidFill>
                  <a:srgbClr val="00B050"/>
                </a:solidFill>
                <a:latin typeface="Times New Roman" pitchFamily="18" charset="0"/>
                <a:cs typeface="Times New Roman" pitchFamily="18" charset="0"/>
              </a:rPr>
              <a:t>-1</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0" y="152400"/>
            <a:ext cx="8229600" cy="1143000"/>
          </a:xfrm>
        </p:spPr>
        <p:txBody>
          <a:bodyPr/>
          <a:lstStyle/>
          <a:p>
            <a:pPr algn="ctr" eaLnBrk="1" hangingPunct="1"/>
            <a:r>
              <a:rPr lang="en-US" altLang="zh-CN" sz="2400" dirty="0" smtClean="0">
                <a:solidFill>
                  <a:srgbClr val="FFC000"/>
                </a:solidFill>
                <a:latin typeface="Times New Roman" pitchFamily="18" charset="0"/>
                <a:ea typeface="SimSun" pitchFamily="2" charset="-122"/>
                <a:cs typeface="Times New Roman" pitchFamily="18" charset="0"/>
              </a:rPr>
              <a:t>2’s-Complement Add and Subtract Operations</a:t>
            </a:r>
          </a:p>
        </p:txBody>
      </p:sp>
      <p:grpSp>
        <p:nvGrpSpPr>
          <p:cNvPr id="2" name="Group 274"/>
          <p:cNvGrpSpPr>
            <a:grpSpLocks/>
          </p:cNvGrpSpPr>
          <p:nvPr/>
        </p:nvGrpSpPr>
        <p:grpSpPr bwMode="auto">
          <a:xfrm>
            <a:off x="4038600" y="2606675"/>
            <a:ext cx="2308225" cy="3668713"/>
            <a:chOff x="2544" y="1642"/>
            <a:chExt cx="1454" cy="2311"/>
          </a:xfrm>
        </p:grpSpPr>
        <p:sp>
          <p:nvSpPr>
            <p:cNvPr id="54440" name="Rectangle 35"/>
            <p:cNvSpPr>
              <a:spLocks noChangeArrowheads="1"/>
            </p:cNvSpPr>
            <p:nvPr/>
          </p:nvSpPr>
          <p:spPr bwMode="auto">
            <a:xfrm>
              <a:off x="3240" y="1642"/>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1 1 0 1</a:t>
              </a:r>
              <a:endParaRPr lang="en-CA" altLang="zh-CN" sz="2400">
                <a:latin typeface="Times New Roman" pitchFamily="18" charset="0"/>
                <a:ea typeface="SimSun" pitchFamily="2" charset="-122"/>
              </a:endParaRPr>
            </a:p>
          </p:txBody>
        </p:sp>
        <p:sp>
          <p:nvSpPr>
            <p:cNvPr id="54441" name="Rectangle 36"/>
            <p:cNvSpPr>
              <a:spLocks noChangeArrowheads="1"/>
            </p:cNvSpPr>
            <p:nvPr/>
          </p:nvSpPr>
          <p:spPr bwMode="auto">
            <a:xfrm>
              <a:off x="3240" y="1739"/>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0 1 1 1</a:t>
              </a:r>
              <a:endParaRPr lang="en-CA" altLang="zh-CN" sz="2400">
                <a:latin typeface="Times New Roman" pitchFamily="18" charset="0"/>
                <a:ea typeface="SimSun" pitchFamily="2" charset="-122"/>
              </a:endParaRPr>
            </a:p>
          </p:txBody>
        </p:sp>
        <p:sp>
          <p:nvSpPr>
            <p:cNvPr id="54442" name="Rectangle 37"/>
            <p:cNvSpPr>
              <a:spLocks noChangeArrowheads="1"/>
            </p:cNvSpPr>
            <p:nvPr/>
          </p:nvSpPr>
          <p:spPr bwMode="auto">
            <a:xfrm>
              <a:off x="3240" y="1882"/>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0 1 0 0</a:t>
              </a:r>
              <a:endParaRPr lang="en-CA" altLang="zh-CN" sz="2400">
                <a:latin typeface="Times New Roman" pitchFamily="18" charset="0"/>
                <a:ea typeface="SimSun" pitchFamily="2" charset="-122"/>
              </a:endParaRPr>
            </a:p>
          </p:txBody>
        </p:sp>
        <p:sp>
          <p:nvSpPr>
            <p:cNvPr id="54443" name="Line 38"/>
            <p:cNvSpPr>
              <a:spLocks noChangeShapeType="1"/>
            </p:cNvSpPr>
            <p:nvPr/>
          </p:nvSpPr>
          <p:spPr bwMode="auto">
            <a:xfrm flipH="1">
              <a:off x="3056" y="1850"/>
              <a:ext cx="501" cy="1"/>
            </a:xfrm>
            <a:prstGeom prst="line">
              <a:avLst/>
            </a:prstGeom>
            <a:noFill/>
            <a:ln w="15875">
              <a:solidFill>
                <a:srgbClr val="000000"/>
              </a:solidFill>
              <a:round/>
              <a:headEnd/>
              <a:tailEnd/>
            </a:ln>
          </p:spPr>
          <p:txBody>
            <a:bodyPr/>
            <a:lstStyle/>
            <a:p>
              <a:endParaRPr lang="en-IN"/>
            </a:p>
          </p:txBody>
        </p:sp>
        <p:sp>
          <p:nvSpPr>
            <p:cNvPr id="54444" name="Rectangle 39"/>
            <p:cNvSpPr>
              <a:spLocks noChangeArrowheads="1"/>
            </p:cNvSpPr>
            <p:nvPr/>
          </p:nvSpPr>
          <p:spPr bwMode="auto">
            <a:xfrm>
              <a:off x="3240" y="2042"/>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0 0 1 0</a:t>
              </a:r>
              <a:endParaRPr lang="en-CA" altLang="zh-CN" sz="2400">
                <a:latin typeface="Times New Roman" pitchFamily="18" charset="0"/>
                <a:ea typeface="SimSun" pitchFamily="2" charset="-122"/>
              </a:endParaRPr>
            </a:p>
          </p:txBody>
        </p:sp>
        <p:sp>
          <p:nvSpPr>
            <p:cNvPr id="54445" name="Rectangle 40"/>
            <p:cNvSpPr>
              <a:spLocks noChangeArrowheads="1"/>
            </p:cNvSpPr>
            <p:nvPr/>
          </p:nvSpPr>
          <p:spPr bwMode="auto">
            <a:xfrm>
              <a:off x="3240" y="2139"/>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1 1 0 0</a:t>
              </a:r>
              <a:endParaRPr lang="en-CA" altLang="zh-CN" sz="2400">
                <a:latin typeface="Times New Roman" pitchFamily="18" charset="0"/>
                <a:ea typeface="SimSun" pitchFamily="2" charset="-122"/>
              </a:endParaRPr>
            </a:p>
          </p:txBody>
        </p:sp>
        <p:sp>
          <p:nvSpPr>
            <p:cNvPr id="54446" name="Rectangle 41"/>
            <p:cNvSpPr>
              <a:spLocks noChangeArrowheads="1"/>
            </p:cNvSpPr>
            <p:nvPr/>
          </p:nvSpPr>
          <p:spPr bwMode="auto">
            <a:xfrm>
              <a:off x="3240" y="2284"/>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1 1 1 0</a:t>
              </a:r>
              <a:endParaRPr lang="en-CA" altLang="zh-CN" sz="2400">
                <a:latin typeface="Times New Roman" pitchFamily="18" charset="0"/>
                <a:ea typeface="SimSun" pitchFamily="2" charset="-122"/>
              </a:endParaRPr>
            </a:p>
          </p:txBody>
        </p:sp>
        <p:sp>
          <p:nvSpPr>
            <p:cNvPr id="54447" name="Line 42"/>
            <p:cNvSpPr>
              <a:spLocks noChangeShapeType="1"/>
            </p:cNvSpPr>
            <p:nvPr/>
          </p:nvSpPr>
          <p:spPr bwMode="auto">
            <a:xfrm flipH="1">
              <a:off x="3056" y="2251"/>
              <a:ext cx="501" cy="1"/>
            </a:xfrm>
            <a:prstGeom prst="line">
              <a:avLst/>
            </a:prstGeom>
            <a:noFill/>
            <a:ln w="15875">
              <a:solidFill>
                <a:srgbClr val="000000"/>
              </a:solidFill>
              <a:round/>
              <a:headEnd/>
              <a:tailEnd/>
            </a:ln>
          </p:spPr>
          <p:txBody>
            <a:bodyPr/>
            <a:lstStyle/>
            <a:p>
              <a:endParaRPr lang="en-IN"/>
            </a:p>
          </p:txBody>
        </p:sp>
        <p:sp>
          <p:nvSpPr>
            <p:cNvPr id="54448" name="Rectangle 43"/>
            <p:cNvSpPr>
              <a:spLocks noChangeArrowheads="1"/>
            </p:cNvSpPr>
            <p:nvPr/>
          </p:nvSpPr>
          <p:spPr bwMode="auto">
            <a:xfrm>
              <a:off x="3240" y="2427"/>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0 1 1 0</a:t>
              </a:r>
              <a:endParaRPr lang="en-CA" altLang="zh-CN" sz="2400">
                <a:latin typeface="Times New Roman" pitchFamily="18" charset="0"/>
                <a:ea typeface="SimSun" pitchFamily="2" charset="-122"/>
              </a:endParaRPr>
            </a:p>
          </p:txBody>
        </p:sp>
        <p:sp>
          <p:nvSpPr>
            <p:cNvPr id="54449" name="Rectangle 44"/>
            <p:cNvSpPr>
              <a:spLocks noChangeArrowheads="1"/>
            </p:cNvSpPr>
            <p:nvPr/>
          </p:nvSpPr>
          <p:spPr bwMode="auto">
            <a:xfrm>
              <a:off x="3240" y="2523"/>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1 1 0 1</a:t>
              </a:r>
              <a:endParaRPr lang="en-CA" altLang="zh-CN" sz="2400">
                <a:latin typeface="Times New Roman" pitchFamily="18" charset="0"/>
                <a:ea typeface="SimSun" pitchFamily="2" charset="-122"/>
              </a:endParaRPr>
            </a:p>
          </p:txBody>
        </p:sp>
        <p:sp>
          <p:nvSpPr>
            <p:cNvPr id="54450" name="Rectangle 45"/>
            <p:cNvSpPr>
              <a:spLocks noChangeArrowheads="1"/>
            </p:cNvSpPr>
            <p:nvPr/>
          </p:nvSpPr>
          <p:spPr bwMode="auto">
            <a:xfrm>
              <a:off x="3240" y="2667"/>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0 0 1 1</a:t>
              </a:r>
              <a:endParaRPr lang="en-CA" altLang="zh-CN" sz="2400">
                <a:latin typeface="Times New Roman" pitchFamily="18" charset="0"/>
                <a:ea typeface="SimSun" pitchFamily="2" charset="-122"/>
              </a:endParaRPr>
            </a:p>
          </p:txBody>
        </p:sp>
        <p:sp>
          <p:nvSpPr>
            <p:cNvPr id="54451" name="Line 46"/>
            <p:cNvSpPr>
              <a:spLocks noChangeShapeType="1"/>
            </p:cNvSpPr>
            <p:nvPr/>
          </p:nvSpPr>
          <p:spPr bwMode="auto">
            <a:xfrm flipH="1">
              <a:off x="3056" y="2635"/>
              <a:ext cx="501" cy="1"/>
            </a:xfrm>
            <a:prstGeom prst="line">
              <a:avLst/>
            </a:prstGeom>
            <a:noFill/>
            <a:ln w="15875">
              <a:solidFill>
                <a:srgbClr val="000000"/>
              </a:solidFill>
              <a:round/>
              <a:headEnd/>
              <a:tailEnd/>
            </a:ln>
          </p:spPr>
          <p:txBody>
            <a:bodyPr/>
            <a:lstStyle/>
            <a:p>
              <a:endParaRPr lang="en-IN"/>
            </a:p>
          </p:txBody>
        </p:sp>
        <p:sp>
          <p:nvSpPr>
            <p:cNvPr id="54452" name="Rectangle 47"/>
            <p:cNvSpPr>
              <a:spLocks noChangeArrowheads="1"/>
            </p:cNvSpPr>
            <p:nvPr/>
          </p:nvSpPr>
          <p:spPr bwMode="auto">
            <a:xfrm>
              <a:off x="3240" y="2811"/>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1 0 0 1</a:t>
              </a:r>
              <a:endParaRPr lang="en-CA" altLang="zh-CN" sz="2400">
                <a:latin typeface="Times New Roman" pitchFamily="18" charset="0"/>
                <a:ea typeface="SimSun" pitchFamily="2" charset="-122"/>
              </a:endParaRPr>
            </a:p>
          </p:txBody>
        </p:sp>
        <p:sp>
          <p:nvSpPr>
            <p:cNvPr id="54453" name="Rectangle 48"/>
            <p:cNvSpPr>
              <a:spLocks noChangeArrowheads="1"/>
            </p:cNvSpPr>
            <p:nvPr/>
          </p:nvSpPr>
          <p:spPr bwMode="auto">
            <a:xfrm>
              <a:off x="3240" y="2908"/>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0 1 0 1</a:t>
              </a:r>
              <a:endParaRPr lang="en-CA" altLang="zh-CN" sz="2400">
                <a:latin typeface="Times New Roman" pitchFamily="18" charset="0"/>
                <a:ea typeface="SimSun" pitchFamily="2" charset="-122"/>
              </a:endParaRPr>
            </a:p>
          </p:txBody>
        </p:sp>
        <p:sp>
          <p:nvSpPr>
            <p:cNvPr id="54454" name="Rectangle 49"/>
            <p:cNvSpPr>
              <a:spLocks noChangeArrowheads="1"/>
            </p:cNvSpPr>
            <p:nvPr/>
          </p:nvSpPr>
          <p:spPr bwMode="auto">
            <a:xfrm>
              <a:off x="3240" y="3060"/>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1 1 1 0</a:t>
              </a:r>
              <a:endParaRPr lang="en-CA" altLang="zh-CN" sz="2400">
                <a:latin typeface="Times New Roman" pitchFamily="18" charset="0"/>
                <a:ea typeface="SimSun" pitchFamily="2" charset="-122"/>
              </a:endParaRPr>
            </a:p>
          </p:txBody>
        </p:sp>
        <p:sp>
          <p:nvSpPr>
            <p:cNvPr id="54455" name="Line 50"/>
            <p:cNvSpPr>
              <a:spLocks noChangeShapeType="1"/>
            </p:cNvSpPr>
            <p:nvPr/>
          </p:nvSpPr>
          <p:spPr bwMode="auto">
            <a:xfrm flipH="1">
              <a:off x="3056" y="3028"/>
              <a:ext cx="501" cy="1"/>
            </a:xfrm>
            <a:prstGeom prst="line">
              <a:avLst/>
            </a:prstGeom>
            <a:noFill/>
            <a:ln w="15875">
              <a:solidFill>
                <a:srgbClr val="000000"/>
              </a:solidFill>
              <a:round/>
              <a:headEnd/>
              <a:tailEnd/>
            </a:ln>
          </p:spPr>
          <p:txBody>
            <a:bodyPr/>
            <a:lstStyle/>
            <a:p>
              <a:endParaRPr lang="en-IN"/>
            </a:p>
          </p:txBody>
        </p:sp>
        <p:sp>
          <p:nvSpPr>
            <p:cNvPr id="54456" name="Rectangle 51"/>
            <p:cNvSpPr>
              <a:spLocks noChangeArrowheads="1"/>
            </p:cNvSpPr>
            <p:nvPr/>
          </p:nvSpPr>
          <p:spPr bwMode="auto">
            <a:xfrm>
              <a:off x="3240" y="3213"/>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1 0 0 1</a:t>
              </a:r>
              <a:endParaRPr lang="en-CA" altLang="zh-CN" sz="2400">
                <a:latin typeface="Times New Roman" pitchFamily="18" charset="0"/>
                <a:ea typeface="SimSun" pitchFamily="2" charset="-122"/>
              </a:endParaRPr>
            </a:p>
          </p:txBody>
        </p:sp>
        <p:sp>
          <p:nvSpPr>
            <p:cNvPr id="54457" name="Rectangle 52"/>
            <p:cNvSpPr>
              <a:spLocks noChangeArrowheads="1"/>
            </p:cNvSpPr>
            <p:nvPr/>
          </p:nvSpPr>
          <p:spPr bwMode="auto">
            <a:xfrm>
              <a:off x="3240" y="3309"/>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1 1 1 1</a:t>
              </a:r>
              <a:endParaRPr lang="en-CA" altLang="zh-CN" sz="2400">
                <a:latin typeface="Times New Roman" pitchFamily="18" charset="0"/>
                <a:ea typeface="SimSun" pitchFamily="2" charset="-122"/>
              </a:endParaRPr>
            </a:p>
          </p:txBody>
        </p:sp>
        <p:sp>
          <p:nvSpPr>
            <p:cNvPr id="54458" name="Rectangle 53"/>
            <p:cNvSpPr>
              <a:spLocks noChangeArrowheads="1"/>
            </p:cNvSpPr>
            <p:nvPr/>
          </p:nvSpPr>
          <p:spPr bwMode="auto">
            <a:xfrm>
              <a:off x="3240" y="3453"/>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1 0 0 0</a:t>
              </a:r>
              <a:endParaRPr lang="en-CA" altLang="zh-CN" sz="2400">
                <a:latin typeface="Times New Roman" pitchFamily="18" charset="0"/>
                <a:ea typeface="SimSun" pitchFamily="2" charset="-122"/>
              </a:endParaRPr>
            </a:p>
          </p:txBody>
        </p:sp>
        <p:sp>
          <p:nvSpPr>
            <p:cNvPr id="54459" name="Line 54"/>
            <p:cNvSpPr>
              <a:spLocks noChangeShapeType="1"/>
            </p:cNvSpPr>
            <p:nvPr/>
          </p:nvSpPr>
          <p:spPr bwMode="auto">
            <a:xfrm flipH="1">
              <a:off x="3056" y="3421"/>
              <a:ext cx="501" cy="1"/>
            </a:xfrm>
            <a:prstGeom prst="line">
              <a:avLst/>
            </a:prstGeom>
            <a:noFill/>
            <a:ln w="15875">
              <a:solidFill>
                <a:srgbClr val="000000"/>
              </a:solidFill>
              <a:round/>
              <a:headEnd/>
              <a:tailEnd/>
            </a:ln>
          </p:spPr>
          <p:txBody>
            <a:bodyPr/>
            <a:lstStyle/>
            <a:p>
              <a:endParaRPr lang="en-IN"/>
            </a:p>
          </p:txBody>
        </p:sp>
        <p:sp>
          <p:nvSpPr>
            <p:cNvPr id="54460" name="Rectangle 55"/>
            <p:cNvSpPr>
              <a:spLocks noChangeArrowheads="1"/>
            </p:cNvSpPr>
            <p:nvPr/>
          </p:nvSpPr>
          <p:spPr bwMode="auto">
            <a:xfrm>
              <a:off x="3240" y="3598"/>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0 0 1 0</a:t>
              </a:r>
              <a:endParaRPr lang="en-CA" altLang="zh-CN" sz="2400">
                <a:latin typeface="Times New Roman" pitchFamily="18" charset="0"/>
                <a:ea typeface="SimSun" pitchFamily="2" charset="-122"/>
              </a:endParaRPr>
            </a:p>
          </p:txBody>
        </p:sp>
        <p:sp>
          <p:nvSpPr>
            <p:cNvPr id="54461" name="Rectangle 56"/>
            <p:cNvSpPr>
              <a:spLocks noChangeArrowheads="1"/>
            </p:cNvSpPr>
            <p:nvPr/>
          </p:nvSpPr>
          <p:spPr bwMode="auto">
            <a:xfrm>
              <a:off x="3240" y="3694"/>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0 0 1 1</a:t>
              </a:r>
              <a:endParaRPr lang="en-CA" altLang="zh-CN" sz="2400">
                <a:latin typeface="Times New Roman" pitchFamily="18" charset="0"/>
                <a:ea typeface="SimSun" pitchFamily="2" charset="-122"/>
              </a:endParaRPr>
            </a:p>
          </p:txBody>
        </p:sp>
        <p:sp>
          <p:nvSpPr>
            <p:cNvPr id="54462" name="Rectangle 57"/>
            <p:cNvSpPr>
              <a:spLocks noChangeArrowheads="1"/>
            </p:cNvSpPr>
            <p:nvPr/>
          </p:nvSpPr>
          <p:spPr bwMode="auto">
            <a:xfrm>
              <a:off x="3240" y="3838"/>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0 1 0 1</a:t>
              </a:r>
              <a:endParaRPr lang="en-CA" altLang="zh-CN" sz="2400">
                <a:latin typeface="Times New Roman" pitchFamily="18" charset="0"/>
                <a:ea typeface="SimSun" pitchFamily="2" charset="-122"/>
              </a:endParaRPr>
            </a:p>
          </p:txBody>
        </p:sp>
        <p:sp>
          <p:nvSpPr>
            <p:cNvPr id="54463" name="Line 58"/>
            <p:cNvSpPr>
              <a:spLocks noChangeShapeType="1"/>
            </p:cNvSpPr>
            <p:nvPr/>
          </p:nvSpPr>
          <p:spPr bwMode="auto">
            <a:xfrm flipH="1">
              <a:off x="3056" y="3806"/>
              <a:ext cx="501" cy="1"/>
            </a:xfrm>
            <a:prstGeom prst="line">
              <a:avLst/>
            </a:prstGeom>
            <a:noFill/>
            <a:ln w="15875">
              <a:solidFill>
                <a:srgbClr val="000000"/>
              </a:solidFill>
              <a:round/>
              <a:headEnd/>
              <a:tailEnd/>
            </a:ln>
          </p:spPr>
          <p:txBody>
            <a:bodyPr/>
            <a:lstStyle/>
            <a:p>
              <a:endParaRPr lang="en-IN"/>
            </a:p>
          </p:txBody>
        </p:sp>
        <p:sp>
          <p:nvSpPr>
            <p:cNvPr id="54464" name="Line 169"/>
            <p:cNvSpPr>
              <a:spLocks noChangeShapeType="1"/>
            </p:cNvSpPr>
            <p:nvPr/>
          </p:nvSpPr>
          <p:spPr bwMode="auto">
            <a:xfrm flipH="1">
              <a:off x="3711" y="1858"/>
              <a:ext cx="287" cy="0"/>
            </a:xfrm>
            <a:prstGeom prst="line">
              <a:avLst/>
            </a:prstGeom>
            <a:noFill/>
            <a:ln w="15875">
              <a:solidFill>
                <a:srgbClr val="000000"/>
              </a:solidFill>
              <a:round/>
              <a:headEnd/>
              <a:tailEnd/>
            </a:ln>
          </p:spPr>
          <p:txBody>
            <a:bodyPr/>
            <a:lstStyle/>
            <a:p>
              <a:endParaRPr lang="en-IN"/>
            </a:p>
          </p:txBody>
        </p:sp>
        <p:sp>
          <p:nvSpPr>
            <p:cNvPr id="54465" name="Rectangle 170"/>
            <p:cNvSpPr>
              <a:spLocks noChangeArrowheads="1"/>
            </p:cNvSpPr>
            <p:nvPr/>
          </p:nvSpPr>
          <p:spPr bwMode="auto">
            <a:xfrm>
              <a:off x="3875" y="1882"/>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4</a:t>
              </a:r>
              <a:endParaRPr lang="en-CA" altLang="zh-CN" sz="2400">
                <a:latin typeface="Times New Roman" pitchFamily="18" charset="0"/>
                <a:ea typeface="SimSun" pitchFamily="2" charset="-122"/>
              </a:endParaRPr>
            </a:p>
          </p:txBody>
        </p:sp>
        <p:sp>
          <p:nvSpPr>
            <p:cNvPr id="54466" name="Rectangle 171"/>
            <p:cNvSpPr>
              <a:spLocks noChangeArrowheads="1"/>
            </p:cNvSpPr>
            <p:nvPr/>
          </p:nvSpPr>
          <p:spPr bwMode="auto">
            <a:xfrm>
              <a:off x="3813" y="1882"/>
              <a:ext cx="56"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467" name="Rectangle 172"/>
            <p:cNvSpPr>
              <a:spLocks noChangeArrowheads="1"/>
            </p:cNvSpPr>
            <p:nvPr/>
          </p:nvSpPr>
          <p:spPr bwMode="auto">
            <a:xfrm>
              <a:off x="3773" y="1882"/>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468" name="Rectangle 173"/>
            <p:cNvSpPr>
              <a:spLocks noChangeArrowheads="1"/>
            </p:cNvSpPr>
            <p:nvPr/>
          </p:nvSpPr>
          <p:spPr bwMode="auto">
            <a:xfrm>
              <a:off x="3926" y="1882"/>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469" name="Line 174"/>
            <p:cNvSpPr>
              <a:spLocks noChangeShapeType="1"/>
            </p:cNvSpPr>
            <p:nvPr/>
          </p:nvSpPr>
          <p:spPr bwMode="auto">
            <a:xfrm flipH="1">
              <a:off x="3711" y="2251"/>
              <a:ext cx="287" cy="1"/>
            </a:xfrm>
            <a:prstGeom prst="line">
              <a:avLst/>
            </a:prstGeom>
            <a:noFill/>
            <a:ln w="15875">
              <a:solidFill>
                <a:srgbClr val="000000"/>
              </a:solidFill>
              <a:round/>
              <a:headEnd/>
              <a:tailEnd/>
            </a:ln>
          </p:spPr>
          <p:txBody>
            <a:bodyPr/>
            <a:lstStyle/>
            <a:p>
              <a:endParaRPr lang="en-IN"/>
            </a:p>
          </p:txBody>
        </p:sp>
        <p:sp>
          <p:nvSpPr>
            <p:cNvPr id="54470" name="Rectangle 175"/>
            <p:cNvSpPr>
              <a:spLocks noChangeArrowheads="1"/>
            </p:cNvSpPr>
            <p:nvPr/>
          </p:nvSpPr>
          <p:spPr bwMode="auto">
            <a:xfrm>
              <a:off x="3875" y="2284"/>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2</a:t>
              </a:r>
              <a:endParaRPr lang="en-CA" altLang="zh-CN" sz="2400">
                <a:latin typeface="Times New Roman" pitchFamily="18" charset="0"/>
                <a:ea typeface="SimSun" pitchFamily="2" charset="-122"/>
              </a:endParaRPr>
            </a:p>
          </p:txBody>
        </p:sp>
        <p:sp>
          <p:nvSpPr>
            <p:cNvPr id="54471" name="Rectangle 176"/>
            <p:cNvSpPr>
              <a:spLocks noChangeArrowheads="1"/>
            </p:cNvSpPr>
            <p:nvPr/>
          </p:nvSpPr>
          <p:spPr bwMode="auto">
            <a:xfrm>
              <a:off x="3824" y="2284"/>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472" name="Rectangle 177"/>
            <p:cNvSpPr>
              <a:spLocks noChangeArrowheads="1"/>
            </p:cNvSpPr>
            <p:nvPr/>
          </p:nvSpPr>
          <p:spPr bwMode="auto">
            <a:xfrm>
              <a:off x="3783" y="2284"/>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latin typeface="Times New Roman" pitchFamily="18" charset="0"/>
                <a:ea typeface="SimSun" pitchFamily="2" charset="-122"/>
              </a:endParaRPr>
            </a:p>
          </p:txBody>
        </p:sp>
        <p:sp>
          <p:nvSpPr>
            <p:cNvPr id="54473" name="Rectangle 178"/>
            <p:cNvSpPr>
              <a:spLocks noChangeArrowheads="1"/>
            </p:cNvSpPr>
            <p:nvPr/>
          </p:nvSpPr>
          <p:spPr bwMode="auto">
            <a:xfrm>
              <a:off x="3926" y="2284"/>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latin typeface="Times New Roman" pitchFamily="18" charset="0"/>
                <a:ea typeface="SimSun" pitchFamily="2" charset="-122"/>
              </a:endParaRPr>
            </a:p>
          </p:txBody>
        </p:sp>
        <p:sp>
          <p:nvSpPr>
            <p:cNvPr id="54474" name="Rectangle 179"/>
            <p:cNvSpPr>
              <a:spLocks noChangeArrowheads="1"/>
            </p:cNvSpPr>
            <p:nvPr/>
          </p:nvSpPr>
          <p:spPr bwMode="auto">
            <a:xfrm>
              <a:off x="3875" y="2667"/>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3</a:t>
              </a:r>
              <a:endParaRPr lang="en-CA" altLang="zh-CN" sz="2400">
                <a:latin typeface="Times New Roman" pitchFamily="18" charset="0"/>
                <a:ea typeface="SimSun" pitchFamily="2" charset="-122"/>
              </a:endParaRPr>
            </a:p>
          </p:txBody>
        </p:sp>
        <p:sp>
          <p:nvSpPr>
            <p:cNvPr id="54475" name="Rectangle 180"/>
            <p:cNvSpPr>
              <a:spLocks noChangeArrowheads="1"/>
            </p:cNvSpPr>
            <p:nvPr/>
          </p:nvSpPr>
          <p:spPr bwMode="auto">
            <a:xfrm>
              <a:off x="3813" y="2667"/>
              <a:ext cx="56"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476" name="Rectangle 181"/>
            <p:cNvSpPr>
              <a:spLocks noChangeArrowheads="1"/>
            </p:cNvSpPr>
            <p:nvPr/>
          </p:nvSpPr>
          <p:spPr bwMode="auto">
            <a:xfrm>
              <a:off x="3773" y="2667"/>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477" name="Rectangle 182"/>
            <p:cNvSpPr>
              <a:spLocks noChangeArrowheads="1"/>
            </p:cNvSpPr>
            <p:nvPr/>
          </p:nvSpPr>
          <p:spPr bwMode="auto">
            <a:xfrm>
              <a:off x="3926" y="2667"/>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478" name="Line 183"/>
            <p:cNvSpPr>
              <a:spLocks noChangeShapeType="1"/>
            </p:cNvSpPr>
            <p:nvPr/>
          </p:nvSpPr>
          <p:spPr bwMode="auto">
            <a:xfrm flipH="1">
              <a:off x="3711" y="2635"/>
              <a:ext cx="287" cy="1"/>
            </a:xfrm>
            <a:prstGeom prst="line">
              <a:avLst/>
            </a:prstGeom>
            <a:noFill/>
            <a:ln w="15875">
              <a:solidFill>
                <a:srgbClr val="000000"/>
              </a:solidFill>
              <a:round/>
              <a:headEnd/>
              <a:tailEnd/>
            </a:ln>
          </p:spPr>
          <p:txBody>
            <a:bodyPr/>
            <a:lstStyle/>
            <a:p>
              <a:endParaRPr lang="en-IN"/>
            </a:p>
          </p:txBody>
        </p:sp>
        <p:sp>
          <p:nvSpPr>
            <p:cNvPr id="54479" name="Line 184"/>
            <p:cNvSpPr>
              <a:spLocks noChangeShapeType="1"/>
            </p:cNvSpPr>
            <p:nvPr/>
          </p:nvSpPr>
          <p:spPr bwMode="auto">
            <a:xfrm flipH="1">
              <a:off x="3711" y="3028"/>
              <a:ext cx="287" cy="1"/>
            </a:xfrm>
            <a:prstGeom prst="line">
              <a:avLst/>
            </a:prstGeom>
            <a:noFill/>
            <a:ln w="15875">
              <a:solidFill>
                <a:srgbClr val="000000"/>
              </a:solidFill>
              <a:round/>
              <a:headEnd/>
              <a:tailEnd/>
            </a:ln>
          </p:spPr>
          <p:txBody>
            <a:bodyPr/>
            <a:lstStyle/>
            <a:p>
              <a:endParaRPr lang="en-IN"/>
            </a:p>
          </p:txBody>
        </p:sp>
        <p:sp>
          <p:nvSpPr>
            <p:cNvPr id="54480" name="Line 185"/>
            <p:cNvSpPr>
              <a:spLocks noChangeShapeType="1"/>
            </p:cNvSpPr>
            <p:nvPr/>
          </p:nvSpPr>
          <p:spPr bwMode="auto">
            <a:xfrm flipH="1">
              <a:off x="3711" y="3421"/>
              <a:ext cx="287" cy="1"/>
            </a:xfrm>
            <a:prstGeom prst="line">
              <a:avLst/>
            </a:prstGeom>
            <a:noFill/>
            <a:ln w="15875">
              <a:solidFill>
                <a:srgbClr val="000000"/>
              </a:solidFill>
              <a:round/>
              <a:headEnd/>
              <a:tailEnd/>
            </a:ln>
          </p:spPr>
          <p:txBody>
            <a:bodyPr/>
            <a:lstStyle/>
            <a:p>
              <a:endParaRPr lang="en-IN"/>
            </a:p>
          </p:txBody>
        </p:sp>
        <p:sp>
          <p:nvSpPr>
            <p:cNvPr id="54481" name="Rectangle 186"/>
            <p:cNvSpPr>
              <a:spLocks noChangeArrowheads="1"/>
            </p:cNvSpPr>
            <p:nvPr/>
          </p:nvSpPr>
          <p:spPr bwMode="auto">
            <a:xfrm>
              <a:off x="3875" y="3060"/>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2</a:t>
              </a:r>
              <a:endParaRPr lang="en-CA" altLang="zh-CN" sz="2400">
                <a:latin typeface="Times New Roman" pitchFamily="18" charset="0"/>
                <a:ea typeface="SimSun" pitchFamily="2" charset="-122"/>
              </a:endParaRPr>
            </a:p>
          </p:txBody>
        </p:sp>
        <p:sp>
          <p:nvSpPr>
            <p:cNvPr id="54482" name="Rectangle 187"/>
            <p:cNvSpPr>
              <a:spLocks noChangeArrowheads="1"/>
            </p:cNvSpPr>
            <p:nvPr/>
          </p:nvSpPr>
          <p:spPr bwMode="auto">
            <a:xfrm>
              <a:off x="3824" y="3060"/>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483" name="Rectangle 188"/>
            <p:cNvSpPr>
              <a:spLocks noChangeArrowheads="1"/>
            </p:cNvSpPr>
            <p:nvPr/>
          </p:nvSpPr>
          <p:spPr bwMode="auto">
            <a:xfrm>
              <a:off x="3783" y="3060"/>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latin typeface="Times New Roman" pitchFamily="18" charset="0"/>
                <a:ea typeface="SimSun" pitchFamily="2" charset="-122"/>
              </a:endParaRPr>
            </a:p>
          </p:txBody>
        </p:sp>
        <p:sp>
          <p:nvSpPr>
            <p:cNvPr id="54484" name="Rectangle 189"/>
            <p:cNvSpPr>
              <a:spLocks noChangeArrowheads="1"/>
            </p:cNvSpPr>
            <p:nvPr/>
          </p:nvSpPr>
          <p:spPr bwMode="auto">
            <a:xfrm>
              <a:off x="3926" y="3060"/>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latin typeface="Times New Roman" pitchFamily="18" charset="0"/>
                <a:ea typeface="SimSun" pitchFamily="2" charset="-122"/>
              </a:endParaRPr>
            </a:p>
          </p:txBody>
        </p:sp>
        <p:sp>
          <p:nvSpPr>
            <p:cNvPr id="54485" name="Rectangle 190"/>
            <p:cNvSpPr>
              <a:spLocks noChangeArrowheads="1"/>
            </p:cNvSpPr>
            <p:nvPr/>
          </p:nvSpPr>
          <p:spPr bwMode="auto">
            <a:xfrm>
              <a:off x="3875" y="3462"/>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8</a:t>
              </a:r>
              <a:endParaRPr lang="en-CA" altLang="zh-CN" sz="2400">
                <a:latin typeface="Times New Roman" pitchFamily="18" charset="0"/>
                <a:ea typeface="SimSun" pitchFamily="2" charset="-122"/>
              </a:endParaRPr>
            </a:p>
          </p:txBody>
        </p:sp>
        <p:sp>
          <p:nvSpPr>
            <p:cNvPr id="54486" name="Rectangle 191"/>
            <p:cNvSpPr>
              <a:spLocks noChangeArrowheads="1"/>
            </p:cNvSpPr>
            <p:nvPr/>
          </p:nvSpPr>
          <p:spPr bwMode="auto">
            <a:xfrm>
              <a:off x="3824" y="3462"/>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487" name="Rectangle 192"/>
            <p:cNvSpPr>
              <a:spLocks noChangeArrowheads="1"/>
            </p:cNvSpPr>
            <p:nvPr/>
          </p:nvSpPr>
          <p:spPr bwMode="auto">
            <a:xfrm>
              <a:off x="3783" y="3462"/>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latin typeface="Times New Roman" pitchFamily="18" charset="0"/>
                <a:ea typeface="SimSun" pitchFamily="2" charset="-122"/>
              </a:endParaRPr>
            </a:p>
          </p:txBody>
        </p:sp>
        <p:sp>
          <p:nvSpPr>
            <p:cNvPr id="54488" name="Rectangle 193"/>
            <p:cNvSpPr>
              <a:spLocks noChangeArrowheads="1"/>
            </p:cNvSpPr>
            <p:nvPr/>
          </p:nvSpPr>
          <p:spPr bwMode="auto">
            <a:xfrm>
              <a:off x="3926" y="3462"/>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latin typeface="Times New Roman" pitchFamily="18" charset="0"/>
                <a:ea typeface="SimSun" pitchFamily="2" charset="-122"/>
              </a:endParaRPr>
            </a:p>
          </p:txBody>
        </p:sp>
        <p:sp>
          <p:nvSpPr>
            <p:cNvPr id="54489" name="Rectangle 194"/>
            <p:cNvSpPr>
              <a:spLocks noChangeArrowheads="1"/>
            </p:cNvSpPr>
            <p:nvPr/>
          </p:nvSpPr>
          <p:spPr bwMode="auto">
            <a:xfrm>
              <a:off x="3885" y="3838"/>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5</a:t>
              </a:r>
              <a:endParaRPr lang="en-CA" altLang="zh-CN" sz="2400">
                <a:latin typeface="Times New Roman" pitchFamily="18" charset="0"/>
                <a:ea typeface="SimSun" pitchFamily="2" charset="-122"/>
              </a:endParaRPr>
            </a:p>
          </p:txBody>
        </p:sp>
        <p:sp>
          <p:nvSpPr>
            <p:cNvPr id="54490" name="Rectangle 195"/>
            <p:cNvSpPr>
              <a:spLocks noChangeArrowheads="1"/>
            </p:cNvSpPr>
            <p:nvPr/>
          </p:nvSpPr>
          <p:spPr bwMode="auto">
            <a:xfrm>
              <a:off x="3813" y="3838"/>
              <a:ext cx="56"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491" name="Rectangle 196"/>
            <p:cNvSpPr>
              <a:spLocks noChangeArrowheads="1"/>
            </p:cNvSpPr>
            <p:nvPr/>
          </p:nvSpPr>
          <p:spPr bwMode="auto">
            <a:xfrm>
              <a:off x="3773" y="3830"/>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492" name="Rectangle 197"/>
            <p:cNvSpPr>
              <a:spLocks noChangeArrowheads="1"/>
            </p:cNvSpPr>
            <p:nvPr/>
          </p:nvSpPr>
          <p:spPr bwMode="auto">
            <a:xfrm>
              <a:off x="3926" y="3830"/>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493" name="Line 198"/>
            <p:cNvSpPr>
              <a:spLocks noChangeShapeType="1"/>
            </p:cNvSpPr>
            <p:nvPr/>
          </p:nvSpPr>
          <p:spPr bwMode="auto">
            <a:xfrm flipH="1">
              <a:off x="3711" y="3806"/>
              <a:ext cx="287" cy="1"/>
            </a:xfrm>
            <a:prstGeom prst="line">
              <a:avLst/>
            </a:prstGeom>
            <a:noFill/>
            <a:ln w="15875">
              <a:solidFill>
                <a:srgbClr val="000000"/>
              </a:solidFill>
              <a:round/>
              <a:headEnd/>
              <a:tailEnd/>
            </a:ln>
          </p:spPr>
          <p:txBody>
            <a:bodyPr/>
            <a:lstStyle/>
            <a:p>
              <a:endParaRPr lang="en-IN"/>
            </a:p>
          </p:txBody>
        </p:sp>
        <p:sp>
          <p:nvSpPr>
            <p:cNvPr id="54494" name="Freeform 199"/>
            <p:cNvSpPr>
              <a:spLocks/>
            </p:cNvSpPr>
            <p:nvPr/>
          </p:nvSpPr>
          <p:spPr bwMode="auto">
            <a:xfrm>
              <a:off x="2544" y="1730"/>
              <a:ext cx="215" cy="112"/>
            </a:xfrm>
            <a:custGeom>
              <a:avLst/>
              <a:gdLst>
                <a:gd name="T0" fmla="*/ 0 w 21"/>
                <a:gd name="T1" fmla="*/ 2147483647 h 14"/>
                <a:gd name="T2" fmla="*/ 2147483647 w 21"/>
                <a:gd name="T3" fmla="*/ 2147483647 h 14"/>
                <a:gd name="T4" fmla="*/ 2147483647 w 21"/>
                <a:gd name="T5" fmla="*/ 2147483647 h 14"/>
                <a:gd name="T6" fmla="*/ 2147483647 w 21"/>
                <a:gd name="T7" fmla="*/ 2147483647 h 14"/>
                <a:gd name="T8" fmla="*/ 2147483647 w 21"/>
                <a:gd name="T9" fmla="*/ 0 h 14"/>
                <a:gd name="T10" fmla="*/ 2147483647 w 21"/>
                <a:gd name="T11" fmla="*/ 2147483647 h 14"/>
                <a:gd name="T12" fmla="*/ 0 w 21"/>
                <a:gd name="T13" fmla="*/ 2147483647 h 14"/>
                <a:gd name="T14" fmla="*/ 0 60000 65536"/>
                <a:gd name="T15" fmla="*/ 0 60000 65536"/>
                <a:gd name="T16" fmla="*/ 0 60000 65536"/>
                <a:gd name="T17" fmla="*/ 0 60000 65536"/>
                <a:gd name="T18" fmla="*/ 0 60000 65536"/>
                <a:gd name="T19" fmla="*/ 0 60000 65536"/>
                <a:gd name="T20" fmla="*/ 0 60000 65536"/>
                <a:gd name="T21" fmla="*/ 0 w 21"/>
                <a:gd name="T22" fmla="*/ 0 h 14"/>
                <a:gd name="T23" fmla="*/ 21 w 21"/>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 h="14">
                  <a:moveTo>
                    <a:pt x="0" y="11"/>
                  </a:moveTo>
                  <a:lnTo>
                    <a:pt x="14" y="11"/>
                  </a:lnTo>
                  <a:lnTo>
                    <a:pt x="14" y="14"/>
                  </a:lnTo>
                  <a:lnTo>
                    <a:pt x="21" y="7"/>
                  </a:lnTo>
                  <a:lnTo>
                    <a:pt x="14" y="0"/>
                  </a:lnTo>
                  <a:lnTo>
                    <a:pt x="14" y="4"/>
                  </a:lnTo>
                  <a:lnTo>
                    <a:pt x="0" y="4"/>
                  </a:lnTo>
                </a:path>
              </a:pathLst>
            </a:custGeom>
            <a:noFill/>
            <a:ln w="15875">
              <a:solidFill>
                <a:srgbClr val="00FFFF"/>
              </a:solidFill>
              <a:round/>
              <a:headEnd/>
              <a:tailEnd/>
            </a:ln>
          </p:spPr>
          <p:txBody>
            <a:bodyPr/>
            <a:lstStyle/>
            <a:p>
              <a:endParaRPr lang="en-IN"/>
            </a:p>
          </p:txBody>
        </p:sp>
        <p:sp>
          <p:nvSpPr>
            <p:cNvPr id="54495" name="Freeform 200"/>
            <p:cNvSpPr>
              <a:spLocks/>
            </p:cNvSpPr>
            <p:nvPr/>
          </p:nvSpPr>
          <p:spPr bwMode="auto">
            <a:xfrm>
              <a:off x="2544" y="2130"/>
              <a:ext cx="215" cy="113"/>
            </a:xfrm>
            <a:custGeom>
              <a:avLst/>
              <a:gdLst>
                <a:gd name="T0" fmla="*/ 0 w 21"/>
                <a:gd name="T1" fmla="*/ 2147483647 h 14"/>
                <a:gd name="T2" fmla="*/ 2147483647 w 21"/>
                <a:gd name="T3" fmla="*/ 2147483647 h 14"/>
                <a:gd name="T4" fmla="*/ 2147483647 w 21"/>
                <a:gd name="T5" fmla="*/ 2147483647 h 14"/>
                <a:gd name="T6" fmla="*/ 2147483647 w 21"/>
                <a:gd name="T7" fmla="*/ 2147483647 h 14"/>
                <a:gd name="T8" fmla="*/ 2147483647 w 21"/>
                <a:gd name="T9" fmla="*/ 0 h 14"/>
                <a:gd name="T10" fmla="*/ 2147483647 w 21"/>
                <a:gd name="T11" fmla="*/ 2147483647 h 14"/>
                <a:gd name="T12" fmla="*/ 0 w 21"/>
                <a:gd name="T13" fmla="*/ 2147483647 h 14"/>
                <a:gd name="T14" fmla="*/ 0 60000 65536"/>
                <a:gd name="T15" fmla="*/ 0 60000 65536"/>
                <a:gd name="T16" fmla="*/ 0 60000 65536"/>
                <a:gd name="T17" fmla="*/ 0 60000 65536"/>
                <a:gd name="T18" fmla="*/ 0 60000 65536"/>
                <a:gd name="T19" fmla="*/ 0 60000 65536"/>
                <a:gd name="T20" fmla="*/ 0 60000 65536"/>
                <a:gd name="T21" fmla="*/ 0 w 21"/>
                <a:gd name="T22" fmla="*/ 0 h 14"/>
                <a:gd name="T23" fmla="*/ 21 w 21"/>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 h="14">
                  <a:moveTo>
                    <a:pt x="0" y="10"/>
                  </a:moveTo>
                  <a:lnTo>
                    <a:pt x="14" y="10"/>
                  </a:lnTo>
                  <a:lnTo>
                    <a:pt x="14" y="14"/>
                  </a:lnTo>
                  <a:lnTo>
                    <a:pt x="21" y="7"/>
                  </a:lnTo>
                  <a:lnTo>
                    <a:pt x="14" y="0"/>
                  </a:lnTo>
                  <a:lnTo>
                    <a:pt x="14" y="3"/>
                  </a:lnTo>
                  <a:lnTo>
                    <a:pt x="0" y="3"/>
                  </a:lnTo>
                </a:path>
              </a:pathLst>
            </a:custGeom>
            <a:noFill/>
            <a:ln w="15875">
              <a:solidFill>
                <a:srgbClr val="00FFFF"/>
              </a:solidFill>
              <a:round/>
              <a:headEnd/>
              <a:tailEnd/>
            </a:ln>
          </p:spPr>
          <p:txBody>
            <a:bodyPr/>
            <a:lstStyle/>
            <a:p>
              <a:endParaRPr lang="en-IN"/>
            </a:p>
          </p:txBody>
        </p:sp>
        <p:sp>
          <p:nvSpPr>
            <p:cNvPr id="54496" name="Freeform 201"/>
            <p:cNvSpPr>
              <a:spLocks/>
            </p:cNvSpPr>
            <p:nvPr/>
          </p:nvSpPr>
          <p:spPr bwMode="auto">
            <a:xfrm>
              <a:off x="2544" y="2515"/>
              <a:ext cx="215" cy="112"/>
            </a:xfrm>
            <a:custGeom>
              <a:avLst/>
              <a:gdLst>
                <a:gd name="T0" fmla="*/ 0 w 21"/>
                <a:gd name="T1" fmla="*/ 2147483647 h 14"/>
                <a:gd name="T2" fmla="*/ 2147483647 w 21"/>
                <a:gd name="T3" fmla="*/ 2147483647 h 14"/>
                <a:gd name="T4" fmla="*/ 2147483647 w 21"/>
                <a:gd name="T5" fmla="*/ 2147483647 h 14"/>
                <a:gd name="T6" fmla="*/ 2147483647 w 21"/>
                <a:gd name="T7" fmla="*/ 2147483647 h 14"/>
                <a:gd name="T8" fmla="*/ 2147483647 w 21"/>
                <a:gd name="T9" fmla="*/ 0 h 14"/>
                <a:gd name="T10" fmla="*/ 2147483647 w 21"/>
                <a:gd name="T11" fmla="*/ 2147483647 h 14"/>
                <a:gd name="T12" fmla="*/ 0 w 21"/>
                <a:gd name="T13" fmla="*/ 2147483647 h 14"/>
                <a:gd name="T14" fmla="*/ 0 60000 65536"/>
                <a:gd name="T15" fmla="*/ 0 60000 65536"/>
                <a:gd name="T16" fmla="*/ 0 60000 65536"/>
                <a:gd name="T17" fmla="*/ 0 60000 65536"/>
                <a:gd name="T18" fmla="*/ 0 60000 65536"/>
                <a:gd name="T19" fmla="*/ 0 60000 65536"/>
                <a:gd name="T20" fmla="*/ 0 60000 65536"/>
                <a:gd name="T21" fmla="*/ 0 w 21"/>
                <a:gd name="T22" fmla="*/ 0 h 14"/>
                <a:gd name="T23" fmla="*/ 21 w 21"/>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 h="14">
                  <a:moveTo>
                    <a:pt x="0" y="10"/>
                  </a:moveTo>
                  <a:lnTo>
                    <a:pt x="14" y="10"/>
                  </a:lnTo>
                  <a:lnTo>
                    <a:pt x="14" y="14"/>
                  </a:lnTo>
                  <a:lnTo>
                    <a:pt x="21" y="7"/>
                  </a:lnTo>
                  <a:lnTo>
                    <a:pt x="14" y="0"/>
                  </a:lnTo>
                  <a:lnTo>
                    <a:pt x="14" y="3"/>
                  </a:lnTo>
                  <a:lnTo>
                    <a:pt x="0" y="3"/>
                  </a:lnTo>
                </a:path>
              </a:pathLst>
            </a:custGeom>
            <a:noFill/>
            <a:ln w="15875">
              <a:solidFill>
                <a:srgbClr val="00FFFF"/>
              </a:solidFill>
              <a:round/>
              <a:headEnd/>
              <a:tailEnd/>
            </a:ln>
          </p:spPr>
          <p:txBody>
            <a:bodyPr/>
            <a:lstStyle/>
            <a:p>
              <a:endParaRPr lang="en-IN"/>
            </a:p>
          </p:txBody>
        </p:sp>
        <p:sp>
          <p:nvSpPr>
            <p:cNvPr id="54497" name="Freeform 202"/>
            <p:cNvSpPr>
              <a:spLocks/>
            </p:cNvSpPr>
            <p:nvPr/>
          </p:nvSpPr>
          <p:spPr bwMode="auto">
            <a:xfrm>
              <a:off x="2544" y="2900"/>
              <a:ext cx="215" cy="113"/>
            </a:xfrm>
            <a:custGeom>
              <a:avLst/>
              <a:gdLst>
                <a:gd name="T0" fmla="*/ 0 w 21"/>
                <a:gd name="T1" fmla="*/ 2147483647 h 14"/>
                <a:gd name="T2" fmla="*/ 2147483647 w 21"/>
                <a:gd name="T3" fmla="*/ 2147483647 h 14"/>
                <a:gd name="T4" fmla="*/ 2147483647 w 21"/>
                <a:gd name="T5" fmla="*/ 2147483647 h 14"/>
                <a:gd name="T6" fmla="*/ 2147483647 w 21"/>
                <a:gd name="T7" fmla="*/ 2147483647 h 14"/>
                <a:gd name="T8" fmla="*/ 2147483647 w 21"/>
                <a:gd name="T9" fmla="*/ 0 h 14"/>
                <a:gd name="T10" fmla="*/ 2147483647 w 21"/>
                <a:gd name="T11" fmla="*/ 2147483647 h 14"/>
                <a:gd name="T12" fmla="*/ 0 w 21"/>
                <a:gd name="T13" fmla="*/ 2147483647 h 14"/>
                <a:gd name="T14" fmla="*/ 0 60000 65536"/>
                <a:gd name="T15" fmla="*/ 0 60000 65536"/>
                <a:gd name="T16" fmla="*/ 0 60000 65536"/>
                <a:gd name="T17" fmla="*/ 0 60000 65536"/>
                <a:gd name="T18" fmla="*/ 0 60000 65536"/>
                <a:gd name="T19" fmla="*/ 0 60000 65536"/>
                <a:gd name="T20" fmla="*/ 0 60000 65536"/>
                <a:gd name="T21" fmla="*/ 0 w 21"/>
                <a:gd name="T22" fmla="*/ 0 h 14"/>
                <a:gd name="T23" fmla="*/ 21 w 21"/>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 h="14">
                  <a:moveTo>
                    <a:pt x="0" y="11"/>
                  </a:moveTo>
                  <a:lnTo>
                    <a:pt x="14" y="11"/>
                  </a:lnTo>
                  <a:lnTo>
                    <a:pt x="14" y="14"/>
                  </a:lnTo>
                  <a:lnTo>
                    <a:pt x="21" y="7"/>
                  </a:lnTo>
                  <a:lnTo>
                    <a:pt x="14" y="0"/>
                  </a:lnTo>
                  <a:lnTo>
                    <a:pt x="14" y="4"/>
                  </a:lnTo>
                  <a:lnTo>
                    <a:pt x="0" y="4"/>
                  </a:lnTo>
                </a:path>
              </a:pathLst>
            </a:custGeom>
            <a:noFill/>
            <a:ln w="15875">
              <a:solidFill>
                <a:srgbClr val="00FFFF"/>
              </a:solidFill>
              <a:round/>
              <a:headEnd/>
              <a:tailEnd/>
            </a:ln>
          </p:spPr>
          <p:txBody>
            <a:bodyPr/>
            <a:lstStyle/>
            <a:p>
              <a:endParaRPr lang="en-IN"/>
            </a:p>
          </p:txBody>
        </p:sp>
        <p:sp>
          <p:nvSpPr>
            <p:cNvPr id="54498" name="Freeform 203"/>
            <p:cNvSpPr>
              <a:spLocks/>
            </p:cNvSpPr>
            <p:nvPr/>
          </p:nvSpPr>
          <p:spPr bwMode="auto">
            <a:xfrm>
              <a:off x="2544" y="3301"/>
              <a:ext cx="215" cy="112"/>
            </a:xfrm>
            <a:custGeom>
              <a:avLst/>
              <a:gdLst>
                <a:gd name="T0" fmla="*/ 0 w 21"/>
                <a:gd name="T1" fmla="*/ 2147483647 h 14"/>
                <a:gd name="T2" fmla="*/ 2147483647 w 21"/>
                <a:gd name="T3" fmla="*/ 2147483647 h 14"/>
                <a:gd name="T4" fmla="*/ 2147483647 w 21"/>
                <a:gd name="T5" fmla="*/ 2147483647 h 14"/>
                <a:gd name="T6" fmla="*/ 2147483647 w 21"/>
                <a:gd name="T7" fmla="*/ 2147483647 h 14"/>
                <a:gd name="T8" fmla="*/ 2147483647 w 21"/>
                <a:gd name="T9" fmla="*/ 0 h 14"/>
                <a:gd name="T10" fmla="*/ 2147483647 w 21"/>
                <a:gd name="T11" fmla="*/ 2147483647 h 14"/>
                <a:gd name="T12" fmla="*/ 0 w 21"/>
                <a:gd name="T13" fmla="*/ 2147483647 h 14"/>
                <a:gd name="T14" fmla="*/ 0 60000 65536"/>
                <a:gd name="T15" fmla="*/ 0 60000 65536"/>
                <a:gd name="T16" fmla="*/ 0 60000 65536"/>
                <a:gd name="T17" fmla="*/ 0 60000 65536"/>
                <a:gd name="T18" fmla="*/ 0 60000 65536"/>
                <a:gd name="T19" fmla="*/ 0 60000 65536"/>
                <a:gd name="T20" fmla="*/ 0 60000 65536"/>
                <a:gd name="T21" fmla="*/ 0 w 21"/>
                <a:gd name="T22" fmla="*/ 0 h 14"/>
                <a:gd name="T23" fmla="*/ 21 w 21"/>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 h="14">
                  <a:moveTo>
                    <a:pt x="0" y="11"/>
                  </a:moveTo>
                  <a:lnTo>
                    <a:pt x="14" y="11"/>
                  </a:lnTo>
                  <a:lnTo>
                    <a:pt x="14" y="14"/>
                  </a:lnTo>
                  <a:lnTo>
                    <a:pt x="21" y="7"/>
                  </a:lnTo>
                  <a:lnTo>
                    <a:pt x="14" y="0"/>
                  </a:lnTo>
                  <a:lnTo>
                    <a:pt x="14" y="3"/>
                  </a:lnTo>
                  <a:lnTo>
                    <a:pt x="0" y="3"/>
                  </a:lnTo>
                </a:path>
              </a:pathLst>
            </a:custGeom>
            <a:noFill/>
            <a:ln w="15875">
              <a:solidFill>
                <a:srgbClr val="00FFFF"/>
              </a:solidFill>
              <a:round/>
              <a:headEnd/>
              <a:tailEnd/>
            </a:ln>
          </p:spPr>
          <p:txBody>
            <a:bodyPr/>
            <a:lstStyle/>
            <a:p>
              <a:endParaRPr lang="en-IN"/>
            </a:p>
          </p:txBody>
        </p:sp>
        <p:sp>
          <p:nvSpPr>
            <p:cNvPr id="54499" name="Freeform 204"/>
            <p:cNvSpPr>
              <a:spLocks/>
            </p:cNvSpPr>
            <p:nvPr/>
          </p:nvSpPr>
          <p:spPr bwMode="auto">
            <a:xfrm>
              <a:off x="2544" y="3685"/>
              <a:ext cx="215" cy="113"/>
            </a:xfrm>
            <a:custGeom>
              <a:avLst/>
              <a:gdLst>
                <a:gd name="T0" fmla="*/ 0 w 21"/>
                <a:gd name="T1" fmla="*/ 2147483647 h 14"/>
                <a:gd name="T2" fmla="*/ 2147483647 w 21"/>
                <a:gd name="T3" fmla="*/ 2147483647 h 14"/>
                <a:gd name="T4" fmla="*/ 2147483647 w 21"/>
                <a:gd name="T5" fmla="*/ 2147483647 h 14"/>
                <a:gd name="T6" fmla="*/ 2147483647 w 21"/>
                <a:gd name="T7" fmla="*/ 2147483647 h 14"/>
                <a:gd name="T8" fmla="*/ 2147483647 w 21"/>
                <a:gd name="T9" fmla="*/ 0 h 14"/>
                <a:gd name="T10" fmla="*/ 2147483647 w 21"/>
                <a:gd name="T11" fmla="*/ 2147483647 h 14"/>
                <a:gd name="T12" fmla="*/ 0 w 21"/>
                <a:gd name="T13" fmla="*/ 2147483647 h 14"/>
                <a:gd name="T14" fmla="*/ 0 60000 65536"/>
                <a:gd name="T15" fmla="*/ 0 60000 65536"/>
                <a:gd name="T16" fmla="*/ 0 60000 65536"/>
                <a:gd name="T17" fmla="*/ 0 60000 65536"/>
                <a:gd name="T18" fmla="*/ 0 60000 65536"/>
                <a:gd name="T19" fmla="*/ 0 60000 65536"/>
                <a:gd name="T20" fmla="*/ 0 60000 65536"/>
                <a:gd name="T21" fmla="*/ 0 w 21"/>
                <a:gd name="T22" fmla="*/ 0 h 14"/>
                <a:gd name="T23" fmla="*/ 21 w 21"/>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 h="14">
                  <a:moveTo>
                    <a:pt x="0" y="10"/>
                  </a:moveTo>
                  <a:lnTo>
                    <a:pt x="14" y="10"/>
                  </a:lnTo>
                  <a:lnTo>
                    <a:pt x="14" y="14"/>
                  </a:lnTo>
                  <a:lnTo>
                    <a:pt x="21" y="7"/>
                  </a:lnTo>
                  <a:lnTo>
                    <a:pt x="14" y="0"/>
                  </a:lnTo>
                  <a:lnTo>
                    <a:pt x="14" y="3"/>
                  </a:lnTo>
                  <a:lnTo>
                    <a:pt x="0" y="3"/>
                  </a:lnTo>
                </a:path>
              </a:pathLst>
            </a:custGeom>
            <a:noFill/>
            <a:ln w="15875">
              <a:solidFill>
                <a:srgbClr val="00FFFF"/>
              </a:solidFill>
              <a:round/>
              <a:headEnd/>
              <a:tailEnd/>
            </a:ln>
          </p:spPr>
          <p:txBody>
            <a:bodyPr/>
            <a:lstStyle/>
            <a:p>
              <a:endParaRPr lang="en-IN"/>
            </a:p>
          </p:txBody>
        </p:sp>
        <p:sp>
          <p:nvSpPr>
            <p:cNvPr id="54500" name="Rectangle 205"/>
            <p:cNvSpPr>
              <a:spLocks noChangeArrowheads="1"/>
            </p:cNvSpPr>
            <p:nvPr/>
          </p:nvSpPr>
          <p:spPr bwMode="auto">
            <a:xfrm>
              <a:off x="3138" y="3695"/>
              <a:ext cx="56"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501" name="Rectangle 206"/>
            <p:cNvSpPr>
              <a:spLocks noChangeArrowheads="1"/>
            </p:cNvSpPr>
            <p:nvPr/>
          </p:nvSpPr>
          <p:spPr bwMode="auto">
            <a:xfrm>
              <a:off x="3138" y="3308"/>
              <a:ext cx="56"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502" name="Rectangle 207"/>
            <p:cNvSpPr>
              <a:spLocks noChangeArrowheads="1"/>
            </p:cNvSpPr>
            <p:nvPr/>
          </p:nvSpPr>
          <p:spPr bwMode="auto">
            <a:xfrm>
              <a:off x="3138" y="2917"/>
              <a:ext cx="56"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503" name="Rectangle 208"/>
            <p:cNvSpPr>
              <a:spLocks noChangeArrowheads="1"/>
            </p:cNvSpPr>
            <p:nvPr/>
          </p:nvSpPr>
          <p:spPr bwMode="auto">
            <a:xfrm>
              <a:off x="3138" y="2524"/>
              <a:ext cx="56"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504" name="Rectangle 209"/>
            <p:cNvSpPr>
              <a:spLocks noChangeArrowheads="1"/>
            </p:cNvSpPr>
            <p:nvPr/>
          </p:nvSpPr>
          <p:spPr bwMode="auto">
            <a:xfrm>
              <a:off x="3138" y="2139"/>
              <a:ext cx="56"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505" name="Rectangle 210"/>
            <p:cNvSpPr>
              <a:spLocks noChangeArrowheads="1"/>
            </p:cNvSpPr>
            <p:nvPr/>
          </p:nvSpPr>
          <p:spPr bwMode="auto">
            <a:xfrm>
              <a:off x="3138" y="1738"/>
              <a:ext cx="56"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grpSp>
      <p:grpSp>
        <p:nvGrpSpPr>
          <p:cNvPr id="3" name="Group 273"/>
          <p:cNvGrpSpPr>
            <a:grpSpLocks/>
          </p:cNvGrpSpPr>
          <p:nvPr/>
        </p:nvGrpSpPr>
        <p:grpSpPr bwMode="auto">
          <a:xfrm>
            <a:off x="4364038" y="1371600"/>
            <a:ext cx="1982787" cy="1187450"/>
            <a:chOff x="2749" y="864"/>
            <a:chExt cx="1249" cy="748"/>
          </a:xfrm>
        </p:grpSpPr>
        <p:sp>
          <p:nvSpPr>
            <p:cNvPr id="54402" name="Rectangle 27"/>
            <p:cNvSpPr>
              <a:spLocks noChangeArrowheads="1"/>
            </p:cNvSpPr>
            <p:nvPr/>
          </p:nvSpPr>
          <p:spPr bwMode="auto">
            <a:xfrm>
              <a:off x="3240" y="1112"/>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1 1 1 0</a:t>
              </a:r>
              <a:endParaRPr lang="en-CA" altLang="zh-CN" sz="2400">
                <a:latin typeface="Times New Roman" pitchFamily="18" charset="0"/>
                <a:ea typeface="SimSun" pitchFamily="2" charset="-122"/>
              </a:endParaRPr>
            </a:p>
          </p:txBody>
        </p:sp>
        <p:sp>
          <p:nvSpPr>
            <p:cNvPr id="54403" name="Rectangle 28"/>
            <p:cNvSpPr>
              <a:spLocks noChangeArrowheads="1"/>
            </p:cNvSpPr>
            <p:nvPr/>
          </p:nvSpPr>
          <p:spPr bwMode="auto">
            <a:xfrm>
              <a:off x="3240" y="872"/>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0 1 0 0</a:t>
              </a:r>
              <a:endParaRPr lang="en-CA" altLang="zh-CN" sz="2400">
                <a:latin typeface="Times New Roman" pitchFamily="18" charset="0"/>
                <a:ea typeface="SimSun" pitchFamily="2" charset="-122"/>
              </a:endParaRPr>
            </a:p>
          </p:txBody>
        </p:sp>
        <p:sp>
          <p:nvSpPr>
            <p:cNvPr id="54404" name="Rectangle 29"/>
            <p:cNvSpPr>
              <a:spLocks noChangeArrowheads="1"/>
            </p:cNvSpPr>
            <p:nvPr/>
          </p:nvSpPr>
          <p:spPr bwMode="auto">
            <a:xfrm>
              <a:off x="3240" y="960"/>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1 0 1 0</a:t>
              </a:r>
              <a:endParaRPr lang="en-CA" altLang="zh-CN" sz="2400">
                <a:latin typeface="Times New Roman" pitchFamily="18" charset="0"/>
                <a:ea typeface="SimSun" pitchFamily="2" charset="-122"/>
              </a:endParaRPr>
            </a:p>
          </p:txBody>
        </p:sp>
        <p:sp>
          <p:nvSpPr>
            <p:cNvPr id="54405" name="Line 30"/>
            <p:cNvSpPr>
              <a:spLocks noChangeShapeType="1"/>
            </p:cNvSpPr>
            <p:nvPr/>
          </p:nvSpPr>
          <p:spPr bwMode="auto">
            <a:xfrm flipH="1">
              <a:off x="3056" y="1072"/>
              <a:ext cx="501" cy="1"/>
            </a:xfrm>
            <a:prstGeom prst="line">
              <a:avLst/>
            </a:prstGeom>
            <a:noFill/>
            <a:ln w="15875">
              <a:solidFill>
                <a:srgbClr val="000000"/>
              </a:solidFill>
              <a:round/>
              <a:headEnd/>
              <a:tailEnd/>
            </a:ln>
          </p:spPr>
          <p:txBody>
            <a:bodyPr/>
            <a:lstStyle/>
            <a:p>
              <a:endParaRPr lang="en-IN"/>
            </a:p>
          </p:txBody>
        </p:sp>
        <p:sp>
          <p:nvSpPr>
            <p:cNvPr id="54406" name="Rectangle 31"/>
            <p:cNvSpPr>
              <a:spLocks noChangeArrowheads="1"/>
            </p:cNvSpPr>
            <p:nvPr/>
          </p:nvSpPr>
          <p:spPr bwMode="auto">
            <a:xfrm>
              <a:off x="3240" y="1257"/>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0 1 1 1</a:t>
              </a:r>
              <a:endParaRPr lang="en-CA" altLang="zh-CN" sz="2400">
                <a:latin typeface="Times New Roman" pitchFamily="18" charset="0"/>
                <a:ea typeface="SimSun" pitchFamily="2" charset="-122"/>
              </a:endParaRPr>
            </a:p>
          </p:txBody>
        </p:sp>
        <p:sp>
          <p:nvSpPr>
            <p:cNvPr id="54407" name="Rectangle 32"/>
            <p:cNvSpPr>
              <a:spLocks noChangeArrowheads="1"/>
            </p:cNvSpPr>
            <p:nvPr/>
          </p:nvSpPr>
          <p:spPr bwMode="auto">
            <a:xfrm>
              <a:off x="3240" y="1353"/>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1 1 0 1</a:t>
              </a:r>
              <a:endParaRPr lang="en-CA" altLang="zh-CN" sz="2400">
                <a:latin typeface="Times New Roman" pitchFamily="18" charset="0"/>
                <a:ea typeface="SimSun" pitchFamily="2" charset="-122"/>
              </a:endParaRPr>
            </a:p>
          </p:txBody>
        </p:sp>
        <p:sp>
          <p:nvSpPr>
            <p:cNvPr id="54408" name="Rectangle 33"/>
            <p:cNvSpPr>
              <a:spLocks noChangeArrowheads="1"/>
            </p:cNvSpPr>
            <p:nvPr/>
          </p:nvSpPr>
          <p:spPr bwMode="auto">
            <a:xfrm>
              <a:off x="3240" y="1497"/>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0 1 0 0</a:t>
              </a:r>
              <a:endParaRPr lang="en-CA" altLang="zh-CN" sz="2400">
                <a:latin typeface="Times New Roman" pitchFamily="18" charset="0"/>
                <a:ea typeface="SimSun" pitchFamily="2" charset="-122"/>
              </a:endParaRPr>
            </a:p>
          </p:txBody>
        </p:sp>
        <p:sp>
          <p:nvSpPr>
            <p:cNvPr id="54409" name="Line 34"/>
            <p:cNvSpPr>
              <a:spLocks noChangeShapeType="1"/>
            </p:cNvSpPr>
            <p:nvPr/>
          </p:nvSpPr>
          <p:spPr bwMode="auto">
            <a:xfrm flipH="1">
              <a:off x="3056" y="1465"/>
              <a:ext cx="501" cy="1"/>
            </a:xfrm>
            <a:prstGeom prst="line">
              <a:avLst/>
            </a:prstGeom>
            <a:noFill/>
            <a:ln w="15875">
              <a:solidFill>
                <a:srgbClr val="000000"/>
              </a:solidFill>
              <a:round/>
              <a:headEnd/>
              <a:tailEnd/>
            </a:ln>
          </p:spPr>
          <p:txBody>
            <a:bodyPr/>
            <a:lstStyle/>
            <a:p>
              <a:endParaRPr lang="en-IN"/>
            </a:p>
          </p:txBody>
        </p:sp>
        <p:sp>
          <p:nvSpPr>
            <p:cNvPr id="54410" name="Rectangle 143"/>
            <p:cNvSpPr>
              <a:spLocks noChangeArrowheads="1"/>
            </p:cNvSpPr>
            <p:nvPr/>
          </p:nvSpPr>
          <p:spPr bwMode="auto">
            <a:xfrm>
              <a:off x="3895" y="968"/>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6</a:t>
              </a:r>
              <a:endParaRPr lang="en-CA" altLang="zh-CN" sz="2400">
                <a:latin typeface="Times New Roman" pitchFamily="18" charset="0"/>
                <a:ea typeface="SimSun" pitchFamily="2" charset="-122"/>
              </a:endParaRPr>
            </a:p>
          </p:txBody>
        </p:sp>
        <p:sp>
          <p:nvSpPr>
            <p:cNvPr id="54411" name="Rectangle 144"/>
            <p:cNvSpPr>
              <a:spLocks noChangeArrowheads="1"/>
            </p:cNvSpPr>
            <p:nvPr/>
          </p:nvSpPr>
          <p:spPr bwMode="auto">
            <a:xfrm>
              <a:off x="3834" y="968"/>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412" name="Rectangle 145"/>
            <p:cNvSpPr>
              <a:spLocks noChangeArrowheads="1"/>
            </p:cNvSpPr>
            <p:nvPr/>
          </p:nvSpPr>
          <p:spPr bwMode="auto">
            <a:xfrm>
              <a:off x="3803" y="968"/>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latin typeface="Times New Roman" pitchFamily="18" charset="0"/>
                <a:ea typeface="SimSun" pitchFamily="2" charset="-122"/>
              </a:endParaRPr>
            </a:p>
          </p:txBody>
        </p:sp>
        <p:sp>
          <p:nvSpPr>
            <p:cNvPr id="54413" name="Rectangle 146"/>
            <p:cNvSpPr>
              <a:spLocks noChangeArrowheads="1"/>
            </p:cNvSpPr>
            <p:nvPr/>
          </p:nvSpPr>
          <p:spPr bwMode="auto">
            <a:xfrm>
              <a:off x="3947" y="968"/>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latin typeface="Times New Roman" pitchFamily="18" charset="0"/>
                <a:ea typeface="SimSun" pitchFamily="2" charset="-122"/>
              </a:endParaRPr>
            </a:p>
          </p:txBody>
        </p:sp>
        <p:sp>
          <p:nvSpPr>
            <p:cNvPr id="54414" name="Rectangle 147"/>
            <p:cNvSpPr>
              <a:spLocks noChangeArrowheads="1"/>
            </p:cNvSpPr>
            <p:nvPr/>
          </p:nvSpPr>
          <p:spPr bwMode="auto">
            <a:xfrm>
              <a:off x="3895" y="1104"/>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2</a:t>
              </a:r>
              <a:endParaRPr lang="en-CA" altLang="zh-CN" sz="2400">
                <a:latin typeface="Times New Roman" pitchFamily="18" charset="0"/>
                <a:ea typeface="SimSun" pitchFamily="2" charset="-122"/>
              </a:endParaRPr>
            </a:p>
          </p:txBody>
        </p:sp>
        <p:sp>
          <p:nvSpPr>
            <p:cNvPr id="54415" name="Rectangle 148"/>
            <p:cNvSpPr>
              <a:spLocks noChangeArrowheads="1"/>
            </p:cNvSpPr>
            <p:nvPr/>
          </p:nvSpPr>
          <p:spPr bwMode="auto">
            <a:xfrm>
              <a:off x="3834" y="1104"/>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416" name="Rectangle 149"/>
            <p:cNvSpPr>
              <a:spLocks noChangeArrowheads="1"/>
            </p:cNvSpPr>
            <p:nvPr/>
          </p:nvSpPr>
          <p:spPr bwMode="auto">
            <a:xfrm>
              <a:off x="3803" y="1104"/>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latin typeface="Times New Roman" pitchFamily="18" charset="0"/>
                <a:ea typeface="SimSun" pitchFamily="2" charset="-122"/>
              </a:endParaRPr>
            </a:p>
          </p:txBody>
        </p:sp>
        <p:sp>
          <p:nvSpPr>
            <p:cNvPr id="54417" name="Rectangle 150"/>
            <p:cNvSpPr>
              <a:spLocks noChangeArrowheads="1"/>
            </p:cNvSpPr>
            <p:nvPr/>
          </p:nvSpPr>
          <p:spPr bwMode="auto">
            <a:xfrm>
              <a:off x="3947" y="1104"/>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latin typeface="Times New Roman" pitchFamily="18" charset="0"/>
                <a:ea typeface="SimSun" pitchFamily="2" charset="-122"/>
              </a:endParaRPr>
            </a:p>
          </p:txBody>
        </p:sp>
        <p:sp>
          <p:nvSpPr>
            <p:cNvPr id="54418" name="Line 151"/>
            <p:cNvSpPr>
              <a:spLocks noChangeShapeType="1"/>
            </p:cNvSpPr>
            <p:nvPr/>
          </p:nvSpPr>
          <p:spPr bwMode="auto">
            <a:xfrm flipH="1">
              <a:off x="3711" y="1072"/>
              <a:ext cx="287" cy="1"/>
            </a:xfrm>
            <a:prstGeom prst="line">
              <a:avLst/>
            </a:prstGeom>
            <a:noFill/>
            <a:ln w="15875">
              <a:solidFill>
                <a:srgbClr val="000000"/>
              </a:solidFill>
              <a:round/>
              <a:headEnd/>
              <a:tailEnd/>
            </a:ln>
          </p:spPr>
          <p:txBody>
            <a:bodyPr/>
            <a:lstStyle/>
            <a:p>
              <a:endParaRPr lang="en-IN"/>
            </a:p>
          </p:txBody>
        </p:sp>
        <p:sp>
          <p:nvSpPr>
            <p:cNvPr id="54419" name="Rectangle 152"/>
            <p:cNvSpPr>
              <a:spLocks noChangeArrowheads="1"/>
            </p:cNvSpPr>
            <p:nvPr/>
          </p:nvSpPr>
          <p:spPr bwMode="auto">
            <a:xfrm>
              <a:off x="3875" y="864"/>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4</a:t>
              </a:r>
              <a:endParaRPr lang="en-CA" altLang="zh-CN" sz="2400">
                <a:latin typeface="Times New Roman" pitchFamily="18" charset="0"/>
                <a:ea typeface="SimSun" pitchFamily="2" charset="-122"/>
              </a:endParaRPr>
            </a:p>
          </p:txBody>
        </p:sp>
        <p:sp>
          <p:nvSpPr>
            <p:cNvPr id="54420" name="Rectangle 153"/>
            <p:cNvSpPr>
              <a:spLocks noChangeArrowheads="1"/>
            </p:cNvSpPr>
            <p:nvPr/>
          </p:nvSpPr>
          <p:spPr bwMode="auto">
            <a:xfrm>
              <a:off x="3813" y="864"/>
              <a:ext cx="56"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421" name="Rectangle 154"/>
            <p:cNvSpPr>
              <a:spLocks noChangeArrowheads="1"/>
            </p:cNvSpPr>
            <p:nvPr/>
          </p:nvSpPr>
          <p:spPr bwMode="auto">
            <a:xfrm>
              <a:off x="3773" y="864"/>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422" name="Rectangle 155"/>
            <p:cNvSpPr>
              <a:spLocks noChangeArrowheads="1"/>
            </p:cNvSpPr>
            <p:nvPr/>
          </p:nvSpPr>
          <p:spPr bwMode="auto">
            <a:xfrm>
              <a:off x="3926" y="864"/>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423" name="Rectangle 156"/>
            <p:cNvSpPr>
              <a:spLocks noChangeArrowheads="1"/>
            </p:cNvSpPr>
            <p:nvPr/>
          </p:nvSpPr>
          <p:spPr bwMode="auto">
            <a:xfrm>
              <a:off x="3875" y="1353"/>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3</a:t>
              </a:r>
              <a:endParaRPr lang="en-CA" altLang="zh-CN" sz="2400">
                <a:latin typeface="Times New Roman" pitchFamily="18" charset="0"/>
                <a:ea typeface="SimSun" pitchFamily="2" charset="-122"/>
              </a:endParaRPr>
            </a:p>
          </p:txBody>
        </p:sp>
        <p:sp>
          <p:nvSpPr>
            <p:cNvPr id="54424" name="Rectangle 157"/>
            <p:cNvSpPr>
              <a:spLocks noChangeArrowheads="1"/>
            </p:cNvSpPr>
            <p:nvPr/>
          </p:nvSpPr>
          <p:spPr bwMode="auto">
            <a:xfrm>
              <a:off x="3824" y="1353"/>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425" name="Rectangle 158"/>
            <p:cNvSpPr>
              <a:spLocks noChangeArrowheads="1"/>
            </p:cNvSpPr>
            <p:nvPr/>
          </p:nvSpPr>
          <p:spPr bwMode="auto">
            <a:xfrm>
              <a:off x="3783" y="1353"/>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latin typeface="Times New Roman" pitchFamily="18" charset="0"/>
                <a:ea typeface="SimSun" pitchFamily="2" charset="-122"/>
              </a:endParaRPr>
            </a:p>
          </p:txBody>
        </p:sp>
        <p:sp>
          <p:nvSpPr>
            <p:cNvPr id="54426" name="Rectangle 159"/>
            <p:cNvSpPr>
              <a:spLocks noChangeArrowheads="1"/>
            </p:cNvSpPr>
            <p:nvPr/>
          </p:nvSpPr>
          <p:spPr bwMode="auto">
            <a:xfrm>
              <a:off x="3926" y="1353"/>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latin typeface="Times New Roman" pitchFamily="18" charset="0"/>
                <a:ea typeface="SimSun" pitchFamily="2" charset="-122"/>
              </a:endParaRPr>
            </a:p>
          </p:txBody>
        </p:sp>
        <p:sp>
          <p:nvSpPr>
            <p:cNvPr id="54427" name="Line 160"/>
            <p:cNvSpPr>
              <a:spLocks noChangeShapeType="1"/>
            </p:cNvSpPr>
            <p:nvPr/>
          </p:nvSpPr>
          <p:spPr bwMode="auto">
            <a:xfrm flipH="1">
              <a:off x="3711" y="1465"/>
              <a:ext cx="287" cy="1"/>
            </a:xfrm>
            <a:prstGeom prst="line">
              <a:avLst/>
            </a:prstGeom>
            <a:noFill/>
            <a:ln w="15875">
              <a:solidFill>
                <a:srgbClr val="000000"/>
              </a:solidFill>
              <a:round/>
              <a:headEnd/>
              <a:tailEnd/>
            </a:ln>
          </p:spPr>
          <p:txBody>
            <a:bodyPr/>
            <a:lstStyle/>
            <a:p>
              <a:endParaRPr lang="en-IN"/>
            </a:p>
          </p:txBody>
        </p:sp>
        <p:sp>
          <p:nvSpPr>
            <p:cNvPr id="54428" name="Rectangle 161"/>
            <p:cNvSpPr>
              <a:spLocks noChangeArrowheads="1"/>
            </p:cNvSpPr>
            <p:nvPr/>
          </p:nvSpPr>
          <p:spPr bwMode="auto">
            <a:xfrm>
              <a:off x="3875" y="1497"/>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4</a:t>
              </a:r>
              <a:endParaRPr lang="en-CA" altLang="zh-CN" sz="2400">
                <a:latin typeface="Times New Roman" pitchFamily="18" charset="0"/>
                <a:ea typeface="SimSun" pitchFamily="2" charset="-122"/>
              </a:endParaRPr>
            </a:p>
          </p:txBody>
        </p:sp>
        <p:sp>
          <p:nvSpPr>
            <p:cNvPr id="54429" name="Rectangle 162"/>
            <p:cNvSpPr>
              <a:spLocks noChangeArrowheads="1"/>
            </p:cNvSpPr>
            <p:nvPr/>
          </p:nvSpPr>
          <p:spPr bwMode="auto">
            <a:xfrm>
              <a:off x="3813" y="1497"/>
              <a:ext cx="56"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430" name="Rectangle 163"/>
            <p:cNvSpPr>
              <a:spLocks noChangeArrowheads="1"/>
            </p:cNvSpPr>
            <p:nvPr/>
          </p:nvSpPr>
          <p:spPr bwMode="auto">
            <a:xfrm>
              <a:off x="3773" y="1497"/>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431" name="Rectangle 164"/>
            <p:cNvSpPr>
              <a:spLocks noChangeArrowheads="1"/>
            </p:cNvSpPr>
            <p:nvPr/>
          </p:nvSpPr>
          <p:spPr bwMode="auto">
            <a:xfrm>
              <a:off x="3926" y="1497"/>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432" name="Rectangle 165"/>
            <p:cNvSpPr>
              <a:spLocks noChangeArrowheads="1"/>
            </p:cNvSpPr>
            <p:nvPr/>
          </p:nvSpPr>
          <p:spPr bwMode="auto">
            <a:xfrm>
              <a:off x="3875" y="1249"/>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7</a:t>
              </a:r>
              <a:endParaRPr lang="en-CA" altLang="zh-CN" sz="2400">
                <a:latin typeface="Times New Roman" pitchFamily="18" charset="0"/>
                <a:ea typeface="SimSun" pitchFamily="2" charset="-122"/>
              </a:endParaRPr>
            </a:p>
          </p:txBody>
        </p:sp>
        <p:sp>
          <p:nvSpPr>
            <p:cNvPr id="54433" name="Rectangle 166"/>
            <p:cNvSpPr>
              <a:spLocks noChangeArrowheads="1"/>
            </p:cNvSpPr>
            <p:nvPr/>
          </p:nvSpPr>
          <p:spPr bwMode="auto">
            <a:xfrm>
              <a:off x="3813" y="1249"/>
              <a:ext cx="56"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434" name="Rectangle 167"/>
            <p:cNvSpPr>
              <a:spLocks noChangeArrowheads="1"/>
            </p:cNvSpPr>
            <p:nvPr/>
          </p:nvSpPr>
          <p:spPr bwMode="auto">
            <a:xfrm>
              <a:off x="3773" y="1241"/>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435" name="Rectangle 168"/>
            <p:cNvSpPr>
              <a:spLocks noChangeArrowheads="1"/>
            </p:cNvSpPr>
            <p:nvPr/>
          </p:nvSpPr>
          <p:spPr bwMode="auto">
            <a:xfrm>
              <a:off x="3926" y="1241"/>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436" name="Rectangle 211"/>
            <p:cNvSpPr>
              <a:spLocks noChangeArrowheads="1"/>
            </p:cNvSpPr>
            <p:nvPr/>
          </p:nvSpPr>
          <p:spPr bwMode="auto">
            <a:xfrm>
              <a:off x="3138" y="1353"/>
              <a:ext cx="56"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437" name="Rectangle 212"/>
            <p:cNvSpPr>
              <a:spLocks noChangeArrowheads="1"/>
            </p:cNvSpPr>
            <p:nvPr/>
          </p:nvSpPr>
          <p:spPr bwMode="auto">
            <a:xfrm>
              <a:off x="3138" y="960"/>
              <a:ext cx="56"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438" name="Rectangle 223"/>
            <p:cNvSpPr>
              <a:spLocks noChangeArrowheads="1"/>
            </p:cNvSpPr>
            <p:nvPr/>
          </p:nvSpPr>
          <p:spPr bwMode="auto">
            <a:xfrm>
              <a:off x="2749" y="872"/>
              <a:ext cx="117" cy="115"/>
            </a:xfrm>
            <a:prstGeom prst="rect">
              <a:avLst/>
            </a:prstGeom>
            <a:noFill/>
            <a:ln w="9525">
              <a:noFill/>
              <a:miter lim="800000"/>
              <a:headEnd/>
              <a:tailEnd/>
            </a:ln>
          </p:spPr>
          <p:txBody>
            <a:bodyPr lIns="0" tIns="0" rIns="0" bIns="0">
              <a:spAutoFit/>
            </a:bodyPr>
            <a:lstStyle/>
            <a:p>
              <a:r>
                <a:rPr lang="en-CA" altLang="zh-CN" sz="1200">
                  <a:solidFill>
                    <a:srgbClr val="000000"/>
                  </a:solidFill>
                  <a:latin typeface="Nimbus Roman No9 L" charset="0"/>
                  <a:ea typeface="SimSun" pitchFamily="2" charset="-122"/>
                </a:rPr>
                <a:t>(b)</a:t>
              </a:r>
              <a:endParaRPr lang="en-CA" altLang="zh-CN" sz="2400">
                <a:latin typeface="Times New Roman" pitchFamily="18" charset="0"/>
                <a:ea typeface="SimSun" pitchFamily="2" charset="-122"/>
              </a:endParaRPr>
            </a:p>
          </p:txBody>
        </p:sp>
        <p:sp>
          <p:nvSpPr>
            <p:cNvPr id="54439" name="Rectangle 224"/>
            <p:cNvSpPr>
              <a:spLocks noChangeArrowheads="1"/>
            </p:cNvSpPr>
            <p:nvPr/>
          </p:nvSpPr>
          <p:spPr bwMode="auto">
            <a:xfrm>
              <a:off x="2749" y="1257"/>
              <a:ext cx="117"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(d)</a:t>
              </a:r>
              <a:endParaRPr lang="en-CA" altLang="zh-CN" sz="2400">
                <a:latin typeface="Times New Roman" pitchFamily="18" charset="0"/>
                <a:ea typeface="SimSun" pitchFamily="2" charset="-122"/>
              </a:endParaRPr>
            </a:p>
          </p:txBody>
        </p:sp>
      </p:grpSp>
      <p:grpSp>
        <p:nvGrpSpPr>
          <p:cNvPr id="4" name="Group 272"/>
          <p:cNvGrpSpPr>
            <a:grpSpLocks/>
          </p:cNvGrpSpPr>
          <p:nvPr/>
        </p:nvGrpSpPr>
        <p:grpSpPr bwMode="auto">
          <a:xfrm>
            <a:off x="1600200" y="1384300"/>
            <a:ext cx="1982788" cy="4675188"/>
            <a:chOff x="1008" y="872"/>
            <a:chExt cx="1249" cy="2945"/>
          </a:xfrm>
        </p:grpSpPr>
        <p:sp>
          <p:nvSpPr>
            <p:cNvPr id="54280" name="Rectangle 5"/>
            <p:cNvSpPr>
              <a:spLocks noChangeArrowheads="1"/>
            </p:cNvSpPr>
            <p:nvPr/>
          </p:nvSpPr>
          <p:spPr bwMode="auto">
            <a:xfrm>
              <a:off x="1499" y="1257"/>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1 0 1 1</a:t>
              </a:r>
              <a:endParaRPr lang="en-CA" altLang="zh-CN" sz="2400">
                <a:latin typeface="Times New Roman" pitchFamily="18" charset="0"/>
                <a:ea typeface="SimSun" pitchFamily="2" charset="-122"/>
              </a:endParaRPr>
            </a:p>
          </p:txBody>
        </p:sp>
        <p:sp>
          <p:nvSpPr>
            <p:cNvPr id="54281" name="Rectangle 6"/>
            <p:cNvSpPr>
              <a:spLocks noChangeArrowheads="1"/>
            </p:cNvSpPr>
            <p:nvPr/>
          </p:nvSpPr>
          <p:spPr bwMode="auto">
            <a:xfrm>
              <a:off x="1499" y="1353"/>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1 1 1 0</a:t>
              </a:r>
              <a:endParaRPr lang="en-CA" altLang="zh-CN" sz="2400">
                <a:latin typeface="Times New Roman" pitchFamily="18" charset="0"/>
                <a:ea typeface="SimSun" pitchFamily="2" charset="-122"/>
              </a:endParaRPr>
            </a:p>
          </p:txBody>
        </p:sp>
        <p:sp>
          <p:nvSpPr>
            <p:cNvPr id="54282" name="Rectangle 7"/>
            <p:cNvSpPr>
              <a:spLocks noChangeArrowheads="1"/>
            </p:cNvSpPr>
            <p:nvPr/>
          </p:nvSpPr>
          <p:spPr bwMode="auto">
            <a:xfrm>
              <a:off x="1499" y="1497"/>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1 0 0 1</a:t>
              </a:r>
              <a:endParaRPr lang="en-CA" altLang="zh-CN" sz="2400">
                <a:latin typeface="Times New Roman" pitchFamily="18" charset="0"/>
                <a:ea typeface="SimSun" pitchFamily="2" charset="-122"/>
              </a:endParaRPr>
            </a:p>
          </p:txBody>
        </p:sp>
        <p:sp>
          <p:nvSpPr>
            <p:cNvPr id="54283" name="Rectangle 8"/>
            <p:cNvSpPr>
              <a:spLocks noChangeArrowheads="1"/>
            </p:cNvSpPr>
            <p:nvPr/>
          </p:nvSpPr>
          <p:spPr bwMode="auto">
            <a:xfrm>
              <a:off x="1499" y="1642"/>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1 1 0 1</a:t>
              </a:r>
              <a:endParaRPr lang="en-CA" altLang="zh-CN" sz="2400">
                <a:latin typeface="Times New Roman" pitchFamily="18" charset="0"/>
                <a:ea typeface="SimSun" pitchFamily="2" charset="-122"/>
              </a:endParaRPr>
            </a:p>
          </p:txBody>
        </p:sp>
        <p:sp>
          <p:nvSpPr>
            <p:cNvPr id="54284" name="Rectangle 9"/>
            <p:cNvSpPr>
              <a:spLocks noChangeArrowheads="1"/>
            </p:cNvSpPr>
            <p:nvPr/>
          </p:nvSpPr>
          <p:spPr bwMode="auto">
            <a:xfrm>
              <a:off x="1499" y="1739"/>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1 0 0 1</a:t>
              </a:r>
              <a:endParaRPr lang="en-CA" altLang="zh-CN" sz="2400">
                <a:latin typeface="Times New Roman" pitchFamily="18" charset="0"/>
                <a:ea typeface="SimSun" pitchFamily="2" charset="-122"/>
              </a:endParaRPr>
            </a:p>
          </p:txBody>
        </p:sp>
        <p:sp>
          <p:nvSpPr>
            <p:cNvPr id="54285" name="Rectangle 10"/>
            <p:cNvSpPr>
              <a:spLocks noChangeArrowheads="1"/>
            </p:cNvSpPr>
            <p:nvPr/>
          </p:nvSpPr>
          <p:spPr bwMode="auto">
            <a:xfrm>
              <a:off x="1499" y="2035"/>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0 0 1 0</a:t>
              </a:r>
              <a:endParaRPr lang="en-CA" altLang="zh-CN" sz="2400">
                <a:latin typeface="Times New Roman" pitchFamily="18" charset="0"/>
                <a:ea typeface="SimSun" pitchFamily="2" charset="-122"/>
              </a:endParaRPr>
            </a:p>
          </p:txBody>
        </p:sp>
        <p:sp>
          <p:nvSpPr>
            <p:cNvPr id="54286" name="Rectangle 11"/>
            <p:cNvSpPr>
              <a:spLocks noChangeArrowheads="1"/>
            </p:cNvSpPr>
            <p:nvPr/>
          </p:nvSpPr>
          <p:spPr bwMode="auto">
            <a:xfrm>
              <a:off x="1499" y="2131"/>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0 1 0 0</a:t>
              </a:r>
              <a:endParaRPr lang="en-CA" altLang="zh-CN" sz="2400">
                <a:latin typeface="Times New Roman" pitchFamily="18" charset="0"/>
                <a:ea typeface="SimSun" pitchFamily="2" charset="-122"/>
              </a:endParaRPr>
            </a:p>
          </p:txBody>
        </p:sp>
        <p:sp>
          <p:nvSpPr>
            <p:cNvPr id="54287" name="Rectangle 12"/>
            <p:cNvSpPr>
              <a:spLocks noChangeArrowheads="1"/>
            </p:cNvSpPr>
            <p:nvPr/>
          </p:nvSpPr>
          <p:spPr bwMode="auto">
            <a:xfrm>
              <a:off x="1499" y="2427"/>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0 1 1 0</a:t>
              </a:r>
              <a:endParaRPr lang="en-CA" altLang="zh-CN" sz="2400">
                <a:latin typeface="Times New Roman" pitchFamily="18" charset="0"/>
                <a:ea typeface="SimSun" pitchFamily="2" charset="-122"/>
              </a:endParaRPr>
            </a:p>
          </p:txBody>
        </p:sp>
        <p:sp>
          <p:nvSpPr>
            <p:cNvPr id="54288" name="Rectangle 13"/>
            <p:cNvSpPr>
              <a:spLocks noChangeArrowheads="1"/>
            </p:cNvSpPr>
            <p:nvPr/>
          </p:nvSpPr>
          <p:spPr bwMode="auto">
            <a:xfrm>
              <a:off x="1499" y="2523"/>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0 0 1 1</a:t>
              </a:r>
              <a:endParaRPr lang="en-CA" altLang="zh-CN" sz="2400">
                <a:latin typeface="Times New Roman" pitchFamily="18" charset="0"/>
                <a:ea typeface="SimSun" pitchFamily="2" charset="-122"/>
              </a:endParaRPr>
            </a:p>
          </p:txBody>
        </p:sp>
        <p:sp>
          <p:nvSpPr>
            <p:cNvPr id="54289" name="Rectangle 14"/>
            <p:cNvSpPr>
              <a:spLocks noChangeArrowheads="1"/>
            </p:cNvSpPr>
            <p:nvPr/>
          </p:nvSpPr>
          <p:spPr bwMode="auto">
            <a:xfrm>
              <a:off x="1499" y="2821"/>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1 0 0 1</a:t>
              </a:r>
              <a:endParaRPr lang="en-CA" altLang="zh-CN" sz="2400">
                <a:latin typeface="Times New Roman" pitchFamily="18" charset="0"/>
                <a:ea typeface="SimSun" pitchFamily="2" charset="-122"/>
              </a:endParaRPr>
            </a:p>
          </p:txBody>
        </p:sp>
        <p:sp>
          <p:nvSpPr>
            <p:cNvPr id="54290" name="Rectangle 15"/>
            <p:cNvSpPr>
              <a:spLocks noChangeArrowheads="1"/>
            </p:cNvSpPr>
            <p:nvPr/>
          </p:nvSpPr>
          <p:spPr bwMode="auto">
            <a:xfrm>
              <a:off x="1499" y="2917"/>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1 0 1 1</a:t>
              </a:r>
              <a:endParaRPr lang="en-CA" altLang="zh-CN" sz="2400">
                <a:latin typeface="Times New Roman" pitchFamily="18" charset="0"/>
                <a:ea typeface="SimSun" pitchFamily="2" charset="-122"/>
              </a:endParaRPr>
            </a:p>
          </p:txBody>
        </p:sp>
        <p:sp>
          <p:nvSpPr>
            <p:cNvPr id="54291" name="Rectangle 16"/>
            <p:cNvSpPr>
              <a:spLocks noChangeArrowheads="1"/>
            </p:cNvSpPr>
            <p:nvPr/>
          </p:nvSpPr>
          <p:spPr bwMode="auto">
            <a:xfrm>
              <a:off x="1499" y="3204"/>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1 0 0 1</a:t>
              </a:r>
              <a:endParaRPr lang="en-CA" altLang="zh-CN" sz="2400">
                <a:latin typeface="Times New Roman" pitchFamily="18" charset="0"/>
                <a:ea typeface="SimSun" pitchFamily="2" charset="-122"/>
              </a:endParaRPr>
            </a:p>
          </p:txBody>
        </p:sp>
        <p:sp>
          <p:nvSpPr>
            <p:cNvPr id="54292" name="Rectangle 17"/>
            <p:cNvSpPr>
              <a:spLocks noChangeArrowheads="1"/>
            </p:cNvSpPr>
            <p:nvPr/>
          </p:nvSpPr>
          <p:spPr bwMode="auto">
            <a:xfrm>
              <a:off x="1499" y="3301"/>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0 0 0 1</a:t>
              </a:r>
              <a:endParaRPr lang="en-CA" altLang="zh-CN" sz="2400">
                <a:latin typeface="Times New Roman" pitchFamily="18" charset="0"/>
                <a:ea typeface="SimSun" pitchFamily="2" charset="-122"/>
              </a:endParaRPr>
            </a:p>
          </p:txBody>
        </p:sp>
        <p:sp>
          <p:nvSpPr>
            <p:cNvPr id="54293" name="Rectangle 18"/>
            <p:cNvSpPr>
              <a:spLocks noChangeArrowheads="1"/>
            </p:cNvSpPr>
            <p:nvPr/>
          </p:nvSpPr>
          <p:spPr bwMode="auto">
            <a:xfrm>
              <a:off x="1499" y="3598"/>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0 0 1 0</a:t>
              </a:r>
              <a:endParaRPr lang="en-CA" altLang="zh-CN" sz="2400">
                <a:latin typeface="Times New Roman" pitchFamily="18" charset="0"/>
                <a:ea typeface="SimSun" pitchFamily="2" charset="-122"/>
              </a:endParaRPr>
            </a:p>
          </p:txBody>
        </p:sp>
        <p:sp>
          <p:nvSpPr>
            <p:cNvPr id="54294" name="Rectangle 19"/>
            <p:cNvSpPr>
              <a:spLocks noChangeArrowheads="1"/>
            </p:cNvSpPr>
            <p:nvPr/>
          </p:nvSpPr>
          <p:spPr bwMode="auto">
            <a:xfrm>
              <a:off x="1499" y="3694"/>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1 1 0 1</a:t>
              </a:r>
              <a:endParaRPr lang="en-CA" altLang="zh-CN" sz="2400">
                <a:latin typeface="Times New Roman" pitchFamily="18" charset="0"/>
                <a:ea typeface="SimSun" pitchFamily="2" charset="-122"/>
              </a:endParaRPr>
            </a:p>
          </p:txBody>
        </p:sp>
        <p:sp>
          <p:nvSpPr>
            <p:cNvPr id="54295" name="Line 20"/>
            <p:cNvSpPr>
              <a:spLocks noChangeShapeType="1"/>
            </p:cNvSpPr>
            <p:nvPr/>
          </p:nvSpPr>
          <p:spPr bwMode="auto">
            <a:xfrm flipH="1">
              <a:off x="1305" y="1465"/>
              <a:ext cx="512" cy="1"/>
            </a:xfrm>
            <a:prstGeom prst="line">
              <a:avLst/>
            </a:prstGeom>
            <a:noFill/>
            <a:ln w="15875">
              <a:solidFill>
                <a:srgbClr val="000000"/>
              </a:solidFill>
              <a:round/>
              <a:headEnd/>
              <a:tailEnd/>
            </a:ln>
          </p:spPr>
          <p:txBody>
            <a:bodyPr/>
            <a:lstStyle/>
            <a:p>
              <a:endParaRPr lang="en-IN"/>
            </a:p>
          </p:txBody>
        </p:sp>
        <p:sp>
          <p:nvSpPr>
            <p:cNvPr id="54296" name="Line 21"/>
            <p:cNvSpPr>
              <a:spLocks noChangeShapeType="1"/>
            </p:cNvSpPr>
            <p:nvPr/>
          </p:nvSpPr>
          <p:spPr bwMode="auto">
            <a:xfrm flipH="1">
              <a:off x="1305" y="1858"/>
              <a:ext cx="512" cy="0"/>
            </a:xfrm>
            <a:prstGeom prst="line">
              <a:avLst/>
            </a:prstGeom>
            <a:noFill/>
            <a:ln w="15875">
              <a:solidFill>
                <a:srgbClr val="000000"/>
              </a:solidFill>
              <a:round/>
              <a:headEnd/>
              <a:tailEnd/>
            </a:ln>
          </p:spPr>
          <p:txBody>
            <a:bodyPr/>
            <a:lstStyle/>
            <a:p>
              <a:endParaRPr lang="en-IN"/>
            </a:p>
          </p:txBody>
        </p:sp>
        <p:sp>
          <p:nvSpPr>
            <p:cNvPr id="54297" name="Line 22"/>
            <p:cNvSpPr>
              <a:spLocks noChangeShapeType="1"/>
            </p:cNvSpPr>
            <p:nvPr/>
          </p:nvSpPr>
          <p:spPr bwMode="auto">
            <a:xfrm flipH="1">
              <a:off x="1305" y="2251"/>
              <a:ext cx="512" cy="1"/>
            </a:xfrm>
            <a:prstGeom prst="line">
              <a:avLst/>
            </a:prstGeom>
            <a:noFill/>
            <a:ln w="15875">
              <a:solidFill>
                <a:srgbClr val="000000"/>
              </a:solidFill>
              <a:round/>
              <a:headEnd/>
              <a:tailEnd/>
            </a:ln>
          </p:spPr>
          <p:txBody>
            <a:bodyPr/>
            <a:lstStyle/>
            <a:p>
              <a:endParaRPr lang="en-IN"/>
            </a:p>
          </p:txBody>
        </p:sp>
        <p:sp>
          <p:nvSpPr>
            <p:cNvPr id="54298" name="Line 23"/>
            <p:cNvSpPr>
              <a:spLocks noChangeShapeType="1"/>
            </p:cNvSpPr>
            <p:nvPr/>
          </p:nvSpPr>
          <p:spPr bwMode="auto">
            <a:xfrm flipH="1">
              <a:off x="1305" y="2635"/>
              <a:ext cx="512" cy="1"/>
            </a:xfrm>
            <a:prstGeom prst="line">
              <a:avLst/>
            </a:prstGeom>
            <a:noFill/>
            <a:ln w="15875">
              <a:solidFill>
                <a:srgbClr val="000000"/>
              </a:solidFill>
              <a:round/>
              <a:headEnd/>
              <a:tailEnd/>
            </a:ln>
          </p:spPr>
          <p:txBody>
            <a:bodyPr/>
            <a:lstStyle/>
            <a:p>
              <a:endParaRPr lang="en-IN"/>
            </a:p>
          </p:txBody>
        </p:sp>
        <p:sp>
          <p:nvSpPr>
            <p:cNvPr id="54299" name="Line 24"/>
            <p:cNvSpPr>
              <a:spLocks noChangeShapeType="1"/>
            </p:cNvSpPr>
            <p:nvPr/>
          </p:nvSpPr>
          <p:spPr bwMode="auto">
            <a:xfrm flipH="1">
              <a:off x="1305" y="3028"/>
              <a:ext cx="512" cy="1"/>
            </a:xfrm>
            <a:prstGeom prst="line">
              <a:avLst/>
            </a:prstGeom>
            <a:noFill/>
            <a:ln w="15875">
              <a:solidFill>
                <a:srgbClr val="000000"/>
              </a:solidFill>
              <a:round/>
              <a:headEnd/>
              <a:tailEnd/>
            </a:ln>
          </p:spPr>
          <p:txBody>
            <a:bodyPr/>
            <a:lstStyle/>
            <a:p>
              <a:endParaRPr lang="en-IN"/>
            </a:p>
          </p:txBody>
        </p:sp>
        <p:sp>
          <p:nvSpPr>
            <p:cNvPr id="54300" name="Line 25"/>
            <p:cNvSpPr>
              <a:spLocks noChangeShapeType="1"/>
            </p:cNvSpPr>
            <p:nvPr/>
          </p:nvSpPr>
          <p:spPr bwMode="auto">
            <a:xfrm flipH="1">
              <a:off x="1305" y="3421"/>
              <a:ext cx="512" cy="1"/>
            </a:xfrm>
            <a:prstGeom prst="line">
              <a:avLst/>
            </a:prstGeom>
            <a:noFill/>
            <a:ln w="15875">
              <a:solidFill>
                <a:srgbClr val="000000"/>
              </a:solidFill>
              <a:round/>
              <a:headEnd/>
              <a:tailEnd/>
            </a:ln>
          </p:spPr>
          <p:txBody>
            <a:bodyPr/>
            <a:lstStyle/>
            <a:p>
              <a:endParaRPr lang="en-IN"/>
            </a:p>
          </p:txBody>
        </p:sp>
        <p:sp>
          <p:nvSpPr>
            <p:cNvPr id="54301" name="Line 26"/>
            <p:cNvSpPr>
              <a:spLocks noChangeShapeType="1"/>
            </p:cNvSpPr>
            <p:nvPr/>
          </p:nvSpPr>
          <p:spPr bwMode="auto">
            <a:xfrm flipH="1">
              <a:off x="1305" y="3806"/>
              <a:ext cx="512" cy="1"/>
            </a:xfrm>
            <a:prstGeom prst="line">
              <a:avLst/>
            </a:prstGeom>
            <a:noFill/>
            <a:ln w="15875">
              <a:solidFill>
                <a:srgbClr val="000000"/>
              </a:solidFill>
              <a:round/>
              <a:headEnd/>
              <a:tailEnd/>
            </a:ln>
          </p:spPr>
          <p:txBody>
            <a:bodyPr/>
            <a:lstStyle/>
            <a:p>
              <a:endParaRPr lang="en-IN"/>
            </a:p>
          </p:txBody>
        </p:sp>
        <p:sp>
          <p:nvSpPr>
            <p:cNvPr id="54302" name="Rectangle 59"/>
            <p:cNvSpPr>
              <a:spLocks noChangeArrowheads="1"/>
            </p:cNvSpPr>
            <p:nvPr/>
          </p:nvSpPr>
          <p:spPr bwMode="auto">
            <a:xfrm>
              <a:off x="1499" y="1112"/>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0 1 0 1</a:t>
              </a:r>
              <a:endParaRPr lang="en-CA" altLang="zh-CN" sz="2400">
                <a:latin typeface="Times New Roman" pitchFamily="18" charset="0"/>
                <a:ea typeface="SimSun" pitchFamily="2" charset="-122"/>
              </a:endParaRPr>
            </a:p>
          </p:txBody>
        </p:sp>
        <p:sp>
          <p:nvSpPr>
            <p:cNvPr id="54303" name="Rectangle 60"/>
            <p:cNvSpPr>
              <a:spLocks noChangeArrowheads="1"/>
            </p:cNvSpPr>
            <p:nvPr/>
          </p:nvSpPr>
          <p:spPr bwMode="auto">
            <a:xfrm>
              <a:off x="1499" y="872"/>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0 0 1 0</a:t>
              </a:r>
              <a:endParaRPr lang="en-CA" altLang="zh-CN" sz="2400">
                <a:latin typeface="Times New Roman" pitchFamily="18" charset="0"/>
                <a:ea typeface="SimSun" pitchFamily="2" charset="-122"/>
              </a:endParaRPr>
            </a:p>
          </p:txBody>
        </p:sp>
        <p:sp>
          <p:nvSpPr>
            <p:cNvPr id="54304" name="Rectangle 61"/>
            <p:cNvSpPr>
              <a:spLocks noChangeArrowheads="1"/>
            </p:cNvSpPr>
            <p:nvPr/>
          </p:nvSpPr>
          <p:spPr bwMode="auto">
            <a:xfrm>
              <a:off x="1499" y="960"/>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0 0 1 1</a:t>
              </a:r>
              <a:endParaRPr lang="en-CA" altLang="zh-CN" sz="2400">
                <a:latin typeface="Times New Roman" pitchFamily="18" charset="0"/>
                <a:ea typeface="SimSun" pitchFamily="2" charset="-122"/>
              </a:endParaRPr>
            </a:p>
          </p:txBody>
        </p:sp>
        <p:sp>
          <p:nvSpPr>
            <p:cNvPr id="54305" name="Line 62"/>
            <p:cNvSpPr>
              <a:spLocks noChangeShapeType="1"/>
            </p:cNvSpPr>
            <p:nvPr/>
          </p:nvSpPr>
          <p:spPr bwMode="auto">
            <a:xfrm flipH="1">
              <a:off x="1305" y="1072"/>
              <a:ext cx="512" cy="1"/>
            </a:xfrm>
            <a:prstGeom prst="line">
              <a:avLst/>
            </a:prstGeom>
            <a:noFill/>
            <a:ln w="15875">
              <a:solidFill>
                <a:srgbClr val="000000"/>
              </a:solidFill>
              <a:round/>
              <a:headEnd/>
              <a:tailEnd/>
            </a:ln>
          </p:spPr>
          <p:txBody>
            <a:bodyPr/>
            <a:lstStyle/>
            <a:p>
              <a:endParaRPr lang="en-IN"/>
            </a:p>
          </p:txBody>
        </p:sp>
        <p:sp>
          <p:nvSpPr>
            <p:cNvPr id="54306" name="Line 63"/>
            <p:cNvSpPr>
              <a:spLocks noChangeShapeType="1"/>
            </p:cNvSpPr>
            <p:nvPr/>
          </p:nvSpPr>
          <p:spPr bwMode="auto">
            <a:xfrm flipH="1">
              <a:off x="1970" y="1072"/>
              <a:ext cx="287" cy="1"/>
            </a:xfrm>
            <a:prstGeom prst="line">
              <a:avLst/>
            </a:prstGeom>
            <a:noFill/>
            <a:ln w="15875">
              <a:solidFill>
                <a:srgbClr val="000000"/>
              </a:solidFill>
              <a:round/>
              <a:headEnd/>
              <a:tailEnd/>
            </a:ln>
          </p:spPr>
          <p:txBody>
            <a:bodyPr/>
            <a:lstStyle/>
            <a:p>
              <a:endParaRPr lang="en-IN"/>
            </a:p>
          </p:txBody>
        </p:sp>
        <p:sp>
          <p:nvSpPr>
            <p:cNvPr id="54307" name="Rectangle 64"/>
            <p:cNvSpPr>
              <a:spLocks noChangeArrowheads="1"/>
            </p:cNvSpPr>
            <p:nvPr/>
          </p:nvSpPr>
          <p:spPr bwMode="auto">
            <a:xfrm>
              <a:off x="2155" y="1257"/>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5</a:t>
              </a:r>
              <a:endParaRPr lang="en-CA" altLang="zh-CN" sz="2400">
                <a:latin typeface="Times New Roman" pitchFamily="18" charset="0"/>
                <a:ea typeface="SimSun" pitchFamily="2" charset="-122"/>
              </a:endParaRPr>
            </a:p>
          </p:txBody>
        </p:sp>
        <p:sp>
          <p:nvSpPr>
            <p:cNvPr id="54308" name="Rectangle 65"/>
            <p:cNvSpPr>
              <a:spLocks noChangeArrowheads="1"/>
            </p:cNvSpPr>
            <p:nvPr/>
          </p:nvSpPr>
          <p:spPr bwMode="auto">
            <a:xfrm>
              <a:off x="2093" y="1257"/>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309" name="Rectangle 66"/>
            <p:cNvSpPr>
              <a:spLocks noChangeArrowheads="1"/>
            </p:cNvSpPr>
            <p:nvPr/>
          </p:nvSpPr>
          <p:spPr bwMode="auto">
            <a:xfrm>
              <a:off x="2063" y="1257"/>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latin typeface="Times New Roman" pitchFamily="18" charset="0"/>
                <a:ea typeface="SimSun" pitchFamily="2" charset="-122"/>
              </a:endParaRPr>
            </a:p>
          </p:txBody>
        </p:sp>
        <p:sp>
          <p:nvSpPr>
            <p:cNvPr id="54310" name="Rectangle 67"/>
            <p:cNvSpPr>
              <a:spLocks noChangeArrowheads="1"/>
            </p:cNvSpPr>
            <p:nvPr/>
          </p:nvSpPr>
          <p:spPr bwMode="auto">
            <a:xfrm>
              <a:off x="2206" y="1257"/>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latin typeface="Times New Roman" pitchFamily="18" charset="0"/>
                <a:ea typeface="SimSun" pitchFamily="2" charset="-122"/>
              </a:endParaRPr>
            </a:p>
          </p:txBody>
        </p:sp>
        <p:sp>
          <p:nvSpPr>
            <p:cNvPr id="54311" name="Rectangle 68"/>
            <p:cNvSpPr>
              <a:spLocks noChangeArrowheads="1"/>
            </p:cNvSpPr>
            <p:nvPr/>
          </p:nvSpPr>
          <p:spPr bwMode="auto">
            <a:xfrm>
              <a:off x="2134" y="872"/>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2</a:t>
              </a:r>
              <a:endParaRPr lang="en-CA" altLang="zh-CN" sz="2400">
                <a:latin typeface="Times New Roman" pitchFamily="18" charset="0"/>
                <a:ea typeface="SimSun" pitchFamily="2" charset="-122"/>
              </a:endParaRPr>
            </a:p>
          </p:txBody>
        </p:sp>
        <p:sp>
          <p:nvSpPr>
            <p:cNvPr id="54312" name="Rectangle 69"/>
            <p:cNvSpPr>
              <a:spLocks noChangeArrowheads="1"/>
            </p:cNvSpPr>
            <p:nvPr/>
          </p:nvSpPr>
          <p:spPr bwMode="auto">
            <a:xfrm>
              <a:off x="2073" y="872"/>
              <a:ext cx="56"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313" name="Rectangle 70"/>
            <p:cNvSpPr>
              <a:spLocks noChangeArrowheads="1"/>
            </p:cNvSpPr>
            <p:nvPr/>
          </p:nvSpPr>
          <p:spPr bwMode="auto">
            <a:xfrm>
              <a:off x="2032" y="872"/>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314" name="Rectangle 71"/>
            <p:cNvSpPr>
              <a:spLocks noChangeArrowheads="1"/>
            </p:cNvSpPr>
            <p:nvPr/>
          </p:nvSpPr>
          <p:spPr bwMode="auto">
            <a:xfrm>
              <a:off x="2185" y="872"/>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315" name="Rectangle 72"/>
            <p:cNvSpPr>
              <a:spLocks noChangeArrowheads="1"/>
            </p:cNvSpPr>
            <p:nvPr/>
          </p:nvSpPr>
          <p:spPr bwMode="auto">
            <a:xfrm>
              <a:off x="2134" y="960"/>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3</a:t>
              </a:r>
              <a:endParaRPr lang="en-CA" altLang="zh-CN" sz="2400">
                <a:latin typeface="Times New Roman" pitchFamily="18" charset="0"/>
                <a:ea typeface="SimSun" pitchFamily="2" charset="-122"/>
              </a:endParaRPr>
            </a:p>
          </p:txBody>
        </p:sp>
        <p:sp>
          <p:nvSpPr>
            <p:cNvPr id="54316" name="Rectangle 73"/>
            <p:cNvSpPr>
              <a:spLocks noChangeArrowheads="1"/>
            </p:cNvSpPr>
            <p:nvPr/>
          </p:nvSpPr>
          <p:spPr bwMode="auto">
            <a:xfrm>
              <a:off x="2073" y="960"/>
              <a:ext cx="56"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317" name="Rectangle 74"/>
            <p:cNvSpPr>
              <a:spLocks noChangeArrowheads="1"/>
            </p:cNvSpPr>
            <p:nvPr/>
          </p:nvSpPr>
          <p:spPr bwMode="auto">
            <a:xfrm>
              <a:off x="2032" y="952"/>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318" name="Rectangle 75"/>
            <p:cNvSpPr>
              <a:spLocks noChangeArrowheads="1"/>
            </p:cNvSpPr>
            <p:nvPr/>
          </p:nvSpPr>
          <p:spPr bwMode="auto">
            <a:xfrm>
              <a:off x="2185" y="952"/>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319" name="Rectangle 76"/>
            <p:cNvSpPr>
              <a:spLocks noChangeArrowheads="1"/>
            </p:cNvSpPr>
            <p:nvPr/>
          </p:nvSpPr>
          <p:spPr bwMode="auto">
            <a:xfrm>
              <a:off x="2134" y="1112"/>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5</a:t>
              </a:r>
              <a:endParaRPr lang="en-CA" altLang="zh-CN" sz="2400">
                <a:latin typeface="Times New Roman" pitchFamily="18" charset="0"/>
                <a:ea typeface="SimSun" pitchFamily="2" charset="-122"/>
              </a:endParaRPr>
            </a:p>
          </p:txBody>
        </p:sp>
        <p:sp>
          <p:nvSpPr>
            <p:cNvPr id="54320" name="Rectangle 77"/>
            <p:cNvSpPr>
              <a:spLocks noChangeArrowheads="1"/>
            </p:cNvSpPr>
            <p:nvPr/>
          </p:nvSpPr>
          <p:spPr bwMode="auto">
            <a:xfrm>
              <a:off x="2073" y="1112"/>
              <a:ext cx="56"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321" name="Rectangle 78"/>
            <p:cNvSpPr>
              <a:spLocks noChangeArrowheads="1"/>
            </p:cNvSpPr>
            <p:nvPr/>
          </p:nvSpPr>
          <p:spPr bwMode="auto">
            <a:xfrm>
              <a:off x="2032" y="1112"/>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322" name="Rectangle 79"/>
            <p:cNvSpPr>
              <a:spLocks noChangeArrowheads="1"/>
            </p:cNvSpPr>
            <p:nvPr/>
          </p:nvSpPr>
          <p:spPr bwMode="auto">
            <a:xfrm>
              <a:off x="2185" y="1112"/>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323" name="Line 80"/>
            <p:cNvSpPr>
              <a:spLocks noChangeShapeType="1"/>
            </p:cNvSpPr>
            <p:nvPr/>
          </p:nvSpPr>
          <p:spPr bwMode="auto">
            <a:xfrm flipH="1">
              <a:off x="1970" y="2251"/>
              <a:ext cx="287" cy="1"/>
            </a:xfrm>
            <a:prstGeom prst="line">
              <a:avLst/>
            </a:prstGeom>
            <a:noFill/>
            <a:ln w="15875">
              <a:solidFill>
                <a:srgbClr val="000000"/>
              </a:solidFill>
              <a:round/>
              <a:headEnd/>
              <a:tailEnd/>
            </a:ln>
          </p:spPr>
          <p:txBody>
            <a:bodyPr/>
            <a:lstStyle/>
            <a:p>
              <a:endParaRPr lang="en-IN"/>
            </a:p>
          </p:txBody>
        </p:sp>
        <p:sp>
          <p:nvSpPr>
            <p:cNvPr id="54324" name="Rectangle 81"/>
            <p:cNvSpPr>
              <a:spLocks noChangeArrowheads="1"/>
            </p:cNvSpPr>
            <p:nvPr/>
          </p:nvSpPr>
          <p:spPr bwMode="auto">
            <a:xfrm>
              <a:off x="2134" y="2042"/>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2</a:t>
              </a:r>
              <a:endParaRPr lang="en-CA" altLang="zh-CN" sz="2400">
                <a:latin typeface="Times New Roman" pitchFamily="18" charset="0"/>
                <a:ea typeface="SimSun" pitchFamily="2" charset="-122"/>
              </a:endParaRPr>
            </a:p>
          </p:txBody>
        </p:sp>
        <p:sp>
          <p:nvSpPr>
            <p:cNvPr id="54325" name="Rectangle 82"/>
            <p:cNvSpPr>
              <a:spLocks noChangeArrowheads="1"/>
            </p:cNvSpPr>
            <p:nvPr/>
          </p:nvSpPr>
          <p:spPr bwMode="auto">
            <a:xfrm>
              <a:off x="2073" y="2042"/>
              <a:ext cx="56"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326" name="Rectangle 83"/>
            <p:cNvSpPr>
              <a:spLocks noChangeArrowheads="1"/>
            </p:cNvSpPr>
            <p:nvPr/>
          </p:nvSpPr>
          <p:spPr bwMode="auto">
            <a:xfrm>
              <a:off x="2032" y="2042"/>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327" name="Rectangle 84"/>
            <p:cNvSpPr>
              <a:spLocks noChangeArrowheads="1"/>
            </p:cNvSpPr>
            <p:nvPr/>
          </p:nvSpPr>
          <p:spPr bwMode="auto">
            <a:xfrm>
              <a:off x="2185" y="2042"/>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328" name="Rectangle 85"/>
            <p:cNvSpPr>
              <a:spLocks noChangeArrowheads="1"/>
            </p:cNvSpPr>
            <p:nvPr/>
          </p:nvSpPr>
          <p:spPr bwMode="auto">
            <a:xfrm>
              <a:off x="2145" y="2131"/>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4</a:t>
              </a:r>
              <a:endParaRPr lang="en-CA" altLang="zh-CN" sz="2400">
                <a:latin typeface="Times New Roman" pitchFamily="18" charset="0"/>
                <a:ea typeface="SimSun" pitchFamily="2" charset="-122"/>
              </a:endParaRPr>
            </a:p>
          </p:txBody>
        </p:sp>
        <p:sp>
          <p:nvSpPr>
            <p:cNvPr id="54329" name="Rectangle 86"/>
            <p:cNvSpPr>
              <a:spLocks noChangeArrowheads="1"/>
            </p:cNvSpPr>
            <p:nvPr/>
          </p:nvSpPr>
          <p:spPr bwMode="auto">
            <a:xfrm>
              <a:off x="2073" y="2131"/>
              <a:ext cx="56"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330" name="Rectangle 87"/>
            <p:cNvSpPr>
              <a:spLocks noChangeArrowheads="1"/>
            </p:cNvSpPr>
            <p:nvPr/>
          </p:nvSpPr>
          <p:spPr bwMode="auto">
            <a:xfrm>
              <a:off x="2032" y="2122"/>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331" name="Rectangle 88"/>
            <p:cNvSpPr>
              <a:spLocks noChangeArrowheads="1"/>
            </p:cNvSpPr>
            <p:nvPr/>
          </p:nvSpPr>
          <p:spPr bwMode="auto">
            <a:xfrm>
              <a:off x="2185" y="2122"/>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332" name="Rectangle 89"/>
            <p:cNvSpPr>
              <a:spLocks noChangeArrowheads="1"/>
            </p:cNvSpPr>
            <p:nvPr/>
          </p:nvSpPr>
          <p:spPr bwMode="auto">
            <a:xfrm>
              <a:off x="2155" y="1353"/>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2</a:t>
              </a:r>
              <a:endParaRPr lang="en-CA" altLang="zh-CN" sz="2400">
                <a:latin typeface="Times New Roman" pitchFamily="18" charset="0"/>
                <a:ea typeface="SimSun" pitchFamily="2" charset="-122"/>
              </a:endParaRPr>
            </a:p>
          </p:txBody>
        </p:sp>
        <p:sp>
          <p:nvSpPr>
            <p:cNvPr id="54333" name="Rectangle 90"/>
            <p:cNvSpPr>
              <a:spLocks noChangeArrowheads="1"/>
            </p:cNvSpPr>
            <p:nvPr/>
          </p:nvSpPr>
          <p:spPr bwMode="auto">
            <a:xfrm>
              <a:off x="2093" y="1353"/>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334" name="Rectangle 91"/>
            <p:cNvSpPr>
              <a:spLocks noChangeArrowheads="1"/>
            </p:cNvSpPr>
            <p:nvPr/>
          </p:nvSpPr>
          <p:spPr bwMode="auto">
            <a:xfrm>
              <a:off x="2063" y="1353"/>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latin typeface="Times New Roman" pitchFamily="18" charset="0"/>
                <a:ea typeface="SimSun" pitchFamily="2" charset="-122"/>
              </a:endParaRPr>
            </a:p>
          </p:txBody>
        </p:sp>
        <p:sp>
          <p:nvSpPr>
            <p:cNvPr id="54335" name="Rectangle 92"/>
            <p:cNvSpPr>
              <a:spLocks noChangeArrowheads="1"/>
            </p:cNvSpPr>
            <p:nvPr/>
          </p:nvSpPr>
          <p:spPr bwMode="auto">
            <a:xfrm>
              <a:off x="2196" y="1353"/>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latin typeface="Times New Roman" pitchFamily="18" charset="0"/>
                <a:ea typeface="SimSun" pitchFamily="2" charset="-122"/>
              </a:endParaRPr>
            </a:p>
          </p:txBody>
        </p:sp>
        <p:sp>
          <p:nvSpPr>
            <p:cNvPr id="54336" name="Rectangle 93"/>
            <p:cNvSpPr>
              <a:spLocks noChangeArrowheads="1"/>
            </p:cNvSpPr>
            <p:nvPr/>
          </p:nvSpPr>
          <p:spPr bwMode="auto">
            <a:xfrm>
              <a:off x="2155" y="1497"/>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7</a:t>
              </a:r>
              <a:endParaRPr lang="en-CA" altLang="zh-CN" sz="2400">
                <a:latin typeface="Times New Roman" pitchFamily="18" charset="0"/>
                <a:ea typeface="SimSun" pitchFamily="2" charset="-122"/>
              </a:endParaRPr>
            </a:p>
          </p:txBody>
        </p:sp>
        <p:sp>
          <p:nvSpPr>
            <p:cNvPr id="54337" name="Rectangle 94"/>
            <p:cNvSpPr>
              <a:spLocks noChangeArrowheads="1"/>
            </p:cNvSpPr>
            <p:nvPr/>
          </p:nvSpPr>
          <p:spPr bwMode="auto">
            <a:xfrm>
              <a:off x="2093" y="1497"/>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338" name="Rectangle 95"/>
            <p:cNvSpPr>
              <a:spLocks noChangeArrowheads="1"/>
            </p:cNvSpPr>
            <p:nvPr/>
          </p:nvSpPr>
          <p:spPr bwMode="auto">
            <a:xfrm>
              <a:off x="2063" y="1497"/>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latin typeface="Times New Roman" pitchFamily="18" charset="0"/>
                <a:ea typeface="SimSun" pitchFamily="2" charset="-122"/>
              </a:endParaRPr>
            </a:p>
          </p:txBody>
        </p:sp>
        <p:sp>
          <p:nvSpPr>
            <p:cNvPr id="54339" name="Rectangle 96"/>
            <p:cNvSpPr>
              <a:spLocks noChangeArrowheads="1"/>
            </p:cNvSpPr>
            <p:nvPr/>
          </p:nvSpPr>
          <p:spPr bwMode="auto">
            <a:xfrm>
              <a:off x="2196" y="1497"/>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latin typeface="Times New Roman" pitchFamily="18" charset="0"/>
                <a:ea typeface="SimSun" pitchFamily="2" charset="-122"/>
              </a:endParaRPr>
            </a:p>
          </p:txBody>
        </p:sp>
        <p:sp>
          <p:nvSpPr>
            <p:cNvPr id="54340" name="Line 97"/>
            <p:cNvSpPr>
              <a:spLocks noChangeShapeType="1"/>
            </p:cNvSpPr>
            <p:nvPr/>
          </p:nvSpPr>
          <p:spPr bwMode="auto">
            <a:xfrm flipH="1">
              <a:off x="1970" y="1465"/>
              <a:ext cx="287" cy="1"/>
            </a:xfrm>
            <a:prstGeom prst="line">
              <a:avLst/>
            </a:prstGeom>
            <a:noFill/>
            <a:ln w="15875">
              <a:solidFill>
                <a:srgbClr val="000000"/>
              </a:solidFill>
              <a:round/>
              <a:headEnd/>
              <a:tailEnd/>
            </a:ln>
          </p:spPr>
          <p:txBody>
            <a:bodyPr/>
            <a:lstStyle/>
            <a:p>
              <a:endParaRPr lang="en-IN"/>
            </a:p>
          </p:txBody>
        </p:sp>
        <p:sp>
          <p:nvSpPr>
            <p:cNvPr id="54341" name="Rectangle 98"/>
            <p:cNvSpPr>
              <a:spLocks noChangeArrowheads="1"/>
            </p:cNvSpPr>
            <p:nvPr/>
          </p:nvSpPr>
          <p:spPr bwMode="auto">
            <a:xfrm>
              <a:off x="2155" y="1649"/>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3</a:t>
              </a:r>
              <a:endParaRPr lang="en-CA" altLang="zh-CN" sz="2400">
                <a:latin typeface="Times New Roman" pitchFamily="18" charset="0"/>
                <a:ea typeface="SimSun" pitchFamily="2" charset="-122"/>
              </a:endParaRPr>
            </a:p>
          </p:txBody>
        </p:sp>
        <p:sp>
          <p:nvSpPr>
            <p:cNvPr id="54342" name="Rectangle 99"/>
            <p:cNvSpPr>
              <a:spLocks noChangeArrowheads="1"/>
            </p:cNvSpPr>
            <p:nvPr/>
          </p:nvSpPr>
          <p:spPr bwMode="auto">
            <a:xfrm>
              <a:off x="2093" y="1649"/>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343" name="Rectangle 100"/>
            <p:cNvSpPr>
              <a:spLocks noChangeArrowheads="1"/>
            </p:cNvSpPr>
            <p:nvPr/>
          </p:nvSpPr>
          <p:spPr bwMode="auto">
            <a:xfrm>
              <a:off x="2063" y="1649"/>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latin typeface="Times New Roman" pitchFamily="18" charset="0"/>
                <a:ea typeface="SimSun" pitchFamily="2" charset="-122"/>
              </a:endParaRPr>
            </a:p>
          </p:txBody>
        </p:sp>
        <p:sp>
          <p:nvSpPr>
            <p:cNvPr id="54344" name="Rectangle 101"/>
            <p:cNvSpPr>
              <a:spLocks noChangeArrowheads="1"/>
            </p:cNvSpPr>
            <p:nvPr/>
          </p:nvSpPr>
          <p:spPr bwMode="auto">
            <a:xfrm>
              <a:off x="2206" y="1649"/>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latin typeface="Times New Roman" pitchFamily="18" charset="0"/>
                <a:ea typeface="SimSun" pitchFamily="2" charset="-122"/>
              </a:endParaRPr>
            </a:p>
          </p:txBody>
        </p:sp>
        <p:sp>
          <p:nvSpPr>
            <p:cNvPr id="54345" name="Rectangle 102"/>
            <p:cNvSpPr>
              <a:spLocks noChangeArrowheads="1"/>
            </p:cNvSpPr>
            <p:nvPr/>
          </p:nvSpPr>
          <p:spPr bwMode="auto">
            <a:xfrm>
              <a:off x="2145" y="1746"/>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7</a:t>
              </a:r>
              <a:endParaRPr lang="en-CA" altLang="zh-CN" sz="2400">
                <a:latin typeface="Times New Roman" pitchFamily="18" charset="0"/>
                <a:ea typeface="SimSun" pitchFamily="2" charset="-122"/>
              </a:endParaRPr>
            </a:p>
          </p:txBody>
        </p:sp>
        <p:sp>
          <p:nvSpPr>
            <p:cNvPr id="54346" name="Rectangle 103"/>
            <p:cNvSpPr>
              <a:spLocks noChangeArrowheads="1"/>
            </p:cNvSpPr>
            <p:nvPr/>
          </p:nvSpPr>
          <p:spPr bwMode="auto">
            <a:xfrm>
              <a:off x="2093" y="1746"/>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347" name="Rectangle 104"/>
            <p:cNvSpPr>
              <a:spLocks noChangeArrowheads="1"/>
            </p:cNvSpPr>
            <p:nvPr/>
          </p:nvSpPr>
          <p:spPr bwMode="auto">
            <a:xfrm>
              <a:off x="2063" y="1746"/>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latin typeface="Times New Roman" pitchFamily="18" charset="0"/>
                <a:ea typeface="SimSun" pitchFamily="2" charset="-122"/>
              </a:endParaRPr>
            </a:p>
          </p:txBody>
        </p:sp>
        <p:sp>
          <p:nvSpPr>
            <p:cNvPr id="54348" name="Rectangle 105"/>
            <p:cNvSpPr>
              <a:spLocks noChangeArrowheads="1"/>
            </p:cNvSpPr>
            <p:nvPr/>
          </p:nvSpPr>
          <p:spPr bwMode="auto">
            <a:xfrm>
              <a:off x="2196" y="1746"/>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latin typeface="Times New Roman" pitchFamily="18" charset="0"/>
                <a:ea typeface="SimSun" pitchFamily="2" charset="-122"/>
              </a:endParaRPr>
            </a:p>
          </p:txBody>
        </p:sp>
        <p:sp>
          <p:nvSpPr>
            <p:cNvPr id="54349" name="Line 106"/>
            <p:cNvSpPr>
              <a:spLocks noChangeShapeType="1"/>
            </p:cNvSpPr>
            <p:nvPr/>
          </p:nvSpPr>
          <p:spPr bwMode="auto">
            <a:xfrm flipH="1">
              <a:off x="1970" y="1858"/>
              <a:ext cx="287" cy="0"/>
            </a:xfrm>
            <a:prstGeom prst="line">
              <a:avLst/>
            </a:prstGeom>
            <a:noFill/>
            <a:ln w="15875">
              <a:solidFill>
                <a:srgbClr val="000000"/>
              </a:solidFill>
              <a:round/>
              <a:headEnd/>
              <a:tailEnd/>
            </a:ln>
          </p:spPr>
          <p:txBody>
            <a:bodyPr/>
            <a:lstStyle/>
            <a:p>
              <a:endParaRPr lang="en-IN"/>
            </a:p>
          </p:txBody>
        </p:sp>
        <p:sp>
          <p:nvSpPr>
            <p:cNvPr id="54350" name="Line 107"/>
            <p:cNvSpPr>
              <a:spLocks noChangeShapeType="1"/>
            </p:cNvSpPr>
            <p:nvPr/>
          </p:nvSpPr>
          <p:spPr bwMode="auto">
            <a:xfrm flipH="1">
              <a:off x="1970" y="2635"/>
              <a:ext cx="287" cy="1"/>
            </a:xfrm>
            <a:prstGeom prst="line">
              <a:avLst/>
            </a:prstGeom>
            <a:noFill/>
            <a:ln w="15875">
              <a:solidFill>
                <a:srgbClr val="000000"/>
              </a:solidFill>
              <a:round/>
              <a:headEnd/>
              <a:tailEnd/>
            </a:ln>
          </p:spPr>
          <p:txBody>
            <a:bodyPr/>
            <a:lstStyle/>
            <a:p>
              <a:endParaRPr lang="en-IN"/>
            </a:p>
          </p:txBody>
        </p:sp>
        <p:sp>
          <p:nvSpPr>
            <p:cNvPr id="54351" name="Rectangle 108"/>
            <p:cNvSpPr>
              <a:spLocks noChangeArrowheads="1"/>
            </p:cNvSpPr>
            <p:nvPr/>
          </p:nvSpPr>
          <p:spPr bwMode="auto">
            <a:xfrm>
              <a:off x="2134" y="2436"/>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6</a:t>
              </a:r>
              <a:endParaRPr lang="en-CA" altLang="zh-CN" sz="2400">
                <a:latin typeface="Times New Roman" pitchFamily="18" charset="0"/>
                <a:ea typeface="SimSun" pitchFamily="2" charset="-122"/>
              </a:endParaRPr>
            </a:p>
          </p:txBody>
        </p:sp>
        <p:sp>
          <p:nvSpPr>
            <p:cNvPr id="54352" name="Rectangle 109"/>
            <p:cNvSpPr>
              <a:spLocks noChangeArrowheads="1"/>
            </p:cNvSpPr>
            <p:nvPr/>
          </p:nvSpPr>
          <p:spPr bwMode="auto">
            <a:xfrm>
              <a:off x="2073" y="2436"/>
              <a:ext cx="56"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353" name="Rectangle 110"/>
            <p:cNvSpPr>
              <a:spLocks noChangeArrowheads="1"/>
            </p:cNvSpPr>
            <p:nvPr/>
          </p:nvSpPr>
          <p:spPr bwMode="auto">
            <a:xfrm>
              <a:off x="2032" y="2436"/>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354" name="Rectangle 111"/>
            <p:cNvSpPr>
              <a:spLocks noChangeArrowheads="1"/>
            </p:cNvSpPr>
            <p:nvPr/>
          </p:nvSpPr>
          <p:spPr bwMode="auto">
            <a:xfrm>
              <a:off x="2185" y="2436"/>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355" name="Rectangle 112"/>
            <p:cNvSpPr>
              <a:spLocks noChangeArrowheads="1"/>
            </p:cNvSpPr>
            <p:nvPr/>
          </p:nvSpPr>
          <p:spPr bwMode="auto">
            <a:xfrm>
              <a:off x="2134" y="2515"/>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3</a:t>
              </a:r>
              <a:endParaRPr lang="en-CA" altLang="zh-CN" sz="2400">
                <a:latin typeface="Times New Roman" pitchFamily="18" charset="0"/>
                <a:ea typeface="SimSun" pitchFamily="2" charset="-122"/>
              </a:endParaRPr>
            </a:p>
          </p:txBody>
        </p:sp>
        <p:sp>
          <p:nvSpPr>
            <p:cNvPr id="54356" name="Rectangle 113"/>
            <p:cNvSpPr>
              <a:spLocks noChangeArrowheads="1"/>
            </p:cNvSpPr>
            <p:nvPr/>
          </p:nvSpPr>
          <p:spPr bwMode="auto">
            <a:xfrm>
              <a:off x="2073" y="2515"/>
              <a:ext cx="56"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357" name="Rectangle 114"/>
            <p:cNvSpPr>
              <a:spLocks noChangeArrowheads="1"/>
            </p:cNvSpPr>
            <p:nvPr/>
          </p:nvSpPr>
          <p:spPr bwMode="auto">
            <a:xfrm>
              <a:off x="2032" y="2515"/>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358" name="Rectangle 115"/>
            <p:cNvSpPr>
              <a:spLocks noChangeArrowheads="1"/>
            </p:cNvSpPr>
            <p:nvPr/>
          </p:nvSpPr>
          <p:spPr bwMode="auto">
            <a:xfrm>
              <a:off x="2185" y="2515"/>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359" name="Rectangle 116"/>
            <p:cNvSpPr>
              <a:spLocks noChangeArrowheads="1"/>
            </p:cNvSpPr>
            <p:nvPr/>
          </p:nvSpPr>
          <p:spPr bwMode="auto">
            <a:xfrm>
              <a:off x="2134" y="3301"/>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54360" name="Rectangle 117"/>
            <p:cNvSpPr>
              <a:spLocks noChangeArrowheads="1"/>
            </p:cNvSpPr>
            <p:nvPr/>
          </p:nvSpPr>
          <p:spPr bwMode="auto">
            <a:xfrm>
              <a:off x="2073" y="3301"/>
              <a:ext cx="56"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361" name="Rectangle 118"/>
            <p:cNvSpPr>
              <a:spLocks noChangeArrowheads="1"/>
            </p:cNvSpPr>
            <p:nvPr/>
          </p:nvSpPr>
          <p:spPr bwMode="auto">
            <a:xfrm>
              <a:off x="2032" y="3301"/>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362" name="Rectangle 119"/>
            <p:cNvSpPr>
              <a:spLocks noChangeArrowheads="1"/>
            </p:cNvSpPr>
            <p:nvPr/>
          </p:nvSpPr>
          <p:spPr bwMode="auto">
            <a:xfrm>
              <a:off x="2185" y="3301"/>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363" name="Rectangle 120"/>
            <p:cNvSpPr>
              <a:spLocks noChangeArrowheads="1"/>
            </p:cNvSpPr>
            <p:nvPr/>
          </p:nvSpPr>
          <p:spPr bwMode="auto">
            <a:xfrm>
              <a:off x="2134" y="2821"/>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7</a:t>
              </a:r>
              <a:endParaRPr lang="en-CA" altLang="zh-CN" sz="2400">
                <a:latin typeface="Times New Roman" pitchFamily="18" charset="0"/>
                <a:ea typeface="SimSun" pitchFamily="2" charset="-122"/>
              </a:endParaRPr>
            </a:p>
          </p:txBody>
        </p:sp>
        <p:sp>
          <p:nvSpPr>
            <p:cNvPr id="54364" name="Rectangle 121"/>
            <p:cNvSpPr>
              <a:spLocks noChangeArrowheads="1"/>
            </p:cNvSpPr>
            <p:nvPr/>
          </p:nvSpPr>
          <p:spPr bwMode="auto">
            <a:xfrm>
              <a:off x="2083" y="2821"/>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365" name="Rectangle 122"/>
            <p:cNvSpPr>
              <a:spLocks noChangeArrowheads="1"/>
            </p:cNvSpPr>
            <p:nvPr/>
          </p:nvSpPr>
          <p:spPr bwMode="auto">
            <a:xfrm>
              <a:off x="2042" y="2821"/>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latin typeface="Times New Roman" pitchFamily="18" charset="0"/>
                <a:ea typeface="SimSun" pitchFamily="2" charset="-122"/>
              </a:endParaRPr>
            </a:p>
          </p:txBody>
        </p:sp>
        <p:sp>
          <p:nvSpPr>
            <p:cNvPr id="54366" name="Rectangle 123"/>
            <p:cNvSpPr>
              <a:spLocks noChangeArrowheads="1"/>
            </p:cNvSpPr>
            <p:nvPr/>
          </p:nvSpPr>
          <p:spPr bwMode="auto">
            <a:xfrm>
              <a:off x="2185" y="2821"/>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latin typeface="Times New Roman" pitchFamily="18" charset="0"/>
                <a:ea typeface="SimSun" pitchFamily="2" charset="-122"/>
              </a:endParaRPr>
            </a:p>
          </p:txBody>
        </p:sp>
        <p:sp>
          <p:nvSpPr>
            <p:cNvPr id="54367" name="Rectangle 124"/>
            <p:cNvSpPr>
              <a:spLocks noChangeArrowheads="1"/>
            </p:cNvSpPr>
            <p:nvPr/>
          </p:nvSpPr>
          <p:spPr bwMode="auto">
            <a:xfrm>
              <a:off x="2155" y="2917"/>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5</a:t>
              </a:r>
              <a:endParaRPr lang="en-CA" altLang="zh-CN" sz="2400">
                <a:latin typeface="Times New Roman" pitchFamily="18" charset="0"/>
                <a:ea typeface="SimSun" pitchFamily="2" charset="-122"/>
              </a:endParaRPr>
            </a:p>
          </p:txBody>
        </p:sp>
        <p:sp>
          <p:nvSpPr>
            <p:cNvPr id="54368" name="Rectangle 125"/>
            <p:cNvSpPr>
              <a:spLocks noChangeArrowheads="1"/>
            </p:cNvSpPr>
            <p:nvPr/>
          </p:nvSpPr>
          <p:spPr bwMode="auto">
            <a:xfrm>
              <a:off x="2093" y="2917"/>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369" name="Rectangle 126"/>
            <p:cNvSpPr>
              <a:spLocks noChangeArrowheads="1"/>
            </p:cNvSpPr>
            <p:nvPr/>
          </p:nvSpPr>
          <p:spPr bwMode="auto">
            <a:xfrm>
              <a:off x="2063" y="2917"/>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latin typeface="Times New Roman" pitchFamily="18" charset="0"/>
                <a:ea typeface="SimSun" pitchFamily="2" charset="-122"/>
              </a:endParaRPr>
            </a:p>
          </p:txBody>
        </p:sp>
        <p:sp>
          <p:nvSpPr>
            <p:cNvPr id="54370" name="Rectangle 127"/>
            <p:cNvSpPr>
              <a:spLocks noChangeArrowheads="1"/>
            </p:cNvSpPr>
            <p:nvPr/>
          </p:nvSpPr>
          <p:spPr bwMode="auto">
            <a:xfrm>
              <a:off x="2196" y="2917"/>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latin typeface="Times New Roman" pitchFamily="18" charset="0"/>
                <a:ea typeface="SimSun" pitchFamily="2" charset="-122"/>
              </a:endParaRPr>
            </a:p>
          </p:txBody>
        </p:sp>
        <p:sp>
          <p:nvSpPr>
            <p:cNvPr id="54371" name="Line 128"/>
            <p:cNvSpPr>
              <a:spLocks noChangeShapeType="1"/>
            </p:cNvSpPr>
            <p:nvPr/>
          </p:nvSpPr>
          <p:spPr bwMode="auto">
            <a:xfrm flipH="1">
              <a:off x="1970" y="3028"/>
              <a:ext cx="287" cy="1"/>
            </a:xfrm>
            <a:prstGeom prst="line">
              <a:avLst/>
            </a:prstGeom>
            <a:noFill/>
            <a:ln w="15875">
              <a:solidFill>
                <a:srgbClr val="000000"/>
              </a:solidFill>
              <a:round/>
              <a:headEnd/>
              <a:tailEnd/>
            </a:ln>
          </p:spPr>
          <p:txBody>
            <a:bodyPr/>
            <a:lstStyle/>
            <a:p>
              <a:endParaRPr lang="en-IN"/>
            </a:p>
          </p:txBody>
        </p:sp>
        <p:sp>
          <p:nvSpPr>
            <p:cNvPr id="54372" name="Rectangle 129"/>
            <p:cNvSpPr>
              <a:spLocks noChangeArrowheads="1"/>
            </p:cNvSpPr>
            <p:nvPr/>
          </p:nvSpPr>
          <p:spPr bwMode="auto">
            <a:xfrm>
              <a:off x="2155" y="3213"/>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7</a:t>
              </a:r>
              <a:endParaRPr lang="en-CA" altLang="zh-CN" sz="2400">
                <a:latin typeface="Times New Roman" pitchFamily="18" charset="0"/>
                <a:ea typeface="SimSun" pitchFamily="2" charset="-122"/>
              </a:endParaRPr>
            </a:p>
          </p:txBody>
        </p:sp>
        <p:sp>
          <p:nvSpPr>
            <p:cNvPr id="54373" name="Rectangle 130"/>
            <p:cNvSpPr>
              <a:spLocks noChangeArrowheads="1"/>
            </p:cNvSpPr>
            <p:nvPr/>
          </p:nvSpPr>
          <p:spPr bwMode="auto">
            <a:xfrm>
              <a:off x="2093" y="3213"/>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374" name="Rectangle 131"/>
            <p:cNvSpPr>
              <a:spLocks noChangeArrowheads="1"/>
            </p:cNvSpPr>
            <p:nvPr/>
          </p:nvSpPr>
          <p:spPr bwMode="auto">
            <a:xfrm>
              <a:off x="2063" y="3213"/>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latin typeface="Times New Roman" pitchFamily="18" charset="0"/>
                <a:ea typeface="SimSun" pitchFamily="2" charset="-122"/>
              </a:endParaRPr>
            </a:p>
          </p:txBody>
        </p:sp>
        <p:sp>
          <p:nvSpPr>
            <p:cNvPr id="54375" name="Rectangle 132"/>
            <p:cNvSpPr>
              <a:spLocks noChangeArrowheads="1"/>
            </p:cNvSpPr>
            <p:nvPr/>
          </p:nvSpPr>
          <p:spPr bwMode="auto">
            <a:xfrm>
              <a:off x="2206" y="3213"/>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latin typeface="Times New Roman" pitchFamily="18" charset="0"/>
                <a:ea typeface="SimSun" pitchFamily="2" charset="-122"/>
              </a:endParaRPr>
            </a:p>
          </p:txBody>
        </p:sp>
        <p:sp>
          <p:nvSpPr>
            <p:cNvPr id="54376" name="Line 133"/>
            <p:cNvSpPr>
              <a:spLocks noChangeShapeType="1"/>
            </p:cNvSpPr>
            <p:nvPr/>
          </p:nvSpPr>
          <p:spPr bwMode="auto">
            <a:xfrm flipH="1">
              <a:off x="1970" y="3421"/>
              <a:ext cx="287" cy="1"/>
            </a:xfrm>
            <a:prstGeom prst="line">
              <a:avLst/>
            </a:prstGeom>
            <a:noFill/>
            <a:ln w="15875">
              <a:solidFill>
                <a:srgbClr val="000000"/>
              </a:solidFill>
              <a:round/>
              <a:headEnd/>
              <a:tailEnd/>
            </a:ln>
          </p:spPr>
          <p:txBody>
            <a:bodyPr/>
            <a:lstStyle/>
            <a:p>
              <a:endParaRPr lang="en-IN"/>
            </a:p>
          </p:txBody>
        </p:sp>
        <p:sp>
          <p:nvSpPr>
            <p:cNvPr id="54377" name="Line 134"/>
            <p:cNvSpPr>
              <a:spLocks noChangeShapeType="1"/>
            </p:cNvSpPr>
            <p:nvPr/>
          </p:nvSpPr>
          <p:spPr bwMode="auto">
            <a:xfrm flipH="1">
              <a:off x="1970" y="3806"/>
              <a:ext cx="287" cy="1"/>
            </a:xfrm>
            <a:prstGeom prst="line">
              <a:avLst/>
            </a:prstGeom>
            <a:noFill/>
            <a:ln w="15875">
              <a:solidFill>
                <a:srgbClr val="000000"/>
              </a:solidFill>
              <a:round/>
              <a:headEnd/>
              <a:tailEnd/>
            </a:ln>
          </p:spPr>
          <p:txBody>
            <a:bodyPr/>
            <a:lstStyle/>
            <a:p>
              <a:endParaRPr lang="en-IN"/>
            </a:p>
          </p:txBody>
        </p:sp>
        <p:sp>
          <p:nvSpPr>
            <p:cNvPr id="54378" name="Rectangle 135"/>
            <p:cNvSpPr>
              <a:spLocks noChangeArrowheads="1"/>
            </p:cNvSpPr>
            <p:nvPr/>
          </p:nvSpPr>
          <p:spPr bwMode="auto">
            <a:xfrm>
              <a:off x="2134" y="3605"/>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2</a:t>
              </a:r>
              <a:endParaRPr lang="en-CA" altLang="zh-CN" sz="2400">
                <a:latin typeface="Times New Roman" pitchFamily="18" charset="0"/>
                <a:ea typeface="SimSun" pitchFamily="2" charset="-122"/>
              </a:endParaRPr>
            </a:p>
          </p:txBody>
        </p:sp>
        <p:sp>
          <p:nvSpPr>
            <p:cNvPr id="54379" name="Rectangle 136"/>
            <p:cNvSpPr>
              <a:spLocks noChangeArrowheads="1"/>
            </p:cNvSpPr>
            <p:nvPr/>
          </p:nvSpPr>
          <p:spPr bwMode="auto">
            <a:xfrm>
              <a:off x="2073" y="3605"/>
              <a:ext cx="56"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380" name="Rectangle 137"/>
            <p:cNvSpPr>
              <a:spLocks noChangeArrowheads="1"/>
            </p:cNvSpPr>
            <p:nvPr/>
          </p:nvSpPr>
          <p:spPr bwMode="auto">
            <a:xfrm>
              <a:off x="2032" y="3605"/>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381" name="Rectangle 138"/>
            <p:cNvSpPr>
              <a:spLocks noChangeArrowheads="1"/>
            </p:cNvSpPr>
            <p:nvPr/>
          </p:nvSpPr>
          <p:spPr bwMode="auto">
            <a:xfrm>
              <a:off x="2185" y="3605"/>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382" name="Rectangle 139"/>
            <p:cNvSpPr>
              <a:spLocks noChangeArrowheads="1"/>
            </p:cNvSpPr>
            <p:nvPr/>
          </p:nvSpPr>
          <p:spPr bwMode="auto">
            <a:xfrm>
              <a:off x="2134" y="3702"/>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3</a:t>
              </a:r>
              <a:endParaRPr lang="en-CA" altLang="zh-CN" sz="2400">
                <a:latin typeface="Times New Roman" pitchFamily="18" charset="0"/>
                <a:ea typeface="SimSun" pitchFamily="2" charset="-122"/>
              </a:endParaRPr>
            </a:p>
          </p:txBody>
        </p:sp>
        <p:sp>
          <p:nvSpPr>
            <p:cNvPr id="54383" name="Rectangle 140"/>
            <p:cNvSpPr>
              <a:spLocks noChangeArrowheads="1"/>
            </p:cNvSpPr>
            <p:nvPr/>
          </p:nvSpPr>
          <p:spPr bwMode="auto">
            <a:xfrm>
              <a:off x="2083" y="3702"/>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384" name="Rectangle 141"/>
            <p:cNvSpPr>
              <a:spLocks noChangeArrowheads="1"/>
            </p:cNvSpPr>
            <p:nvPr/>
          </p:nvSpPr>
          <p:spPr bwMode="auto">
            <a:xfrm>
              <a:off x="2042" y="3702"/>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latin typeface="Times New Roman" pitchFamily="18" charset="0"/>
                <a:ea typeface="SimSun" pitchFamily="2" charset="-122"/>
              </a:endParaRPr>
            </a:p>
          </p:txBody>
        </p:sp>
        <p:sp>
          <p:nvSpPr>
            <p:cNvPr id="54385" name="Rectangle 142"/>
            <p:cNvSpPr>
              <a:spLocks noChangeArrowheads="1"/>
            </p:cNvSpPr>
            <p:nvPr/>
          </p:nvSpPr>
          <p:spPr bwMode="auto">
            <a:xfrm>
              <a:off x="2185" y="3702"/>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latin typeface="Times New Roman" pitchFamily="18" charset="0"/>
                <a:ea typeface="SimSun" pitchFamily="2" charset="-122"/>
              </a:endParaRPr>
            </a:p>
          </p:txBody>
        </p:sp>
        <p:sp>
          <p:nvSpPr>
            <p:cNvPr id="54386" name="Rectangle 213"/>
            <p:cNvSpPr>
              <a:spLocks noChangeArrowheads="1"/>
            </p:cNvSpPr>
            <p:nvPr/>
          </p:nvSpPr>
          <p:spPr bwMode="auto">
            <a:xfrm>
              <a:off x="1397" y="1353"/>
              <a:ext cx="56"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387" name="Rectangle 214"/>
            <p:cNvSpPr>
              <a:spLocks noChangeArrowheads="1"/>
            </p:cNvSpPr>
            <p:nvPr/>
          </p:nvSpPr>
          <p:spPr bwMode="auto">
            <a:xfrm>
              <a:off x="1397" y="960"/>
              <a:ext cx="56"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388" name="Rectangle 215"/>
            <p:cNvSpPr>
              <a:spLocks noChangeArrowheads="1"/>
            </p:cNvSpPr>
            <p:nvPr/>
          </p:nvSpPr>
          <p:spPr bwMode="auto">
            <a:xfrm>
              <a:off x="1397" y="1746"/>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389" name="Rectangle 216"/>
            <p:cNvSpPr>
              <a:spLocks noChangeArrowheads="1"/>
            </p:cNvSpPr>
            <p:nvPr/>
          </p:nvSpPr>
          <p:spPr bwMode="auto">
            <a:xfrm>
              <a:off x="1397" y="2131"/>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390" name="Rectangle 217"/>
            <p:cNvSpPr>
              <a:spLocks noChangeArrowheads="1"/>
            </p:cNvSpPr>
            <p:nvPr/>
          </p:nvSpPr>
          <p:spPr bwMode="auto">
            <a:xfrm>
              <a:off x="1397" y="2524"/>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391" name="Rectangle 218"/>
            <p:cNvSpPr>
              <a:spLocks noChangeArrowheads="1"/>
            </p:cNvSpPr>
            <p:nvPr/>
          </p:nvSpPr>
          <p:spPr bwMode="auto">
            <a:xfrm>
              <a:off x="1397" y="2917"/>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392" name="Rectangle 219"/>
            <p:cNvSpPr>
              <a:spLocks noChangeArrowheads="1"/>
            </p:cNvSpPr>
            <p:nvPr/>
          </p:nvSpPr>
          <p:spPr bwMode="auto">
            <a:xfrm>
              <a:off x="1397" y="3301"/>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393" name="Rectangle 220"/>
            <p:cNvSpPr>
              <a:spLocks noChangeArrowheads="1"/>
            </p:cNvSpPr>
            <p:nvPr/>
          </p:nvSpPr>
          <p:spPr bwMode="auto">
            <a:xfrm>
              <a:off x="1397" y="3695"/>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54394" name="Rectangle 221"/>
            <p:cNvSpPr>
              <a:spLocks noChangeArrowheads="1"/>
            </p:cNvSpPr>
            <p:nvPr/>
          </p:nvSpPr>
          <p:spPr bwMode="auto">
            <a:xfrm>
              <a:off x="1008" y="872"/>
              <a:ext cx="117"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a:t>
              </a:r>
              <a:endParaRPr lang="en-CA" altLang="zh-CN" sz="2400">
                <a:latin typeface="Times New Roman" pitchFamily="18" charset="0"/>
                <a:ea typeface="SimSun" pitchFamily="2" charset="-122"/>
              </a:endParaRPr>
            </a:p>
          </p:txBody>
        </p:sp>
        <p:sp>
          <p:nvSpPr>
            <p:cNvPr id="54395" name="Rectangle 222"/>
            <p:cNvSpPr>
              <a:spLocks noChangeArrowheads="1"/>
            </p:cNvSpPr>
            <p:nvPr/>
          </p:nvSpPr>
          <p:spPr bwMode="auto">
            <a:xfrm>
              <a:off x="1008" y="1257"/>
              <a:ext cx="11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(c)</a:t>
              </a:r>
              <a:endParaRPr lang="en-CA" altLang="zh-CN" sz="2400">
                <a:latin typeface="Times New Roman" pitchFamily="18" charset="0"/>
                <a:ea typeface="SimSun" pitchFamily="2" charset="-122"/>
              </a:endParaRPr>
            </a:p>
          </p:txBody>
        </p:sp>
        <p:sp>
          <p:nvSpPr>
            <p:cNvPr id="54396" name="Rectangle 225"/>
            <p:cNvSpPr>
              <a:spLocks noChangeArrowheads="1"/>
            </p:cNvSpPr>
            <p:nvPr/>
          </p:nvSpPr>
          <p:spPr bwMode="auto">
            <a:xfrm>
              <a:off x="1008" y="1642"/>
              <a:ext cx="117"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(e)</a:t>
              </a:r>
              <a:endParaRPr lang="en-CA" altLang="zh-CN" sz="2400">
                <a:latin typeface="Times New Roman" pitchFamily="18" charset="0"/>
                <a:ea typeface="SimSun" pitchFamily="2" charset="-122"/>
              </a:endParaRPr>
            </a:p>
          </p:txBody>
        </p:sp>
        <p:sp>
          <p:nvSpPr>
            <p:cNvPr id="54397" name="Rectangle 226"/>
            <p:cNvSpPr>
              <a:spLocks noChangeArrowheads="1"/>
            </p:cNvSpPr>
            <p:nvPr/>
          </p:nvSpPr>
          <p:spPr bwMode="auto">
            <a:xfrm>
              <a:off x="1018" y="2035"/>
              <a:ext cx="91"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(f)</a:t>
              </a:r>
              <a:endParaRPr lang="en-CA" altLang="zh-CN" sz="2400">
                <a:latin typeface="Times New Roman" pitchFamily="18" charset="0"/>
                <a:ea typeface="SimSun" pitchFamily="2" charset="-122"/>
              </a:endParaRPr>
            </a:p>
          </p:txBody>
        </p:sp>
        <p:sp>
          <p:nvSpPr>
            <p:cNvPr id="54398" name="Rectangle 227"/>
            <p:cNvSpPr>
              <a:spLocks noChangeArrowheads="1"/>
            </p:cNvSpPr>
            <p:nvPr/>
          </p:nvSpPr>
          <p:spPr bwMode="auto">
            <a:xfrm>
              <a:off x="1008" y="2428"/>
              <a:ext cx="117"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(g)</a:t>
              </a:r>
              <a:endParaRPr lang="en-CA" altLang="zh-CN" sz="2400">
                <a:latin typeface="Times New Roman" pitchFamily="18" charset="0"/>
                <a:ea typeface="SimSun" pitchFamily="2" charset="-122"/>
              </a:endParaRPr>
            </a:p>
          </p:txBody>
        </p:sp>
        <p:sp>
          <p:nvSpPr>
            <p:cNvPr id="54399" name="Rectangle 228"/>
            <p:cNvSpPr>
              <a:spLocks noChangeArrowheads="1"/>
            </p:cNvSpPr>
            <p:nvPr/>
          </p:nvSpPr>
          <p:spPr bwMode="auto">
            <a:xfrm>
              <a:off x="1008" y="2820"/>
              <a:ext cx="117"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(h)</a:t>
              </a:r>
              <a:endParaRPr lang="en-CA" altLang="zh-CN" sz="2400">
                <a:latin typeface="Times New Roman" pitchFamily="18" charset="0"/>
                <a:ea typeface="SimSun" pitchFamily="2" charset="-122"/>
              </a:endParaRPr>
            </a:p>
          </p:txBody>
        </p:sp>
        <p:sp>
          <p:nvSpPr>
            <p:cNvPr id="54400" name="Rectangle 229"/>
            <p:cNvSpPr>
              <a:spLocks noChangeArrowheads="1"/>
            </p:cNvSpPr>
            <p:nvPr/>
          </p:nvSpPr>
          <p:spPr bwMode="auto">
            <a:xfrm>
              <a:off x="1018" y="3205"/>
              <a:ext cx="85"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(i)</a:t>
              </a:r>
              <a:endParaRPr lang="en-CA" altLang="zh-CN" sz="2400">
                <a:latin typeface="Times New Roman" pitchFamily="18" charset="0"/>
                <a:ea typeface="SimSun" pitchFamily="2" charset="-122"/>
              </a:endParaRPr>
            </a:p>
          </p:txBody>
        </p:sp>
        <p:sp>
          <p:nvSpPr>
            <p:cNvPr id="54401" name="Rectangle 230"/>
            <p:cNvSpPr>
              <a:spLocks noChangeArrowheads="1"/>
            </p:cNvSpPr>
            <p:nvPr/>
          </p:nvSpPr>
          <p:spPr bwMode="auto">
            <a:xfrm>
              <a:off x="1018" y="3597"/>
              <a:ext cx="85"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(j)</a:t>
              </a:r>
              <a:endParaRPr lang="en-CA" altLang="zh-CN" sz="2400">
                <a:latin typeface="Times New Roman" pitchFamily="18" charset="0"/>
                <a:ea typeface="SimSun" pitchFamily="2" charset="-122"/>
              </a:endParaRPr>
            </a:p>
          </p:txBody>
        </p:sp>
      </p:grpSp>
      <p:sp>
        <p:nvSpPr>
          <p:cNvPr id="54278" name="Rectangle 231"/>
          <p:cNvSpPr>
            <a:spLocks noChangeArrowheads="1"/>
          </p:cNvSpPr>
          <p:nvPr/>
        </p:nvSpPr>
        <p:spPr bwMode="auto">
          <a:xfrm>
            <a:off x="2305050" y="6464300"/>
            <a:ext cx="4191000"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Figure 2.4.</a:t>
            </a:r>
            <a:r>
              <a:rPr lang="en-US" altLang="zh-CN" sz="1300">
                <a:solidFill>
                  <a:srgbClr val="000000"/>
                </a:solidFill>
                <a:latin typeface="Nimbus Roman No9 L" charset="0"/>
                <a:ea typeface="SimSun" pitchFamily="2" charset="-122"/>
              </a:rPr>
              <a:t> </a:t>
            </a:r>
            <a:r>
              <a:rPr lang="en-CA" altLang="zh-CN" sz="1300">
                <a:solidFill>
                  <a:srgbClr val="000000"/>
                </a:solidFill>
                <a:latin typeface="Nimbus Roman No9 L" charset="0"/>
                <a:ea typeface="SimSun" pitchFamily="2" charset="-122"/>
              </a:rPr>
              <a:t>2's-complement Add and Subtract operations.</a:t>
            </a:r>
            <a:endParaRPr lang="en-CA" altLang="zh-CN" sz="2400">
              <a:latin typeface="Times New Roman" pitchFamily="18" charset="0"/>
              <a:ea typeface="SimSun" pitchFamily="2" charset="-122"/>
            </a:endParaRPr>
          </a:p>
        </p:txBody>
      </p:sp>
      <p:sp>
        <p:nvSpPr>
          <p:cNvPr id="54279" name="Text Box 275"/>
          <p:cNvSpPr txBox="1">
            <a:spLocks noChangeArrowheads="1"/>
          </p:cNvSpPr>
          <p:nvPr/>
        </p:nvSpPr>
        <p:spPr bwMode="auto">
          <a:xfrm>
            <a:off x="228600" y="1524000"/>
            <a:ext cx="1295400" cy="366713"/>
          </a:xfrm>
          <a:prstGeom prst="rect">
            <a:avLst/>
          </a:prstGeom>
          <a:noFill/>
          <a:ln w="9525">
            <a:noFill/>
            <a:miter lim="800000"/>
            <a:headEnd/>
            <a:tailEnd/>
          </a:ln>
        </p:spPr>
        <p:txBody>
          <a:bodyPr>
            <a:spAutoFit/>
          </a:bodyPr>
          <a:lstStyle/>
          <a:p>
            <a:pPr>
              <a:spcBef>
                <a:spcPct val="50000"/>
              </a:spcBef>
            </a:pPr>
            <a:r>
              <a:rPr lang="en-US"/>
              <a:t>Page 31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0" y="704850"/>
            <a:ext cx="8229600" cy="1143000"/>
          </a:xfrm>
        </p:spPr>
        <p:txBody>
          <a:bodyPr/>
          <a:lstStyle/>
          <a:p>
            <a:pPr algn="ctr" eaLnBrk="1" hangingPunct="1"/>
            <a:r>
              <a:rPr lang="en-US" altLang="zh-CN" sz="2400" smtClean="0">
                <a:solidFill>
                  <a:srgbClr val="FFC000"/>
                </a:solidFill>
                <a:latin typeface="Times New Roman" pitchFamily="18" charset="0"/>
                <a:ea typeface="SimSun" pitchFamily="2" charset="-122"/>
                <a:cs typeface="Times New Roman" pitchFamily="18" charset="0"/>
              </a:rPr>
              <a:t>Overflow - </a:t>
            </a:r>
            <a:r>
              <a:rPr kumimoji="1" lang="en-US" altLang="ko-KR" sz="2400" smtClean="0">
                <a:solidFill>
                  <a:srgbClr val="FFC000"/>
                </a:solidFill>
                <a:latin typeface="Times New Roman" pitchFamily="18" charset="0"/>
                <a:cs typeface="Times New Roman" pitchFamily="18" charset="0"/>
              </a:rPr>
              <a:t>Add two positive numbers to get a negative number or two negative numbers to get a positive number</a:t>
            </a:r>
            <a:endParaRPr kumimoji="1" lang="en-US" altLang="zh-CN" sz="2400" smtClean="0">
              <a:solidFill>
                <a:srgbClr val="FFC000"/>
              </a:solidFill>
              <a:latin typeface="Times New Roman" pitchFamily="18" charset="0"/>
              <a:ea typeface="SimSun" pitchFamily="2" charset="-122"/>
              <a:cs typeface="Times New Roman" pitchFamily="18" charset="0"/>
            </a:endParaRPr>
          </a:p>
        </p:txBody>
      </p:sp>
      <p:sp>
        <p:nvSpPr>
          <p:cNvPr id="55299" name="Line 3"/>
          <p:cNvSpPr>
            <a:spLocks noChangeShapeType="1"/>
          </p:cNvSpPr>
          <p:nvPr/>
        </p:nvSpPr>
        <p:spPr bwMode="auto">
          <a:xfrm>
            <a:off x="4064000" y="4699000"/>
            <a:ext cx="190500" cy="342900"/>
          </a:xfrm>
          <a:prstGeom prst="line">
            <a:avLst/>
          </a:prstGeom>
          <a:noFill/>
          <a:ln w="12700">
            <a:solidFill>
              <a:schemeClr val="tx1"/>
            </a:solidFill>
            <a:round/>
            <a:headEnd/>
            <a:tailEnd/>
          </a:ln>
        </p:spPr>
        <p:txBody>
          <a:bodyPr/>
          <a:lstStyle/>
          <a:p>
            <a:endParaRPr lang="en-IN"/>
          </a:p>
        </p:txBody>
      </p:sp>
      <p:sp>
        <p:nvSpPr>
          <p:cNvPr id="55300" name="Line 4"/>
          <p:cNvSpPr>
            <a:spLocks noChangeShapeType="1"/>
          </p:cNvSpPr>
          <p:nvPr/>
        </p:nvSpPr>
        <p:spPr bwMode="auto">
          <a:xfrm flipH="1" flipV="1">
            <a:off x="3873500" y="4991100"/>
            <a:ext cx="342900" cy="38100"/>
          </a:xfrm>
          <a:prstGeom prst="line">
            <a:avLst/>
          </a:prstGeom>
          <a:noFill/>
          <a:ln w="12700">
            <a:solidFill>
              <a:schemeClr val="tx1"/>
            </a:solidFill>
            <a:round/>
            <a:headEnd/>
            <a:tailEnd type="triangle" w="med" len="med"/>
          </a:ln>
        </p:spPr>
        <p:txBody>
          <a:bodyPr/>
          <a:lstStyle/>
          <a:p>
            <a:endParaRPr lang="en-IN"/>
          </a:p>
        </p:txBody>
      </p:sp>
      <p:sp>
        <p:nvSpPr>
          <p:cNvPr id="55301" name="Line 5"/>
          <p:cNvSpPr>
            <a:spLocks noChangeShapeType="1"/>
          </p:cNvSpPr>
          <p:nvPr/>
        </p:nvSpPr>
        <p:spPr bwMode="auto">
          <a:xfrm flipH="1">
            <a:off x="3721100" y="5092700"/>
            <a:ext cx="38100" cy="533400"/>
          </a:xfrm>
          <a:prstGeom prst="line">
            <a:avLst/>
          </a:prstGeom>
          <a:noFill/>
          <a:ln w="12700">
            <a:solidFill>
              <a:schemeClr val="tx1"/>
            </a:solidFill>
            <a:round/>
            <a:headEnd/>
            <a:tailEnd/>
          </a:ln>
        </p:spPr>
        <p:txBody>
          <a:bodyPr/>
          <a:lstStyle/>
          <a:p>
            <a:endParaRPr lang="en-IN"/>
          </a:p>
        </p:txBody>
      </p:sp>
      <p:sp>
        <p:nvSpPr>
          <p:cNvPr id="55302" name="Line 6"/>
          <p:cNvSpPr>
            <a:spLocks noChangeShapeType="1"/>
          </p:cNvSpPr>
          <p:nvPr/>
        </p:nvSpPr>
        <p:spPr bwMode="auto">
          <a:xfrm flipH="1" flipV="1">
            <a:off x="3340100" y="5486400"/>
            <a:ext cx="406400" cy="139700"/>
          </a:xfrm>
          <a:prstGeom prst="line">
            <a:avLst/>
          </a:prstGeom>
          <a:noFill/>
          <a:ln w="12700">
            <a:solidFill>
              <a:schemeClr val="tx1"/>
            </a:solidFill>
            <a:round/>
            <a:headEnd/>
            <a:tailEnd type="triangle" w="med" len="med"/>
          </a:ln>
        </p:spPr>
        <p:txBody>
          <a:bodyPr/>
          <a:lstStyle/>
          <a:p>
            <a:endParaRPr lang="en-IN"/>
          </a:p>
        </p:txBody>
      </p:sp>
      <p:sp>
        <p:nvSpPr>
          <p:cNvPr id="55303" name="Line 7"/>
          <p:cNvSpPr>
            <a:spLocks noChangeShapeType="1"/>
          </p:cNvSpPr>
          <p:nvPr/>
        </p:nvSpPr>
        <p:spPr bwMode="auto">
          <a:xfrm flipH="1">
            <a:off x="2476500" y="5549900"/>
            <a:ext cx="596900" cy="215900"/>
          </a:xfrm>
          <a:prstGeom prst="line">
            <a:avLst/>
          </a:prstGeom>
          <a:noFill/>
          <a:ln w="12700">
            <a:solidFill>
              <a:schemeClr val="tx1"/>
            </a:solidFill>
            <a:round/>
            <a:headEnd/>
            <a:tailEnd/>
          </a:ln>
        </p:spPr>
        <p:txBody>
          <a:bodyPr/>
          <a:lstStyle/>
          <a:p>
            <a:endParaRPr lang="en-IN"/>
          </a:p>
        </p:txBody>
      </p:sp>
      <p:sp>
        <p:nvSpPr>
          <p:cNvPr id="55304" name="Line 8"/>
          <p:cNvSpPr>
            <a:spLocks noChangeShapeType="1"/>
          </p:cNvSpPr>
          <p:nvPr/>
        </p:nvSpPr>
        <p:spPr bwMode="auto">
          <a:xfrm flipH="1" flipV="1">
            <a:off x="1968500" y="5410200"/>
            <a:ext cx="508000" cy="381000"/>
          </a:xfrm>
          <a:prstGeom prst="line">
            <a:avLst/>
          </a:prstGeom>
          <a:noFill/>
          <a:ln w="12700">
            <a:solidFill>
              <a:schemeClr val="tx1"/>
            </a:solidFill>
            <a:round/>
            <a:headEnd/>
            <a:tailEnd type="triangle" w="med" len="med"/>
          </a:ln>
        </p:spPr>
        <p:txBody>
          <a:bodyPr/>
          <a:lstStyle/>
          <a:p>
            <a:endParaRPr lang="en-IN"/>
          </a:p>
        </p:txBody>
      </p:sp>
      <p:sp>
        <p:nvSpPr>
          <p:cNvPr id="55305" name="Line 9"/>
          <p:cNvSpPr>
            <a:spLocks noChangeShapeType="1"/>
          </p:cNvSpPr>
          <p:nvPr/>
        </p:nvSpPr>
        <p:spPr bwMode="auto">
          <a:xfrm>
            <a:off x="5372100" y="5105400"/>
            <a:ext cx="101600" cy="406400"/>
          </a:xfrm>
          <a:prstGeom prst="line">
            <a:avLst/>
          </a:prstGeom>
          <a:noFill/>
          <a:ln w="12700">
            <a:solidFill>
              <a:schemeClr val="tx1"/>
            </a:solidFill>
            <a:round/>
            <a:headEnd/>
            <a:tailEnd/>
          </a:ln>
        </p:spPr>
        <p:txBody>
          <a:bodyPr/>
          <a:lstStyle/>
          <a:p>
            <a:endParaRPr lang="en-IN"/>
          </a:p>
        </p:txBody>
      </p:sp>
      <p:sp>
        <p:nvSpPr>
          <p:cNvPr id="55306" name="Line 10"/>
          <p:cNvSpPr>
            <a:spLocks noChangeShapeType="1"/>
          </p:cNvSpPr>
          <p:nvPr/>
        </p:nvSpPr>
        <p:spPr bwMode="auto">
          <a:xfrm flipV="1">
            <a:off x="5499100" y="5435600"/>
            <a:ext cx="571500" cy="88900"/>
          </a:xfrm>
          <a:prstGeom prst="line">
            <a:avLst/>
          </a:prstGeom>
          <a:noFill/>
          <a:ln w="12700">
            <a:solidFill>
              <a:schemeClr val="tx1"/>
            </a:solidFill>
            <a:round/>
            <a:headEnd/>
            <a:tailEnd type="triangle" w="med" len="med"/>
          </a:ln>
        </p:spPr>
        <p:txBody>
          <a:bodyPr/>
          <a:lstStyle/>
          <a:p>
            <a:endParaRPr lang="en-IN"/>
          </a:p>
        </p:txBody>
      </p:sp>
      <p:sp>
        <p:nvSpPr>
          <p:cNvPr id="55307" name="Line 11"/>
          <p:cNvSpPr>
            <a:spLocks noChangeShapeType="1"/>
          </p:cNvSpPr>
          <p:nvPr/>
        </p:nvSpPr>
        <p:spPr bwMode="auto">
          <a:xfrm>
            <a:off x="6489700" y="5537200"/>
            <a:ext cx="469900" cy="304800"/>
          </a:xfrm>
          <a:prstGeom prst="line">
            <a:avLst/>
          </a:prstGeom>
          <a:noFill/>
          <a:ln w="12700">
            <a:solidFill>
              <a:schemeClr val="tx1"/>
            </a:solidFill>
            <a:round/>
            <a:headEnd/>
            <a:tailEnd/>
          </a:ln>
        </p:spPr>
        <p:txBody>
          <a:bodyPr/>
          <a:lstStyle/>
          <a:p>
            <a:endParaRPr lang="en-IN"/>
          </a:p>
        </p:txBody>
      </p:sp>
      <p:sp>
        <p:nvSpPr>
          <p:cNvPr id="55308" name="Line 12"/>
          <p:cNvSpPr>
            <a:spLocks noChangeShapeType="1"/>
          </p:cNvSpPr>
          <p:nvPr/>
        </p:nvSpPr>
        <p:spPr bwMode="auto">
          <a:xfrm flipV="1">
            <a:off x="6985000" y="5549900"/>
            <a:ext cx="469900" cy="279400"/>
          </a:xfrm>
          <a:prstGeom prst="line">
            <a:avLst/>
          </a:prstGeom>
          <a:noFill/>
          <a:ln w="12700">
            <a:solidFill>
              <a:schemeClr val="tx1"/>
            </a:solidFill>
            <a:round/>
            <a:headEnd/>
            <a:tailEnd type="triangle" w="med" len="med"/>
          </a:ln>
        </p:spPr>
        <p:txBody>
          <a:bodyPr/>
          <a:lstStyle/>
          <a:p>
            <a:endParaRPr lang="en-IN"/>
          </a:p>
        </p:txBody>
      </p:sp>
      <p:sp>
        <p:nvSpPr>
          <p:cNvPr id="55309" name="Rectangle 13"/>
          <p:cNvSpPr>
            <a:spLocks noChangeArrowheads="1"/>
          </p:cNvSpPr>
          <p:nvPr/>
        </p:nvSpPr>
        <p:spPr bwMode="auto">
          <a:xfrm>
            <a:off x="2692400" y="5842000"/>
            <a:ext cx="11049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t>5 + 3 = -8</a:t>
            </a:r>
          </a:p>
        </p:txBody>
      </p:sp>
      <p:sp>
        <p:nvSpPr>
          <p:cNvPr id="55310" name="Rectangle 14"/>
          <p:cNvSpPr>
            <a:spLocks noChangeArrowheads="1"/>
          </p:cNvSpPr>
          <p:nvPr/>
        </p:nvSpPr>
        <p:spPr bwMode="auto">
          <a:xfrm>
            <a:off x="5092700" y="5816600"/>
            <a:ext cx="11811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t>-7 - 2 = +7</a:t>
            </a:r>
          </a:p>
        </p:txBody>
      </p:sp>
      <p:sp>
        <p:nvSpPr>
          <p:cNvPr id="55311" name="Oval 15"/>
          <p:cNvSpPr>
            <a:spLocks noChangeArrowheads="1"/>
          </p:cNvSpPr>
          <p:nvPr/>
        </p:nvSpPr>
        <p:spPr bwMode="auto">
          <a:xfrm>
            <a:off x="1035050" y="2419350"/>
            <a:ext cx="2806700" cy="2806700"/>
          </a:xfrm>
          <a:prstGeom prst="ellipse">
            <a:avLst/>
          </a:prstGeom>
          <a:noFill/>
          <a:ln w="12700">
            <a:solidFill>
              <a:schemeClr val="tx1"/>
            </a:solidFill>
            <a:round/>
            <a:headEnd/>
            <a:tailEnd/>
          </a:ln>
        </p:spPr>
        <p:txBody>
          <a:bodyPr wrap="none" anchor="ctr"/>
          <a:lstStyle/>
          <a:p>
            <a:endParaRPr lang="en-US"/>
          </a:p>
        </p:txBody>
      </p:sp>
      <p:sp>
        <p:nvSpPr>
          <p:cNvPr id="55312" name="Rectangle 16"/>
          <p:cNvSpPr>
            <a:spLocks noChangeArrowheads="1"/>
          </p:cNvSpPr>
          <p:nvPr/>
        </p:nvSpPr>
        <p:spPr bwMode="auto">
          <a:xfrm>
            <a:off x="2527300" y="25146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t>0000</a:t>
            </a:r>
          </a:p>
        </p:txBody>
      </p:sp>
      <p:sp>
        <p:nvSpPr>
          <p:cNvPr id="55313" name="Rectangle 17"/>
          <p:cNvSpPr>
            <a:spLocks noChangeArrowheads="1"/>
          </p:cNvSpPr>
          <p:nvPr/>
        </p:nvSpPr>
        <p:spPr bwMode="auto">
          <a:xfrm>
            <a:off x="2895600" y="28067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t>0001</a:t>
            </a:r>
          </a:p>
        </p:txBody>
      </p:sp>
      <p:sp>
        <p:nvSpPr>
          <p:cNvPr id="55314" name="Rectangle 18"/>
          <p:cNvSpPr>
            <a:spLocks noChangeArrowheads="1"/>
          </p:cNvSpPr>
          <p:nvPr/>
        </p:nvSpPr>
        <p:spPr bwMode="auto">
          <a:xfrm>
            <a:off x="3136900" y="31369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t>0010</a:t>
            </a:r>
          </a:p>
        </p:txBody>
      </p:sp>
      <p:sp>
        <p:nvSpPr>
          <p:cNvPr id="55315" name="Rectangle 19"/>
          <p:cNvSpPr>
            <a:spLocks noChangeArrowheads="1"/>
          </p:cNvSpPr>
          <p:nvPr/>
        </p:nvSpPr>
        <p:spPr bwMode="auto">
          <a:xfrm>
            <a:off x="3289300" y="34925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t>0011</a:t>
            </a:r>
          </a:p>
        </p:txBody>
      </p:sp>
      <p:sp>
        <p:nvSpPr>
          <p:cNvPr id="55316" name="Rectangle 20"/>
          <p:cNvSpPr>
            <a:spLocks noChangeArrowheads="1"/>
          </p:cNvSpPr>
          <p:nvPr/>
        </p:nvSpPr>
        <p:spPr bwMode="auto">
          <a:xfrm>
            <a:off x="1841500" y="49022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t>1000</a:t>
            </a:r>
          </a:p>
        </p:txBody>
      </p:sp>
      <p:sp>
        <p:nvSpPr>
          <p:cNvPr id="55317" name="Rectangle 21"/>
          <p:cNvSpPr>
            <a:spLocks noChangeArrowheads="1"/>
          </p:cNvSpPr>
          <p:nvPr/>
        </p:nvSpPr>
        <p:spPr bwMode="auto">
          <a:xfrm>
            <a:off x="3136900" y="43434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t>0101</a:t>
            </a:r>
          </a:p>
        </p:txBody>
      </p:sp>
      <p:sp>
        <p:nvSpPr>
          <p:cNvPr id="55318" name="Rectangle 22"/>
          <p:cNvSpPr>
            <a:spLocks noChangeArrowheads="1"/>
          </p:cNvSpPr>
          <p:nvPr/>
        </p:nvSpPr>
        <p:spPr bwMode="auto">
          <a:xfrm>
            <a:off x="2882900" y="46609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t>0110</a:t>
            </a:r>
          </a:p>
        </p:txBody>
      </p:sp>
      <p:sp>
        <p:nvSpPr>
          <p:cNvPr id="55319" name="Rectangle 23"/>
          <p:cNvSpPr>
            <a:spLocks noChangeArrowheads="1"/>
          </p:cNvSpPr>
          <p:nvPr/>
        </p:nvSpPr>
        <p:spPr bwMode="auto">
          <a:xfrm>
            <a:off x="3302000" y="38989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t>0100</a:t>
            </a:r>
          </a:p>
        </p:txBody>
      </p:sp>
      <p:sp>
        <p:nvSpPr>
          <p:cNvPr id="55320" name="Rectangle 24"/>
          <p:cNvSpPr>
            <a:spLocks noChangeArrowheads="1"/>
          </p:cNvSpPr>
          <p:nvPr/>
        </p:nvSpPr>
        <p:spPr bwMode="auto">
          <a:xfrm>
            <a:off x="1384300" y="45720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t>1001</a:t>
            </a:r>
          </a:p>
        </p:txBody>
      </p:sp>
      <p:sp>
        <p:nvSpPr>
          <p:cNvPr id="55321" name="Rectangle 25"/>
          <p:cNvSpPr>
            <a:spLocks noChangeArrowheads="1"/>
          </p:cNvSpPr>
          <p:nvPr/>
        </p:nvSpPr>
        <p:spPr bwMode="auto">
          <a:xfrm>
            <a:off x="1181100" y="42037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t>1010</a:t>
            </a:r>
          </a:p>
        </p:txBody>
      </p:sp>
      <p:sp>
        <p:nvSpPr>
          <p:cNvPr id="55322" name="Rectangle 26"/>
          <p:cNvSpPr>
            <a:spLocks noChangeArrowheads="1"/>
          </p:cNvSpPr>
          <p:nvPr/>
        </p:nvSpPr>
        <p:spPr bwMode="auto">
          <a:xfrm>
            <a:off x="1079500" y="37973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t>1011</a:t>
            </a:r>
          </a:p>
        </p:txBody>
      </p:sp>
      <p:sp>
        <p:nvSpPr>
          <p:cNvPr id="55323" name="Rectangle 27"/>
          <p:cNvSpPr>
            <a:spLocks noChangeArrowheads="1"/>
          </p:cNvSpPr>
          <p:nvPr/>
        </p:nvSpPr>
        <p:spPr bwMode="auto">
          <a:xfrm>
            <a:off x="1104900" y="34163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t>1100</a:t>
            </a:r>
          </a:p>
        </p:txBody>
      </p:sp>
      <p:sp>
        <p:nvSpPr>
          <p:cNvPr id="55324" name="Rectangle 28"/>
          <p:cNvSpPr>
            <a:spLocks noChangeArrowheads="1"/>
          </p:cNvSpPr>
          <p:nvPr/>
        </p:nvSpPr>
        <p:spPr bwMode="auto">
          <a:xfrm>
            <a:off x="1244600" y="30480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t>1101</a:t>
            </a:r>
          </a:p>
        </p:txBody>
      </p:sp>
      <p:sp>
        <p:nvSpPr>
          <p:cNvPr id="55325" name="Rectangle 29"/>
          <p:cNvSpPr>
            <a:spLocks noChangeArrowheads="1"/>
          </p:cNvSpPr>
          <p:nvPr/>
        </p:nvSpPr>
        <p:spPr bwMode="auto">
          <a:xfrm>
            <a:off x="2489200" y="49276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t>0111</a:t>
            </a:r>
          </a:p>
        </p:txBody>
      </p:sp>
      <p:sp>
        <p:nvSpPr>
          <p:cNvPr id="55326" name="Rectangle 30"/>
          <p:cNvSpPr>
            <a:spLocks noChangeArrowheads="1"/>
          </p:cNvSpPr>
          <p:nvPr/>
        </p:nvSpPr>
        <p:spPr bwMode="auto">
          <a:xfrm>
            <a:off x="1549400" y="27686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t>1110</a:t>
            </a:r>
          </a:p>
        </p:txBody>
      </p:sp>
      <p:sp>
        <p:nvSpPr>
          <p:cNvPr id="55327" name="Rectangle 31"/>
          <p:cNvSpPr>
            <a:spLocks noChangeArrowheads="1"/>
          </p:cNvSpPr>
          <p:nvPr/>
        </p:nvSpPr>
        <p:spPr bwMode="auto">
          <a:xfrm>
            <a:off x="1943100" y="25019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t>1111</a:t>
            </a:r>
          </a:p>
        </p:txBody>
      </p:sp>
      <p:sp>
        <p:nvSpPr>
          <p:cNvPr id="55328" name="Line 32"/>
          <p:cNvSpPr>
            <a:spLocks noChangeShapeType="1"/>
          </p:cNvSpPr>
          <p:nvPr/>
        </p:nvSpPr>
        <p:spPr bwMode="auto">
          <a:xfrm flipH="1">
            <a:off x="2400300" y="2108200"/>
            <a:ext cx="114300" cy="3454400"/>
          </a:xfrm>
          <a:prstGeom prst="line">
            <a:avLst/>
          </a:prstGeom>
          <a:noFill/>
          <a:ln w="12700">
            <a:pattFill prst="narHorz">
              <a:fgClr>
                <a:schemeClr val="tx1"/>
              </a:fgClr>
              <a:bgClr>
                <a:schemeClr val="bg1"/>
              </a:bgClr>
            </a:pattFill>
            <a:round/>
            <a:headEnd/>
            <a:tailEnd/>
          </a:ln>
        </p:spPr>
        <p:txBody>
          <a:bodyPr/>
          <a:lstStyle/>
          <a:p>
            <a:endParaRPr lang="en-IN"/>
          </a:p>
        </p:txBody>
      </p:sp>
      <p:sp>
        <p:nvSpPr>
          <p:cNvPr id="55329" name="Rectangle 33"/>
          <p:cNvSpPr>
            <a:spLocks noChangeArrowheads="1"/>
          </p:cNvSpPr>
          <p:nvPr/>
        </p:nvSpPr>
        <p:spPr bwMode="auto">
          <a:xfrm>
            <a:off x="2705100" y="2120900"/>
            <a:ext cx="38735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t>+0</a:t>
            </a:r>
          </a:p>
        </p:txBody>
      </p:sp>
      <p:sp>
        <p:nvSpPr>
          <p:cNvPr id="55330" name="Rectangle 34"/>
          <p:cNvSpPr>
            <a:spLocks noChangeArrowheads="1"/>
          </p:cNvSpPr>
          <p:nvPr/>
        </p:nvSpPr>
        <p:spPr bwMode="auto">
          <a:xfrm>
            <a:off x="3390900" y="2514600"/>
            <a:ext cx="38735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t>+1</a:t>
            </a:r>
          </a:p>
        </p:txBody>
      </p:sp>
      <p:sp>
        <p:nvSpPr>
          <p:cNvPr id="55331" name="Rectangle 35"/>
          <p:cNvSpPr>
            <a:spLocks noChangeArrowheads="1"/>
          </p:cNvSpPr>
          <p:nvPr/>
        </p:nvSpPr>
        <p:spPr bwMode="auto">
          <a:xfrm>
            <a:off x="3695700" y="2959100"/>
            <a:ext cx="38735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t>+2</a:t>
            </a:r>
          </a:p>
        </p:txBody>
      </p:sp>
      <p:sp>
        <p:nvSpPr>
          <p:cNvPr id="55332" name="Rectangle 36"/>
          <p:cNvSpPr>
            <a:spLocks noChangeArrowheads="1"/>
          </p:cNvSpPr>
          <p:nvPr/>
        </p:nvSpPr>
        <p:spPr bwMode="auto">
          <a:xfrm>
            <a:off x="3937000" y="3416300"/>
            <a:ext cx="38735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t>+3</a:t>
            </a:r>
          </a:p>
        </p:txBody>
      </p:sp>
      <p:sp>
        <p:nvSpPr>
          <p:cNvPr id="55333" name="Rectangle 37"/>
          <p:cNvSpPr>
            <a:spLocks noChangeArrowheads="1"/>
          </p:cNvSpPr>
          <p:nvPr/>
        </p:nvSpPr>
        <p:spPr bwMode="auto">
          <a:xfrm>
            <a:off x="3898900" y="3924300"/>
            <a:ext cx="38735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t>+4</a:t>
            </a:r>
          </a:p>
        </p:txBody>
      </p:sp>
      <p:sp>
        <p:nvSpPr>
          <p:cNvPr id="55334" name="Rectangle 38"/>
          <p:cNvSpPr>
            <a:spLocks noChangeArrowheads="1"/>
          </p:cNvSpPr>
          <p:nvPr/>
        </p:nvSpPr>
        <p:spPr bwMode="auto">
          <a:xfrm>
            <a:off x="3733800" y="4445000"/>
            <a:ext cx="38735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t>+5</a:t>
            </a:r>
          </a:p>
        </p:txBody>
      </p:sp>
      <p:sp>
        <p:nvSpPr>
          <p:cNvPr id="55335" name="Rectangle 39"/>
          <p:cNvSpPr>
            <a:spLocks noChangeArrowheads="1"/>
          </p:cNvSpPr>
          <p:nvPr/>
        </p:nvSpPr>
        <p:spPr bwMode="auto">
          <a:xfrm>
            <a:off x="3467100" y="4826000"/>
            <a:ext cx="38735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t>+6</a:t>
            </a:r>
          </a:p>
        </p:txBody>
      </p:sp>
      <p:sp>
        <p:nvSpPr>
          <p:cNvPr id="55336" name="Rectangle 40"/>
          <p:cNvSpPr>
            <a:spLocks noChangeArrowheads="1"/>
          </p:cNvSpPr>
          <p:nvPr/>
        </p:nvSpPr>
        <p:spPr bwMode="auto">
          <a:xfrm>
            <a:off x="2946400" y="5257800"/>
            <a:ext cx="38735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t>+7</a:t>
            </a:r>
          </a:p>
        </p:txBody>
      </p:sp>
      <p:sp>
        <p:nvSpPr>
          <p:cNvPr id="55337" name="Rectangle 41"/>
          <p:cNvSpPr>
            <a:spLocks noChangeArrowheads="1"/>
          </p:cNvSpPr>
          <p:nvPr/>
        </p:nvSpPr>
        <p:spPr bwMode="auto">
          <a:xfrm>
            <a:off x="1574800" y="5207000"/>
            <a:ext cx="3302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t>-8</a:t>
            </a:r>
          </a:p>
        </p:txBody>
      </p:sp>
      <p:sp>
        <p:nvSpPr>
          <p:cNvPr id="55338" name="Rectangle 42"/>
          <p:cNvSpPr>
            <a:spLocks noChangeArrowheads="1"/>
          </p:cNvSpPr>
          <p:nvPr/>
        </p:nvSpPr>
        <p:spPr bwMode="auto">
          <a:xfrm>
            <a:off x="876300" y="4787900"/>
            <a:ext cx="3302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t>-7</a:t>
            </a:r>
          </a:p>
        </p:txBody>
      </p:sp>
      <p:sp>
        <p:nvSpPr>
          <p:cNvPr id="55339" name="Rectangle 43"/>
          <p:cNvSpPr>
            <a:spLocks noChangeArrowheads="1"/>
          </p:cNvSpPr>
          <p:nvPr/>
        </p:nvSpPr>
        <p:spPr bwMode="auto">
          <a:xfrm>
            <a:off x="647700" y="4267200"/>
            <a:ext cx="3302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t>-6</a:t>
            </a:r>
          </a:p>
        </p:txBody>
      </p:sp>
      <p:sp>
        <p:nvSpPr>
          <p:cNvPr id="55340" name="Rectangle 44"/>
          <p:cNvSpPr>
            <a:spLocks noChangeArrowheads="1"/>
          </p:cNvSpPr>
          <p:nvPr/>
        </p:nvSpPr>
        <p:spPr bwMode="auto">
          <a:xfrm>
            <a:off x="457200" y="3683000"/>
            <a:ext cx="3302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t>-5</a:t>
            </a:r>
          </a:p>
        </p:txBody>
      </p:sp>
      <p:sp>
        <p:nvSpPr>
          <p:cNvPr id="55341" name="Rectangle 45"/>
          <p:cNvSpPr>
            <a:spLocks noChangeArrowheads="1"/>
          </p:cNvSpPr>
          <p:nvPr/>
        </p:nvSpPr>
        <p:spPr bwMode="auto">
          <a:xfrm>
            <a:off x="495300" y="3238500"/>
            <a:ext cx="3302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t>-4</a:t>
            </a:r>
          </a:p>
        </p:txBody>
      </p:sp>
      <p:sp>
        <p:nvSpPr>
          <p:cNvPr id="55342" name="Rectangle 46"/>
          <p:cNvSpPr>
            <a:spLocks noChangeArrowheads="1"/>
          </p:cNvSpPr>
          <p:nvPr/>
        </p:nvSpPr>
        <p:spPr bwMode="auto">
          <a:xfrm>
            <a:off x="774700" y="2857500"/>
            <a:ext cx="3302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t>-3</a:t>
            </a:r>
          </a:p>
        </p:txBody>
      </p:sp>
      <p:sp>
        <p:nvSpPr>
          <p:cNvPr id="55343" name="Rectangle 47"/>
          <p:cNvSpPr>
            <a:spLocks noChangeArrowheads="1"/>
          </p:cNvSpPr>
          <p:nvPr/>
        </p:nvSpPr>
        <p:spPr bwMode="auto">
          <a:xfrm>
            <a:off x="1143000" y="2425700"/>
            <a:ext cx="3302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t>-2</a:t>
            </a:r>
          </a:p>
        </p:txBody>
      </p:sp>
      <p:sp>
        <p:nvSpPr>
          <p:cNvPr id="55344" name="Rectangle 48"/>
          <p:cNvSpPr>
            <a:spLocks noChangeArrowheads="1"/>
          </p:cNvSpPr>
          <p:nvPr/>
        </p:nvSpPr>
        <p:spPr bwMode="auto">
          <a:xfrm>
            <a:off x="1689100" y="2057400"/>
            <a:ext cx="3302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t>-1</a:t>
            </a:r>
          </a:p>
        </p:txBody>
      </p:sp>
      <p:sp>
        <p:nvSpPr>
          <p:cNvPr id="55345" name="Oval 49"/>
          <p:cNvSpPr>
            <a:spLocks noChangeArrowheads="1"/>
          </p:cNvSpPr>
          <p:nvPr/>
        </p:nvSpPr>
        <p:spPr bwMode="auto">
          <a:xfrm>
            <a:off x="5530850" y="2444750"/>
            <a:ext cx="2806700" cy="2806700"/>
          </a:xfrm>
          <a:prstGeom prst="ellipse">
            <a:avLst/>
          </a:prstGeom>
          <a:noFill/>
          <a:ln w="12700">
            <a:solidFill>
              <a:schemeClr val="tx1"/>
            </a:solidFill>
            <a:round/>
            <a:headEnd/>
            <a:tailEnd/>
          </a:ln>
        </p:spPr>
        <p:txBody>
          <a:bodyPr wrap="none" anchor="ctr"/>
          <a:lstStyle/>
          <a:p>
            <a:endParaRPr lang="en-US"/>
          </a:p>
        </p:txBody>
      </p:sp>
      <p:sp>
        <p:nvSpPr>
          <p:cNvPr id="55346" name="Rectangle 50"/>
          <p:cNvSpPr>
            <a:spLocks noChangeArrowheads="1"/>
          </p:cNvSpPr>
          <p:nvPr/>
        </p:nvSpPr>
        <p:spPr bwMode="auto">
          <a:xfrm>
            <a:off x="7023100" y="25400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t>0000</a:t>
            </a:r>
          </a:p>
        </p:txBody>
      </p:sp>
      <p:sp>
        <p:nvSpPr>
          <p:cNvPr id="55347" name="Rectangle 51"/>
          <p:cNvSpPr>
            <a:spLocks noChangeArrowheads="1"/>
          </p:cNvSpPr>
          <p:nvPr/>
        </p:nvSpPr>
        <p:spPr bwMode="auto">
          <a:xfrm>
            <a:off x="7391400" y="28321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t>0001</a:t>
            </a:r>
          </a:p>
        </p:txBody>
      </p:sp>
      <p:sp>
        <p:nvSpPr>
          <p:cNvPr id="55348" name="Rectangle 52"/>
          <p:cNvSpPr>
            <a:spLocks noChangeArrowheads="1"/>
          </p:cNvSpPr>
          <p:nvPr/>
        </p:nvSpPr>
        <p:spPr bwMode="auto">
          <a:xfrm>
            <a:off x="7632700" y="31623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t>0010</a:t>
            </a:r>
          </a:p>
        </p:txBody>
      </p:sp>
      <p:sp>
        <p:nvSpPr>
          <p:cNvPr id="55349" name="Rectangle 53"/>
          <p:cNvSpPr>
            <a:spLocks noChangeArrowheads="1"/>
          </p:cNvSpPr>
          <p:nvPr/>
        </p:nvSpPr>
        <p:spPr bwMode="auto">
          <a:xfrm>
            <a:off x="7785100" y="35179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t>0011</a:t>
            </a:r>
          </a:p>
        </p:txBody>
      </p:sp>
      <p:sp>
        <p:nvSpPr>
          <p:cNvPr id="55350" name="Rectangle 54"/>
          <p:cNvSpPr>
            <a:spLocks noChangeArrowheads="1"/>
          </p:cNvSpPr>
          <p:nvPr/>
        </p:nvSpPr>
        <p:spPr bwMode="auto">
          <a:xfrm>
            <a:off x="6337300" y="49276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t>1000</a:t>
            </a:r>
          </a:p>
        </p:txBody>
      </p:sp>
      <p:sp>
        <p:nvSpPr>
          <p:cNvPr id="55351" name="Rectangle 55"/>
          <p:cNvSpPr>
            <a:spLocks noChangeArrowheads="1"/>
          </p:cNvSpPr>
          <p:nvPr/>
        </p:nvSpPr>
        <p:spPr bwMode="auto">
          <a:xfrm>
            <a:off x="7632700" y="43688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t>0101</a:t>
            </a:r>
          </a:p>
        </p:txBody>
      </p:sp>
      <p:sp>
        <p:nvSpPr>
          <p:cNvPr id="55352" name="Rectangle 56"/>
          <p:cNvSpPr>
            <a:spLocks noChangeArrowheads="1"/>
          </p:cNvSpPr>
          <p:nvPr/>
        </p:nvSpPr>
        <p:spPr bwMode="auto">
          <a:xfrm>
            <a:off x="7378700" y="46863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t>0110</a:t>
            </a:r>
          </a:p>
        </p:txBody>
      </p:sp>
      <p:sp>
        <p:nvSpPr>
          <p:cNvPr id="55353" name="Rectangle 57"/>
          <p:cNvSpPr>
            <a:spLocks noChangeArrowheads="1"/>
          </p:cNvSpPr>
          <p:nvPr/>
        </p:nvSpPr>
        <p:spPr bwMode="auto">
          <a:xfrm>
            <a:off x="7797800" y="39243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t>0100</a:t>
            </a:r>
          </a:p>
        </p:txBody>
      </p:sp>
      <p:sp>
        <p:nvSpPr>
          <p:cNvPr id="55354" name="Rectangle 58"/>
          <p:cNvSpPr>
            <a:spLocks noChangeArrowheads="1"/>
          </p:cNvSpPr>
          <p:nvPr/>
        </p:nvSpPr>
        <p:spPr bwMode="auto">
          <a:xfrm>
            <a:off x="5880100" y="45974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t>1001</a:t>
            </a:r>
          </a:p>
        </p:txBody>
      </p:sp>
      <p:sp>
        <p:nvSpPr>
          <p:cNvPr id="55355" name="Rectangle 59"/>
          <p:cNvSpPr>
            <a:spLocks noChangeArrowheads="1"/>
          </p:cNvSpPr>
          <p:nvPr/>
        </p:nvSpPr>
        <p:spPr bwMode="auto">
          <a:xfrm>
            <a:off x="5676900" y="42291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t>1010</a:t>
            </a:r>
          </a:p>
        </p:txBody>
      </p:sp>
      <p:sp>
        <p:nvSpPr>
          <p:cNvPr id="55356" name="Rectangle 60"/>
          <p:cNvSpPr>
            <a:spLocks noChangeArrowheads="1"/>
          </p:cNvSpPr>
          <p:nvPr/>
        </p:nvSpPr>
        <p:spPr bwMode="auto">
          <a:xfrm>
            <a:off x="5575300" y="38227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t>1011</a:t>
            </a:r>
          </a:p>
        </p:txBody>
      </p:sp>
      <p:sp>
        <p:nvSpPr>
          <p:cNvPr id="55357" name="Rectangle 61"/>
          <p:cNvSpPr>
            <a:spLocks noChangeArrowheads="1"/>
          </p:cNvSpPr>
          <p:nvPr/>
        </p:nvSpPr>
        <p:spPr bwMode="auto">
          <a:xfrm>
            <a:off x="5600700" y="34417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t>1100</a:t>
            </a:r>
          </a:p>
        </p:txBody>
      </p:sp>
      <p:sp>
        <p:nvSpPr>
          <p:cNvPr id="55358" name="Rectangle 62"/>
          <p:cNvSpPr>
            <a:spLocks noChangeArrowheads="1"/>
          </p:cNvSpPr>
          <p:nvPr/>
        </p:nvSpPr>
        <p:spPr bwMode="auto">
          <a:xfrm>
            <a:off x="5740400" y="30734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t>1101</a:t>
            </a:r>
          </a:p>
        </p:txBody>
      </p:sp>
      <p:sp>
        <p:nvSpPr>
          <p:cNvPr id="55359" name="Rectangle 63"/>
          <p:cNvSpPr>
            <a:spLocks noChangeArrowheads="1"/>
          </p:cNvSpPr>
          <p:nvPr/>
        </p:nvSpPr>
        <p:spPr bwMode="auto">
          <a:xfrm>
            <a:off x="6985000" y="49530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t>0111</a:t>
            </a:r>
          </a:p>
        </p:txBody>
      </p:sp>
      <p:sp>
        <p:nvSpPr>
          <p:cNvPr id="55360" name="Rectangle 64"/>
          <p:cNvSpPr>
            <a:spLocks noChangeArrowheads="1"/>
          </p:cNvSpPr>
          <p:nvPr/>
        </p:nvSpPr>
        <p:spPr bwMode="auto">
          <a:xfrm>
            <a:off x="6045200" y="27940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t>1110</a:t>
            </a:r>
          </a:p>
        </p:txBody>
      </p:sp>
      <p:sp>
        <p:nvSpPr>
          <p:cNvPr id="55361" name="Rectangle 65"/>
          <p:cNvSpPr>
            <a:spLocks noChangeArrowheads="1"/>
          </p:cNvSpPr>
          <p:nvPr/>
        </p:nvSpPr>
        <p:spPr bwMode="auto">
          <a:xfrm>
            <a:off x="6438900" y="25273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t>1111</a:t>
            </a:r>
          </a:p>
        </p:txBody>
      </p:sp>
      <p:sp>
        <p:nvSpPr>
          <p:cNvPr id="55362" name="Line 66"/>
          <p:cNvSpPr>
            <a:spLocks noChangeShapeType="1"/>
          </p:cNvSpPr>
          <p:nvPr/>
        </p:nvSpPr>
        <p:spPr bwMode="auto">
          <a:xfrm flipH="1">
            <a:off x="6896100" y="2133600"/>
            <a:ext cx="114300" cy="3454400"/>
          </a:xfrm>
          <a:prstGeom prst="line">
            <a:avLst/>
          </a:prstGeom>
          <a:noFill/>
          <a:ln w="12700">
            <a:pattFill prst="narHorz">
              <a:fgClr>
                <a:schemeClr val="tx1"/>
              </a:fgClr>
              <a:bgClr>
                <a:schemeClr val="bg1"/>
              </a:bgClr>
            </a:pattFill>
            <a:round/>
            <a:headEnd/>
            <a:tailEnd/>
          </a:ln>
        </p:spPr>
        <p:txBody>
          <a:bodyPr/>
          <a:lstStyle/>
          <a:p>
            <a:endParaRPr lang="en-IN"/>
          </a:p>
        </p:txBody>
      </p:sp>
      <p:sp>
        <p:nvSpPr>
          <p:cNvPr id="55363" name="Rectangle 67"/>
          <p:cNvSpPr>
            <a:spLocks noChangeArrowheads="1"/>
          </p:cNvSpPr>
          <p:nvPr/>
        </p:nvSpPr>
        <p:spPr bwMode="auto">
          <a:xfrm>
            <a:off x="7200900" y="2146300"/>
            <a:ext cx="38735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t>+0</a:t>
            </a:r>
          </a:p>
        </p:txBody>
      </p:sp>
      <p:sp>
        <p:nvSpPr>
          <p:cNvPr id="55364" name="Rectangle 68"/>
          <p:cNvSpPr>
            <a:spLocks noChangeArrowheads="1"/>
          </p:cNvSpPr>
          <p:nvPr/>
        </p:nvSpPr>
        <p:spPr bwMode="auto">
          <a:xfrm>
            <a:off x="7886700" y="2540000"/>
            <a:ext cx="38735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t>+1</a:t>
            </a:r>
          </a:p>
        </p:txBody>
      </p:sp>
      <p:sp>
        <p:nvSpPr>
          <p:cNvPr id="55365" name="Rectangle 69"/>
          <p:cNvSpPr>
            <a:spLocks noChangeArrowheads="1"/>
          </p:cNvSpPr>
          <p:nvPr/>
        </p:nvSpPr>
        <p:spPr bwMode="auto">
          <a:xfrm>
            <a:off x="8191500" y="2984500"/>
            <a:ext cx="38735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t>+2</a:t>
            </a:r>
          </a:p>
        </p:txBody>
      </p:sp>
      <p:sp>
        <p:nvSpPr>
          <p:cNvPr id="55366" name="Rectangle 70"/>
          <p:cNvSpPr>
            <a:spLocks noChangeArrowheads="1"/>
          </p:cNvSpPr>
          <p:nvPr/>
        </p:nvSpPr>
        <p:spPr bwMode="auto">
          <a:xfrm>
            <a:off x="8432800" y="3441700"/>
            <a:ext cx="38735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t>+3</a:t>
            </a:r>
          </a:p>
        </p:txBody>
      </p:sp>
      <p:sp>
        <p:nvSpPr>
          <p:cNvPr id="55367" name="Rectangle 71"/>
          <p:cNvSpPr>
            <a:spLocks noChangeArrowheads="1"/>
          </p:cNvSpPr>
          <p:nvPr/>
        </p:nvSpPr>
        <p:spPr bwMode="auto">
          <a:xfrm>
            <a:off x="8394700" y="3949700"/>
            <a:ext cx="38735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t>+4</a:t>
            </a:r>
          </a:p>
        </p:txBody>
      </p:sp>
      <p:sp>
        <p:nvSpPr>
          <p:cNvPr id="55368" name="Rectangle 72"/>
          <p:cNvSpPr>
            <a:spLocks noChangeArrowheads="1"/>
          </p:cNvSpPr>
          <p:nvPr/>
        </p:nvSpPr>
        <p:spPr bwMode="auto">
          <a:xfrm>
            <a:off x="8229600" y="4470400"/>
            <a:ext cx="38735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t>+5</a:t>
            </a:r>
          </a:p>
        </p:txBody>
      </p:sp>
      <p:sp>
        <p:nvSpPr>
          <p:cNvPr id="55369" name="Rectangle 73"/>
          <p:cNvSpPr>
            <a:spLocks noChangeArrowheads="1"/>
          </p:cNvSpPr>
          <p:nvPr/>
        </p:nvSpPr>
        <p:spPr bwMode="auto">
          <a:xfrm>
            <a:off x="7962900" y="4851400"/>
            <a:ext cx="38735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t>+6</a:t>
            </a:r>
          </a:p>
        </p:txBody>
      </p:sp>
      <p:sp>
        <p:nvSpPr>
          <p:cNvPr id="55370" name="Rectangle 74"/>
          <p:cNvSpPr>
            <a:spLocks noChangeArrowheads="1"/>
          </p:cNvSpPr>
          <p:nvPr/>
        </p:nvSpPr>
        <p:spPr bwMode="auto">
          <a:xfrm>
            <a:off x="7442200" y="5283200"/>
            <a:ext cx="38735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t>+7</a:t>
            </a:r>
          </a:p>
        </p:txBody>
      </p:sp>
      <p:sp>
        <p:nvSpPr>
          <p:cNvPr id="55371" name="Rectangle 75"/>
          <p:cNvSpPr>
            <a:spLocks noChangeArrowheads="1"/>
          </p:cNvSpPr>
          <p:nvPr/>
        </p:nvSpPr>
        <p:spPr bwMode="auto">
          <a:xfrm>
            <a:off x="6070600" y="5232400"/>
            <a:ext cx="3302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t>-8</a:t>
            </a:r>
          </a:p>
        </p:txBody>
      </p:sp>
      <p:sp>
        <p:nvSpPr>
          <p:cNvPr id="55372" name="Rectangle 76"/>
          <p:cNvSpPr>
            <a:spLocks noChangeArrowheads="1"/>
          </p:cNvSpPr>
          <p:nvPr/>
        </p:nvSpPr>
        <p:spPr bwMode="auto">
          <a:xfrm>
            <a:off x="5372100" y="4813300"/>
            <a:ext cx="3302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t>-7</a:t>
            </a:r>
          </a:p>
        </p:txBody>
      </p:sp>
      <p:sp>
        <p:nvSpPr>
          <p:cNvPr id="55373" name="Rectangle 77"/>
          <p:cNvSpPr>
            <a:spLocks noChangeArrowheads="1"/>
          </p:cNvSpPr>
          <p:nvPr/>
        </p:nvSpPr>
        <p:spPr bwMode="auto">
          <a:xfrm>
            <a:off x="5143500" y="4292600"/>
            <a:ext cx="3302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t>-6</a:t>
            </a:r>
          </a:p>
        </p:txBody>
      </p:sp>
      <p:sp>
        <p:nvSpPr>
          <p:cNvPr id="55374" name="Rectangle 78"/>
          <p:cNvSpPr>
            <a:spLocks noChangeArrowheads="1"/>
          </p:cNvSpPr>
          <p:nvPr/>
        </p:nvSpPr>
        <p:spPr bwMode="auto">
          <a:xfrm>
            <a:off x="4953000" y="3708400"/>
            <a:ext cx="3302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t>-5</a:t>
            </a:r>
          </a:p>
        </p:txBody>
      </p:sp>
      <p:sp>
        <p:nvSpPr>
          <p:cNvPr id="55375" name="Rectangle 79"/>
          <p:cNvSpPr>
            <a:spLocks noChangeArrowheads="1"/>
          </p:cNvSpPr>
          <p:nvPr/>
        </p:nvSpPr>
        <p:spPr bwMode="auto">
          <a:xfrm>
            <a:off x="4991100" y="3263900"/>
            <a:ext cx="3302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t>-4</a:t>
            </a:r>
          </a:p>
        </p:txBody>
      </p:sp>
      <p:sp>
        <p:nvSpPr>
          <p:cNvPr id="55376" name="Rectangle 80"/>
          <p:cNvSpPr>
            <a:spLocks noChangeArrowheads="1"/>
          </p:cNvSpPr>
          <p:nvPr/>
        </p:nvSpPr>
        <p:spPr bwMode="auto">
          <a:xfrm>
            <a:off x="5270500" y="2882900"/>
            <a:ext cx="3302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t>-3</a:t>
            </a:r>
          </a:p>
        </p:txBody>
      </p:sp>
      <p:sp>
        <p:nvSpPr>
          <p:cNvPr id="55377" name="Rectangle 81"/>
          <p:cNvSpPr>
            <a:spLocks noChangeArrowheads="1"/>
          </p:cNvSpPr>
          <p:nvPr/>
        </p:nvSpPr>
        <p:spPr bwMode="auto">
          <a:xfrm>
            <a:off x="5638800" y="2451100"/>
            <a:ext cx="3302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t>-2</a:t>
            </a:r>
          </a:p>
        </p:txBody>
      </p:sp>
      <p:sp>
        <p:nvSpPr>
          <p:cNvPr id="55378" name="Rectangle 82"/>
          <p:cNvSpPr>
            <a:spLocks noChangeArrowheads="1"/>
          </p:cNvSpPr>
          <p:nvPr/>
        </p:nvSpPr>
        <p:spPr bwMode="auto">
          <a:xfrm>
            <a:off x="6184900" y="2082800"/>
            <a:ext cx="3302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t>-1</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0" y="704850"/>
            <a:ext cx="8229600" cy="1143000"/>
          </a:xfrm>
        </p:spPr>
        <p:txBody>
          <a:bodyPr/>
          <a:lstStyle/>
          <a:p>
            <a:pPr algn="ctr" eaLnBrk="1" hangingPunct="1"/>
            <a:r>
              <a:rPr lang="en-US" altLang="zh-CN" sz="2400" smtClean="0">
                <a:solidFill>
                  <a:srgbClr val="FFC000"/>
                </a:solidFill>
                <a:latin typeface="Times New Roman" pitchFamily="18" charset="0"/>
                <a:ea typeface="SimSun" pitchFamily="2" charset="-122"/>
                <a:cs typeface="Times New Roman" pitchFamily="18" charset="0"/>
              </a:rPr>
              <a:t>Overflow Conditions</a:t>
            </a:r>
          </a:p>
        </p:txBody>
      </p:sp>
      <p:sp>
        <p:nvSpPr>
          <p:cNvPr id="24579" name="Rectangle 3"/>
          <p:cNvSpPr>
            <a:spLocks noChangeArrowheads="1"/>
          </p:cNvSpPr>
          <p:nvPr/>
        </p:nvSpPr>
        <p:spPr bwMode="auto">
          <a:xfrm>
            <a:off x="1149350" y="1938338"/>
            <a:ext cx="330200" cy="1217612"/>
          </a:xfrm>
          <a:prstGeom prst="rect">
            <a:avLst/>
          </a:prstGeom>
          <a:noFill/>
          <a:ln w="12700">
            <a:noFill/>
            <a:miter lim="800000"/>
            <a:headEnd/>
            <a:tailEnd/>
          </a:ln>
        </p:spPr>
        <p:txBody>
          <a:bodyPr wrap="none" lIns="63500" tIns="25400" rIns="63500" bIns="25400">
            <a:spAutoFit/>
          </a:bodyPr>
          <a:lstStyle/>
          <a:p>
            <a:pPr algn="r" eaLnBrk="0" hangingPunct="0">
              <a:lnSpc>
                <a:spcPct val="85000"/>
              </a:lnSpc>
            </a:pPr>
            <a:r>
              <a:rPr kumimoji="1" lang="en-US" altLang="ko-KR" b="1"/>
              <a:t>5</a:t>
            </a:r>
          </a:p>
          <a:p>
            <a:pPr algn="r" eaLnBrk="0" hangingPunct="0">
              <a:lnSpc>
                <a:spcPct val="85000"/>
              </a:lnSpc>
            </a:pPr>
            <a:endParaRPr kumimoji="1" lang="en-US" altLang="ko-KR" b="1"/>
          </a:p>
          <a:p>
            <a:pPr algn="r" eaLnBrk="0" hangingPunct="0">
              <a:lnSpc>
                <a:spcPct val="85000"/>
              </a:lnSpc>
            </a:pPr>
            <a:r>
              <a:rPr kumimoji="1" lang="en-US" altLang="ko-KR" b="1"/>
              <a:t>3</a:t>
            </a:r>
          </a:p>
          <a:p>
            <a:pPr algn="r" eaLnBrk="0" hangingPunct="0">
              <a:lnSpc>
                <a:spcPct val="85000"/>
              </a:lnSpc>
            </a:pPr>
            <a:endParaRPr kumimoji="1" lang="en-US" altLang="ko-KR" b="1"/>
          </a:p>
          <a:p>
            <a:pPr algn="r" eaLnBrk="0" hangingPunct="0">
              <a:lnSpc>
                <a:spcPct val="85000"/>
              </a:lnSpc>
            </a:pPr>
            <a:r>
              <a:rPr kumimoji="1" lang="en-US" altLang="ko-KR" b="1"/>
              <a:t>-8</a:t>
            </a:r>
          </a:p>
        </p:txBody>
      </p:sp>
      <p:sp>
        <p:nvSpPr>
          <p:cNvPr id="24580" name="Rectangle 4"/>
          <p:cNvSpPr>
            <a:spLocks noChangeArrowheads="1"/>
          </p:cNvSpPr>
          <p:nvPr/>
        </p:nvSpPr>
        <p:spPr bwMode="auto">
          <a:xfrm>
            <a:off x="2228850" y="1709738"/>
            <a:ext cx="1016000" cy="1450975"/>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t>0 1 1 1</a:t>
            </a:r>
          </a:p>
          <a:p>
            <a:pPr eaLnBrk="0" hangingPunct="0">
              <a:lnSpc>
                <a:spcPct val="85000"/>
              </a:lnSpc>
            </a:pPr>
            <a:r>
              <a:rPr kumimoji="1" lang="en-US" altLang="ko-KR" b="1"/>
              <a:t>   0 1 0 1</a:t>
            </a:r>
          </a:p>
          <a:p>
            <a:pPr eaLnBrk="0" hangingPunct="0">
              <a:lnSpc>
                <a:spcPct val="85000"/>
              </a:lnSpc>
            </a:pPr>
            <a:endParaRPr kumimoji="1" lang="en-US" altLang="ko-KR" b="1"/>
          </a:p>
          <a:p>
            <a:pPr eaLnBrk="0" hangingPunct="0">
              <a:lnSpc>
                <a:spcPct val="85000"/>
              </a:lnSpc>
            </a:pPr>
            <a:r>
              <a:rPr kumimoji="1" lang="en-US" altLang="ko-KR" b="1"/>
              <a:t>   0 0 1 1</a:t>
            </a:r>
          </a:p>
          <a:p>
            <a:pPr eaLnBrk="0" hangingPunct="0">
              <a:lnSpc>
                <a:spcPct val="85000"/>
              </a:lnSpc>
            </a:pPr>
            <a:endParaRPr kumimoji="1" lang="en-US" altLang="ko-KR" b="1"/>
          </a:p>
          <a:p>
            <a:pPr eaLnBrk="0" hangingPunct="0">
              <a:lnSpc>
                <a:spcPct val="85000"/>
              </a:lnSpc>
            </a:pPr>
            <a:r>
              <a:rPr kumimoji="1" lang="en-US" altLang="ko-KR" b="1"/>
              <a:t>   1 0 0 0</a:t>
            </a:r>
          </a:p>
        </p:txBody>
      </p:sp>
      <p:sp>
        <p:nvSpPr>
          <p:cNvPr id="24581" name="Line 5"/>
          <p:cNvSpPr>
            <a:spLocks noChangeShapeType="1"/>
          </p:cNvSpPr>
          <p:nvPr/>
        </p:nvSpPr>
        <p:spPr bwMode="auto">
          <a:xfrm>
            <a:off x="1123950" y="2624138"/>
            <a:ext cx="368300" cy="0"/>
          </a:xfrm>
          <a:prstGeom prst="line">
            <a:avLst/>
          </a:prstGeom>
          <a:noFill/>
          <a:ln w="12700">
            <a:solidFill>
              <a:schemeClr val="tx1"/>
            </a:solidFill>
            <a:round/>
            <a:headEnd/>
            <a:tailEnd/>
          </a:ln>
        </p:spPr>
        <p:txBody>
          <a:bodyPr/>
          <a:lstStyle/>
          <a:p>
            <a:endParaRPr lang="en-IN"/>
          </a:p>
        </p:txBody>
      </p:sp>
      <p:sp>
        <p:nvSpPr>
          <p:cNvPr id="24582" name="Line 6"/>
          <p:cNvSpPr>
            <a:spLocks noChangeShapeType="1"/>
          </p:cNvSpPr>
          <p:nvPr/>
        </p:nvSpPr>
        <p:spPr bwMode="auto">
          <a:xfrm>
            <a:off x="2343150" y="2624138"/>
            <a:ext cx="914400" cy="0"/>
          </a:xfrm>
          <a:prstGeom prst="line">
            <a:avLst/>
          </a:prstGeom>
          <a:noFill/>
          <a:ln w="12700">
            <a:solidFill>
              <a:schemeClr val="tx1"/>
            </a:solidFill>
            <a:round/>
            <a:headEnd/>
            <a:tailEnd/>
          </a:ln>
        </p:spPr>
        <p:txBody>
          <a:bodyPr/>
          <a:lstStyle/>
          <a:p>
            <a:endParaRPr lang="en-IN"/>
          </a:p>
        </p:txBody>
      </p:sp>
      <p:sp>
        <p:nvSpPr>
          <p:cNvPr id="24583" name="Rectangle 7"/>
          <p:cNvSpPr>
            <a:spLocks noChangeArrowheads="1"/>
          </p:cNvSpPr>
          <p:nvPr/>
        </p:nvSpPr>
        <p:spPr bwMode="auto">
          <a:xfrm>
            <a:off x="4908550" y="2014538"/>
            <a:ext cx="330200" cy="1217612"/>
          </a:xfrm>
          <a:prstGeom prst="rect">
            <a:avLst/>
          </a:prstGeom>
          <a:noFill/>
          <a:ln w="12700">
            <a:noFill/>
            <a:miter lim="800000"/>
            <a:headEnd/>
            <a:tailEnd/>
          </a:ln>
        </p:spPr>
        <p:txBody>
          <a:bodyPr wrap="none" lIns="63500" tIns="25400" rIns="63500" bIns="25400">
            <a:spAutoFit/>
          </a:bodyPr>
          <a:lstStyle/>
          <a:p>
            <a:pPr algn="r" eaLnBrk="0" hangingPunct="0">
              <a:lnSpc>
                <a:spcPct val="85000"/>
              </a:lnSpc>
            </a:pPr>
            <a:r>
              <a:rPr kumimoji="1" lang="en-US" altLang="ko-KR" b="1"/>
              <a:t>-7</a:t>
            </a:r>
          </a:p>
          <a:p>
            <a:pPr algn="r" eaLnBrk="0" hangingPunct="0">
              <a:lnSpc>
                <a:spcPct val="85000"/>
              </a:lnSpc>
            </a:pPr>
            <a:endParaRPr kumimoji="1" lang="en-US" altLang="ko-KR" b="1"/>
          </a:p>
          <a:p>
            <a:pPr algn="r" eaLnBrk="0" hangingPunct="0">
              <a:lnSpc>
                <a:spcPct val="85000"/>
              </a:lnSpc>
            </a:pPr>
            <a:r>
              <a:rPr kumimoji="1" lang="en-US" altLang="ko-KR" b="1"/>
              <a:t>-2</a:t>
            </a:r>
          </a:p>
          <a:p>
            <a:pPr algn="r" eaLnBrk="0" hangingPunct="0">
              <a:lnSpc>
                <a:spcPct val="85000"/>
              </a:lnSpc>
            </a:pPr>
            <a:endParaRPr kumimoji="1" lang="en-US" altLang="ko-KR" b="1"/>
          </a:p>
          <a:p>
            <a:pPr algn="r" eaLnBrk="0" hangingPunct="0">
              <a:lnSpc>
                <a:spcPct val="85000"/>
              </a:lnSpc>
            </a:pPr>
            <a:r>
              <a:rPr kumimoji="1" lang="en-US" altLang="ko-KR" b="1"/>
              <a:t>7</a:t>
            </a:r>
          </a:p>
        </p:txBody>
      </p:sp>
      <p:sp>
        <p:nvSpPr>
          <p:cNvPr id="24584" name="Rectangle 8"/>
          <p:cNvSpPr>
            <a:spLocks noChangeArrowheads="1"/>
          </p:cNvSpPr>
          <p:nvPr/>
        </p:nvSpPr>
        <p:spPr bwMode="auto">
          <a:xfrm>
            <a:off x="5988050" y="1785938"/>
            <a:ext cx="1016000" cy="1450975"/>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t>1 0 0 0</a:t>
            </a:r>
          </a:p>
          <a:p>
            <a:pPr eaLnBrk="0" hangingPunct="0">
              <a:lnSpc>
                <a:spcPct val="85000"/>
              </a:lnSpc>
            </a:pPr>
            <a:r>
              <a:rPr kumimoji="1" lang="en-US" altLang="ko-KR" b="1"/>
              <a:t>   1 0 0 1</a:t>
            </a:r>
          </a:p>
          <a:p>
            <a:pPr eaLnBrk="0" hangingPunct="0">
              <a:lnSpc>
                <a:spcPct val="85000"/>
              </a:lnSpc>
            </a:pPr>
            <a:endParaRPr kumimoji="1" lang="en-US" altLang="ko-KR" b="1"/>
          </a:p>
          <a:p>
            <a:pPr eaLnBrk="0" hangingPunct="0">
              <a:lnSpc>
                <a:spcPct val="85000"/>
              </a:lnSpc>
            </a:pPr>
            <a:r>
              <a:rPr kumimoji="1" lang="en-US" altLang="ko-KR" b="1"/>
              <a:t>   1 1 0 0</a:t>
            </a:r>
          </a:p>
          <a:p>
            <a:pPr eaLnBrk="0" hangingPunct="0">
              <a:lnSpc>
                <a:spcPct val="85000"/>
              </a:lnSpc>
            </a:pPr>
            <a:endParaRPr kumimoji="1" lang="en-US" altLang="ko-KR" b="1"/>
          </a:p>
          <a:p>
            <a:pPr eaLnBrk="0" hangingPunct="0">
              <a:lnSpc>
                <a:spcPct val="85000"/>
              </a:lnSpc>
            </a:pPr>
            <a:r>
              <a:rPr kumimoji="1" lang="en-US" altLang="ko-KR" b="1"/>
              <a:t>1 0 1 1 1</a:t>
            </a:r>
          </a:p>
        </p:txBody>
      </p:sp>
      <p:sp>
        <p:nvSpPr>
          <p:cNvPr id="24585" name="Line 9"/>
          <p:cNvSpPr>
            <a:spLocks noChangeShapeType="1"/>
          </p:cNvSpPr>
          <p:nvPr/>
        </p:nvSpPr>
        <p:spPr bwMode="auto">
          <a:xfrm>
            <a:off x="4883150" y="2700338"/>
            <a:ext cx="368300" cy="0"/>
          </a:xfrm>
          <a:prstGeom prst="line">
            <a:avLst/>
          </a:prstGeom>
          <a:noFill/>
          <a:ln w="12700">
            <a:solidFill>
              <a:schemeClr val="tx1"/>
            </a:solidFill>
            <a:round/>
            <a:headEnd/>
            <a:tailEnd/>
          </a:ln>
        </p:spPr>
        <p:txBody>
          <a:bodyPr/>
          <a:lstStyle/>
          <a:p>
            <a:endParaRPr lang="en-IN"/>
          </a:p>
        </p:txBody>
      </p:sp>
      <p:sp>
        <p:nvSpPr>
          <p:cNvPr id="24586" name="Line 10"/>
          <p:cNvSpPr>
            <a:spLocks noChangeShapeType="1"/>
          </p:cNvSpPr>
          <p:nvPr/>
        </p:nvSpPr>
        <p:spPr bwMode="auto">
          <a:xfrm>
            <a:off x="6102350" y="2700338"/>
            <a:ext cx="914400" cy="0"/>
          </a:xfrm>
          <a:prstGeom prst="line">
            <a:avLst/>
          </a:prstGeom>
          <a:noFill/>
          <a:ln w="12700">
            <a:solidFill>
              <a:schemeClr val="tx1"/>
            </a:solidFill>
            <a:round/>
            <a:headEnd/>
            <a:tailEnd/>
          </a:ln>
        </p:spPr>
        <p:txBody>
          <a:bodyPr/>
          <a:lstStyle/>
          <a:p>
            <a:endParaRPr lang="en-IN"/>
          </a:p>
        </p:txBody>
      </p:sp>
      <p:sp>
        <p:nvSpPr>
          <p:cNvPr id="24587" name="Line 11"/>
          <p:cNvSpPr>
            <a:spLocks noChangeShapeType="1"/>
          </p:cNvSpPr>
          <p:nvPr/>
        </p:nvSpPr>
        <p:spPr bwMode="auto">
          <a:xfrm>
            <a:off x="6216650" y="3119438"/>
            <a:ext cx="0" cy="152400"/>
          </a:xfrm>
          <a:prstGeom prst="line">
            <a:avLst/>
          </a:prstGeom>
          <a:noFill/>
          <a:ln w="12700">
            <a:solidFill>
              <a:schemeClr val="tx1"/>
            </a:solidFill>
            <a:round/>
            <a:headEnd/>
            <a:tailEnd/>
          </a:ln>
        </p:spPr>
        <p:txBody>
          <a:bodyPr/>
          <a:lstStyle/>
          <a:p>
            <a:endParaRPr lang="en-IN"/>
          </a:p>
        </p:txBody>
      </p:sp>
      <p:sp>
        <p:nvSpPr>
          <p:cNvPr id="24588" name="Line 12"/>
          <p:cNvSpPr>
            <a:spLocks noChangeShapeType="1"/>
          </p:cNvSpPr>
          <p:nvPr/>
        </p:nvSpPr>
        <p:spPr bwMode="auto">
          <a:xfrm>
            <a:off x="6242050" y="3271838"/>
            <a:ext cx="838200" cy="0"/>
          </a:xfrm>
          <a:prstGeom prst="line">
            <a:avLst/>
          </a:prstGeom>
          <a:noFill/>
          <a:ln w="12700">
            <a:solidFill>
              <a:schemeClr val="tx1"/>
            </a:solidFill>
            <a:round/>
            <a:headEnd/>
            <a:tailEnd/>
          </a:ln>
        </p:spPr>
        <p:txBody>
          <a:bodyPr/>
          <a:lstStyle/>
          <a:p>
            <a:endParaRPr lang="en-IN"/>
          </a:p>
        </p:txBody>
      </p:sp>
      <p:sp>
        <p:nvSpPr>
          <p:cNvPr id="24589" name="Rectangle 13"/>
          <p:cNvSpPr>
            <a:spLocks noChangeArrowheads="1"/>
          </p:cNvSpPr>
          <p:nvPr/>
        </p:nvSpPr>
        <p:spPr bwMode="auto">
          <a:xfrm>
            <a:off x="1225550" y="3944938"/>
            <a:ext cx="254000" cy="1217612"/>
          </a:xfrm>
          <a:prstGeom prst="rect">
            <a:avLst/>
          </a:prstGeom>
          <a:noFill/>
          <a:ln w="12700">
            <a:noFill/>
            <a:miter lim="800000"/>
            <a:headEnd/>
            <a:tailEnd/>
          </a:ln>
        </p:spPr>
        <p:txBody>
          <a:bodyPr wrap="none" lIns="63500" tIns="25400" rIns="63500" bIns="25400">
            <a:spAutoFit/>
          </a:bodyPr>
          <a:lstStyle/>
          <a:p>
            <a:pPr algn="r" eaLnBrk="0" hangingPunct="0">
              <a:lnSpc>
                <a:spcPct val="85000"/>
              </a:lnSpc>
            </a:pPr>
            <a:r>
              <a:rPr kumimoji="1" lang="en-US" altLang="ko-KR" b="1"/>
              <a:t>5</a:t>
            </a:r>
          </a:p>
          <a:p>
            <a:pPr algn="r" eaLnBrk="0" hangingPunct="0">
              <a:lnSpc>
                <a:spcPct val="85000"/>
              </a:lnSpc>
            </a:pPr>
            <a:endParaRPr kumimoji="1" lang="en-US" altLang="ko-KR" b="1"/>
          </a:p>
          <a:p>
            <a:pPr algn="r" eaLnBrk="0" hangingPunct="0">
              <a:lnSpc>
                <a:spcPct val="85000"/>
              </a:lnSpc>
            </a:pPr>
            <a:r>
              <a:rPr kumimoji="1" lang="en-US" altLang="ko-KR" b="1"/>
              <a:t>2</a:t>
            </a:r>
          </a:p>
          <a:p>
            <a:pPr algn="r" eaLnBrk="0" hangingPunct="0">
              <a:lnSpc>
                <a:spcPct val="85000"/>
              </a:lnSpc>
            </a:pPr>
            <a:endParaRPr kumimoji="1" lang="en-US" altLang="ko-KR" b="1"/>
          </a:p>
          <a:p>
            <a:pPr algn="r" eaLnBrk="0" hangingPunct="0">
              <a:lnSpc>
                <a:spcPct val="85000"/>
              </a:lnSpc>
            </a:pPr>
            <a:r>
              <a:rPr kumimoji="1" lang="en-US" altLang="ko-KR" b="1"/>
              <a:t>7</a:t>
            </a:r>
          </a:p>
        </p:txBody>
      </p:sp>
      <p:sp>
        <p:nvSpPr>
          <p:cNvPr id="24590" name="Rectangle 14"/>
          <p:cNvSpPr>
            <a:spLocks noChangeArrowheads="1"/>
          </p:cNvSpPr>
          <p:nvPr/>
        </p:nvSpPr>
        <p:spPr bwMode="auto">
          <a:xfrm>
            <a:off x="2228850" y="3716338"/>
            <a:ext cx="1016000" cy="1450975"/>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t>0 0 0 0</a:t>
            </a:r>
          </a:p>
          <a:p>
            <a:pPr eaLnBrk="0" hangingPunct="0">
              <a:lnSpc>
                <a:spcPct val="85000"/>
              </a:lnSpc>
            </a:pPr>
            <a:r>
              <a:rPr kumimoji="1" lang="en-US" altLang="ko-KR" b="1"/>
              <a:t>   0 1 0 1</a:t>
            </a:r>
          </a:p>
          <a:p>
            <a:pPr eaLnBrk="0" hangingPunct="0">
              <a:lnSpc>
                <a:spcPct val="85000"/>
              </a:lnSpc>
            </a:pPr>
            <a:endParaRPr kumimoji="1" lang="en-US" altLang="ko-KR" b="1"/>
          </a:p>
          <a:p>
            <a:pPr eaLnBrk="0" hangingPunct="0">
              <a:lnSpc>
                <a:spcPct val="85000"/>
              </a:lnSpc>
            </a:pPr>
            <a:r>
              <a:rPr kumimoji="1" lang="en-US" altLang="ko-KR" b="1"/>
              <a:t>   0 0 1 0</a:t>
            </a:r>
          </a:p>
          <a:p>
            <a:pPr eaLnBrk="0" hangingPunct="0">
              <a:lnSpc>
                <a:spcPct val="85000"/>
              </a:lnSpc>
            </a:pPr>
            <a:endParaRPr kumimoji="1" lang="en-US" altLang="ko-KR" b="1"/>
          </a:p>
          <a:p>
            <a:pPr eaLnBrk="0" hangingPunct="0">
              <a:lnSpc>
                <a:spcPct val="85000"/>
              </a:lnSpc>
            </a:pPr>
            <a:r>
              <a:rPr kumimoji="1" lang="en-US" altLang="ko-KR" b="1"/>
              <a:t>   0 1 1 1</a:t>
            </a:r>
          </a:p>
        </p:txBody>
      </p:sp>
      <p:sp>
        <p:nvSpPr>
          <p:cNvPr id="24591" name="Line 15"/>
          <p:cNvSpPr>
            <a:spLocks noChangeShapeType="1"/>
          </p:cNvSpPr>
          <p:nvPr/>
        </p:nvSpPr>
        <p:spPr bwMode="auto">
          <a:xfrm>
            <a:off x="1123950" y="4630738"/>
            <a:ext cx="368300" cy="0"/>
          </a:xfrm>
          <a:prstGeom prst="line">
            <a:avLst/>
          </a:prstGeom>
          <a:noFill/>
          <a:ln w="12700">
            <a:solidFill>
              <a:schemeClr val="tx1"/>
            </a:solidFill>
            <a:round/>
            <a:headEnd/>
            <a:tailEnd/>
          </a:ln>
        </p:spPr>
        <p:txBody>
          <a:bodyPr/>
          <a:lstStyle/>
          <a:p>
            <a:endParaRPr lang="en-IN"/>
          </a:p>
        </p:txBody>
      </p:sp>
      <p:sp>
        <p:nvSpPr>
          <p:cNvPr id="24592" name="Line 16"/>
          <p:cNvSpPr>
            <a:spLocks noChangeShapeType="1"/>
          </p:cNvSpPr>
          <p:nvPr/>
        </p:nvSpPr>
        <p:spPr bwMode="auto">
          <a:xfrm>
            <a:off x="2343150" y="4630738"/>
            <a:ext cx="914400" cy="0"/>
          </a:xfrm>
          <a:prstGeom prst="line">
            <a:avLst/>
          </a:prstGeom>
          <a:noFill/>
          <a:ln w="12700">
            <a:solidFill>
              <a:schemeClr val="tx1"/>
            </a:solidFill>
            <a:round/>
            <a:headEnd/>
            <a:tailEnd/>
          </a:ln>
        </p:spPr>
        <p:txBody>
          <a:bodyPr/>
          <a:lstStyle/>
          <a:p>
            <a:endParaRPr lang="en-IN"/>
          </a:p>
        </p:txBody>
      </p:sp>
      <p:sp>
        <p:nvSpPr>
          <p:cNvPr id="24593" name="Rectangle 17"/>
          <p:cNvSpPr>
            <a:spLocks noChangeArrowheads="1"/>
          </p:cNvSpPr>
          <p:nvPr/>
        </p:nvSpPr>
        <p:spPr bwMode="auto">
          <a:xfrm>
            <a:off x="4921250" y="4021138"/>
            <a:ext cx="330200" cy="1217612"/>
          </a:xfrm>
          <a:prstGeom prst="rect">
            <a:avLst/>
          </a:prstGeom>
          <a:noFill/>
          <a:ln w="12700">
            <a:noFill/>
            <a:miter lim="800000"/>
            <a:headEnd/>
            <a:tailEnd/>
          </a:ln>
        </p:spPr>
        <p:txBody>
          <a:bodyPr wrap="none" lIns="63500" tIns="25400" rIns="63500" bIns="25400">
            <a:spAutoFit/>
          </a:bodyPr>
          <a:lstStyle/>
          <a:p>
            <a:pPr algn="r" eaLnBrk="0" hangingPunct="0">
              <a:lnSpc>
                <a:spcPct val="85000"/>
              </a:lnSpc>
            </a:pPr>
            <a:r>
              <a:rPr kumimoji="1" lang="en-US" altLang="ko-KR" b="1"/>
              <a:t>-3</a:t>
            </a:r>
          </a:p>
          <a:p>
            <a:pPr algn="r" eaLnBrk="0" hangingPunct="0">
              <a:lnSpc>
                <a:spcPct val="85000"/>
              </a:lnSpc>
            </a:pPr>
            <a:endParaRPr kumimoji="1" lang="en-US" altLang="ko-KR" b="1"/>
          </a:p>
          <a:p>
            <a:pPr algn="r" eaLnBrk="0" hangingPunct="0">
              <a:lnSpc>
                <a:spcPct val="85000"/>
              </a:lnSpc>
            </a:pPr>
            <a:r>
              <a:rPr kumimoji="1" lang="en-US" altLang="ko-KR" b="1"/>
              <a:t>-5</a:t>
            </a:r>
          </a:p>
          <a:p>
            <a:pPr algn="r" eaLnBrk="0" hangingPunct="0">
              <a:lnSpc>
                <a:spcPct val="85000"/>
              </a:lnSpc>
            </a:pPr>
            <a:endParaRPr kumimoji="1" lang="en-US" altLang="ko-KR" b="1"/>
          </a:p>
          <a:p>
            <a:pPr algn="r" eaLnBrk="0" hangingPunct="0">
              <a:lnSpc>
                <a:spcPct val="85000"/>
              </a:lnSpc>
            </a:pPr>
            <a:r>
              <a:rPr kumimoji="1" lang="en-US" altLang="ko-KR" b="1"/>
              <a:t>-8</a:t>
            </a:r>
          </a:p>
        </p:txBody>
      </p:sp>
      <p:sp>
        <p:nvSpPr>
          <p:cNvPr id="24594" name="Rectangle 18"/>
          <p:cNvSpPr>
            <a:spLocks noChangeArrowheads="1"/>
          </p:cNvSpPr>
          <p:nvPr/>
        </p:nvSpPr>
        <p:spPr bwMode="auto">
          <a:xfrm>
            <a:off x="6000750" y="3792538"/>
            <a:ext cx="1079500" cy="1450975"/>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t>1 1 1 1</a:t>
            </a:r>
          </a:p>
          <a:p>
            <a:pPr eaLnBrk="0" hangingPunct="0">
              <a:lnSpc>
                <a:spcPct val="85000"/>
              </a:lnSpc>
            </a:pPr>
            <a:r>
              <a:rPr kumimoji="1" lang="en-US" altLang="ko-KR" b="1"/>
              <a:t>   1 1 0 1</a:t>
            </a:r>
          </a:p>
          <a:p>
            <a:pPr eaLnBrk="0" hangingPunct="0">
              <a:lnSpc>
                <a:spcPct val="85000"/>
              </a:lnSpc>
            </a:pPr>
            <a:endParaRPr kumimoji="1" lang="en-US" altLang="ko-KR" b="1"/>
          </a:p>
          <a:p>
            <a:pPr eaLnBrk="0" hangingPunct="0">
              <a:lnSpc>
                <a:spcPct val="85000"/>
              </a:lnSpc>
            </a:pPr>
            <a:r>
              <a:rPr kumimoji="1" lang="en-US" altLang="ko-KR" b="1"/>
              <a:t>   1 0 1 1</a:t>
            </a:r>
          </a:p>
          <a:p>
            <a:pPr eaLnBrk="0" hangingPunct="0">
              <a:lnSpc>
                <a:spcPct val="85000"/>
              </a:lnSpc>
            </a:pPr>
            <a:endParaRPr kumimoji="1" lang="en-US" altLang="ko-KR" b="1"/>
          </a:p>
          <a:p>
            <a:pPr eaLnBrk="0" hangingPunct="0">
              <a:lnSpc>
                <a:spcPct val="85000"/>
              </a:lnSpc>
            </a:pPr>
            <a:r>
              <a:rPr kumimoji="1" lang="en-US" altLang="ko-KR" b="1"/>
              <a:t> 1 1 0 0 0</a:t>
            </a:r>
          </a:p>
        </p:txBody>
      </p:sp>
      <p:sp>
        <p:nvSpPr>
          <p:cNvPr id="24595" name="Line 19"/>
          <p:cNvSpPr>
            <a:spLocks noChangeShapeType="1"/>
          </p:cNvSpPr>
          <p:nvPr/>
        </p:nvSpPr>
        <p:spPr bwMode="auto">
          <a:xfrm>
            <a:off x="4895850" y="4706938"/>
            <a:ext cx="368300" cy="0"/>
          </a:xfrm>
          <a:prstGeom prst="line">
            <a:avLst/>
          </a:prstGeom>
          <a:noFill/>
          <a:ln w="12700">
            <a:solidFill>
              <a:schemeClr val="tx1"/>
            </a:solidFill>
            <a:round/>
            <a:headEnd/>
            <a:tailEnd/>
          </a:ln>
        </p:spPr>
        <p:txBody>
          <a:bodyPr/>
          <a:lstStyle/>
          <a:p>
            <a:endParaRPr lang="en-IN"/>
          </a:p>
        </p:txBody>
      </p:sp>
      <p:sp>
        <p:nvSpPr>
          <p:cNvPr id="24596" name="Line 20"/>
          <p:cNvSpPr>
            <a:spLocks noChangeShapeType="1"/>
          </p:cNvSpPr>
          <p:nvPr/>
        </p:nvSpPr>
        <p:spPr bwMode="auto">
          <a:xfrm>
            <a:off x="6115050" y="4706938"/>
            <a:ext cx="914400" cy="0"/>
          </a:xfrm>
          <a:prstGeom prst="line">
            <a:avLst/>
          </a:prstGeom>
          <a:noFill/>
          <a:ln w="12700">
            <a:solidFill>
              <a:schemeClr val="tx1"/>
            </a:solidFill>
            <a:round/>
            <a:headEnd/>
            <a:tailEnd/>
          </a:ln>
        </p:spPr>
        <p:txBody>
          <a:bodyPr/>
          <a:lstStyle/>
          <a:p>
            <a:endParaRPr lang="en-IN"/>
          </a:p>
        </p:txBody>
      </p:sp>
      <p:sp>
        <p:nvSpPr>
          <p:cNvPr id="24597" name="Line 21"/>
          <p:cNvSpPr>
            <a:spLocks noChangeShapeType="1"/>
          </p:cNvSpPr>
          <p:nvPr/>
        </p:nvSpPr>
        <p:spPr bwMode="auto">
          <a:xfrm>
            <a:off x="6292850" y="5138738"/>
            <a:ext cx="0" cy="165100"/>
          </a:xfrm>
          <a:prstGeom prst="line">
            <a:avLst/>
          </a:prstGeom>
          <a:noFill/>
          <a:ln w="12700">
            <a:solidFill>
              <a:schemeClr val="tx1"/>
            </a:solidFill>
            <a:round/>
            <a:headEnd/>
            <a:tailEnd/>
          </a:ln>
        </p:spPr>
        <p:txBody>
          <a:bodyPr/>
          <a:lstStyle/>
          <a:p>
            <a:endParaRPr lang="en-IN"/>
          </a:p>
        </p:txBody>
      </p:sp>
      <p:sp>
        <p:nvSpPr>
          <p:cNvPr id="24598" name="Line 22"/>
          <p:cNvSpPr>
            <a:spLocks noChangeShapeType="1"/>
          </p:cNvSpPr>
          <p:nvPr/>
        </p:nvSpPr>
        <p:spPr bwMode="auto">
          <a:xfrm>
            <a:off x="6292850" y="5303838"/>
            <a:ext cx="850900" cy="0"/>
          </a:xfrm>
          <a:prstGeom prst="line">
            <a:avLst/>
          </a:prstGeom>
          <a:noFill/>
          <a:ln w="12700">
            <a:solidFill>
              <a:schemeClr val="tx1"/>
            </a:solidFill>
            <a:round/>
            <a:headEnd/>
            <a:tailEnd/>
          </a:ln>
        </p:spPr>
        <p:txBody>
          <a:bodyPr/>
          <a:lstStyle/>
          <a:p>
            <a:endParaRPr lang="en-IN"/>
          </a:p>
        </p:txBody>
      </p:sp>
      <p:sp>
        <p:nvSpPr>
          <p:cNvPr id="24599" name="Rectangle 23"/>
          <p:cNvSpPr>
            <a:spLocks noChangeArrowheads="1"/>
          </p:cNvSpPr>
          <p:nvPr/>
        </p:nvSpPr>
        <p:spPr bwMode="auto">
          <a:xfrm>
            <a:off x="1085850" y="3373438"/>
            <a:ext cx="1104900" cy="2841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t>Overflow</a:t>
            </a:r>
          </a:p>
        </p:txBody>
      </p:sp>
      <p:sp>
        <p:nvSpPr>
          <p:cNvPr id="24600" name="Rectangle 24"/>
          <p:cNvSpPr>
            <a:spLocks noChangeArrowheads="1"/>
          </p:cNvSpPr>
          <p:nvPr/>
        </p:nvSpPr>
        <p:spPr bwMode="auto">
          <a:xfrm>
            <a:off x="4870450" y="3335338"/>
            <a:ext cx="1104900" cy="2841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t>Overflow</a:t>
            </a:r>
          </a:p>
        </p:txBody>
      </p:sp>
      <p:sp>
        <p:nvSpPr>
          <p:cNvPr id="24601" name="Rectangle 25"/>
          <p:cNvSpPr>
            <a:spLocks noChangeArrowheads="1"/>
          </p:cNvSpPr>
          <p:nvPr/>
        </p:nvSpPr>
        <p:spPr bwMode="auto">
          <a:xfrm>
            <a:off x="1060450" y="5392738"/>
            <a:ext cx="1435100" cy="2841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t>No overflow</a:t>
            </a:r>
          </a:p>
        </p:txBody>
      </p:sp>
      <p:sp>
        <p:nvSpPr>
          <p:cNvPr id="24602" name="Rectangle 26"/>
          <p:cNvSpPr>
            <a:spLocks noChangeArrowheads="1"/>
          </p:cNvSpPr>
          <p:nvPr/>
        </p:nvSpPr>
        <p:spPr bwMode="auto">
          <a:xfrm>
            <a:off x="4819650" y="5430838"/>
            <a:ext cx="1435100" cy="2841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t>No overflow</a:t>
            </a:r>
          </a:p>
        </p:txBody>
      </p:sp>
      <p:sp>
        <p:nvSpPr>
          <p:cNvPr id="24603" name="Rectangle 27"/>
          <p:cNvSpPr>
            <a:spLocks noChangeArrowheads="1"/>
          </p:cNvSpPr>
          <p:nvPr/>
        </p:nvSpPr>
        <p:spPr bwMode="auto">
          <a:xfrm>
            <a:off x="457200" y="5867400"/>
            <a:ext cx="8153400" cy="312738"/>
          </a:xfrm>
          <a:prstGeom prst="rect">
            <a:avLst/>
          </a:prstGeom>
          <a:noFill/>
          <a:ln w="12700">
            <a:noFill/>
            <a:miter lim="800000"/>
            <a:headEnd/>
            <a:tailEnd/>
          </a:ln>
        </p:spPr>
        <p:txBody>
          <a:bodyPr lIns="63500" tIns="25400" rIns="63500" bIns="25400">
            <a:spAutoFit/>
          </a:bodyPr>
          <a:lstStyle/>
          <a:p>
            <a:pPr eaLnBrk="0" hangingPunct="0">
              <a:lnSpc>
                <a:spcPct val="85000"/>
              </a:lnSpc>
            </a:pPr>
            <a:r>
              <a:rPr kumimoji="1" lang="en-US" altLang="ko-KR" sz="2000" b="1">
                <a:solidFill>
                  <a:srgbClr val="C00000"/>
                </a:solidFill>
                <a:latin typeface="Times New Roman" pitchFamily="18" charset="0"/>
                <a:cs typeface="Times New Roman" pitchFamily="18" charset="0"/>
              </a:rPr>
              <a:t>Overflow when carry-in to the high-order bit does not equal carry out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8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58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58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9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8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58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58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58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58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58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60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58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59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59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59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60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59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59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59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59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59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459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602"/>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46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24580" grpId="0"/>
      <p:bldP spid="24581" grpId="0" animBg="1"/>
      <p:bldP spid="24582" grpId="0" animBg="1"/>
      <p:bldP spid="24583" grpId="0"/>
      <p:bldP spid="24584" grpId="0"/>
      <p:bldP spid="24585" grpId="0" animBg="1"/>
      <p:bldP spid="24586" grpId="0" animBg="1"/>
      <p:bldP spid="24587" grpId="0" animBg="1"/>
      <p:bldP spid="24588" grpId="0" animBg="1"/>
      <p:bldP spid="24589" grpId="0"/>
      <p:bldP spid="24590" grpId="0"/>
      <p:bldP spid="24591" grpId="0" animBg="1"/>
      <p:bldP spid="24592" grpId="0" animBg="1"/>
      <p:bldP spid="24593" grpId="0"/>
      <p:bldP spid="24594" grpId="0"/>
      <p:bldP spid="24595" grpId="0" animBg="1"/>
      <p:bldP spid="24596" grpId="0" animBg="1"/>
      <p:bldP spid="24597" grpId="0" animBg="1"/>
      <p:bldP spid="24598" grpId="0" animBg="1"/>
      <p:bldP spid="24599" grpId="0"/>
      <p:bldP spid="24600" grpId="0"/>
      <p:bldP spid="24601" grpId="0"/>
      <p:bldP spid="24602" grpId="0"/>
      <p:bldP spid="2460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pPr algn="ctr"/>
            <a:r>
              <a:rPr lang="en-US" sz="2400" b="1" dirty="0" smtClean="0">
                <a:solidFill>
                  <a:srgbClr val="FF0000"/>
                </a:solidFill>
                <a:latin typeface="Times New Roman" pitchFamily="18" charset="0"/>
                <a:cs typeface="Times New Roman" pitchFamily="18" charset="0"/>
              </a:rPr>
              <a:t>characters</a:t>
            </a:r>
          </a:p>
        </p:txBody>
      </p:sp>
      <p:sp>
        <p:nvSpPr>
          <p:cNvPr id="57347" name="Content Placeholder 2"/>
          <p:cNvSpPr>
            <a:spLocks noGrp="1"/>
          </p:cNvSpPr>
          <p:nvPr>
            <p:ph idx="1"/>
          </p:nvPr>
        </p:nvSpPr>
        <p:spPr/>
        <p:txBody>
          <a:bodyPr/>
          <a:lstStyle/>
          <a:p>
            <a:pPr algn="just"/>
            <a:r>
              <a:rPr lang="en-US" sz="2400" smtClean="0">
                <a:solidFill>
                  <a:srgbClr val="00B0F0"/>
                </a:solidFill>
                <a:latin typeface="Times New Roman" pitchFamily="18" charset="0"/>
                <a:cs typeface="Times New Roman" pitchFamily="18" charset="0"/>
              </a:rPr>
              <a:t>Characters can be alphabets,digits,punctuation marks &amp; so on</a:t>
            </a:r>
          </a:p>
          <a:p>
            <a:pPr algn="just"/>
            <a:r>
              <a:rPr lang="en-US" sz="2400" smtClean="0">
                <a:solidFill>
                  <a:srgbClr val="00B0F0"/>
                </a:solidFill>
                <a:latin typeface="Times New Roman" pitchFamily="18" charset="0"/>
                <a:cs typeface="Times New Roman" pitchFamily="18" charset="0"/>
              </a:rPr>
              <a:t>They are represented by ASCII code</a:t>
            </a:r>
          </a:p>
          <a:p>
            <a:pPr algn="just">
              <a:buFont typeface="Wingdings" pitchFamily="2" charset="2"/>
              <a:buNone/>
            </a:pPr>
            <a:endParaRPr lang="en-US" sz="2400" smtClean="0">
              <a:solidFill>
                <a:srgbClr val="00B0F0"/>
              </a:solidFill>
              <a:latin typeface="Times New Roman" pitchFamily="18" charset="0"/>
              <a:cs typeface="Times New Roman"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xfrm>
            <a:off x="0" y="457200"/>
            <a:ext cx="8229600" cy="1143000"/>
          </a:xfrm>
        </p:spPr>
        <p:txBody>
          <a:bodyPr/>
          <a:lstStyle/>
          <a:p>
            <a:pPr eaLnBrk="1" hangingPunct="1"/>
            <a:r>
              <a:rPr lang="en-US" altLang="zh-CN" dirty="0" smtClean="0">
                <a:ea typeface="SimSun" pitchFamily="2" charset="-122"/>
              </a:rPr>
              <a:t>Sign Extension</a:t>
            </a:r>
          </a:p>
        </p:txBody>
      </p:sp>
      <p:sp>
        <p:nvSpPr>
          <p:cNvPr id="58371" name="Rectangle 3"/>
          <p:cNvSpPr>
            <a:spLocks noGrp="1" noChangeArrowheads="1"/>
          </p:cNvSpPr>
          <p:nvPr>
            <p:ph type="body" idx="4294967295"/>
          </p:nvPr>
        </p:nvSpPr>
        <p:spPr>
          <a:xfrm>
            <a:off x="0" y="1600200"/>
            <a:ext cx="8229600" cy="4411663"/>
          </a:xfrm>
        </p:spPr>
        <p:txBody>
          <a:bodyPr/>
          <a:lstStyle/>
          <a:p>
            <a:pPr eaLnBrk="1" hangingPunct="1"/>
            <a:r>
              <a:rPr lang="en-US" altLang="zh-CN" sz="2100" smtClean="0">
                <a:ea typeface="SimSun" pitchFamily="2" charset="-122"/>
              </a:rPr>
              <a:t>Task:</a:t>
            </a:r>
          </a:p>
          <a:p>
            <a:pPr lvl="1" eaLnBrk="1" hangingPunct="1"/>
            <a:r>
              <a:rPr lang="en-US" altLang="zh-CN" sz="2000" smtClean="0">
                <a:ea typeface="SimSun" pitchFamily="2" charset="-122"/>
              </a:rPr>
              <a:t>Given </a:t>
            </a:r>
            <a:r>
              <a:rPr lang="en-US" altLang="zh-CN" sz="2000" i="1" smtClean="0">
                <a:ea typeface="SimSun" pitchFamily="2" charset="-122"/>
              </a:rPr>
              <a:t>w</a:t>
            </a:r>
            <a:r>
              <a:rPr lang="en-US" altLang="zh-CN" sz="2000" smtClean="0">
                <a:ea typeface="SimSun" pitchFamily="2" charset="-122"/>
              </a:rPr>
              <a:t>-bit signed integer </a:t>
            </a:r>
            <a:r>
              <a:rPr lang="en-US" altLang="zh-CN" sz="2000" i="1" smtClean="0">
                <a:ea typeface="SimSun" pitchFamily="2" charset="-122"/>
              </a:rPr>
              <a:t>x</a:t>
            </a:r>
            <a:endParaRPr lang="en-US" altLang="zh-CN" sz="2000" smtClean="0">
              <a:ea typeface="SimSun" pitchFamily="2" charset="-122"/>
            </a:endParaRPr>
          </a:p>
          <a:p>
            <a:pPr lvl="1" eaLnBrk="1" hangingPunct="1"/>
            <a:r>
              <a:rPr lang="en-US" altLang="zh-CN" sz="2000" smtClean="0">
                <a:ea typeface="SimSun" pitchFamily="2" charset="-122"/>
              </a:rPr>
              <a:t>Convert it to </a:t>
            </a:r>
            <a:r>
              <a:rPr lang="en-US" altLang="zh-CN" sz="2000" i="1" smtClean="0">
                <a:ea typeface="SimSun" pitchFamily="2" charset="-122"/>
              </a:rPr>
              <a:t>w</a:t>
            </a:r>
            <a:r>
              <a:rPr lang="en-US" altLang="zh-CN" sz="2000" smtClean="0">
                <a:ea typeface="SimSun" pitchFamily="2" charset="-122"/>
              </a:rPr>
              <a:t>+</a:t>
            </a:r>
            <a:r>
              <a:rPr lang="en-US" altLang="zh-CN" sz="2000" i="1" smtClean="0">
                <a:ea typeface="SimSun" pitchFamily="2" charset="-122"/>
              </a:rPr>
              <a:t>k</a:t>
            </a:r>
            <a:r>
              <a:rPr lang="en-US" altLang="zh-CN" sz="2000" smtClean="0">
                <a:ea typeface="SimSun" pitchFamily="2" charset="-122"/>
              </a:rPr>
              <a:t>-bit integer with same value</a:t>
            </a:r>
          </a:p>
          <a:p>
            <a:pPr eaLnBrk="1" hangingPunct="1"/>
            <a:r>
              <a:rPr lang="en-US" altLang="zh-CN" sz="2100" smtClean="0">
                <a:ea typeface="SimSun" pitchFamily="2" charset="-122"/>
              </a:rPr>
              <a:t>Rule:</a:t>
            </a:r>
          </a:p>
          <a:p>
            <a:pPr lvl="1" eaLnBrk="1" hangingPunct="1"/>
            <a:r>
              <a:rPr lang="en-US" altLang="zh-CN" sz="2000" smtClean="0">
                <a:ea typeface="SimSun" pitchFamily="2" charset="-122"/>
              </a:rPr>
              <a:t>Make </a:t>
            </a:r>
            <a:r>
              <a:rPr lang="en-US" altLang="zh-CN" sz="2000" i="1" smtClean="0">
                <a:ea typeface="SimSun" pitchFamily="2" charset="-122"/>
              </a:rPr>
              <a:t>k</a:t>
            </a:r>
            <a:r>
              <a:rPr lang="en-US" altLang="zh-CN" sz="2000" smtClean="0">
                <a:ea typeface="SimSun" pitchFamily="2" charset="-122"/>
              </a:rPr>
              <a:t> copies of sign bit:</a:t>
            </a:r>
          </a:p>
          <a:p>
            <a:pPr lvl="1" eaLnBrk="1" hangingPunct="1"/>
            <a:r>
              <a:rPr lang="en-US" altLang="zh-CN" sz="2000" b="1" i="1" smtClean="0">
                <a:ea typeface="SimSun" pitchFamily="2" charset="-122"/>
              </a:rPr>
              <a:t>X</a:t>
            </a:r>
            <a:r>
              <a:rPr lang="en-US" altLang="zh-CN" sz="2000" smtClean="0">
                <a:ea typeface="SimSun" pitchFamily="2" charset="-122"/>
              </a:rPr>
              <a:t> </a:t>
            </a:r>
            <a:r>
              <a:rPr lang="en-US" altLang="zh-CN" sz="2000" smtClean="0">
                <a:latin typeface="Symbol" pitchFamily="18" charset="2"/>
                <a:ea typeface="SimSun" pitchFamily="2" charset="-122"/>
              </a:rPr>
              <a:t></a:t>
            </a:r>
            <a:r>
              <a:rPr lang="en-US" altLang="zh-CN" sz="2000" smtClean="0">
                <a:ea typeface="SimSun" pitchFamily="2" charset="-122"/>
              </a:rPr>
              <a:t> =  </a:t>
            </a:r>
            <a:r>
              <a:rPr lang="en-US" altLang="zh-CN" sz="2000" b="1" i="1" smtClean="0">
                <a:ea typeface="SimSun" pitchFamily="2" charset="-122"/>
              </a:rPr>
              <a:t>x</a:t>
            </a:r>
            <a:r>
              <a:rPr lang="en-US" altLang="zh-CN" sz="2000" b="1" i="1" baseline="-25000" smtClean="0">
                <a:ea typeface="SimSun" pitchFamily="2" charset="-122"/>
              </a:rPr>
              <a:t>w</a:t>
            </a:r>
            <a:r>
              <a:rPr lang="en-US" altLang="zh-CN" sz="2000" b="1" baseline="-25000" smtClean="0">
                <a:ea typeface="SimSun" pitchFamily="2" charset="-122"/>
              </a:rPr>
              <a:t>–1 </a:t>
            </a:r>
            <a:r>
              <a:rPr lang="en-US" altLang="zh-CN" sz="2000" smtClean="0">
                <a:ea typeface="SimSun" pitchFamily="2" charset="-122"/>
              </a:rPr>
              <a:t>,…, </a:t>
            </a:r>
            <a:r>
              <a:rPr lang="en-US" altLang="zh-CN" sz="2000" b="1" i="1" smtClean="0">
                <a:ea typeface="SimSun" pitchFamily="2" charset="-122"/>
              </a:rPr>
              <a:t>x</a:t>
            </a:r>
            <a:r>
              <a:rPr lang="en-US" altLang="zh-CN" sz="2000" b="1" i="1" baseline="-25000" smtClean="0">
                <a:ea typeface="SimSun" pitchFamily="2" charset="-122"/>
              </a:rPr>
              <a:t>w</a:t>
            </a:r>
            <a:r>
              <a:rPr lang="en-US" altLang="zh-CN" sz="2000" b="1" baseline="-25000" smtClean="0">
                <a:ea typeface="SimSun" pitchFamily="2" charset="-122"/>
              </a:rPr>
              <a:t>–1 </a:t>
            </a:r>
            <a:r>
              <a:rPr lang="en-US" altLang="zh-CN" sz="2000" smtClean="0">
                <a:ea typeface="SimSun" pitchFamily="2" charset="-122"/>
              </a:rPr>
              <a:t>, </a:t>
            </a:r>
            <a:r>
              <a:rPr lang="en-US" altLang="zh-CN" sz="2000" b="1" i="1" smtClean="0">
                <a:ea typeface="SimSun" pitchFamily="2" charset="-122"/>
              </a:rPr>
              <a:t>x</a:t>
            </a:r>
            <a:r>
              <a:rPr lang="en-US" altLang="zh-CN" sz="2000" b="1" i="1" baseline="-25000" smtClean="0">
                <a:ea typeface="SimSun" pitchFamily="2" charset="-122"/>
              </a:rPr>
              <a:t>w</a:t>
            </a:r>
            <a:r>
              <a:rPr lang="en-US" altLang="zh-CN" sz="2000" b="1" baseline="-25000" smtClean="0">
                <a:ea typeface="SimSun" pitchFamily="2" charset="-122"/>
              </a:rPr>
              <a:t>–1 </a:t>
            </a:r>
            <a:r>
              <a:rPr lang="en-US" altLang="zh-CN" sz="2000" smtClean="0">
                <a:ea typeface="SimSun" pitchFamily="2" charset="-122"/>
              </a:rPr>
              <a:t>, </a:t>
            </a:r>
            <a:r>
              <a:rPr lang="en-US" altLang="zh-CN" sz="2000" b="1" i="1" smtClean="0">
                <a:ea typeface="SimSun" pitchFamily="2" charset="-122"/>
              </a:rPr>
              <a:t>x</a:t>
            </a:r>
            <a:r>
              <a:rPr lang="en-US" altLang="zh-CN" sz="2000" b="1" i="1" baseline="-25000" smtClean="0">
                <a:ea typeface="SimSun" pitchFamily="2" charset="-122"/>
              </a:rPr>
              <a:t>w</a:t>
            </a:r>
            <a:r>
              <a:rPr lang="en-US" altLang="zh-CN" sz="2000" b="1" baseline="-25000" smtClean="0">
                <a:ea typeface="SimSun" pitchFamily="2" charset="-122"/>
              </a:rPr>
              <a:t>–2 </a:t>
            </a:r>
            <a:r>
              <a:rPr lang="en-US" altLang="zh-CN" sz="2000" smtClean="0">
                <a:ea typeface="SimSun" pitchFamily="2" charset="-122"/>
              </a:rPr>
              <a:t>,…, </a:t>
            </a:r>
            <a:r>
              <a:rPr lang="en-US" altLang="zh-CN" sz="2000" b="1" i="1" smtClean="0">
                <a:ea typeface="SimSun" pitchFamily="2" charset="-122"/>
              </a:rPr>
              <a:t>x</a:t>
            </a:r>
            <a:r>
              <a:rPr lang="en-US" altLang="zh-CN" sz="2000" b="1" baseline="-25000" smtClean="0">
                <a:ea typeface="SimSun" pitchFamily="2" charset="-122"/>
              </a:rPr>
              <a:t>0</a:t>
            </a:r>
            <a:endParaRPr lang="en-US" altLang="zh-CN" sz="2000" smtClean="0">
              <a:ea typeface="SimSun" pitchFamily="2" charset="-122"/>
            </a:endParaRPr>
          </a:p>
          <a:p>
            <a:pPr eaLnBrk="1" hangingPunct="1"/>
            <a:endParaRPr lang="zh-CN" altLang="en-US" sz="1900" smtClean="0">
              <a:ea typeface="SimSun" pitchFamily="2" charset="-122"/>
            </a:endParaRPr>
          </a:p>
        </p:txBody>
      </p:sp>
      <p:sp>
        <p:nvSpPr>
          <p:cNvPr id="58372" name="Rectangle 4"/>
          <p:cNvSpPr>
            <a:spLocks noChangeArrowheads="1"/>
          </p:cNvSpPr>
          <p:nvPr/>
        </p:nvSpPr>
        <p:spPr bwMode="auto">
          <a:xfrm>
            <a:off x="1981200" y="4529138"/>
            <a:ext cx="1463675" cy="301625"/>
          </a:xfrm>
          <a:prstGeom prst="rect">
            <a:avLst/>
          </a:prstGeom>
          <a:noFill/>
          <a:ln w="25400">
            <a:noFill/>
            <a:miter lim="800000"/>
            <a:headEnd/>
            <a:tailEnd/>
          </a:ln>
        </p:spPr>
        <p:txBody>
          <a:bodyPr wrap="none" lIns="90487" tIns="44450" rIns="90487" bIns="44450">
            <a:spAutoFit/>
          </a:bodyPr>
          <a:lstStyle/>
          <a:p>
            <a:pPr eaLnBrk="0" hangingPunct="0"/>
            <a:r>
              <a:rPr lang="en-US" altLang="zh-CN" sz="1400" i="1">
                <a:latin typeface="Helvetica" pitchFamily="34" charset="0"/>
                <a:ea typeface="SimSun" pitchFamily="2" charset="-122"/>
              </a:rPr>
              <a:t>k</a:t>
            </a:r>
            <a:r>
              <a:rPr lang="en-US" altLang="zh-CN" sz="1400">
                <a:latin typeface="Helvetica" pitchFamily="34" charset="0"/>
                <a:ea typeface="SimSun" pitchFamily="2" charset="-122"/>
              </a:rPr>
              <a:t> copies of MSB</a:t>
            </a:r>
          </a:p>
        </p:txBody>
      </p:sp>
      <p:grpSp>
        <p:nvGrpSpPr>
          <p:cNvPr id="2" name="Group 5"/>
          <p:cNvGrpSpPr>
            <a:grpSpLocks/>
          </p:cNvGrpSpPr>
          <p:nvPr/>
        </p:nvGrpSpPr>
        <p:grpSpPr bwMode="auto">
          <a:xfrm>
            <a:off x="3276600" y="4127500"/>
            <a:ext cx="5181600" cy="1981200"/>
            <a:chOff x="1392" y="2352"/>
            <a:chExt cx="3264" cy="1248"/>
          </a:xfrm>
        </p:grpSpPr>
        <p:grpSp>
          <p:nvGrpSpPr>
            <p:cNvPr id="3" name="Group 6"/>
            <p:cNvGrpSpPr>
              <a:grpSpLocks/>
            </p:cNvGrpSpPr>
            <p:nvPr/>
          </p:nvGrpSpPr>
          <p:grpSpPr bwMode="auto">
            <a:xfrm>
              <a:off x="2928" y="2400"/>
              <a:ext cx="1728" cy="144"/>
              <a:chOff x="2928" y="2400"/>
              <a:chExt cx="1728" cy="144"/>
            </a:xfrm>
          </p:grpSpPr>
          <p:sp>
            <p:nvSpPr>
              <p:cNvPr id="58409" name="Rectangle 7"/>
              <p:cNvSpPr>
                <a:spLocks noChangeArrowheads="1"/>
              </p:cNvSpPr>
              <p:nvPr/>
            </p:nvSpPr>
            <p:spPr bwMode="auto">
              <a:xfrm>
                <a:off x="2928" y="2400"/>
                <a:ext cx="144" cy="144"/>
              </a:xfrm>
              <a:prstGeom prst="rect">
                <a:avLst/>
              </a:prstGeom>
              <a:solidFill>
                <a:schemeClr val="bg2"/>
              </a:solidFill>
              <a:ln w="25400">
                <a:solidFill>
                  <a:schemeClr val="tx1"/>
                </a:solidFill>
                <a:miter lim="800000"/>
                <a:headEnd/>
                <a:tailEnd/>
              </a:ln>
            </p:spPr>
            <p:txBody>
              <a:bodyPr wrap="none" anchor="ctr"/>
              <a:lstStyle/>
              <a:p>
                <a:pPr algn="ctr" eaLnBrk="0" hangingPunct="0"/>
                <a:endParaRPr lang="zh-CN" altLang="en-US">
                  <a:latin typeface="Courier New" pitchFamily="49" charset="0"/>
                  <a:ea typeface="SimSun" pitchFamily="2" charset="-122"/>
                </a:endParaRPr>
              </a:p>
            </p:txBody>
          </p:sp>
          <p:sp>
            <p:nvSpPr>
              <p:cNvPr id="58410" name="Rectangle 8"/>
              <p:cNvSpPr>
                <a:spLocks noChangeArrowheads="1"/>
              </p:cNvSpPr>
              <p:nvPr/>
            </p:nvSpPr>
            <p:spPr bwMode="auto">
              <a:xfrm>
                <a:off x="3072" y="2400"/>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zh-CN" altLang="en-US">
                  <a:latin typeface="Courier New" pitchFamily="49" charset="0"/>
                  <a:ea typeface="SimSun" pitchFamily="2" charset="-122"/>
                </a:endParaRPr>
              </a:p>
            </p:txBody>
          </p:sp>
          <p:sp>
            <p:nvSpPr>
              <p:cNvPr id="58411" name="Rectangle 9"/>
              <p:cNvSpPr>
                <a:spLocks noChangeArrowheads="1"/>
              </p:cNvSpPr>
              <p:nvPr/>
            </p:nvSpPr>
            <p:spPr bwMode="auto">
              <a:xfrm>
                <a:off x="3216" y="2400"/>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zh-CN" altLang="en-US">
                  <a:latin typeface="Courier New" pitchFamily="49" charset="0"/>
                  <a:ea typeface="SimSun" pitchFamily="2" charset="-122"/>
                </a:endParaRPr>
              </a:p>
            </p:txBody>
          </p:sp>
          <p:sp>
            <p:nvSpPr>
              <p:cNvPr id="58412" name="Rectangle 10"/>
              <p:cNvSpPr>
                <a:spLocks noChangeArrowheads="1"/>
              </p:cNvSpPr>
              <p:nvPr/>
            </p:nvSpPr>
            <p:spPr bwMode="auto">
              <a:xfrm>
                <a:off x="4224" y="2400"/>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zh-CN" altLang="en-US">
                  <a:latin typeface="Courier New" pitchFamily="49" charset="0"/>
                  <a:ea typeface="SimSun" pitchFamily="2" charset="-122"/>
                </a:endParaRPr>
              </a:p>
            </p:txBody>
          </p:sp>
          <p:sp>
            <p:nvSpPr>
              <p:cNvPr id="58413" name="Rectangle 11"/>
              <p:cNvSpPr>
                <a:spLocks noChangeArrowheads="1"/>
              </p:cNvSpPr>
              <p:nvPr/>
            </p:nvSpPr>
            <p:spPr bwMode="auto">
              <a:xfrm>
                <a:off x="4368" y="2400"/>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zh-CN" altLang="en-US">
                  <a:latin typeface="Courier New" pitchFamily="49" charset="0"/>
                  <a:ea typeface="SimSun" pitchFamily="2" charset="-122"/>
                </a:endParaRPr>
              </a:p>
            </p:txBody>
          </p:sp>
          <p:sp>
            <p:nvSpPr>
              <p:cNvPr id="58414" name="Rectangle 12"/>
              <p:cNvSpPr>
                <a:spLocks noChangeArrowheads="1"/>
              </p:cNvSpPr>
              <p:nvPr/>
            </p:nvSpPr>
            <p:spPr bwMode="auto">
              <a:xfrm>
                <a:off x="4512" y="2400"/>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zh-CN" altLang="en-US">
                  <a:latin typeface="Courier New" pitchFamily="49" charset="0"/>
                  <a:ea typeface="SimSun" pitchFamily="2" charset="-122"/>
                </a:endParaRPr>
              </a:p>
            </p:txBody>
          </p:sp>
          <p:sp>
            <p:nvSpPr>
              <p:cNvPr id="58415" name="Rectangle 13"/>
              <p:cNvSpPr>
                <a:spLocks noChangeArrowheads="1"/>
              </p:cNvSpPr>
              <p:nvPr/>
            </p:nvSpPr>
            <p:spPr bwMode="auto">
              <a:xfrm>
                <a:off x="3360" y="2400"/>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altLang="zh-CN">
                    <a:latin typeface="Courier New" pitchFamily="49" charset="0"/>
                    <a:ea typeface="SimSun" pitchFamily="2" charset="-122"/>
                  </a:rPr>
                  <a:t>• • •</a:t>
                </a:r>
              </a:p>
            </p:txBody>
          </p:sp>
        </p:grpSp>
        <p:sp>
          <p:nvSpPr>
            <p:cNvPr id="58382" name="Rectangle 14"/>
            <p:cNvSpPr>
              <a:spLocks noChangeArrowheads="1"/>
            </p:cNvSpPr>
            <p:nvPr/>
          </p:nvSpPr>
          <p:spPr bwMode="auto">
            <a:xfrm>
              <a:off x="2544" y="2352"/>
              <a:ext cx="248" cy="231"/>
            </a:xfrm>
            <a:prstGeom prst="rect">
              <a:avLst/>
            </a:prstGeom>
            <a:noFill/>
            <a:ln w="25400">
              <a:noFill/>
              <a:miter lim="800000"/>
              <a:headEnd/>
              <a:tailEnd/>
            </a:ln>
          </p:spPr>
          <p:txBody>
            <a:bodyPr wrap="none">
              <a:spAutoFit/>
            </a:bodyPr>
            <a:lstStyle/>
            <a:p>
              <a:pPr eaLnBrk="0" hangingPunct="0"/>
              <a:r>
                <a:rPr lang="en-US" altLang="zh-CN" b="1" i="1">
                  <a:latin typeface="Times" pitchFamily="18" charset="0"/>
                  <a:ea typeface="SimSun" pitchFamily="2" charset="-122"/>
                </a:rPr>
                <a:t>X</a:t>
              </a:r>
              <a:r>
                <a:rPr lang="en-US" altLang="zh-CN">
                  <a:latin typeface="Times" pitchFamily="18" charset="0"/>
                  <a:ea typeface="SimSun" pitchFamily="2" charset="-122"/>
                </a:rPr>
                <a:t> </a:t>
              </a:r>
              <a:endParaRPr lang="en-US" altLang="zh-CN">
                <a:latin typeface="Symbol" pitchFamily="18" charset="2"/>
                <a:ea typeface="SimSun" pitchFamily="2" charset="-122"/>
              </a:endParaRPr>
            </a:p>
          </p:txBody>
        </p:sp>
        <p:sp>
          <p:nvSpPr>
            <p:cNvPr id="58383" name="Rectangle 15"/>
            <p:cNvSpPr>
              <a:spLocks noChangeArrowheads="1"/>
            </p:cNvSpPr>
            <p:nvPr/>
          </p:nvSpPr>
          <p:spPr bwMode="auto">
            <a:xfrm>
              <a:off x="1392" y="3360"/>
              <a:ext cx="284" cy="231"/>
            </a:xfrm>
            <a:prstGeom prst="rect">
              <a:avLst/>
            </a:prstGeom>
            <a:noFill/>
            <a:ln w="25400">
              <a:noFill/>
              <a:miter lim="800000"/>
              <a:headEnd/>
              <a:tailEnd/>
            </a:ln>
          </p:spPr>
          <p:txBody>
            <a:bodyPr wrap="none">
              <a:spAutoFit/>
            </a:bodyPr>
            <a:lstStyle/>
            <a:p>
              <a:pPr eaLnBrk="0" hangingPunct="0"/>
              <a:r>
                <a:rPr lang="en-US" altLang="zh-CN" b="1" i="1">
                  <a:latin typeface="Times" pitchFamily="18" charset="0"/>
                  <a:ea typeface="SimSun" pitchFamily="2" charset="-122"/>
                </a:rPr>
                <a:t>X</a:t>
              </a:r>
              <a:r>
                <a:rPr lang="en-US" altLang="zh-CN">
                  <a:latin typeface="Times" pitchFamily="18" charset="0"/>
                  <a:ea typeface="SimSun" pitchFamily="2" charset="-122"/>
                </a:rPr>
                <a:t> </a:t>
              </a:r>
              <a:r>
                <a:rPr lang="en-US" altLang="zh-CN">
                  <a:latin typeface="Symbol" pitchFamily="18" charset="2"/>
                  <a:ea typeface="SimSun" pitchFamily="2" charset="-122"/>
                </a:rPr>
                <a:t></a:t>
              </a:r>
            </a:p>
          </p:txBody>
        </p:sp>
        <p:sp>
          <p:nvSpPr>
            <p:cNvPr id="58384" name="Line 16"/>
            <p:cNvSpPr>
              <a:spLocks noChangeShapeType="1"/>
            </p:cNvSpPr>
            <p:nvPr/>
          </p:nvSpPr>
          <p:spPr bwMode="auto">
            <a:xfrm>
              <a:off x="3024" y="2592"/>
              <a:ext cx="0" cy="816"/>
            </a:xfrm>
            <a:prstGeom prst="line">
              <a:avLst/>
            </a:prstGeom>
            <a:noFill/>
            <a:ln w="25400">
              <a:solidFill>
                <a:schemeClr val="tx1"/>
              </a:solidFill>
              <a:round/>
              <a:headEnd/>
              <a:tailEnd type="triangle" w="med" len="med"/>
            </a:ln>
          </p:spPr>
          <p:txBody>
            <a:bodyPr wrap="none" anchor="ctr"/>
            <a:lstStyle/>
            <a:p>
              <a:endParaRPr lang="en-IN"/>
            </a:p>
          </p:txBody>
        </p:sp>
        <p:sp>
          <p:nvSpPr>
            <p:cNvPr id="58385" name="Line 17"/>
            <p:cNvSpPr>
              <a:spLocks noChangeShapeType="1"/>
            </p:cNvSpPr>
            <p:nvPr/>
          </p:nvSpPr>
          <p:spPr bwMode="auto">
            <a:xfrm flipH="1">
              <a:off x="2880" y="2592"/>
              <a:ext cx="144" cy="816"/>
            </a:xfrm>
            <a:prstGeom prst="line">
              <a:avLst/>
            </a:prstGeom>
            <a:noFill/>
            <a:ln w="25400">
              <a:solidFill>
                <a:schemeClr val="tx1"/>
              </a:solidFill>
              <a:round/>
              <a:headEnd/>
              <a:tailEnd type="triangle" w="med" len="med"/>
            </a:ln>
          </p:spPr>
          <p:txBody>
            <a:bodyPr wrap="none" anchor="ctr"/>
            <a:lstStyle/>
            <a:p>
              <a:endParaRPr lang="en-IN"/>
            </a:p>
          </p:txBody>
        </p:sp>
        <p:grpSp>
          <p:nvGrpSpPr>
            <p:cNvPr id="4" name="Group 18"/>
            <p:cNvGrpSpPr>
              <a:grpSpLocks/>
            </p:cNvGrpSpPr>
            <p:nvPr/>
          </p:nvGrpSpPr>
          <p:grpSpPr bwMode="auto">
            <a:xfrm>
              <a:off x="1824" y="3456"/>
              <a:ext cx="2832" cy="144"/>
              <a:chOff x="1824" y="3456"/>
              <a:chExt cx="2832" cy="144"/>
            </a:xfrm>
          </p:grpSpPr>
          <p:sp>
            <p:nvSpPr>
              <p:cNvPr id="58396" name="Rectangle 19"/>
              <p:cNvSpPr>
                <a:spLocks noChangeArrowheads="1"/>
              </p:cNvSpPr>
              <p:nvPr/>
            </p:nvSpPr>
            <p:spPr bwMode="auto">
              <a:xfrm>
                <a:off x="2112" y="3456"/>
                <a:ext cx="528" cy="144"/>
              </a:xfrm>
              <a:prstGeom prst="rect">
                <a:avLst/>
              </a:prstGeom>
              <a:solidFill>
                <a:schemeClr val="bg2"/>
              </a:solidFill>
              <a:ln w="25400">
                <a:solidFill>
                  <a:schemeClr val="tx1"/>
                </a:solidFill>
                <a:miter lim="800000"/>
                <a:headEnd/>
                <a:tailEnd/>
              </a:ln>
            </p:spPr>
            <p:txBody>
              <a:bodyPr wrap="none" anchor="ctr"/>
              <a:lstStyle/>
              <a:p>
                <a:pPr algn="ctr" eaLnBrk="0" hangingPunct="0"/>
                <a:r>
                  <a:rPr lang="en-US" altLang="zh-CN">
                    <a:latin typeface="Courier New" pitchFamily="49" charset="0"/>
                    <a:ea typeface="SimSun" pitchFamily="2" charset="-122"/>
                  </a:rPr>
                  <a:t>• • •</a:t>
                </a:r>
              </a:p>
            </p:txBody>
          </p:sp>
          <p:sp>
            <p:nvSpPr>
              <p:cNvPr id="58397" name="Rectangle 20"/>
              <p:cNvSpPr>
                <a:spLocks noChangeArrowheads="1"/>
              </p:cNvSpPr>
              <p:nvPr/>
            </p:nvSpPr>
            <p:spPr bwMode="auto">
              <a:xfrm>
                <a:off x="2784" y="3456"/>
                <a:ext cx="144" cy="144"/>
              </a:xfrm>
              <a:prstGeom prst="rect">
                <a:avLst/>
              </a:prstGeom>
              <a:solidFill>
                <a:schemeClr val="bg2"/>
              </a:solidFill>
              <a:ln w="25400">
                <a:solidFill>
                  <a:schemeClr val="tx1"/>
                </a:solidFill>
                <a:miter lim="800000"/>
                <a:headEnd/>
                <a:tailEnd/>
              </a:ln>
            </p:spPr>
            <p:txBody>
              <a:bodyPr wrap="none" anchor="ctr"/>
              <a:lstStyle/>
              <a:p>
                <a:pPr algn="ctr" eaLnBrk="0" hangingPunct="0"/>
                <a:endParaRPr lang="zh-CN" altLang="en-US">
                  <a:latin typeface="Courier New" pitchFamily="49" charset="0"/>
                  <a:ea typeface="SimSun" pitchFamily="2" charset="-122"/>
                </a:endParaRPr>
              </a:p>
            </p:txBody>
          </p:sp>
          <p:sp>
            <p:nvSpPr>
              <p:cNvPr id="58398" name="Rectangle 21"/>
              <p:cNvSpPr>
                <a:spLocks noChangeArrowheads="1"/>
              </p:cNvSpPr>
              <p:nvPr/>
            </p:nvSpPr>
            <p:spPr bwMode="auto">
              <a:xfrm>
                <a:off x="2640" y="3456"/>
                <a:ext cx="144" cy="144"/>
              </a:xfrm>
              <a:prstGeom prst="rect">
                <a:avLst/>
              </a:prstGeom>
              <a:solidFill>
                <a:schemeClr val="bg2"/>
              </a:solidFill>
              <a:ln w="25400">
                <a:solidFill>
                  <a:schemeClr val="tx1"/>
                </a:solidFill>
                <a:miter lim="800000"/>
                <a:headEnd/>
                <a:tailEnd/>
              </a:ln>
            </p:spPr>
            <p:txBody>
              <a:bodyPr wrap="none" anchor="ctr"/>
              <a:lstStyle/>
              <a:p>
                <a:pPr algn="ctr" eaLnBrk="0" hangingPunct="0"/>
                <a:endParaRPr lang="zh-CN" altLang="en-US">
                  <a:latin typeface="Courier New" pitchFamily="49" charset="0"/>
                  <a:ea typeface="SimSun" pitchFamily="2" charset="-122"/>
                </a:endParaRPr>
              </a:p>
            </p:txBody>
          </p:sp>
          <p:sp>
            <p:nvSpPr>
              <p:cNvPr id="58399" name="Rectangle 22"/>
              <p:cNvSpPr>
                <a:spLocks noChangeArrowheads="1"/>
              </p:cNvSpPr>
              <p:nvPr/>
            </p:nvSpPr>
            <p:spPr bwMode="auto">
              <a:xfrm>
                <a:off x="1968" y="3456"/>
                <a:ext cx="144" cy="144"/>
              </a:xfrm>
              <a:prstGeom prst="rect">
                <a:avLst/>
              </a:prstGeom>
              <a:solidFill>
                <a:schemeClr val="bg2"/>
              </a:solidFill>
              <a:ln w="25400">
                <a:solidFill>
                  <a:schemeClr val="tx1"/>
                </a:solidFill>
                <a:miter lim="800000"/>
                <a:headEnd/>
                <a:tailEnd/>
              </a:ln>
            </p:spPr>
            <p:txBody>
              <a:bodyPr wrap="none" anchor="ctr"/>
              <a:lstStyle/>
              <a:p>
                <a:pPr algn="ctr" eaLnBrk="0" hangingPunct="0"/>
                <a:endParaRPr lang="zh-CN" altLang="en-US">
                  <a:latin typeface="Courier New" pitchFamily="49" charset="0"/>
                  <a:ea typeface="SimSun" pitchFamily="2" charset="-122"/>
                </a:endParaRPr>
              </a:p>
            </p:txBody>
          </p:sp>
          <p:sp>
            <p:nvSpPr>
              <p:cNvPr id="58400" name="Rectangle 23"/>
              <p:cNvSpPr>
                <a:spLocks noChangeArrowheads="1"/>
              </p:cNvSpPr>
              <p:nvPr/>
            </p:nvSpPr>
            <p:spPr bwMode="auto">
              <a:xfrm>
                <a:off x="1824" y="3456"/>
                <a:ext cx="144" cy="144"/>
              </a:xfrm>
              <a:prstGeom prst="rect">
                <a:avLst/>
              </a:prstGeom>
              <a:solidFill>
                <a:schemeClr val="bg2"/>
              </a:solidFill>
              <a:ln w="25400">
                <a:solidFill>
                  <a:schemeClr val="tx1"/>
                </a:solidFill>
                <a:miter lim="800000"/>
                <a:headEnd/>
                <a:tailEnd/>
              </a:ln>
            </p:spPr>
            <p:txBody>
              <a:bodyPr wrap="none" anchor="ctr"/>
              <a:lstStyle/>
              <a:p>
                <a:pPr algn="ctr" eaLnBrk="0" hangingPunct="0"/>
                <a:endParaRPr lang="zh-CN" altLang="en-US">
                  <a:latin typeface="Courier New" pitchFamily="49" charset="0"/>
                  <a:ea typeface="SimSun" pitchFamily="2" charset="-122"/>
                </a:endParaRPr>
              </a:p>
            </p:txBody>
          </p:sp>
          <p:grpSp>
            <p:nvGrpSpPr>
              <p:cNvPr id="5" name="Group 24"/>
              <p:cNvGrpSpPr>
                <a:grpSpLocks/>
              </p:cNvGrpSpPr>
              <p:nvPr/>
            </p:nvGrpSpPr>
            <p:grpSpPr bwMode="auto">
              <a:xfrm>
                <a:off x="2928" y="3456"/>
                <a:ext cx="1728" cy="144"/>
                <a:chOff x="2928" y="3456"/>
                <a:chExt cx="1728" cy="144"/>
              </a:xfrm>
            </p:grpSpPr>
            <p:sp>
              <p:nvSpPr>
                <p:cNvPr id="58402" name="Rectangle 25"/>
                <p:cNvSpPr>
                  <a:spLocks noChangeArrowheads="1"/>
                </p:cNvSpPr>
                <p:nvPr/>
              </p:nvSpPr>
              <p:spPr bwMode="auto">
                <a:xfrm>
                  <a:off x="2928" y="3456"/>
                  <a:ext cx="144" cy="144"/>
                </a:xfrm>
                <a:prstGeom prst="rect">
                  <a:avLst/>
                </a:prstGeom>
                <a:solidFill>
                  <a:schemeClr val="bg2"/>
                </a:solidFill>
                <a:ln w="25400">
                  <a:solidFill>
                    <a:schemeClr val="tx1"/>
                  </a:solidFill>
                  <a:miter lim="800000"/>
                  <a:headEnd/>
                  <a:tailEnd/>
                </a:ln>
              </p:spPr>
              <p:txBody>
                <a:bodyPr wrap="none" anchor="ctr"/>
                <a:lstStyle/>
                <a:p>
                  <a:pPr algn="ctr" eaLnBrk="0" hangingPunct="0"/>
                  <a:endParaRPr lang="zh-CN" altLang="en-US">
                    <a:latin typeface="Courier New" pitchFamily="49" charset="0"/>
                    <a:ea typeface="SimSun" pitchFamily="2" charset="-122"/>
                  </a:endParaRPr>
                </a:p>
              </p:txBody>
            </p:sp>
            <p:sp>
              <p:nvSpPr>
                <p:cNvPr id="58403" name="Rectangle 26"/>
                <p:cNvSpPr>
                  <a:spLocks noChangeArrowheads="1"/>
                </p:cNvSpPr>
                <p:nvPr/>
              </p:nvSpPr>
              <p:spPr bwMode="auto">
                <a:xfrm>
                  <a:off x="3072" y="345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zh-CN" altLang="en-US">
                    <a:latin typeface="Courier New" pitchFamily="49" charset="0"/>
                    <a:ea typeface="SimSun" pitchFamily="2" charset="-122"/>
                  </a:endParaRPr>
                </a:p>
              </p:txBody>
            </p:sp>
            <p:sp>
              <p:nvSpPr>
                <p:cNvPr id="58404" name="Rectangle 27"/>
                <p:cNvSpPr>
                  <a:spLocks noChangeArrowheads="1"/>
                </p:cNvSpPr>
                <p:nvPr/>
              </p:nvSpPr>
              <p:spPr bwMode="auto">
                <a:xfrm>
                  <a:off x="3216" y="345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zh-CN" altLang="en-US">
                    <a:latin typeface="Courier New" pitchFamily="49" charset="0"/>
                    <a:ea typeface="SimSun" pitchFamily="2" charset="-122"/>
                  </a:endParaRPr>
                </a:p>
              </p:txBody>
            </p:sp>
            <p:sp>
              <p:nvSpPr>
                <p:cNvPr id="58405" name="Rectangle 28"/>
                <p:cNvSpPr>
                  <a:spLocks noChangeArrowheads="1"/>
                </p:cNvSpPr>
                <p:nvPr/>
              </p:nvSpPr>
              <p:spPr bwMode="auto">
                <a:xfrm>
                  <a:off x="4224" y="345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zh-CN" altLang="en-US">
                    <a:latin typeface="Courier New" pitchFamily="49" charset="0"/>
                    <a:ea typeface="SimSun" pitchFamily="2" charset="-122"/>
                  </a:endParaRPr>
                </a:p>
              </p:txBody>
            </p:sp>
            <p:sp>
              <p:nvSpPr>
                <p:cNvPr id="58406" name="Rectangle 29"/>
                <p:cNvSpPr>
                  <a:spLocks noChangeArrowheads="1"/>
                </p:cNvSpPr>
                <p:nvPr/>
              </p:nvSpPr>
              <p:spPr bwMode="auto">
                <a:xfrm>
                  <a:off x="4368" y="345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zh-CN" altLang="en-US">
                    <a:latin typeface="Courier New" pitchFamily="49" charset="0"/>
                    <a:ea typeface="SimSun" pitchFamily="2" charset="-122"/>
                  </a:endParaRPr>
                </a:p>
              </p:txBody>
            </p:sp>
            <p:sp>
              <p:nvSpPr>
                <p:cNvPr id="58407" name="Rectangle 30"/>
                <p:cNvSpPr>
                  <a:spLocks noChangeArrowheads="1"/>
                </p:cNvSpPr>
                <p:nvPr/>
              </p:nvSpPr>
              <p:spPr bwMode="auto">
                <a:xfrm>
                  <a:off x="4512" y="345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zh-CN" altLang="en-US">
                    <a:latin typeface="Courier New" pitchFamily="49" charset="0"/>
                    <a:ea typeface="SimSun" pitchFamily="2" charset="-122"/>
                  </a:endParaRPr>
                </a:p>
              </p:txBody>
            </p:sp>
            <p:sp>
              <p:nvSpPr>
                <p:cNvPr id="58408" name="Rectangle 31"/>
                <p:cNvSpPr>
                  <a:spLocks noChangeArrowheads="1"/>
                </p:cNvSpPr>
                <p:nvPr/>
              </p:nvSpPr>
              <p:spPr bwMode="auto">
                <a:xfrm>
                  <a:off x="3360" y="3456"/>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altLang="zh-CN">
                      <a:latin typeface="Courier New" pitchFamily="49" charset="0"/>
                      <a:ea typeface="SimSun" pitchFamily="2" charset="-122"/>
                    </a:rPr>
                    <a:t>• • •</a:t>
                  </a:r>
                </a:p>
              </p:txBody>
            </p:sp>
          </p:grpSp>
        </p:grpSp>
        <p:sp>
          <p:nvSpPr>
            <p:cNvPr id="58387" name="Line 32"/>
            <p:cNvSpPr>
              <a:spLocks noChangeShapeType="1"/>
            </p:cNvSpPr>
            <p:nvPr/>
          </p:nvSpPr>
          <p:spPr bwMode="auto">
            <a:xfrm flipH="1">
              <a:off x="2736" y="2592"/>
              <a:ext cx="288" cy="816"/>
            </a:xfrm>
            <a:prstGeom prst="line">
              <a:avLst/>
            </a:prstGeom>
            <a:noFill/>
            <a:ln w="25400">
              <a:solidFill>
                <a:schemeClr val="tx1"/>
              </a:solidFill>
              <a:round/>
              <a:headEnd/>
              <a:tailEnd type="triangle" w="med" len="med"/>
            </a:ln>
          </p:spPr>
          <p:txBody>
            <a:bodyPr wrap="none" anchor="ctr"/>
            <a:lstStyle/>
            <a:p>
              <a:endParaRPr lang="en-IN"/>
            </a:p>
          </p:txBody>
        </p:sp>
        <p:sp>
          <p:nvSpPr>
            <p:cNvPr id="58388" name="Line 33"/>
            <p:cNvSpPr>
              <a:spLocks noChangeShapeType="1"/>
            </p:cNvSpPr>
            <p:nvPr/>
          </p:nvSpPr>
          <p:spPr bwMode="auto">
            <a:xfrm flipH="1">
              <a:off x="2064" y="2592"/>
              <a:ext cx="960" cy="816"/>
            </a:xfrm>
            <a:prstGeom prst="line">
              <a:avLst/>
            </a:prstGeom>
            <a:noFill/>
            <a:ln w="25400">
              <a:solidFill>
                <a:schemeClr val="tx1"/>
              </a:solidFill>
              <a:round/>
              <a:headEnd/>
              <a:tailEnd type="triangle" w="med" len="med"/>
            </a:ln>
          </p:spPr>
          <p:txBody>
            <a:bodyPr wrap="none" anchor="ctr"/>
            <a:lstStyle/>
            <a:p>
              <a:endParaRPr lang="en-IN"/>
            </a:p>
          </p:txBody>
        </p:sp>
        <p:sp>
          <p:nvSpPr>
            <p:cNvPr id="58389" name="Line 34"/>
            <p:cNvSpPr>
              <a:spLocks noChangeShapeType="1"/>
            </p:cNvSpPr>
            <p:nvPr/>
          </p:nvSpPr>
          <p:spPr bwMode="auto">
            <a:xfrm flipH="1">
              <a:off x="1920" y="2592"/>
              <a:ext cx="1104" cy="816"/>
            </a:xfrm>
            <a:prstGeom prst="line">
              <a:avLst/>
            </a:prstGeom>
            <a:noFill/>
            <a:ln w="25400">
              <a:solidFill>
                <a:schemeClr val="tx1"/>
              </a:solidFill>
              <a:round/>
              <a:headEnd/>
              <a:tailEnd type="triangle" w="med" len="med"/>
            </a:ln>
          </p:spPr>
          <p:txBody>
            <a:bodyPr wrap="none" anchor="ctr"/>
            <a:lstStyle/>
            <a:p>
              <a:endParaRPr lang="en-IN"/>
            </a:p>
          </p:txBody>
        </p:sp>
        <p:sp>
          <p:nvSpPr>
            <p:cNvPr id="58390" name="Line 35"/>
            <p:cNvSpPr>
              <a:spLocks noChangeShapeType="1"/>
            </p:cNvSpPr>
            <p:nvPr/>
          </p:nvSpPr>
          <p:spPr bwMode="auto">
            <a:xfrm>
              <a:off x="3168" y="2592"/>
              <a:ext cx="0" cy="816"/>
            </a:xfrm>
            <a:prstGeom prst="line">
              <a:avLst/>
            </a:prstGeom>
            <a:noFill/>
            <a:ln w="25400">
              <a:solidFill>
                <a:schemeClr val="tx1"/>
              </a:solidFill>
              <a:round/>
              <a:headEnd/>
              <a:tailEnd type="triangle" w="med" len="med"/>
            </a:ln>
          </p:spPr>
          <p:txBody>
            <a:bodyPr wrap="none" anchor="ctr"/>
            <a:lstStyle/>
            <a:p>
              <a:endParaRPr lang="en-IN"/>
            </a:p>
          </p:txBody>
        </p:sp>
        <p:sp>
          <p:nvSpPr>
            <p:cNvPr id="58391" name="Line 36"/>
            <p:cNvSpPr>
              <a:spLocks noChangeShapeType="1"/>
            </p:cNvSpPr>
            <p:nvPr/>
          </p:nvSpPr>
          <p:spPr bwMode="auto">
            <a:xfrm>
              <a:off x="3312" y="2592"/>
              <a:ext cx="0" cy="816"/>
            </a:xfrm>
            <a:prstGeom prst="line">
              <a:avLst/>
            </a:prstGeom>
            <a:noFill/>
            <a:ln w="25400">
              <a:solidFill>
                <a:schemeClr val="tx1"/>
              </a:solidFill>
              <a:round/>
              <a:headEnd/>
              <a:tailEnd type="triangle" w="med" len="med"/>
            </a:ln>
          </p:spPr>
          <p:txBody>
            <a:bodyPr wrap="none" anchor="ctr"/>
            <a:lstStyle/>
            <a:p>
              <a:endParaRPr lang="en-IN"/>
            </a:p>
          </p:txBody>
        </p:sp>
        <p:sp>
          <p:nvSpPr>
            <p:cNvPr id="58392" name="Line 37"/>
            <p:cNvSpPr>
              <a:spLocks noChangeShapeType="1"/>
            </p:cNvSpPr>
            <p:nvPr/>
          </p:nvSpPr>
          <p:spPr bwMode="auto">
            <a:xfrm>
              <a:off x="4320" y="2592"/>
              <a:ext cx="0" cy="816"/>
            </a:xfrm>
            <a:prstGeom prst="line">
              <a:avLst/>
            </a:prstGeom>
            <a:noFill/>
            <a:ln w="25400">
              <a:solidFill>
                <a:schemeClr val="tx1"/>
              </a:solidFill>
              <a:round/>
              <a:headEnd/>
              <a:tailEnd type="triangle" w="med" len="med"/>
            </a:ln>
          </p:spPr>
          <p:txBody>
            <a:bodyPr wrap="none" anchor="ctr"/>
            <a:lstStyle/>
            <a:p>
              <a:endParaRPr lang="en-IN"/>
            </a:p>
          </p:txBody>
        </p:sp>
        <p:sp>
          <p:nvSpPr>
            <p:cNvPr id="58393" name="Line 38"/>
            <p:cNvSpPr>
              <a:spLocks noChangeShapeType="1"/>
            </p:cNvSpPr>
            <p:nvPr/>
          </p:nvSpPr>
          <p:spPr bwMode="auto">
            <a:xfrm>
              <a:off x="4464" y="2592"/>
              <a:ext cx="0" cy="816"/>
            </a:xfrm>
            <a:prstGeom prst="line">
              <a:avLst/>
            </a:prstGeom>
            <a:noFill/>
            <a:ln w="25400">
              <a:solidFill>
                <a:schemeClr val="tx1"/>
              </a:solidFill>
              <a:round/>
              <a:headEnd/>
              <a:tailEnd type="triangle" w="med" len="med"/>
            </a:ln>
          </p:spPr>
          <p:txBody>
            <a:bodyPr wrap="none" anchor="ctr"/>
            <a:lstStyle/>
            <a:p>
              <a:endParaRPr lang="en-IN"/>
            </a:p>
          </p:txBody>
        </p:sp>
        <p:sp>
          <p:nvSpPr>
            <p:cNvPr id="58394" name="Line 39"/>
            <p:cNvSpPr>
              <a:spLocks noChangeShapeType="1"/>
            </p:cNvSpPr>
            <p:nvPr/>
          </p:nvSpPr>
          <p:spPr bwMode="auto">
            <a:xfrm>
              <a:off x="4608" y="2592"/>
              <a:ext cx="0" cy="816"/>
            </a:xfrm>
            <a:prstGeom prst="line">
              <a:avLst/>
            </a:prstGeom>
            <a:noFill/>
            <a:ln w="25400">
              <a:solidFill>
                <a:schemeClr val="tx1"/>
              </a:solidFill>
              <a:round/>
              <a:headEnd/>
              <a:tailEnd type="triangle" w="med" len="med"/>
            </a:ln>
          </p:spPr>
          <p:txBody>
            <a:bodyPr wrap="none" anchor="ctr"/>
            <a:lstStyle/>
            <a:p>
              <a:endParaRPr lang="en-IN"/>
            </a:p>
          </p:txBody>
        </p:sp>
        <p:sp>
          <p:nvSpPr>
            <p:cNvPr id="58395" name="Rectangle 40"/>
            <p:cNvSpPr>
              <a:spLocks noChangeArrowheads="1"/>
            </p:cNvSpPr>
            <p:nvPr/>
          </p:nvSpPr>
          <p:spPr bwMode="auto">
            <a:xfrm>
              <a:off x="2352" y="3120"/>
              <a:ext cx="451" cy="192"/>
            </a:xfrm>
            <a:prstGeom prst="rect">
              <a:avLst/>
            </a:prstGeom>
            <a:noFill/>
            <a:ln w="25400">
              <a:noFill/>
              <a:miter lim="800000"/>
              <a:headEnd/>
              <a:tailEnd/>
            </a:ln>
          </p:spPr>
          <p:txBody>
            <a:bodyPr wrap="none">
              <a:spAutoFit/>
            </a:bodyPr>
            <a:lstStyle/>
            <a:p>
              <a:pPr eaLnBrk="0" hangingPunct="0"/>
              <a:r>
                <a:rPr lang="en-US" altLang="zh-CN" sz="1400">
                  <a:latin typeface="Courier New" pitchFamily="49" charset="0"/>
                  <a:ea typeface="SimSun" pitchFamily="2" charset="-122"/>
                </a:rPr>
                <a:t>• • •</a:t>
              </a:r>
            </a:p>
          </p:txBody>
        </p:sp>
      </p:grpSp>
      <p:sp>
        <p:nvSpPr>
          <p:cNvPr id="58374" name="Line 41"/>
          <p:cNvSpPr>
            <a:spLocks noChangeShapeType="1"/>
          </p:cNvSpPr>
          <p:nvPr/>
        </p:nvSpPr>
        <p:spPr bwMode="auto">
          <a:xfrm>
            <a:off x="5715000" y="3898900"/>
            <a:ext cx="2743200" cy="0"/>
          </a:xfrm>
          <a:prstGeom prst="line">
            <a:avLst/>
          </a:prstGeom>
          <a:noFill/>
          <a:ln w="25400">
            <a:solidFill>
              <a:schemeClr val="tx1"/>
            </a:solidFill>
            <a:round/>
            <a:headEnd type="arrow" w="med" len="med"/>
            <a:tailEnd type="arrow" w="med" len="med"/>
          </a:ln>
        </p:spPr>
        <p:txBody>
          <a:bodyPr wrap="none" anchor="ctr"/>
          <a:lstStyle/>
          <a:p>
            <a:endParaRPr lang="en-IN"/>
          </a:p>
        </p:txBody>
      </p:sp>
      <p:sp>
        <p:nvSpPr>
          <p:cNvPr id="58375" name="Rectangle 42"/>
          <p:cNvSpPr>
            <a:spLocks noChangeArrowheads="1"/>
          </p:cNvSpPr>
          <p:nvPr/>
        </p:nvSpPr>
        <p:spPr bwMode="auto">
          <a:xfrm>
            <a:off x="6934200" y="3733800"/>
            <a:ext cx="349250" cy="366713"/>
          </a:xfrm>
          <a:prstGeom prst="rect">
            <a:avLst/>
          </a:prstGeom>
          <a:solidFill>
            <a:schemeClr val="bg1"/>
          </a:solidFill>
          <a:ln w="25400">
            <a:noFill/>
            <a:miter lim="800000"/>
            <a:headEnd/>
            <a:tailEnd/>
          </a:ln>
        </p:spPr>
        <p:txBody>
          <a:bodyPr wrap="none">
            <a:spAutoFit/>
          </a:bodyPr>
          <a:lstStyle/>
          <a:p>
            <a:pPr eaLnBrk="0" hangingPunct="0"/>
            <a:r>
              <a:rPr lang="en-US" altLang="zh-CN" i="1">
                <a:latin typeface="Helvetica" pitchFamily="34" charset="0"/>
                <a:ea typeface="SimSun" pitchFamily="2" charset="-122"/>
              </a:rPr>
              <a:t>w</a:t>
            </a:r>
          </a:p>
        </p:txBody>
      </p:sp>
      <p:sp>
        <p:nvSpPr>
          <p:cNvPr id="58376" name="Line 43"/>
          <p:cNvSpPr>
            <a:spLocks noChangeShapeType="1"/>
          </p:cNvSpPr>
          <p:nvPr/>
        </p:nvSpPr>
        <p:spPr bwMode="auto">
          <a:xfrm>
            <a:off x="5715000" y="6337300"/>
            <a:ext cx="2743200" cy="0"/>
          </a:xfrm>
          <a:prstGeom prst="line">
            <a:avLst/>
          </a:prstGeom>
          <a:noFill/>
          <a:ln w="25400">
            <a:solidFill>
              <a:schemeClr val="tx1"/>
            </a:solidFill>
            <a:round/>
            <a:headEnd type="arrow" w="med" len="med"/>
            <a:tailEnd type="arrow" w="med" len="med"/>
          </a:ln>
        </p:spPr>
        <p:txBody>
          <a:bodyPr wrap="none" anchor="ctr"/>
          <a:lstStyle/>
          <a:p>
            <a:endParaRPr lang="en-IN"/>
          </a:p>
        </p:txBody>
      </p:sp>
      <p:sp>
        <p:nvSpPr>
          <p:cNvPr id="58377" name="Rectangle 44"/>
          <p:cNvSpPr>
            <a:spLocks noChangeArrowheads="1"/>
          </p:cNvSpPr>
          <p:nvPr/>
        </p:nvSpPr>
        <p:spPr bwMode="auto">
          <a:xfrm>
            <a:off x="6934200" y="6172200"/>
            <a:ext cx="349250" cy="366713"/>
          </a:xfrm>
          <a:prstGeom prst="rect">
            <a:avLst/>
          </a:prstGeom>
          <a:solidFill>
            <a:schemeClr val="bg1"/>
          </a:solidFill>
          <a:ln w="25400">
            <a:noFill/>
            <a:miter lim="800000"/>
            <a:headEnd/>
            <a:tailEnd/>
          </a:ln>
        </p:spPr>
        <p:txBody>
          <a:bodyPr wrap="none">
            <a:spAutoFit/>
          </a:bodyPr>
          <a:lstStyle/>
          <a:p>
            <a:pPr eaLnBrk="0" hangingPunct="0"/>
            <a:r>
              <a:rPr lang="en-US" altLang="zh-CN" i="1">
                <a:latin typeface="Helvetica" pitchFamily="34" charset="0"/>
                <a:ea typeface="SimSun" pitchFamily="2" charset="-122"/>
              </a:rPr>
              <a:t>w</a:t>
            </a:r>
          </a:p>
        </p:txBody>
      </p:sp>
      <p:sp>
        <p:nvSpPr>
          <p:cNvPr id="58378" name="Line 45"/>
          <p:cNvSpPr>
            <a:spLocks noChangeShapeType="1"/>
          </p:cNvSpPr>
          <p:nvPr/>
        </p:nvSpPr>
        <p:spPr bwMode="auto">
          <a:xfrm>
            <a:off x="3962400" y="6337300"/>
            <a:ext cx="1752600" cy="0"/>
          </a:xfrm>
          <a:prstGeom prst="line">
            <a:avLst/>
          </a:prstGeom>
          <a:noFill/>
          <a:ln w="25400">
            <a:solidFill>
              <a:schemeClr val="tx1"/>
            </a:solidFill>
            <a:round/>
            <a:headEnd type="arrow" w="med" len="med"/>
            <a:tailEnd type="arrow" w="med" len="med"/>
          </a:ln>
        </p:spPr>
        <p:txBody>
          <a:bodyPr wrap="none" anchor="ctr"/>
          <a:lstStyle/>
          <a:p>
            <a:endParaRPr lang="en-IN"/>
          </a:p>
        </p:txBody>
      </p:sp>
      <p:sp>
        <p:nvSpPr>
          <p:cNvPr id="58379" name="Rectangle 46"/>
          <p:cNvSpPr>
            <a:spLocks noChangeArrowheads="1"/>
          </p:cNvSpPr>
          <p:nvPr/>
        </p:nvSpPr>
        <p:spPr bwMode="auto">
          <a:xfrm>
            <a:off x="4572000" y="6184900"/>
            <a:ext cx="298450" cy="366713"/>
          </a:xfrm>
          <a:prstGeom prst="rect">
            <a:avLst/>
          </a:prstGeom>
          <a:solidFill>
            <a:schemeClr val="bg1"/>
          </a:solidFill>
          <a:ln w="25400">
            <a:noFill/>
            <a:miter lim="800000"/>
            <a:headEnd/>
            <a:tailEnd/>
          </a:ln>
        </p:spPr>
        <p:txBody>
          <a:bodyPr wrap="none">
            <a:spAutoFit/>
          </a:bodyPr>
          <a:lstStyle/>
          <a:p>
            <a:pPr eaLnBrk="0" hangingPunct="0"/>
            <a:r>
              <a:rPr lang="en-US" altLang="zh-CN" i="1">
                <a:latin typeface="Helvetica" pitchFamily="34" charset="0"/>
                <a:ea typeface="SimSun" pitchFamily="2" charset="-122"/>
              </a:rPr>
              <a:t>k</a:t>
            </a:r>
          </a:p>
        </p:txBody>
      </p:sp>
      <p:sp>
        <p:nvSpPr>
          <p:cNvPr id="58380" name="Freeform 47"/>
          <p:cNvSpPr>
            <a:spLocks/>
          </p:cNvSpPr>
          <p:nvPr/>
        </p:nvSpPr>
        <p:spPr bwMode="auto">
          <a:xfrm>
            <a:off x="2057400" y="4376738"/>
            <a:ext cx="1296988" cy="77787"/>
          </a:xfrm>
          <a:custGeom>
            <a:avLst/>
            <a:gdLst>
              <a:gd name="T0" fmla="*/ 0 w 817"/>
              <a:gd name="T1" fmla="*/ 0 h 49"/>
              <a:gd name="T2" fmla="*/ 0 w 817"/>
              <a:gd name="T3" fmla="*/ 2147483647 h 49"/>
              <a:gd name="T4" fmla="*/ 2147483647 w 817"/>
              <a:gd name="T5" fmla="*/ 2147483647 h 49"/>
              <a:gd name="T6" fmla="*/ 2147483647 w 817"/>
              <a:gd name="T7" fmla="*/ 0 h 49"/>
              <a:gd name="T8" fmla="*/ 0 60000 65536"/>
              <a:gd name="T9" fmla="*/ 0 60000 65536"/>
              <a:gd name="T10" fmla="*/ 0 60000 65536"/>
              <a:gd name="T11" fmla="*/ 0 60000 65536"/>
              <a:gd name="T12" fmla="*/ 0 w 817"/>
              <a:gd name="T13" fmla="*/ 0 h 49"/>
              <a:gd name="T14" fmla="*/ 817 w 817"/>
              <a:gd name="T15" fmla="*/ 49 h 49"/>
            </a:gdLst>
            <a:ahLst/>
            <a:cxnLst>
              <a:cxn ang="T8">
                <a:pos x="T0" y="T1"/>
              </a:cxn>
              <a:cxn ang="T9">
                <a:pos x="T2" y="T3"/>
              </a:cxn>
              <a:cxn ang="T10">
                <a:pos x="T4" y="T5"/>
              </a:cxn>
              <a:cxn ang="T11">
                <a:pos x="T6" y="T7"/>
              </a:cxn>
            </a:cxnLst>
            <a:rect l="T12" t="T13" r="T14" b="T15"/>
            <a:pathLst>
              <a:path w="817" h="49">
                <a:moveTo>
                  <a:pt x="0" y="0"/>
                </a:moveTo>
                <a:lnTo>
                  <a:pt x="0" y="48"/>
                </a:lnTo>
                <a:lnTo>
                  <a:pt x="816" y="48"/>
                </a:lnTo>
                <a:lnTo>
                  <a:pt x="816" y="0"/>
                </a:lnTo>
              </a:path>
            </a:pathLst>
          </a:custGeom>
          <a:noFill/>
          <a:ln w="25400" cap="rnd">
            <a:solidFill>
              <a:schemeClr val="tx1"/>
            </a:solidFill>
            <a:round/>
            <a:headEnd/>
            <a:tailEnd/>
          </a:ln>
        </p:spPr>
        <p:txBody>
          <a:bodyPr/>
          <a:lstStyle/>
          <a:p>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0"/>
            <a:ext cx="8229600" cy="1143000"/>
          </a:xfrm>
        </p:spPr>
        <p:txBody>
          <a:bodyPr/>
          <a:lstStyle/>
          <a:p>
            <a:r>
              <a:rPr lang="en-US" dirty="0" smtClean="0"/>
              <a:t>Computer Types cont..</a:t>
            </a:r>
            <a:endParaRPr lang="en-IN" dirty="0"/>
          </a:p>
        </p:txBody>
      </p:sp>
      <p:sp>
        <p:nvSpPr>
          <p:cNvPr id="3" name="Content Placeholder 2"/>
          <p:cNvSpPr>
            <a:spLocks noGrp="1"/>
          </p:cNvSpPr>
          <p:nvPr>
            <p:ph idx="1"/>
          </p:nvPr>
        </p:nvSpPr>
        <p:spPr>
          <a:xfrm>
            <a:off x="228600" y="1143000"/>
            <a:ext cx="8686800" cy="5562600"/>
          </a:xfrm>
        </p:spPr>
        <p:txBody>
          <a:bodyPr>
            <a:normAutofit fontScale="92500" lnSpcReduction="20000"/>
          </a:bodyPr>
          <a:lstStyle/>
          <a:p>
            <a:pPr marL="514350" indent="-514350">
              <a:buNone/>
            </a:pPr>
            <a:r>
              <a:rPr lang="en-US" sz="2800" dirty="0" smtClean="0">
                <a:solidFill>
                  <a:srgbClr val="00B0F0"/>
                </a:solidFill>
                <a:latin typeface="Times New Roman" pitchFamily="18" charset="0"/>
                <a:cs typeface="Times New Roman" pitchFamily="18" charset="0"/>
              </a:rPr>
              <a:t>3.  </a:t>
            </a:r>
            <a:r>
              <a:rPr lang="en-US" sz="2800" i="1" dirty="0" smtClean="0">
                <a:solidFill>
                  <a:srgbClr val="FF0000"/>
                </a:solidFill>
                <a:latin typeface="Times New Roman" pitchFamily="18" charset="0"/>
                <a:cs typeface="Times New Roman" pitchFamily="18" charset="0"/>
              </a:rPr>
              <a:t>Workstation</a:t>
            </a:r>
            <a:r>
              <a:rPr lang="en-US" sz="2800" dirty="0" smtClean="0">
                <a:latin typeface="Times New Roman" pitchFamily="18" charset="0"/>
                <a:cs typeface="Times New Roman" pitchFamily="18" charset="0"/>
              </a:rPr>
              <a:t>:</a:t>
            </a:r>
          </a:p>
          <a:p>
            <a:pPr>
              <a:buFont typeface="Wingdings" pitchFamily="2" charset="2"/>
              <a:buChar char="Ø"/>
            </a:pPr>
            <a:r>
              <a:rPr lang="en-US" sz="2800" dirty="0" smtClean="0">
                <a:latin typeface="Times New Roman" pitchFamily="18" charset="0"/>
                <a:cs typeface="Times New Roman" pitchFamily="18" charset="0"/>
              </a:rPr>
              <a:t>  has high resolution graphics i/o capability.</a:t>
            </a:r>
          </a:p>
          <a:p>
            <a:pPr>
              <a:buFont typeface="Wingdings" pitchFamily="2" charset="2"/>
              <a:buChar char="Ø"/>
            </a:pPr>
            <a:r>
              <a:rPr lang="en-US" sz="2800" dirty="0" smtClean="0">
                <a:latin typeface="Times New Roman" pitchFamily="18" charset="0"/>
                <a:cs typeface="Times New Roman" pitchFamily="18" charset="0"/>
              </a:rPr>
              <a:t>  Dimension of desktop.</a:t>
            </a:r>
            <a:r>
              <a:rPr lang="en-US" sz="2800" dirty="0" smtClean="0">
                <a:solidFill>
                  <a:srgbClr val="00B0F0"/>
                </a:solidFill>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pPr>
              <a:buFont typeface="Wingdings" pitchFamily="2" charset="2"/>
              <a:buChar char="Ø"/>
            </a:pPr>
            <a:r>
              <a:rPr lang="en-US" sz="2800" dirty="0" smtClean="0">
                <a:latin typeface="Times New Roman" pitchFamily="18" charset="0"/>
                <a:cs typeface="Times New Roman" pitchFamily="18" charset="0"/>
              </a:rPr>
              <a:t>  High computation power than personal computer.</a:t>
            </a:r>
          </a:p>
          <a:p>
            <a:pPr>
              <a:buFont typeface="Wingdings" pitchFamily="2" charset="2"/>
              <a:buChar char="Ø"/>
            </a:pPr>
            <a:r>
              <a:rPr lang="en-US" sz="2800" dirty="0" smtClean="0">
                <a:latin typeface="Times New Roman" pitchFamily="18" charset="0"/>
                <a:cs typeface="Times New Roman" pitchFamily="18" charset="0"/>
              </a:rPr>
              <a:t>  Used in engg. applications, especially for interactive design work.</a:t>
            </a:r>
          </a:p>
          <a:p>
            <a:pPr>
              <a:buNone/>
            </a:pPr>
            <a:r>
              <a:rPr lang="en-US" sz="2800" dirty="0" smtClean="0">
                <a:solidFill>
                  <a:srgbClr val="00B0F0"/>
                </a:solidFill>
                <a:latin typeface="Times New Roman" pitchFamily="18" charset="0"/>
                <a:cs typeface="Times New Roman" pitchFamily="18" charset="0"/>
              </a:rPr>
              <a:t>4.</a:t>
            </a:r>
            <a:r>
              <a:rPr lang="en-US" sz="2800" dirty="0" smtClean="0">
                <a:latin typeface="Times New Roman" pitchFamily="18" charset="0"/>
                <a:cs typeface="Times New Roman" pitchFamily="18" charset="0"/>
              </a:rPr>
              <a:t> </a:t>
            </a:r>
            <a:r>
              <a:rPr lang="en-US" sz="2800" i="1" dirty="0" smtClean="0">
                <a:solidFill>
                  <a:srgbClr val="FF0000"/>
                </a:solidFill>
                <a:latin typeface="Times New Roman" pitchFamily="18" charset="0"/>
                <a:cs typeface="Times New Roman" pitchFamily="18" charset="0"/>
              </a:rPr>
              <a:t>Enterprise system</a:t>
            </a:r>
            <a:r>
              <a:rPr lang="en-US" sz="2800" i="1" dirty="0" smtClean="0">
                <a:solidFill>
                  <a:srgbClr val="FF0000"/>
                </a:solidFill>
                <a:latin typeface="Times New Roman" pitchFamily="18" charset="0"/>
                <a:cs typeface="Times New Roman" pitchFamily="18" charset="0"/>
                <a:sym typeface="Wingdings" pitchFamily="2" charset="2"/>
              </a:rPr>
              <a:t>(mainframes) &amp; servers.</a:t>
            </a:r>
          </a:p>
          <a:p>
            <a:pPr marL="514350" indent="-514350">
              <a:buFont typeface="Wingdings" pitchFamily="2" charset="2"/>
              <a:buChar char="Ø"/>
            </a:pPr>
            <a:r>
              <a:rPr lang="en-US" sz="2800" dirty="0" smtClean="0">
                <a:latin typeface="Times New Roman" pitchFamily="18" charset="0"/>
                <a:cs typeface="Times New Roman" pitchFamily="18" charset="0"/>
                <a:sym typeface="Wingdings" pitchFamily="2" charset="2"/>
              </a:rPr>
              <a:t>Enterprise system is used in business data processing in medium to large corporation that have more computing power &amp; storage capacity than workstations.</a:t>
            </a:r>
          </a:p>
          <a:p>
            <a:pPr marL="514350" indent="-514350">
              <a:buFont typeface="Wingdings" pitchFamily="2" charset="2"/>
              <a:buChar char="Ø"/>
            </a:pPr>
            <a:r>
              <a:rPr lang="en-US" sz="2800" dirty="0" smtClean="0">
                <a:latin typeface="Times New Roman" pitchFamily="18" charset="0"/>
                <a:cs typeface="Times New Roman" pitchFamily="18" charset="0"/>
                <a:sym typeface="Wingdings" pitchFamily="2" charset="2"/>
              </a:rPr>
              <a:t>Servers contain sizable database storage units &amp; are capable of handling large volumes of request to access data.</a:t>
            </a:r>
          </a:p>
          <a:p>
            <a:pPr>
              <a:buFont typeface="Wingdings" pitchFamily="2" charset="2"/>
              <a:buNone/>
            </a:pPr>
            <a:r>
              <a:rPr lang="en-US" sz="2800" dirty="0" smtClean="0">
                <a:solidFill>
                  <a:srgbClr val="00B0F0"/>
                </a:solidFill>
                <a:latin typeface="Times New Roman" pitchFamily="18" charset="0"/>
                <a:cs typeface="Times New Roman" pitchFamily="18" charset="0"/>
              </a:rPr>
              <a:t>5. </a:t>
            </a:r>
            <a:r>
              <a:rPr lang="en-US" sz="2800" i="1" dirty="0" smtClean="0">
                <a:solidFill>
                  <a:srgbClr val="FF0000"/>
                </a:solidFill>
                <a:latin typeface="Times New Roman" pitchFamily="18" charset="0"/>
                <a:cs typeface="Times New Roman" pitchFamily="18" charset="0"/>
                <a:sym typeface="Wingdings" pitchFamily="2" charset="2"/>
              </a:rPr>
              <a:t>Super computers</a:t>
            </a:r>
            <a:r>
              <a:rPr lang="en-US" sz="2800" dirty="0" smtClean="0">
                <a:latin typeface="Times New Roman" pitchFamily="18" charset="0"/>
                <a:cs typeface="Times New Roman" pitchFamily="18" charset="0"/>
                <a:sym typeface="Wingdings" pitchFamily="2" charset="2"/>
              </a:rPr>
              <a:t>: used for large scale numerical calculations required in applications such as weather forecasting &amp; aircraft design.</a:t>
            </a:r>
            <a:r>
              <a:rPr lang="en-US" sz="2800" dirty="0" smtClean="0">
                <a:latin typeface="Times New Roman" pitchFamily="18" charset="0"/>
                <a:cs typeface="Times New Roman" pitchFamily="18" charset="0"/>
              </a:rPr>
              <a:t> </a:t>
            </a:r>
          </a:p>
          <a:p>
            <a:endParaRPr lang="en-IN"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0" y="704850"/>
            <a:ext cx="8229600" cy="1143000"/>
          </a:xfrm>
        </p:spPr>
        <p:txBody>
          <a:bodyPr/>
          <a:lstStyle/>
          <a:p>
            <a:pPr eaLnBrk="1" hangingPunct="1"/>
            <a:r>
              <a:rPr lang="en-US" altLang="zh-CN" smtClean="0">
                <a:ea typeface="SimSun" pitchFamily="2" charset="-122"/>
              </a:rPr>
              <a:t>Sign Extension Example</a:t>
            </a:r>
          </a:p>
        </p:txBody>
      </p:sp>
      <p:sp>
        <p:nvSpPr>
          <p:cNvPr id="59395" name="Text Box 3"/>
          <p:cNvSpPr txBox="1">
            <a:spLocks noChangeArrowheads="1"/>
          </p:cNvSpPr>
          <p:nvPr/>
        </p:nvSpPr>
        <p:spPr bwMode="auto">
          <a:xfrm>
            <a:off x="2159000" y="2743200"/>
            <a:ext cx="4191000" cy="1228725"/>
          </a:xfrm>
          <a:prstGeom prst="rect">
            <a:avLst/>
          </a:prstGeom>
          <a:noFill/>
          <a:ln w="38100" cmpd="dbl">
            <a:solidFill>
              <a:schemeClr val="tx1"/>
            </a:solidFill>
            <a:miter lim="800000"/>
            <a:headEnd/>
            <a:tailEnd/>
          </a:ln>
        </p:spPr>
        <p:txBody>
          <a:bodyPr>
            <a:spAutoFit/>
          </a:bodyPr>
          <a:lstStyle/>
          <a:p>
            <a:pPr eaLnBrk="0" hangingPunct="0"/>
            <a:r>
              <a:rPr lang="zh-CN" altLang="en-US" b="1">
                <a:latin typeface="Courier New" pitchFamily="49" charset="0"/>
                <a:ea typeface="SimSun" pitchFamily="2" charset="-122"/>
              </a:rPr>
              <a:t>  </a:t>
            </a:r>
            <a:r>
              <a:rPr lang="en-US" altLang="zh-CN" b="1">
                <a:latin typeface="Courier New" pitchFamily="49" charset="0"/>
                <a:ea typeface="SimSun" pitchFamily="2" charset="-122"/>
              </a:rPr>
              <a:t>short int x =  15213;</a:t>
            </a:r>
          </a:p>
          <a:p>
            <a:pPr eaLnBrk="0" hangingPunct="0"/>
            <a:r>
              <a:rPr lang="en-US" altLang="zh-CN" b="1">
                <a:latin typeface="Courier New" pitchFamily="49" charset="0"/>
                <a:ea typeface="SimSun" pitchFamily="2" charset="-122"/>
              </a:rPr>
              <a:t>  int      ix = (int) x; </a:t>
            </a:r>
          </a:p>
          <a:p>
            <a:pPr eaLnBrk="0" hangingPunct="0"/>
            <a:r>
              <a:rPr lang="en-US" altLang="zh-CN" b="1">
                <a:latin typeface="Courier New" pitchFamily="49" charset="0"/>
                <a:ea typeface="SimSun" pitchFamily="2" charset="-122"/>
              </a:rPr>
              <a:t>  short int y = -15213;</a:t>
            </a:r>
          </a:p>
          <a:p>
            <a:pPr eaLnBrk="0" hangingPunct="0"/>
            <a:r>
              <a:rPr lang="en-US" altLang="zh-CN" b="1">
                <a:latin typeface="Courier New" pitchFamily="49" charset="0"/>
                <a:ea typeface="SimSun" pitchFamily="2" charset="-122"/>
              </a:rPr>
              <a:t>  int      iy = (int) y;</a:t>
            </a:r>
          </a:p>
        </p:txBody>
      </p:sp>
      <p:pic>
        <p:nvPicPr>
          <p:cNvPr id="59396" name="Picture 4"/>
          <p:cNvPicPr>
            <a:picLocks noChangeAspect="1" noChangeArrowheads="1"/>
          </p:cNvPicPr>
          <p:nvPr/>
        </p:nvPicPr>
        <p:blipFill>
          <a:blip r:embed="rId3"/>
          <a:srcRect/>
          <a:stretch>
            <a:fillRect/>
          </a:stretch>
        </p:blipFill>
        <p:spPr bwMode="auto">
          <a:xfrm>
            <a:off x="381000" y="4102100"/>
            <a:ext cx="8431213" cy="1574800"/>
          </a:xfrm>
          <a:prstGeom prst="rect">
            <a:avLst/>
          </a:prstGeom>
          <a:noFill/>
          <a:ln w="25400">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body" idx="4294967295"/>
          </p:nvPr>
        </p:nvSpPr>
        <p:spPr>
          <a:xfrm>
            <a:off x="0" y="1719263"/>
            <a:ext cx="3276600" cy="4411662"/>
          </a:xfrm>
        </p:spPr>
        <p:txBody>
          <a:bodyPr/>
          <a:lstStyle/>
          <a:p>
            <a:pPr eaLnBrk="1" hangingPunct="1"/>
            <a:r>
              <a:rPr lang="en-US" altLang="zh-CN" sz="2400" dirty="0" smtClean="0">
                <a:solidFill>
                  <a:srgbClr val="00B0F0"/>
                </a:solidFill>
                <a:latin typeface="Times New Roman" pitchFamily="18" charset="0"/>
                <a:ea typeface="SimSun" pitchFamily="2" charset="-122"/>
                <a:cs typeface="Times New Roman" pitchFamily="18" charset="0"/>
              </a:rPr>
              <a:t>Memory consists of many millions of storage cells, each of which can store 1 bit.</a:t>
            </a:r>
          </a:p>
          <a:p>
            <a:pPr eaLnBrk="1" hangingPunct="1"/>
            <a:r>
              <a:rPr lang="en-US" altLang="zh-CN" sz="2400" dirty="0" smtClean="0">
                <a:solidFill>
                  <a:srgbClr val="00B0F0"/>
                </a:solidFill>
                <a:latin typeface="Times New Roman" pitchFamily="18" charset="0"/>
                <a:ea typeface="SimSun" pitchFamily="2" charset="-122"/>
                <a:cs typeface="Times New Roman" pitchFamily="18" charset="0"/>
              </a:rPr>
              <a:t>Data is usually accessed in </a:t>
            </a:r>
            <a:r>
              <a:rPr lang="en-US" altLang="zh-CN" sz="2400" i="1" dirty="0" smtClean="0">
                <a:solidFill>
                  <a:srgbClr val="00B0F0"/>
                </a:solidFill>
                <a:latin typeface="Times New Roman" pitchFamily="18" charset="0"/>
                <a:ea typeface="SimSun" pitchFamily="2" charset="-122"/>
                <a:cs typeface="Times New Roman" pitchFamily="18" charset="0"/>
              </a:rPr>
              <a:t>n</a:t>
            </a:r>
            <a:r>
              <a:rPr lang="en-US" altLang="zh-CN" sz="2400" dirty="0" smtClean="0">
                <a:solidFill>
                  <a:srgbClr val="00B0F0"/>
                </a:solidFill>
                <a:latin typeface="Times New Roman" pitchFamily="18" charset="0"/>
                <a:ea typeface="SimSun" pitchFamily="2" charset="-122"/>
                <a:cs typeface="Times New Roman" pitchFamily="18" charset="0"/>
              </a:rPr>
              <a:t>-bit groups. </a:t>
            </a:r>
            <a:r>
              <a:rPr lang="en-US" altLang="zh-CN" sz="2400" i="1" dirty="0" smtClean="0">
                <a:solidFill>
                  <a:srgbClr val="00B0F0"/>
                </a:solidFill>
                <a:latin typeface="Times New Roman" pitchFamily="18" charset="0"/>
                <a:ea typeface="SimSun" pitchFamily="2" charset="-122"/>
                <a:cs typeface="Times New Roman" pitchFamily="18" charset="0"/>
              </a:rPr>
              <a:t>n</a:t>
            </a:r>
            <a:r>
              <a:rPr lang="en-US" altLang="zh-CN" sz="2400" dirty="0" smtClean="0">
                <a:solidFill>
                  <a:srgbClr val="00B0F0"/>
                </a:solidFill>
                <a:latin typeface="Times New Roman" pitchFamily="18" charset="0"/>
                <a:ea typeface="SimSun" pitchFamily="2" charset="-122"/>
                <a:cs typeface="Times New Roman" pitchFamily="18" charset="0"/>
              </a:rPr>
              <a:t> is called word length.</a:t>
            </a:r>
          </a:p>
        </p:txBody>
      </p:sp>
      <p:grpSp>
        <p:nvGrpSpPr>
          <p:cNvPr id="2" name="Group 40"/>
          <p:cNvGrpSpPr>
            <a:grpSpLocks/>
          </p:cNvGrpSpPr>
          <p:nvPr/>
        </p:nvGrpSpPr>
        <p:grpSpPr bwMode="auto">
          <a:xfrm>
            <a:off x="3733800" y="1339850"/>
            <a:ext cx="4814888" cy="5518150"/>
            <a:chOff x="697" y="816"/>
            <a:chExt cx="3033" cy="4018"/>
          </a:xfrm>
        </p:grpSpPr>
        <p:sp>
          <p:nvSpPr>
            <p:cNvPr id="61445" name="Rectangle 4"/>
            <p:cNvSpPr>
              <a:spLocks noChangeArrowheads="1"/>
            </p:cNvSpPr>
            <p:nvPr/>
          </p:nvSpPr>
          <p:spPr bwMode="auto">
            <a:xfrm>
              <a:off x="3048" y="1364"/>
              <a:ext cx="682" cy="166"/>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second word</a:t>
              </a:r>
              <a:endParaRPr lang="en-CA" altLang="zh-CN" sz="2400">
                <a:latin typeface="Times New Roman" pitchFamily="18" charset="0"/>
                <a:ea typeface="SimSun" pitchFamily="2" charset="-122"/>
              </a:endParaRPr>
            </a:p>
          </p:txBody>
        </p:sp>
        <p:sp>
          <p:nvSpPr>
            <p:cNvPr id="61446" name="Line 5"/>
            <p:cNvSpPr>
              <a:spLocks noChangeShapeType="1"/>
            </p:cNvSpPr>
            <p:nvPr/>
          </p:nvSpPr>
          <p:spPr bwMode="auto">
            <a:xfrm flipH="1">
              <a:off x="697" y="3011"/>
              <a:ext cx="1881" cy="1"/>
            </a:xfrm>
            <a:prstGeom prst="line">
              <a:avLst/>
            </a:prstGeom>
            <a:noFill/>
            <a:ln w="20638">
              <a:solidFill>
                <a:srgbClr val="00FFFF"/>
              </a:solidFill>
              <a:round/>
              <a:headEnd/>
              <a:tailEnd/>
            </a:ln>
          </p:spPr>
          <p:txBody>
            <a:bodyPr/>
            <a:lstStyle/>
            <a:p>
              <a:endParaRPr lang="en-IN"/>
            </a:p>
          </p:txBody>
        </p:sp>
        <p:sp>
          <p:nvSpPr>
            <p:cNvPr id="61447" name="Line 6"/>
            <p:cNvSpPr>
              <a:spLocks noChangeShapeType="1"/>
            </p:cNvSpPr>
            <p:nvPr/>
          </p:nvSpPr>
          <p:spPr bwMode="auto">
            <a:xfrm flipH="1">
              <a:off x="697" y="1600"/>
              <a:ext cx="1881" cy="1"/>
            </a:xfrm>
            <a:prstGeom prst="line">
              <a:avLst/>
            </a:prstGeom>
            <a:noFill/>
            <a:ln w="20638">
              <a:solidFill>
                <a:srgbClr val="00FFFF"/>
              </a:solidFill>
              <a:round/>
              <a:headEnd/>
              <a:tailEnd/>
            </a:ln>
          </p:spPr>
          <p:txBody>
            <a:bodyPr/>
            <a:lstStyle/>
            <a:p>
              <a:endParaRPr lang="en-IN"/>
            </a:p>
          </p:txBody>
        </p:sp>
        <p:sp>
          <p:nvSpPr>
            <p:cNvPr id="61448" name="Freeform 7"/>
            <p:cNvSpPr>
              <a:spLocks/>
            </p:cNvSpPr>
            <p:nvPr/>
          </p:nvSpPr>
          <p:spPr bwMode="auto">
            <a:xfrm>
              <a:off x="710" y="881"/>
              <a:ext cx="78" cy="40"/>
            </a:xfrm>
            <a:custGeom>
              <a:avLst/>
              <a:gdLst>
                <a:gd name="T0" fmla="*/ 2147483647 w 6"/>
                <a:gd name="T1" fmla="*/ 0 h 3"/>
                <a:gd name="T2" fmla="*/ 0 w 6"/>
                <a:gd name="T3" fmla="*/ 2147483647 h 3"/>
                <a:gd name="T4" fmla="*/ 2147483647 w 6"/>
                <a:gd name="T5" fmla="*/ 2147483647 h 3"/>
                <a:gd name="T6" fmla="*/ 2147483647 w 6"/>
                <a:gd name="T7" fmla="*/ 2147483647 h 3"/>
                <a:gd name="T8" fmla="*/ 2147483647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20638">
              <a:solidFill>
                <a:srgbClr val="000000"/>
              </a:solidFill>
              <a:round/>
              <a:headEnd/>
              <a:tailEnd/>
            </a:ln>
          </p:spPr>
          <p:txBody>
            <a:bodyPr/>
            <a:lstStyle/>
            <a:p>
              <a:endParaRPr lang="en-IN"/>
            </a:p>
          </p:txBody>
        </p:sp>
        <p:sp>
          <p:nvSpPr>
            <p:cNvPr id="61449" name="Freeform 8"/>
            <p:cNvSpPr>
              <a:spLocks/>
            </p:cNvSpPr>
            <p:nvPr/>
          </p:nvSpPr>
          <p:spPr bwMode="auto">
            <a:xfrm>
              <a:off x="710" y="881"/>
              <a:ext cx="78" cy="40"/>
            </a:xfrm>
            <a:custGeom>
              <a:avLst/>
              <a:gdLst>
                <a:gd name="T0" fmla="*/ 78 w 78"/>
                <a:gd name="T1" fmla="*/ 0 h 40"/>
                <a:gd name="T2" fmla="*/ 0 w 78"/>
                <a:gd name="T3" fmla="*/ 13 h 40"/>
                <a:gd name="T4" fmla="*/ 78 w 78"/>
                <a:gd name="T5" fmla="*/ 40 h 40"/>
                <a:gd name="T6" fmla="*/ 78 w 78"/>
                <a:gd name="T7" fmla="*/ 13 h 40"/>
                <a:gd name="T8" fmla="*/ 78 w 78"/>
                <a:gd name="T9" fmla="*/ 0 h 40"/>
                <a:gd name="T10" fmla="*/ 0 60000 65536"/>
                <a:gd name="T11" fmla="*/ 0 60000 65536"/>
                <a:gd name="T12" fmla="*/ 0 60000 65536"/>
                <a:gd name="T13" fmla="*/ 0 60000 65536"/>
                <a:gd name="T14" fmla="*/ 0 60000 65536"/>
                <a:gd name="T15" fmla="*/ 0 w 78"/>
                <a:gd name="T16" fmla="*/ 0 h 40"/>
                <a:gd name="T17" fmla="*/ 78 w 78"/>
                <a:gd name="T18" fmla="*/ 40 h 40"/>
              </a:gdLst>
              <a:ahLst/>
              <a:cxnLst>
                <a:cxn ang="T10">
                  <a:pos x="T0" y="T1"/>
                </a:cxn>
                <a:cxn ang="T11">
                  <a:pos x="T2" y="T3"/>
                </a:cxn>
                <a:cxn ang="T12">
                  <a:pos x="T4" y="T5"/>
                </a:cxn>
                <a:cxn ang="T13">
                  <a:pos x="T6" y="T7"/>
                </a:cxn>
                <a:cxn ang="T14">
                  <a:pos x="T8" y="T9"/>
                </a:cxn>
              </a:cxnLst>
              <a:rect l="T15" t="T16" r="T17" b="T18"/>
              <a:pathLst>
                <a:path w="78" h="40">
                  <a:moveTo>
                    <a:pt x="78" y="0"/>
                  </a:moveTo>
                  <a:lnTo>
                    <a:pt x="0" y="13"/>
                  </a:lnTo>
                  <a:lnTo>
                    <a:pt x="78" y="40"/>
                  </a:lnTo>
                  <a:lnTo>
                    <a:pt x="78" y="13"/>
                  </a:lnTo>
                  <a:lnTo>
                    <a:pt x="78" y="0"/>
                  </a:lnTo>
                  <a:close/>
                </a:path>
              </a:pathLst>
            </a:custGeom>
            <a:solidFill>
              <a:srgbClr val="000000"/>
            </a:solidFill>
            <a:ln w="0">
              <a:solidFill>
                <a:srgbClr val="000000"/>
              </a:solidFill>
              <a:round/>
              <a:headEnd/>
              <a:tailEnd/>
            </a:ln>
          </p:spPr>
          <p:txBody>
            <a:bodyPr/>
            <a:lstStyle/>
            <a:p>
              <a:endParaRPr lang="en-IN"/>
            </a:p>
          </p:txBody>
        </p:sp>
        <p:sp>
          <p:nvSpPr>
            <p:cNvPr id="61450" name="Line 9"/>
            <p:cNvSpPr>
              <a:spLocks noChangeShapeType="1"/>
            </p:cNvSpPr>
            <p:nvPr/>
          </p:nvSpPr>
          <p:spPr bwMode="auto">
            <a:xfrm>
              <a:off x="772" y="894"/>
              <a:ext cx="630" cy="1"/>
            </a:xfrm>
            <a:prstGeom prst="line">
              <a:avLst/>
            </a:prstGeom>
            <a:noFill/>
            <a:ln w="20638">
              <a:solidFill>
                <a:srgbClr val="000000"/>
              </a:solidFill>
              <a:round/>
              <a:headEnd/>
              <a:tailEnd/>
            </a:ln>
          </p:spPr>
          <p:txBody>
            <a:bodyPr/>
            <a:lstStyle/>
            <a:p>
              <a:endParaRPr lang="en-IN"/>
            </a:p>
          </p:txBody>
        </p:sp>
        <p:sp>
          <p:nvSpPr>
            <p:cNvPr id="61451" name="Freeform 10"/>
            <p:cNvSpPr>
              <a:spLocks/>
            </p:cNvSpPr>
            <p:nvPr/>
          </p:nvSpPr>
          <p:spPr bwMode="auto">
            <a:xfrm>
              <a:off x="2497" y="881"/>
              <a:ext cx="79" cy="40"/>
            </a:xfrm>
            <a:custGeom>
              <a:avLst/>
              <a:gdLst>
                <a:gd name="T0" fmla="*/ 0 w 6"/>
                <a:gd name="T1" fmla="*/ 2147483647 h 3"/>
                <a:gd name="T2" fmla="*/ 2147483647 w 6"/>
                <a:gd name="T3" fmla="*/ 2147483647 h 3"/>
                <a:gd name="T4" fmla="*/ 0 w 6"/>
                <a:gd name="T5" fmla="*/ 0 h 3"/>
                <a:gd name="T6" fmla="*/ 0 w 6"/>
                <a:gd name="T7" fmla="*/ 2147483647 h 3"/>
                <a:gd name="T8" fmla="*/ 0 w 6"/>
                <a:gd name="T9" fmla="*/ 2147483647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20638">
              <a:solidFill>
                <a:srgbClr val="000000"/>
              </a:solidFill>
              <a:round/>
              <a:headEnd/>
              <a:tailEnd/>
            </a:ln>
          </p:spPr>
          <p:txBody>
            <a:bodyPr/>
            <a:lstStyle/>
            <a:p>
              <a:endParaRPr lang="en-IN"/>
            </a:p>
          </p:txBody>
        </p:sp>
        <p:sp>
          <p:nvSpPr>
            <p:cNvPr id="61452" name="Freeform 11"/>
            <p:cNvSpPr>
              <a:spLocks/>
            </p:cNvSpPr>
            <p:nvPr/>
          </p:nvSpPr>
          <p:spPr bwMode="auto">
            <a:xfrm>
              <a:off x="2497" y="881"/>
              <a:ext cx="79" cy="40"/>
            </a:xfrm>
            <a:custGeom>
              <a:avLst/>
              <a:gdLst>
                <a:gd name="T0" fmla="*/ 0 w 79"/>
                <a:gd name="T1" fmla="*/ 40 h 40"/>
                <a:gd name="T2" fmla="*/ 79 w 79"/>
                <a:gd name="T3" fmla="*/ 13 h 40"/>
                <a:gd name="T4" fmla="*/ 0 w 79"/>
                <a:gd name="T5" fmla="*/ 0 h 40"/>
                <a:gd name="T6" fmla="*/ 0 w 79"/>
                <a:gd name="T7" fmla="*/ 13 h 40"/>
                <a:gd name="T8" fmla="*/ 0 w 79"/>
                <a:gd name="T9" fmla="*/ 40 h 40"/>
                <a:gd name="T10" fmla="*/ 0 60000 65536"/>
                <a:gd name="T11" fmla="*/ 0 60000 65536"/>
                <a:gd name="T12" fmla="*/ 0 60000 65536"/>
                <a:gd name="T13" fmla="*/ 0 60000 65536"/>
                <a:gd name="T14" fmla="*/ 0 60000 65536"/>
                <a:gd name="T15" fmla="*/ 0 w 79"/>
                <a:gd name="T16" fmla="*/ 0 h 40"/>
                <a:gd name="T17" fmla="*/ 79 w 79"/>
                <a:gd name="T18" fmla="*/ 40 h 40"/>
              </a:gdLst>
              <a:ahLst/>
              <a:cxnLst>
                <a:cxn ang="T10">
                  <a:pos x="T0" y="T1"/>
                </a:cxn>
                <a:cxn ang="T11">
                  <a:pos x="T2" y="T3"/>
                </a:cxn>
                <a:cxn ang="T12">
                  <a:pos x="T4" y="T5"/>
                </a:cxn>
                <a:cxn ang="T13">
                  <a:pos x="T6" y="T7"/>
                </a:cxn>
                <a:cxn ang="T14">
                  <a:pos x="T8" y="T9"/>
                </a:cxn>
              </a:cxnLst>
              <a:rect l="T15" t="T16" r="T17" b="T18"/>
              <a:pathLst>
                <a:path w="79" h="40">
                  <a:moveTo>
                    <a:pt x="0" y="40"/>
                  </a:moveTo>
                  <a:lnTo>
                    <a:pt x="79" y="13"/>
                  </a:lnTo>
                  <a:lnTo>
                    <a:pt x="0" y="0"/>
                  </a:lnTo>
                  <a:lnTo>
                    <a:pt x="0" y="13"/>
                  </a:lnTo>
                  <a:lnTo>
                    <a:pt x="0" y="40"/>
                  </a:lnTo>
                  <a:close/>
                </a:path>
              </a:pathLst>
            </a:custGeom>
            <a:solidFill>
              <a:srgbClr val="000000"/>
            </a:solidFill>
            <a:ln w="0">
              <a:solidFill>
                <a:srgbClr val="000000"/>
              </a:solidFill>
              <a:round/>
              <a:headEnd/>
              <a:tailEnd/>
            </a:ln>
          </p:spPr>
          <p:txBody>
            <a:bodyPr/>
            <a:lstStyle/>
            <a:p>
              <a:endParaRPr lang="en-IN"/>
            </a:p>
          </p:txBody>
        </p:sp>
        <p:sp>
          <p:nvSpPr>
            <p:cNvPr id="61453" name="Line 12"/>
            <p:cNvSpPr>
              <a:spLocks noChangeShapeType="1"/>
            </p:cNvSpPr>
            <p:nvPr/>
          </p:nvSpPr>
          <p:spPr bwMode="auto">
            <a:xfrm flipH="1">
              <a:off x="1873" y="894"/>
              <a:ext cx="660" cy="1"/>
            </a:xfrm>
            <a:prstGeom prst="line">
              <a:avLst/>
            </a:prstGeom>
            <a:noFill/>
            <a:ln w="20638">
              <a:solidFill>
                <a:srgbClr val="000000"/>
              </a:solidFill>
              <a:round/>
              <a:headEnd/>
              <a:tailEnd/>
            </a:ln>
          </p:spPr>
          <p:txBody>
            <a:bodyPr/>
            <a:lstStyle/>
            <a:p>
              <a:endParaRPr lang="en-IN"/>
            </a:p>
          </p:txBody>
        </p:sp>
        <p:sp>
          <p:nvSpPr>
            <p:cNvPr id="61454" name="Line 13"/>
            <p:cNvSpPr>
              <a:spLocks noChangeShapeType="1"/>
            </p:cNvSpPr>
            <p:nvPr/>
          </p:nvSpPr>
          <p:spPr bwMode="auto">
            <a:xfrm flipV="1">
              <a:off x="697" y="855"/>
              <a:ext cx="1" cy="92"/>
            </a:xfrm>
            <a:prstGeom prst="line">
              <a:avLst/>
            </a:prstGeom>
            <a:noFill/>
            <a:ln w="20638">
              <a:solidFill>
                <a:srgbClr val="000000"/>
              </a:solidFill>
              <a:round/>
              <a:headEnd/>
              <a:tailEnd/>
            </a:ln>
          </p:spPr>
          <p:txBody>
            <a:bodyPr/>
            <a:lstStyle/>
            <a:p>
              <a:endParaRPr lang="en-IN"/>
            </a:p>
          </p:txBody>
        </p:sp>
        <p:sp>
          <p:nvSpPr>
            <p:cNvPr id="61455" name="Line 14"/>
            <p:cNvSpPr>
              <a:spLocks noChangeShapeType="1"/>
            </p:cNvSpPr>
            <p:nvPr/>
          </p:nvSpPr>
          <p:spPr bwMode="auto">
            <a:xfrm flipV="1">
              <a:off x="2578" y="855"/>
              <a:ext cx="1" cy="92"/>
            </a:xfrm>
            <a:prstGeom prst="line">
              <a:avLst/>
            </a:prstGeom>
            <a:noFill/>
            <a:ln w="20638">
              <a:solidFill>
                <a:srgbClr val="000000"/>
              </a:solidFill>
              <a:round/>
              <a:headEnd/>
              <a:tailEnd/>
            </a:ln>
          </p:spPr>
          <p:txBody>
            <a:bodyPr/>
            <a:lstStyle/>
            <a:p>
              <a:endParaRPr lang="en-IN"/>
            </a:p>
          </p:txBody>
        </p:sp>
        <p:sp>
          <p:nvSpPr>
            <p:cNvPr id="61456" name="Line 15"/>
            <p:cNvSpPr>
              <a:spLocks noChangeShapeType="1"/>
            </p:cNvSpPr>
            <p:nvPr/>
          </p:nvSpPr>
          <p:spPr bwMode="auto">
            <a:xfrm flipH="1">
              <a:off x="697" y="1325"/>
              <a:ext cx="1881" cy="1"/>
            </a:xfrm>
            <a:prstGeom prst="line">
              <a:avLst/>
            </a:prstGeom>
            <a:noFill/>
            <a:ln w="20638">
              <a:solidFill>
                <a:srgbClr val="00FFFF"/>
              </a:solidFill>
              <a:round/>
              <a:headEnd/>
              <a:tailEnd/>
            </a:ln>
          </p:spPr>
          <p:txBody>
            <a:bodyPr/>
            <a:lstStyle/>
            <a:p>
              <a:endParaRPr lang="en-IN"/>
            </a:p>
          </p:txBody>
        </p:sp>
        <p:sp>
          <p:nvSpPr>
            <p:cNvPr id="61457" name="Rectangle 16"/>
            <p:cNvSpPr>
              <a:spLocks noChangeArrowheads="1"/>
            </p:cNvSpPr>
            <p:nvPr/>
          </p:nvSpPr>
          <p:spPr bwMode="auto">
            <a:xfrm>
              <a:off x="3048" y="1090"/>
              <a:ext cx="487" cy="166"/>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first word</a:t>
              </a:r>
              <a:endParaRPr lang="en-CA" altLang="zh-CN" sz="2400">
                <a:latin typeface="Times New Roman" pitchFamily="18" charset="0"/>
                <a:ea typeface="SimSun" pitchFamily="2" charset="-122"/>
              </a:endParaRPr>
            </a:p>
          </p:txBody>
        </p:sp>
        <p:sp>
          <p:nvSpPr>
            <p:cNvPr id="61458" name="Line 17"/>
            <p:cNvSpPr>
              <a:spLocks noChangeShapeType="1"/>
            </p:cNvSpPr>
            <p:nvPr/>
          </p:nvSpPr>
          <p:spPr bwMode="auto">
            <a:xfrm flipH="1">
              <a:off x="697" y="2710"/>
              <a:ext cx="1881" cy="1"/>
            </a:xfrm>
            <a:prstGeom prst="line">
              <a:avLst/>
            </a:prstGeom>
            <a:noFill/>
            <a:ln w="20638">
              <a:solidFill>
                <a:srgbClr val="00FFFF"/>
              </a:solidFill>
              <a:round/>
              <a:headEnd/>
              <a:tailEnd/>
            </a:ln>
          </p:spPr>
          <p:txBody>
            <a:bodyPr/>
            <a:lstStyle/>
            <a:p>
              <a:endParaRPr lang="en-IN"/>
            </a:p>
          </p:txBody>
        </p:sp>
        <p:sp>
          <p:nvSpPr>
            <p:cNvPr id="61459" name="Line 18"/>
            <p:cNvSpPr>
              <a:spLocks noChangeShapeType="1"/>
            </p:cNvSpPr>
            <p:nvPr/>
          </p:nvSpPr>
          <p:spPr bwMode="auto">
            <a:xfrm flipH="1">
              <a:off x="697" y="4147"/>
              <a:ext cx="1881" cy="1"/>
            </a:xfrm>
            <a:prstGeom prst="line">
              <a:avLst/>
            </a:prstGeom>
            <a:noFill/>
            <a:ln w="20638">
              <a:solidFill>
                <a:srgbClr val="00FFFF"/>
              </a:solidFill>
              <a:round/>
              <a:headEnd/>
              <a:tailEnd/>
            </a:ln>
          </p:spPr>
          <p:txBody>
            <a:bodyPr/>
            <a:lstStyle/>
            <a:p>
              <a:endParaRPr lang="en-IN"/>
            </a:p>
          </p:txBody>
        </p:sp>
        <p:sp>
          <p:nvSpPr>
            <p:cNvPr id="61460" name="Rectangle 19"/>
            <p:cNvSpPr>
              <a:spLocks noChangeArrowheads="1"/>
            </p:cNvSpPr>
            <p:nvPr/>
          </p:nvSpPr>
          <p:spPr bwMode="auto">
            <a:xfrm>
              <a:off x="697" y="1038"/>
              <a:ext cx="1881" cy="3383"/>
            </a:xfrm>
            <a:prstGeom prst="rect">
              <a:avLst/>
            </a:prstGeom>
            <a:noFill/>
            <a:ln w="20638">
              <a:solidFill>
                <a:srgbClr val="00FFFF"/>
              </a:solidFill>
              <a:miter lim="800000"/>
              <a:headEnd/>
              <a:tailEnd/>
            </a:ln>
          </p:spPr>
          <p:txBody>
            <a:bodyPr/>
            <a:lstStyle/>
            <a:p>
              <a:endParaRPr lang="en-US"/>
            </a:p>
          </p:txBody>
        </p:sp>
        <p:sp>
          <p:nvSpPr>
            <p:cNvPr id="61461" name="Rectangle 20"/>
            <p:cNvSpPr>
              <a:spLocks noChangeArrowheads="1"/>
            </p:cNvSpPr>
            <p:nvPr/>
          </p:nvSpPr>
          <p:spPr bwMode="auto">
            <a:xfrm>
              <a:off x="1429" y="4656"/>
              <a:ext cx="1596" cy="178"/>
            </a:xfrm>
            <a:prstGeom prst="rect">
              <a:avLst/>
            </a:prstGeom>
            <a:noFill/>
            <a:ln w="9525">
              <a:noFill/>
              <a:miter lim="800000"/>
              <a:headEnd/>
              <a:tailEnd/>
            </a:ln>
          </p:spPr>
          <p:txBody>
            <a:bodyPr wrap="none" lIns="0" tIns="0" rIns="0" bIns="0">
              <a:spAutoFit/>
            </a:bodyPr>
            <a:lstStyle/>
            <a:p>
              <a:r>
                <a:rPr lang="en-CA" altLang="zh-CN" sz="1600">
                  <a:solidFill>
                    <a:srgbClr val="000000"/>
                  </a:solidFill>
                  <a:latin typeface="Nimbus Roman No9 L" charset="0"/>
                  <a:ea typeface="SimSun" pitchFamily="2" charset="-122"/>
                </a:rPr>
                <a:t>Figure 2.5.   Memory words.</a:t>
              </a:r>
              <a:endParaRPr lang="en-CA" altLang="zh-CN" sz="2400">
                <a:latin typeface="Times New Roman" pitchFamily="18" charset="0"/>
                <a:ea typeface="SimSun" pitchFamily="2" charset="-122"/>
              </a:endParaRPr>
            </a:p>
          </p:txBody>
        </p:sp>
        <p:sp>
          <p:nvSpPr>
            <p:cNvPr id="61462" name="Rectangle 21"/>
            <p:cNvSpPr>
              <a:spLocks noChangeArrowheads="1"/>
            </p:cNvSpPr>
            <p:nvPr/>
          </p:nvSpPr>
          <p:spPr bwMode="auto">
            <a:xfrm>
              <a:off x="1494" y="816"/>
              <a:ext cx="67" cy="166"/>
            </a:xfrm>
            <a:prstGeom prst="rect">
              <a:avLst/>
            </a:prstGeom>
            <a:noFill/>
            <a:ln w="9525">
              <a:noFill/>
              <a:miter lim="800000"/>
              <a:headEnd/>
              <a:tailEnd/>
            </a:ln>
          </p:spPr>
          <p:txBody>
            <a:bodyPr wrap="none" lIns="0" tIns="0" rIns="0" bIns="0">
              <a:spAutoFit/>
            </a:bodyPr>
            <a:lstStyle/>
            <a:p>
              <a:r>
                <a:rPr lang="en-CA" altLang="zh-CN" sz="1500" i="1">
                  <a:solidFill>
                    <a:srgbClr val="000000"/>
                  </a:solidFill>
                  <a:latin typeface="Nimbus Roman No9 L" charset="0"/>
                  <a:ea typeface="SimSun" pitchFamily="2" charset="-122"/>
                </a:rPr>
                <a:t>n</a:t>
              </a:r>
              <a:endParaRPr lang="en-CA" altLang="zh-CN" sz="2400">
                <a:latin typeface="Times New Roman" pitchFamily="18" charset="0"/>
                <a:ea typeface="SimSun" pitchFamily="2" charset="-122"/>
              </a:endParaRPr>
            </a:p>
          </p:txBody>
        </p:sp>
        <p:sp>
          <p:nvSpPr>
            <p:cNvPr id="61463" name="Rectangle 22"/>
            <p:cNvSpPr>
              <a:spLocks noChangeArrowheads="1"/>
            </p:cNvSpPr>
            <p:nvPr/>
          </p:nvSpPr>
          <p:spPr bwMode="auto">
            <a:xfrm>
              <a:off x="1546" y="816"/>
              <a:ext cx="220" cy="166"/>
            </a:xfrm>
            <a:prstGeom prst="rect">
              <a:avLst/>
            </a:prstGeom>
            <a:noFill/>
            <a:ln w="9525">
              <a:noFill/>
              <a:miter lim="800000"/>
              <a:headEnd/>
              <a:tailEnd/>
            </a:ln>
          </p:spPr>
          <p:txBody>
            <a:bodyPr wrap="none" lIns="0" tIns="0" rIns="0" bIns="0">
              <a:spAutoFit/>
            </a:bodyPr>
            <a:lstStyle/>
            <a:p>
              <a:r>
                <a:rPr lang="zh-CN" altLang="en-CA" sz="1500">
                  <a:solidFill>
                    <a:srgbClr val="000000"/>
                  </a:solidFill>
                  <a:latin typeface="Nimbus Roman No9 L" charset="0"/>
                  <a:ea typeface="SimSun" pitchFamily="2" charset="-122"/>
                </a:rPr>
                <a:t> </a:t>
              </a:r>
              <a:r>
                <a:rPr lang="en-CA" altLang="zh-CN" sz="1500">
                  <a:solidFill>
                    <a:srgbClr val="000000"/>
                  </a:solidFill>
                  <a:latin typeface="Nimbus Roman No9 L" charset="0"/>
                  <a:ea typeface="SimSun" pitchFamily="2" charset="-122"/>
                </a:rPr>
                <a:t>bits</a:t>
              </a:r>
              <a:endParaRPr lang="en-CA" altLang="zh-CN" sz="2400">
                <a:latin typeface="Times New Roman" pitchFamily="18" charset="0"/>
                <a:ea typeface="SimSun" pitchFamily="2" charset="-122"/>
              </a:endParaRPr>
            </a:p>
          </p:txBody>
        </p:sp>
        <p:sp>
          <p:nvSpPr>
            <p:cNvPr id="61464" name="Rectangle 23"/>
            <p:cNvSpPr>
              <a:spLocks noChangeArrowheads="1"/>
            </p:cNvSpPr>
            <p:nvPr/>
          </p:nvSpPr>
          <p:spPr bwMode="auto">
            <a:xfrm>
              <a:off x="3035" y="4186"/>
              <a:ext cx="481" cy="166"/>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last word</a:t>
              </a:r>
              <a:endParaRPr lang="en-CA" altLang="zh-CN" sz="2400">
                <a:latin typeface="Times New Roman" pitchFamily="18" charset="0"/>
                <a:ea typeface="SimSun" pitchFamily="2" charset="-122"/>
              </a:endParaRPr>
            </a:p>
          </p:txBody>
        </p:sp>
        <p:sp>
          <p:nvSpPr>
            <p:cNvPr id="61465" name="Rectangle 24"/>
            <p:cNvSpPr>
              <a:spLocks noChangeArrowheads="1"/>
            </p:cNvSpPr>
            <p:nvPr/>
          </p:nvSpPr>
          <p:spPr bwMode="auto">
            <a:xfrm>
              <a:off x="3035" y="2788"/>
              <a:ext cx="27" cy="167"/>
            </a:xfrm>
            <a:prstGeom prst="rect">
              <a:avLst/>
            </a:prstGeom>
            <a:noFill/>
            <a:ln w="9525">
              <a:noFill/>
              <a:miter lim="800000"/>
              <a:headEnd/>
              <a:tailEnd/>
            </a:ln>
          </p:spPr>
          <p:txBody>
            <a:bodyPr wrap="none" lIns="0" tIns="0" rIns="0" bIns="0">
              <a:spAutoFit/>
            </a:bodyPr>
            <a:lstStyle/>
            <a:p>
              <a:r>
                <a:rPr lang="en-CA" altLang="zh-CN" sz="1500" i="1">
                  <a:solidFill>
                    <a:srgbClr val="000000"/>
                  </a:solidFill>
                  <a:latin typeface="Nimbus Roman No9 L" charset="0"/>
                  <a:ea typeface="SimSun" pitchFamily="2" charset="-122"/>
                </a:rPr>
                <a:t>i</a:t>
              </a:r>
              <a:endParaRPr lang="en-CA" altLang="zh-CN" sz="2400">
                <a:latin typeface="Times New Roman" pitchFamily="18" charset="0"/>
                <a:ea typeface="SimSun" pitchFamily="2" charset="-122"/>
              </a:endParaRPr>
            </a:p>
          </p:txBody>
        </p:sp>
        <p:sp>
          <p:nvSpPr>
            <p:cNvPr id="61466" name="Rectangle 25"/>
            <p:cNvSpPr>
              <a:spLocks noChangeArrowheads="1"/>
            </p:cNvSpPr>
            <p:nvPr/>
          </p:nvSpPr>
          <p:spPr bwMode="auto">
            <a:xfrm>
              <a:off x="3061" y="2788"/>
              <a:ext cx="427" cy="167"/>
            </a:xfrm>
            <a:prstGeom prst="rect">
              <a:avLst/>
            </a:prstGeom>
            <a:noFill/>
            <a:ln w="9525">
              <a:noFill/>
              <a:miter lim="800000"/>
              <a:headEnd/>
              <a:tailEnd/>
            </a:ln>
          </p:spPr>
          <p:txBody>
            <a:bodyPr wrap="none" lIns="0" tIns="0" rIns="0" bIns="0">
              <a:spAutoFit/>
            </a:bodyPr>
            <a:lstStyle/>
            <a:p>
              <a:r>
                <a:rPr lang="zh-CN" altLang="en-CA" sz="1500">
                  <a:solidFill>
                    <a:srgbClr val="000000"/>
                  </a:solidFill>
                  <a:latin typeface="Nimbus Roman No9 L" charset="0"/>
                  <a:ea typeface="SimSun" pitchFamily="2" charset="-122"/>
                </a:rPr>
                <a:t> </a:t>
              </a:r>
              <a:r>
                <a:rPr lang="en-CA" altLang="zh-CN" sz="1500">
                  <a:solidFill>
                    <a:srgbClr val="000000"/>
                  </a:solidFill>
                  <a:latin typeface="Nimbus Roman No9 L" charset="0"/>
                  <a:ea typeface="SimSun" pitchFamily="2" charset="-122"/>
                </a:rPr>
                <a:t>th word</a:t>
              </a:r>
              <a:endParaRPr lang="en-CA" altLang="zh-CN" sz="2400">
                <a:latin typeface="Times New Roman" pitchFamily="18" charset="0"/>
                <a:ea typeface="SimSun" pitchFamily="2" charset="-122"/>
              </a:endParaRPr>
            </a:p>
          </p:txBody>
        </p:sp>
        <p:sp>
          <p:nvSpPr>
            <p:cNvPr id="61467" name="Freeform 26"/>
            <p:cNvSpPr>
              <a:spLocks/>
            </p:cNvSpPr>
            <p:nvPr/>
          </p:nvSpPr>
          <p:spPr bwMode="auto">
            <a:xfrm>
              <a:off x="2852" y="2854"/>
              <a:ext cx="79" cy="26"/>
            </a:xfrm>
            <a:custGeom>
              <a:avLst/>
              <a:gdLst>
                <a:gd name="T0" fmla="*/ 0 w 6"/>
                <a:gd name="T1" fmla="*/ 2147483647 h 2"/>
                <a:gd name="T2" fmla="*/ 2147483647 w 6"/>
                <a:gd name="T3" fmla="*/ 2147483647 h 2"/>
                <a:gd name="T4" fmla="*/ 0 w 6"/>
                <a:gd name="T5" fmla="*/ 0 h 2"/>
                <a:gd name="T6" fmla="*/ 0 w 6"/>
                <a:gd name="T7" fmla="*/ 2147483647 h 2"/>
                <a:gd name="T8" fmla="*/ 0 w 6"/>
                <a:gd name="T9" fmla="*/ 2147483647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0638">
              <a:solidFill>
                <a:srgbClr val="000000"/>
              </a:solidFill>
              <a:round/>
              <a:headEnd/>
              <a:tailEnd/>
            </a:ln>
          </p:spPr>
          <p:txBody>
            <a:bodyPr/>
            <a:lstStyle/>
            <a:p>
              <a:endParaRPr lang="en-IN"/>
            </a:p>
          </p:txBody>
        </p:sp>
        <p:sp>
          <p:nvSpPr>
            <p:cNvPr id="61468" name="Freeform 27"/>
            <p:cNvSpPr>
              <a:spLocks/>
            </p:cNvSpPr>
            <p:nvPr/>
          </p:nvSpPr>
          <p:spPr bwMode="auto">
            <a:xfrm>
              <a:off x="2852" y="2854"/>
              <a:ext cx="79" cy="26"/>
            </a:xfrm>
            <a:custGeom>
              <a:avLst/>
              <a:gdLst>
                <a:gd name="T0" fmla="*/ 0 w 79"/>
                <a:gd name="T1" fmla="*/ 26 h 26"/>
                <a:gd name="T2" fmla="*/ 79 w 79"/>
                <a:gd name="T3" fmla="*/ 13 h 26"/>
                <a:gd name="T4" fmla="*/ 0 w 79"/>
                <a:gd name="T5" fmla="*/ 0 h 26"/>
                <a:gd name="T6" fmla="*/ 0 w 79"/>
                <a:gd name="T7" fmla="*/ 13 h 26"/>
                <a:gd name="T8" fmla="*/ 0 w 79"/>
                <a:gd name="T9" fmla="*/ 26 h 26"/>
                <a:gd name="T10" fmla="*/ 0 60000 65536"/>
                <a:gd name="T11" fmla="*/ 0 60000 65536"/>
                <a:gd name="T12" fmla="*/ 0 60000 65536"/>
                <a:gd name="T13" fmla="*/ 0 60000 65536"/>
                <a:gd name="T14" fmla="*/ 0 60000 65536"/>
                <a:gd name="T15" fmla="*/ 0 w 79"/>
                <a:gd name="T16" fmla="*/ 0 h 26"/>
                <a:gd name="T17" fmla="*/ 79 w 79"/>
                <a:gd name="T18" fmla="*/ 26 h 26"/>
              </a:gdLst>
              <a:ahLst/>
              <a:cxnLst>
                <a:cxn ang="T10">
                  <a:pos x="T0" y="T1"/>
                </a:cxn>
                <a:cxn ang="T11">
                  <a:pos x="T2" y="T3"/>
                </a:cxn>
                <a:cxn ang="T12">
                  <a:pos x="T4" y="T5"/>
                </a:cxn>
                <a:cxn ang="T13">
                  <a:pos x="T6" y="T7"/>
                </a:cxn>
                <a:cxn ang="T14">
                  <a:pos x="T8" y="T9"/>
                </a:cxn>
              </a:cxnLst>
              <a:rect l="T15" t="T16" r="T17" b="T18"/>
              <a:pathLst>
                <a:path w="79" h="26">
                  <a:moveTo>
                    <a:pt x="0" y="26"/>
                  </a:moveTo>
                  <a:lnTo>
                    <a:pt x="79" y="13"/>
                  </a:lnTo>
                  <a:lnTo>
                    <a:pt x="0" y="0"/>
                  </a:lnTo>
                  <a:lnTo>
                    <a:pt x="0" y="13"/>
                  </a:lnTo>
                  <a:lnTo>
                    <a:pt x="0" y="26"/>
                  </a:lnTo>
                  <a:close/>
                </a:path>
              </a:pathLst>
            </a:custGeom>
            <a:solidFill>
              <a:srgbClr val="000000"/>
            </a:solidFill>
            <a:ln w="0">
              <a:solidFill>
                <a:srgbClr val="000000"/>
              </a:solidFill>
              <a:round/>
              <a:headEnd/>
              <a:tailEnd/>
            </a:ln>
          </p:spPr>
          <p:txBody>
            <a:bodyPr/>
            <a:lstStyle/>
            <a:p>
              <a:endParaRPr lang="en-IN"/>
            </a:p>
          </p:txBody>
        </p:sp>
        <p:sp>
          <p:nvSpPr>
            <p:cNvPr id="61469" name="Line 28"/>
            <p:cNvSpPr>
              <a:spLocks noChangeShapeType="1"/>
            </p:cNvSpPr>
            <p:nvPr/>
          </p:nvSpPr>
          <p:spPr bwMode="auto">
            <a:xfrm flipH="1">
              <a:off x="2473" y="2867"/>
              <a:ext cx="379" cy="1"/>
            </a:xfrm>
            <a:prstGeom prst="line">
              <a:avLst/>
            </a:prstGeom>
            <a:noFill/>
            <a:ln w="20638">
              <a:solidFill>
                <a:srgbClr val="000000"/>
              </a:solidFill>
              <a:round/>
              <a:headEnd/>
              <a:tailEnd/>
            </a:ln>
          </p:spPr>
          <p:txBody>
            <a:bodyPr/>
            <a:lstStyle/>
            <a:p>
              <a:endParaRPr lang="en-IN"/>
            </a:p>
          </p:txBody>
        </p:sp>
        <p:sp>
          <p:nvSpPr>
            <p:cNvPr id="61470" name="Freeform 29"/>
            <p:cNvSpPr>
              <a:spLocks/>
            </p:cNvSpPr>
            <p:nvPr/>
          </p:nvSpPr>
          <p:spPr bwMode="auto">
            <a:xfrm>
              <a:off x="2852" y="1443"/>
              <a:ext cx="79" cy="39"/>
            </a:xfrm>
            <a:custGeom>
              <a:avLst/>
              <a:gdLst>
                <a:gd name="T0" fmla="*/ 0 w 6"/>
                <a:gd name="T1" fmla="*/ 2147483647 h 3"/>
                <a:gd name="T2" fmla="*/ 2147483647 w 6"/>
                <a:gd name="T3" fmla="*/ 2147483647 h 3"/>
                <a:gd name="T4" fmla="*/ 0 w 6"/>
                <a:gd name="T5" fmla="*/ 0 h 3"/>
                <a:gd name="T6" fmla="*/ 0 w 6"/>
                <a:gd name="T7" fmla="*/ 2147483647 h 3"/>
                <a:gd name="T8" fmla="*/ 0 w 6"/>
                <a:gd name="T9" fmla="*/ 2147483647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20638">
              <a:solidFill>
                <a:srgbClr val="000000"/>
              </a:solidFill>
              <a:round/>
              <a:headEnd/>
              <a:tailEnd/>
            </a:ln>
          </p:spPr>
          <p:txBody>
            <a:bodyPr/>
            <a:lstStyle/>
            <a:p>
              <a:endParaRPr lang="en-IN"/>
            </a:p>
          </p:txBody>
        </p:sp>
        <p:sp>
          <p:nvSpPr>
            <p:cNvPr id="61471" name="Freeform 30"/>
            <p:cNvSpPr>
              <a:spLocks/>
            </p:cNvSpPr>
            <p:nvPr/>
          </p:nvSpPr>
          <p:spPr bwMode="auto">
            <a:xfrm>
              <a:off x="2852" y="1443"/>
              <a:ext cx="79" cy="39"/>
            </a:xfrm>
            <a:custGeom>
              <a:avLst/>
              <a:gdLst>
                <a:gd name="T0" fmla="*/ 0 w 79"/>
                <a:gd name="T1" fmla="*/ 39 h 39"/>
                <a:gd name="T2" fmla="*/ 79 w 79"/>
                <a:gd name="T3" fmla="*/ 13 h 39"/>
                <a:gd name="T4" fmla="*/ 0 w 79"/>
                <a:gd name="T5" fmla="*/ 0 h 39"/>
                <a:gd name="T6" fmla="*/ 0 w 79"/>
                <a:gd name="T7" fmla="*/ 13 h 39"/>
                <a:gd name="T8" fmla="*/ 0 w 79"/>
                <a:gd name="T9" fmla="*/ 39 h 39"/>
                <a:gd name="T10" fmla="*/ 0 60000 65536"/>
                <a:gd name="T11" fmla="*/ 0 60000 65536"/>
                <a:gd name="T12" fmla="*/ 0 60000 65536"/>
                <a:gd name="T13" fmla="*/ 0 60000 65536"/>
                <a:gd name="T14" fmla="*/ 0 60000 65536"/>
                <a:gd name="T15" fmla="*/ 0 w 79"/>
                <a:gd name="T16" fmla="*/ 0 h 39"/>
                <a:gd name="T17" fmla="*/ 79 w 79"/>
                <a:gd name="T18" fmla="*/ 39 h 39"/>
              </a:gdLst>
              <a:ahLst/>
              <a:cxnLst>
                <a:cxn ang="T10">
                  <a:pos x="T0" y="T1"/>
                </a:cxn>
                <a:cxn ang="T11">
                  <a:pos x="T2" y="T3"/>
                </a:cxn>
                <a:cxn ang="T12">
                  <a:pos x="T4" y="T5"/>
                </a:cxn>
                <a:cxn ang="T13">
                  <a:pos x="T6" y="T7"/>
                </a:cxn>
                <a:cxn ang="T14">
                  <a:pos x="T8" y="T9"/>
                </a:cxn>
              </a:cxnLst>
              <a:rect l="T15" t="T16" r="T17" b="T18"/>
              <a:pathLst>
                <a:path w="79" h="39">
                  <a:moveTo>
                    <a:pt x="0" y="39"/>
                  </a:moveTo>
                  <a:lnTo>
                    <a:pt x="79" y="13"/>
                  </a:lnTo>
                  <a:lnTo>
                    <a:pt x="0" y="0"/>
                  </a:lnTo>
                  <a:lnTo>
                    <a:pt x="0" y="13"/>
                  </a:lnTo>
                  <a:lnTo>
                    <a:pt x="0" y="39"/>
                  </a:lnTo>
                  <a:close/>
                </a:path>
              </a:pathLst>
            </a:custGeom>
            <a:solidFill>
              <a:srgbClr val="000000"/>
            </a:solidFill>
            <a:ln w="0">
              <a:solidFill>
                <a:srgbClr val="000000"/>
              </a:solidFill>
              <a:round/>
              <a:headEnd/>
              <a:tailEnd/>
            </a:ln>
          </p:spPr>
          <p:txBody>
            <a:bodyPr/>
            <a:lstStyle/>
            <a:p>
              <a:endParaRPr lang="en-IN"/>
            </a:p>
          </p:txBody>
        </p:sp>
        <p:sp>
          <p:nvSpPr>
            <p:cNvPr id="61472" name="Line 31"/>
            <p:cNvSpPr>
              <a:spLocks noChangeShapeType="1"/>
            </p:cNvSpPr>
            <p:nvPr/>
          </p:nvSpPr>
          <p:spPr bwMode="auto">
            <a:xfrm flipH="1">
              <a:off x="2473" y="1456"/>
              <a:ext cx="379" cy="1"/>
            </a:xfrm>
            <a:prstGeom prst="line">
              <a:avLst/>
            </a:prstGeom>
            <a:noFill/>
            <a:ln w="20638">
              <a:solidFill>
                <a:srgbClr val="000000"/>
              </a:solidFill>
              <a:round/>
              <a:headEnd/>
              <a:tailEnd/>
            </a:ln>
          </p:spPr>
          <p:txBody>
            <a:bodyPr/>
            <a:lstStyle/>
            <a:p>
              <a:endParaRPr lang="en-IN"/>
            </a:p>
          </p:txBody>
        </p:sp>
        <p:sp>
          <p:nvSpPr>
            <p:cNvPr id="61473" name="Freeform 32"/>
            <p:cNvSpPr>
              <a:spLocks/>
            </p:cNvSpPr>
            <p:nvPr/>
          </p:nvSpPr>
          <p:spPr bwMode="auto">
            <a:xfrm>
              <a:off x="2852" y="1169"/>
              <a:ext cx="79" cy="26"/>
            </a:xfrm>
            <a:custGeom>
              <a:avLst/>
              <a:gdLst>
                <a:gd name="T0" fmla="*/ 0 w 6"/>
                <a:gd name="T1" fmla="*/ 2147483647 h 2"/>
                <a:gd name="T2" fmla="*/ 2147483647 w 6"/>
                <a:gd name="T3" fmla="*/ 2147483647 h 2"/>
                <a:gd name="T4" fmla="*/ 0 w 6"/>
                <a:gd name="T5" fmla="*/ 0 h 2"/>
                <a:gd name="T6" fmla="*/ 0 w 6"/>
                <a:gd name="T7" fmla="*/ 2147483647 h 2"/>
                <a:gd name="T8" fmla="*/ 0 w 6"/>
                <a:gd name="T9" fmla="*/ 2147483647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0638">
              <a:solidFill>
                <a:srgbClr val="000000"/>
              </a:solidFill>
              <a:round/>
              <a:headEnd/>
              <a:tailEnd/>
            </a:ln>
          </p:spPr>
          <p:txBody>
            <a:bodyPr/>
            <a:lstStyle/>
            <a:p>
              <a:endParaRPr lang="en-IN"/>
            </a:p>
          </p:txBody>
        </p:sp>
        <p:sp>
          <p:nvSpPr>
            <p:cNvPr id="61474" name="Freeform 33"/>
            <p:cNvSpPr>
              <a:spLocks/>
            </p:cNvSpPr>
            <p:nvPr/>
          </p:nvSpPr>
          <p:spPr bwMode="auto">
            <a:xfrm>
              <a:off x="2852" y="1169"/>
              <a:ext cx="79" cy="26"/>
            </a:xfrm>
            <a:custGeom>
              <a:avLst/>
              <a:gdLst>
                <a:gd name="T0" fmla="*/ 0 w 79"/>
                <a:gd name="T1" fmla="*/ 26 h 26"/>
                <a:gd name="T2" fmla="*/ 79 w 79"/>
                <a:gd name="T3" fmla="*/ 13 h 26"/>
                <a:gd name="T4" fmla="*/ 0 w 79"/>
                <a:gd name="T5" fmla="*/ 0 h 26"/>
                <a:gd name="T6" fmla="*/ 0 w 79"/>
                <a:gd name="T7" fmla="*/ 13 h 26"/>
                <a:gd name="T8" fmla="*/ 0 w 79"/>
                <a:gd name="T9" fmla="*/ 26 h 26"/>
                <a:gd name="T10" fmla="*/ 0 60000 65536"/>
                <a:gd name="T11" fmla="*/ 0 60000 65536"/>
                <a:gd name="T12" fmla="*/ 0 60000 65536"/>
                <a:gd name="T13" fmla="*/ 0 60000 65536"/>
                <a:gd name="T14" fmla="*/ 0 60000 65536"/>
                <a:gd name="T15" fmla="*/ 0 w 79"/>
                <a:gd name="T16" fmla="*/ 0 h 26"/>
                <a:gd name="T17" fmla="*/ 79 w 79"/>
                <a:gd name="T18" fmla="*/ 26 h 26"/>
              </a:gdLst>
              <a:ahLst/>
              <a:cxnLst>
                <a:cxn ang="T10">
                  <a:pos x="T0" y="T1"/>
                </a:cxn>
                <a:cxn ang="T11">
                  <a:pos x="T2" y="T3"/>
                </a:cxn>
                <a:cxn ang="T12">
                  <a:pos x="T4" y="T5"/>
                </a:cxn>
                <a:cxn ang="T13">
                  <a:pos x="T6" y="T7"/>
                </a:cxn>
                <a:cxn ang="T14">
                  <a:pos x="T8" y="T9"/>
                </a:cxn>
              </a:cxnLst>
              <a:rect l="T15" t="T16" r="T17" b="T18"/>
              <a:pathLst>
                <a:path w="79" h="26">
                  <a:moveTo>
                    <a:pt x="0" y="26"/>
                  </a:moveTo>
                  <a:lnTo>
                    <a:pt x="79" y="13"/>
                  </a:lnTo>
                  <a:lnTo>
                    <a:pt x="0" y="0"/>
                  </a:lnTo>
                  <a:lnTo>
                    <a:pt x="0" y="13"/>
                  </a:lnTo>
                  <a:lnTo>
                    <a:pt x="0" y="26"/>
                  </a:lnTo>
                  <a:close/>
                </a:path>
              </a:pathLst>
            </a:custGeom>
            <a:solidFill>
              <a:srgbClr val="000000"/>
            </a:solidFill>
            <a:ln w="0">
              <a:solidFill>
                <a:srgbClr val="000000"/>
              </a:solidFill>
              <a:round/>
              <a:headEnd/>
              <a:tailEnd/>
            </a:ln>
          </p:spPr>
          <p:txBody>
            <a:bodyPr/>
            <a:lstStyle/>
            <a:p>
              <a:endParaRPr lang="en-IN"/>
            </a:p>
          </p:txBody>
        </p:sp>
        <p:sp>
          <p:nvSpPr>
            <p:cNvPr id="61475" name="Line 34"/>
            <p:cNvSpPr>
              <a:spLocks noChangeShapeType="1"/>
            </p:cNvSpPr>
            <p:nvPr/>
          </p:nvSpPr>
          <p:spPr bwMode="auto">
            <a:xfrm flipH="1">
              <a:off x="2473" y="1182"/>
              <a:ext cx="379" cy="1"/>
            </a:xfrm>
            <a:prstGeom prst="line">
              <a:avLst/>
            </a:prstGeom>
            <a:noFill/>
            <a:ln w="20638">
              <a:solidFill>
                <a:srgbClr val="000000"/>
              </a:solidFill>
              <a:round/>
              <a:headEnd/>
              <a:tailEnd/>
            </a:ln>
          </p:spPr>
          <p:txBody>
            <a:bodyPr/>
            <a:lstStyle/>
            <a:p>
              <a:endParaRPr lang="en-IN"/>
            </a:p>
          </p:txBody>
        </p:sp>
        <p:sp>
          <p:nvSpPr>
            <p:cNvPr id="61476" name="Freeform 35"/>
            <p:cNvSpPr>
              <a:spLocks/>
            </p:cNvSpPr>
            <p:nvPr/>
          </p:nvSpPr>
          <p:spPr bwMode="auto">
            <a:xfrm>
              <a:off x="2852" y="4265"/>
              <a:ext cx="79" cy="39"/>
            </a:xfrm>
            <a:custGeom>
              <a:avLst/>
              <a:gdLst>
                <a:gd name="T0" fmla="*/ 0 w 6"/>
                <a:gd name="T1" fmla="*/ 2147483647 h 3"/>
                <a:gd name="T2" fmla="*/ 2147483647 w 6"/>
                <a:gd name="T3" fmla="*/ 2147483647 h 3"/>
                <a:gd name="T4" fmla="*/ 0 w 6"/>
                <a:gd name="T5" fmla="*/ 0 h 3"/>
                <a:gd name="T6" fmla="*/ 0 w 6"/>
                <a:gd name="T7" fmla="*/ 2147483647 h 3"/>
                <a:gd name="T8" fmla="*/ 0 w 6"/>
                <a:gd name="T9" fmla="*/ 2147483647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20638">
              <a:solidFill>
                <a:srgbClr val="000000"/>
              </a:solidFill>
              <a:round/>
              <a:headEnd/>
              <a:tailEnd/>
            </a:ln>
          </p:spPr>
          <p:txBody>
            <a:bodyPr/>
            <a:lstStyle/>
            <a:p>
              <a:endParaRPr lang="en-IN"/>
            </a:p>
          </p:txBody>
        </p:sp>
        <p:sp>
          <p:nvSpPr>
            <p:cNvPr id="61477" name="Freeform 36"/>
            <p:cNvSpPr>
              <a:spLocks/>
            </p:cNvSpPr>
            <p:nvPr/>
          </p:nvSpPr>
          <p:spPr bwMode="auto">
            <a:xfrm>
              <a:off x="2852" y="4265"/>
              <a:ext cx="79" cy="39"/>
            </a:xfrm>
            <a:custGeom>
              <a:avLst/>
              <a:gdLst>
                <a:gd name="T0" fmla="*/ 0 w 79"/>
                <a:gd name="T1" fmla="*/ 39 h 39"/>
                <a:gd name="T2" fmla="*/ 79 w 79"/>
                <a:gd name="T3" fmla="*/ 13 h 39"/>
                <a:gd name="T4" fmla="*/ 0 w 79"/>
                <a:gd name="T5" fmla="*/ 0 h 39"/>
                <a:gd name="T6" fmla="*/ 0 w 79"/>
                <a:gd name="T7" fmla="*/ 13 h 39"/>
                <a:gd name="T8" fmla="*/ 0 w 79"/>
                <a:gd name="T9" fmla="*/ 39 h 39"/>
                <a:gd name="T10" fmla="*/ 0 60000 65536"/>
                <a:gd name="T11" fmla="*/ 0 60000 65536"/>
                <a:gd name="T12" fmla="*/ 0 60000 65536"/>
                <a:gd name="T13" fmla="*/ 0 60000 65536"/>
                <a:gd name="T14" fmla="*/ 0 60000 65536"/>
                <a:gd name="T15" fmla="*/ 0 w 79"/>
                <a:gd name="T16" fmla="*/ 0 h 39"/>
                <a:gd name="T17" fmla="*/ 79 w 79"/>
                <a:gd name="T18" fmla="*/ 39 h 39"/>
              </a:gdLst>
              <a:ahLst/>
              <a:cxnLst>
                <a:cxn ang="T10">
                  <a:pos x="T0" y="T1"/>
                </a:cxn>
                <a:cxn ang="T11">
                  <a:pos x="T2" y="T3"/>
                </a:cxn>
                <a:cxn ang="T12">
                  <a:pos x="T4" y="T5"/>
                </a:cxn>
                <a:cxn ang="T13">
                  <a:pos x="T6" y="T7"/>
                </a:cxn>
                <a:cxn ang="T14">
                  <a:pos x="T8" y="T9"/>
                </a:cxn>
              </a:cxnLst>
              <a:rect l="T15" t="T16" r="T17" b="T18"/>
              <a:pathLst>
                <a:path w="79" h="39">
                  <a:moveTo>
                    <a:pt x="0" y="39"/>
                  </a:moveTo>
                  <a:lnTo>
                    <a:pt x="79" y="13"/>
                  </a:lnTo>
                  <a:lnTo>
                    <a:pt x="0" y="0"/>
                  </a:lnTo>
                  <a:lnTo>
                    <a:pt x="0" y="13"/>
                  </a:lnTo>
                  <a:lnTo>
                    <a:pt x="0" y="39"/>
                  </a:lnTo>
                  <a:close/>
                </a:path>
              </a:pathLst>
            </a:custGeom>
            <a:solidFill>
              <a:srgbClr val="000000"/>
            </a:solidFill>
            <a:ln w="0">
              <a:solidFill>
                <a:srgbClr val="000000"/>
              </a:solidFill>
              <a:round/>
              <a:headEnd/>
              <a:tailEnd/>
            </a:ln>
          </p:spPr>
          <p:txBody>
            <a:bodyPr/>
            <a:lstStyle/>
            <a:p>
              <a:endParaRPr lang="en-IN"/>
            </a:p>
          </p:txBody>
        </p:sp>
        <p:sp>
          <p:nvSpPr>
            <p:cNvPr id="61478" name="Line 37"/>
            <p:cNvSpPr>
              <a:spLocks noChangeShapeType="1"/>
            </p:cNvSpPr>
            <p:nvPr/>
          </p:nvSpPr>
          <p:spPr bwMode="auto">
            <a:xfrm flipH="1">
              <a:off x="2473" y="4278"/>
              <a:ext cx="379" cy="1"/>
            </a:xfrm>
            <a:prstGeom prst="line">
              <a:avLst/>
            </a:prstGeom>
            <a:noFill/>
            <a:ln w="20638">
              <a:solidFill>
                <a:srgbClr val="000000"/>
              </a:solidFill>
              <a:round/>
              <a:headEnd/>
              <a:tailEnd/>
            </a:ln>
          </p:spPr>
          <p:txBody>
            <a:bodyPr/>
            <a:lstStyle/>
            <a:p>
              <a:endParaRPr lang="en-IN"/>
            </a:p>
          </p:txBody>
        </p:sp>
        <p:sp>
          <p:nvSpPr>
            <p:cNvPr id="61479" name="Text Box 38"/>
            <p:cNvSpPr txBox="1">
              <a:spLocks noChangeArrowheads="1"/>
            </p:cNvSpPr>
            <p:nvPr/>
          </p:nvSpPr>
          <p:spPr bwMode="auto">
            <a:xfrm>
              <a:off x="1536" y="1884"/>
              <a:ext cx="168" cy="731"/>
            </a:xfrm>
            <a:prstGeom prst="rect">
              <a:avLst/>
            </a:prstGeom>
            <a:noFill/>
            <a:ln w="9525">
              <a:noFill/>
              <a:miter lim="800000"/>
              <a:headEnd/>
              <a:tailEnd/>
            </a:ln>
          </p:spPr>
          <p:txBody>
            <a:bodyPr>
              <a:spAutoFit/>
            </a:bodyPr>
            <a:lstStyle/>
            <a:p>
              <a:pPr>
                <a:lnSpc>
                  <a:spcPct val="20000"/>
                </a:lnSpc>
                <a:spcBef>
                  <a:spcPct val="50000"/>
                </a:spcBef>
              </a:pPr>
              <a:endParaRPr lang="zh-CN" altLang="en-US" sz="2000">
                <a:latin typeface="Nimbus Roman No9 L" charset="0"/>
                <a:ea typeface="SimSun" pitchFamily="2" charset="-122"/>
              </a:endParaRPr>
            </a:p>
            <a:p>
              <a:pPr>
                <a:lnSpc>
                  <a:spcPct val="20000"/>
                </a:lnSpc>
                <a:spcBef>
                  <a:spcPct val="50000"/>
                </a:spcBef>
              </a:pPr>
              <a:r>
                <a:rPr lang="en-CA" altLang="zh-CN" sz="2000">
                  <a:latin typeface="Nimbus Roman No9 L" charset="0"/>
                  <a:ea typeface="SimSun" pitchFamily="2" charset="-122"/>
                </a:rPr>
                <a:t>•</a:t>
              </a:r>
              <a:endParaRPr lang="en-US" altLang="zh-CN" sz="2000">
                <a:latin typeface="Nimbus Roman No9 L" charset="0"/>
                <a:ea typeface="SimSun" pitchFamily="2" charset="-122"/>
              </a:endParaRPr>
            </a:p>
            <a:p>
              <a:pPr>
                <a:lnSpc>
                  <a:spcPct val="20000"/>
                </a:lnSpc>
                <a:spcBef>
                  <a:spcPct val="50000"/>
                </a:spcBef>
              </a:pPr>
              <a:r>
                <a:rPr lang="en-CA" altLang="zh-CN" sz="2000">
                  <a:latin typeface="Nimbus Roman No9 L" charset="0"/>
                  <a:ea typeface="SimSun" pitchFamily="2" charset="-122"/>
                </a:rPr>
                <a:t>•</a:t>
              </a:r>
              <a:endParaRPr lang="en-US" altLang="zh-CN" sz="2000">
                <a:latin typeface="Nimbus Roman No9 L" charset="0"/>
                <a:ea typeface="SimSun" pitchFamily="2" charset="-122"/>
              </a:endParaRPr>
            </a:p>
            <a:p>
              <a:pPr>
                <a:lnSpc>
                  <a:spcPct val="20000"/>
                </a:lnSpc>
                <a:spcBef>
                  <a:spcPct val="50000"/>
                </a:spcBef>
              </a:pPr>
              <a:r>
                <a:rPr lang="en-CA" altLang="zh-CN" sz="2000">
                  <a:latin typeface="Nimbus Roman No9 L" charset="0"/>
                  <a:ea typeface="SimSun" pitchFamily="2" charset="-122"/>
                </a:rPr>
                <a:t>•</a:t>
              </a:r>
            </a:p>
            <a:p>
              <a:pPr>
                <a:lnSpc>
                  <a:spcPct val="20000"/>
                </a:lnSpc>
                <a:spcBef>
                  <a:spcPct val="50000"/>
                </a:spcBef>
              </a:pPr>
              <a:endParaRPr lang="zh-CN" altLang="en-CA" sz="2000">
                <a:latin typeface="Nimbus Roman No9 L" charset="0"/>
                <a:ea typeface="SimSun" pitchFamily="2" charset="-122"/>
              </a:endParaRPr>
            </a:p>
          </p:txBody>
        </p:sp>
        <p:sp>
          <p:nvSpPr>
            <p:cNvPr id="61480" name="Text Box 39"/>
            <p:cNvSpPr txBox="1">
              <a:spLocks noChangeArrowheads="1"/>
            </p:cNvSpPr>
            <p:nvPr/>
          </p:nvSpPr>
          <p:spPr bwMode="auto">
            <a:xfrm>
              <a:off x="1548" y="3306"/>
              <a:ext cx="168" cy="731"/>
            </a:xfrm>
            <a:prstGeom prst="rect">
              <a:avLst/>
            </a:prstGeom>
            <a:noFill/>
            <a:ln w="9525">
              <a:noFill/>
              <a:miter lim="800000"/>
              <a:headEnd/>
              <a:tailEnd/>
            </a:ln>
          </p:spPr>
          <p:txBody>
            <a:bodyPr>
              <a:spAutoFit/>
            </a:bodyPr>
            <a:lstStyle/>
            <a:p>
              <a:pPr>
                <a:lnSpc>
                  <a:spcPct val="20000"/>
                </a:lnSpc>
                <a:spcBef>
                  <a:spcPct val="50000"/>
                </a:spcBef>
              </a:pPr>
              <a:endParaRPr lang="zh-CN" altLang="en-US" sz="2000">
                <a:latin typeface="Nimbus Roman No9 L" charset="0"/>
                <a:ea typeface="SimSun" pitchFamily="2" charset="-122"/>
              </a:endParaRPr>
            </a:p>
            <a:p>
              <a:pPr>
                <a:lnSpc>
                  <a:spcPct val="20000"/>
                </a:lnSpc>
                <a:spcBef>
                  <a:spcPct val="50000"/>
                </a:spcBef>
              </a:pPr>
              <a:r>
                <a:rPr lang="en-CA" altLang="zh-CN" sz="2000">
                  <a:latin typeface="Nimbus Roman No9 L" charset="0"/>
                  <a:ea typeface="SimSun" pitchFamily="2" charset="-122"/>
                </a:rPr>
                <a:t>•</a:t>
              </a:r>
              <a:endParaRPr lang="en-US" altLang="zh-CN" sz="2000">
                <a:latin typeface="Nimbus Roman No9 L" charset="0"/>
                <a:ea typeface="SimSun" pitchFamily="2" charset="-122"/>
              </a:endParaRPr>
            </a:p>
            <a:p>
              <a:pPr>
                <a:lnSpc>
                  <a:spcPct val="20000"/>
                </a:lnSpc>
                <a:spcBef>
                  <a:spcPct val="50000"/>
                </a:spcBef>
              </a:pPr>
              <a:r>
                <a:rPr lang="en-CA" altLang="zh-CN" sz="2000">
                  <a:latin typeface="Nimbus Roman No9 L" charset="0"/>
                  <a:ea typeface="SimSun" pitchFamily="2" charset="-122"/>
                </a:rPr>
                <a:t>•</a:t>
              </a:r>
              <a:endParaRPr lang="en-US" altLang="zh-CN" sz="2000">
                <a:latin typeface="Nimbus Roman No9 L" charset="0"/>
                <a:ea typeface="SimSun" pitchFamily="2" charset="-122"/>
              </a:endParaRPr>
            </a:p>
            <a:p>
              <a:pPr>
                <a:lnSpc>
                  <a:spcPct val="20000"/>
                </a:lnSpc>
                <a:spcBef>
                  <a:spcPct val="50000"/>
                </a:spcBef>
              </a:pPr>
              <a:r>
                <a:rPr lang="en-CA" altLang="zh-CN" sz="2000">
                  <a:latin typeface="Nimbus Roman No9 L" charset="0"/>
                  <a:ea typeface="SimSun" pitchFamily="2" charset="-122"/>
                </a:rPr>
                <a:t>•</a:t>
              </a:r>
            </a:p>
            <a:p>
              <a:pPr>
                <a:lnSpc>
                  <a:spcPct val="20000"/>
                </a:lnSpc>
                <a:spcBef>
                  <a:spcPct val="50000"/>
                </a:spcBef>
              </a:pPr>
              <a:endParaRPr lang="zh-CN" altLang="en-CA" sz="2000">
                <a:latin typeface="Nimbus Roman No9 L" charset="0"/>
                <a:ea typeface="SimSun" pitchFamily="2" charset="-122"/>
              </a:endParaRPr>
            </a:p>
          </p:txBody>
        </p:sp>
      </p:grpSp>
      <p:sp>
        <p:nvSpPr>
          <p:cNvPr id="41" name="Title 1"/>
          <p:cNvSpPr txBox="1">
            <a:spLocks/>
          </p:cNvSpPr>
          <p:nvPr/>
        </p:nvSpPr>
        <p:spPr>
          <a:xfrm>
            <a:off x="457200" y="304800"/>
            <a:ext cx="8229600" cy="1143000"/>
          </a:xfrm>
          <a:prstGeom prst="rect">
            <a:avLst/>
          </a:prstGeom>
        </p:spPr>
        <p:txBody>
          <a:bodyP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5400" b="0" i="0" u="none" strike="noStrike" kern="1200" cap="none" spc="0" normalizeH="0" baseline="0" noProof="0" dirty="0" smtClean="0">
                <a:ln>
                  <a:noFill/>
                </a:ln>
                <a:solidFill>
                  <a:schemeClr val="tx2"/>
                </a:solidFill>
                <a:effectLst/>
                <a:uLnTx/>
                <a:uFillTx/>
                <a:latin typeface="+mj-lt"/>
                <a:ea typeface="SimSun" pitchFamily="2" charset="-122"/>
                <a:cs typeface="+mj-cs"/>
              </a:rPr>
              <a:t>Memory Locations, Addresses</a:t>
            </a:r>
            <a:endParaRPr kumimoji="0" lang="en-IN"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type="body" idx="4294967295"/>
          </p:nvPr>
        </p:nvSpPr>
        <p:spPr>
          <a:xfrm>
            <a:off x="0" y="1524000"/>
            <a:ext cx="8229600" cy="762000"/>
          </a:xfrm>
        </p:spPr>
        <p:txBody>
          <a:bodyPr/>
          <a:lstStyle/>
          <a:p>
            <a:pPr eaLnBrk="1" hangingPunct="1"/>
            <a:r>
              <a:rPr lang="en-US" altLang="zh-CN" sz="2000" dirty="0" smtClean="0">
                <a:solidFill>
                  <a:srgbClr val="00B0F0"/>
                </a:solidFill>
                <a:latin typeface="Times New Roman" pitchFamily="18" charset="0"/>
                <a:ea typeface="SimSun" pitchFamily="2" charset="-122"/>
                <a:cs typeface="Times New Roman" pitchFamily="18" charset="0"/>
              </a:rPr>
              <a:t>Modern computers word length 16 to 64 bits</a:t>
            </a:r>
          </a:p>
          <a:p>
            <a:pPr eaLnBrk="1" hangingPunct="1"/>
            <a:r>
              <a:rPr lang="en-US" altLang="zh-CN" sz="2000" dirty="0" smtClean="0">
                <a:solidFill>
                  <a:srgbClr val="00B0F0"/>
                </a:solidFill>
                <a:latin typeface="Times New Roman" pitchFamily="18" charset="0"/>
                <a:ea typeface="SimSun" pitchFamily="2" charset="-122"/>
                <a:cs typeface="Times New Roman" pitchFamily="18" charset="0"/>
              </a:rPr>
              <a:t>32-bit word length example</a:t>
            </a:r>
          </a:p>
        </p:txBody>
      </p:sp>
      <p:sp>
        <p:nvSpPr>
          <p:cNvPr id="62468" name="Rectangle 5"/>
          <p:cNvSpPr>
            <a:spLocks noChangeArrowheads="1"/>
          </p:cNvSpPr>
          <p:nvPr/>
        </p:nvSpPr>
        <p:spPr bwMode="auto">
          <a:xfrm>
            <a:off x="3575050" y="6577013"/>
            <a:ext cx="1838325" cy="258762"/>
          </a:xfrm>
          <a:prstGeom prst="rect">
            <a:avLst/>
          </a:prstGeom>
          <a:noFill/>
          <a:ln w="9525">
            <a:noFill/>
            <a:miter lim="800000"/>
            <a:headEnd/>
            <a:tailEnd/>
          </a:ln>
        </p:spPr>
        <p:txBody>
          <a:bodyPr wrap="none" lIns="0" tIns="0" rIns="0" bIns="0">
            <a:spAutoFit/>
          </a:bodyPr>
          <a:lstStyle/>
          <a:p>
            <a:r>
              <a:rPr lang="en-CA" altLang="zh-CN" sz="1700">
                <a:solidFill>
                  <a:srgbClr val="000000"/>
                </a:solidFill>
                <a:latin typeface="Nimbus Sans L" charset="0"/>
                <a:ea typeface="SimSun" pitchFamily="2" charset="-122"/>
              </a:rPr>
              <a:t>(b) Four characters</a:t>
            </a:r>
            <a:endParaRPr lang="en-CA" altLang="zh-CN" sz="2400">
              <a:latin typeface="Times New Roman" pitchFamily="18" charset="0"/>
              <a:ea typeface="SimSun" pitchFamily="2" charset="-122"/>
            </a:endParaRPr>
          </a:p>
        </p:txBody>
      </p:sp>
      <p:sp>
        <p:nvSpPr>
          <p:cNvPr id="62469" name="Rectangle 6"/>
          <p:cNvSpPr>
            <a:spLocks noChangeArrowheads="1"/>
          </p:cNvSpPr>
          <p:nvPr/>
        </p:nvSpPr>
        <p:spPr bwMode="auto">
          <a:xfrm>
            <a:off x="6502400" y="6126163"/>
            <a:ext cx="901700" cy="258762"/>
          </a:xfrm>
          <a:prstGeom prst="rect">
            <a:avLst/>
          </a:prstGeom>
          <a:noFill/>
          <a:ln w="9525">
            <a:noFill/>
            <a:miter lim="800000"/>
            <a:headEnd/>
            <a:tailEnd/>
          </a:ln>
        </p:spPr>
        <p:txBody>
          <a:bodyPr wrap="none" lIns="0" tIns="0" rIns="0" bIns="0">
            <a:spAutoFit/>
          </a:bodyPr>
          <a:lstStyle/>
          <a:p>
            <a:r>
              <a:rPr lang="en-CA" altLang="zh-CN" sz="1700">
                <a:solidFill>
                  <a:srgbClr val="000000"/>
                </a:solidFill>
                <a:latin typeface="Nimbus Roman No9 L" charset="0"/>
                <a:ea typeface="SimSun" pitchFamily="2" charset="-122"/>
              </a:rPr>
              <a:t>character</a:t>
            </a:r>
            <a:endParaRPr lang="en-CA" altLang="zh-CN" sz="2400">
              <a:latin typeface="Times New Roman" pitchFamily="18" charset="0"/>
              <a:ea typeface="SimSun" pitchFamily="2" charset="-122"/>
            </a:endParaRPr>
          </a:p>
        </p:txBody>
      </p:sp>
      <p:sp>
        <p:nvSpPr>
          <p:cNvPr id="62470" name="Rectangle 7"/>
          <p:cNvSpPr>
            <a:spLocks noChangeArrowheads="1"/>
          </p:cNvSpPr>
          <p:nvPr/>
        </p:nvSpPr>
        <p:spPr bwMode="auto">
          <a:xfrm>
            <a:off x="4954588" y="6126163"/>
            <a:ext cx="901700" cy="258762"/>
          </a:xfrm>
          <a:prstGeom prst="rect">
            <a:avLst/>
          </a:prstGeom>
          <a:noFill/>
          <a:ln w="9525">
            <a:noFill/>
            <a:miter lim="800000"/>
            <a:headEnd/>
            <a:tailEnd/>
          </a:ln>
        </p:spPr>
        <p:txBody>
          <a:bodyPr wrap="none" lIns="0" tIns="0" rIns="0" bIns="0">
            <a:spAutoFit/>
          </a:bodyPr>
          <a:lstStyle/>
          <a:p>
            <a:r>
              <a:rPr lang="en-CA" altLang="zh-CN" sz="1700">
                <a:solidFill>
                  <a:srgbClr val="000000"/>
                </a:solidFill>
                <a:latin typeface="Nimbus Roman No9 L" charset="0"/>
                <a:ea typeface="SimSun" pitchFamily="2" charset="-122"/>
              </a:rPr>
              <a:t>character</a:t>
            </a:r>
            <a:endParaRPr lang="en-CA" altLang="zh-CN" sz="2400">
              <a:latin typeface="Times New Roman" pitchFamily="18" charset="0"/>
              <a:ea typeface="SimSun" pitchFamily="2" charset="-122"/>
            </a:endParaRPr>
          </a:p>
        </p:txBody>
      </p:sp>
      <p:sp>
        <p:nvSpPr>
          <p:cNvPr id="62471" name="Rectangle 8"/>
          <p:cNvSpPr>
            <a:spLocks noChangeArrowheads="1"/>
          </p:cNvSpPr>
          <p:nvPr/>
        </p:nvSpPr>
        <p:spPr bwMode="auto">
          <a:xfrm>
            <a:off x="1885950" y="6126163"/>
            <a:ext cx="901700" cy="258762"/>
          </a:xfrm>
          <a:prstGeom prst="rect">
            <a:avLst/>
          </a:prstGeom>
          <a:noFill/>
          <a:ln w="9525">
            <a:noFill/>
            <a:miter lim="800000"/>
            <a:headEnd/>
            <a:tailEnd/>
          </a:ln>
        </p:spPr>
        <p:txBody>
          <a:bodyPr wrap="none" lIns="0" tIns="0" rIns="0" bIns="0">
            <a:spAutoFit/>
          </a:bodyPr>
          <a:lstStyle/>
          <a:p>
            <a:r>
              <a:rPr lang="en-CA" altLang="zh-CN" sz="1700">
                <a:solidFill>
                  <a:srgbClr val="000000"/>
                </a:solidFill>
                <a:latin typeface="Nimbus Roman No9 L" charset="0"/>
                <a:ea typeface="SimSun" pitchFamily="2" charset="-122"/>
              </a:rPr>
              <a:t>character</a:t>
            </a:r>
            <a:endParaRPr lang="en-CA" altLang="zh-CN" sz="2400">
              <a:latin typeface="Times New Roman" pitchFamily="18" charset="0"/>
              <a:ea typeface="SimSun" pitchFamily="2" charset="-122"/>
            </a:endParaRPr>
          </a:p>
        </p:txBody>
      </p:sp>
      <p:sp>
        <p:nvSpPr>
          <p:cNvPr id="62472" name="Rectangle 9"/>
          <p:cNvSpPr>
            <a:spLocks noChangeArrowheads="1"/>
          </p:cNvSpPr>
          <p:nvPr/>
        </p:nvSpPr>
        <p:spPr bwMode="auto">
          <a:xfrm>
            <a:off x="3408363" y="6126163"/>
            <a:ext cx="901700" cy="258762"/>
          </a:xfrm>
          <a:prstGeom prst="rect">
            <a:avLst/>
          </a:prstGeom>
          <a:noFill/>
          <a:ln w="9525">
            <a:noFill/>
            <a:miter lim="800000"/>
            <a:headEnd/>
            <a:tailEnd/>
          </a:ln>
        </p:spPr>
        <p:txBody>
          <a:bodyPr wrap="none" lIns="0" tIns="0" rIns="0" bIns="0">
            <a:spAutoFit/>
          </a:bodyPr>
          <a:lstStyle/>
          <a:p>
            <a:r>
              <a:rPr lang="en-CA" altLang="zh-CN" sz="1700">
                <a:solidFill>
                  <a:srgbClr val="000000"/>
                </a:solidFill>
                <a:latin typeface="Nimbus Roman No9 L" charset="0"/>
                <a:ea typeface="SimSun" pitchFamily="2" charset="-122"/>
              </a:rPr>
              <a:t>character</a:t>
            </a:r>
            <a:endParaRPr lang="en-CA" altLang="zh-CN" sz="2400">
              <a:latin typeface="Times New Roman" pitchFamily="18" charset="0"/>
              <a:ea typeface="SimSun" pitchFamily="2" charset="-122"/>
            </a:endParaRPr>
          </a:p>
        </p:txBody>
      </p:sp>
      <p:sp>
        <p:nvSpPr>
          <p:cNvPr id="62473" name="Rectangle 10"/>
          <p:cNvSpPr>
            <a:spLocks noChangeArrowheads="1"/>
          </p:cNvSpPr>
          <p:nvPr/>
        </p:nvSpPr>
        <p:spPr bwMode="auto">
          <a:xfrm>
            <a:off x="3551238" y="4173538"/>
            <a:ext cx="1889125" cy="258762"/>
          </a:xfrm>
          <a:prstGeom prst="rect">
            <a:avLst/>
          </a:prstGeom>
          <a:noFill/>
          <a:ln w="9525">
            <a:noFill/>
            <a:miter lim="800000"/>
            <a:headEnd/>
            <a:tailEnd/>
          </a:ln>
        </p:spPr>
        <p:txBody>
          <a:bodyPr wrap="none" lIns="0" tIns="0" rIns="0" bIns="0">
            <a:spAutoFit/>
          </a:bodyPr>
          <a:lstStyle/>
          <a:p>
            <a:r>
              <a:rPr lang="en-CA" altLang="zh-CN" sz="1700">
                <a:solidFill>
                  <a:srgbClr val="000000"/>
                </a:solidFill>
                <a:latin typeface="Nimbus Sans L" charset="0"/>
                <a:ea typeface="SimSun" pitchFamily="2" charset="-122"/>
              </a:rPr>
              <a:t>(a) A signed integer</a:t>
            </a:r>
            <a:endParaRPr lang="en-CA" altLang="zh-CN" sz="2400">
              <a:latin typeface="Times New Roman" pitchFamily="18" charset="0"/>
              <a:ea typeface="SimSun" pitchFamily="2" charset="-122"/>
            </a:endParaRPr>
          </a:p>
        </p:txBody>
      </p:sp>
      <p:sp>
        <p:nvSpPr>
          <p:cNvPr id="62474" name="Rectangle 11"/>
          <p:cNvSpPr>
            <a:spLocks noChangeArrowheads="1"/>
          </p:cNvSpPr>
          <p:nvPr/>
        </p:nvSpPr>
        <p:spPr bwMode="auto">
          <a:xfrm>
            <a:off x="2266950" y="3365500"/>
            <a:ext cx="782638" cy="258763"/>
          </a:xfrm>
          <a:prstGeom prst="rect">
            <a:avLst/>
          </a:prstGeom>
          <a:noFill/>
          <a:ln w="9525">
            <a:noFill/>
            <a:miter lim="800000"/>
            <a:headEnd/>
            <a:tailEnd/>
          </a:ln>
        </p:spPr>
        <p:txBody>
          <a:bodyPr wrap="none" lIns="0" tIns="0" rIns="0" bIns="0">
            <a:spAutoFit/>
          </a:bodyPr>
          <a:lstStyle/>
          <a:p>
            <a:r>
              <a:rPr lang="en-CA" altLang="zh-CN" sz="1700">
                <a:solidFill>
                  <a:srgbClr val="000000"/>
                </a:solidFill>
                <a:latin typeface="Nimbus Roman No9 L" charset="0"/>
                <a:ea typeface="SimSun" pitchFamily="2" charset="-122"/>
              </a:rPr>
              <a:t>Sign bit:</a:t>
            </a:r>
            <a:endParaRPr lang="en-CA" altLang="zh-CN" sz="2400">
              <a:latin typeface="Times New Roman" pitchFamily="18" charset="0"/>
              <a:ea typeface="SimSun" pitchFamily="2" charset="-122"/>
            </a:endParaRPr>
          </a:p>
        </p:txBody>
      </p:sp>
      <p:sp>
        <p:nvSpPr>
          <p:cNvPr id="62475" name="Rectangle 12"/>
          <p:cNvSpPr>
            <a:spLocks noChangeArrowheads="1"/>
          </p:cNvSpPr>
          <p:nvPr/>
        </p:nvSpPr>
        <p:spPr bwMode="auto">
          <a:xfrm>
            <a:off x="3813175" y="3360738"/>
            <a:ext cx="2246313" cy="288925"/>
          </a:xfrm>
          <a:prstGeom prst="rect">
            <a:avLst/>
          </a:prstGeom>
          <a:noFill/>
          <a:ln w="9525">
            <a:noFill/>
            <a:miter lim="800000"/>
            <a:headEnd/>
            <a:tailEnd/>
          </a:ln>
        </p:spPr>
        <p:txBody>
          <a:bodyPr wrap="none" lIns="0" tIns="0" rIns="0" bIns="0">
            <a:spAutoFit/>
          </a:bodyPr>
          <a:lstStyle/>
          <a:p>
            <a:r>
              <a:rPr lang="zh-CN" altLang="en-CA" sz="1900">
                <a:solidFill>
                  <a:srgbClr val="000000"/>
                </a:solidFill>
                <a:latin typeface="Nimbus Roman No9 L" charset="0"/>
                <a:ea typeface="SimSun" pitchFamily="2" charset="-122"/>
              </a:rPr>
              <a:t> </a:t>
            </a:r>
            <a:r>
              <a:rPr lang="en-CA" altLang="zh-CN" sz="1900">
                <a:solidFill>
                  <a:srgbClr val="000000"/>
                </a:solidFill>
                <a:latin typeface="Nimbus Roman No9 L" charset="0"/>
                <a:ea typeface="SimSun" pitchFamily="2" charset="-122"/>
              </a:rPr>
              <a:t>for positive numbers</a:t>
            </a:r>
            <a:endParaRPr lang="en-CA" altLang="zh-CN" sz="2400">
              <a:latin typeface="Times New Roman" pitchFamily="18" charset="0"/>
              <a:ea typeface="SimSun" pitchFamily="2" charset="-122"/>
            </a:endParaRPr>
          </a:p>
        </p:txBody>
      </p:sp>
      <p:sp>
        <p:nvSpPr>
          <p:cNvPr id="62476" name="Rectangle 13"/>
          <p:cNvSpPr>
            <a:spLocks noChangeArrowheads="1"/>
          </p:cNvSpPr>
          <p:nvPr/>
        </p:nvSpPr>
        <p:spPr bwMode="auto">
          <a:xfrm>
            <a:off x="3813175" y="3668713"/>
            <a:ext cx="2341563" cy="288925"/>
          </a:xfrm>
          <a:prstGeom prst="rect">
            <a:avLst/>
          </a:prstGeom>
          <a:noFill/>
          <a:ln w="9525">
            <a:noFill/>
            <a:miter lim="800000"/>
            <a:headEnd/>
            <a:tailEnd/>
          </a:ln>
        </p:spPr>
        <p:txBody>
          <a:bodyPr wrap="none" lIns="0" tIns="0" rIns="0" bIns="0">
            <a:spAutoFit/>
          </a:bodyPr>
          <a:lstStyle/>
          <a:p>
            <a:r>
              <a:rPr lang="zh-CN" altLang="en-CA" sz="1900">
                <a:solidFill>
                  <a:srgbClr val="000000"/>
                </a:solidFill>
                <a:latin typeface="Nimbus Roman No9 L" charset="0"/>
                <a:ea typeface="SimSun" pitchFamily="2" charset="-122"/>
              </a:rPr>
              <a:t> </a:t>
            </a:r>
            <a:r>
              <a:rPr lang="en-CA" altLang="zh-CN" sz="1900">
                <a:solidFill>
                  <a:srgbClr val="000000"/>
                </a:solidFill>
                <a:latin typeface="Nimbus Roman No9 L" charset="0"/>
                <a:ea typeface="SimSun" pitchFamily="2" charset="-122"/>
              </a:rPr>
              <a:t>for negative numbers</a:t>
            </a:r>
            <a:endParaRPr lang="en-CA" altLang="zh-CN" sz="2400">
              <a:latin typeface="Times New Roman" pitchFamily="18" charset="0"/>
              <a:ea typeface="SimSun" pitchFamily="2" charset="-122"/>
            </a:endParaRPr>
          </a:p>
        </p:txBody>
      </p:sp>
      <p:sp>
        <p:nvSpPr>
          <p:cNvPr id="62477" name="Rectangle 14"/>
          <p:cNvSpPr>
            <a:spLocks noChangeArrowheads="1"/>
          </p:cNvSpPr>
          <p:nvPr/>
        </p:nvSpPr>
        <p:spPr bwMode="auto">
          <a:xfrm>
            <a:off x="6597650" y="5911850"/>
            <a:ext cx="565150" cy="258763"/>
          </a:xfrm>
          <a:prstGeom prst="rect">
            <a:avLst/>
          </a:prstGeom>
          <a:noFill/>
          <a:ln w="9525">
            <a:noFill/>
            <a:miter lim="800000"/>
            <a:headEnd/>
            <a:tailEnd/>
          </a:ln>
        </p:spPr>
        <p:txBody>
          <a:bodyPr wrap="none" lIns="0" tIns="0" rIns="0" bIns="0">
            <a:spAutoFit/>
          </a:bodyPr>
          <a:lstStyle/>
          <a:p>
            <a:r>
              <a:rPr lang="en-CA" altLang="zh-CN" sz="1700">
                <a:solidFill>
                  <a:srgbClr val="000000"/>
                </a:solidFill>
                <a:latin typeface="Nimbus Roman No9 L" charset="0"/>
                <a:ea typeface="SimSun" pitchFamily="2" charset="-122"/>
              </a:rPr>
              <a:t>ASCII</a:t>
            </a:r>
            <a:endParaRPr lang="en-CA" altLang="zh-CN" sz="2400">
              <a:latin typeface="Times New Roman" pitchFamily="18" charset="0"/>
              <a:ea typeface="SimSun" pitchFamily="2" charset="-122"/>
            </a:endParaRPr>
          </a:p>
        </p:txBody>
      </p:sp>
      <p:sp>
        <p:nvSpPr>
          <p:cNvPr id="62478" name="Rectangle 15"/>
          <p:cNvSpPr>
            <a:spLocks noChangeArrowheads="1"/>
          </p:cNvSpPr>
          <p:nvPr/>
        </p:nvSpPr>
        <p:spPr bwMode="auto">
          <a:xfrm>
            <a:off x="5073650" y="5911850"/>
            <a:ext cx="565150" cy="258763"/>
          </a:xfrm>
          <a:prstGeom prst="rect">
            <a:avLst/>
          </a:prstGeom>
          <a:noFill/>
          <a:ln w="9525">
            <a:noFill/>
            <a:miter lim="800000"/>
            <a:headEnd/>
            <a:tailEnd/>
          </a:ln>
        </p:spPr>
        <p:txBody>
          <a:bodyPr wrap="none" lIns="0" tIns="0" rIns="0" bIns="0">
            <a:spAutoFit/>
          </a:bodyPr>
          <a:lstStyle/>
          <a:p>
            <a:r>
              <a:rPr lang="en-CA" altLang="zh-CN" sz="1700">
                <a:solidFill>
                  <a:srgbClr val="000000"/>
                </a:solidFill>
                <a:latin typeface="Nimbus Roman No9 L" charset="0"/>
                <a:ea typeface="SimSun" pitchFamily="2" charset="-122"/>
              </a:rPr>
              <a:t>ASCII</a:t>
            </a:r>
            <a:endParaRPr lang="en-CA" altLang="zh-CN" sz="2400">
              <a:latin typeface="Times New Roman" pitchFamily="18" charset="0"/>
              <a:ea typeface="SimSun" pitchFamily="2" charset="-122"/>
            </a:endParaRPr>
          </a:p>
        </p:txBody>
      </p:sp>
      <p:sp>
        <p:nvSpPr>
          <p:cNvPr id="62479" name="Rectangle 16"/>
          <p:cNvSpPr>
            <a:spLocks noChangeArrowheads="1"/>
          </p:cNvSpPr>
          <p:nvPr/>
        </p:nvSpPr>
        <p:spPr bwMode="auto">
          <a:xfrm>
            <a:off x="3527425" y="5911850"/>
            <a:ext cx="565150" cy="258763"/>
          </a:xfrm>
          <a:prstGeom prst="rect">
            <a:avLst/>
          </a:prstGeom>
          <a:noFill/>
          <a:ln w="9525">
            <a:noFill/>
            <a:miter lim="800000"/>
            <a:headEnd/>
            <a:tailEnd/>
          </a:ln>
        </p:spPr>
        <p:txBody>
          <a:bodyPr wrap="none" lIns="0" tIns="0" rIns="0" bIns="0">
            <a:spAutoFit/>
          </a:bodyPr>
          <a:lstStyle/>
          <a:p>
            <a:r>
              <a:rPr lang="en-CA" altLang="zh-CN" sz="1700">
                <a:solidFill>
                  <a:srgbClr val="000000"/>
                </a:solidFill>
                <a:latin typeface="Nimbus Roman No9 L" charset="0"/>
                <a:ea typeface="SimSun" pitchFamily="2" charset="-122"/>
              </a:rPr>
              <a:t>ASCII</a:t>
            </a:r>
            <a:endParaRPr lang="en-CA" altLang="zh-CN" sz="2400">
              <a:latin typeface="Times New Roman" pitchFamily="18" charset="0"/>
              <a:ea typeface="SimSun" pitchFamily="2" charset="-122"/>
            </a:endParaRPr>
          </a:p>
        </p:txBody>
      </p:sp>
      <p:sp>
        <p:nvSpPr>
          <p:cNvPr id="62480" name="Rectangle 17"/>
          <p:cNvSpPr>
            <a:spLocks noChangeArrowheads="1"/>
          </p:cNvSpPr>
          <p:nvPr/>
        </p:nvSpPr>
        <p:spPr bwMode="auto">
          <a:xfrm>
            <a:off x="1981200" y="5911850"/>
            <a:ext cx="565150" cy="258763"/>
          </a:xfrm>
          <a:prstGeom prst="rect">
            <a:avLst/>
          </a:prstGeom>
          <a:noFill/>
          <a:ln w="9525">
            <a:noFill/>
            <a:miter lim="800000"/>
            <a:headEnd/>
            <a:tailEnd/>
          </a:ln>
        </p:spPr>
        <p:txBody>
          <a:bodyPr wrap="none" lIns="0" tIns="0" rIns="0" bIns="0">
            <a:spAutoFit/>
          </a:bodyPr>
          <a:lstStyle/>
          <a:p>
            <a:r>
              <a:rPr lang="en-CA" altLang="zh-CN" sz="1700">
                <a:solidFill>
                  <a:srgbClr val="000000"/>
                </a:solidFill>
                <a:latin typeface="Nimbus Roman No9 L" charset="0"/>
                <a:ea typeface="SimSun" pitchFamily="2" charset="-122"/>
              </a:rPr>
              <a:t>ASCII</a:t>
            </a:r>
            <a:endParaRPr lang="en-CA" altLang="zh-CN" sz="2400">
              <a:latin typeface="Times New Roman" pitchFamily="18" charset="0"/>
              <a:ea typeface="SimSun" pitchFamily="2" charset="-122"/>
            </a:endParaRPr>
          </a:p>
        </p:txBody>
      </p:sp>
      <p:sp>
        <p:nvSpPr>
          <p:cNvPr id="62481" name="Line 18"/>
          <p:cNvSpPr>
            <a:spLocks noChangeShapeType="1"/>
          </p:cNvSpPr>
          <p:nvPr/>
        </p:nvSpPr>
        <p:spPr bwMode="auto">
          <a:xfrm flipV="1">
            <a:off x="1957388" y="2651125"/>
            <a:ext cx="1587" cy="452438"/>
          </a:xfrm>
          <a:prstGeom prst="line">
            <a:avLst/>
          </a:prstGeom>
          <a:noFill/>
          <a:ln w="23813">
            <a:solidFill>
              <a:srgbClr val="00FFFF"/>
            </a:solidFill>
            <a:round/>
            <a:headEnd/>
            <a:tailEnd/>
          </a:ln>
        </p:spPr>
        <p:txBody>
          <a:bodyPr/>
          <a:lstStyle/>
          <a:p>
            <a:endParaRPr lang="en-IN"/>
          </a:p>
        </p:txBody>
      </p:sp>
      <p:sp>
        <p:nvSpPr>
          <p:cNvPr id="62482" name="Line 19"/>
          <p:cNvSpPr>
            <a:spLocks noChangeShapeType="1"/>
          </p:cNvSpPr>
          <p:nvPr/>
        </p:nvSpPr>
        <p:spPr bwMode="auto">
          <a:xfrm flipV="1">
            <a:off x="2409825" y="2651125"/>
            <a:ext cx="1588" cy="452438"/>
          </a:xfrm>
          <a:prstGeom prst="line">
            <a:avLst/>
          </a:prstGeom>
          <a:noFill/>
          <a:ln w="23813">
            <a:solidFill>
              <a:srgbClr val="00FFFF"/>
            </a:solidFill>
            <a:round/>
            <a:headEnd/>
            <a:tailEnd/>
          </a:ln>
        </p:spPr>
        <p:txBody>
          <a:bodyPr/>
          <a:lstStyle/>
          <a:p>
            <a:endParaRPr lang="en-IN"/>
          </a:p>
        </p:txBody>
      </p:sp>
      <p:sp>
        <p:nvSpPr>
          <p:cNvPr id="62483" name="Line 20"/>
          <p:cNvSpPr>
            <a:spLocks noChangeShapeType="1"/>
          </p:cNvSpPr>
          <p:nvPr/>
        </p:nvSpPr>
        <p:spPr bwMode="auto">
          <a:xfrm flipV="1">
            <a:off x="6740525" y="2651125"/>
            <a:ext cx="1588" cy="452438"/>
          </a:xfrm>
          <a:prstGeom prst="line">
            <a:avLst/>
          </a:prstGeom>
          <a:noFill/>
          <a:ln w="23813">
            <a:solidFill>
              <a:srgbClr val="00FFFF"/>
            </a:solidFill>
            <a:round/>
            <a:headEnd/>
            <a:tailEnd/>
          </a:ln>
        </p:spPr>
        <p:txBody>
          <a:bodyPr/>
          <a:lstStyle/>
          <a:p>
            <a:endParaRPr lang="en-IN"/>
          </a:p>
        </p:txBody>
      </p:sp>
      <p:sp>
        <p:nvSpPr>
          <p:cNvPr id="62484" name="Line 21"/>
          <p:cNvSpPr>
            <a:spLocks noChangeShapeType="1"/>
          </p:cNvSpPr>
          <p:nvPr/>
        </p:nvSpPr>
        <p:spPr bwMode="auto">
          <a:xfrm flipV="1">
            <a:off x="7191375" y="2651125"/>
            <a:ext cx="1588" cy="452438"/>
          </a:xfrm>
          <a:prstGeom prst="line">
            <a:avLst/>
          </a:prstGeom>
          <a:noFill/>
          <a:ln w="23813">
            <a:solidFill>
              <a:srgbClr val="00FFFF"/>
            </a:solidFill>
            <a:round/>
            <a:headEnd/>
            <a:tailEnd/>
          </a:ln>
        </p:spPr>
        <p:txBody>
          <a:bodyPr/>
          <a:lstStyle/>
          <a:p>
            <a:endParaRPr lang="en-IN"/>
          </a:p>
        </p:txBody>
      </p:sp>
      <p:sp>
        <p:nvSpPr>
          <p:cNvPr id="62485" name="Line 22"/>
          <p:cNvSpPr>
            <a:spLocks noChangeShapeType="1"/>
          </p:cNvSpPr>
          <p:nvPr/>
        </p:nvSpPr>
        <p:spPr bwMode="auto">
          <a:xfrm>
            <a:off x="1481138" y="3103563"/>
            <a:ext cx="6186487" cy="1587"/>
          </a:xfrm>
          <a:prstGeom prst="line">
            <a:avLst/>
          </a:prstGeom>
          <a:noFill/>
          <a:ln w="23813">
            <a:solidFill>
              <a:srgbClr val="00FFFF"/>
            </a:solidFill>
            <a:round/>
            <a:headEnd/>
            <a:tailEnd/>
          </a:ln>
        </p:spPr>
        <p:txBody>
          <a:bodyPr/>
          <a:lstStyle/>
          <a:p>
            <a:endParaRPr lang="en-IN"/>
          </a:p>
        </p:txBody>
      </p:sp>
      <p:sp>
        <p:nvSpPr>
          <p:cNvPr id="62486" name="Line 23"/>
          <p:cNvSpPr>
            <a:spLocks noChangeShapeType="1"/>
          </p:cNvSpPr>
          <p:nvPr/>
        </p:nvSpPr>
        <p:spPr bwMode="auto">
          <a:xfrm>
            <a:off x="1481138" y="2651125"/>
            <a:ext cx="1587" cy="452438"/>
          </a:xfrm>
          <a:prstGeom prst="line">
            <a:avLst/>
          </a:prstGeom>
          <a:noFill/>
          <a:ln w="23813">
            <a:solidFill>
              <a:srgbClr val="00FFFF"/>
            </a:solidFill>
            <a:round/>
            <a:headEnd/>
            <a:tailEnd/>
          </a:ln>
        </p:spPr>
        <p:txBody>
          <a:bodyPr/>
          <a:lstStyle/>
          <a:p>
            <a:endParaRPr lang="en-IN"/>
          </a:p>
        </p:txBody>
      </p:sp>
      <p:sp>
        <p:nvSpPr>
          <p:cNvPr id="62487" name="Line 24"/>
          <p:cNvSpPr>
            <a:spLocks noChangeShapeType="1"/>
          </p:cNvSpPr>
          <p:nvPr/>
        </p:nvSpPr>
        <p:spPr bwMode="auto">
          <a:xfrm flipH="1">
            <a:off x="1481138" y="2651125"/>
            <a:ext cx="6186487" cy="1588"/>
          </a:xfrm>
          <a:prstGeom prst="line">
            <a:avLst/>
          </a:prstGeom>
          <a:noFill/>
          <a:ln w="71438">
            <a:solidFill>
              <a:srgbClr val="00FFFF"/>
            </a:solidFill>
            <a:round/>
            <a:headEnd/>
            <a:tailEnd/>
          </a:ln>
        </p:spPr>
        <p:txBody>
          <a:bodyPr/>
          <a:lstStyle/>
          <a:p>
            <a:endParaRPr lang="en-IN"/>
          </a:p>
        </p:txBody>
      </p:sp>
      <p:sp>
        <p:nvSpPr>
          <p:cNvPr id="62488" name="Line 25"/>
          <p:cNvSpPr>
            <a:spLocks noChangeShapeType="1"/>
          </p:cNvSpPr>
          <p:nvPr/>
        </p:nvSpPr>
        <p:spPr bwMode="auto">
          <a:xfrm>
            <a:off x="1481138" y="2198688"/>
            <a:ext cx="1587" cy="309562"/>
          </a:xfrm>
          <a:prstGeom prst="line">
            <a:avLst/>
          </a:prstGeom>
          <a:noFill/>
          <a:ln w="23813">
            <a:solidFill>
              <a:srgbClr val="000000"/>
            </a:solidFill>
            <a:round/>
            <a:headEnd/>
            <a:tailEnd/>
          </a:ln>
        </p:spPr>
        <p:txBody>
          <a:bodyPr/>
          <a:lstStyle/>
          <a:p>
            <a:endParaRPr lang="en-IN"/>
          </a:p>
        </p:txBody>
      </p:sp>
      <p:sp>
        <p:nvSpPr>
          <p:cNvPr id="62489" name="Line 26"/>
          <p:cNvSpPr>
            <a:spLocks noChangeShapeType="1"/>
          </p:cNvSpPr>
          <p:nvPr/>
        </p:nvSpPr>
        <p:spPr bwMode="auto">
          <a:xfrm flipH="1" flipV="1">
            <a:off x="7669213" y="2198688"/>
            <a:ext cx="20637" cy="309562"/>
          </a:xfrm>
          <a:prstGeom prst="line">
            <a:avLst/>
          </a:prstGeom>
          <a:noFill/>
          <a:ln w="23813">
            <a:solidFill>
              <a:srgbClr val="000000"/>
            </a:solidFill>
            <a:round/>
            <a:headEnd/>
            <a:tailEnd/>
          </a:ln>
        </p:spPr>
        <p:txBody>
          <a:bodyPr/>
          <a:lstStyle/>
          <a:p>
            <a:endParaRPr lang="en-IN"/>
          </a:p>
        </p:txBody>
      </p:sp>
      <p:sp>
        <p:nvSpPr>
          <p:cNvPr id="62490" name="Freeform 27"/>
          <p:cNvSpPr>
            <a:spLocks/>
          </p:cNvSpPr>
          <p:nvPr/>
        </p:nvSpPr>
        <p:spPr bwMode="auto">
          <a:xfrm>
            <a:off x="7477125" y="2317750"/>
            <a:ext cx="142875" cy="47625"/>
          </a:xfrm>
          <a:custGeom>
            <a:avLst/>
            <a:gdLst>
              <a:gd name="T0" fmla="*/ 0 w 6"/>
              <a:gd name="T1" fmla="*/ 2147483647 h 2"/>
              <a:gd name="T2" fmla="*/ 2147483647 w 6"/>
              <a:gd name="T3" fmla="*/ 2147483647 h 2"/>
              <a:gd name="T4" fmla="*/ 0 w 6"/>
              <a:gd name="T5" fmla="*/ 0 h 2"/>
              <a:gd name="T6" fmla="*/ 0 w 6"/>
              <a:gd name="T7" fmla="*/ 2147483647 h 2"/>
              <a:gd name="T8" fmla="*/ 0 w 6"/>
              <a:gd name="T9" fmla="*/ 2147483647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3813">
            <a:solidFill>
              <a:srgbClr val="000000"/>
            </a:solidFill>
            <a:round/>
            <a:headEnd/>
            <a:tailEnd/>
          </a:ln>
        </p:spPr>
        <p:txBody>
          <a:bodyPr/>
          <a:lstStyle/>
          <a:p>
            <a:endParaRPr lang="en-IN"/>
          </a:p>
        </p:txBody>
      </p:sp>
      <p:sp>
        <p:nvSpPr>
          <p:cNvPr id="62491" name="Freeform 28"/>
          <p:cNvSpPr>
            <a:spLocks/>
          </p:cNvSpPr>
          <p:nvPr/>
        </p:nvSpPr>
        <p:spPr bwMode="auto">
          <a:xfrm>
            <a:off x="7477125" y="2317750"/>
            <a:ext cx="142875" cy="47625"/>
          </a:xfrm>
          <a:custGeom>
            <a:avLst/>
            <a:gdLst>
              <a:gd name="T0" fmla="*/ 0 w 90"/>
              <a:gd name="T1" fmla="*/ 2147483647 h 30"/>
              <a:gd name="T2" fmla="*/ 2147483647 w 90"/>
              <a:gd name="T3" fmla="*/ 2147483647 h 30"/>
              <a:gd name="T4" fmla="*/ 0 w 90"/>
              <a:gd name="T5" fmla="*/ 0 h 30"/>
              <a:gd name="T6" fmla="*/ 0 w 90"/>
              <a:gd name="T7" fmla="*/ 2147483647 h 30"/>
              <a:gd name="T8" fmla="*/ 0 w 90"/>
              <a:gd name="T9" fmla="*/ 2147483647 h 30"/>
              <a:gd name="T10" fmla="*/ 0 60000 65536"/>
              <a:gd name="T11" fmla="*/ 0 60000 65536"/>
              <a:gd name="T12" fmla="*/ 0 60000 65536"/>
              <a:gd name="T13" fmla="*/ 0 60000 65536"/>
              <a:gd name="T14" fmla="*/ 0 60000 65536"/>
              <a:gd name="T15" fmla="*/ 0 w 90"/>
              <a:gd name="T16" fmla="*/ 0 h 30"/>
              <a:gd name="T17" fmla="*/ 90 w 90"/>
              <a:gd name="T18" fmla="*/ 30 h 30"/>
            </a:gdLst>
            <a:ahLst/>
            <a:cxnLst>
              <a:cxn ang="T10">
                <a:pos x="T0" y="T1"/>
              </a:cxn>
              <a:cxn ang="T11">
                <a:pos x="T2" y="T3"/>
              </a:cxn>
              <a:cxn ang="T12">
                <a:pos x="T4" y="T5"/>
              </a:cxn>
              <a:cxn ang="T13">
                <a:pos x="T6" y="T7"/>
              </a:cxn>
              <a:cxn ang="T14">
                <a:pos x="T8" y="T9"/>
              </a:cxn>
            </a:cxnLst>
            <a:rect l="T15" t="T16" r="T17" b="T18"/>
            <a:pathLst>
              <a:path w="90" h="30">
                <a:moveTo>
                  <a:pt x="0" y="30"/>
                </a:moveTo>
                <a:lnTo>
                  <a:pt x="90" y="15"/>
                </a:lnTo>
                <a:lnTo>
                  <a:pt x="0" y="0"/>
                </a:lnTo>
                <a:lnTo>
                  <a:pt x="0" y="15"/>
                </a:lnTo>
                <a:lnTo>
                  <a:pt x="0" y="30"/>
                </a:lnTo>
                <a:close/>
              </a:path>
            </a:pathLst>
          </a:custGeom>
          <a:solidFill>
            <a:srgbClr val="000000"/>
          </a:solidFill>
          <a:ln w="0">
            <a:solidFill>
              <a:srgbClr val="000000"/>
            </a:solidFill>
            <a:round/>
            <a:headEnd/>
            <a:tailEnd/>
          </a:ln>
        </p:spPr>
        <p:txBody>
          <a:bodyPr/>
          <a:lstStyle/>
          <a:p>
            <a:endParaRPr lang="en-IN"/>
          </a:p>
        </p:txBody>
      </p:sp>
      <p:sp>
        <p:nvSpPr>
          <p:cNvPr id="62492" name="Line 29"/>
          <p:cNvSpPr>
            <a:spLocks noChangeShapeType="1"/>
          </p:cNvSpPr>
          <p:nvPr/>
        </p:nvSpPr>
        <p:spPr bwMode="auto">
          <a:xfrm flipH="1">
            <a:off x="5026025" y="2341563"/>
            <a:ext cx="2451100" cy="1587"/>
          </a:xfrm>
          <a:prstGeom prst="line">
            <a:avLst/>
          </a:prstGeom>
          <a:noFill/>
          <a:ln w="23813">
            <a:solidFill>
              <a:srgbClr val="000000"/>
            </a:solidFill>
            <a:round/>
            <a:headEnd/>
            <a:tailEnd/>
          </a:ln>
        </p:spPr>
        <p:txBody>
          <a:bodyPr/>
          <a:lstStyle/>
          <a:p>
            <a:endParaRPr lang="en-IN"/>
          </a:p>
        </p:txBody>
      </p:sp>
      <p:sp>
        <p:nvSpPr>
          <p:cNvPr id="62493" name="Freeform 30"/>
          <p:cNvSpPr>
            <a:spLocks/>
          </p:cNvSpPr>
          <p:nvPr/>
        </p:nvSpPr>
        <p:spPr bwMode="auto">
          <a:xfrm>
            <a:off x="1528763" y="2317750"/>
            <a:ext cx="142875" cy="47625"/>
          </a:xfrm>
          <a:custGeom>
            <a:avLst/>
            <a:gdLst>
              <a:gd name="T0" fmla="*/ 2147483647 w 6"/>
              <a:gd name="T1" fmla="*/ 0 h 2"/>
              <a:gd name="T2" fmla="*/ 0 w 6"/>
              <a:gd name="T3" fmla="*/ 2147483647 h 2"/>
              <a:gd name="T4" fmla="*/ 2147483647 w 6"/>
              <a:gd name="T5" fmla="*/ 2147483647 h 2"/>
              <a:gd name="T6" fmla="*/ 2147483647 w 6"/>
              <a:gd name="T7" fmla="*/ 2147483647 h 2"/>
              <a:gd name="T8" fmla="*/ 2147483647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23813">
            <a:solidFill>
              <a:srgbClr val="000000"/>
            </a:solidFill>
            <a:round/>
            <a:headEnd/>
            <a:tailEnd/>
          </a:ln>
        </p:spPr>
        <p:txBody>
          <a:bodyPr/>
          <a:lstStyle/>
          <a:p>
            <a:endParaRPr lang="en-IN"/>
          </a:p>
        </p:txBody>
      </p:sp>
      <p:sp>
        <p:nvSpPr>
          <p:cNvPr id="62494" name="Freeform 31"/>
          <p:cNvSpPr>
            <a:spLocks/>
          </p:cNvSpPr>
          <p:nvPr/>
        </p:nvSpPr>
        <p:spPr bwMode="auto">
          <a:xfrm>
            <a:off x="1528763" y="2317750"/>
            <a:ext cx="142875" cy="47625"/>
          </a:xfrm>
          <a:custGeom>
            <a:avLst/>
            <a:gdLst>
              <a:gd name="T0" fmla="*/ 2147483647 w 90"/>
              <a:gd name="T1" fmla="*/ 0 h 30"/>
              <a:gd name="T2" fmla="*/ 0 w 90"/>
              <a:gd name="T3" fmla="*/ 2147483647 h 30"/>
              <a:gd name="T4" fmla="*/ 2147483647 w 90"/>
              <a:gd name="T5" fmla="*/ 2147483647 h 30"/>
              <a:gd name="T6" fmla="*/ 2147483647 w 90"/>
              <a:gd name="T7" fmla="*/ 2147483647 h 30"/>
              <a:gd name="T8" fmla="*/ 2147483647 w 90"/>
              <a:gd name="T9" fmla="*/ 0 h 30"/>
              <a:gd name="T10" fmla="*/ 0 60000 65536"/>
              <a:gd name="T11" fmla="*/ 0 60000 65536"/>
              <a:gd name="T12" fmla="*/ 0 60000 65536"/>
              <a:gd name="T13" fmla="*/ 0 60000 65536"/>
              <a:gd name="T14" fmla="*/ 0 60000 65536"/>
              <a:gd name="T15" fmla="*/ 0 w 90"/>
              <a:gd name="T16" fmla="*/ 0 h 30"/>
              <a:gd name="T17" fmla="*/ 90 w 90"/>
              <a:gd name="T18" fmla="*/ 30 h 30"/>
            </a:gdLst>
            <a:ahLst/>
            <a:cxnLst>
              <a:cxn ang="T10">
                <a:pos x="T0" y="T1"/>
              </a:cxn>
              <a:cxn ang="T11">
                <a:pos x="T2" y="T3"/>
              </a:cxn>
              <a:cxn ang="T12">
                <a:pos x="T4" y="T5"/>
              </a:cxn>
              <a:cxn ang="T13">
                <a:pos x="T6" y="T7"/>
              </a:cxn>
              <a:cxn ang="T14">
                <a:pos x="T8" y="T9"/>
              </a:cxn>
            </a:cxnLst>
            <a:rect l="T15" t="T16" r="T17" b="T18"/>
            <a:pathLst>
              <a:path w="90" h="30">
                <a:moveTo>
                  <a:pt x="90" y="0"/>
                </a:moveTo>
                <a:lnTo>
                  <a:pt x="0" y="15"/>
                </a:lnTo>
                <a:lnTo>
                  <a:pt x="90" y="30"/>
                </a:lnTo>
                <a:lnTo>
                  <a:pt x="90" y="15"/>
                </a:lnTo>
                <a:lnTo>
                  <a:pt x="90" y="0"/>
                </a:lnTo>
                <a:close/>
              </a:path>
            </a:pathLst>
          </a:custGeom>
          <a:solidFill>
            <a:srgbClr val="000000"/>
          </a:solidFill>
          <a:ln w="0">
            <a:solidFill>
              <a:srgbClr val="000000"/>
            </a:solidFill>
            <a:round/>
            <a:headEnd/>
            <a:tailEnd/>
          </a:ln>
        </p:spPr>
        <p:txBody>
          <a:bodyPr/>
          <a:lstStyle/>
          <a:p>
            <a:endParaRPr lang="en-IN"/>
          </a:p>
        </p:txBody>
      </p:sp>
      <p:sp>
        <p:nvSpPr>
          <p:cNvPr id="62495" name="Line 32"/>
          <p:cNvSpPr>
            <a:spLocks noChangeShapeType="1"/>
          </p:cNvSpPr>
          <p:nvPr/>
        </p:nvSpPr>
        <p:spPr bwMode="auto">
          <a:xfrm>
            <a:off x="1671638" y="2341563"/>
            <a:ext cx="2451100" cy="1587"/>
          </a:xfrm>
          <a:prstGeom prst="line">
            <a:avLst/>
          </a:prstGeom>
          <a:noFill/>
          <a:ln w="23813">
            <a:solidFill>
              <a:srgbClr val="000000"/>
            </a:solidFill>
            <a:round/>
            <a:headEnd/>
            <a:tailEnd/>
          </a:ln>
        </p:spPr>
        <p:txBody>
          <a:bodyPr/>
          <a:lstStyle/>
          <a:p>
            <a:endParaRPr lang="en-IN"/>
          </a:p>
        </p:txBody>
      </p:sp>
      <p:sp>
        <p:nvSpPr>
          <p:cNvPr id="62496" name="Rectangle 33"/>
          <p:cNvSpPr>
            <a:spLocks noChangeArrowheads="1"/>
          </p:cNvSpPr>
          <p:nvPr/>
        </p:nvSpPr>
        <p:spPr bwMode="auto">
          <a:xfrm>
            <a:off x="4289425" y="2198688"/>
            <a:ext cx="638175" cy="258762"/>
          </a:xfrm>
          <a:prstGeom prst="rect">
            <a:avLst/>
          </a:prstGeom>
          <a:noFill/>
          <a:ln w="9525">
            <a:noFill/>
            <a:miter lim="800000"/>
            <a:headEnd/>
            <a:tailEnd/>
          </a:ln>
        </p:spPr>
        <p:txBody>
          <a:bodyPr wrap="none" lIns="0" tIns="0" rIns="0" bIns="0">
            <a:spAutoFit/>
          </a:bodyPr>
          <a:lstStyle/>
          <a:p>
            <a:r>
              <a:rPr lang="en-CA" altLang="zh-CN" sz="1700">
                <a:solidFill>
                  <a:srgbClr val="000000"/>
                </a:solidFill>
                <a:latin typeface="Nimbus Roman No9 L" charset="0"/>
                <a:ea typeface="SimSun" pitchFamily="2" charset="-122"/>
              </a:rPr>
              <a:t>32 bits</a:t>
            </a:r>
            <a:endParaRPr lang="en-CA" altLang="zh-CN" sz="2400">
              <a:latin typeface="Times New Roman" pitchFamily="18" charset="0"/>
              <a:ea typeface="SimSun" pitchFamily="2" charset="-122"/>
            </a:endParaRPr>
          </a:p>
        </p:txBody>
      </p:sp>
      <p:sp>
        <p:nvSpPr>
          <p:cNvPr id="62497" name="Line 34"/>
          <p:cNvSpPr>
            <a:spLocks noChangeShapeType="1"/>
          </p:cNvSpPr>
          <p:nvPr/>
        </p:nvSpPr>
        <p:spPr bwMode="auto">
          <a:xfrm flipV="1">
            <a:off x="3027363" y="5078413"/>
            <a:ext cx="1587" cy="452437"/>
          </a:xfrm>
          <a:prstGeom prst="line">
            <a:avLst/>
          </a:prstGeom>
          <a:noFill/>
          <a:ln w="23813">
            <a:solidFill>
              <a:srgbClr val="00FFFF"/>
            </a:solidFill>
            <a:round/>
            <a:headEnd/>
            <a:tailEnd/>
          </a:ln>
        </p:spPr>
        <p:txBody>
          <a:bodyPr/>
          <a:lstStyle/>
          <a:p>
            <a:endParaRPr lang="en-IN"/>
          </a:p>
        </p:txBody>
      </p:sp>
      <p:sp>
        <p:nvSpPr>
          <p:cNvPr id="62498" name="Line 35"/>
          <p:cNvSpPr>
            <a:spLocks noChangeShapeType="1"/>
          </p:cNvSpPr>
          <p:nvPr/>
        </p:nvSpPr>
        <p:spPr bwMode="auto">
          <a:xfrm flipV="1">
            <a:off x="4575175" y="5078413"/>
            <a:ext cx="1588" cy="452437"/>
          </a:xfrm>
          <a:prstGeom prst="line">
            <a:avLst/>
          </a:prstGeom>
          <a:noFill/>
          <a:ln w="23813">
            <a:solidFill>
              <a:srgbClr val="00FFFF"/>
            </a:solidFill>
            <a:round/>
            <a:headEnd/>
            <a:tailEnd/>
          </a:ln>
        </p:spPr>
        <p:txBody>
          <a:bodyPr/>
          <a:lstStyle/>
          <a:p>
            <a:endParaRPr lang="en-IN"/>
          </a:p>
        </p:txBody>
      </p:sp>
      <p:sp>
        <p:nvSpPr>
          <p:cNvPr id="62499" name="Line 36"/>
          <p:cNvSpPr>
            <a:spLocks noChangeShapeType="1"/>
          </p:cNvSpPr>
          <p:nvPr/>
        </p:nvSpPr>
        <p:spPr bwMode="auto">
          <a:xfrm flipV="1">
            <a:off x="6121400" y="5078413"/>
            <a:ext cx="1588" cy="452437"/>
          </a:xfrm>
          <a:prstGeom prst="line">
            <a:avLst/>
          </a:prstGeom>
          <a:noFill/>
          <a:ln w="23813">
            <a:solidFill>
              <a:srgbClr val="00FFFF"/>
            </a:solidFill>
            <a:round/>
            <a:headEnd/>
            <a:tailEnd/>
          </a:ln>
        </p:spPr>
        <p:txBody>
          <a:bodyPr/>
          <a:lstStyle/>
          <a:p>
            <a:endParaRPr lang="en-IN"/>
          </a:p>
        </p:txBody>
      </p:sp>
      <p:sp>
        <p:nvSpPr>
          <p:cNvPr id="62500" name="Rectangle 37"/>
          <p:cNvSpPr>
            <a:spLocks noChangeArrowheads="1"/>
          </p:cNvSpPr>
          <p:nvPr/>
        </p:nvSpPr>
        <p:spPr bwMode="auto">
          <a:xfrm>
            <a:off x="1481138" y="5078413"/>
            <a:ext cx="6186487" cy="452437"/>
          </a:xfrm>
          <a:prstGeom prst="rect">
            <a:avLst/>
          </a:prstGeom>
          <a:noFill/>
          <a:ln w="23813">
            <a:solidFill>
              <a:srgbClr val="00FFFF"/>
            </a:solidFill>
            <a:miter lim="800000"/>
            <a:headEnd/>
            <a:tailEnd/>
          </a:ln>
        </p:spPr>
        <p:txBody>
          <a:bodyPr/>
          <a:lstStyle/>
          <a:p>
            <a:endParaRPr lang="en-US"/>
          </a:p>
        </p:txBody>
      </p:sp>
      <p:sp>
        <p:nvSpPr>
          <p:cNvPr id="62501" name="Rectangle 38"/>
          <p:cNvSpPr>
            <a:spLocks noChangeArrowheads="1"/>
          </p:cNvSpPr>
          <p:nvPr/>
        </p:nvSpPr>
        <p:spPr bwMode="auto">
          <a:xfrm>
            <a:off x="2028825" y="5126038"/>
            <a:ext cx="517525" cy="258762"/>
          </a:xfrm>
          <a:prstGeom prst="rect">
            <a:avLst/>
          </a:prstGeom>
          <a:noFill/>
          <a:ln w="9525">
            <a:noFill/>
            <a:miter lim="800000"/>
            <a:headEnd/>
            <a:tailEnd/>
          </a:ln>
        </p:spPr>
        <p:txBody>
          <a:bodyPr wrap="none" lIns="0" tIns="0" rIns="0" bIns="0">
            <a:spAutoFit/>
          </a:bodyPr>
          <a:lstStyle/>
          <a:p>
            <a:r>
              <a:rPr lang="en-CA" altLang="zh-CN" sz="1700">
                <a:solidFill>
                  <a:srgbClr val="000000"/>
                </a:solidFill>
                <a:latin typeface="Nimbus Roman No9 L" charset="0"/>
                <a:ea typeface="SimSun" pitchFamily="2" charset="-122"/>
              </a:rPr>
              <a:t>8 bits</a:t>
            </a:r>
            <a:endParaRPr lang="en-CA" altLang="zh-CN" sz="2400">
              <a:latin typeface="Times New Roman" pitchFamily="18" charset="0"/>
              <a:ea typeface="SimSun" pitchFamily="2" charset="-122"/>
            </a:endParaRPr>
          </a:p>
        </p:txBody>
      </p:sp>
      <p:sp>
        <p:nvSpPr>
          <p:cNvPr id="62502" name="Rectangle 39"/>
          <p:cNvSpPr>
            <a:spLocks noChangeArrowheads="1"/>
          </p:cNvSpPr>
          <p:nvPr/>
        </p:nvSpPr>
        <p:spPr bwMode="auto">
          <a:xfrm>
            <a:off x="3575050" y="5126038"/>
            <a:ext cx="517525" cy="258762"/>
          </a:xfrm>
          <a:prstGeom prst="rect">
            <a:avLst/>
          </a:prstGeom>
          <a:noFill/>
          <a:ln w="9525">
            <a:noFill/>
            <a:miter lim="800000"/>
            <a:headEnd/>
            <a:tailEnd/>
          </a:ln>
        </p:spPr>
        <p:txBody>
          <a:bodyPr wrap="none" lIns="0" tIns="0" rIns="0" bIns="0">
            <a:spAutoFit/>
          </a:bodyPr>
          <a:lstStyle/>
          <a:p>
            <a:r>
              <a:rPr lang="en-CA" altLang="zh-CN" sz="1700">
                <a:solidFill>
                  <a:srgbClr val="000000"/>
                </a:solidFill>
                <a:latin typeface="Nimbus Roman No9 L" charset="0"/>
                <a:ea typeface="SimSun" pitchFamily="2" charset="-122"/>
              </a:rPr>
              <a:t>8 bits</a:t>
            </a:r>
            <a:endParaRPr lang="en-CA" altLang="zh-CN" sz="2400">
              <a:latin typeface="Times New Roman" pitchFamily="18" charset="0"/>
              <a:ea typeface="SimSun" pitchFamily="2" charset="-122"/>
            </a:endParaRPr>
          </a:p>
        </p:txBody>
      </p:sp>
      <p:sp>
        <p:nvSpPr>
          <p:cNvPr id="62503" name="Rectangle 40"/>
          <p:cNvSpPr>
            <a:spLocks noChangeArrowheads="1"/>
          </p:cNvSpPr>
          <p:nvPr/>
        </p:nvSpPr>
        <p:spPr bwMode="auto">
          <a:xfrm>
            <a:off x="5121275" y="5126038"/>
            <a:ext cx="517525" cy="258762"/>
          </a:xfrm>
          <a:prstGeom prst="rect">
            <a:avLst/>
          </a:prstGeom>
          <a:noFill/>
          <a:ln w="9525">
            <a:noFill/>
            <a:miter lim="800000"/>
            <a:headEnd/>
            <a:tailEnd/>
          </a:ln>
        </p:spPr>
        <p:txBody>
          <a:bodyPr wrap="none" lIns="0" tIns="0" rIns="0" bIns="0">
            <a:spAutoFit/>
          </a:bodyPr>
          <a:lstStyle/>
          <a:p>
            <a:r>
              <a:rPr lang="en-CA" altLang="zh-CN" sz="1700">
                <a:solidFill>
                  <a:srgbClr val="000000"/>
                </a:solidFill>
                <a:latin typeface="Nimbus Roman No9 L" charset="0"/>
                <a:ea typeface="SimSun" pitchFamily="2" charset="-122"/>
              </a:rPr>
              <a:t>8 bits</a:t>
            </a:r>
            <a:endParaRPr lang="en-CA" altLang="zh-CN" sz="2400">
              <a:latin typeface="Times New Roman" pitchFamily="18" charset="0"/>
              <a:ea typeface="SimSun" pitchFamily="2" charset="-122"/>
            </a:endParaRPr>
          </a:p>
        </p:txBody>
      </p:sp>
      <p:sp>
        <p:nvSpPr>
          <p:cNvPr id="62504" name="Rectangle 41"/>
          <p:cNvSpPr>
            <a:spLocks noChangeArrowheads="1"/>
          </p:cNvSpPr>
          <p:nvPr/>
        </p:nvSpPr>
        <p:spPr bwMode="auto">
          <a:xfrm>
            <a:off x="6645275" y="5126038"/>
            <a:ext cx="517525" cy="258762"/>
          </a:xfrm>
          <a:prstGeom prst="rect">
            <a:avLst/>
          </a:prstGeom>
          <a:noFill/>
          <a:ln w="9525">
            <a:noFill/>
            <a:miter lim="800000"/>
            <a:headEnd/>
            <a:tailEnd/>
          </a:ln>
        </p:spPr>
        <p:txBody>
          <a:bodyPr wrap="none" lIns="0" tIns="0" rIns="0" bIns="0">
            <a:spAutoFit/>
          </a:bodyPr>
          <a:lstStyle/>
          <a:p>
            <a:r>
              <a:rPr lang="en-CA" altLang="zh-CN" sz="1700">
                <a:solidFill>
                  <a:srgbClr val="000000"/>
                </a:solidFill>
                <a:latin typeface="Nimbus Roman No9 L" charset="0"/>
                <a:ea typeface="SimSun" pitchFamily="2" charset="-122"/>
              </a:rPr>
              <a:t>8 bits</a:t>
            </a:r>
            <a:endParaRPr lang="en-CA" altLang="zh-CN" sz="2400">
              <a:latin typeface="Times New Roman" pitchFamily="18" charset="0"/>
              <a:ea typeface="SimSun" pitchFamily="2" charset="-122"/>
            </a:endParaRPr>
          </a:p>
        </p:txBody>
      </p:sp>
      <p:sp>
        <p:nvSpPr>
          <p:cNvPr id="62505" name="Line 42"/>
          <p:cNvSpPr>
            <a:spLocks noChangeShapeType="1"/>
          </p:cNvSpPr>
          <p:nvPr/>
        </p:nvSpPr>
        <p:spPr bwMode="auto">
          <a:xfrm flipV="1">
            <a:off x="7667625" y="2651125"/>
            <a:ext cx="1588" cy="452438"/>
          </a:xfrm>
          <a:prstGeom prst="line">
            <a:avLst/>
          </a:prstGeom>
          <a:noFill/>
          <a:ln w="23813">
            <a:solidFill>
              <a:srgbClr val="00FFFF"/>
            </a:solidFill>
            <a:round/>
            <a:headEnd/>
            <a:tailEnd/>
          </a:ln>
        </p:spPr>
        <p:txBody>
          <a:bodyPr/>
          <a:lstStyle/>
          <a:p>
            <a:endParaRPr lang="en-IN"/>
          </a:p>
        </p:txBody>
      </p:sp>
      <p:sp>
        <p:nvSpPr>
          <p:cNvPr id="62506" name="Freeform 43"/>
          <p:cNvSpPr>
            <a:spLocks/>
          </p:cNvSpPr>
          <p:nvPr/>
        </p:nvSpPr>
        <p:spPr bwMode="auto">
          <a:xfrm>
            <a:off x="1695450" y="3222625"/>
            <a:ext cx="47625" cy="142875"/>
          </a:xfrm>
          <a:custGeom>
            <a:avLst/>
            <a:gdLst>
              <a:gd name="T0" fmla="*/ 2147483647 w 2"/>
              <a:gd name="T1" fmla="*/ 2147483647 h 6"/>
              <a:gd name="T2" fmla="*/ 2147483647 w 2"/>
              <a:gd name="T3" fmla="*/ 0 h 6"/>
              <a:gd name="T4" fmla="*/ 0 w 2"/>
              <a:gd name="T5" fmla="*/ 2147483647 h 6"/>
              <a:gd name="T6" fmla="*/ 2147483647 w 2"/>
              <a:gd name="T7" fmla="*/ 2147483647 h 6"/>
              <a:gd name="T8" fmla="*/ 2147483647 w 2"/>
              <a:gd name="T9" fmla="*/ 2147483647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2" y="6"/>
                </a:moveTo>
                <a:lnTo>
                  <a:pt x="1" y="0"/>
                </a:lnTo>
                <a:lnTo>
                  <a:pt x="0" y="6"/>
                </a:lnTo>
                <a:lnTo>
                  <a:pt x="1" y="6"/>
                </a:lnTo>
                <a:lnTo>
                  <a:pt x="2" y="6"/>
                </a:lnTo>
              </a:path>
            </a:pathLst>
          </a:custGeom>
          <a:noFill/>
          <a:ln w="23813">
            <a:solidFill>
              <a:srgbClr val="000000"/>
            </a:solidFill>
            <a:round/>
            <a:headEnd/>
            <a:tailEnd/>
          </a:ln>
        </p:spPr>
        <p:txBody>
          <a:bodyPr/>
          <a:lstStyle/>
          <a:p>
            <a:endParaRPr lang="en-IN"/>
          </a:p>
        </p:txBody>
      </p:sp>
      <p:sp>
        <p:nvSpPr>
          <p:cNvPr id="62507" name="Freeform 44"/>
          <p:cNvSpPr>
            <a:spLocks/>
          </p:cNvSpPr>
          <p:nvPr/>
        </p:nvSpPr>
        <p:spPr bwMode="auto">
          <a:xfrm>
            <a:off x="1695450" y="3222625"/>
            <a:ext cx="47625" cy="142875"/>
          </a:xfrm>
          <a:custGeom>
            <a:avLst/>
            <a:gdLst>
              <a:gd name="T0" fmla="*/ 2147483647 w 30"/>
              <a:gd name="T1" fmla="*/ 2147483647 h 90"/>
              <a:gd name="T2" fmla="*/ 2147483647 w 30"/>
              <a:gd name="T3" fmla="*/ 0 h 90"/>
              <a:gd name="T4" fmla="*/ 0 w 30"/>
              <a:gd name="T5" fmla="*/ 2147483647 h 90"/>
              <a:gd name="T6" fmla="*/ 2147483647 w 30"/>
              <a:gd name="T7" fmla="*/ 2147483647 h 90"/>
              <a:gd name="T8" fmla="*/ 2147483647 w 30"/>
              <a:gd name="T9" fmla="*/ 2147483647 h 90"/>
              <a:gd name="T10" fmla="*/ 0 60000 65536"/>
              <a:gd name="T11" fmla="*/ 0 60000 65536"/>
              <a:gd name="T12" fmla="*/ 0 60000 65536"/>
              <a:gd name="T13" fmla="*/ 0 60000 65536"/>
              <a:gd name="T14" fmla="*/ 0 60000 65536"/>
              <a:gd name="T15" fmla="*/ 0 w 30"/>
              <a:gd name="T16" fmla="*/ 0 h 90"/>
              <a:gd name="T17" fmla="*/ 30 w 30"/>
              <a:gd name="T18" fmla="*/ 90 h 90"/>
            </a:gdLst>
            <a:ahLst/>
            <a:cxnLst>
              <a:cxn ang="T10">
                <a:pos x="T0" y="T1"/>
              </a:cxn>
              <a:cxn ang="T11">
                <a:pos x="T2" y="T3"/>
              </a:cxn>
              <a:cxn ang="T12">
                <a:pos x="T4" y="T5"/>
              </a:cxn>
              <a:cxn ang="T13">
                <a:pos x="T6" y="T7"/>
              </a:cxn>
              <a:cxn ang="T14">
                <a:pos x="T8" y="T9"/>
              </a:cxn>
            </a:cxnLst>
            <a:rect l="T15" t="T16" r="T17" b="T18"/>
            <a:pathLst>
              <a:path w="30" h="90">
                <a:moveTo>
                  <a:pt x="30" y="90"/>
                </a:moveTo>
                <a:lnTo>
                  <a:pt x="15" y="0"/>
                </a:lnTo>
                <a:lnTo>
                  <a:pt x="0" y="90"/>
                </a:lnTo>
                <a:lnTo>
                  <a:pt x="15" y="90"/>
                </a:lnTo>
                <a:lnTo>
                  <a:pt x="30" y="90"/>
                </a:lnTo>
                <a:close/>
              </a:path>
            </a:pathLst>
          </a:custGeom>
          <a:solidFill>
            <a:srgbClr val="000000"/>
          </a:solidFill>
          <a:ln w="0">
            <a:solidFill>
              <a:srgbClr val="000000"/>
            </a:solidFill>
            <a:round/>
            <a:headEnd/>
            <a:tailEnd/>
          </a:ln>
        </p:spPr>
        <p:txBody>
          <a:bodyPr/>
          <a:lstStyle/>
          <a:p>
            <a:endParaRPr lang="en-IN"/>
          </a:p>
        </p:txBody>
      </p:sp>
      <p:sp>
        <p:nvSpPr>
          <p:cNvPr id="62508" name="Freeform 45"/>
          <p:cNvSpPr>
            <a:spLocks/>
          </p:cNvSpPr>
          <p:nvPr/>
        </p:nvSpPr>
        <p:spPr bwMode="auto">
          <a:xfrm>
            <a:off x="1719263" y="3365500"/>
            <a:ext cx="381000" cy="166688"/>
          </a:xfrm>
          <a:custGeom>
            <a:avLst/>
            <a:gdLst>
              <a:gd name="T0" fmla="*/ 0 w 16"/>
              <a:gd name="T1" fmla="*/ 0 h 7"/>
              <a:gd name="T2" fmla="*/ 0 w 16"/>
              <a:gd name="T3" fmla="*/ 2147483647 h 7"/>
              <a:gd name="T4" fmla="*/ 0 w 16"/>
              <a:gd name="T5" fmla="*/ 2147483647 h 7"/>
              <a:gd name="T6" fmla="*/ 2147483647 w 16"/>
              <a:gd name="T7" fmla="*/ 2147483647 h 7"/>
              <a:gd name="T8" fmla="*/ 2147483647 w 16"/>
              <a:gd name="T9" fmla="*/ 2147483647 h 7"/>
              <a:gd name="T10" fmla="*/ 0 60000 65536"/>
              <a:gd name="T11" fmla="*/ 0 60000 65536"/>
              <a:gd name="T12" fmla="*/ 0 60000 65536"/>
              <a:gd name="T13" fmla="*/ 0 60000 65536"/>
              <a:gd name="T14" fmla="*/ 0 60000 65536"/>
              <a:gd name="T15" fmla="*/ 0 w 16"/>
              <a:gd name="T16" fmla="*/ 0 h 7"/>
              <a:gd name="T17" fmla="*/ 16 w 16"/>
              <a:gd name="T18" fmla="*/ 7 h 7"/>
            </a:gdLst>
            <a:ahLst/>
            <a:cxnLst>
              <a:cxn ang="T10">
                <a:pos x="T0" y="T1"/>
              </a:cxn>
              <a:cxn ang="T11">
                <a:pos x="T2" y="T3"/>
              </a:cxn>
              <a:cxn ang="T12">
                <a:pos x="T4" y="T5"/>
              </a:cxn>
              <a:cxn ang="T13">
                <a:pos x="T6" y="T7"/>
              </a:cxn>
              <a:cxn ang="T14">
                <a:pos x="T8" y="T9"/>
              </a:cxn>
            </a:cxnLst>
            <a:rect l="T15" t="T16" r="T17" b="T18"/>
            <a:pathLst>
              <a:path w="16" h="7">
                <a:moveTo>
                  <a:pt x="0" y="0"/>
                </a:moveTo>
                <a:lnTo>
                  <a:pt x="0" y="2"/>
                </a:lnTo>
                <a:lnTo>
                  <a:pt x="0" y="7"/>
                </a:lnTo>
                <a:lnTo>
                  <a:pt x="7" y="7"/>
                </a:lnTo>
                <a:lnTo>
                  <a:pt x="16" y="7"/>
                </a:lnTo>
              </a:path>
            </a:pathLst>
          </a:custGeom>
          <a:noFill/>
          <a:ln w="23813">
            <a:solidFill>
              <a:srgbClr val="000000"/>
            </a:solidFill>
            <a:round/>
            <a:headEnd/>
            <a:tailEnd/>
          </a:ln>
        </p:spPr>
        <p:txBody>
          <a:bodyPr/>
          <a:lstStyle/>
          <a:p>
            <a:endParaRPr lang="en-IN"/>
          </a:p>
        </p:txBody>
      </p:sp>
      <p:sp>
        <p:nvSpPr>
          <p:cNvPr id="62509" name="Rectangle 46"/>
          <p:cNvSpPr>
            <a:spLocks noChangeArrowheads="1"/>
          </p:cNvSpPr>
          <p:nvPr/>
        </p:nvSpPr>
        <p:spPr bwMode="auto">
          <a:xfrm>
            <a:off x="1600200" y="2698750"/>
            <a:ext cx="120650" cy="258763"/>
          </a:xfrm>
          <a:prstGeom prst="rect">
            <a:avLst/>
          </a:prstGeom>
          <a:noFill/>
          <a:ln w="9525">
            <a:noFill/>
            <a:miter lim="800000"/>
            <a:headEnd/>
            <a:tailEnd/>
          </a:ln>
        </p:spPr>
        <p:txBody>
          <a:bodyPr wrap="none" lIns="0" tIns="0" rIns="0" bIns="0">
            <a:spAutoFit/>
          </a:bodyPr>
          <a:lstStyle/>
          <a:p>
            <a:r>
              <a:rPr lang="en-CA" altLang="zh-CN" sz="1700" i="1">
                <a:solidFill>
                  <a:srgbClr val="000000"/>
                </a:solidFill>
                <a:latin typeface="Nimbus Roman No9 L" charset="0"/>
                <a:ea typeface="SimSun" pitchFamily="2" charset="-122"/>
              </a:rPr>
              <a:t>b</a:t>
            </a:r>
            <a:endParaRPr lang="en-CA" altLang="zh-CN" sz="2400">
              <a:latin typeface="Times New Roman" pitchFamily="18" charset="0"/>
              <a:ea typeface="SimSun" pitchFamily="2" charset="-122"/>
            </a:endParaRPr>
          </a:p>
        </p:txBody>
      </p:sp>
      <p:sp>
        <p:nvSpPr>
          <p:cNvPr id="62510" name="Rectangle 47"/>
          <p:cNvSpPr>
            <a:spLocks noChangeArrowheads="1"/>
          </p:cNvSpPr>
          <p:nvPr/>
        </p:nvSpPr>
        <p:spPr bwMode="auto">
          <a:xfrm>
            <a:off x="1719263" y="2817813"/>
            <a:ext cx="184150"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31</a:t>
            </a:r>
            <a:endParaRPr lang="en-CA" altLang="zh-CN" sz="2400">
              <a:latin typeface="Times New Roman" pitchFamily="18" charset="0"/>
              <a:ea typeface="SimSun" pitchFamily="2" charset="-122"/>
            </a:endParaRPr>
          </a:p>
        </p:txBody>
      </p:sp>
      <p:sp>
        <p:nvSpPr>
          <p:cNvPr id="62511" name="Rectangle 48"/>
          <p:cNvSpPr>
            <a:spLocks noChangeArrowheads="1"/>
          </p:cNvSpPr>
          <p:nvPr/>
        </p:nvSpPr>
        <p:spPr bwMode="auto">
          <a:xfrm>
            <a:off x="2052638" y="2698750"/>
            <a:ext cx="120650" cy="258763"/>
          </a:xfrm>
          <a:prstGeom prst="rect">
            <a:avLst/>
          </a:prstGeom>
          <a:noFill/>
          <a:ln w="9525">
            <a:noFill/>
            <a:miter lim="800000"/>
            <a:headEnd/>
            <a:tailEnd/>
          </a:ln>
        </p:spPr>
        <p:txBody>
          <a:bodyPr wrap="none" lIns="0" tIns="0" rIns="0" bIns="0">
            <a:spAutoFit/>
          </a:bodyPr>
          <a:lstStyle/>
          <a:p>
            <a:r>
              <a:rPr lang="en-CA" altLang="zh-CN" sz="1700" i="1">
                <a:solidFill>
                  <a:srgbClr val="000000"/>
                </a:solidFill>
                <a:latin typeface="Nimbus Roman No9 L" charset="0"/>
                <a:ea typeface="SimSun" pitchFamily="2" charset="-122"/>
              </a:rPr>
              <a:t>b</a:t>
            </a:r>
            <a:endParaRPr lang="en-CA" altLang="zh-CN" sz="2400">
              <a:latin typeface="Times New Roman" pitchFamily="18" charset="0"/>
              <a:ea typeface="SimSun" pitchFamily="2" charset="-122"/>
            </a:endParaRPr>
          </a:p>
        </p:txBody>
      </p:sp>
      <p:sp>
        <p:nvSpPr>
          <p:cNvPr id="62512" name="Rectangle 49"/>
          <p:cNvSpPr>
            <a:spLocks noChangeArrowheads="1"/>
          </p:cNvSpPr>
          <p:nvPr/>
        </p:nvSpPr>
        <p:spPr bwMode="auto">
          <a:xfrm>
            <a:off x="2171700" y="2817813"/>
            <a:ext cx="184150"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30</a:t>
            </a:r>
            <a:endParaRPr lang="en-CA" altLang="zh-CN" sz="2400">
              <a:latin typeface="Times New Roman" pitchFamily="18" charset="0"/>
              <a:ea typeface="SimSun" pitchFamily="2" charset="-122"/>
            </a:endParaRPr>
          </a:p>
        </p:txBody>
      </p:sp>
      <p:sp>
        <p:nvSpPr>
          <p:cNvPr id="62513" name="Rectangle 50"/>
          <p:cNvSpPr>
            <a:spLocks noChangeArrowheads="1"/>
          </p:cNvSpPr>
          <p:nvPr/>
        </p:nvSpPr>
        <p:spPr bwMode="auto">
          <a:xfrm>
            <a:off x="6881813" y="2698750"/>
            <a:ext cx="120650" cy="258763"/>
          </a:xfrm>
          <a:prstGeom prst="rect">
            <a:avLst/>
          </a:prstGeom>
          <a:noFill/>
          <a:ln w="9525">
            <a:noFill/>
            <a:miter lim="800000"/>
            <a:headEnd/>
            <a:tailEnd/>
          </a:ln>
        </p:spPr>
        <p:txBody>
          <a:bodyPr wrap="none" lIns="0" tIns="0" rIns="0" bIns="0">
            <a:spAutoFit/>
          </a:bodyPr>
          <a:lstStyle/>
          <a:p>
            <a:r>
              <a:rPr lang="en-CA" altLang="zh-CN" sz="1700" i="1">
                <a:solidFill>
                  <a:srgbClr val="000000"/>
                </a:solidFill>
                <a:latin typeface="Nimbus Roman No9 L" charset="0"/>
                <a:ea typeface="SimSun" pitchFamily="2" charset="-122"/>
              </a:rPr>
              <a:t>b</a:t>
            </a:r>
            <a:endParaRPr lang="en-CA" altLang="zh-CN" sz="2400">
              <a:latin typeface="Times New Roman" pitchFamily="18" charset="0"/>
              <a:ea typeface="SimSun" pitchFamily="2" charset="-122"/>
            </a:endParaRPr>
          </a:p>
        </p:txBody>
      </p:sp>
      <p:sp>
        <p:nvSpPr>
          <p:cNvPr id="62514" name="Rectangle 51"/>
          <p:cNvSpPr>
            <a:spLocks noChangeArrowheads="1"/>
          </p:cNvSpPr>
          <p:nvPr/>
        </p:nvSpPr>
        <p:spPr bwMode="auto">
          <a:xfrm>
            <a:off x="7000875" y="2817813"/>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62515" name="Rectangle 52"/>
          <p:cNvSpPr>
            <a:spLocks noChangeArrowheads="1"/>
          </p:cNvSpPr>
          <p:nvPr/>
        </p:nvSpPr>
        <p:spPr bwMode="auto">
          <a:xfrm>
            <a:off x="7334250" y="2698750"/>
            <a:ext cx="120650" cy="258763"/>
          </a:xfrm>
          <a:prstGeom prst="rect">
            <a:avLst/>
          </a:prstGeom>
          <a:noFill/>
          <a:ln w="9525">
            <a:noFill/>
            <a:miter lim="800000"/>
            <a:headEnd/>
            <a:tailEnd/>
          </a:ln>
        </p:spPr>
        <p:txBody>
          <a:bodyPr wrap="none" lIns="0" tIns="0" rIns="0" bIns="0">
            <a:spAutoFit/>
          </a:bodyPr>
          <a:lstStyle/>
          <a:p>
            <a:r>
              <a:rPr lang="en-CA" altLang="zh-CN" sz="1700" i="1">
                <a:solidFill>
                  <a:srgbClr val="000000"/>
                </a:solidFill>
                <a:latin typeface="Nimbus Roman No9 L" charset="0"/>
                <a:ea typeface="SimSun" pitchFamily="2" charset="-122"/>
              </a:rPr>
              <a:t>b</a:t>
            </a:r>
            <a:endParaRPr lang="en-CA" altLang="zh-CN" sz="2400">
              <a:latin typeface="Times New Roman" pitchFamily="18" charset="0"/>
              <a:ea typeface="SimSun" pitchFamily="2" charset="-122"/>
            </a:endParaRPr>
          </a:p>
        </p:txBody>
      </p:sp>
      <p:sp>
        <p:nvSpPr>
          <p:cNvPr id="62516" name="Rectangle 53"/>
          <p:cNvSpPr>
            <a:spLocks noChangeArrowheads="1"/>
          </p:cNvSpPr>
          <p:nvPr/>
        </p:nvSpPr>
        <p:spPr bwMode="auto">
          <a:xfrm>
            <a:off x="7453313" y="2817813"/>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62517" name="Rectangle 54"/>
          <p:cNvSpPr>
            <a:spLocks noChangeArrowheads="1"/>
          </p:cNvSpPr>
          <p:nvPr/>
        </p:nvSpPr>
        <p:spPr bwMode="auto">
          <a:xfrm>
            <a:off x="3146425" y="3365500"/>
            <a:ext cx="120650" cy="258763"/>
          </a:xfrm>
          <a:prstGeom prst="rect">
            <a:avLst/>
          </a:prstGeom>
          <a:noFill/>
          <a:ln w="9525">
            <a:noFill/>
            <a:miter lim="800000"/>
            <a:headEnd/>
            <a:tailEnd/>
          </a:ln>
        </p:spPr>
        <p:txBody>
          <a:bodyPr wrap="none" lIns="0" tIns="0" rIns="0" bIns="0">
            <a:spAutoFit/>
          </a:bodyPr>
          <a:lstStyle/>
          <a:p>
            <a:r>
              <a:rPr lang="en-CA" altLang="zh-CN" sz="1700" i="1">
                <a:solidFill>
                  <a:srgbClr val="000000"/>
                </a:solidFill>
                <a:latin typeface="Nimbus Roman No9 L" charset="0"/>
                <a:ea typeface="SimSun" pitchFamily="2" charset="-122"/>
              </a:rPr>
              <a:t>b</a:t>
            </a:r>
            <a:endParaRPr lang="en-CA" altLang="zh-CN" sz="2400">
              <a:latin typeface="Times New Roman" pitchFamily="18" charset="0"/>
              <a:ea typeface="SimSun" pitchFamily="2" charset="-122"/>
            </a:endParaRPr>
          </a:p>
        </p:txBody>
      </p:sp>
      <p:sp>
        <p:nvSpPr>
          <p:cNvPr id="62518" name="Rectangle 55"/>
          <p:cNvSpPr>
            <a:spLocks noChangeArrowheads="1"/>
          </p:cNvSpPr>
          <p:nvPr/>
        </p:nvSpPr>
        <p:spPr bwMode="auto">
          <a:xfrm>
            <a:off x="3265488" y="3482975"/>
            <a:ext cx="184150"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31</a:t>
            </a:r>
            <a:endParaRPr lang="en-CA" altLang="zh-CN" sz="2400">
              <a:latin typeface="Times New Roman" pitchFamily="18" charset="0"/>
              <a:ea typeface="SimSun" pitchFamily="2" charset="-122"/>
            </a:endParaRPr>
          </a:p>
        </p:txBody>
      </p:sp>
      <p:sp>
        <p:nvSpPr>
          <p:cNvPr id="62519" name="Rectangle 56"/>
          <p:cNvSpPr>
            <a:spLocks noChangeArrowheads="1"/>
          </p:cNvSpPr>
          <p:nvPr/>
        </p:nvSpPr>
        <p:spPr bwMode="auto">
          <a:xfrm>
            <a:off x="3670300" y="3365500"/>
            <a:ext cx="120650" cy="258763"/>
          </a:xfrm>
          <a:prstGeom prst="rect">
            <a:avLst/>
          </a:prstGeom>
          <a:noFill/>
          <a:ln w="9525">
            <a:noFill/>
            <a:miter lim="800000"/>
            <a:headEnd/>
            <a:tailEnd/>
          </a:ln>
        </p:spPr>
        <p:txBody>
          <a:bodyPr wrap="none" lIns="0" tIns="0" rIns="0" bIns="0">
            <a:spAutoFit/>
          </a:bodyPr>
          <a:lstStyle/>
          <a:p>
            <a:r>
              <a:rPr lang="en-CA" altLang="zh-CN" sz="17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62520" name="Rectangle 57"/>
          <p:cNvSpPr>
            <a:spLocks noChangeArrowheads="1"/>
          </p:cNvSpPr>
          <p:nvPr/>
        </p:nvSpPr>
        <p:spPr bwMode="auto">
          <a:xfrm>
            <a:off x="3432175" y="3365500"/>
            <a:ext cx="125413" cy="258763"/>
          </a:xfrm>
          <a:prstGeom prst="rect">
            <a:avLst/>
          </a:prstGeom>
          <a:noFill/>
          <a:ln w="9525">
            <a:noFill/>
            <a:miter lim="800000"/>
            <a:headEnd/>
            <a:tailEnd/>
          </a:ln>
        </p:spPr>
        <p:txBody>
          <a:bodyPr wrap="none" lIns="0" tIns="0" rIns="0" bIns="0">
            <a:spAutoFit/>
          </a:bodyPr>
          <a:lstStyle/>
          <a:p>
            <a:r>
              <a:rPr lang="en-CA" altLang="zh-CN" sz="17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62521" name="Rectangle 58"/>
          <p:cNvSpPr>
            <a:spLocks noChangeArrowheads="1"/>
          </p:cNvSpPr>
          <p:nvPr/>
        </p:nvSpPr>
        <p:spPr bwMode="auto">
          <a:xfrm>
            <a:off x="3146425" y="3673475"/>
            <a:ext cx="120650" cy="258763"/>
          </a:xfrm>
          <a:prstGeom prst="rect">
            <a:avLst/>
          </a:prstGeom>
          <a:noFill/>
          <a:ln w="9525">
            <a:noFill/>
            <a:miter lim="800000"/>
            <a:headEnd/>
            <a:tailEnd/>
          </a:ln>
        </p:spPr>
        <p:txBody>
          <a:bodyPr wrap="none" lIns="0" tIns="0" rIns="0" bIns="0">
            <a:spAutoFit/>
          </a:bodyPr>
          <a:lstStyle/>
          <a:p>
            <a:r>
              <a:rPr lang="en-CA" altLang="zh-CN" sz="1700" i="1">
                <a:solidFill>
                  <a:srgbClr val="000000"/>
                </a:solidFill>
                <a:latin typeface="Nimbus Roman No9 L" charset="0"/>
                <a:ea typeface="SimSun" pitchFamily="2" charset="-122"/>
              </a:rPr>
              <a:t>b</a:t>
            </a:r>
            <a:endParaRPr lang="en-CA" altLang="zh-CN" sz="2400">
              <a:latin typeface="Times New Roman" pitchFamily="18" charset="0"/>
              <a:ea typeface="SimSun" pitchFamily="2" charset="-122"/>
            </a:endParaRPr>
          </a:p>
        </p:txBody>
      </p:sp>
      <p:sp>
        <p:nvSpPr>
          <p:cNvPr id="62522" name="Rectangle 59"/>
          <p:cNvSpPr>
            <a:spLocks noChangeArrowheads="1"/>
          </p:cNvSpPr>
          <p:nvPr/>
        </p:nvSpPr>
        <p:spPr bwMode="auto">
          <a:xfrm>
            <a:off x="3265488" y="3792538"/>
            <a:ext cx="184150"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31</a:t>
            </a:r>
            <a:endParaRPr lang="en-CA" altLang="zh-CN" sz="2400">
              <a:latin typeface="Times New Roman" pitchFamily="18" charset="0"/>
              <a:ea typeface="SimSun" pitchFamily="2" charset="-122"/>
            </a:endParaRPr>
          </a:p>
        </p:txBody>
      </p:sp>
      <p:sp>
        <p:nvSpPr>
          <p:cNvPr id="62523" name="Rectangle 60"/>
          <p:cNvSpPr>
            <a:spLocks noChangeArrowheads="1"/>
          </p:cNvSpPr>
          <p:nvPr/>
        </p:nvSpPr>
        <p:spPr bwMode="auto">
          <a:xfrm>
            <a:off x="3670300" y="3673475"/>
            <a:ext cx="120650" cy="258763"/>
          </a:xfrm>
          <a:prstGeom prst="rect">
            <a:avLst/>
          </a:prstGeom>
          <a:noFill/>
          <a:ln w="9525">
            <a:noFill/>
            <a:miter lim="800000"/>
            <a:headEnd/>
            <a:tailEnd/>
          </a:ln>
        </p:spPr>
        <p:txBody>
          <a:bodyPr wrap="none" lIns="0" tIns="0" rIns="0" bIns="0">
            <a:spAutoFit/>
          </a:bodyPr>
          <a:lstStyle/>
          <a:p>
            <a:r>
              <a:rPr lang="en-CA" altLang="zh-CN" sz="17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62524" name="Rectangle 61"/>
          <p:cNvSpPr>
            <a:spLocks noChangeArrowheads="1"/>
          </p:cNvSpPr>
          <p:nvPr/>
        </p:nvSpPr>
        <p:spPr bwMode="auto">
          <a:xfrm>
            <a:off x="3432175" y="3673475"/>
            <a:ext cx="125413" cy="258763"/>
          </a:xfrm>
          <a:prstGeom prst="rect">
            <a:avLst/>
          </a:prstGeom>
          <a:noFill/>
          <a:ln w="9525">
            <a:noFill/>
            <a:miter lim="800000"/>
            <a:headEnd/>
            <a:tailEnd/>
          </a:ln>
        </p:spPr>
        <p:txBody>
          <a:bodyPr wrap="none" lIns="0" tIns="0" rIns="0" bIns="0">
            <a:spAutoFit/>
          </a:bodyPr>
          <a:lstStyle/>
          <a:p>
            <a:r>
              <a:rPr lang="en-CA" altLang="zh-CN" sz="17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62525" name="Freeform 62"/>
          <p:cNvSpPr>
            <a:spLocks/>
          </p:cNvSpPr>
          <p:nvPr/>
        </p:nvSpPr>
        <p:spPr bwMode="auto">
          <a:xfrm>
            <a:off x="6881813" y="5697538"/>
            <a:ext cx="690562" cy="119062"/>
          </a:xfrm>
          <a:custGeom>
            <a:avLst/>
            <a:gdLst>
              <a:gd name="T0" fmla="*/ 2147483647 w 29"/>
              <a:gd name="T1" fmla="*/ 0 h 5"/>
              <a:gd name="T2" fmla="*/ 2147483647 w 29"/>
              <a:gd name="T3" fmla="*/ 2147483647 h 5"/>
              <a:gd name="T4" fmla="*/ 2147483647 w 29"/>
              <a:gd name="T5" fmla="*/ 2147483647 h 5"/>
              <a:gd name="T6" fmla="*/ 2147483647 w 29"/>
              <a:gd name="T7" fmla="*/ 2147483647 h 5"/>
              <a:gd name="T8" fmla="*/ 2147483647 w 29"/>
              <a:gd name="T9" fmla="*/ 2147483647 h 5"/>
              <a:gd name="T10" fmla="*/ 2147483647 w 29"/>
              <a:gd name="T11" fmla="*/ 2147483647 h 5"/>
              <a:gd name="T12" fmla="*/ 2147483647 w 29"/>
              <a:gd name="T13" fmla="*/ 2147483647 h 5"/>
              <a:gd name="T14" fmla="*/ 2147483647 w 29"/>
              <a:gd name="T15" fmla="*/ 2147483647 h 5"/>
              <a:gd name="T16" fmla="*/ 2147483647 w 29"/>
              <a:gd name="T17" fmla="*/ 2147483647 h 5"/>
              <a:gd name="T18" fmla="*/ 2147483647 w 29"/>
              <a:gd name="T19" fmla="*/ 2147483647 h 5"/>
              <a:gd name="T20" fmla="*/ 2147483647 w 29"/>
              <a:gd name="T21" fmla="*/ 2147483647 h 5"/>
              <a:gd name="T22" fmla="*/ 2147483647 w 29"/>
              <a:gd name="T23" fmla="*/ 2147483647 h 5"/>
              <a:gd name="T24" fmla="*/ 2147483647 w 29"/>
              <a:gd name="T25" fmla="*/ 2147483647 h 5"/>
              <a:gd name="T26" fmla="*/ 2147483647 w 29"/>
              <a:gd name="T27" fmla="*/ 2147483647 h 5"/>
              <a:gd name="T28" fmla="*/ 0 w 29"/>
              <a:gd name="T29" fmla="*/ 2147483647 h 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
              <a:gd name="T46" fmla="*/ 0 h 5"/>
              <a:gd name="T47" fmla="*/ 29 w 29"/>
              <a:gd name="T48" fmla="*/ 5 h 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 h="5">
                <a:moveTo>
                  <a:pt x="29" y="0"/>
                </a:moveTo>
                <a:lnTo>
                  <a:pt x="28" y="1"/>
                </a:lnTo>
                <a:lnTo>
                  <a:pt x="27" y="2"/>
                </a:lnTo>
                <a:lnTo>
                  <a:pt x="26" y="2"/>
                </a:lnTo>
                <a:lnTo>
                  <a:pt x="18" y="2"/>
                </a:lnTo>
                <a:lnTo>
                  <a:pt x="15" y="2"/>
                </a:lnTo>
                <a:lnTo>
                  <a:pt x="11" y="2"/>
                </a:lnTo>
                <a:lnTo>
                  <a:pt x="3" y="2"/>
                </a:lnTo>
                <a:lnTo>
                  <a:pt x="2" y="2"/>
                </a:lnTo>
                <a:lnTo>
                  <a:pt x="1" y="3"/>
                </a:lnTo>
                <a:lnTo>
                  <a:pt x="0" y="5"/>
                </a:lnTo>
              </a:path>
            </a:pathLst>
          </a:custGeom>
          <a:noFill/>
          <a:ln w="23813">
            <a:solidFill>
              <a:srgbClr val="000000"/>
            </a:solidFill>
            <a:round/>
            <a:headEnd/>
            <a:tailEnd/>
          </a:ln>
        </p:spPr>
        <p:txBody>
          <a:bodyPr/>
          <a:lstStyle/>
          <a:p>
            <a:endParaRPr lang="en-IN"/>
          </a:p>
        </p:txBody>
      </p:sp>
      <p:sp>
        <p:nvSpPr>
          <p:cNvPr id="62526" name="Freeform 63"/>
          <p:cNvSpPr>
            <a:spLocks/>
          </p:cNvSpPr>
          <p:nvPr/>
        </p:nvSpPr>
        <p:spPr bwMode="auto">
          <a:xfrm>
            <a:off x="6216650" y="5697538"/>
            <a:ext cx="665163" cy="119062"/>
          </a:xfrm>
          <a:custGeom>
            <a:avLst/>
            <a:gdLst>
              <a:gd name="T0" fmla="*/ 0 w 28"/>
              <a:gd name="T1" fmla="*/ 0 h 5"/>
              <a:gd name="T2" fmla="*/ 0 w 28"/>
              <a:gd name="T3" fmla="*/ 2147483647 h 5"/>
              <a:gd name="T4" fmla="*/ 2147483647 w 28"/>
              <a:gd name="T5" fmla="*/ 2147483647 h 5"/>
              <a:gd name="T6" fmla="*/ 2147483647 w 28"/>
              <a:gd name="T7" fmla="*/ 2147483647 h 5"/>
              <a:gd name="T8" fmla="*/ 2147483647 w 28"/>
              <a:gd name="T9" fmla="*/ 2147483647 h 5"/>
              <a:gd name="T10" fmla="*/ 2147483647 w 28"/>
              <a:gd name="T11" fmla="*/ 2147483647 h 5"/>
              <a:gd name="T12" fmla="*/ 2147483647 w 28"/>
              <a:gd name="T13" fmla="*/ 2147483647 h 5"/>
              <a:gd name="T14" fmla="*/ 2147483647 w 28"/>
              <a:gd name="T15" fmla="*/ 2147483647 h 5"/>
              <a:gd name="T16" fmla="*/ 2147483647 w 28"/>
              <a:gd name="T17" fmla="*/ 2147483647 h 5"/>
              <a:gd name="T18" fmla="*/ 2147483647 w 28"/>
              <a:gd name="T19" fmla="*/ 2147483647 h 5"/>
              <a:gd name="T20" fmla="*/ 2147483647 w 28"/>
              <a:gd name="T21" fmla="*/ 2147483647 h 5"/>
              <a:gd name="T22" fmla="*/ 2147483647 w 28"/>
              <a:gd name="T23" fmla="*/ 2147483647 h 5"/>
              <a:gd name="T24" fmla="*/ 2147483647 w 28"/>
              <a:gd name="T25" fmla="*/ 2147483647 h 5"/>
              <a:gd name="T26" fmla="*/ 2147483647 w 28"/>
              <a:gd name="T27" fmla="*/ 2147483647 h 5"/>
              <a:gd name="T28" fmla="*/ 2147483647 w 28"/>
              <a:gd name="T29" fmla="*/ 2147483647 h 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5"/>
              <a:gd name="T47" fmla="*/ 28 w 28"/>
              <a:gd name="T48" fmla="*/ 5 h 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5">
                <a:moveTo>
                  <a:pt x="0" y="0"/>
                </a:moveTo>
                <a:lnTo>
                  <a:pt x="0" y="1"/>
                </a:lnTo>
                <a:lnTo>
                  <a:pt x="1" y="2"/>
                </a:lnTo>
                <a:lnTo>
                  <a:pt x="2" y="2"/>
                </a:lnTo>
                <a:lnTo>
                  <a:pt x="10" y="2"/>
                </a:lnTo>
                <a:lnTo>
                  <a:pt x="14" y="2"/>
                </a:lnTo>
                <a:lnTo>
                  <a:pt x="18" y="2"/>
                </a:lnTo>
                <a:lnTo>
                  <a:pt x="26" y="2"/>
                </a:lnTo>
                <a:lnTo>
                  <a:pt x="27" y="2"/>
                </a:lnTo>
                <a:lnTo>
                  <a:pt x="27" y="3"/>
                </a:lnTo>
                <a:lnTo>
                  <a:pt x="28" y="5"/>
                </a:lnTo>
              </a:path>
            </a:pathLst>
          </a:custGeom>
          <a:noFill/>
          <a:ln w="23813">
            <a:solidFill>
              <a:srgbClr val="000000"/>
            </a:solidFill>
            <a:round/>
            <a:headEnd/>
            <a:tailEnd/>
          </a:ln>
        </p:spPr>
        <p:txBody>
          <a:bodyPr/>
          <a:lstStyle/>
          <a:p>
            <a:endParaRPr lang="en-IN"/>
          </a:p>
        </p:txBody>
      </p:sp>
      <p:sp>
        <p:nvSpPr>
          <p:cNvPr id="62527" name="Freeform 64"/>
          <p:cNvSpPr>
            <a:spLocks/>
          </p:cNvSpPr>
          <p:nvPr/>
        </p:nvSpPr>
        <p:spPr bwMode="auto">
          <a:xfrm>
            <a:off x="5335588" y="5697538"/>
            <a:ext cx="690562" cy="119062"/>
          </a:xfrm>
          <a:custGeom>
            <a:avLst/>
            <a:gdLst>
              <a:gd name="T0" fmla="*/ 2147483647 w 29"/>
              <a:gd name="T1" fmla="*/ 0 h 5"/>
              <a:gd name="T2" fmla="*/ 2147483647 w 29"/>
              <a:gd name="T3" fmla="*/ 2147483647 h 5"/>
              <a:gd name="T4" fmla="*/ 2147483647 w 29"/>
              <a:gd name="T5" fmla="*/ 2147483647 h 5"/>
              <a:gd name="T6" fmla="*/ 2147483647 w 29"/>
              <a:gd name="T7" fmla="*/ 2147483647 h 5"/>
              <a:gd name="T8" fmla="*/ 2147483647 w 29"/>
              <a:gd name="T9" fmla="*/ 2147483647 h 5"/>
              <a:gd name="T10" fmla="*/ 2147483647 w 29"/>
              <a:gd name="T11" fmla="*/ 2147483647 h 5"/>
              <a:gd name="T12" fmla="*/ 2147483647 w 29"/>
              <a:gd name="T13" fmla="*/ 2147483647 h 5"/>
              <a:gd name="T14" fmla="*/ 2147483647 w 29"/>
              <a:gd name="T15" fmla="*/ 2147483647 h 5"/>
              <a:gd name="T16" fmla="*/ 2147483647 w 29"/>
              <a:gd name="T17" fmla="*/ 2147483647 h 5"/>
              <a:gd name="T18" fmla="*/ 2147483647 w 29"/>
              <a:gd name="T19" fmla="*/ 2147483647 h 5"/>
              <a:gd name="T20" fmla="*/ 2147483647 w 29"/>
              <a:gd name="T21" fmla="*/ 2147483647 h 5"/>
              <a:gd name="T22" fmla="*/ 2147483647 w 29"/>
              <a:gd name="T23" fmla="*/ 2147483647 h 5"/>
              <a:gd name="T24" fmla="*/ 2147483647 w 29"/>
              <a:gd name="T25" fmla="*/ 2147483647 h 5"/>
              <a:gd name="T26" fmla="*/ 2147483647 w 29"/>
              <a:gd name="T27" fmla="*/ 2147483647 h 5"/>
              <a:gd name="T28" fmla="*/ 0 w 29"/>
              <a:gd name="T29" fmla="*/ 2147483647 h 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
              <a:gd name="T46" fmla="*/ 0 h 5"/>
              <a:gd name="T47" fmla="*/ 29 w 29"/>
              <a:gd name="T48" fmla="*/ 5 h 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 h="5">
                <a:moveTo>
                  <a:pt x="29" y="0"/>
                </a:moveTo>
                <a:lnTo>
                  <a:pt x="28" y="1"/>
                </a:lnTo>
                <a:lnTo>
                  <a:pt x="28" y="2"/>
                </a:lnTo>
                <a:lnTo>
                  <a:pt x="27" y="2"/>
                </a:lnTo>
                <a:lnTo>
                  <a:pt x="26" y="2"/>
                </a:lnTo>
                <a:lnTo>
                  <a:pt x="18" y="2"/>
                </a:lnTo>
                <a:lnTo>
                  <a:pt x="15" y="2"/>
                </a:lnTo>
                <a:lnTo>
                  <a:pt x="11" y="2"/>
                </a:lnTo>
                <a:lnTo>
                  <a:pt x="3" y="2"/>
                </a:lnTo>
                <a:lnTo>
                  <a:pt x="2" y="2"/>
                </a:lnTo>
                <a:lnTo>
                  <a:pt x="1" y="3"/>
                </a:lnTo>
                <a:lnTo>
                  <a:pt x="0" y="5"/>
                </a:lnTo>
              </a:path>
            </a:pathLst>
          </a:custGeom>
          <a:noFill/>
          <a:ln w="23813">
            <a:solidFill>
              <a:srgbClr val="000000"/>
            </a:solidFill>
            <a:round/>
            <a:headEnd/>
            <a:tailEnd/>
          </a:ln>
        </p:spPr>
        <p:txBody>
          <a:bodyPr/>
          <a:lstStyle/>
          <a:p>
            <a:endParaRPr lang="en-IN"/>
          </a:p>
        </p:txBody>
      </p:sp>
      <p:sp>
        <p:nvSpPr>
          <p:cNvPr id="62528" name="Freeform 65"/>
          <p:cNvSpPr>
            <a:spLocks/>
          </p:cNvSpPr>
          <p:nvPr/>
        </p:nvSpPr>
        <p:spPr bwMode="auto">
          <a:xfrm>
            <a:off x="4668838" y="5697538"/>
            <a:ext cx="666750" cy="119062"/>
          </a:xfrm>
          <a:custGeom>
            <a:avLst/>
            <a:gdLst>
              <a:gd name="T0" fmla="*/ 0 w 28"/>
              <a:gd name="T1" fmla="*/ 0 h 5"/>
              <a:gd name="T2" fmla="*/ 2147483647 w 28"/>
              <a:gd name="T3" fmla="*/ 2147483647 h 5"/>
              <a:gd name="T4" fmla="*/ 2147483647 w 28"/>
              <a:gd name="T5" fmla="*/ 2147483647 h 5"/>
              <a:gd name="T6" fmla="*/ 2147483647 w 28"/>
              <a:gd name="T7" fmla="*/ 2147483647 h 5"/>
              <a:gd name="T8" fmla="*/ 2147483647 w 28"/>
              <a:gd name="T9" fmla="*/ 2147483647 h 5"/>
              <a:gd name="T10" fmla="*/ 2147483647 w 28"/>
              <a:gd name="T11" fmla="*/ 2147483647 h 5"/>
              <a:gd name="T12" fmla="*/ 2147483647 w 28"/>
              <a:gd name="T13" fmla="*/ 2147483647 h 5"/>
              <a:gd name="T14" fmla="*/ 2147483647 w 28"/>
              <a:gd name="T15" fmla="*/ 2147483647 h 5"/>
              <a:gd name="T16" fmla="*/ 2147483647 w 28"/>
              <a:gd name="T17" fmla="*/ 2147483647 h 5"/>
              <a:gd name="T18" fmla="*/ 2147483647 w 28"/>
              <a:gd name="T19" fmla="*/ 2147483647 h 5"/>
              <a:gd name="T20" fmla="*/ 2147483647 w 28"/>
              <a:gd name="T21" fmla="*/ 2147483647 h 5"/>
              <a:gd name="T22" fmla="*/ 2147483647 w 28"/>
              <a:gd name="T23" fmla="*/ 2147483647 h 5"/>
              <a:gd name="T24" fmla="*/ 2147483647 w 28"/>
              <a:gd name="T25" fmla="*/ 2147483647 h 5"/>
              <a:gd name="T26" fmla="*/ 2147483647 w 28"/>
              <a:gd name="T27" fmla="*/ 2147483647 h 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
              <a:gd name="T43" fmla="*/ 0 h 5"/>
              <a:gd name="T44" fmla="*/ 28 w 28"/>
              <a:gd name="T45" fmla="*/ 5 h 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 h="5">
                <a:moveTo>
                  <a:pt x="0" y="0"/>
                </a:moveTo>
                <a:lnTo>
                  <a:pt x="1" y="1"/>
                </a:lnTo>
                <a:lnTo>
                  <a:pt x="1" y="2"/>
                </a:lnTo>
                <a:lnTo>
                  <a:pt x="2" y="2"/>
                </a:lnTo>
                <a:lnTo>
                  <a:pt x="3" y="2"/>
                </a:lnTo>
                <a:lnTo>
                  <a:pt x="10" y="2"/>
                </a:lnTo>
                <a:lnTo>
                  <a:pt x="14" y="2"/>
                </a:lnTo>
                <a:lnTo>
                  <a:pt x="18" y="2"/>
                </a:lnTo>
                <a:lnTo>
                  <a:pt x="26" y="2"/>
                </a:lnTo>
                <a:lnTo>
                  <a:pt x="27" y="2"/>
                </a:lnTo>
                <a:lnTo>
                  <a:pt x="27" y="3"/>
                </a:lnTo>
                <a:lnTo>
                  <a:pt x="28" y="5"/>
                </a:lnTo>
              </a:path>
            </a:pathLst>
          </a:custGeom>
          <a:noFill/>
          <a:ln w="23813">
            <a:solidFill>
              <a:srgbClr val="000000"/>
            </a:solidFill>
            <a:round/>
            <a:headEnd/>
            <a:tailEnd/>
          </a:ln>
        </p:spPr>
        <p:txBody>
          <a:bodyPr/>
          <a:lstStyle/>
          <a:p>
            <a:endParaRPr lang="en-IN"/>
          </a:p>
        </p:txBody>
      </p:sp>
      <p:sp>
        <p:nvSpPr>
          <p:cNvPr id="62529" name="Freeform 66"/>
          <p:cNvSpPr>
            <a:spLocks/>
          </p:cNvSpPr>
          <p:nvPr/>
        </p:nvSpPr>
        <p:spPr bwMode="auto">
          <a:xfrm>
            <a:off x="3813175" y="5697538"/>
            <a:ext cx="666750" cy="119062"/>
          </a:xfrm>
          <a:custGeom>
            <a:avLst/>
            <a:gdLst>
              <a:gd name="T0" fmla="*/ 2147483647 w 28"/>
              <a:gd name="T1" fmla="*/ 0 h 5"/>
              <a:gd name="T2" fmla="*/ 2147483647 w 28"/>
              <a:gd name="T3" fmla="*/ 2147483647 h 5"/>
              <a:gd name="T4" fmla="*/ 2147483647 w 28"/>
              <a:gd name="T5" fmla="*/ 2147483647 h 5"/>
              <a:gd name="T6" fmla="*/ 2147483647 w 28"/>
              <a:gd name="T7" fmla="*/ 2147483647 h 5"/>
              <a:gd name="T8" fmla="*/ 2147483647 w 28"/>
              <a:gd name="T9" fmla="*/ 2147483647 h 5"/>
              <a:gd name="T10" fmla="*/ 2147483647 w 28"/>
              <a:gd name="T11" fmla="*/ 2147483647 h 5"/>
              <a:gd name="T12" fmla="*/ 2147483647 w 28"/>
              <a:gd name="T13" fmla="*/ 2147483647 h 5"/>
              <a:gd name="T14" fmla="*/ 2147483647 w 28"/>
              <a:gd name="T15" fmla="*/ 2147483647 h 5"/>
              <a:gd name="T16" fmla="*/ 2147483647 w 28"/>
              <a:gd name="T17" fmla="*/ 2147483647 h 5"/>
              <a:gd name="T18" fmla="*/ 2147483647 w 28"/>
              <a:gd name="T19" fmla="*/ 2147483647 h 5"/>
              <a:gd name="T20" fmla="*/ 2147483647 w 28"/>
              <a:gd name="T21" fmla="*/ 2147483647 h 5"/>
              <a:gd name="T22" fmla="*/ 2147483647 w 28"/>
              <a:gd name="T23" fmla="*/ 2147483647 h 5"/>
              <a:gd name="T24" fmla="*/ 2147483647 w 28"/>
              <a:gd name="T25" fmla="*/ 2147483647 h 5"/>
              <a:gd name="T26" fmla="*/ 0 w 28"/>
              <a:gd name="T27" fmla="*/ 2147483647 h 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
              <a:gd name="T43" fmla="*/ 0 h 5"/>
              <a:gd name="T44" fmla="*/ 28 w 28"/>
              <a:gd name="T45" fmla="*/ 5 h 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 h="5">
                <a:moveTo>
                  <a:pt x="28" y="0"/>
                </a:moveTo>
                <a:lnTo>
                  <a:pt x="27" y="1"/>
                </a:lnTo>
                <a:lnTo>
                  <a:pt x="27" y="2"/>
                </a:lnTo>
                <a:lnTo>
                  <a:pt x="26" y="2"/>
                </a:lnTo>
                <a:lnTo>
                  <a:pt x="25" y="2"/>
                </a:lnTo>
                <a:lnTo>
                  <a:pt x="18" y="2"/>
                </a:lnTo>
                <a:lnTo>
                  <a:pt x="14" y="2"/>
                </a:lnTo>
                <a:lnTo>
                  <a:pt x="10" y="2"/>
                </a:lnTo>
                <a:lnTo>
                  <a:pt x="2" y="2"/>
                </a:lnTo>
                <a:lnTo>
                  <a:pt x="1" y="2"/>
                </a:lnTo>
                <a:lnTo>
                  <a:pt x="1" y="3"/>
                </a:lnTo>
                <a:lnTo>
                  <a:pt x="0" y="5"/>
                </a:lnTo>
              </a:path>
            </a:pathLst>
          </a:custGeom>
          <a:noFill/>
          <a:ln w="23813">
            <a:solidFill>
              <a:srgbClr val="000000"/>
            </a:solidFill>
            <a:round/>
            <a:headEnd/>
            <a:tailEnd/>
          </a:ln>
        </p:spPr>
        <p:txBody>
          <a:bodyPr/>
          <a:lstStyle/>
          <a:p>
            <a:endParaRPr lang="en-IN"/>
          </a:p>
        </p:txBody>
      </p:sp>
      <p:sp>
        <p:nvSpPr>
          <p:cNvPr id="62530" name="Freeform 67"/>
          <p:cNvSpPr>
            <a:spLocks/>
          </p:cNvSpPr>
          <p:nvPr/>
        </p:nvSpPr>
        <p:spPr bwMode="auto">
          <a:xfrm>
            <a:off x="3122613" y="5697538"/>
            <a:ext cx="690562" cy="119062"/>
          </a:xfrm>
          <a:custGeom>
            <a:avLst/>
            <a:gdLst>
              <a:gd name="T0" fmla="*/ 0 w 29"/>
              <a:gd name="T1" fmla="*/ 0 h 5"/>
              <a:gd name="T2" fmla="*/ 2147483647 w 29"/>
              <a:gd name="T3" fmla="*/ 2147483647 h 5"/>
              <a:gd name="T4" fmla="*/ 2147483647 w 29"/>
              <a:gd name="T5" fmla="*/ 2147483647 h 5"/>
              <a:gd name="T6" fmla="*/ 2147483647 w 29"/>
              <a:gd name="T7" fmla="*/ 2147483647 h 5"/>
              <a:gd name="T8" fmla="*/ 2147483647 w 29"/>
              <a:gd name="T9" fmla="*/ 2147483647 h 5"/>
              <a:gd name="T10" fmla="*/ 2147483647 w 29"/>
              <a:gd name="T11" fmla="*/ 2147483647 h 5"/>
              <a:gd name="T12" fmla="*/ 2147483647 w 29"/>
              <a:gd name="T13" fmla="*/ 2147483647 h 5"/>
              <a:gd name="T14" fmla="*/ 2147483647 w 29"/>
              <a:gd name="T15" fmla="*/ 2147483647 h 5"/>
              <a:gd name="T16" fmla="*/ 2147483647 w 29"/>
              <a:gd name="T17" fmla="*/ 2147483647 h 5"/>
              <a:gd name="T18" fmla="*/ 2147483647 w 29"/>
              <a:gd name="T19" fmla="*/ 2147483647 h 5"/>
              <a:gd name="T20" fmla="*/ 2147483647 w 29"/>
              <a:gd name="T21" fmla="*/ 2147483647 h 5"/>
              <a:gd name="T22" fmla="*/ 2147483647 w 29"/>
              <a:gd name="T23" fmla="*/ 2147483647 h 5"/>
              <a:gd name="T24" fmla="*/ 2147483647 w 29"/>
              <a:gd name="T25" fmla="*/ 2147483647 h 5"/>
              <a:gd name="T26" fmla="*/ 2147483647 w 29"/>
              <a:gd name="T27" fmla="*/ 2147483647 h 5"/>
              <a:gd name="T28" fmla="*/ 2147483647 w 29"/>
              <a:gd name="T29" fmla="*/ 2147483647 h 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
              <a:gd name="T46" fmla="*/ 0 h 5"/>
              <a:gd name="T47" fmla="*/ 29 w 29"/>
              <a:gd name="T48" fmla="*/ 5 h 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 h="5">
                <a:moveTo>
                  <a:pt x="0" y="0"/>
                </a:moveTo>
                <a:lnTo>
                  <a:pt x="1" y="1"/>
                </a:lnTo>
                <a:lnTo>
                  <a:pt x="1" y="2"/>
                </a:lnTo>
                <a:lnTo>
                  <a:pt x="2" y="2"/>
                </a:lnTo>
                <a:lnTo>
                  <a:pt x="3" y="2"/>
                </a:lnTo>
                <a:lnTo>
                  <a:pt x="11" y="2"/>
                </a:lnTo>
                <a:lnTo>
                  <a:pt x="14" y="2"/>
                </a:lnTo>
                <a:lnTo>
                  <a:pt x="18" y="2"/>
                </a:lnTo>
                <a:lnTo>
                  <a:pt x="26" y="2"/>
                </a:lnTo>
                <a:lnTo>
                  <a:pt x="27" y="2"/>
                </a:lnTo>
                <a:lnTo>
                  <a:pt x="28" y="3"/>
                </a:lnTo>
                <a:lnTo>
                  <a:pt x="29" y="5"/>
                </a:lnTo>
              </a:path>
            </a:pathLst>
          </a:custGeom>
          <a:noFill/>
          <a:ln w="23813">
            <a:solidFill>
              <a:srgbClr val="000000"/>
            </a:solidFill>
            <a:round/>
            <a:headEnd/>
            <a:tailEnd/>
          </a:ln>
        </p:spPr>
        <p:txBody>
          <a:bodyPr/>
          <a:lstStyle/>
          <a:p>
            <a:endParaRPr lang="en-IN"/>
          </a:p>
        </p:txBody>
      </p:sp>
      <p:sp>
        <p:nvSpPr>
          <p:cNvPr id="62531" name="Freeform 68"/>
          <p:cNvSpPr>
            <a:spLocks/>
          </p:cNvSpPr>
          <p:nvPr/>
        </p:nvSpPr>
        <p:spPr bwMode="auto">
          <a:xfrm>
            <a:off x="2266950" y="5697538"/>
            <a:ext cx="688975" cy="119062"/>
          </a:xfrm>
          <a:custGeom>
            <a:avLst/>
            <a:gdLst>
              <a:gd name="T0" fmla="*/ 2147483647 w 29"/>
              <a:gd name="T1" fmla="*/ 0 h 5"/>
              <a:gd name="T2" fmla="*/ 2147483647 w 29"/>
              <a:gd name="T3" fmla="*/ 2147483647 h 5"/>
              <a:gd name="T4" fmla="*/ 2147483647 w 29"/>
              <a:gd name="T5" fmla="*/ 2147483647 h 5"/>
              <a:gd name="T6" fmla="*/ 2147483647 w 29"/>
              <a:gd name="T7" fmla="*/ 2147483647 h 5"/>
              <a:gd name="T8" fmla="*/ 2147483647 w 29"/>
              <a:gd name="T9" fmla="*/ 2147483647 h 5"/>
              <a:gd name="T10" fmla="*/ 2147483647 w 29"/>
              <a:gd name="T11" fmla="*/ 2147483647 h 5"/>
              <a:gd name="T12" fmla="*/ 2147483647 w 29"/>
              <a:gd name="T13" fmla="*/ 2147483647 h 5"/>
              <a:gd name="T14" fmla="*/ 2147483647 w 29"/>
              <a:gd name="T15" fmla="*/ 2147483647 h 5"/>
              <a:gd name="T16" fmla="*/ 2147483647 w 29"/>
              <a:gd name="T17" fmla="*/ 2147483647 h 5"/>
              <a:gd name="T18" fmla="*/ 2147483647 w 29"/>
              <a:gd name="T19" fmla="*/ 2147483647 h 5"/>
              <a:gd name="T20" fmla="*/ 2147483647 w 29"/>
              <a:gd name="T21" fmla="*/ 2147483647 h 5"/>
              <a:gd name="T22" fmla="*/ 2147483647 w 29"/>
              <a:gd name="T23" fmla="*/ 2147483647 h 5"/>
              <a:gd name="T24" fmla="*/ 2147483647 w 29"/>
              <a:gd name="T25" fmla="*/ 2147483647 h 5"/>
              <a:gd name="T26" fmla="*/ 2147483647 w 29"/>
              <a:gd name="T27" fmla="*/ 2147483647 h 5"/>
              <a:gd name="T28" fmla="*/ 0 w 29"/>
              <a:gd name="T29" fmla="*/ 2147483647 h 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
              <a:gd name="T46" fmla="*/ 0 h 5"/>
              <a:gd name="T47" fmla="*/ 29 w 29"/>
              <a:gd name="T48" fmla="*/ 5 h 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 h="5">
                <a:moveTo>
                  <a:pt x="29" y="0"/>
                </a:moveTo>
                <a:lnTo>
                  <a:pt x="28" y="1"/>
                </a:lnTo>
                <a:lnTo>
                  <a:pt x="27" y="2"/>
                </a:lnTo>
                <a:lnTo>
                  <a:pt x="26" y="2"/>
                </a:lnTo>
                <a:lnTo>
                  <a:pt x="18" y="2"/>
                </a:lnTo>
                <a:lnTo>
                  <a:pt x="14" y="2"/>
                </a:lnTo>
                <a:lnTo>
                  <a:pt x="11" y="2"/>
                </a:lnTo>
                <a:lnTo>
                  <a:pt x="3" y="2"/>
                </a:lnTo>
                <a:lnTo>
                  <a:pt x="2" y="2"/>
                </a:lnTo>
                <a:lnTo>
                  <a:pt x="1" y="2"/>
                </a:lnTo>
                <a:lnTo>
                  <a:pt x="1" y="3"/>
                </a:lnTo>
                <a:lnTo>
                  <a:pt x="0" y="5"/>
                </a:lnTo>
              </a:path>
            </a:pathLst>
          </a:custGeom>
          <a:noFill/>
          <a:ln w="23813">
            <a:solidFill>
              <a:srgbClr val="000000"/>
            </a:solidFill>
            <a:round/>
            <a:headEnd/>
            <a:tailEnd/>
          </a:ln>
        </p:spPr>
        <p:txBody>
          <a:bodyPr/>
          <a:lstStyle/>
          <a:p>
            <a:endParaRPr lang="en-IN"/>
          </a:p>
        </p:txBody>
      </p:sp>
      <p:sp>
        <p:nvSpPr>
          <p:cNvPr id="62532" name="Freeform 69"/>
          <p:cNvSpPr>
            <a:spLocks/>
          </p:cNvSpPr>
          <p:nvPr/>
        </p:nvSpPr>
        <p:spPr bwMode="auto">
          <a:xfrm>
            <a:off x="1576388" y="5697538"/>
            <a:ext cx="690562" cy="119062"/>
          </a:xfrm>
          <a:custGeom>
            <a:avLst/>
            <a:gdLst>
              <a:gd name="T0" fmla="*/ 0 w 29"/>
              <a:gd name="T1" fmla="*/ 0 h 5"/>
              <a:gd name="T2" fmla="*/ 2147483647 w 29"/>
              <a:gd name="T3" fmla="*/ 2147483647 h 5"/>
              <a:gd name="T4" fmla="*/ 2147483647 w 29"/>
              <a:gd name="T5" fmla="*/ 2147483647 h 5"/>
              <a:gd name="T6" fmla="*/ 2147483647 w 29"/>
              <a:gd name="T7" fmla="*/ 2147483647 h 5"/>
              <a:gd name="T8" fmla="*/ 2147483647 w 29"/>
              <a:gd name="T9" fmla="*/ 2147483647 h 5"/>
              <a:gd name="T10" fmla="*/ 2147483647 w 29"/>
              <a:gd name="T11" fmla="*/ 2147483647 h 5"/>
              <a:gd name="T12" fmla="*/ 2147483647 w 29"/>
              <a:gd name="T13" fmla="*/ 2147483647 h 5"/>
              <a:gd name="T14" fmla="*/ 2147483647 w 29"/>
              <a:gd name="T15" fmla="*/ 2147483647 h 5"/>
              <a:gd name="T16" fmla="*/ 2147483647 w 29"/>
              <a:gd name="T17" fmla="*/ 2147483647 h 5"/>
              <a:gd name="T18" fmla="*/ 2147483647 w 29"/>
              <a:gd name="T19" fmla="*/ 2147483647 h 5"/>
              <a:gd name="T20" fmla="*/ 2147483647 w 29"/>
              <a:gd name="T21" fmla="*/ 2147483647 h 5"/>
              <a:gd name="T22" fmla="*/ 2147483647 w 29"/>
              <a:gd name="T23" fmla="*/ 2147483647 h 5"/>
              <a:gd name="T24" fmla="*/ 2147483647 w 29"/>
              <a:gd name="T25" fmla="*/ 2147483647 h 5"/>
              <a:gd name="T26" fmla="*/ 2147483647 w 29"/>
              <a:gd name="T27" fmla="*/ 2147483647 h 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5"/>
              <a:gd name="T44" fmla="*/ 29 w 29"/>
              <a:gd name="T45" fmla="*/ 5 h 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5">
                <a:moveTo>
                  <a:pt x="0" y="0"/>
                </a:moveTo>
                <a:lnTo>
                  <a:pt x="1" y="1"/>
                </a:lnTo>
                <a:lnTo>
                  <a:pt x="2" y="2"/>
                </a:lnTo>
                <a:lnTo>
                  <a:pt x="3" y="2"/>
                </a:lnTo>
                <a:lnTo>
                  <a:pt x="11" y="2"/>
                </a:lnTo>
                <a:lnTo>
                  <a:pt x="15" y="2"/>
                </a:lnTo>
                <a:lnTo>
                  <a:pt x="18" y="2"/>
                </a:lnTo>
                <a:lnTo>
                  <a:pt x="26" y="2"/>
                </a:lnTo>
                <a:lnTo>
                  <a:pt x="27" y="2"/>
                </a:lnTo>
                <a:lnTo>
                  <a:pt x="28" y="3"/>
                </a:lnTo>
                <a:lnTo>
                  <a:pt x="29" y="5"/>
                </a:lnTo>
              </a:path>
            </a:pathLst>
          </a:custGeom>
          <a:noFill/>
          <a:ln w="23813">
            <a:solidFill>
              <a:srgbClr val="000000"/>
            </a:solidFill>
            <a:round/>
            <a:headEnd/>
            <a:tailEnd/>
          </a:ln>
        </p:spPr>
        <p:txBody>
          <a:bodyPr/>
          <a:lstStyle/>
          <a:p>
            <a:endParaRPr lang="en-IN"/>
          </a:p>
        </p:txBody>
      </p:sp>
      <p:sp>
        <p:nvSpPr>
          <p:cNvPr id="62533" name="Text Box 70"/>
          <p:cNvSpPr txBox="1">
            <a:spLocks noChangeArrowheads="1"/>
          </p:cNvSpPr>
          <p:nvPr/>
        </p:nvSpPr>
        <p:spPr bwMode="auto">
          <a:xfrm rot="-5400000">
            <a:off x="4521200" y="2352675"/>
            <a:ext cx="266700" cy="1003300"/>
          </a:xfrm>
          <a:prstGeom prst="rect">
            <a:avLst/>
          </a:prstGeom>
          <a:noFill/>
          <a:ln w="9525">
            <a:noFill/>
            <a:miter lim="800000"/>
            <a:headEnd/>
            <a:tailEnd/>
          </a:ln>
        </p:spPr>
        <p:txBody>
          <a:bodyPr>
            <a:spAutoFit/>
          </a:bodyPr>
          <a:lstStyle/>
          <a:p>
            <a:pPr>
              <a:lnSpc>
                <a:spcPct val="20000"/>
              </a:lnSpc>
              <a:spcBef>
                <a:spcPct val="50000"/>
              </a:spcBef>
            </a:pPr>
            <a:endParaRPr lang="zh-CN" altLang="en-US" sz="2000">
              <a:latin typeface="Nimbus Roman No9 L" charset="0"/>
              <a:ea typeface="SimSun" pitchFamily="2" charset="-122"/>
            </a:endParaRPr>
          </a:p>
          <a:p>
            <a:pPr>
              <a:lnSpc>
                <a:spcPct val="20000"/>
              </a:lnSpc>
              <a:spcBef>
                <a:spcPct val="50000"/>
              </a:spcBef>
            </a:pPr>
            <a:r>
              <a:rPr lang="en-CA" altLang="zh-CN" sz="2000">
                <a:latin typeface="Nimbus Roman No9 L" charset="0"/>
                <a:ea typeface="SimSun" pitchFamily="2" charset="-122"/>
              </a:rPr>
              <a:t>•</a:t>
            </a:r>
            <a:endParaRPr lang="en-US" altLang="zh-CN" sz="2000">
              <a:latin typeface="Nimbus Roman No9 L" charset="0"/>
              <a:ea typeface="SimSun" pitchFamily="2" charset="-122"/>
            </a:endParaRPr>
          </a:p>
          <a:p>
            <a:pPr>
              <a:lnSpc>
                <a:spcPct val="20000"/>
              </a:lnSpc>
              <a:spcBef>
                <a:spcPct val="50000"/>
              </a:spcBef>
            </a:pPr>
            <a:r>
              <a:rPr lang="en-CA" altLang="zh-CN" sz="2000">
                <a:latin typeface="Nimbus Roman No9 L" charset="0"/>
                <a:ea typeface="SimSun" pitchFamily="2" charset="-122"/>
              </a:rPr>
              <a:t>•</a:t>
            </a:r>
            <a:endParaRPr lang="en-US" altLang="zh-CN" sz="2000">
              <a:latin typeface="Nimbus Roman No9 L" charset="0"/>
              <a:ea typeface="SimSun" pitchFamily="2" charset="-122"/>
            </a:endParaRPr>
          </a:p>
          <a:p>
            <a:pPr>
              <a:lnSpc>
                <a:spcPct val="20000"/>
              </a:lnSpc>
              <a:spcBef>
                <a:spcPct val="50000"/>
              </a:spcBef>
            </a:pPr>
            <a:r>
              <a:rPr lang="en-CA" altLang="zh-CN" sz="2000">
                <a:latin typeface="Nimbus Roman No9 L" charset="0"/>
                <a:ea typeface="SimSun" pitchFamily="2" charset="-122"/>
              </a:rPr>
              <a:t>•</a:t>
            </a:r>
          </a:p>
          <a:p>
            <a:pPr>
              <a:lnSpc>
                <a:spcPct val="20000"/>
              </a:lnSpc>
              <a:spcBef>
                <a:spcPct val="50000"/>
              </a:spcBef>
            </a:pPr>
            <a:endParaRPr lang="zh-CN" altLang="en-CA" sz="2000">
              <a:latin typeface="Nimbus Roman No9 L" charset="0"/>
              <a:ea typeface="SimSun" pitchFamily="2" charset="-122"/>
            </a:endParaRPr>
          </a:p>
        </p:txBody>
      </p:sp>
      <p:sp>
        <p:nvSpPr>
          <p:cNvPr id="70" name="Title 1"/>
          <p:cNvSpPr txBox="1">
            <a:spLocks/>
          </p:cNvSpPr>
          <p:nvPr/>
        </p:nvSpPr>
        <p:spPr>
          <a:xfrm>
            <a:off x="457200" y="685800"/>
            <a:ext cx="8229600" cy="1143000"/>
          </a:xfrm>
          <a:prstGeom prst="rect">
            <a:avLst/>
          </a:prstGeom>
        </p:spPr>
        <p:txBody>
          <a:bodyP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5400" b="0" i="0" u="none" strike="noStrike" kern="1200" cap="none" spc="0" normalizeH="0" baseline="0" noProof="0" dirty="0" smtClean="0">
                <a:ln>
                  <a:noFill/>
                </a:ln>
                <a:solidFill>
                  <a:schemeClr val="tx2"/>
                </a:solidFill>
                <a:effectLst/>
                <a:uLnTx/>
                <a:uFillTx/>
                <a:latin typeface="+mj-lt"/>
                <a:ea typeface="SimSun" pitchFamily="2" charset="-122"/>
                <a:cs typeface="+mj-cs"/>
              </a:rPr>
              <a:t>Memory Locations, Addresses</a:t>
            </a:r>
            <a:endParaRPr kumimoji="0" lang="en-IN"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body" idx="4294967295"/>
          </p:nvPr>
        </p:nvSpPr>
        <p:spPr>
          <a:xfrm>
            <a:off x="0" y="1935163"/>
            <a:ext cx="8229600" cy="4389437"/>
          </a:xfrm>
        </p:spPr>
        <p:txBody>
          <a:bodyPr/>
          <a:lstStyle/>
          <a:p>
            <a:pPr eaLnBrk="1" hangingPunct="1"/>
            <a:r>
              <a:rPr lang="en-US" altLang="zh-CN" sz="2400" dirty="0" smtClean="0">
                <a:latin typeface="Times New Roman" pitchFamily="18" charset="0"/>
                <a:ea typeface="SimSun" pitchFamily="2" charset="-122"/>
                <a:cs typeface="Times New Roman" pitchFamily="18" charset="0"/>
              </a:rPr>
              <a:t>To retrieve information from memory, either for one word or one byte (8-bit), addresses for each location are needed.</a:t>
            </a:r>
          </a:p>
          <a:p>
            <a:pPr eaLnBrk="1" hangingPunct="1"/>
            <a:r>
              <a:rPr lang="en-US" altLang="zh-CN" sz="2400" dirty="0" smtClean="0">
                <a:latin typeface="Times New Roman" pitchFamily="18" charset="0"/>
                <a:ea typeface="SimSun" pitchFamily="2" charset="-122"/>
                <a:cs typeface="Times New Roman" pitchFamily="18" charset="0"/>
              </a:rPr>
              <a:t>A </a:t>
            </a:r>
            <a:r>
              <a:rPr lang="en-US" altLang="zh-CN" sz="2400" i="1" dirty="0" smtClean="0">
                <a:latin typeface="Times New Roman" pitchFamily="18" charset="0"/>
                <a:ea typeface="SimSun" pitchFamily="2" charset="-122"/>
                <a:cs typeface="Times New Roman" pitchFamily="18" charset="0"/>
              </a:rPr>
              <a:t>k</a:t>
            </a:r>
            <a:r>
              <a:rPr lang="en-US" altLang="zh-CN" sz="2400" dirty="0" smtClean="0">
                <a:latin typeface="Times New Roman" pitchFamily="18" charset="0"/>
                <a:ea typeface="SimSun" pitchFamily="2" charset="-122"/>
                <a:cs typeface="Times New Roman" pitchFamily="18" charset="0"/>
              </a:rPr>
              <a:t>-bit address memory has 2</a:t>
            </a:r>
            <a:r>
              <a:rPr lang="en-US" altLang="zh-CN" sz="2400" baseline="30000" dirty="0" smtClean="0">
                <a:latin typeface="Times New Roman" pitchFamily="18" charset="0"/>
                <a:ea typeface="SimSun" pitchFamily="2" charset="-122"/>
                <a:cs typeface="Times New Roman" pitchFamily="18" charset="0"/>
              </a:rPr>
              <a:t>k</a:t>
            </a:r>
            <a:r>
              <a:rPr lang="en-US" altLang="zh-CN" sz="2400" dirty="0" smtClean="0">
                <a:latin typeface="Times New Roman" pitchFamily="18" charset="0"/>
                <a:ea typeface="SimSun" pitchFamily="2" charset="-122"/>
                <a:cs typeface="Times New Roman" pitchFamily="18" charset="0"/>
              </a:rPr>
              <a:t> memory locations, namely 0 – 2</a:t>
            </a:r>
            <a:r>
              <a:rPr lang="en-US" altLang="zh-CN" sz="2400" baseline="30000" dirty="0" smtClean="0">
                <a:latin typeface="Times New Roman" pitchFamily="18" charset="0"/>
                <a:ea typeface="SimSun" pitchFamily="2" charset="-122"/>
                <a:cs typeface="Times New Roman" pitchFamily="18" charset="0"/>
              </a:rPr>
              <a:t>k</a:t>
            </a:r>
            <a:r>
              <a:rPr lang="en-US" altLang="zh-CN" sz="2400" dirty="0" smtClean="0">
                <a:latin typeface="Times New Roman" pitchFamily="18" charset="0"/>
                <a:ea typeface="SimSun" pitchFamily="2" charset="-122"/>
                <a:cs typeface="Times New Roman" pitchFamily="18" charset="0"/>
              </a:rPr>
              <a:t>-1, called memory space.</a:t>
            </a:r>
          </a:p>
          <a:p>
            <a:pPr eaLnBrk="1" hangingPunct="1"/>
            <a:r>
              <a:rPr lang="en-US" altLang="zh-CN" sz="2400" dirty="0" smtClean="0">
                <a:latin typeface="Times New Roman" pitchFamily="18" charset="0"/>
                <a:ea typeface="SimSun" pitchFamily="2" charset="-122"/>
                <a:cs typeface="Times New Roman" pitchFamily="18" charset="0"/>
              </a:rPr>
              <a:t>24-bit memory: 2</a:t>
            </a:r>
            <a:r>
              <a:rPr lang="en-US" altLang="zh-CN" sz="2400" baseline="30000" dirty="0" smtClean="0">
                <a:latin typeface="Times New Roman" pitchFamily="18" charset="0"/>
                <a:ea typeface="SimSun" pitchFamily="2" charset="-122"/>
                <a:cs typeface="Times New Roman" pitchFamily="18" charset="0"/>
              </a:rPr>
              <a:t>24</a:t>
            </a:r>
            <a:r>
              <a:rPr lang="en-US" altLang="zh-CN" sz="2400" dirty="0" smtClean="0">
                <a:latin typeface="Times New Roman" pitchFamily="18" charset="0"/>
                <a:ea typeface="SimSun" pitchFamily="2" charset="-122"/>
                <a:cs typeface="Times New Roman" pitchFamily="18" charset="0"/>
              </a:rPr>
              <a:t> = 16,777,216 = 16M (1M=2</a:t>
            </a:r>
            <a:r>
              <a:rPr lang="en-US" altLang="zh-CN" sz="2400" baseline="30000" dirty="0" smtClean="0">
                <a:latin typeface="Times New Roman" pitchFamily="18" charset="0"/>
                <a:ea typeface="SimSun" pitchFamily="2" charset="-122"/>
                <a:cs typeface="Times New Roman" pitchFamily="18" charset="0"/>
              </a:rPr>
              <a:t>20</a:t>
            </a:r>
            <a:r>
              <a:rPr lang="en-US" altLang="zh-CN" sz="2400" dirty="0" smtClean="0">
                <a:latin typeface="Times New Roman" pitchFamily="18" charset="0"/>
                <a:ea typeface="SimSun" pitchFamily="2" charset="-122"/>
                <a:cs typeface="Times New Roman" pitchFamily="18" charset="0"/>
              </a:rPr>
              <a:t>)</a:t>
            </a:r>
          </a:p>
          <a:p>
            <a:pPr eaLnBrk="1" hangingPunct="1"/>
            <a:r>
              <a:rPr lang="en-US" altLang="zh-CN" sz="2400" dirty="0" smtClean="0">
                <a:latin typeface="Times New Roman" pitchFamily="18" charset="0"/>
                <a:ea typeface="SimSun" pitchFamily="2" charset="-122"/>
                <a:cs typeface="Times New Roman" pitchFamily="18" charset="0"/>
              </a:rPr>
              <a:t>32-bit memory: 2</a:t>
            </a:r>
            <a:r>
              <a:rPr lang="en-US" altLang="zh-CN" sz="2400" baseline="30000" dirty="0" smtClean="0">
                <a:latin typeface="Times New Roman" pitchFamily="18" charset="0"/>
                <a:ea typeface="SimSun" pitchFamily="2" charset="-122"/>
                <a:cs typeface="Times New Roman" pitchFamily="18" charset="0"/>
              </a:rPr>
              <a:t>32</a:t>
            </a:r>
            <a:r>
              <a:rPr lang="en-US" altLang="zh-CN" sz="2400" dirty="0" smtClean="0">
                <a:latin typeface="Times New Roman" pitchFamily="18" charset="0"/>
                <a:ea typeface="SimSun" pitchFamily="2" charset="-122"/>
                <a:cs typeface="Times New Roman" pitchFamily="18" charset="0"/>
              </a:rPr>
              <a:t> = 4G (1G=2</a:t>
            </a:r>
            <a:r>
              <a:rPr lang="en-US" altLang="zh-CN" sz="2400" baseline="30000" dirty="0" smtClean="0">
                <a:latin typeface="Times New Roman" pitchFamily="18" charset="0"/>
                <a:ea typeface="SimSun" pitchFamily="2" charset="-122"/>
                <a:cs typeface="Times New Roman" pitchFamily="18" charset="0"/>
              </a:rPr>
              <a:t>30</a:t>
            </a:r>
            <a:r>
              <a:rPr lang="en-US" altLang="zh-CN" sz="2400" dirty="0" smtClean="0">
                <a:latin typeface="Times New Roman" pitchFamily="18" charset="0"/>
                <a:ea typeface="SimSun" pitchFamily="2" charset="-122"/>
                <a:cs typeface="Times New Roman" pitchFamily="18" charset="0"/>
              </a:rPr>
              <a:t>)</a:t>
            </a:r>
          </a:p>
          <a:p>
            <a:pPr eaLnBrk="1" hangingPunct="1"/>
            <a:r>
              <a:rPr lang="en-US" altLang="zh-CN" sz="2400" dirty="0" smtClean="0">
                <a:latin typeface="Times New Roman" pitchFamily="18" charset="0"/>
                <a:ea typeface="SimSun" pitchFamily="2" charset="-122"/>
                <a:cs typeface="Times New Roman" pitchFamily="18" charset="0"/>
              </a:rPr>
              <a:t>1K(kilo)=2</a:t>
            </a:r>
            <a:r>
              <a:rPr lang="en-US" altLang="zh-CN" sz="2400" baseline="30000" dirty="0" smtClean="0">
                <a:latin typeface="Times New Roman" pitchFamily="18" charset="0"/>
                <a:ea typeface="SimSun" pitchFamily="2" charset="-122"/>
                <a:cs typeface="Times New Roman" pitchFamily="18" charset="0"/>
              </a:rPr>
              <a:t>10</a:t>
            </a:r>
          </a:p>
          <a:p>
            <a:pPr algn="just" eaLnBrk="1" hangingPunct="1"/>
            <a:r>
              <a:rPr lang="en-US" altLang="zh-CN" sz="2400" dirty="0" smtClean="0">
                <a:latin typeface="Times New Roman" pitchFamily="18" charset="0"/>
                <a:ea typeface="SimSun" pitchFamily="2" charset="-122"/>
                <a:cs typeface="Times New Roman" pitchFamily="18" charset="0"/>
              </a:rPr>
              <a:t>1T(</a:t>
            </a:r>
            <a:r>
              <a:rPr lang="en-US" altLang="zh-CN" sz="2400" dirty="0" err="1" smtClean="0">
                <a:latin typeface="Times New Roman" pitchFamily="18" charset="0"/>
                <a:ea typeface="SimSun" pitchFamily="2" charset="-122"/>
                <a:cs typeface="Times New Roman" pitchFamily="18" charset="0"/>
              </a:rPr>
              <a:t>tera</a:t>
            </a:r>
            <a:r>
              <a:rPr lang="en-US" altLang="zh-CN" sz="2400" dirty="0" smtClean="0">
                <a:latin typeface="Times New Roman" pitchFamily="18" charset="0"/>
                <a:ea typeface="SimSun" pitchFamily="2" charset="-122"/>
                <a:cs typeface="Times New Roman" pitchFamily="18" charset="0"/>
              </a:rPr>
              <a:t>)=2</a:t>
            </a:r>
            <a:r>
              <a:rPr lang="en-US" altLang="zh-CN" sz="2400" baseline="30000" dirty="0" smtClean="0">
                <a:latin typeface="Times New Roman" pitchFamily="18" charset="0"/>
                <a:ea typeface="SimSun" pitchFamily="2" charset="-122"/>
                <a:cs typeface="Times New Roman" pitchFamily="18" charset="0"/>
              </a:rPr>
              <a:t>40</a:t>
            </a:r>
          </a:p>
        </p:txBody>
      </p:sp>
      <p:sp>
        <p:nvSpPr>
          <p:cNvPr id="4" name="Title 1"/>
          <p:cNvSpPr txBox="1">
            <a:spLocks/>
          </p:cNvSpPr>
          <p:nvPr/>
        </p:nvSpPr>
        <p:spPr>
          <a:xfrm>
            <a:off x="228600" y="685800"/>
            <a:ext cx="8458200" cy="1143000"/>
          </a:xfrm>
          <a:prstGeom prst="rect">
            <a:avLst/>
          </a:prstGeom>
        </p:spPr>
        <p:txBody>
          <a:bodyPr>
            <a:normAutofit fontScale="825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5400" b="0" i="0" u="none" strike="noStrike" kern="1200" cap="none" spc="0" normalizeH="0" baseline="0" noProof="0" dirty="0" smtClean="0">
                <a:ln>
                  <a:noFill/>
                </a:ln>
                <a:solidFill>
                  <a:schemeClr val="tx2"/>
                </a:solidFill>
                <a:effectLst/>
                <a:uLnTx/>
                <a:uFillTx/>
                <a:latin typeface="+mj-lt"/>
                <a:ea typeface="SimSun" pitchFamily="2" charset="-122"/>
                <a:cs typeface="+mj-cs"/>
              </a:rPr>
              <a:t>Memory Locations, Addresses cont..</a:t>
            </a:r>
            <a:endParaRPr kumimoji="0" lang="en-IN"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685800"/>
            <a:ext cx="8458200" cy="1143000"/>
          </a:xfrm>
          <a:prstGeom prst="rect">
            <a:avLst/>
          </a:prstGeom>
        </p:spPr>
        <p:txBody>
          <a:bodyPr>
            <a:normAutofit fontScale="825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5400" b="0" i="0" u="none" strike="noStrike" kern="1200" cap="none" spc="0" normalizeH="0" baseline="0" noProof="0" dirty="0" smtClean="0">
                <a:ln>
                  <a:noFill/>
                </a:ln>
                <a:solidFill>
                  <a:schemeClr val="tx2"/>
                </a:solidFill>
                <a:effectLst/>
                <a:uLnTx/>
                <a:uFillTx/>
                <a:latin typeface="+mj-lt"/>
                <a:ea typeface="SimSun" pitchFamily="2" charset="-122"/>
                <a:cs typeface="+mj-cs"/>
              </a:rPr>
              <a:t>Memory Locations, Addresses cont..</a:t>
            </a:r>
            <a:endParaRPr kumimoji="0" lang="en-IN"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Rectangle 3"/>
          <p:cNvSpPr txBox="1">
            <a:spLocks noChangeArrowheads="1"/>
          </p:cNvSpPr>
          <p:nvPr/>
        </p:nvSpPr>
        <p:spPr>
          <a:xfrm>
            <a:off x="457200" y="1719263"/>
            <a:ext cx="8229600" cy="4411662"/>
          </a:xfrm>
          <a:prstGeom prst="rect">
            <a:avLst/>
          </a:prstGeom>
        </p:spPr>
        <p:txBody>
          <a:bodyPr vert="horz">
            <a:normAutofit/>
          </a:bodyPr>
          <a:lstStyle/>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altLang="zh-CN" sz="2400" b="1" i="0" u="none" strike="noStrike" kern="1200" cap="none" spc="0" normalizeH="0" baseline="0" noProof="0" dirty="0" smtClean="0">
                <a:ln>
                  <a:noFill/>
                </a:ln>
                <a:solidFill>
                  <a:srgbClr val="C00000"/>
                </a:solidFill>
                <a:effectLst/>
                <a:uLnTx/>
                <a:uFillTx/>
                <a:latin typeface="Times New Roman" pitchFamily="18" charset="0"/>
                <a:ea typeface="SimSun" pitchFamily="2" charset="-122"/>
                <a:cs typeface="Times New Roman" pitchFamily="18" charset="0"/>
              </a:rPr>
              <a:t>Byte addressability</a:t>
            </a:r>
            <a:endParaRPr kumimoji="0" lang="en-US" altLang="zh-CN" sz="2400" b="1" i="0" u="none" strike="noStrike" kern="1200" cap="none" spc="0" normalizeH="0" baseline="0" noProof="0" dirty="0" smtClean="0">
              <a:ln>
                <a:noFill/>
              </a:ln>
              <a:solidFill>
                <a:srgbClr val="00B0F0"/>
              </a:solidFill>
              <a:effectLst/>
              <a:uLnTx/>
              <a:uFillTx/>
              <a:latin typeface="Times New Roman" pitchFamily="18" charset="0"/>
              <a:ea typeface="SimSun" pitchFamily="2" charset="-122"/>
              <a:cs typeface="Times New Roman" pitchFamily="18" charset="0"/>
            </a:endParaRP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altLang="zh-CN" sz="2400" b="0" i="0" u="none" strike="noStrike" kern="1200" cap="none" spc="0" normalizeH="0" baseline="0" noProof="0" dirty="0" smtClean="0">
                <a:ln>
                  <a:noFill/>
                </a:ln>
                <a:effectLst/>
                <a:uLnTx/>
                <a:uFillTx/>
                <a:latin typeface="Times New Roman" pitchFamily="18" charset="0"/>
                <a:ea typeface="SimSun" pitchFamily="2" charset="-122"/>
                <a:cs typeface="Times New Roman" pitchFamily="18" charset="0"/>
              </a:rPr>
              <a:t>It is impractical to assign distinct addresses to individual bit locations in the memory.</a:t>
            </a: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altLang="zh-CN" sz="2400" b="0" i="0" u="none" strike="noStrike" kern="1200" cap="none" spc="0" normalizeH="0" baseline="0" noProof="0" dirty="0" smtClean="0">
                <a:ln>
                  <a:noFill/>
                </a:ln>
                <a:effectLst/>
                <a:uLnTx/>
                <a:uFillTx/>
                <a:latin typeface="Times New Roman" pitchFamily="18" charset="0"/>
                <a:ea typeface="SimSun" pitchFamily="2" charset="-122"/>
                <a:cs typeface="Times New Roman" pitchFamily="18" charset="0"/>
              </a:rPr>
              <a:t>The most practical assignment is to have successive addresses refer to successive byte locations in the memory – byte-addressable memory.</a:t>
            </a: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altLang="zh-CN" sz="2400" b="0" i="0" u="none" strike="noStrike" kern="1200" cap="none" spc="0" normalizeH="0" baseline="0" noProof="0" dirty="0" smtClean="0">
                <a:ln>
                  <a:noFill/>
                </a:ln>
                <a:effectLst/>
                <a:uLnTx/>
                <a:uFillTx/>
                <a:latin typeface="Times New Roman" pitchFamily="18" charset="0"/>
                <a:ea typeface="SimSun" pitchFamily="2" charset="-122"/>
                <a:cs typeface="Times New Roman" pitchFamily="18" charset="0"/>
              </a:rPr>
              <a:t>Byte locations have addresses 0, 1, 2, … If word length is 32 bits, they successive words are located at addresses 0, 4, 8,…</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a:xfrm>
            <a:off x="0" y="122238"/>
            <a:ext cx="7543800" cy="639762"/>
          </a:xfrm>
        </p:spPr>
        <p:txBody>
          <a:bodyPr>
            <a:normAutofit/>
          </a:bodyPr>
          <a:lstStyle/>
          <a:p>
            <a:pPr algn="ctr" eaLnBrk="1" hangingPunct="1"/>
            <a:r>
              <a:rPr lang="en-US" altLang="zh-CN" sz="2800" b="1" dirty="0" smtClean="0">
                <a:solidFill>
                  <a:srgbClr val="00B0F0"/>
                </a:solidFill>
                <a:latin typeface="Times New Roman" pitchFamily="18" charset="0"/>
                <a:ea typeface="SimSun" pitchFamily="2" charset="-122"/>
                <a:cs typeface="Times New Roman" pitchFamily="18" charset="0"/>
              </a:rPr>
              <a:t>Big-</a:t>
            </a:r>
            <a:r>
              <a:rPr lang="en-US" altLang="zh-CN" sz="2800" b="1" dirty="0" err="1" smtClean="0">
                <a:solidFill>
                  <a:srgbClr val="00B0F0"/>
                </a:solidFill>
                <a:latin typeface="Times New Roman" pitchFamily="18" charset="0"/>
                <a:ea typeface="SimSun" pitchFamily="2" charset="-122"/>
                <a:cs typeface="Times New Roman" pitchFamily="18" charset="0"/>
              </a:rPr>
              <a:t>Endian</a:t>
            </a:r>
            <a:r>
              <a:rPr lang="en-US" altLang="zh-CN" sz="2800" b="1" dirty="0" smtClean="0">
                <a:solidFill>
                  <a:srgbClr val="00B0F0"/>
                </a:solidFill>
                <a:latin typeface="Times New Roman" pitchFamily="18" charset="0"/>
                <a:ea typeface="SimSun" pitchFamily="2" charset="-122"/>
                <a:cs typeface="Times New Roman" pitchFamily="18" charset="0"/>
              </a:rPr>
              <a:t> and Little-</a:t>
            </a:r>
            <a:r>
              <a:rPr lang="en-US" altLang="zh-CN" sz="2800" b="1" dirty="0" err="1" smtClean="0">
                <a:solidFill>
                  <a:srgbClr val="00B0F0"/>
                </a:solidFill>
                <a:latin typeface="Times New Roman" pitchFamily="18" charset="0"/>
                <a:ea typeface="SimSun" pitchFamily="2" charset="-122"/>
                <a:cs typeface="Times New Roman" pitchFamily="18" charset="0"/>
              </a:rPr>
              <a:t>Endian</a:t>
            </a:r>
            <a:r>
              <a:rPr lang="en-US" altLang="zh-CN" sz="2800" b="1" dirty="0" smtClean="0">
                <a:solidFill>
                  <a:srgbClr val="00B0F0"/>
                </a:solidFill>
                <a:latin typeface="Times New Roman" pitchFamily="18" charset="0"/>
                <a:ea typeface="SimSun" pitchFamily="2" charset="-122"/>
                <a:cs typeface="Times New Roman" pitchFamily="18" charset="0"/>
              </a:rPr>
              <a:t> Assignments</a:t>
            </a:r>
          </a:p>
        </p:txBody>
      </p:sp>
      <p:sp>
        <p:nvSpPr>
          <p:cNvPr id="65539" name="Rectangle 4"/>
          <p:cNvSpPr>
            <a:spLocks noChangeArrowheads="1"/>
          </p:cNvSpPr>
          <p:nvPr/>
        </p:nvSpPr>
        <p:spPr bwMode="auto">
          <a:xfrm>
            <a:off x="1747838" y="2671763"/>
            <a:ext cx="2397125" cy="3116262"/>
          </a:xfrm>
          <a:prstGeom prst="rect">
            <a:avLst/>
          </a:prstGeom>
          <a:noFill/>
          <a:ln w="19050">
            <a:solidFill>
              <a:srgbClr val="00FFFF"/>
            </a:solidFill>
            <a:miter lim="800000"/>
            <a:headEnd/>
            <a:tailEnd/>
          </a:ln>
        </p:spPr>
        <p:txBody>
          <a:bodyPr/>
          <a:lstStyle/>
          <a:p>
            <a:endParaRPr lang="en-US"/>
          </a:p>
        </p:txBody>
      </p:sp>
      <p:sp>
        <p:nvSpPr>
          <p:cNvPr id="65540" name="Line 5"/>
          <p:cNvSpPr>
            <a:spLocks noChangeShapeType="1"/>
          </p:cNvSpPr>
          <p:nvPr/>
        </p:nvSpPr>
        <p:spPr bwMode="auto">
          <a:xfrm flipH="1">
            <a:off x="1747838" y="3143250"/>
            <a:ext cx="2397125" cy="1588"/>
          </a:xfrm>
          <a:prstGeom prst="line">
            <a:avLst/>
          </a:prstGeom>
          <a:noFill/>
          <a:ln w="19050">
            <a:solidFill>
              <a:srgbClr val="00FFFF"/>
            </a:solidFill>
            <a:round/>
            <a:headEnd/>
            <a:tailEnd/>
          </a:ln>
        </p:spPr>
        <p:txBody>
          <a:bodyPr/>
          <a:lstStyle/>
          <a:p>
            <a:endParaRPr lang="en-IN"/>
          </a:p>
        </p:txBody>
      </p:sp>
      <p:sp>
        <p:nvSpPr>
          <p:cNvPr id="65541" name="Line 6"/>
          <p:cNvSpPr>
            <a:spLocks noChangeShapeType="1"/>
          </p:cNvSpPr>
          <p:nvPr/>
        </p:nvSpPr>
        <p:spPr bwMode="auto">
          <a:xfrm flipH="1">
            <a:off x="1747838" y="3635375"/>
            <a:ext cx="2397125" cy="1588"/>
          </a:xfrm>
          <a:prstGeom prst="line">
            <a:avLst/>
          </a:prstGeom>
          <a:noFill/>
          <a:ln w="19050">
            <a:solidFill>
              <a:srgbClr val="00FFFF"/>
            </a:solidFill>
            <a:round/>
            <a:headEnd/>
            <a:tailEnd/>
          </a:ln>
        </p:spPr>
        <p:txBody>
          <a:bodyPr/>
          <a:lstStyle/>
          <a:p>
            <a:endParaRPr lang="en-IN"/>
          </a:p>
        </p:txBody>
      </p:sp>
      <p:sp>
        <p:nvSpPr>
          <p:cNvPr id="65542" name="Line 7"/>
          <p:cNvSpPr>
            <a:spLocks noChangeShapeType="1"/>
          </p:cNvSpPr>
          <p:nvPr/>
        </p:nvSpPr>
        <p:spPr bwMode="auto">
          <a:xfrm flipV="1">
            <a:off x="2351088" y="2671763"/>
            <a:ext cx="1587" cy="963612"/>
          </a:xfrm>
          <a:prstGeom prst="line">
            <a:avLst/>
          </a:prstGeom>
          <a:noFill/>
          <a:ln w="19050">
            <a:solidFill>
              <a:srgbClr val="00FFFF"/>
            </a:solidFill>
            <a:round/>
            <a:headEnd/>
            <a:tailEnd/>
          </a:ln>
        </p:spPr>
        <p:txBody>
          <a:bodyPr/>
          <a:lstStyle/>
          <a:p>
            <a:endParaRPr lang="en-IN"/>
          </a:p>
        </p:txBody>
      </p:sp>
      <p:sp>
        <p:nvSpPr>
          <p:cNvPr id="65543" name="Line 8"/>
          <p:cNvSpPr>
            <a:spLocks noChangeShapeType="1"/>
          </p:cNvSpPr>
          <p:nvPr/>
        </p:nvSpPr>
        <p:spPr bwMode="auto">
          <a:xfrm flipV="1">
            <a:off x="2936875" y="2671763"/>
            <a:ext cx="1588" cy="963612"/>
          </a:xfrm>
          <a:prstGeom prst="line">
            <a:avLst/>
          </a:prstGeom>
          <a:noFill/>
          <a:ln w="19050">
            <a:solidFill>
              <a:srgbClr val="00FFFF"/>
            </a:solidFill>
            <a:round/>
            <a:headEnd/>
            <a:tailEnd/>
          </a:ln>
        </p:spPr>
        <p:txBody>
          <a:bodyPr/>
          <a:lstStyle/>
          <a:p>
            <a:endParaRPr lang="en-IN"/>
          </a:p>
        </p:txBody>
      </p:sp>
      <p:sp>
        <p:nvSpPr>
          <p:cNvPr id="65544" name="Line 9"/>
          <p:cNvSpPr>
            <a:spLocks noChangeShapeType="1"/>
          </p:cNvSpPr>
          <p:nvPr/>
        </p:nvSpPr>
        <p:spPr bwMode="auto">
          <a:xfrm flipV="1">
            <a:off x="3541713" y="2671763"/>
            <a:ext cx="1587" cy="963612"/>
          </a:xfrm>
          <a:prstGeom prst="line">
            <a:avLst/>
          </a:prstGeom>
          <a:noFill/>
          <a:ln w="19050">
            <a:solidFill>
              <a:srgbClr val="00FFFF"/>
            </a:solidFill>
            <a:round/>
            <a:headEnd/>
            <a:tailEnd/>
          </a:ln>
        </p:spPr>
        <p:txBody>
          <a:bodyPr/>
          <a:lstStyle/>
          <a:p>
            <a:endParaRPr lang="en-IN"/>
          </a:p>
        </p:txBody>
      </p:sp>
      <p:sp>
        <p:nvSpPr>
          <p:cNvPr id="65545" name="Line 10"/>
          <p:cNvSpPr>
            <a:spLocks noChangeShapeType="1"/>
          </p:cNvSpPr>
          <p:nvPr/>
        </p:nvSpPr>
        <p:spPr bwMode="auto">
          <a:xfrm flipH="1">
            <a:off x="1747838" y="5316538"/>
            <a:ext cx="2397125" cy="1587"/>
          </a:xfrm>
          <a:prstGeom prst="line">
            <a:avLst/>
          </a:prstGeom>
          <a:noFill/>
          <a:ln w="19050">
            <a:solidFill>
              <a:srgbClr val="00FFFF"/>
            </a:solidFill>
            <a:round/>
            <a:headEnd/>
            <a:tailEnd/>
          </a:ln>
        </p:spPr>
        <p:txBody>
          <a:bodyPr/>
          <a:lstStyle/>
          <a:p>
            <a:endParaRPr lang="en-IN"/>
          </a:p>
        </p:txBody>
      </p:sp>
      <p:sp>
        <p:nvSpPr>
          <p:cNvPr id="65546" name="Line 11"/>
          <p:cNvSpPr>
            <a:spLocks noChangeShapeType="1"/>
          </p:cNvSpPr>
          <p:nvPr/>
        </p:nvSpPr>
        <p:spPr bwMode="auto">
          <a:xfrm flipV="1">
            <a:off x="2351088" y="5316538"/>
            <a:ext cx="1587" cy="471487"/>
          </a:xfrm>
          <a:prstGeom prst="line">
            <a:avLst/>
          </a:prstGeom>
          <a:noFill/>
          <a:ln w="19050">
            <a:solidFill>
              <a:srgbClr val="00FFFF"/>
            </a:solidFill>
            <a:round/>
            <a:headEnd/>
            <a:tailEnd/>
          </a:ln>
        </p:spPr>
        <p:txBody>
          <a:bodyPr/>
          <a:lstStyle/>
          <a:p>
            <a:endParaRPr lang="en-IN"/>
          </a:p>
        </p:txBody>
      </p:sp>
      <p:sp>
        <p:nvSpPr>
          <p:cNvPr id="65547" name="Line 12"/>
          <p:cNvSpPr>
            <a:spLocks noChangeShapeType="1"/>
          </p:cNvSpPr>
          <p:nvPr/>
        </p:nvSpPr>
        <p:spPr bwMode="auto">
          <a:xfrm flipV="1">
            <a:off x="2936875" y="5316538"/>
            <a:ext cx="1588" cy="471487"/>
          </a:xfrm>
          <a:prstGeom prst="line">
            <a:avLst/>
          </a:prstGeom>
          <a:noFill/>
          <a:ln w="19050">
            <a:solidFill>
              <a:srgbClr val="00FFFF"/>
            </a:solidFill>
            <a:round/>
            <a:headEnd/>
            <a:tailEnd/>
          </a:ln>
        </p:spPr>
        <p:txBody>
          <a:bodyPr/>
          <a:lstStyle/>
          <a:p>
            <a:endParaRPr lang="en-IN"/>
          </a:p>
        </p:txBody>
      </p:sp>
      <p:sp>
        <p:nvSpPr>
          <p:cNvPr id="65548" name="Line 13"/>
          <p:cNvSpPr>
            <a:spLocks noChangeShapeType="1"/>
          </p:cNvSpPr>
          <p:nvPr/>
        </p:nvSpPr>
        <p:spPr bwMode="auto">
          <a:xfrm flipV="1">
            <a:off x="3541713" y="5316538"/>
            <a:ext cx="1587" cy="471487"/>
          </a:xfrm>
          <a:prstGeom prst="line">
            <a:avLst/>
          </a:prstGeom>
          <a:noFill/>
          <a:ln w="19050">
            <a:solidFill>
              <a:srgbClr val="00FFFF"/>
            </a:solidFill>
            <a:round/>
            <a:headEnd/>
            <a:tailEnd/>
          </a:ln>
        </p:spPr>
        <p:txBody>
          <a:bodyPr/>
          <a:lstStyle/>
          <a:p>
            <a:endParaRPr lang="en-IN"/>
          </a:p>
        </p:txBody>
      </p:sp>
      <p:sp>
        <p:nvSpPr>
          <p:cNvPr id="65549" name="Rectangle 14"/>
          <p:cNvSpPr>
            <a:spLocks noChangeArrowheads="1"/>
          </p:cNvSpPr>
          <p:nvPr/>
        </p:nvSpPr>
        <p:spPr bwMode="auto">
          <a:xfrm>
            <a:off x="1860550" y="546735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2</a:t>
            </a:r>
            <a:endParaRPr lang="en-CA" altLang="zh-CN" sz="2400">
              <a:latin typeface="Times New Roman" pitchFamily="18" charset="0"/>
              <a:ea typeface="SimSun" pitchFamily="2" charset="-122"/>
            </a:endParaRPr>
          </a:p>
        </p:txBody>
      </p:sp>
      <p:sp>
        <p:nvSpPr>
          <p:cNvPr id="65550" name="Rectangle 15"/>
          <p:cNvSpPr>
            <a:spLocks noChangeArrowheads="1"/>
          </p:cNvSpPr>
          <p:nvPr/>
        </p:nvSpPr>
        <p:spPr bwMode="auto">
          <a:xfrm>
            <a:off x="1954213" y="5391150"/>
            <a:ext cx="63500" cy="152400"/>
          </a:xfrm>
          <a:prstGeom prst="rect">
            <a:avLst/>
          </a:prstGeom>
          <a:noFill/>
          <a:ln w="9525">
            <a:noFill/>
            <a:miter lim="800000"/>
            <a:headEnd/>
            <a:tailEnd/>
          </a:ln>
        </p:spPr>
        <p:txBody>
          <a:bodyPr wrap="none" lIns="0" tIns="0" rIns="0" bIns="0">
            <a:spAutoFit/>
          </a:bodyPr>
          <a:lstStyle/>
          <a:p>
            <a:r>
              <a:rPr lang="en-CA" altLang="zh-CN" sz="1000" i="1">
                <a:solidFill>
                  <a:srgbClr val="000000"/>
                </a:solidFill>
                <a:latin typeface="Nimbus Roman No9 L" charset="0"/>
                <a:ea typeface="SimSun" pitchFamily="2" charset="-122"/>
              </a:rPr>
              <a:t>k</a:t>
            </a:r>
            <a:endParaRPr lang="en-CA" altLang="zh-CN" sz="2400">
              <a:latin typeface="Times New Roman" pitchFamily="18" charset="0"/>
              <a:ea typeface="SimSun" pitchFamily="2" charset="-122"/>
            </a:endParaRPr>
          </a:p>
        </p:txBody>
      </p:sp>
      <p:sp>
        <p:nvSpPr>
          <p:cNvPr id="65551" name="Rectangle 16"/>
          <p:cNvSpPr>
            <a:spLocks noChangeArrowheads="1"/>
          </p:cNvSpPr>
          <p:nvPr/>
        </p:nvSpPr>
        <p:spPr bwMode="auto">
          <a:xfrm>
            <a:off x="2143125" y="546735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4</a:t>
            </a:r>
            <a:endParaRPr lang="en-CA" altLang="zh-CN" sz="2400">
              <a:latin typeface="Times New Roman" pitchFamily="18" charset="0"/>
              <a:ea typeface="SimSun" pitchFamily="2" charset="-122"/>
            </a:endParaRPr>
          </a:p>
        </p:txBody>
      </p:sp>
      <p:sp>
        <p:nvSpPr>
          <p:cNvPr id="65552" name="Rectangle 17"/>
          <p:cNvSpPr>
            <a:spLocks noChangeArrowheads="1"/>
          </p:cNvSpPr>
          <p:nvPr/>
        </p:nvSpPr>
        <p:spPr bwMode="auto">
          <a:xfrm>
            <a:off x="2030413" y="5467350"/>
            <a:ext cx="55562"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65553" name="Rectangle 18"/>
          <p:cNvSpPr>
            <a:spLocks noChangeArrowheads="1"/>
          </p:cNvSpPr>
          <p:nvPr/>
        </p:nvSpPr>
        <p:spPr bwMode="auto">
          <a:xfrm>
            <a:off x="2465388" y="546735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2</a:t>
            </a:r>
            <a:endParaRPr lang="en-CA" altLang="zh-CN" sz="2400">
              <a:latin typeface="Times New Roman" pitchFamily="18" charset="0"/>
              <a:ea typeface="SimSun" pitchFamily="2" charset="-122"/>
            </a:endParaRPr>
          </a:p>
        </p:txBody>
      </p:sp>
      <p:sp>
        <p:nvSpPr>
          <p:cNvPr id="65554" name="Rectangle 19"/>
          <p:cNvSpPr>
            <a:spLocks noChangeArrowheads="1"/>
          </p:cNvSpPr>
          <p:nvPr/>
        </p:nvSpPr>
        <p:spPr bwMode="auto">
          <a:xfrm>
            <a:off x="2559050" y="5391150"/>
            <a:ext cx="63500" cy="152400"/>
          </a:xfrm>
          <a:prstGeom prst="rect">
            <a:avLst/>
          </a:prstGeom>
          <a:noFill/>
          <a:ln w="9525">
            <a:noFill/>
            <a:miter lim="800000"/>
            <a:headEnd/>
            <a:tailEnd/>
          </a:ln>
        </p:spPr>
        <p:txBody>
          <a:bodyPr wrap="none" lIns="0" tIns="0" rIns="0" bIns="0">
            <a:spAutoFit/>
          </a:bodyPr>
          <a:lstStyle/>
          <a:p>
            <a:r>
              <a:rPr lang="en-CA" altLang="zh-CN" sz="1000" i="1">
                <a:solidFill>
                  <a:srgbClr val="000000"/>
                </a:solidFill>
                <a:latin typeface="Nimbus Roman No9 L" charset="0"/>
                <a:ea typeface="SimSun" pitchFamily="2" charset="-122"/>
              </a:rPr>
              <a:t>k</a:t>
            </a:r>
            <a:endParaRPr lang="en-CA" altLang="zh-CN" sz="2400">
              <a:latin typeface="Times New Roman" pitchFamily="18" charset="0"/>
              <a:ea typeface="SimSun" pitchFamily="2" charset="-122"/>
            </a:endParaRPr>
          </a:p>
        </p:txBody>
      </p:sp>
      <p:sp>
        <p:nvSpPr>
          <p:cNvPr id="65555" name="Rectangle 20"/>
          <p:cNvSpPr>
            <a:spLocks noChangeArrowheads="1"/>
          </p:cNvSpPr>
          <p:nvPr/>
        </p:nvSpPr>
        <p:spPr bwMode="auto">
          <a:xfrm>
            <a:off x="2747963" y="546735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3</a:t>
            </a:r>
            <a:endParaRPr lang="en-CA" altLang="zh-CN" sz="2400">
              <a:latin typeface="Times New Roman" pitchFamily="18" charset="0"/>
              <a:ea typeface="SimSun" pitchFamily="2" charset="-122"/>
            </a:endParaRPr>
          </a:p>
        </p:txBody>
      </p:sp>
      <p:sp>
        <p:nvSpPr>
          <p:cNvPr id="65556" name="Rectangle 21"/>
          <p:cNvSpPr>
            <a:spLocks noChangeArrowheads="1"/>
          </p:cNvSpPr>
          <p:nvPr/>
        </p:nvSpPr>
        <p:spPr bwMode="auto">
          <a:xfrm>
            <a:off x="2635250" y="5467350"/>
            <a:ext cx="55563"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65557" name="Rectangle 22"/>
          <p:cNvSpPr>
            <a:spLocks noChangeArrowheads="1"/>
          </p:cNvSpPr>
          <p:nvPr/>
        </p:nvSpPr>
        <p:spPr bwMode="auto">
          <a:xfrm>
            <a:off x="3068638" y="546735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2</a:t>
            </a:r>
            <a:endParaRPr lang="en-CA" altLang="zh-CN" sz="2400">
              <a:latin typeface="Times New Roman" pitchFamily="18" charset="0"/>
              <a:ea typeface="SimSun" pitchFamily="2" charset="-122"/>
            </a:endParaRPr>
          </a:p>
        </p:txBody>
      </p:sp>
      <p:sp>
        <p:nvSpPr>
          <p:cNvPr id="65558" name="Rectangle 23"/>
          <p:cNvSpPr>
            <a:spLocks noChangeArrowheads="1"/>
          </p:cNvSpPr>
          <p:nvPr/>
        </p:nvSpPr>
        <p:spPr bwMode="auto">
          <a:xfrm>
            <a:off x="3144838" y="5391150"/>
            <a:ext cx="63500" cy="152400"/>
          </a:xfrm>
          <a:prstGeom prst="rect">
            <a:avLst/>
          </a:prstGeom>
          <a:noFill/>
          <a:ln w="9525">
            <a:noFill/>
            <a:miter lim="800000"/>
            <a:headEnd/>
            <a:tailEnd/>
          </a:ln>
        </p:spPr>
        <p:txBody>
          <a:bodyPr wrap="none" lIns="0" tIns="0" rIns="0" bIns="0">
            <a:spAutoFit/>
          </a:bodyPr>
          <a:lstStyle/>
          <a:p>
            <a:r>
              <a:rPr lang="en-CA" altLang="zh-CN" sz="1000" i="1">
                <a:solidFill>
                  <a:srgbClr val="000000"/>
                </a:solidFill>
                <a:latin typeface="Nimbus Roman No9 L" charset="0"/>
                <a:ea typeface="SimSun" pitchFamily="2" charset="-122"/>
              </a:rPr>
              <a:t>k</a:t>
            </a:r>
            <a:endParaRPr lang="en-CA" altLang="zh-CN" sz="2400">
              <a:latin typeface="Times New Roman" pitchFamily="18" charset="0"/>
              <a:ea typeface="SimSun" pitchFamily="2" charset="-122"/>
            </a:endParaRPr>
          </a:p>
        </p:txBody>
      </p:sp>
      <p:sp>
        <p:nvSpPr>
          <p:cNvPr id="65559" name="Rectangle 24"/>
          <p:cNvSpPr>
            <a:spLocks noChangeArrowheads="1"/>
          </p:cNvSpPr>
          <p:nvPr/>
        </p:nvSpPr>
        <p:spPr bwMode="auto">
          <a:xfrm>
            <a:off x="3352800" y="546735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2</a:t>
            </a:r>
            <a:endParaRPr lang="en-CA" altLang="zh-CN" sz="2400">
              <a:latin typeface="Times New Roman" pitchFamily="18" charset="0"/>
              <a:ea typeface="SimSun" pitchFamily="2" charset="-122"/>
            </a:endParaRPr>
          </a:p>
        </p:txBody>
      </p:sp>
      <p:sp>
        <p:nvSpPr>
          <p:cNvPr id="65560" name="Rectangle 25"/>
          <p:cNvSpPr>
            <a:spLocks noChangeArrowheads="1"/>
          </p:cNvSpPr>
          <p:nvPr/>
        </p:nvSpPr>
        <p:spPr bwMode="auto">
          <a:xfrm>
            <a:off x="3219450" y="5467350"/>
            <a:ext cx="55563"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65561" name="Rectangle 26"/>
          <p:cNvSpPr>
            <a:spLocks noChangeArrowheads="1"/>
          </p:cNvSpPr>
          <p:nvPr/>
        </p:nvSpPr>
        <p:spPr bwMode="auto">
          <a:xfrm>
            <a:off x="3654425" y="546735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2</a:t>
            </a:r>
            <a:endParaRPr lang="en-CA" altLang="zh-CN" sz="2400">
              <a:latin typeface="Times New Roman" pitchFamily="18" charset="0"/>
              <a:ea typeface="SimSun" pitchFamily="2" charset="-122"/>
            </a:endParaRPr>
          </a:p>
        </p:txBody>
      </p:sp>
      <p:sp>
        <p:nvSpPr>
          <p:cNvPr id="65562" name="Rectangle 27"/>
          <p:cNvSpPr>
            <a:spLocks noChangeArrowheads="1"/>
          </p:cNvSpPr>
          <p:nvPr/>
        </p:nvSpPr>
        <p:spPr bwMode="auto">
          <a:xfrm>
            <a:off x="3748088" y="5391150"/>
            <a:ext cx="63500" cy="152400"/>
          </a:xfrm>
          <a:prstGeom prst="rect">
            <a:avLst/>
          </a:prstGeom>
          <a:noFill/>
          <a:ln w="9525">
            <a:noFill/>
            <a:miter lim="800000"/>
            <a:headEnd/>
            <a:tailEnd/>
          </a:ln>
        </p:spPr>
        <p:txBody>
          <a:bodyPr wrap="none" lIns="0" tIns="0" rIns="0" bIns="0">
            <a:spAutoFit/>
          </a:bodyPr>
          <a:lstStyle/>
          <a:p>
            <a:r>
              <a:rPr lang="en-CA" altLang="zh-CN" sz="1000" i="1">
                <a:solidFill>
                  <a:srgbClr val="000000"/>
                </a:solidFill>
                <a:latin typeface="Nimbus Roman No9 L" charset="0"/>
                <a:ea typeface="SimSun" pitchFamily="2" charset="-122"/>
              </a:rPr>
              <a:t>k</a:t>
            </a:r>
            <a:endParaRPr lang="en-CA" altLang="zh-CN" sz="2400">
              <a:latin typeface="Times New Roman" pitchFamily="18" charset="0"/>
              <a:ea typeface="SimSun" pitchFamily="2" charset="-122"/>
            </a:endParaRPr>
          </a:p>
        </p:txBody>
      </p:sp>
      <p:sp>
        <p:nvSpPr>
          <p:cNvPr id="65563" name="Rectangle 28"/>
          <p:cNvSpPr>
            <a:spLocks noChangeArrowheads="1"/>
          </p:cNvSpPr>
          <p:nvPr/>
        </p:nvSpPr>
        <p:spPr bwMode="auto">
          <a:xfrm>
            <a:off x="3956050" y="546735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65564" name="Rectangle 29"/>
          <p:cNvSpPr>
            <a:spLocks noChangeArrowheads="1"/>
          </p:cNvSpPr>
          <p:nvPr/>
        </p:nvSpPr>
        <p:spPr bwMode="auto">
          <a:xfrm>
            <a:off x="3824288" y="5467350"/>
            <a:ext cx="55562"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65565" name="Rectangle 30"/>
          <p:cNvSpPr>
            <a:spLocks noChangeArrowheads="1"/>
          </p:cNvSpPr>
          <p:nvPr/>
        </p:nvSpPr>
        <p:spPr bwMode="auto">
          <a:xfrm>
            <a:off x="4560888" y="546735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2</a:t>
            </a:r>
            <a:endParaRPr lang="en-CA" altLang="zh-CN" sz="2400">
              <a:latin typeface="Times New Roman" pitchFamily="18" charset="0"/>
              <a:ea typeface="SimSun" pitchFamily="2" charset="-122"/>
            </a:endParaRPr>
          </a:p>
        </p:txBody>
      </p:sp>
      <p:sp>
        <p:nvSpPr>
          <p:cNvPr id="65566" name="Rectangle 31"/>
          <p:cNvSpPr>
            <a:spLocks noChangeArrowheads="1"/>
          </p:cNvSpPr>
          <p:nvPr/>
        </p:nvSpPr>
        <p:spPr bwMode="auto">
          <a:xfrm>
            <a:off x="4654550" y="5391150"/>
            <a:ext cx="63500" cy="152400"/>
          </a:xfrm>
          <a:prstGeom prst="rect">
            <a:avLst/>
          </a:prstGeom>
          <a:noFill/>
          <a:ln w="9525">
            <a:noFill/>
            <a:miter lim="800000"/>
            <a:headEnd/>
            <a:tailEnd/>
          </a:ln>
        </p:spPr>
        <p:txBody>
          <a:bodyPr wrap="none" lIns="0" tIns="0" rIns="0" bIns="0">
            <a:spAutoFit/>
          </a:bodyPr>
          <a:lstStyle/>
          <a:p>
            <a:r>
              <a:rPr lang="en-CA" altLang="zh-CN" sz="1000" i="1">
                <a:solidFill>
                  <a:srgbClr val="000000"/>
                </a:solidFill>
                <a:latin typeface="Nimbus Roman No9 L" charset="0"/>
                <a:ea typeface="SimSun" pitchFamily="2" charset="-122"/>
              </a:rPr>
              <a:t>k</a:t>
            </a:r>
            <a:endParaRPr lang="en-CA" altLang="zh-CN" sz="2400">
              <a:latin typeface="Times New Roman" pitchFamily="18" charset="0"/>
              <a:ea typeface="SimSun" pitchFamily="2" charset="-122"/>
            </a:endParaRPr>
          </a:p>
        </p:txBody>
      </p:sp>
      <p:sp>
        <p:nvSpPr>
          <p:cNvPr id="65567" name="Rectangle 32"/>
          <p:cNvSpPr>
            <a:spLocks noChangeArrowheads="1"/>
          </p:cNvSpPr>
          <p:nvPr/>
        </p:nvSpPr>
        <p:spPr bwMode="auto">
          <a:xfrm>
            <a:off x="4862513" y="546735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4</a:t>
            </a:r>
            <a:endParaRPr lang="en-CA" altLang="zh-CN" sz="2400">
              <a:latin typeface="Times New Roman" pitchFamily="18" charset="0"/>
              <a:ea typeface="SimSun" pitchFamily="2" charset="-122"/>
            </a:endParaRPr>
          </a:p>
        </p:txBody>
      </p:sp>
      <p:sp>
        <p:nvSpPr>
          <p:cNvPr id="65568" name="Rectangle 33"/>
          <p:cNvSpPr>
            <a:spLocks noChangeArrowheads="1"/>
          </p:cNvSpPr>
          <p:nvPr/>
        </p:nvSpPr>
        <p:spPr bwMode="auto">
          <a:xfrm>
            <a:off x="4730750" y="5467350"/>
            <a:ext cx="55563"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65569" name="Rectangle 34"/>
          <p:cNvSpPr>
            <a:spLocks noChangeArrowheads="1"/>
          </p:cNvSpPr>
          <p:nvPr/>
        </p:nvSpPr>
        <p:spPr bwMode="auto">
          <a:xfrm>
            <a:off x="1200150" y="546735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2</a:t>
            </a:r>
            <a:endParaRPr lang="en-CA" altLang="zh-CN" sz="2400">
              <a:latin typeface="Times New Roman" pitchFamily="18" charset="0"/>
              <a:ea typeface="SimSun" pitchFamily="2" charset="-122"/>
            </a:endParaRPr>
          </a:p>
        </p:txBody>
      </p:sp>
      <p:sp>
        <p:nvSpPr>
          <p:cNvPr id="65570" name="Rectangle 35"/>
          <p:cNvSpPr>
            <a:spLocks noChangeArrowheads="1"/>
          </p:cNvSpPr>
          <p:nvPr/>
        </p:nvSpPr>
        <p:spPr bwMode="auto">
          <a:xfrm>
            <a:off x="1293813" y="5391150"/>
            <a:ext cx="63500" cy="152400"/>
          </a:xfrm>
          <a:prstGeom prst="rect">
            <a:avLst/>
          </a:prstGeom>
          <a:noFill/>
          <a:ln w="9525">
            <a:noFill/>
            <a:miter lim="800000"/>
            <a:headEnd/>
            <a:tailEnd/>
          </a:ln>
        </p:spPr>
        <p:txBody>
          <a:bodyPr wrap="none" lIns="0" tIns="0" rIns="0" bIns="0">
            <a:spAutoFit/>
          </a:bodyPr>
          <a:lstStyle/>
          <a:p>
            <a:r>
              <a:rPr lang="en-CA" altLang="zh-CN" sz="1000" i="1">
                <a:solidFill>
                  <a:srgbClr val="000000"/>
                </a:solidFill>
                <a:latin typeface="Nimbus Roman No9 L" charset="0"/>
                <a:ea typeface="SimSun" pitchFamily="2" charset="-122"/>
              </a:rPr>
              <a:t>k</a:t>
            </a:r>
            <a:endParaRPr lang="en-CA" altLang="zh-CN" sz="2400">
              <a:latin typeface="Times New Roman" pitchFamily="18" charset="0"/>
              <a:ea typeface="SimSun" pitchFamily="2" charset="-122"/>
            </a:endParaRPr>
          </a:p>
        </p:txBody>
      </p:sp>
      <p:sp>
        <p:nvSpPr>
          <p:cNvPr id="65571" name="Rectangle 36"/>
          <p:cNvSpPr>
            <a:spLocks noChangeArrowheads="1"/>
          </p:cNvSpPr>
          <p:nvPr/>
        </p:nvSpPr>
        <p:spPr bwMode="auto">
          <a:xfrm>
            <a:off x="1482725" y="546735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4</a:t>
            </a:r>
            <a:endParaRPr lang="en-CA" altLang="zh-CN" sz="2400">
              <a:latin typeface="Times New Roman" pitchFamily="18" charset="0"/>
              <a:ea typeface="SimSun" pitchFamily="2" charset="-122"/>
            </a:endParaRPr>
          </a:p>
        </p:txBody>
      </p:sp>
      <p:sp>
        <p:nvSpPr>
          <p:cNvPr id="65572" name="Rectangle 37"/>
          <p:cNvSpPr>
            <a:spLocks noChangeArrowheads="1"/>
          </p:cNvSpPr>
          <p:nvPr/>
        </p:nvSpPr>
        <p:spPr bwMode="auto">
          <a:xfrm>
            <a:off x="1370013" y="5467350"/>
            <a:ext cx="55562"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65573" name="Rectangle 38"/>
          <p:cNvSpPr>
            <a:spLocks noChangeArrowheads="1"/>
          </p:cNvSpPr>
          <p:nvPr/>
        </p:nvSpPr>
        <p:spPr bwMode="auto">
          <a:xfrm>
            <a:off x="1992313" y="2786063"/>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65574" name="Rectangle 39"/>
          <p:cNvSpPr>
            <a:spLocks noChangeArrowheads="1"/>
          </p:cNvSpPr>
          <p:nvPr/>
        </p:nvSpPr>
        <p:spPr bwMode="auto">
          <a:xfrm>
            <a:off x="2597150" y="2786063"/>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65575" name="Rectangle 40"/>
          <p:cNvSpPr>
            <a:spLocks noChangeArrowheads="1"/>
          </p:cNvSpPr>
          <p:nvPr/>
        </p:nvSpPr>
        <p:spPr bwMode="auto">
          <a:xfrm>
            <a:off x="3200400" y="2786063"/>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2</a:t>
            </a:r>
            <a:endParaRPr lang="en-CA" altLang="zh-CN" sz="2400">
              <a:latin typeface="Times New Roman" pitchFamily="18" charset="0"/>
              <a:ea typeface="SimSun" pitchFamily="2" charset="-122"/>
            </a:endParaRPr>
          </a:p>
        </p:txBody>
      </p:sp>
      <p:sp>
        <p:nvSpPr>
          <p:cNvPr id="65576" name="Rectangle 41"/>
          <p:cNvSpPr>
            <a:spLocks noChangeArrowheads="1"/>
          </p:cNvSpPr>
          <p:nvPr/>
        </p:nvSpPr>
        <p:spPr bwMode="auto">
          <a:xfrm>
            <a:off x="3805238" y="2786063"/>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3</a:t>
            </a:r>
            <a:endParaRPr lang="en-CA" altLang="zh-CN" sz="2400">
              <a:latin typeface="Times New Roman" pitchFamily="18" charset="0"/>
              <a:ea typeface="SimSun" pitchFamily="2" charset="-122"/>
            </a:endParaRPr>
          </a:p>
        </p:txBody>
      </p:sp>
      <p:sp>
        <p:nvSpPr>
          <p:cNvPr id="65577" name="Rectangle 42"/>
          <p:cNvSpPr>
            <a:spLocks noChangeArrowheads="1"/>
          </p:cNvSpPr>
          <p:nvPr/>
        </p:nvSpPr>
        <p:spPr bwMode="auto">
          <a:xfrm>
            <a:off x="1992313" y="327660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4</a:t>
            </a:r>
            <a:endParaRPr lang="en-CA" altLang="zh-CN" sz="2400">
              <a:latin typeface="Times New Roman" pitchFamily="18" charset="0"/>
              <a:ea typeface="SimSun" pitchFamily="2" charset="-122"/>
            </a:endParaRPr>
          </a:p>
        </p:txBody>
      </p:sp>
      <p:sp>
        <p:nvSpPr>
          <p:cNvPr id="65578" name="Rectangle 43"/>
          <p:cNvSpPr>
            <a:spLocks noChangeArrowheads="1"/>
          </p:cNvSpPr>
          <p:nvPr/>
        </p:nvSpPr>
        <p:spPr bwMode="auto">
          <a:xfrm>
            <a:off x="2597150" y="327660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5</a:t>
            </a:r>
            <a:endParaRPr lang="en-CA" altLang="zh-CN" sz="2400">
              <a:latin typeface="Times New Roman" pitchFamily="18" charset="0"/>
              <a:ea typeface="SimSun" pitchFamily="2" charset="-122"/>
            </a:endParaRPr>
          </a:p>
        </p:txBody>
      </p:sp>
      <p:sp>
        <p:nvSpPr>
          <p:cNvPr id="65579" name="Rectangle 44"/>
          <p:cNvSpPr>
            <a:spLocks noChangeArrowheads="1"/>
          </p:cNvSpPr>
          <p:nvPr/>
        </p:nvSpPr>
        <p:spPr bwMode="auto">
          <a:xfrm>
            <a:off x="3200400" y="327660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6</a:t>
            </a:r>
            <a:endParaRPr lang="en-CA" altLang="zh-CN" sz="2400">
              <a:latin typeface="Times New Roman" pitchFamily="18" charset="0"/>
              <a:ea typeface="SimSun" pitchFamily="2" charset="-122"/>
            </a:endParaRPr>
          </a:p>
        </p:txBody>
      </p:sp>
      <p:sp>
        <p:nvSpPr>
          <p:cNvPr id="65580" name="Rectangle 45"/>
          <p:cNvSpPr>
            <a:spLocks noChangeArrowheads="1"/>
          </p:cNvSpPr>
          <p:nvPr/>
        </p:nvSpPr>
        <p:spPr bwMode="auto">
          <a:xfrm>
            <a:off x="3805238" y="327660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7</a:t>
            </a:r>
            <a:endParaRPr lang="en-CA" altLang="zh-CN" sz="2400">
              <a:latin typeface="Times New Roman" pitchFamily="18" charset="0"/>
              <a:ea typeface="SimSun" pitchFamily="2" charset="-122"/>
            </a:endParaRPr>
          </a:p>
        </p:txBody>
      </p:sp>
      <p:sp>
        <p:nvSpPr>
          <p:cNvPr id="65581" name="Rectangle 46"/>
          <p:cNvSpPr>
            <a:spLocks noChangeArrowheads="1"/>
          </p:cNvSpPr>
          <p:nvPr/>
        </p:nvSpPr>
        <p:spPr bwMode="auto">
          <a:xfrm>
            <a:off x="4824413" y="2786063"/>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65582" name="Rectangle 47"/>
          <p:cNvSpPr>
            <a:spLocks noChangeArrowheads="1"/>
          </p:cNvSpPr>
          <p:nvPr/>
        </p:nvSpPr>
        <p:spPr bwMode="auto">
          <a:xfrm>
            <a:off x="1331913" y="2786063"/>
            <a:ext cx="138112" cy="198437"/>
          </a:xfrm>
          <a:prstGeom prst="rect">
            <a:avLst/>
          </a:prstGeom>
          <a:noFill/>
          <a:ln w="9525">
            <a:noFill/>
            <a:miter lim="800000"/>
            <a:headEnd/>
            <a:tailEnd/>
          </a:ln>
        </p:spPr>
        <p:txBody>
          <a:bodyPr wrap="none" lIns="0" tIns="0" rIns="0" bIns="0">
            <a:spAutoFit/>
          </a:bodyPr>
          <a:lstStyle/>
          <a:p>
            <a:r>
              <a:rPr lang="zh-CN" altLang="en-CA" sz="1300">
                <a:solidFill>
                  <a:srgbClr val="000000"/>
                </a:solidFill>
                <a:latin typeface="Nimbus Roman No9 L" charset="0"/>
                <a:ea typeface="SimSun" pitchFamily="2" charset="-122"/>
              </a:rPr>
              <a:t> </a:t>
            </a:r>
            <a:r>
              <a:rPr lang="en-CA" altLang="zh-CN" sz="13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65583" name="Rectangle 48"/>
          <p:cNvSpPr>
            <a:spLocks noChangeArrowheads="1"/>
          </p:cNvSpPr>
          <p:nvPr/>
        </p:nvSpPr>
        <p:spPr bwMode="auto">
          <a:xfrm>
            <a:off x="1370013" y="327660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4</a:t>
            </a:r>
            <a:endParaRPr lang="en-CA" altLang="zh-CN" sz="2400">
              <a:latin typeface="Times New Roman" pitchFamily="18" charset="0"/>
              <a:ea typeface="SimSun" pitchFamily="2" charset="-122"/>
            </a:endParaRPr>
          </a:p>
        </p:txBody>
      </p:sp>
      <p:sp>
        <p:nvSpPr>
          <p:cNvPr id="65584" name="Rectangle 49"/>
          <p:cNvSpPr>
            <a:spLocks noChangeArrowheads="1"/>
          </p:cNvSpPr>
          <p:nvPr/>
        </p:nvSpPr>
        <p:spPr bwMode="auto">
          <a:xfrm>
            <a:off x="5108575" y="2671763"/>
            <a:ext cx="2416175" cy="3116262"/>
          </a:xfrm>
          <a:prstGeom prst="rect">
            <a:avLst/>
          </a:prstGeom>
          <a:noFill/>
          <a:ln w="19050">
            <a:solidFill>
              <a:srgbClr val="00FFFF"/>
            </a:solidFill>
            <a:miter lim="800000"/>
            <a:headEnd/>
            <a:tailEnd/>
          </a:ln>
        </p:spPr>
        <p:txBody>
          <a:bodyPr/>
          <a:lstStyle/>
          <a:p>
            <a:endParaRPr lang="en-US"/>
          </a:p>
        </p:txBody>
      </p:sp>
      <p:sp>
        <p:nvSpPr>
          <p:cNvPr id="65585" name="Line 50"/>
          <p:cNvSpPr>
            <a:spLocks noChangeShapeType="1"/>
          </p:cNvSpPr>
          <p:nvPr/>
        </p:nvSpPr>
        <p:spPr bwMode="auto">
          <a:xfrm flipH="1">
            <a:off x="5108575" y="3143250"/>
            <a:ext cx="2416175" cy="1588"/>
          </a:xfrm>
          <a:prstGeom prst="line">
            <a:avLst/>
          </a:prstGeom>
          <a:noFill/>
          <a:ln w="19050">
            <a:solidFill>
              <a:srgbClr val="00FFFF"/>
            </a:solidFill>
            <a:round/>
            <a:headEnd/>
            <a:tailEnd/>
          </a:ln>
        </p:spPr>
        <p:txBody>
          <a:bodyPr/>
          <a:lstStyle/>
          <a:p>
            <a:endParaRPr lang="en-IN"/>
          </a:p>
        </p:txBody>
      </p:sp>
      <p:sp>
        <p:nvSpPr>
          <p:cNvPr id="65586" name="Line 51"/>
          <p:cNvSpPr>
            <a:spLocks noChangeShapeType="1"/>
          </p:cNvSpPr>
          <p:nvPr/>
        </p:nvSpPr>
        <p:spPr bwMode="auto">
          <a:xfrm flipH="1">
            <a:off x="5108575" y="3635375"/>
            <a:ext cx="2416175" cy="1588"/>
          </a:xfrm>
          <a:prstGeom prst="line">
            <a:avLst/>
          </a:prstGeom>
          <a:noFill/>
          <a:ln w="19050">
            <a:solidFill>
              <a:srgbClr val="00FFFF"/>
            </a:solidFill>
            <a:round/>
            <a:headEnd/>
            <a:tailEnd/>
          </a:ln>
        </p:spPr>
        <p:txBody>
          <a:bodyPr/>
          <a:lstStyle/>
          <a:p>
            <a:endParaRPr lang="en-IN"/>
          </a:p>
        </p:txBody>
      </p:sp>
      <p:sp>
        <p:nvSpPr>
          <p:cNvPr id="65587" name="Line 52"/>
          <p:cNvSpPr>
            <a:spLocks noChangeShapeType="1"/>
          </p:cNvSpPr>
          <p:nvPr/>
        </p:nvSpPr>
        <p:spPr bwMode="auto">
          <a:xfrm flipV="1">
            <a:off x="5711825" y="2671763"/>
            <a:ext cx="1588" cy="963612"/>
          </a:xfrm>
          <a:prstGeom prst="line">
            <a:avLst/>
          </a:prstGeom>
          <a:noFill/>
          <a:ln w="19050">
            <a:solidFill>
              <a:srgbClr val="00FFFF"/>
            </a:solidFill>
            <a:round/>
            <a:headEnd/>
            <a:tailEnd/>
          </a:ln>
        </p:spPr>
        <p:txBody>
          <a:bodyPr/>
          <a:lstStyle/>
          <a:p>
            <a:endParaRPr lang="en-IN"/>
          </a:p>
        </p:txBody>
      </p:sp>
      <p:sp>
        <p:nvSpPr>
          <p:cNvPr id="65588" name="Line 53"/>
          <p:cNvSpPr>
            <a:spLocks noChangeShapeType="1"/>
          </p:cNvSpPr>
          <p:nvPr/>
        </p:nvSpPr>
        <p:spPr bwMode="auto">
          <a:xfrm flipV="1">
            <a:off x="6316663" y="2671763"/>
            <a:ext cx="1587" cy="963612"/>
          </a:xfrm>
          <a:prstGeom prst="line">
            <a:avLst/>
          </a:prstGeom>
          <a:noFill/>
          <a:ln w="19050">
            <a:solidFill>
              <a:srgbClr val="00FFFF"/>
            </a:solidFill>
            <a:round/>
            <a:headEnd/>
            <a:tailEnd/>
          </a:ln>
        </p:spPr>
        <p:txBody>
          <a:bodyPr/>
          <a:lstStyle/>
          <a:p>
            <a:endParaRPr lang="en-IN"/>
          </a:p>
        </p:txBody>
      </p:sp>
      <p:sp>
        <p:nvSpPr>
          <p:cNvPr id="65589" name="Line 54"/>
          <p:cNvSpPr>
            <a:spLocks noChangeShapeType="1"/>
          </p:cNvSpPr>
          <p:nvPr/>
        </p:nvSpPr>
        <p:spPr bwMode="auto">
          <a:xfrm flipV="1">
            <a:off x="6921500" y="2671763"/>
            <a:ext cx="1588" cy="963612"/>
          </a:xfrm>
          <a:prstGeom prst="line">
            <a:avLst/>
          </a:prstGeom>
          <a:noFill/>
          <a:ln w="19050">
            <a:solidFill>
              <a:srgbClr val="00FFFF"/>
            </a:solidFill>
            <a:round/>
            <a:headEnd/>
            <a:tailEnd/>
          </a:ln>
        </p:spPr>
        <p:txBody>
          <a:bodyPr/>
          <a:lstStyle/>
          <a:p>
            <a:endParaRPr lang="en-IN"/>
          </a:p>
        </p:txBody>
      </p:sp>
      <p:sp>
        <p:nvSpPr>
          <p:cNvPr id="65590" name="Line 55"/>
          <p:cNvSpPr>
            <a:spLocks noChangeShapeType="1"/>
          </p:cNvSpPr>
          <p:nvPr/>
        </p:nvSpPr>
        <p:spPr bwMode="auto">
          <a:xfrm flipH="1">
            <a:off x="5108575" y="5316538"/>
            <a:ext cx="2416175" cy="1587"/>
          </a:xfrm>
          <a:prstGeom prst="line">
            <a:avLst/>
          </a:prstGeom>
          <a:noFill/>
          <a:ln w="19050">
            <a:solidFill>
              <a:srgbClr val="00FFFF"/>
            </a:solidFill>
            <a:round/>
            <a:headEnd/>
            <a:tailEnd/>
          </a:ln>
        </p:spPr>
        <p:txBody>
          <a:bodyPr/>
          <a:lstStyle/>
          <a:p>
            <a:endParaRPr lang="en-IN"/>
          </a:p>
        </p:txBody>
      </p:sp>
      <p:sp>
        <p:nvSpPr>
          <p:cNvPr id="65591" name="Line 56"/>
          <p:cNvSpPr>
            <a:spLocks noChangeShapeType="1"/>
          </p:cNvSpPr>
          <p:nvPr/>
        </p:nvSpPr>
        <p:spPr bwMode="auto">
          <a:xfrm flipV="1">
            <a:off x="5711825" y="5316538"/>
            <a:ext cx="1588" cy="471487"/>
          </a:xfrm>
          <a:prstGeom prst="line">
            <a:avLst/>
          </a:prstGeom>
          <a:noFill/>
          <a:ln w="19050">
            <a:solidFill>
              <a:srgbClr val="00FFFF"/>
            </a:solidFill>
            <a:round/>
            <a:headEnd/>
            <a:tailEnd/>
          </a:ln>
        </p:spPr>
        <p:txBody>
          <a:bodyPr/>
          <a:lstStyle/>
          <a:p>
            <a:endParaRPr lang="en-IN"/>
          </a:p>
        </p:txBody>
      </p:sp>
      <p:sp>
        <p:nvSpPr>
          <p:cNvPr id="65592" name="Line 57"/>
          <p:cNvSpPr>
            <a:spLocks noChangeShapeType="1"/>
          </p:cNvSpPr>
          <p:nvPr/>
        </p:nvSpPr>
        <p:spPr bwMode="auto">
          <a:xfrm flipV="1">
            <a:off x="6316663" y="5316538"/>
            <a:ext cx="1587" cy="471487"/>
          </a:xfrm>
          <a:prstGeom prst="line">
            <a:avLst/>
          </a:prstGeom>
          <a:noFill/>
          <a:ln w="19050">
            <a:solidFill>
              <a:srgbClr val="00FFFF"/>
            </a:solidFill>
            <a:round/>
            <a:headEnd/>
            <a:tailEnd/>
          </a:ln>
        </p:spPr>
        <p:txBody>
          <a:bodyPr/>
          <a:lstStyle/>
          <a:p>
            <a:endParaRPr lang="en-IN"/>
          </a:p>
        </p:txBody>
      </p:sp>
      <p:sp>
        <p:nvSpPr>
          <p:cNvPr id="65593" name="Line 58"/>
          <p:cNvSpPr>
            <a:spLocks noChangeShapeType="1"/>
          </p:cNvSpPr>
          <p:nvPr/>
        </p:nvSpPr>
        <p:spPr bwMode="auto">
          <a:xfrm flipV="1">
            <a:off x="6921500" y="5316538"/>
            <a:ext cx="1588" cy="471487"/>
          </a:xfrm>
          <a:prstGeom prst="line">
            <a:avLst/>
          </a:prstGeom>
          <a:noFill/>
          <a:ln w="19050">
            <a:solidFill>
              <a:srgbClr val="00FFFF"/>
            </a:solidFill>
            <a:round/>
            <a:headEnd/>
            <a:tailEnd/>
          </a:ln>
        </p:spPr>
        <p:txBody>
          <a:bodyPr/>
          <a:lstStyle/>
          <a:p>
            <a:endParaRPr lang="en-IN"/>
          </a:p>
        </p:txBody>
      </p:sp>
      <p:sp>
        <p:nvSpPr>
          <p:cNvPr id="65594" name="Rectangle 59"/>
          <p:cNvSpPr>
            <a:spLocks noChangeArrowheads="1"/>
          </p:cNvSpPr>
          <p:nvPr/>
        </p:nvSpPr>
        <p:spPr bwMode="auto">
          <a:xfrm>
            <a:off x="5240338" y="546735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2</a:t>
            </a:r>
            <a:endParaRPr lang="en-CA" altLang="zh-CN" sz="2400">
              <a:latin typeface="Times New Roman" pitchFamily="18" charset="0"/>
              <a:ea typeface="SimSun" pitchFamily="2" charset="-122"/>
            </a:endParaRPr>
          </a:p>
        </p:txBody>
      </p:sp>
      <p:sp>
        <p:nvSpPr>
          <p:cNvPr id="65595" name="Rectangle 60"/>
          <p:cNvSpPr>
            <a:spLocks noChangeArrowheads="1"/>
          </p:cNvSpPr>
          <p:nvPr/>
        </p:nvSpPr>
        <p:spPr bwMode="auto">
          <a:xfrm>
            <a:off x="5316538" y="5391150"/>
            <a:ext cx="63500" cy="152400"/>
          </a:xfrm>
          <a:prstGeom prst="rect">
            <a:avLst/>
          </a:prstGeom>
          <a:noFill/>
          <a:ln w="9525">
            <a:noFill/>
            <a:miter lim="800000"/>
            <a:headEnd/>
            <a:tailEnd/>
          </a:ln>
        </p:spPr>
        <p:txBody>
          <a:bodyPr wrap="none" lIns="0" tIns="0" rIns="0" bIns="0">
            <a:spAutoFit/>
          </a:bodyPr>
          <a:lstStyle/>
          <a:p>
            <a:r>
              <a:rPr lang="en-CA" altLang="zh-CN" sz="1000" i="1">
                <a:solidFill>
                  <a:srgbClr val="000000"/>
                </a:solidFill>
                <a:latin typeface="Nimbus Roman No9 L" charset="0"/>
                <a:ea typeface="SimSun" pitchFamily="2" charset="-122"/>
              </a:rPr>
              <a:t>k</a:t>
            </a:r>
            <a:endParaRPr lang="en-CA" altLang="zh-CN" sz="2400">
              <a:latin typeface="Times New Roman" pitchFamily="18" charset="0"/>
              <a:ea typeface="SimSun" pitchFamily="2" charset="-122"/>
            </a:endParaRPr>
          </a:p>
        </p:txBody>
      </p:sp>
      <p:sp>
        <p:nvSpPr>
          <p:cNvPr id="65596" name="Rectangle 61"/>
          <p:cNvSpPr>
            <a:spLocks noChangeArrowheads="1"/>
          </p:cNvSpPr>
          <p:nvPr/>
        </p:nvSpPr>
        <p:spPr bwMode="auto">
          <a:xfrm>
            <a:off x="5522913" y="546735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65597" name="Rectangle 62"/>
          <p:cNvSpPr>
            <a:spLocks noChangeArrowheads="1"/>
          </p:cNvSpPr>
          <p:nvPr/>
        </p:nvSpPr>
        <p:spPr bwMode="auto">
          <a:xfrm>
            <a:off x="5391150" y="5467350"/>
            <a:ext cx="55563"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65598" name="Rectangle 63"/>
          <p:cNvSpPr>
            <a:spLocks noChangeArrowheads="1"/>
          </p:cNvSpPr>
          <p:nvPr/>
        </p:nvSpPr>
        <p:spPr bwMode="auto">
          <a:xfrm>
            <a:off x="5826125" y="546735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2</a:t>
            </a:r>
            <a:endParaRPr lang="en-CA" altLang="zh-CN" sz="2400">
              <a:latin typeface="Times New Roman" pitchFamily="18" charset="0"/>
              <a:ea typeface="SimSun" pitchFamily="2" charset="-122"/>
            </a:endParaRPr>
          </a:p>
        </p:txBody>
      </p:sp>
      <p:sp>
        <p:nvSpPr>
          <p:cNvPr id="65599" name="Rectangle 64"/>
          <p:cNvSpPr>
            <a:spLocks noChangeArrowheads="1"/>
          </p:cNvSpPr>
          <p:nvPr/>
        </p:nvSpPr>
        <p:spPr bwMode="auto">
          <a:xfrm>
            <a:off x="5919788" y="5391150"/>
            <a:ext cx="63500" cy="152400"/>
          </a:xfrm>
          <a:prstGeom prst="rect">
            <a:avLst/>
          </a:prstGeom>
          <a:noFill/>
          <a:ln w="9525">
            <a:noFill/>
            <a:miter lim="800000"/>
            <a:headEnd/>
            <a:tailEnd/>
          </a:ln>
        </p:spPr>
        <p:txBody>
          <a:bodyPr wrap="none" lIns="0" tIns="0" rIns="0" bIns="0">
            <a:spAutoFit/>
          </a:bodyPr>
          <a:lstStyle/>
          <a:p>
            <a:r>
              <a:rPr lang="en-CA" altLang="zh-CN" sz="1000" i="1">
                <a:solidFill>
                  <a:srgbClr val="000000"/>
                </a:solidFill>
                <a:latin typeface="Nimbus Roman No9 L" charset="0"/>
                <a:ea typeface="SimSun" pitchFamily="2" charset="-122"/>
              </a:rPr>
              <a:t>k</a:t>
            </a:r>
            <a:endParaRPr lang="en-CA" altLang="zh-CN" sz="2400">
              <a:latin typeface="Times New Roman" pitchFamily="18" charset="0"/>
              <a:ea typeface="SimSun" pitchFamily="2" charset="-122"/>
            </a:endParaRPr>
          </a:p>
        </p:txBody>
      </p:sp>
      <p:sp>
        <p:nvSpPr>
          <p:cNvPr id="65600" name="Rectangle 65"/>
          <p:cNvSpPr>
            <a:spLocks noChangeArrowheads="1"/>
          </p:cNvSpPr>
          <p:nvPr/>
        </p:nvSpPr>
        <p:spPr bwMode="auto">
          <a:xfrm>
            <a:off x="6127750" y="546735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2</a:t>
            </a:r>
            <a:endParaRPr lang="en-CA" altLang="zh-CN" sz="2400">
              <a:latin typeface="Times New Roman" pitchFamily="18" charset="0"/>
              <a:ea typeface="SimSun" pitchFamily="2" charset="-122"/>
            </a:endParaRPr>
          </a:p>
        </p:txBody>
      </p:sp>
      <p:sp>
        <p:nvSpPr>
          <p:cNvPr id="65601" name="Rectangle 66"/>
          <p:cNvSpPr>
            <a:spLocks noChangeArrowheads="1"/>
          </p:cNvSpPr>
          <p:nvPr/>
        </p:nvSpPr>
        <p:spPr bwMode="auto">
          <a:xfrm>
            <a:off x="5995988" y="5467350"/>
            <a:ext cx="55562"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65602" name="Rectangle 67"/>
          <p:cNvSpPr>
            <a:spLocks noChangeArrowheads="1"/>
          </p:cNvSpPr>
          <p:nvPr/>
        </p:nvSpPr>
        <p:spPr bwMode="auto">
          <a:xfrm>
            <a:off x="6429375" y="546735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2</a:t>
            </a:r>
            <a:endParaRPr lang="en-CA" altLang="zh-CN" sz="2400">
              <a:latin typeface="Times New Roman" pitchFamily="18" charset="0"/>
              <a:ea typeface="SimSun" pitchFamily="2" charset="-122"/>
            </a:endParaRPr>
          </a:p>
        </p:txBody>
      </p:sp>
      <p:sp>
        <p:nvSpPr>
          <p:cNvPr id="65603" name="Rectangle 68"/>
          <p:cNvSpPr>
            <a:spLocks noChangeArrowheads="1"/>
          </p:cNvSpPr>
          <p:nvPr/>
        </p:nvSpPr>
        <p:spPr bwMode="auto">
          <a:xfrm>
            <a:off x="6524625" y="5391150"/>
            <a:ext cx="63500" cy="152400"/>
          </a:xfrm>
          <a:prstGeom prst="rect">
            <a:avLst/>
          </a:prstGeom>
          <a:noFill/>
          <a:ln w="9525">
            <a:noFill/>
            <a:miter lim="800000"/>
            <a:headEnd/>
            <a:tailEnd/>
          </a:ln>
        </p:spPr>
        <p:txBody>
          <a:bodyPr wrap="none" lIns="0" tIns="0" rIns="0" bIns="0">
            <a:spAutoFit/>
          </a:bodyPr>
          <a:lstStyle/>
          <a:p>
            <a:r>
              <a:rPr lang="en-CA" altLang="zh-CN" sz="1000" i="1">
                <a:solidFill>
                  <a:srgbClr val="000000"/>
                </a:solidFill>
                <a:latin typeface="Nimbus Roman No9 L" charset="0"/>
                <a:ea typeface="SimSun" pitchFamily="2" charset="-122"/>
              </a:rPr>
              <a:t>k</a:t>
            </a:r>
            <a:endParaRPr lang="en-CA" altLang="zh-CN" sz="2400">
              <a:latin typeface="Times New Roman" pitchFamily="18" charset="0"/>
              <a:ea typeface="SimSun" pitchFamily="2" charset="-122"/>
            </a:endParaRPr>
          </a:p>
        </p:txBody>
      </p:sp>
      <p:sp>
        <p:nvSpPr>
          <p:cNvPr id="65604" name="Rectangle 69"/>
          <p:cNvSpPr>
            <a:spLocks noChangeArrowheads="1"/>
          </p:cNvSpPr>
          <p:nvPr/>
        </p:nvSpPr>
        <p:spPr bwMode="auto">
          <a:xfrm>
            <a:off x="6713538" y="546735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3</a:t>
            </a:r>
            <a:endParaRPr lang="en-CA" altLang="zh-CN" sz="2400">
              <a:latin typeface="Times New Roman" pitchFamily="18" charset="0"/>
              <a:ea typeface="SimSun" pitchFamily="2" charset="-122"/>
            </a:endParaRPr>
          </a:p>
        </p:txBody>
      </p:sp>
      <p:sp>
        <p:nvSpPr>
          <p:cNvPr id="65605" name="Rectangle 70"/>
          <p:cNvSpPr>
            <a:spLocks noChangeArrowheads="1"/>
          </p:cNvSpPr>
          <p:nvPr/>
        </p:nvSpPr>
        <p:spPr bwMode="auto">
          <a:xfrm>
            <a:off x="6599238" y="5467350"/>
            <a:ext cx="55562"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65606" name="Rectangle 71"/>
          <p:cNvSpPr>
            <a:spLocks noChangeArrowheads="1"/>
          </p:cNvSpPr>
          <p:nvPr/>
        </p:nvSpPr>
        <p:spPr bwMode="auto">
          <a:xfrm>
            <a:off x="7034213" y="546735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2</a:t>
            </a:r>
            <a:endParaRPr lang="en-CA" altLang="zh-CN" sz="2400">
              <a:latin typeface="Times New Roman" pitchFamily="18" charset="0"/>
              <a:ea typeface="SimSun" pitchFamily="2" charset="-122"/>
            </a:endParaRPr>
          </a:p>
        </p:txBody>
      </p:sp>
      <p:sp>
        <p:nvSpPr>
          <p:cNvPr id="65607" name="Rectangle 72"/>
          <p:cNvSpPr>
            <a:spLocks noChangeArrowheads="1"/>
          </p:cNvSpPr>
          <p:nvPr/>
        </p:nvSpPr>
        <p:spPr bwMode="auto">
          <a:xfrm>
            <a:off x="7127875" y="5391150"/>
            <a:ext cx="63500" cy="152400"/>
          </a:xfrm>
          <a:prstGeom prst="rect">
            <a:avLst/>
          </a:prstGeom>
          <a:noFill/>
          <a:ln w="9525">
            <a:noFill/>
            <a:miter lim="800000"/>
            <a:headEnd/>
            <a:tailEnd/>
          </a:ln>
        </p:spPr>
        <p:txBody>
          <a:bodyPr wrap="none" lIns="0" tIns="0" rIns="0" bIns="0">
            <a:spAutoFit/>
          </a:bodyPr>
          <a:lstStyle/>
          <a:p>
            <a:r>
              <a:rPr lang="en-CA" altLang="zh-CN" sz="1000" i="1">
                <a:solidFill>
                  <a:srgbClr val="000000"/>
                </a:solidFill>
                <a:latin typeface="Nimbus Roman No9 L" charset="0"/>
                <a:ea typeface="SimSun" pitchFamily="2" charset="-122"/>
              </a:rPr>
              <a:t>k</a:t>
            </a:r>
            <a:endParaRPr lang="en-CA" altLang="zh-CN" sz="2400">
              <a:latin typeface="Times New Roman" pitchFamily="18" charset="0"/>
              <a:ea typeface="SimSun" pitchFamily="2" charset="-122"/>
            </a:endParaRPr>
          </a:p>
        </p:txBody>
      </p:sp>
      <p:sp>
        <p:nvSpPr>
          <p:cNvPr id="65608" name="Rectangle 73"/>
          <p:cNvSpPr>
            <a:spLocks noChangeArrowheads="1"/>
          </p:cNvSpPr>
          <p:nvPr/>
        </p:nvSpPr>
        <p:spPr bwMode="auto">
          <a:xfrm>
            <a:off x="7316788" y="546735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4</a:t>
            </a:r>
            <a:endParaRPr lang="en-CA" altLang="zh-CN" sz="2400">
              <a:latin typeface="Times New Roman" pitchFamily="18" charset="0"/>
              <a:ea typeface="SimSun" pitchFamily="2" charset="-122"/>
            </a:endParaRPr>
          </a:p>
        </p:txBody>
      </p:sp>
      <p:sp>
        <p:nvSpPr>
          <p:cNvPr id="65609" name="Rectangle 74"/>
          <p:cNvSpPr>
            <a:spLocks noChangeArrowheads="1"/>
          </p:cNvSpPr>
          <p:nvPr/>
        </p:nvSpPr>
        <p:spPr bwMode="auto">
          <a:xfrm>
            <a:off x="7204075" y="5467350"/>
            <a:ext cx="55563"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65610" name="Rectangle 75"/>
          <p:cNvSpPr>
            <a:spLocks noChangeArrowheads="1"/>
          </p:cNvSpPr>
          <p:nvPr/>
        </p:nvSpPr>
        <p:spPr bwMode="auto">
          <a:xfrm>
            <a:off x="5372100" y="2786063"/>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3</a:t>
            </a:r>
            <a:endParaRPr lang="en-CA" altLang="zh-CN" sz="2400">
              <a:latin typeface="Times New Roman" pitchFamily="18" charset="0"/>
              <a:ea typeface="SimSun" pitchFamily="2" charset="-122"/>
            </a:endParaRPr>
          </a:p>
        </p:txBody>
      </p:sp>
      <p:sp>
        <p:nvSpPr>
          <p:cNvPr id="65611" name="Rectangle 76"/>
          <p:cNvSpPr>
            <a:spLocks noChangeArrowheads="1"/>
          </p:cNvSpPr>
          <p:nvPr/>
        </p:nvSpPr>
        <p:spPr bwMode="auto">
          <a:xfrm>
            <a:off x="5976938" y="2786063"/>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2</a:t>
            </a:r>
            <a:endParaRPr lang="en-CA" altLang="zh-CN" sz="2400">
              <a:latin typeface="Times New Roman" pitchFamily="18" charset="0"/>
              <a:ea typeface="SimSun" pitchFamily="2" charset="-122"/>
            </a:endParaRPr>
          </a:p>
        </p:txBody>
      </p:sp>
      <p:sp>
        <p:nvSpPr>
          <p:cNvPr id="65612" name="Rectangle 77"/>
          <p:cNvSpPr>
            <a:spLocks noChangeArrowheads="1"/>
          </p:cNvSpPr>
          <p:nvPr/>
        </p:nvSpPr>
        <p:spPr bwMode="auto">
          <a:xfrm>
            <a:off x="6562725" y="2786063"/>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65613" name="Rectangle 78"/>
          <p:cNvSpPr>
            <a:spLocks noChangeArrowheads="1"/>
          </p:cNvSpPr>
          <p:nvPr/>
        </p:nvSpPr>
        <p:spPr bwMode="auto">
          <a:xfrm>
            <a:off x="7165975" y="2786063"/>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65614" name="Rectangle 79"/>
          <p:cNvSpPr>
            <a:spLocks noChangeArrowheads="1"/>
          </p:cNvSpPr>
          <p:nvPr/>
        </p:nvSpPr>
        <p:spPr bwMode="auto">
          <a:xfrm>
            <a:off x="5372100" y="327660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7</a:t>
            </a:r>
            <a:endParaRPr lang="en-CA" altLang="zh-CN" sz="2400">
              <a:latin typeface="Times New Roman" pitchFamily="18" charset="0"/>
              <a:ea typeface="SimSun" pitchFamily="2" charset="-122"/>
            </a:endParaRPr>
          </a:p>
        </p:txBody>
      </p:sp>
      <p:sp>
        <p:nvSpPr>
          <p:cNvPr id="65615" name="Rectangle 80"/>
          <p:cNvSpPr>
            <a:spLocks noChangeArrowheads="1"/>
          </p:cNvSpPr>
          <p:nvPr/>
        </p:nvSpPr>
        <p:spPr bwMode="auto">
          <a:xfrm>
            <a:off x="5976938" y="327660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6</a:t>
            </a:r>
            <a:endParaRPr lang="en-CA" altLang="zh-CN" sz="2400">
              <a:latin typeface="Times New Roman" pitchFamily="18" charset="0"/>
              <a:ea typeface="SimSun" pitchFamily="2" charset="-122"/>
            </a:endParaRPr>
          </a:p>
        </p:txBody>
      </p:sp>
      <p:sp>
        <p:nvSpPr>
          <p:cNvPr id="65616" name="Rectangle 81"/>
          <p:cNvSpPr>
            <a:spLocks noChangeArrowheads="1"/>
          </p:cNvSpPr>
          <p:nvPr/>
        </p:nvSpPr>
        <p:spPr bwMode="auto">
          <a:xfrm>
            <a:off x="6562725" y="327660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5</a:t>
            </a:r>
            <a:endParaRPr lang="en-CA" altLang="zh-CN" sz="2400">
              <a:latin typeface="Times New Roman" pitchFamily="18" charset="0"/>
              <a:ea typeface="SimSun" pitchFamily="2" charset="-122"/>
            </a:endParaRPr>
          </a:p>
        </p:txBody>
      </p:sp>
      <p:sp>
        <p:nvSpPr>
          <p:cNvPr id="65617" name="Rectangle 82"/>
          <p:cNvSpPr>
            <a:spLocks noChangeArrowheads="1"/>
          </p:cNvSpPr>
          <p:nvPr/>
        </p:nvSpPr>
        <p:spPr bwMode="auto">
          <a:xfrm>
            <a:off x="7165975" y="327660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4</a:t>
            </a:r>
            <a:endParaRPr lang="en-CA" altLang="zh-CN" sz="2400">
              <a:latin typeface="Times New Roman" pitchFamily="18" charset="0"/>
              <a:ea typeface="SimSun" pitchFamily="2" charset="-122"/>
            </a:endParaRPr>
          </a:p>
        </p:txBody>
      </p:sp>
      <p:sp>
        <p:nvSpPr>
          <p:cNvPr id="65618" name="Rectangle 83"/>
          <p:cNvSpPr>
            <a:spLocks noChangeArrowheads="1"/>
          </p:cNvSpPr>
          <p:nvPr/>
        </p:nvSpPr>
        <p:spPr bwMode="auto">
          <a:xfrm>
            <a:off x="5881688" y="2370138"/>
            <a:ext cx="965200"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Byte address</a:t>
            </a:r>
            <a:endParaRPr lang="en-CA" altLang="zh-CN" sz="2400">
              <a:latin typeface="Times New Roman" pitchFamily="18" charset="0"/>
              <a:ea typeface="SimSun" pitchFamily="2" charset="-122"/>
            </a:endParaRPr>
          </a:p>
        </p:txBody>
      </p:sp>
      <p:sp>
        <p:nvSpPr>
          <p:cNvPr id="65619" name="Rectangle 84"/>
          <p:cNvSpPr>
            <a:spLocks noChangeArrowheads="1"/>
          </p:cNvSpPr>
          <p:nvPr/>
        </p:nvSpPr>
        <p:spPr bwMode="auto">
          <a:xfrm>
            <a:off x="2501900" y="2370138"/>
            <a:ext cx="965200"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Byte address</a:t>
            </a:r>
            <a:endParaRPr lang="en-CA" altLang="zh-CN" sz="2400">
              <a:latin typeface="Times New Roman" pitchFamily="18" charset="0"/>
              <a:ea typeface="SimSun" pitchFamily="2" charset="-122"/>
            </a:endParaRPr>
          </a:p>
        </p:txBody>
      </p:sp>
      <p:sp>
        <p:nvSpPr>
          <p:cNvPr id="65620" name="Rectangle 85"/>
          <p:cNvSpPr>
            <a:spLocks noChangeArrowheads="1"/>
          </p:cNvSpPr>
          <p:nvPr/>
        </p:nvSpPr>
        <p:spPr bwMode="auto">
          <a:xfrm>
            <a:off x="1954213" y="6165850"/>
            <a:ext cx="1931987"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Sans L" charset="0"/>
                <a:ea typeface="SimSun" pitchFamily="2" charset="-122"/>
              </a:rPr>
              <a:t>(a) Big-endian assignment</a:t>
            </a:r>
            <a:endParaRPr lang="en-CA" altLang="zh-CN" sz="2400">
              <a:latin typeface="Times New Roman" pitchFamily="18" charset="0"/>
              <a:ea typeface="SimSun" pitchFamily="2" charset="-122"/>
            </a:endParaRPr>
          </a:p>
        </p:txBody>
      </p:sp>
      <p:sp>
        <p:nvSpPr>
          <p:cNvPr id="65621" name="Rectangle 86"/>
          <p:cNvSpPr>
            <a:spLocks noChangeArrowheads="1"/>
          </p:cNvSpPr>
          <p:nvPr/>
        </p:nvSpPr>
        <p:spPr bwMode="auto">
          <a:xfrm>
            <a:off x="5259388" y="6165850"/>
            <a:ext cx="2043112"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Sans L" charset="0"/>
                <a:ea typeface="SimSun" pitchFamily="2" charset="-122"/>
              </a:rPr>
              <a:t>(b) Little-endian assignment</a:t>
            </a:r>
            <a:endParaRPr lang="en-CA" altLang="zh-CN" sz="2400">
              <a:latin typeface="Times New Roman" pitchFamily="18" charset="0"/>
              <a:ea typeface="SimSun" pitchFamily="2" charset="-122"/>
            </a:endParaRPr>
          </a:p>
        </p:txBody>
      </p:sp>
      <p:sp>
        <p:nvSpPr>
          <p:cNvPr id="65622" name="Rectangle 87"/>
          <p:cNvSpPr>
            <a:spLocks noChangeArrowheads="1"/>
          </p:cNvSpPr>
          <p:nvPr/>
        </p:nvSpPr>
        <p:spPr bwMode="auto">
          <a:xfrm>
            <a:off x="4824413" y="327660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4</a:t>
            </a:r>
            <a:endParaRPr lang="en-CA" altLang="zh-CN" sz="2400">
              <a:latin typeface="Times New Roman" pitchFamily="18" charset="0"/>
              <a:ea typeface="SimSun" pitchFamily="2" charset="-122"/>
            </a:endParaRPr>
          </a:p>
        </p:txBody>
      </p:sp>
      <p:sp>
        <p:nvSpPr>
          <p:cNvPr id="65623" name="Rectangle 88"/>
          <p:cNvSpPr>
            <a:spLocks noChangeArrowheads="1"/>
          </p:cNvSpPr>
          <p:nvPr/>
        </p:nvSpPr>
        <p:spPr bwMode="auto">
          <a:xfrm>
            <a:off x="1200150" y="2143125"/>
            <a:ext cx="1555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W</a:t>
            </a:r>
            <a:endParaRPr lang="en-CA" altLang="zh-CN" sz="2400">
              <a:latin typeface="Times New Roman" pitchFamily="18" charset="0"/>
              <a:ea typeface="SimSun" pitchFamily="2" charset="-122"/>
            </a:endParaRPr>
          </a:p>
        </p:txBody>
      </p:sp>
      <p:sp>
        <p:nvSpPr>
          <p:cNvPr id="65624" name="Rectangle 89"/>
          <p:cNvSpPr>
            <a:spLocks noChangeArrowheads="1"/>
          </p:cNvSpPr>
          <p:nvPr/>
        </p:nvSpPr>
        <p:spPr bwMode="auto">
          <a:xfrm>
            <a:off x="1350963" y="2143125"/>
            <a:ext cx="239712"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ord</a:t>
            </a:r>
            <a:endParaRPr lang="en-CA" altLang="zh-CN" sz="2400">
              <a:latin typeface="Times New Roman" pitchFamily="18" charset="0"/>
              <a:ea typeface="SimSun" pitchFamily="2" charset="-122"/>
            </a:endParaRPr>
          </a:p>
        </p:txBody>
      </p:sp>
      <p:sp>
        <p:nvSpPr>
          <p:cNvPr id="65625" name="Rectangle 90"/>
          <p:cNvSpPr>
            <a:spLocks noChangeArrowheads="1"/>
          </p:cNvSpPr>
          <p:nvPr/>
        </p:nvSpPr>
        <p:spPr bwMode="auto">
          <a:xfrm>
            <a:off x="1143000" y="2351088"/>
            <a:ext cx="588963"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address</a:t>
            </a:r>
            <a:endParaRPr lang="en-CA" altLang="zh-CN" sz="2400">
              <a:latin typeface="Times New Roman" pitchFamily="18" charset="0"/>
              <a:ea typeface="SimSun" pitchFamily="2" charset="-122"/>
            </a:endParaRPr>
          </a:p>
        </p:txBody>
      </p:sp>
      <p:sp>
        <p:nvSpPr>
          <p:cNvPr id="65626" name="Text Box 91"/>
          <p:cNvSpPr txBox="1">
            <a:spLocks noChangeArrowheads="1"/>
          </p:cNvSpPr>
          <p:nvPr/>
        </p:nvSpPr>
        <p:spPr bwMode="auto">
          <a:xfrm>
            <a:off x="6216650" y="4035425"/>
            <a:ext cx="266700" cy="1003300"/>
          </a:xfrm>
          <a:prstGeom prst="rect">
            <a:avLst/>
          </a:prstGeom>
          <a:noFill/>
          <a:ln w="9525">
            <a:noFill/>
            <a:miter lim="800000"/>
            <a:headEnd/>
            <a:tailEnd/>
          </a:ln>
        </p:spPr>
        <p:txBody>
          <a:bodyPr>
            <a:spAutoFit/>
          </a:bodyPr>
          <a:lstStyle/>
          <a:p>
            <a:pPr>
              <a:lnSpc>
                <a:spcPct val="20000"/>
              </a:lnSpc>
              <a:spcBef>
                <a:spcPct val="50000"/>
              </a:spcBef>
            </a:pPr>
            <a:endParaRPr lang="zh-CN" altLang="en-US" sz="2000">
              <a:latin typeface="Nimbus Roman No9 L" charset="0"/>
              <a:ea typeface="SimSun" pitchFamily="2" charset="-122"/>
            </a:endParaRPr>
          </a:p>
          <a:p>
            <a:pPr>
              <a:lnSpc>
                <a:spcPct val="20000"/>
              </a:lnSpc>
              <a:spcBef>
                <a:spcPct val="50000"/>
              </a:spcBef>
            </a:pPr>
            <a:r>
              <a:rPr lang="en-CA" altLang="zh-CN" sz="2000">
                <a:latin typeface="Nimbus Roman No9 L" charset="0"/>
                <a:ea typeface="SimSun" pitchFamily="2" charset="-122"/>
              </a:rPr>
              <a:t>•</a:t>
            </a:r>
            <a:endParaRPr lang="en-US" altLang="zh-CN" sz="2000">
              <a:latin typeface="Nimbus Roman No9 L" charset="0"/>
              <a:ea typeface="SimSun" pitchFamily="2" charset="-122"/>
            </a:endParaRPr>
          </a:p>
          <a:p>
            <a:pPr>
              <a:lnSpc>
                <a:spcPct val="20000"/>
              </a:lnSpc>
              <a:spcBef>
                <a:spcPct val="50000"/>
              </a:spcBef>
            </a:pPr>
            <a:r>
              <a:rPr lang="en-CA" altLang="zh-CN" sz="2000">
                <a:latin typeface="Nimbus Roman No9 L" charset="0"/>
                <a:ea typeface="SimSun" pitchFamily="2" charset="-122"/>
              </a:rPr>
              <a:t>•</a:t>
            </a:r>
            <a:endParaRPr lang="en-US" altLang="zh-CN" sz="2000">
              <a:latin typeface="Nimbus Roman No9 L" charset="0"/>
              <a:ea typeface="SimSun" pitchFamily="2" charset="-122"/>
            </a:endParaRPr>
          </a:p>
          <a:p>
            <a:pPr>
              <a:lnSpc>
                <a:spcPct val="20000"/>
              </a:lnSpc>
              <a:spcBef>
                <a:spcPct val="50000"/>
              </a:spcBef>
            </a:pPr>
            <a:r>
              <a:rPr lang="en-CA" altLang="zh-CN" sz="2000">
                <a:latin typeface="Nimbus Roman No9 L" charset="0"/>
                <a:ea typeface="SimSun" pitchFamily="2" charset="-122"/>
              </a:rPr>
              <a:t>•</a:t>
            </a:r>
          </a:p>
          <a:p>
            <a:pPr>
              <a:lnSpc>
                <a:spcPct val="20000"/>
              </a:lnSpc>
              <a:spcBef>
                <a:spcPct val="50000"/>
              </a:spcBef>
            </a:pPr>
            <a:endParaRPr lang="zh-CN" altLang="en-CA" sz="2000">
              <a:latin typeface="Nimbus Roman No9 L" charset="0"/>
              <a:ea typeface="SimSun" pitchFamily="2" charset="-122"/>
            </a:endParaRPr>
          </a:p>
        </p:txBody>
      </p:sp>
      <p:sp>
        <p:nvSpPr>
          <p:cNvPr id="65627" name="Text Box 92"/>
          <p:cNvSpPr txBox="1">
            <a:spLocks noChangeArrowheads="1"/>
          </p:cNvSpPr>
          <p:nvPr/>
        </p:nvSpPr>
        <p:spPr bwMode="auto">
          <a:xfrm>
            <a:off x="2768600" y="4035425"/>
            <a:ext cx="266700" cy="1003300"/>
          </a:xfrm>
          <a:prstGeom prst="rect">
            <a:avLst/>
          </a:prstGeom>
          <a:noFill/>
          <a:ln w="9525">
            <a:noFill/>
            <a:miter lim="800000"/>
            <a:headEnd/>
            <a:tailEnd/>
          </a:ln>
        </p:spPr>
        <p:txBody>
          <a:bodyPr>
            <a:spAutoFit/>
          </a:bodyPr>
          <a:lstStyle/>
          <a:p>
            <a:pPr>
              <a:lnSpc>
                <a:spcPct val="20000"/>
              </a:lnSpc>
              <a:spcBef>
                <a:spcPct val="50000"/>
              </a:spcBef>
            </a:pPr>
            <a:endParaRPr lang="zh-CN" altLang="en-US" sz="2000">
              <a:latin typeface="Nimbus Roman No9 L" charset="0"/>
              <a:ea typeface="SimSun" pitchFamily="2" charset="-122"/>
            </a:endParaRPr>
          </a:p>
          <a:p>
            <a:pPr>
              <a:lnSpc>
                <a:spcPct val="20000"/>
              </a:lnSpc>
              <a:spcBef>
                <a:spcPct val="50000"/>
              </a:spcBef>
            </a:pPr>
            <a:r>
              <a:rPr lang="en-CA" altLang="zh-CN" sz="2000">
                <a:latin typeface="Nimbus Roman No9 L" charset="0"/>
                <a:ea typeface="SimSun" pitchFamily="2" charset="-122"/>
              </a:rPr>
              <a:t>•</a:t>
            </a:r>
            <a:endParaRPr lang="en-US" altLang="zh-CN" sz="2000">
              <a:latin typeface="Nimbus Roman No9 L" charset="0"/>
              <a:ea typeface="SimSun" pitchFamily="2" charset="-122"/>
            </a:endParaRPr>
          </a:p>
          <a:p>
            <a:pPr>
              <a:lnSpc>
                <a:spcPct val="20000"/>
              </a:lnSpc>
              <a:spcBef>
                <a:spcPct val="50000"/>
              </a:spcBef>
            </a:pPr>
            <a:r>
              <a:rPr lang="en-CA" altLang="zh-CN" sz="2000">
                <a:latin typeface="Nimbus Roman No9 L" charset="0"/>
                <a:ea typeface="SimSun" pitchFamily="2" charset="-122"/>
              </a:rPr>
              <a:t>•</a:t>
            </a:r>
            <a:endParaRPr lang="en-US" altLang="zh-CN" sz="2000">
              <a:latin typeface="Nimbus Roman No9 L" charset="0"/>
              <a:ea typeface="SimSun" pitchFamily="2" charset="-122"/>
            </a:endParaRPr>
          </a:p>
          <a:p>
            <a:pPr>
              <a:lnSpc>
                <a:spcPct val="20000"/>
              </a:lnSpc>
              <a:spcBef>
                <a:spcPct val="50000"/>
              </a:spcBef>
            </a:pPr>
            <a:r>
              <a:rPr lang="en-CA" altLang="zh-CN" sz="2000">
                <a:latin typeface="Nimbus Roman No9 L" charset="0"/>
                <a:ea typeface="SimSun" pitchFamily="2" charset="-122"/>
              </a:rPr>
              <a:t>•</a:t>
            </a:r>
          </a:p>
          <a:p>
            <a:pPr>
              <a:lnSpc>
                <a:spcPct val="20000"/>
              </a:lnSpc>
              <a:spcBef>
                <a:spcPct val="50000"/>
              </a:spcBef>
            </a:pPr>
            <a:endParaRPr lang="zh-CN" altLang="en-CA" sz="2000">
              <a:latin typeface="Nimbus Roman No9 L" charset="0"/>
              <a:ea typeface="SimSun" pitchFamily="2" charset="-122"/>
            </a:endParaRPr>
          </a:p>
        </p:txBody>
      </p:sp>
      <p:sp>
        <p:nvSpPr>
          <p:cNvPr id="65628" name="Rectangle 93"/>
          <p:cNvSpPr>
            <a:spLocks noChangeArrowheads="1"/>
          </p:cNvSpPr>
          <p:nvPr/>
        </p:nvSpPr>
        <p:spPr bwMode="auto">
          <a:xfrm>
            <a:off x="2895600" y="6477000"/>
            <a:ext cx="3275013"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Figure 2.7.</a:t>
            </a:r>
            <a:r>
              <a:rPr lang="en-US" altLang="zh-CN" sz="1500">
                <a:solidFill>
                  <a:srgbClr val="000000"/>
                </a:solidFill>
                <a:latin typeface="Nimbus Roman No9 L" charset="0"/>
                <a:ea typeface="SimSun" pitchFamily="2" charset="-122"/>
              </a:rPr>
              <a:t>  Byte and word addressing.</a:t>
            </a:r>
            <a:endParaRPr lang="en-CA" altLang="zh-CN" sz="2400">
              <a:latin typeface="Times New Roman" pitchFamily="18" charset="0"/>
              <a:ea typeface="SimSun" pitchFamily="2" charset="-122"/>
            </a:endParaRPr>
          </a:p>
        </p:txBody>
      </p:sp>
      <p:sp>
        <p:nvSpPr>
          <p:cNvPr id="65629" name="Text Box 95"/>
          <p:cNvSpPr txBox="1">
            <a:spLocks noChangeArrowheads="1"/>
          </p:cNvSpPr>
          <p:nvPr/>
        </p:nvSpPr>
        <p:spPr bwMode="auto">
          <a:xfrm>
            <a:off x="685800" y="685800"/>
            <a:ext cx="7315200" cy="1477963"/>
          </a:xfrm>
          <a:prstGeom prst="rect">
            <a:avLst/>
          </a:prstGeom>
          <a:noFill/>
          <a:ln w="9525">
            <a:noFill/>
            <a:miter lim="800000"/>
            <a:headEnd/>
            <a:tailEnd/>
          </a:ln>
        </p:spPr>
        <p:txBody>
          <a:bodyPr>
            <a:spAutoFit/>
          </a:bodyPr>
          <a:lstStyle/>
          <a:p>
            <a:pPr algn="just">
              <a:spcBef>
                <a:spcPct val="50000"/>
              </a:spcBef>
            </a:pPr>
            <a:r>
              <a:rPr lang="en-US" altLang="zh-CN" sz="2000">
                <a:solidFill>
                  <a:srgbClr val="C00000"/>
                </a:solidFill>
                <a:latin typeface="Times New Roman" pitchFamily="18" charset="0"/>
                <a:ea typeface="SimSun" pitchFamily="2" charset="-122"/>
                <a:cs typeface="Times New Roman" pitchFamily="18" charset="0"/>
              </a:rPr>
              <a:t>Big-Endian: lower byte addresses are used for the most significant bytes of the word</a:t>
            </a:r>
          </a:p>
          <a:p>
            <a:pPr algn="just">
              <a:spcBef>
                <a:spcPct val="50000"/>
              </a:spcBef>
            </a:pPr>
            <a:r>
              <a:rPr lang="en-US" altLang="zh-CN" sz="2000">
                <a:solidFill>
                  <a:srgbClr val="C00000"/>
                </a:solidFill>
                <a:latin typeface="Times New Roman" pitchFamily="18" charset="0"/>
                <a:ea typeface="SimSun" pitchFamily="2" charset="-122"/>
                <a:cs typeface="Times New Roman" pitchFamily="18" charset="0"/>
              </a:rPr>
              <a:t>Little-Endian: opposite ordering. lower byte addresses are used for the less significant bytes of the word</a:t>
            </a:r>
            <a:endParaRPr lang="en-US" sz="2000">
              <a:solidFill>
                <a:srgbClr val="C00000"/>
              </a:solidFill>
              <a:latin typeface="Times New Roman" pitchFamily="18" charset="0"/>
              <a:ea typeface="SimSun"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p:txBody>
          <a:bodyPr/>
          <a:lstStyle/>
          <a:p>
            <a:pPr algn="just" eaLnBrk="1" hangingPunct="1">
              <a:lnSpc>
                <a:spcPct val="90000"/>
              </a:lnSpc>
            </a:pPr>
            <a:r>
              <a:rPr lang="en-US" altLang="zh-CN" sz="2400" dirty="0" smtClean="0">
                <a:latin typeface="Times New Roman" pitchFamily="18" charset="0"/>
                <a:ea typeface="SimSun" pitchFamily="2" charset="-122"/>
                <a:cs typeface="Times New Roman" pitchFamily="18" charset="0"/>
              </a:rPr>
              <a:t>Address ordering of bytes</a:t>
            </a:r>
          </a:p>
          <a:p>
            <a:pPr algn="just" eaLnBrk="1" hangingPunct="1">
              <a:lnSpc>
                <a:spcPct val="90000"/>
              </a:lnSpc>
            </a:pPr>
            <a:r>
              <a:rPr lang="en-US" altLang="zh-CN" sz="2400" dirty="0" smtClean="0">
                <a:latin typeface="Times New Roman" pitchFamily="18" charset="0"/>
                <a:ea typeface="SimSun" pitchFamily="2" charset="-122"/>
                <a:cs typeface="Times New Roman" pitchFamily="18" charset="0"/>
              </a:rPr>
              <a:t>Word alignment</a:t>
            </a:r>
          </a:p>
          <a:p>
            <a:pPr lvl="1" algn="just" eaLnBrk="1" hangingPunct="1">
              <a:lnSpc>
                <a:spcPct val="90000"/>
              </a:lnSpc>
            </a:pPr>
            <a:r>
              <a:rPr lang="en-US" altLang="zh-CN" sz="2400" dirty="0" smtClean="0">
                <a:latin typeface="Times New Roman" pitchFamily="18" charset="0"/>
                <a:ea typeface="SimSun" pitchFamily="2" charset="-122"/>
                <a:cs typeface="Times New Roman" pitchFamily="18" charset="0"/>
              </a:rPr>
              <a:t>Words are said to be aligned in memory if they begin at a byte </a:t>
            </a:r>
            <a:r>
              <a:rPr lang="en-US" altLang="zh-CN" sz="2400" dirty="0" err="1" smtClean="0">
                <a:latin typeface="Times New Roman" pitchFamily="18" charset="0"/>
                <a:ea typeface="SimSun" pitchFamily="2" charset="-122"/>
                <a:cs typeface="Times New Roman" pitchFamily="18" charset="0"/>
              </a:rPr>
              <a:t>addr</a:t>
            </a:r>
            <a:r>
              <a:rPr lang="en-US" altLang="zh-CN" sz="2400" dirty="0" smtClean="0">
                <a:latin typeface="Times New Roman" pitchFamily="18" charset="0"/>
                <a:ea typeface="SimSun" pitchFamily="2" charset="-122"/>
                <a:cs typeface="Times New Roman" pitchFamily="18" charset="0"/>
              </a:rPr>
              <a:t>. that is a multiple of the num of bytes in a word.</a:t>
            </a:r>
          </a:p>
          <a:p>
            <a:pPr lvl="2" algn="just" eaLnBrk="1" hangingPunct="1">
              <a:lnSpc>
                <a:spcPct val="90000"/>
              </a:lnSpc>
            </a:pPr>
            <a:r>
              <a:rPr lang="en-US" altLang="zh-CN" sz="2400" dirty="0" smtClean="0">
                <a:latin typeface="Times New Roman" pitchFamily="18" charset="0"/>
                <a:ea typeface="SimSun" pitchFamily="2" charset="-122"/>
                <a:cs typeface="Times New Roman" pitchFamily="18" charset="0"/>
              </a:rPr>
              <a:t>16-bit word: word addresses: 0, 2, 4,….</a:t>
            </a:r>
          </a:p>
          <a:p>
            <a:pPr lvl="2" algn="just" eaLnBrk="1" hangingPunct="1">
              <a:lnSpc>
                <a:spcPct val="90000"/>
              </a:lnSpc>
            </a:pPr>
            <a:r>
              <a:rPr lang="en-US" altLang="zh-CN" sz="2400" dirty="0" smtClean="0">
                <a:latin typeface="Times New Roman" pitchFamily="18" charset="0"/>
                <a:ea typeface="SimSun" pitchFamily="2" charset="-122"/>
                <a:cs typeface="Times New Roman" pitchFamily="18" charset="0"/>
              </a:rPr>
              <a:t>32-bit word: word addresses: 0, 4, 8,….</a:t>
            </a:r>
          </a:p>
          <a:p>
            <a:pPr lvl="2" algn="just" eaLnBrk="1" hangingPunct="1">
              <a:lnSpc>
                <a:spcPct val="90000"/>
              </a:lnSpc>
            </a:pPr>
            <a:r>
              <a:rPr lang="en-US" altLang="zh-CN" sz="2400" dirty="0" smtClean="0">
                <a:latin typeface="Times New Roman" pitchFamily="18" charset="0"/>
                <a:ea typeface="SimSun" pitchFamily="2" charset="-122"/>
                <a:cs typeface="Times New Roman" pitchFamily="18" charset="0"/>
              </a:rPr>
              <a:t>64-bit word: word addresses: 0, 8,16,….</a:t>
            </a:r>
          </a:p>
          <a:p>
            <a:pPr algn="just" eaLnBrk="1" hangingPunct="1">
              <a:lnSpc>
                <a:spcPct val="90000"/>
              </a:lnSpc>
            </a:pPr>
            <a:r>
              <a:rPr lang="en-US" altLang="zh-CN" sz="2400" dirty="0" smtClean="0">
                <a:latin typeface="Times New Roman" pitchFamily="18" charset="0"/>
                <a:ea typeface="SimSun" pitchFamily="2" charset="-122"/>
                <a:cs typeface="Times New Roman" pitchFamily="18" charset="0"/>
              </a:rPr>
              <a:t>There is no reason why words cannot begin at an arbitrary byte address called unaligned addresses</a:t>
            </a:r>
          </a:p>
          <a:p>
            <a:pPr algn="just" eaLnBrk="1" hangingPunct="1">
              <a:lnSpc>
                <a:spcPct val="90000"/>
              </a:lnSpc>
            </a:pPr>
            <a:r>
              <a:rPr lang="en-US" altLang="zh-CN" sz="2400" dirty="0" smtClean="0">
                <a:latin typeface="Times New Roman" pitchFamily="18" charset="0"/>
                <a:ea typeface="SimSun" pitchFamily="2" charset="-122"/>
                <a:cs typeface="Times New Roman" pitchFamily="18" charset="0"/>
              </a:rPr>
              <a:t>Computers use aligned with unaligned addresses.</a:t>
            </a:r>
          </a:p>
        </p:txBody>
      </p:sp>
      <p:sp>
        <p:nvSpPr>
          <p:cNvPr id="5" name="Title 1"/>
          <p:cNvSpPr txBox="1">
            <a:spLocks/>
          </p:cNvSpPr>
          <p:nvPr/>
        </p:nvSpPr>
        <p:spPr>
          <a:xfrm>
            <a:off x="228600" y="685800"/>
            <a:ext cx="8458200" cy="1143000"/>
          </a:xfrm>
          <a:prstGeom prst="rect">
            <a:avLst/>
          </a:prstGeom>
        </p:spPr>
        <p:txBody>
          <a:bodyPr>
            <a:normAutofit fontScale="825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5400" b="0" i="0" u="none" strike="noStrike" kern="1200" cap="none" spc="0" normalizeH="0" baseline="0" noProof="0" dirty="0" smtClean="0">
                <a:ln>
                  <a:noFill/>
                </a:ln>
                <a:solidFill>
                  <a:schemeClr val="tx2"/>
                </a:solidFill>
                <a:effectLst/>
                <a:uLnTx/>
                <a:uFillTx/>
                <a:latin typeface="+mj-lt"/>
                <a:ea typeface="SimSun" pitchFamily="2" charset="-122"/>
                <a:cs typeface="+mj-cs"/>
              </a:rPr>
              <a:t>Memory Locations, Addresses cont..</a:t>
            </a:r>
            <a:endParaRPr kumimoji="0" lang="en-IN"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Content Placeholder 4"/>
          <p:cNvSpPr>
            <a:spLocks noGrp="1"/>
          </p:cNvSpPr>
          <p:nvPr>
            <p:ph idx="1"/>
          </p:nvPr>
        </p:nvSpPr>
        <p:spPr>
          <a:xfrm>
            <a:off x="304800" y="1371600"/>
            <a:ext cx="8229600" cy="5334000"/>
          </a:xfrm>
        </p:spPr>
        <p:txBody>
          <a:bodyPr>
            <a:normAutofit fontScale="92500"/>
          </a:bodyPr>
          <a:lstStyle/>
          <a:p>
            <a:r>
              <a:rPr lang="en-US" altLang="zh-CN" sz="2800" b="1" dirty="0" smtClean="0">
                <a:solidFill>
                  <a:srgbClr val="00B0F0"/>
                </a:solidFill>
                <a:latin typeface="Times New Roman" pitchFamily="18" charset="0"/>
                <a:ea typeface="SimSun" pitchFamily="2" charset="-122"/>
                <a:cs typeface="Times New Roman" pitchFamily="18" charset="0"/>
              </a:rPr>
              <a:t>Accessing numbers, characters, and character strings</a:t>
            </a:r>
            <a:endParaRPr lang="en-US" sz="2000" dirty="0" smtClean="0">
              <a:solidFill>
                <a:srgbClr val="00B050"/>
              </a:solidFill>
              <a:latin typeface="Times New Roman" pitchFamily="18" charset="0"/>
              <a:cs typeface="Times New Roman" pitchFamily="18" charset="0"/>
            </a:endParaRPr>
          </a:p>
          <a:p>
            <a:r>
              <a:rPr lang="en-US" dirty="0" smtClean="0">
                <a:latin typeface="Times New Roman" pitchFamily="18" charset="0"/>
                <a:cs typeface="Times New Roman" pitchFamily="18" charset="0"/>
              </a:rPr>
              <a:t>Numbers can be accessed in the memory by specifying its word address.</a:t>
            </a:r>
          </a:p>
          <a:p>
            <a:r>
              <a:rPr lang="en-US" dirty="0" smtClean="0">
                <a:latin typeface="Times New Roman" pitchFamily="18" charset="0"/>
                <a:cs typeface="Times New Roman" pitchFamily="18" charset="0"/>
              </a:rPr>
              <a:t>Characters can be accessed by their byte address.</a:t>
            </a:r>
          </a:p>
          <a:p>
            <a:r>
              <a:rPr lang="en-US" dirty="0" smtClean="0">
                <a:latin typeface="Times New Roman" pitchFamily="18" charset="0"/>
                <a:cs typeface="Times New Roman" pitchFamily="18" charset="0"/>
              </a:rPr>
              <a:t>The beginning of the string is indicated by giving the address of the byte containing its first character. Successive byte location contain successive characters of the string</a:t>
            </a:r>
          </a:p>
          <a:p>
            <a:r>
              <a:rPr lang="en-US" dirty="0" smtClean="0">
                <a:latin typeface="Times New Roman" pitchFamily="18" charset="0"/>
                <a:cs typeface="Times New Roman" pitchFamily="18" charset="0"/>
              </a:rPr>
              <a:t>There are 2 ways to indicate the length of the string</a:t>
            </a:r>
          </a:p>
          <a:p>
            <a:pPr>
              <a:buFont typeface="Wingdings" pitchFamily="2" charset="2"/>
              <a:buNone/>
            </a:pPr>
            <a:r>
              <a:rPr lang="en-US" dirty="0" smtClean="0">
                <a:latin typeface="Times New Roman" pitchFamily="18" charset="0"/>
                <a:cs typeface="Times New Roman" pitchFamily="18" charset="0"/>
              </a:rPr>
              <a:t>1)A special control character “end of string” can be used as the last character in the string</a:t>
            </a:r>
          </a:p>
          <a:p>
            <a:pPr>
              <a:buFont typeface="Wingdings" pitchFamily="2" charset="2"/>
              <a:buNone/>
            </a:pPr>
            <a:r>
              <a:rPr lang="en-US" dirty="0" smtClean="0">
                <a:latin typeface="Times New Roman" pitchFamily="18" charset="0"/>
                <a:cs typeface="Times New Roman" pitchFamily="18" charset="0"/>
              </a:rPr>
              <a:t>2)Separate memory location or processor register can contain the number indicating the length of strings in bytes.</a:t>
            </a:r>
          </a:p>
          <a:p>
            <a:pPr>
              <a:buFont typeface="Wingdings" pitchFamily="2" charset="2"/>
              <a:buNone/>
            </a:pPr>
            <a:endParaRPr lang="en-US" sz="2000" dirty="0" smtClean="0">
              <a:solidFill>
                <a:srgbClr val="00B050"/>
              </a:solidFill>
              <a:latin typeface="Times New Roman" pitchFamily="18" charset="0"/>
              <a:cs typeface="Times New Roman" pitchFamily="18" charset="0"/>
            </a:endParaRPr>
          </a:p>
        </p:txBody>
      </p:sp>
      <p:sp>
        <p:nvSpPr>
          <p:cNvPr id="4" name="Title 1"/>
          <p:cNvSpPr txBox="1">
            <a:spLocks/>
          </p:cNvSpPr>
          <p:nvPr/>
        </p:nvSpPr>
        <p:spPr>
          <a:xfrm>
            <a:off x="228600" y="685800"/>
            <a:ext cx="8458200" cy="1143000"/>
          </a:xfrm>
          <a:prstGeom prst="rect">
            <a:avLst/>
          </a:prstGeom>
        </p:spPr>
        <p:txBody>
          <a:bodyPr>
            <a:normAutofit fontScale="825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5400" b="0" i="0" u="none" strike="noStrike" kern="1200" cap="none" spc="0" normalizeH="0" baseline="0" noProof="0" dirty="0" smtClean="0">
                <a:ln>
                  <a:noFill/>
                </a:ln>
                <a:solidFill>
                  <a:schemeClr val="tx2"/>
                </a:solidFill>
                <a:effectLst/>
                <a:uLnTx/>
                <a:uFillTx/>
                <a:latin typeface="+mj-lt"/>
                <a:ea typeface="SimSun" pitchFamily="2" charset="-122"/>
                <a:cs typeface="+mj-cs"/>
              </a:rPr>
              <a:t>Memory Locations, Addresses cont..</a:t>
            </a:r>
            <a:endParaRPr kumimoji="0" lang="en-IN"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type="body" idx="4294967295"/>
          </p:nvPr>
        </p:nvSpPr>
        <p:spPr>
          <a:xfrm>
            <a:off x="0" y="1935163"/>
            <a:ext cx="8229600" cy="4389437"/>
          </a:xfrm>
        </p:spPr>
        <p:txBody>
          <a:bodyPr/>
          <a:lstStyle/>
          <a:p>
            <a:pPr eaLnBrk="1" hangingPunct="1"/>
            <a:r>
              <a:rPr lang="en-US" altLang="zh-CN" sz="2400" dirty="0" smtClean="0">
                <a:latin typeface="Times New Roman" pitchFamily="18" charset="0"/>
                <a:ea typeface="SimSun" pitchFamily="2" charset="-122"/>
                <a:cs typeface="Times New Roman" pitchFamily="18" charset="0"/>
              </a:rPr>
              <a:t>Load (or Read or Fetch)</a:t>
            </a:r>
          </a:p>
          <a:p>
            <a:pPr eaLnBrk="1" hangingPunct="1">
              <a:buFont typeface="Wingdings" pitchFamily="2" charset="2"/>
              <a:buChar char="Ø"/>
            </a:pPr>
            <a:r>
              <a:rPr lang="en-US" altLang="zh-CN" sz="2400" dirty="0" smtClean="0">
                <a:latin typeface="Times New Roman" pitchFamily="18" charset="0"/>
                <a:ea typeface="SimSun" pitchFamily="2" charset="-122"/>
                <a:cs typeface="Times New Roman" pitchFamily="18" charset="0"/>
              </a:rPr>
              <a:t>Copy the contents from memory location to processor. The memory content doesn’t change.</a:t>
            </a:r>
          </a:p>
          <a:p>
            <a:pPr eaLnBrk="1" hangingPunct="1">
              <a:buFont typeface="Wingdings" pitchFamily="2" charset="2"/>
              <a:buChar char="Ø"/>
            </a:pPr>
            <a:r>
              <a:rPr lang="en-US" altLang="zh-CN" sz="2400" dirty="0" smtClean="0">
                <a:latin typeface="Times New Roman" pitchFamily="18" charset="0"/>
                <a:ea typeface="SimSun" pitchFamily="2" charset="-122"/>
                <a:cs typeface="Times New Roman" pitchFamily="18" charset="0"/>
              </a:rPr>
              <a:t>Address is send to memory – Load</a:t>
            </a:r>
          </a:p>
          <a:p>
            <a:pPr eaLnBrk="1" hangingPunct="1">
              <a:buFont typeface="Wingdings" pitchFamily="2" charset="2"/>
              <a:buChar char="Ø"/>
            </a:pPr>
            <a:r>
              <a:rPr lang="en-US" altLang="zh-CN" sz="2400" dirty="0" smtClean="0">
                <a:latin typeface="Times New Roman" pitchFamily="18" charset="0"/>
                <a:ea typeface="SimSun" pitchFamily="2" charset="-122"/>
                <a:cs typeface="Times New Roman" pitchFamily="18" charset="0"/>
              </a:rPr>
              <a:t>Registers can be used</a:t>
            </a:r>
          </a:p>
          <a:p>
            <a:pPr eaLnBrk="1" hangingPunct="1"/>
            <a:r>
              <a:rPr lang="en-US" altLang="zh-CN" sz="2400" dirty="0" smtClean="0">
                <a:latin typeface="Times New Roman" pitchFamily="18" charset="0"/>
                <a:ea typeface="SimSun" pitchFamily="2" charset="-122"/>
                <a:cs typeface="Times New Roman" pitchFamily="18" charset="0"/>
              </a:rPr>
              <a:t>Store (or Write)</a:t>
            </a:r>
          </a:p>
          <a:p>
            <a:pPr eaLnBrk="1" hangingPunct="1">
              <a:buFont typeface="Wingdings" pitchFamily="2" charset="2"/>
              <a:buChar char="Ø"/>
            </a:pPr>
            <a:r>
              <a:rPr lang="en-US" altLang="zh-CN" sz="2400" dirty="0" smtClean="0">
                <a:latin typeface="Times New Roman" pitchFamily="18" charset="0"/>
                <a:ea typeface="SimSun" pitchFamily="2" charset="-122"/>
                <a:cs typeface="Times New Roman" pitchFamily="18" charset="0"/>
              </a:rPr>
              <a:t>Transfer an item from processor to memory.</a:t>
            </a:r>
          </a:p>
          <a:p>
            <a:pPr eaLnBrk="1" hangingPunct="1">
              <a:buFont typeface="Wingdings" pitchFamily="2" charset="2"/>
              <a:buChar char="Ø"/>
            </a:pPr>
            <a:r>
              <a:rPr lang="en-US" altLang="zh-CN" sz="2400" dirty="0" smtClean="0">
                <a:latin typeface="Times New Roman" pitchFamily="18" charset="0"/>
                <a:ea typeface="SimSun" pitchFamily="2" charset="-122"/>
                <a:cs typeface="Times New Roman" pitchFamily="18" charset="0"/>
              </a:rPr>
              <a:t>Overwrite the content in memory</a:t>
            </a:r>
          </a:p>
          <a:p>
            <a:pPr eaLnBrk="1" hangingPunct="1">
              <a:buFont typeface="Wingdings" pitchFamily="2" charset="2"/>
              <a:buChar char="Ø"/>
            </a:pPr>
            <a:r>
              <a:rPr lang="en-US" altLang="zh-CN" sz="2400" dirty="0" smtClean="0">
                <a:latin typeface="Times New Roman" pitchFamily="18" charset="0"/>
                <a:ea typeface="SimSun" pitchFamily="2" charset="-122"/>
                <a:cs typeface="Times New Roman" pitchFamily="18" charset="0"/>
              </a:rPr>
              <a:t>Address and Data is send to memory– Store</a:t>
            </a:r>
          </a:p>
          <a:p>
            <a:pPr eaLnBrk="1" hangingPunct="1">
              <a:buFont typeface="Wingdings" pitchFamily="2" charset="2"/>
              <a:buChar char="Ø"/>
            </a:pPr>
            <a:r>
              <a:rPr lang="en-US" altLang="zh-CN" sz="2400" dirty="0" smtClean="0">
                <a:latin typeface="Times New Roman" pitchFamily="18" charset="0"/>
                <a:ea typeface="SimSun" pitchFamily="2" charset="-122"/>
                <a:cs typeface="Times New Roman" pitchFamily="18" charset="0"/>
              </a:rPr>
              <a:t>Registers can be used</a:t>
            </a:r>
          </a:p>
        </p:txBody>
      </p:sp>
      <p:sp>
        <p:nvSpPr>
          <p:cNvPr id="4" name="Title 1"/>
          <p:cNvSpPr txBox="1">
            <a:spLocks/>
          </p:cNvSpPr>
          <p:nvPr/>
        </p:nvSpPr>
        <p:spPr>
          <a:xfrm>
            <a:off x="228600" y="685800"/>
            <a:ext cx="8458200" cy="1143000"/>
          </a:xfrm>
          <a:prstGeom prst="rect">
            <a:avLst/>
          </a:prstGeom>
        </p:spPr>
        <p:txBody>
          <a:bodyPr>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5400" b="0" i="0" u="none" strike="noStrike" kern="1200" cap="none" spc="0" normalizeH="0" baseline="0" noProof="0" dirty="0" smtClean="0">
                <a:ln>
                  <a:noFill/>
                </a:ln>
                <a:solidFill>
                  <a:schemeClr val="tx2"/>
                </a:solidFill>
                <a:effectLst/>
                <a:uLnTx/>
                <a:uFillTx/>
                <a:latin typeface="+mj-lt"/>
                <a:ea typeface="SimSun" pitchFamily="2" charset="-122"/>
                <a:cs typeface="+mj-cs"/>
              </a:rPr>
              <a:t>Memory Operations</a:t>
            </a:r>
            <a:r>
              <a:rPr kumimoji="0" lang="en-US" altLang="zh-CN" sz="5400" b="0" i="0" u="none" strike="noStrike" kern="1200" cap="none" spc="0" normalizeH="0" noProof="0" dirty="0" smtClean="0">
                <a:ln>
                  <a:noFill/>
                </a:ln>
                <a:solidFill>
                  <a:schemeClr val="tx2"/>
                </a:solidFill>
                <a:effectLst/>
                <a:uLnTx/>
                <a:uFillTx/>
                <a:latin typeface="+mj-lt"/>
                <a:ea typeface="SimSun" pitchFamily="2" charset="-122"/>
                <a:cs typeface="+mj-cs"/>
              </a:rPr>
              <a:t> </a:t>
            </a:r>
            <a:endParaRPr kumimoji="0" lang="en-IN"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458200" cy="838200"/>
          </a:xfrm>
          <a:prstGeom prst="rect">
            <a:avLst/>
          </a:prstGeom>
        </p:spPr>
        <p:txBody>
          <a:bodyPr>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5400" b="0" i="0" u="none" strike="noStrike" kern="1200" cap="none" spc="0" normalizeH="0" baseline="0" noProof="0" dirty="0" smtClean="0">
                <a:ln>
                  <a:noFill/>
                </a:ln>
                <a:solidFill>
                  <a:schemeClr val="tx2"/>
                </a:solidFill>
                <a:effectLst/>
                <a:uLnTx/>
                <a:uFillTx/>
                <a:latin typeface="+mj-lt"/>
                <a:ea typeface="SimSun" pitchFamily="2" charset="-122"/>
                <a:cs typeface="+mj-cs"/>
              </a:rPr>
              <a:t>Instruction and Instruction Sequencing</a:t>
            </a:r>
            <a:r>
              <a:rPr kumimoji="0" lang="en-US" altLang="zh-CN" sz="5400" b="0" i="0" u="none" strike="noStrike" kern="1200" cap="none" spc="0" normalizeH="0" noProof="0" dirty="0" smtClean="0">
                <a:ln>
                  <a:noFill/>
                </a:ln>
                <a:solidFill>
                  <a:schemeClr val="tx2"/>
                </a:solidFill>
                <a:effectLst/>
                <a:uLnTx/>
                <a:uFillTx/>
                <a:latin typeface="+mj-lt"/>
                <a:ea typeface="SimSun" pitchFamily="2" charset="-122"/>
                <a:cs typeface="+mj-cs"/>
              </a:rPr>
              <a:t> </a:t>
            </a:r>
            <a:endParaRPr kumimoji="0" lang="en-IN"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5" name="Rectangle 3"/>
          <p:cNvSpPr txBox="1">
            <a:spLocks noChangeArrowheads="1"/>
          </p:cNvSpPr>
          <p:nvPr/>
        </p:nvSpPr>
        <p:spPr>
          <a:xfrm>
            <a:off x="381000" y="1981200"/>
            <a:ext cx="8229600" cy="4389437"/>
          </a:xfrm>
          <a:prstGeom prst="rect">
            <a:avLst/>
          </a:prstGeom>
        </p:spPr>
        <p:txBody>
          <a:bodyPr vert="horz">
            <a:normAutofit/>
          </a:bodyPr>
          <a:lstStyle/>
          <a:p>
            <a:pPr marL="274320" lvl="0" indent="-274320">
              <a:spcBef>
                <a:spcPct val="20000"/>
              </a:spcBef>
              <a:buClr>
                <a:schemeClr val="accent3"/>
              </a:buClr>
              <a:buSzPct val="95000"/>
              <a:buFont typeface="Wingdings 2"/>
              <a:buChar char=""/>
            </a:pPr>
            <a:r>
              <a:rPr lang="en-US" altLang="zh-CN" sz="2600" b="1" dirty="0" smtClean="0">
                <a:solidFill>
                  <a:srgbClr val="00B0F0"/>
                </a:solidFill>
                <a:latin typeface="Times New Roman" pitchFamily="18" charset="0"/>
                <a:ea typeface="SimSun" pitchFamily="2" charset="-122"/>
                <a:cs typeface="Times New Roman" pitchFamily="18" charset="0"/>
              </a:rPr>
              <a:t>“Must-Perform” Operations four types of operations</a:t>
            </a:r>
          </a:p>
          <a:p>
            <a:pPr marL="274320" lvl="0" indent="-274320">
              <a:spcBef>
                <a:spcPct val="20000"/>
              </a:spcBef>
              <a:buClr>
                <a:schemeClr val="accent3"/>
              </a:buClr>
              <a:buSzPct val="95000"/>
            </a:pPr>
            <a:endParaRPr lang="en-US" altLang="zh-CN" sz="2600" b="1" dirty="0" smtClean="0">
              <a:solidFill>
                <a:srgbClr val="00B0F0"/>
              </a:solidFill>
              <a:latin typeface="Times New Roman" pitchFamily="18" charset="0"/>
              <a:ea typeface="SimSun" pitchFamily="2" charset="-122"/>
              <a:cs typeface="Times New Roman" pitchFamily="18" charset="0"/>
            </a:endParaRPr>
          </a:p>
          <a:p>
            <a:pPr marL="514350" indent="-514350">
              <a:buFont typeface="Verdana" pitchFamily="34" charset="0"/>
              <a:buAutoNum type="arabicPeriod"/>
            </a:pPr>
            <a:r>
              <a:rPr lang="en-US" altLang="zh-CN" sz="2600" dirty="0" smtClean="0">
                <a:solidFill>
                  <a:srgbClr val="C00000"/>
                </a:solidFill>
                <a:latin typeface="Times New Roman" pitchFamily="18" charset="0"/>
                <a:ea typeface="SimSun" pitchFamily="2" charset="-122"/>
                <a:cs typeface="Times New Roman" pitchFamily="18" charset="0"/>
              </a:rPr>
              <a:t>Data transfers between the memory and the processor registers</a:t>
            </a:r>
          </a:p>
          <a:p>
            <a:pPr marL="514350" indent="-514350">
              <a:buFont typeface="Verdana" pitchFamily="34" charset="0"/>
              <a:buAutoNum type="arabicPeriod"/>
            </a:pPr>
            <a:r>
              <a:rPr lang="en-US" altLang="zh-CN" sz="2600" dirty="0" smtClean="0">
                <a:solidFill>
                  <a:srgbClr val="C00000"/>
                </a:solidFill>
                <a:latin typeface="Times New Roman" pitchFamily="18" charset="0"/>
                <a:ea typeface="SimSun" pitchFamily="2" charset="-122"/>
                <a:cs typeface="Times New Roman" pitchFamily="18" charset="0"/>
              </a:rPr>
              <a:t>Arithmetic and logic operations on data</a:t>
            </a:r>
          </a:p>
          <a:p>
            <a:pPr marL="514350" indent="-514350">
              <a:buFont typeface="Verdana" pitchFamily="34" charset="0"/>
              <a:buAutoNum type="arabicPeriod"/>
            </a:pPr>
            <a:r>
              <a:rPr lang="en-US" altLang="zh-CN" sz="2600" dirty="0" smtClean="0">
                <a:solidFill>
                  <a:srgbClr val="C00000"/>
                </a:solidFill>
                <a:latin typeface="Times New Roman" pitchFamily="18" charset="0"/>
                <a:ea typeface="SimSun" pitchFamily="2" charset="-122"/>
                <a:cs typeface="Times New Roman" pitchFamily="18" charset="0"/>
              </a:rPr>
              <a:t>Program sequencing and control</a:t>
            </a:r>
          </a:p>
          <a:p>
            <a:pPr marL="514350" indent="-514350">
              <a:buFont typeface="Verdana" pitchFamily="34" charset="0"/>
              <a:buAutoNum type="arabicPeriod"/>
            </a:pPr>
            <a:r>
              <a:rPr lang="en-US" altLang="zh-CN" sz="2600" dirty="0" smtClean="0">
                <a:solidFill>
                  <a:srgbClr val="C00000"/>
                </a:solidFill>
                <a:latin typeface="Times New Roman" pitchFamily="18" charset="0"/>
                <a:ea typeface="SimSun" pitchFamily="2" charset="-122"/>
                <a:cs typeface="Times New Roman" pitchFamily="18" charset="0"/>
              </a:rPr>
              <a:t>I/O transfers</a:t>
            </a:r>
            <a:endParaRPr kumimoji="0" lang="en-US" altLang="zh-CN" sz="2600" b="1" i="0" u="none" strike="noStrike" kern="1200" cap="none" spc="0" normalizeH="0" baseline="0" noProof="0" dirty="0" smtClean="0">
              <a:ln>
                <a:noFill/>
              </a:ln>
              <a:solidFill>
                <a:srgbClr val="00B0F0"/>
              </a:solidFill>
              <a:effectLst/>
              <a:uLnTx/>
              <a:uFillTx/>
              <a:latin typeface="Times New Roman" pitchFamily="18" charset="0"/>
              <a:ea typeface="SimSun" pitchFamily="2" charset="-122"/>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Functional Unit</a:t>
            </a:r>
            <a:endParaRPr lang="en-IN" dirty="0"/>
          </a:p>
        </p:txBody>
      </p:sp>
      <p:sp>
        <p:nvSpPr>
          <p:cNvPr id="4" name="Freeform 4"/>
          <p:cNvSpPr>
            <a:spLocks/>
          </p:cNvSpPr>
          <p:nvPr/>
        </p:nvSpPr>
        <p:spPr bwMode="auto">
          <a:xfrm>
            <a:off x="5484813" y="1806575"/>
            <a:ext cx="2370137" cy="3556000"/>
          </a:xfrm>
          <a:custGeom>
            <a:avLst/>
            <a:gdLst>
              <a:gd name="T0" fmla="*/ 0 w 1493"/>
              <a:gd name="T1" fmla="*/ 0 h 2240"/>
              <a:gd name="T2" fmla="*/ 0 w 1493"/>
              <a:gd name="T3" fmla="*/ 2147483647 h 2240"/>
              <a:gd name="T4" fmla="*/ 2147483647 w 1493"/>
              <a:gd name="T5" fmla="*/ 2147483647 h 2240"/>
              <a:gd name="T6" fmla="*/ 2147483647 w 1493"/>
              <a:gd name="T7" fmla="*/ 0 h 2240"/>
              <a:gd name="T8" fmla="*/ 0 w 1493"/>
              <a:gd name="T9" fmla="*/ 0 h 2240"/>
              <a:gd name="T10" fmla="*/ 0 w 1493"/>
              <a:gd name="T11" fmla="*/ 0 h 2240"/>
              <a:gd name="T12" fmla="*/ 0 60000 65536"/>
              <a:gd name="T13" fmla="*/ 0 60000 65536"/>
              <a:gd name="T14" fmla="*/ 0 60000 65536"/>
              <a:gd name="T15" fmla="*/ 0 60000 65536"/>
              <a:gd name="T16" fmla="*/ 0 60000 65536"/>
              <a:gd name="T17" fmla="*/ 0 60000 65536"/>
              <a:gd name="T18" fmla="*/ 0 w 1493"/>
              <a:gd name="T19" fmla="*/ 0 h 2240"/>
              <a:gd name="T20" fmla="*/ 1493 w 1493"/>
              <a:gd name="T21" fmla="*/ 2240 h 2240"/>
            </a:gdLst>
            <a:ahLst/>
            <a:cxnLst>
              <a:cxn ang="T12">
                <a:pos x="T0" y="T1"/>
              </a:cxn>
              <a:cxn ang="T13">
                <a:pos x="T2" y="T3"/>
              </a:cxn>
              <a:cxn ang="T14">
                <a:pos x="T4" y="T5"/>
              </a:cxn>
              <a:cxn ang="T15">
                <a:pos x="T6" y="T7"/>
              </a:cxn>
              <a:cxn ang="T16">
                <a:pos x="T8" y="T9"/>
              </a:cxn>
              <a:cxn ang="T17">
                <a:pos x="T10" y="T11"/>
              </a:cxn>
            </a:cxnLst>
            <a:rect l="T18" t="T19" r="T20" b="T21"/>
            <a:pathLst>
              <a:path w="1493" h="2240">
                <a:moveTo>
                  <a:pt x="0" y="0"/>
                </a:moveTo>
                <a:lnTo>
                  <a:pt x="0" y="2240"/>
                </a:lnTo>
                <a:lnTo>
                  <a:pt x="1493" y="2240"/>
                </a:lnTo>
                <a:lnTo>
                  <a:pt x="1493" y="0"/>
                </a:lnTo>
                <a:lnTo>
                  <a:pt x="0" y="0"/>
                </a:lnTo>
                <a:close/>
              </a:path>
            </a:pathLst>
          </a:custGeom>
          <a:solidFill>
            <a:srgbClr val="E5FFFF"/>
          </a:solidFill>
          <a:ln w="0">
            <a:solidFill>
              <a:srgbClr val="E5FFFF"/>
            </a:solidFill>
            <a:round/>
            <a:headEnd/>
            <a:tailEnd/>
          </a:ln>
        </p:spPr>
        <p:txBody>
          <a:bodyPr/>
          <a:lstStyle/>
          <a:p>
            <a:endParaRPr lang="en-IN"/>
          </a:p>
        </p:txBody>
      </p:sp>
      <p:sp>
        <p:nvSpPr>
          <p:cNvPr id="5" name="Rectangle 5"/>
          <p:cNvSpPr>
            <a:spLocks noChangeArrowheads="1"/>
          </p:cNvSpPr>
          <p:nvPr/>
        </p:nvSpPr>
        <p:spPr bwMode="auto">
          <a:xfrm>
            <a:off x="5484813" y="1806575"/>
            <a:ext cx="2370137" cy="3556000"/>
          </a:xfrm>
          <a:prstGeom prst="rect">
            <a:avLst/>
          </a:prstGeom>
          <a:noFill/>
          <a:ln w="25400">
            <a:solidFill>
              <a:srgbClr val="00FFFF"/>
            </a:solidFill>
            <a:miter lim="800000"/>
            <a:headEnd/>
            <a:tailEnd/>
          </a:ln>
        </p:spPr>
        <p:txBody>
          <a:bodyPr/>
          <a:lstStyle/>
          <a:p>
            <a:endParaRPr lang="en-US"/>
          </a:p>
        </p:txBody>
      </p:sp>
      <p:sp>
        <p:nvSpPr>
          <p:cNvPr id="6" name="Freeform 6"/>
          <p:cNvSpPr>
            <a:spLocks/>
          </p:cNvSpPr>
          <p:nvPr/>
        </p:nvSpPr>
        <p:spPr bwMode="auto">
          <a:xfrm>
            <a:off x="742950" y="1806575"/>
            <a:ext cx="2370138" cy="3556000"/>
          </a:xfrm>
          <a:custGeom>
            <a:avLst/>
            <a:gdLst>
              <a:gd name="T0" fmla="*/ 0 w 1493"/>
              <a:gd name="T1" fmla="*/ 0 h 2240"/>
              <a:gd name="T2" fmla="*/ 0 w 1493"/>
              <a:gd name="T3" fmla="*/ 2147483647 h 2240"/>
              <a:gd name="T4" fmla="*/ 2147483647 w 1493"/>
              <a:gd name="T5" fmla="*/ 2147483647 h 2240"/>
              <a:gd name="T6" fmla="*/ 2147483647 w 1493"/>
              <a:gd name="T7" fmla="*/ 0 h 2240"/>
              <a:gd name="T8" fmla="*/ 0 w 1493"/>
              <a:gd name="T9" fmla="*/ 0 h 2240"/>
              <a:gd name="T10" fmla="*/ 0 w 1493"/>
              <a:gd name="T11" fmla="*/ 0 h 2240"/>
              <a:gd name="T12" fmla="*/ 0 60000 65536"/>
              <a:gd name="T13" fmla="*/ 0 60000 65536"/>
              <a:gd name="T14" fmla="*/ 0 60000 65536"/>
              <a:gd name="T15" fmla="*/ 0 60000 65536"/>
              <a:gd name="T16" fmla="*/ 0 60000 65536"/>
              <a:gd name="T17" fmla="*/ 0 60000 65536"/>
              <a:gd name="T18" fmla="*/ 0 w 1493"/>
              <a:gd name="T19" fmla="*/ 0 h 2240"/>
              <a:gd name="T20" fmla="*/ 1493 w 1493"/>
              <a:gd name="T21" fmla="*/ 2240 h 2240"/>
            </a:gdLst>
            <a:ahLst/>
            <a:cxnLst>
              <a:cxn ang="T12">
                <a:pos x="T0" y="T1"/>
              </a:cxn>
              <a:cxn ang="T13">
                <a:pos x="T2" y="T3"/>
              </a:cxn>
              <a:cxn ang="T14">
                <a:pos x="T4" y="T5"/>
              </a:cxn>
              <a:cxn ang="T15">
                <a:pos x="T6" y="T7"/>
              </a:cxn>
              <a:cxn ang="T16">
                <a:pos x="T8" y="T9"/>
              </a:cxn>
              <a:cxn ang="T17">
                <a:pos x="T10" y="T11"/>
              </a:cxn>
            </a:cxnLst>
            <a:rect l="T18" t="T19" r="T20" b="T21"/>
            <a:pathLst>
              <a:path w="1493" h="2240">
                <a:moveTo>
                  <a:pt x="0" y="0"/>
                </a:moveTo>
                <a:lnTo>
                  <a:pt x="0" y="2240"/>
                </a:lnTo>
                <a:lnTo>
                  <a:pt x="1493" y="2240"/>
                </a:lnTo>
                <a:lnTo>
                  <a:pt x="1493" y="0"/>
                </a:lnTo>
                <a:lnTo>
                  <a:pt x="0" y="0"/>
                </a:lnTo>
                <a:close/>
              </a:path>
            </a:pathLst>
          </a:custGeom>
          <a:solidFill>
            <a:srgbClr val="E5FFFF"/>
          </a:solidFill>
          <a:ln w="0">
            <a:solidFill>
              <a:srgbClr val="E5FFFF"/>
            </a:solidFill>
            <a:round/>
            <a:headEnd/>
            <a:tailEnd/>
          </a:ln>
        </p:spPr>
        <p:txBody>
          <a:bodyPr/>
          <a:lstStyle/>
          <a:p>
            <a:endParaRPr lang="en-IN"/>
          </a:p>
        </p:txBody>
      </p:sp>
      <p:sp>
        <p:nvSpPr>
          <p:cNvPr id="7" name="Rectangle 7"/>
          <p:cNvSpPr>
            <a:spLocks noChangeArrowheads="1"/>
          </p:cNvSpPr>
          <p:nvPr/>
        </p:nvSpPr>
        <p:spPr bwMode="auto">
          <a:xfrm>
            <a:off x="742950" y="1806575"/>
            <a:ext cx="2370138" cy="3556000"/>
          </a:xfrm>
          <a:prstGeom prst="rect">
            <a:avLst/>
          </a:prstGeom>
          <a:noFill/>
          <a:ln w="25400">
            <a:solidFill>
              <a:srgbClr val="00FFFF"/>
            </a:solidFill>
            <a:miter lim="800000"/>
            <a:headEnd/>
            <a:tailEnd/>
          </a:ln>
        </p:spPr>
        <p:txBody>
          <a:bodyPr/>
          <a:lstStyle/>
          <a:p>
            <a:endParaRPr lang="en-US"/>
          </a:p>
        </p:txBody>
      </p:sp>
      <p:sp>
        <p:nvSpPr>
          <p:cNvPr id="8" name="Rectangle 8"/>
          <p:cNvSpPr>
            <a:spLocks noChangeArrowheads="1"/>
          </p:cNvSpPr>
          <p:nvPr/>
        </p:nvSpPr>
        <p:spPr bwMode="auto">
          <a:xfrm>
            <a:off x="1027113" y="3584575"/>
            <a:ext cx="1778000" cy="1185863"/>
          </a:xfrm>
          <a:prstGeom prst="rect">
            <a:avLst/>
          </a:prstGeom>
          <a:solidFill>
            <a:srgbClr val="FFFFFF"/>
          </a:solidFill>
          <a:ln w="0">
            <a:solidFill>
              <a:srgbClr val="FFFFFF"/>
            </a:solidFill>
            <a:miter lim="800000"/>
            <a:headEnd/>
            <a:tailEnd/>
          </a:ln>
        </p:spPr>
        <p:txBody>
          <a:bodyPr/>
          <a:lstStyle/>
          <a:p>
            <a:endParaRPr lang="en-US"/>
          </a:p>
        </p:txBody>
      </p:sp>
      <p:sp>
        <p:nvSpPr>
          <p:cNvPr id="9" name="Rectangle 9"/>
          <p:cNvSpPr>
            <a:spLocks noChangeArrowheads="1"/>
          </p:cNvSpPr>
          <p:nvPr/>
        </p:nvSpPr>
        <p:spPr bwMode="auto">
          <a:xfrm>
            <a:off x="1027113" y="3584575"/>
            <a:ext cx="1778000" cy="1185863"/>
          </a:xfrm>
          <a:prstGeom prst="rect">
            <a:avLst/>
          </a:prstGeom>
          <a:noFill/>
          <a:ln w="25400">
            <a:solidFill>
              <a:srgbClr val="00FFFF"/>
            </a:solidFill>
            <a:miter lim="800000"/>
            <a:headEnd/>
            <a:tailEnd/>
          </a:ln>
        </p:spPr>
        <p:txBody>
          <a:bodyPr/>
          <a:lstStyle/>
          <a:p>
            <a:endParaRPr lang="en-US"/>
          </a:p>
        </p:txBody>
      </p:sp>
      <p:sp>
        <p:nvSpPr>
          <p:cNvPr id="10" name="Rectangle 10"/>
          <p:cNvSpPr>
            <a:spLocks noChangeArrowheads="1"/>
          </p:cNvSpPr>
          <p:nvPr/>
        </p:nvSpPr>
        <p:spPr bwMode="auto">
          <a:xfrm>
            <a:off x="1773238" y="6343650"/>
            <a:ext cx="5427662"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Nimbus Roman No9 L" charset="0"/>
              </a:rPr>
              <a:t>Figure 1.1.  Basic functional units of a computer.</a:t>
            </a:r>
            <a:endParaRPr lang="en-US" sz="2400">
              <a:latin typeface="Times New Roman" pitchFamily="18" charset="0"/>
            </a:endParaRPr>
          </a:p>
        </p:txBody>
      </p:sp>
      <p:sp>
        <p:nvSpPr>
          <p:cNvPr id="11" name="Rectangle 11"/>
          <p:cNvSpPr>
            <a:spLocks noChangeArrowheads="1"/>
          </p:cNvSpPr>
          <p:nvPr/>
        </p:nvSpPr>
        <p:spPr bwMode="auto">
          <a:xfrm>
            <a:off x="2546350" y="4951413"/>
            <a:ext cx="304800" cy="274637"/>
          </a:xfrm>
          <a:prstGeom prst="rect">
            <a:avLst/>
          </a:prstGeom>
          <a:noFill/>
          <a:ln w="9525">
            <a:noFill/>
            <a:miter lim="800000"/>
            <a:headEnd/>
            <a:tailEnd/>
          </a:ln>
        </p:spPr>
        <p:txBody>
          <a:bodyPr wrap="none" lIns="0" tIns="0" rIns="0" bIns="0">
            <a:spAutoFit/>
          </a:bodyPr>
          <a:lstStyle/>
          <a:p>
            <a:r>
              <a:rPr lang="en-US">
                <a:solidFill>
                  <a:srgbClr val="000000"/>
                </a:solidFill>
                <a:latin typeface="Nimbus Roman No9 L" charset="0"/>
              </a:rPr>
              <a:t>I/O</a:t>
            </a:r>
            <a:endParaRPr lang="en-US" sz="2400">
              <a:latin typeface="Times New Roman" pitchFamily="18" charset="0"/>
            </a:endParaRPr>
          </a:p>
        </p:txBody>
      </p:sp>
      <p:sp>
        <p:nvSpPr>
          <p:cNvPr id="12" name="Rectangle 12"/>
          <p:cNvSpPr>
            <a:spLocks noChangeArrowheads="1"/>
          </p:cNvSpPr>
          <p:nvPr/>
        </p:nvSpPr>
        <p:spPr bwMode="auto">
          <a:xfrm>
            <a:off x="6705600" y="4953000"/>
            <a:ext cx="1028700" cy="274637"/>
          </a:xfrm>
          <a:prstGeom prst="rect">
            <a:avLst/>
          </a:prstGeom>
          <a:noFill/>
          <a:ln w="9525">
            <a:noFill/>
            <a:miter lim="800000"/>
            <a:headEnd/>
            <a:tailEnd/>
          </a:ln>
        </p:spPr>
        <p:txBody>
          <a:bodyPr wrap="none" lIns="0" tIns="0" rIns="0" bIns="0">
            <a:spAutoFit/>
          </a:bodyPr>
          <a:lstStyle/>
          <a:p>
            <a:r>
              <a:rPr lang="en-US" dirty="0">
                <a:solidFill>
                  <a:srgbClr val="000000"/>
                </a:solidFill>
                <a:latin typeface="Nimbus Roman No9 L" charset="0"/>
              </a:rPr>
              <a:t>Processor</a:t>
            </a:r>
            <a:endParaRPr lang="en-US" sz="2400" dirty="0">
              <a:latin typeface="Times New Roman" pitchFamily="18" charset="0"/>
            </a:endParaRPr>
          </a:p>
        </p:txBody>
      </p:sp>
      <p:sp>
        <p:nvSpPr>
          <p:cNvPr id="13" name="Rectangle 13"/>
          <p:cNvSpPr>
            <a:spLocks noChangeArrowheads="1"/>
          </p:cNvSpPr>
          <p:nvPr/>
        </p:nvSpPr>
        <p:spPr bwMode="auto">
          <a:xfrm>
            <a:off x="1593850" y="4022725"/>
            <a:ext cx="685800" cy="274638"/>
          </a:xfrm>
          <a:prstGeom prst="rect">
            <a:avLst/>
          </a:prstGeom>
          <a:noFill/>
          <a:ln w="9525">
            <a:noFill/>
            <a:miter lim="800000"/>
            <a:headEnd/>
            <a:tailEnd/>
          </a:ln>
        </p:spPr>
        <p:txBody>
          <a:bodyPr wrap="none" lIns="0" tIns="0" rIns="0" bIns="0">
            <a:spAutoFit/>
          </a:bodyPr>
          <a:lstStyle/>
          <a:p>
            <a:r>
              <a:rPr lang="en-US">
                <a:solidFill>
                  <a:srgbClr val="000000"/>
                </a:solidFill>
                <a:latin typeface="Nimbus Roman No9 L" charset="0"/>
              </a:rPr>
              <a:t>Output</a:t>
            </a:r>
            <a:endParaRPr lang="en-US" sz="2400">
              <a:latin typeface="Times New Roman" pitchFamily="18" charset="0"/>
            </a:endParaRPr>
          </a:p>
        </p:txBody>
      </p:sp>
      <p:sp>
        <p:nvSpPr>
          <p:cNvPr id="14" name="Rectangle 14"/>
          <p:cNvSpPr>
            <a:spLocks noChangeArrowheads="1"/>
          </p:cNvSpPr>
          <p:nvPr/>
        </p:nvSpPr>
        <p:spPr bwMode="auto">
          <a:xfrm>
            <a:off x="3397250" y="2838450"/>
            <a:ext cx="1803400" cy="1184275"/>
          </a:xfrm>
          <a:prstGeom prst="rect">
            <a:avLst/>
          </a:prstGeom>
          <a:noFill/>
          <a:ln w="25400">
            <a:solidFill>
              <a:srgbClr val="00FFFF"/>
            </a:solidFill>
            <a:miter lim="800000"/>
            <a:headEnd/>
            <a:tailEnd/>
          </a:ln>
        </p:spPr>
        <p:txBody>
          <a:bodyPr/>
          <a:lstStyle/>
          <a:p>
            <a:endParaRPr lang="en-US"/>
          </a:p>
        </p:txBody>
      </p:sp>
      <p:sp>
        <p:nvSpPr>
          <p:cNvPr id="15" name="Rectangle 15"/>
          <p:cNvSpPr>
            <a:spLocks noChangeArrowheads="1"/>
          </p:cNvSpPr>
          <p:nvPr/>
        </p:nvSpPr>
        <p:spPr bwMode="auto">
          <a:xfrm>
            <a:off x="3886200" y="3276600"/>
            <a:ext cx="825500" cy="274638"/>
          </a:xfrm>
          <a:prstGeom prst="rect">
            <a:avLst/>
          </a:prstGeom>
          <a:noFill/>
          <a:ln w="9525">
            <a:noFill/>
            <a:miter lim="800000"/>
            <a:headEnd/>
            <a:tailEnd/>
          </a:ln>
        </p:spPr>
        <p:txBody>
          <a:bodyPr wrap="none" lIns="0" tIns="0" rIns="0" bIns="0">
            <a:spAutoFit/>
          </a:bodyPr>
          <a:lstStyle/>
          <a:p>
            <a:r>
              <a:rPr lang="en-US">
                <a:solidFill>
                  <a:srgbClr val="000000"/>
                </a:solidFill>
                <a:latin typeface="Nimbus Roman No9 L" charset="0"/>
              </a:rPr>
              <a:t>Memory</a:t>
            </a:r>
            <a:endParaRPr lang="en-US" sz="2400">
              <a:latin typeface="Times New Roman" pitchFamily="18" charset="0"/>
            </a:endParaRPr>
          </a:p>
        </p:txBody>
      </p:sp>
      <p:sp>
        <p:nvSpPr>
          <p:cNvPr id="16" name="Rectangle 16"/>
          <p:cNvSpPr>
            <a:spLocks noChangeArrowheads="1"/>
          </p:cNvSpPr>
          <p:nvPr/>
        </p:nvSpPr>
        <p:spPr bwMode="auto">
          <a:xfrm>
            <a:off x="1027113" y="2090738"/>
            <a:ext cx="1778000" cy="1185862"/>
          </a:xfrm>
          <a:prstGeom prst="rect">
            <a:avLst/>
          </a:prstGeom>
          <a:solidFill>
            <a:srgbClr val="FFFFFF"/>
          </a:solidFill>
          <a:ln w="0">
            <a:solidFill>
              <a:srgbClr val="FFFFFF"/>
            </a:solidFill>
            <a:miter lim="800000"/>
            <a:headEnd/>
            <a:tailEnd/>
          </a:ln>
        </p:spPr>
        <p:txBody>
          <a:bodyPr/>
          <a:lstStyle/>
          <a:p>
            <a:endParaRPr lang="en-US"/>
          </a:p>
        </p:txBody>
      </p:sp>
      <p:sp>
        <p:nvSpPr>
          <p:cNvPr id="17" name="Rectangle 17"/>
          <p:cNvSpPr>
            <a:spLocks noChangeArrowheads="1"/>
          </p:cNvSpPr>
          <p:nvPr/>
        </p:nvSpPr>
        <p:spPr bwMode="auto">
          <a:xfrm>
            <a:off x="1027113" y="2090738"/>
            <a:ext cx="1778000" cy="1185862"/>
          </a:xfrm>
          <a:prstGeom prst="rect">
            <a:avLst/>
          </a:prstGeom>
          <a:noFill/>
          <a:ln w="25400">
            <a:solidFill>
              <a:srgbClr val="00FFFF"/>
            </a:solidFill>
            <a:miter lim="800000"/>
            <a:headEnd/>
            <a:tailEnd/>
          </a:ln>
        </p:spPr>
        <p:txBody>
          <a:bodyPr/>
          <a:lstStyle/>
          <a:p>
            <a:endParaRPr lang="en-US"/>
          </a:p>
        </p:txBody>
      </p:sp>
      <p:sp>
        <p:nvSpPr>
          <p:cNvPr id="18" name="Rectangle 18"/>
          <p:cNvSpPr>
            <a:spLocks noChangeArrowheads="1"/>
          </p:cNvSpPr>
          <p:nvPr/>
        </p:nvSpPr>
        <p:spPr bwMode="auto">
          <a:xfrm>
            <a:off x="5792788" y="2090738"/>
            <a:ext cx="1778000" cy="1185862"/>
          </a:xfrm>
          <a:prstGeom prst="rect">
            <a:avLst/>
          </a:prstGeom>
          <a:solidFill>
            <a:srgbClr val="FFFFFF"/>
          </a:solidFill>
          <a:ln w="0">
            <a:solidFill>
              <a:srgbClr val="FFFFFF"/>
            </a:solidFill>
            <a:miter lim="800000"/>
            <a:headEnd/>
            <a:tailEnd/>
          </a:ln>
        </p:spPr>
        <p:txBody>
          <a:bodyPr/>
          <a:lstStyle/>
          <a:p>
            <a:endParaRPr lang="en-US"/>
          </a:p>
        </p:txBody>
      </p:sp>
      <p:sp>
        <p:nvSpPr>
          <p:cNvPr id="19" name="Rectangle 19"/>
          <p:cNvSpPr>
            <a:spLocks noChangeArrowheads="1"/>
          </p:cNvSpPr>
          <p:nvPr/>
        </p:nvSpPr>
        <p:spPr bwMode="auto">
          <a:xfrm>
            <a:off x="5792788" y="2090738"/>
            <a:ext cx="1778000" cy="1185862"/>
          </a:xfrm>
          <a:prstGeom prst="rect">
            <a:avLst/>
          </a:prstGeom>
          <a:noFill/>
          <a:ln w="25400">
            <a:solidFill>
              <a:srgbClr val="00FFFF"/>
            </a:solidFill>
            <a:miter lim="800000"/>
            <a:headEnd/>
            <a:tailEnd/>
          </a:ln>
        </p:spPr>
        <p:txBody>
          <a:bodyPr/>
          <a:lstStyle/>
          <a:p>
            <a:endParaRPr lang="en-US"/>
          </a:p>
        </p:txBody>
      </p:sp>
      <p:sp>
        <p:nvSpPr>
          <p:cNvPr id="20" name="Rectangle 20"/>
          <p:cNvSpPr>
            <a:spLocks noChangeArrowheads="1"/>
          </p:cNvSpPr>
          <p:nvPr/>
        </p:nvSpPr>
        <p:spPr bwMode="auto">
          <a:xfrm>
            <a:off x="5792788" y="3584575"/>
            <a:ext cx="1778000" cy="1185863"/>
          </a:xfrm>
          <a:prstGeom prst="rect">
            <a:avLst/>
          </a:prstGeom>
          <a:solidFill>
            <a:srgbClr val="FFFFFF"/>
          </a:solidFill>
          <a:ln w="0">
            <a:solidFill>
              <a:srgbClr val="FFFFFF"/>
            </a:solidFill>
            <a:miter lim="800000"/>
            <a:headEnd/>
            <a:tailEnd/>
          </a:ln>
        </p:spPr>
        <p:txBody>
          <a:bodyPr/>
          <a:lstStyle/>
          <a:p>
            <a:endParaRPr lang="en-US"/>
          </a:p>
        </p:txBody>
      </p:sp>
      <p:sp>
        <p:nvSpPr>
          <p:cNvPr id="21" name="Rectangle 21"/>
          <p:cNvSpPr>
            <a:spLocks noChangeArrowheads="1"/>
          </p:cNvSpPr>
          <p:nvPr/>
        </p:nvSpPr>
        <p:spPr bwMode="auto">
          <a:xfrm>
            <a:off x="5792788" y="3584575"/>
            <a:ext cx="1778000" cy="1185863"/>
          </a:xfrm>
          <a:prstGeom prst="rect">
            <a:avLst/>
          </a:prstGeom>
          <a:noFill/>
          <a:ln w="25400">
            <a:solidFill>
              <a:srgbClr val="00FFFF"/>
            </a:solidFill>
            <a:miter lim="800000"/>
            <a:headEnd/>
            <a:tailEnd/>
          </a:ln>
        </p:spPr>
        <p:txBody>
          <a:bodyPr/>
          <a:lstStyle/>
          <a:p>
            <a:endParaRPr lang="en-US"/>
          </a:p>
        </p:txBody>
      </p:sp>
      <p:sp>
        <p:nvSpPr>
          <p:cNvPr id="22" name="Rectangle 22"/>
          <p:cNvSpPr>
            <a:spLocks noChangeArrowheads="1"/>
          </p:cNvSpPr>
          <p:nvPr/>
        </p:nvSpPr>
        <p:spPr bwMode="auto">
          <a:xfrm>
            <a:off x="1671638" y="2528888"/>
            <a:ext cx="508000" cy="274637"/>
          </a:xfrm>
          <a:prstGeom prst="rect">
            <a:avLst/>
          </a:prstGeom>
          <a:noFill/>
          <a:ln w="9525">
            <a:noFill/>
            <a:miter lim="800000"/>
            <a:headEnd/>
            <a:tailEnd/>
          </a:ln>
        </p:spPr>
        <p:txBody>
          <a:bodyPr wrap="none" lIns="0" tIns="0" rIns="0" bIns="0">
            <a:spAutoFit/>
          </a:bodyPr>
          <a:lstStyle/>
          <a:p>
            <a:r>
              <a:rPr lang="en-US">
                <a:solidFill>
                  <a:srgbClr val="000000"/>
                </a:solidFill>
                <a:latin typeface="Nimbus Roman No9 L" charset="0"/>
              </a:rPr>
              <a:t>Input</a:t>
            </a:r>
            <a:endParaRPr lang="en-US" sz="2400">
              <a:latin typeface="Times New Roman" pitchFamily="18" charset="0"/>
            </a:endParaRPr>
          </a:p>
        </p:txBody>
      </p:sp>
      <p:sp>
        <p:nvSpPr>
          <p:cNvPr id="23" name="Rectangle 23"/>
          <p:cNvSpPr>
            <a:spLocks noChangeArrowheads="1"/>
          </p:cNvSpPr>
          <p:nvPr/>
        </p:nvSpPr>
        <p:spPr bwMode="auto">
          <a:xfrm>
            <a:off x="6515100" y="2503488"/>
            <a:ext cx="381000" cy="274637"/>
          </a:xfrm>
          <a:prstGeom prst="rect">
            <a:avLst/>
          </a:prstGeom>
          <a:noFill/>
          <a:ln w="9525">
            <a:noFill/>
            <a:miter lim="800000"/>
            <a:headEnd/>
            <a:tailEnd/>
          </a:ln>
        </p:spPr>
        <p:txBody>
          <a:bodyPr wrap="none" lIns="0" tIns="0" rIns="0" bIns="0">
            <a:spAutoFit/>
          </a:bodyPr>
          <a:lstStyle/>
          <a:p>
            <a:r>
              <a:rPr lang="en-US">
                <a:solidFill>
                  <a:srgbClr val="000000"/>
                </a:solidFill>
                <a:latin typeface="Nimbus Roman No9 L" charset="0"/>
              </a:rPr>
              <a:t>and</a:t>
            </a:r>
            <a:endParaRPr lang="en-US" sz="2400">
              <a:latin typeface="Times New Roman" pitchFamily="18" charset="0"/>
            </a:endParaRPr>
          </a:p>
        </p:txBody>
      </p:sp>
      <p:sp>
        <p:nvSpPr>
          <p:cNvPr id="24" name="Rectangle 24"/>
          <p:cNvSpPr>
            <a:spLocks noChangeArrowheads="1"/>
          </p:cNvSpPr>
          <p:nvPr/>
        </p:nvSpPr>
        <p:spPr bwMode="auto">
          <a:xfrm>
            <a:off x="6180138" y="2244725"/>
            <a:ext cx="1016000" cy="274638"/>
          </a:xfrm>
          <a:prstGeom prst="rect">
            <a:avLst/>
          </a:prstGeom>
          <a:noFill/>
          <a:ln w="9525">
            <a:noFill/>
            <a:miter lim="800000"/>
            <a:headEnd/>
            <a:tailEnd/>
          </a:ln>
        </p:spPr>
        <p:txBody>
          <a:bodyPr wrap="none" lIns="0" tIns="0" rIns="0" bIns="0">
            <a:spAutoFit/>
          </a:bodyPr>
          <a:lstStyle/>
          <a:p>
            <a:r>
              <a:rPr lang="en-US" dirty="0">
                <a:solidFill>
                  <a:srgbClr val="000000"/>
                </a:solidFill>
                <a:latin typeface="Nimbus Roman No9 L" charset="0"/>
              </a:rPr>
              <a:t>Arithmetic</a:t>
            </a:r>
            <a:endParaRPr lang="en-US" sz="2400" dirty="0">
              <a:latin typeface="Times New Roman" pitchFamily="18" charset="0"/>
            </a:endParaRPr>
          </a:p>
        </p:txBody>
      </p:sp>
      <p:sp>
        <p:nvSpPr>
          <p:cNvPr id="25" name="Rectangle 25"/>
          <p:cNvSpPr>
            <a:spLocks noChangeArrowheads="1"/>
          </p:cNvSpPr>
          <p:nvPr/>
        </p:nvSpPr>
        <p:spPr bwMode="auto">
          <a:xfrm>
            <a:off x="6437313" y="2786063"/>
            <a:ext cx="469900" cy="274637"/>
          </a:xfrm>
          <a:prstGeom prst="rect">
            <a:avLst/>
          </a:prstGeom>
          <a:noFill/>
          <a:ln w="9525">
            <a:noFill/>
            <a:miter lim="800000"/>
            <a:headEnd/>
            <a:tailEnd/>
          </a:ln>
        </p:spPr>
        <p:txBody>
          <a:bodyPr wrap="none" lIns="0" tIns="0" rIns="0" bIns="0">
            <a:spAutoFit/>
          </a:bodyPr>
          <a:lstStyle/>
          <a:p>
            <a:r>
              <a:rPr lang="en-US">
                <a:solidFill>
                  <a:srgbClr val="000000"/>
                </a:solidFill>
                <a:latin typeface="Nimbus Roman No9 L" charset="0"/>
              </a:rPr>
              <a:t>logic</a:t>
            </a:r>
            <a:endParaRPr lang="en-US" sz="2400">
              <a:latin typeface="Times New Roman" pitchFamily="18" charset="0"/>
            </a:endParaRPr>
          </a:p>
        </p:txBody>
      </p:sp>
      <p:sp>
        <p:nvSpPr>
          <p:cNvPr id="26" name="Rectangle 26"/>
          <p:cNvSpPr>
            <a:spLocks noChangeArrowheads="1"/>
          </p:cNvSpPr>
          <p:nvPr/>
        </p:nvSpPr>
        <p:spPr bwMode="auto">
          <a:xfrm>
            <a:off x="6308725" y="4022725"/>
            <a:ext cx="736600" cy="274638"/>
          </a:xfrm>
          <a:prstGeom prst="rect">
            <a:avLst/>
          </a:prstGeom>
          <a:noFill/>
          <a:ln w="9525">
            <a:noFill/>
            <a:miter lim="800000"/>
            <a:headEnd/>
            <a:tailEnd/>
          </a:ln>
        </p:spPr>
        <p:txBody>
          <a:bodyPr wrap="none" lIns="0" tIns="0" rIns="0" bIns="0">
            <a:spAutoFit/>
          </a:bodyPr>
          <a:lstStyle/>
          <a:p>
            <a:r>
              <a:rPr lang="en-US">
                <a:solidFill>
                  <a:srgbClr val="000000"/>
                </a:solidFill>
                <a:latin typeface="Nimbus Roman No9 L" charset="0"/>
              </a:rPr>
              <a:t>Control</a:t>
            </a:r>
            <a:endParaRPr lang="en-US" sz="2400">
              <a:latin typeface="Times New Roman"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685800"/>
            <a:ext cx="8610600" cy="838200"/>
          </a:xfrm>
          <a:prstGeom prst="rect">
            <a:avLst/>
          </a:prstGeom>
        </p:spPr>
        <p:txBody>
          <a:bodyPr>
            <a:normAutofit fontScale="6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5400" b="0" i="0" u="none" strike="noStrike" kern="1200" cap="none" spc="0" normalizeH="0" baseline="0" noProof="0" dirty="0" smtClean="0">
                <a:ln>
                  <a:noFill/>
                </a:ln>
                <a:solidFill>
                  <a:schemeClr val="tx2"/>
                </a:solidFill>
                <a:effectLst/>
                <a:uLnTx/>
                <a:uFillTx/>
                <a:latin typeface="+mj-lt"/>
                <a:ea typeface="SimSun" pitchFamily="2" charset="-122"/>
                <a:cs typeface="+mj-cs"/>
              </a:rPr>
              <a:t>Instruction and Instruction Sequencing cont..</a:t>
            </a:r>
            <a:r>
              <a:rPr kumimoji="0" lang="en-US" altLang="zh-CN" sz="5400" b="0" i="0" u="none" strike="noStrike" kern="1200" cap="none" spc="0" normalizeH="0" noProof="0" dirty="0" smtClean="0">
                <a:ln>
                  <a:noFill/>
                </a:ln>
                <a:solidFill>
                  <a:schemeClr val="tx2"/>
                </a:solidFill>
                <a:effectLst/>
                <a:uLnTx/>
                <a:uFillTx/>
                <a:latin typeface="+mj-lt"/>
                <a:ea typeface="SimSun" pitchFamily="2" charset="-122"/>
                <a:cs typeface="+mj-cs"/>
              </a:rPr>
              <a:t> </a:t>
            </a:r>
            <a:endParaRPr kumimoji="0" lang="en-IN"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Rectangle 3"/>
          <p:cNvSpPr txBox="1">
            <a:spLocks noChangeArrowheads="1"/>
          </p:cNvSpPr>
          <p:nvPr/>
        </p:nvSpPr>
        <p:spPr>
          <a:xfrm>
            <a:off x="304800" y="1219200"/>
            <a:ext cx="8610600" cy="5333999"/>
          </a:xfrm>
          <a:prstGeom prst="rect">
            <a:avLst/>
          </a:prstGeom>
        </p:spPr>
        <p:txBody>
          <a:bodyPr vert="horz">
            <a:noAutofit/>
          </a:bodyPr>
          <a:lstStyle/>
          <a:p>
            <a:pPr marL="274320" lvl="0" indent="-274320">
              <a:spcBef>
                <a:spcPct val="20000"/>
              </a:spcBef>
              <a:buClr>
                <a:schemeClr val="accent3"/>
              </a:buClr>
              <a:buSzPct val="95000"/>
              <a:buFont typeface="Wingdings 2"/>
              <a:buChar char=""/>
            </a:pPr>
            <a:r>
              <a:rPr lang="en-US" altLang="zh-CN" sz="2400" b="1" dirty="0" smtClean="0">
                <a:solidFill>
                  <a:srgbClr val="00B0F0"/>
                </a:solidFill>
                <a:latin typeface="Times New Roman" pitchFamily="18" charset="0"/>
                <a:ea typeface="SimSun" pitchFamily="2" charset="-122"/>
                <a:cs typeface="Times New Roman" pitchFamily="18" charset="0"/>
              </a:rPr>
              <a:t>Register Transfer Notation</a:t>
            </a:r>
            <a:endParaRPr kumimoji="0" lang="en-US" altLang="zh-CN" sz="2400" b="1" i="0" u="none" strike="noStrike" kern="1200" cap="none" spc="0" normalizeH="0" baseline="0" noProof="0" dirty="0" smtClean="0">
              <a:ln>
                <a:noFill/>
              </a:ln>
              <a:solidFill>
                <a:srgbClr val="00B0F0"/>
              </a:solidFill>
              <a:effectLst/>
              <a:uLnTx/>
              <a:uFillTx/>
              <a:latin typeface="Times New Roman" pitchFamily="18" charset="0"/>
              <a:ea typeface="SimSun" pitchFamily="2" charset="-122"/>
              <a:cs typeface="Times New Roman"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altLang="zh-CN" sz="2400" b="0" i="0" u="none" strike="noStrike" kern="1200" cap="none" spc="0" normalizeH="0" baseline="0" noProof="0" dirty="0" smtClean="0">
                <a:ln>
                  <a:noFill/>
                </a:ln>
                <a:effectLst/>
                <a:uLnTx/>
                <a:uFillTx/>
                <a:latin typeface="Times New Roman" pitchFamily="18" charset="0"/>
                <a:ea typeface="SimSun" pitchFamily="2" charset="-122"/>
                <a:cs typeface="Times New Roman" pitchFamily="18" charset="0"/>
              </a:rPr>
              <a:t>Transfer of information from one location in the computer to another.</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altLang="zh-CN" sz="2400" b="0" i="0" u="none" strike="noStrike" kern="1200" cap="none" spc="0" normalizeH="0" baseline="0" noProof="0" dirty="0" smtClean="0">
                <a:ln>
                  <a:noFill/>
                </a:ln>
                <a:effectLst/>
                <a:uLnTx/>
                <a:uFillTx/>
                <a:latin typeface="Times New Roman" pitchFamily="18" charset="0"/>
                <a:ea typeface="SimSun" pitchFamily="2" charset="-122"/>
                <a:cs typeface="Times New Roman" pitchFamily="18" charset="0"/>
              </a:rPr>
              <a:t>Locations are memory locations, processor registers or registers in the I/O subsystems.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altLang="zh-CN" sz="2400" b="0" i="0" u="none" strike="noStrike" kern="1200" cap="none" spc="0" normalizeH="0" baseline="0" noProof="0" dirty="0" smtClean="0">
                <a:ln>
                  <a:noFill/>
                </a:ln>
                <a:solidFill>
                  <a:srgbClr val="FF0000"/>
                </a:solidFill>
                <a:effectLst/>
                <a:uLnTx/>
                <a:uFillTx/>
                <a:latin typeface="Times New Roman" pitchFamily="18" charset="0"/>
                <a:ea typeface="SimSun" pitchFamily="2" charset="-122"/>
                <a:cs typeface="Times New Roman" pitchFamily="18" charset="0"/>
              </a:rPr>
              <a:t>Memory locations names</a:t>
            </a:r>
            <a:r>
              <a:rPr kumimoji="0" lang="en-US" altLang="zh-CN" sz="2400" b="0" i="0" u="none" strike="noStrike" kern="1200" cap="none" spc="0" normalizeH="0" baseline="0" noProof="0" dirty="0" smtClean="0">
                <a:ln>
                  <a:noFill/>
                </a:ln>
                <a:effectLst/>
                <a:uLnTx/>
                <a:uFillTx/>
                <a:latin typeface="Times New Roman" pitchFamily="18" charset="0"/>
                <a:ea typeface="SimSun" pitchFamily="2" charset="-122"/>
                <a:cs typeface="Times New Roman" pitchFamily="18" charset="0"/>
              </a:rPr>
              <a:t>: LOC, PLACE, A, VAR2</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altLang="zh-CN" sz="2400" b="0" i="0" u="none" strike="noStrike" kern="1200" cap="none" spc="0" normalizeH="0" baseline="0" noProof="0" dirty="0" smtClean="0">
                <a:ln>
                  <a:noFill/>
                </a:ln>
                <a:solidFill>
                  <a:srgbClr val="FF0000"/>
                </a:solidFill>
                <a:effectLst/>
                <a:uLnTx/>
                <a:uFillTx/>
                <a:latin typeface="Times New Roman" pitchFamily="18" charset="0"/>
                <a:ea typeface="SimSun" pitchFamily="2" charset="-122"/>
                <a:cs typeface="Times New Roman" pitchFamily="18" charset="0"/>
              </a:rPr>
              <a:t>Processor registers names</a:t>
            </a:r>
            <a:r>
              <a:rPr kumimoji="0" lang="en-US" altLang="zh-CN" sz="2400" b="0" i="0" u="none" strike="noStrike" kern="1200" cap="none" spc="0" normalizeH="0" baseline="0" noProof="0" dirty="0" smtClean="0">
                <a:ln>
                  <a:noFill/>
                </a:ln>
                <a:effectLst/>
                <a:uLnTx/>
                <a:uFillTx/>
                <a:latin typeface="Times New Roman" pitchFamily="18" charset="0"/>
                <a:ea typeface="SimSun" pitchFamily="2" charset="-122"/>
                <a:cs typeface="Times New Roman" pitchFamily="18" charset="0"/>
              </a:rPr>
              <a:t>:R0, R1..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altLang="zh-CN" sz="2400" b="0" i="0" u="none" strike="noStrike" kern="1200" cap="none" spc="0" normalizeH="0" baseline="0" noProof="0" dirty="0" smtClean="0">
                <a:ln>
                  <a:noFill/>
                </a:ln>
                <a:solidFill>
                  <a:srgbClr val="FF0000"/>
                </a:solidFill>
                <a:effectLst/>
                <a:uLnTx/>
                <a:uFillTx/>
                <a:latin typeface="Times New Roman" pitchFamily="18" charset="0"/>
                <a:ea typeface="SimSun" pitchFamily="2" charset="-122"/>
                <a:cs typeface="Times New Roman" pitchFamily="18" charset="0"/>
              </a:rPr>
              <a:t>I/O register name</a:t>
            </a:r>
            <a:r>
              <a:rPr kumimoji="0" lang="en-US" altLang="zh-CN" sz="2400" b="0" i="0" u="none" strike="noStrike" kern="1200" cap="none" spc="0" normalizeH="0" baseline="0" noProof="0" dirty="0" smtClean="0">
                <a:ln>
                  <a:noFill/>
                </a:ln>
                <a:effectLst/>
                <a:uLnTx/>
                <a:uFillTx/>
                <a:latin typeface="Times New Roman" pitchFamily="18" charset="0"/>
                <a:ea typeface="SimSun" pitchFamily="2" charset="-122"/>
                <a:cs typeface="Times New Roman" pitchFamily="18" charset="0"/>
              </a:rPr>
              <a:t>: DATAIN,OUTSTATUS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altLang="zh-CN" sz="2400" b="0" i="0" u="none" strike="noStrike" kern="1200" cap="none" spc="0" normalizeH="0" baseline="0" noProof="0" dirty="0" smtClean="0">
                <a:ln>
                  <a:noFill/>
                </a:ln>
                <a:effectLst/>
                <a:uLnTx/>
                <a:uFillTx/>
                <a:latin typeface="Times New Roman" pitchFamily="18" charset="0"/>
                <a:ea typeface="SimSun" pitchFamily="2" charset="-122"/>
                <a:cs typeface="Times New Roman" pitchFamily="18" charset="0"/>
              </a:rPr>
              <a:t>Contents of a location are denoted by placing square brackets around the name of the location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altLang="zh-CN" sz="2400" b="0" i="0" u="none" strike="noStrike" kern="1200" cap="none" spc="0" normalizeH="0" baseline="0" noProof="0" dirty="0" smtClean="0">
                <a:ln>
                  <a:noFill/>
                </a:ln>
                <a:effectLst/>
                <a:uLnTx/>
                <a:uFillTx/>
                <a:latin typeface="Times New Roman" pitchFamily="18" charset="0"/>
                <a:ea typeface="SimSun" pitchFamily="2" charset="-122"/>
                <a:cs typeface="Times New Roman" pitchFamily="18" charset="0"/>
              </a:rPr>
              <a:t>R1←[LOC]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altLang="zh-CN" sz="2400" b="0" i="0" u="none" strike="noStrike" kern="1200" cap="none" spc="0" normalizeH="0" baseline="0" noProof="0" dirty="0" smtClean="0">
                <a:ln>
                  <a:noFill/>
                </a:ln>
                <a:effectLst/>
                <a:uLnTx/>
                <a:uFillTx/>
                <a:latin typeface="Times New Roman" pitchFamily="18" charset="0"/>
                <a:ea typeface="SimSun" pitchFamily="2" charset="-122"/>
                <a:cs typeface="Times New Roman" pitchFamily="18" charset="0"/>
              </a:rPr>
              <a:t>R3 ←[R1]+[R2])</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altLang="zh-CN" sz="2400" b="0" i="0" u="none" strike="noStrike" kern="1200" cap="none" spc="0" normalizeH="0" baseline="0" noProof="0" dirty="0" smtClean="0">
                <a:ln>
                  <a:noFill/>
                </a:ln>
                <a:effectLst/>
                <a:uLnTx/>
                <a:uFillTx/>
                <a:latin typeface="Times New Roman" pitchFamily="18" charset="0"/>
                <a:ea typeface="SimSun" pitchFamily="2" charset="-122"/>
                <a:cs typeface="Times New Roman" pitchFamily="18" charset="0"/>
              </a:rPr>
              <a:t>This type of notation is known as Register Transfer Notation(RTN)</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685800"/>
            <a:ext cx="8610600" cy="838200"/>
          </a:xfrm>
          <a:prstGeom prst="rect">
            <a:avLst/>
          </a:prstGeom>
        </p:spPr>
        <p:txBody>
          <a:bodyPr>
            <a:normAutofit fontScale="6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5400" b="0" i="0" u="none" strike="noStrike" kern="1200" cap="none" spc="0" normalizeH="0" baseline="0" noProof="0" dirty="0" smtClean="0">
                <a:ln>
                  <a:noFill/>
                </a:ln>
                <a:solidFill>
                  <a:schemeClr val="tx2"/>
                </a:solidFill>
                <a:effectLst/>
                <a:uLnTx/>
                <a:uFillTx/>
                <a:latin typeface="+mj-lt"/>
                <a:ea typeface="SimSun" pitchFamily="2" charset="-122"/>
                <a:cs typeface="+mj-cs"/>
              </a:rPr>
              <a:t>Instruction and Instruction Sequencing cont..</a:t>
            </a:r>
            <a:r>
              <a:rPr kumimoji="0" lang="en-US" altLang="zh-CN" sz="5400" b="0" i="0" u="none" strike="noStrike" kern="1200" cap="none" spc="0" normalizeH="0" noProof="0" dirty="0" smtClean="0">
                <a:ln>
                  <a:noFill/>
                </a:ln>
                <a:solidFill>
                  <a:schemeClr val="tx2"/>
                </a:solidFill>
                <a:effectLst/>
                <a:uLnTx/>
                <a:uFillTx/>
                <a:latin typeface="+mj-lt"/>
                <a:ea typeface="SimSun" pitchFamily="2" charset="-122"/>
                <a:cs typeface="+mj-cs"/>
              </a:rPr>
              <a:t> </a:t>
            </a:r>
            <a:endParaRPr kumimoji="0" lang="en-IN"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4" name="Rectangle 3"/>
          <p:cNvSpPr txBox="1">
            <a:spLocks noChangeArrowheads="1"/>
          </p:cNvSpPr>
          <p:nvPr/>
        </p:nvSpPr>
        <p:spPr>
          <a:xfrm>
            <a:off x="457200" y="1719263"/>
            <a:ext cx="8229600" cy="4411662"/>
          </a:xfrm>
          <a:prstGeom prst="rect">
            <a:avLst/>
          </a:prstGeom>
        </p:spPr>
        <p:txBody>
          <a:bodyPr vert="horz">
            <a:normAutofit/>
          </a:bodyPr>
          <a:lstStyle/>
          <a:p>
            <a:pPr marL="274320" indent="-274320" algn="just">
              <a:spcBef>
                <a:spcPct val="20000"/>
              </a:spcBef>
              <a:buClr>
                <a:schemeClr val="accent3"/>
              </a:buClr>
              <a:buSzPct val="95000"/>
              <a:buFont typeface="Wingdings 2"/>
              <a:buChar char=""/>
            </a:pPr>
            <a:r>
              <a:rPr kumimoji="0" lang="en-US" altLang="zh-CN" sz="2600" b="0" i="0" u="none" strike="noStrike" kern="1200" cap="none" spc="0" normalizeH="0" baseline="0" noProof="0" dirty="0" smtClean="0">
                <a:ln>
                  <a:noFill/>
                </a:ln>
                <a:solidFill>
                  <a:schemeClr val="tx1"/>
                </a:solidFill>
                <a:effectLst/>
                <a:uLnTx/>
                <a:uFillTx/>
                <a:latin typeface="+mn-lt"/>
                <a:ea typeface="SimSun" pitchFamily="2" charset="-122"/>
                <a:cs typeface="+mn-cs"/>
              </a:rPr>
              <a:t> </a:t>
            </a:r>
            <a:r>
              <a:rPr lang="en-US" altLang="zh-CN" sz="2800" b="1" dirty="0" smtClean="0">
                <a:solidFill>
                  <a:srgbClr val="00B0F0"/>
                </a:solidFill>
                <a:latin typeface="Times New Roman" pitchFamily="18" charset="0"/>
                <a:ea typeface="SimSun" pitchFamily="2" charset="-122"/>
                <a:cs typeface="Times New Roman" pitchFamily="18" charset="0"/>
              </a:rPr>
              <a:t>Assembly Language Notation</a:t>
            </a:r>
            <a:endParaRPr kumimoji="0" lang="en-US" altLang="zh-CN" sz="2600" b="1" i="0" u="none" strike="noStrike" kern="1200" cap="none" spc="0" normalizeH="0" baseline="0" noProof="0" dirty="0" smtClean="0">
              <a:ln>
                <a:noFill/>
              </a:ln>
              <a:solidFill>
                <a:schemeClr val="tx1"/>
              </a:solidFill>
              <a:effectLst/>
              <a:uLnTx/>
              <a:uFillTx/>
              <a:latin typeface="+mn-lt"/>
              <a:ea typeface="SimSun" pitchFamily="2" charset="-122"/>
              <a:cs typeface="+mn-cs"/>
            </a:endParaRP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en-US" altLang="zh-CN" sz="2400" dirty="0" smtClean="0">
                <a:solidFill>
                  <a:srgbClr val="C00000"/>
                </a:solidFill>
                <a:latin typeface="Times New Roman" pitchFamily="18" charset="0"/>
                <a:ea typeface="SimSun" pitchFamily="2" charset="-122"/>
                <a:cs typeface="Times New Roman" pitchFamily="18" charset="0"/>
              </a:rPr>
              <a:t>N</a:t>
            </a:r>
            <a:r>
              <a:rPr kumimoji="0" lang="en-US" altLang="zh-CN" sz="2400" b="0" i="0" u="none" strike="noStrike" kern="1200" cap="none" spc="0" normalizeH="0" baseline="0" noProof="0" dirty="0" err="1" smtClean="0">
                <a:ln>
                  <a:noFill/>
                </a:ln>
                <a:solidFill>
                  <a:srgbClr val="C00000"/>
                </a:solidFill>
                <a:effectLst/>
                <a:uLnTx/>
                <a:uFillTx/>
                <a:latin typeface="Times New Roman" pitchFamily="18" charset="0"/>
                <a:ea typeface="SimSun" pitchFamily="2" charset="-122"/>
                <a:cs typeface="Times New Roman" pitchFamily="18" charset="0"/>
              </a:rPr>
              <a:t>otation</a:t>
            </a:r>
            <a:r>
              <a:rPr kumimoji="0" lang="en-US" altLang="zh-CN" sz="2400" b="0" i="0" u="none" strike="noStrike" kern="1200" cap="none" spc="0" normalizeH="0" baseline="0" noProof="0" dirty="0" smtClean="0">
                <a:ln>
                  <a:noFill/>
                </a:ln>
                <a:solidFill>
                  <a:srgbClr val="C00000"/>
                </a:solidFill>
                <a:effectLst/>
                <a:uLnTx/>
                <a:uFillTx/>
                <a:latin typeface="Times New Roman" pitchFamily="18" charset="0"/>
                <a:ea typeface="SimSun" pitchFamily="2" charset="-122"/>
                <a:cs typeface="Times New Roman" pitchFamily="18" charset="0"/>
              </a:rPr>
              <a:t> to Represent machine instructions and programs.</a:t>
            </a: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altLang="zh-CN" sz="2400" b="0" i="0" u="none" strike="noStrike" kern="1200" cap="none" spc="0" normalizeH="0" baseline="0" noProof="0" dirty="0" smtClean="0">
                <a:ln>
                  <a:noFill/>
                </a:ln>
                <a:solidFill>
                  <a:srgbClr val="C00000"/>
                </a:solidFill>
                <a:effectLst/>
                <a:uLnTx/>
                <a:uFillTx/>
                <a:latin typeface="Times New Roman" pitchFamily="18" charset="0"/>
                <a:ea typeface="SimSun" pitchFamily="2" charset="-122"/>
                <a:cs typeface="Times New Roman" pitchFamily="18" charset="0"/>
              </a:rPr>
              <a:t>Move LOC, R1       ( R1←[LOC])</a:t>
            </a: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altLang="zh-CN" sz="2400" b="0" i="0" u="none" strike="noStrike" kern="1200" cap="none" spc="0" normalizeH="0" baseline="0" noProof="0" dirty="0" smtClean="0">
                <a:ln>
                  <a:noFill/>
                </a:ln>
                <a:solidFill>
                  <a:srgbClr val="C00000"/>
                </a:solidFill>
                <a:effectLst/>
                <a:uLnTx/>
                <a:uFillTx/>
                <a:latin typeface="Times New Roman" pitchFamily="18" charset="0"/>
                <a:ea typeface="SimSun" pitchFamily="2" charset="-122"/>
                <a:cs typeface="Times New Roman" pitchFamily="18" charset="0"/>
              </a:rPr>
              <a:t>Add R1, R2, R3  (R3←[R1]+[R2])</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762000"/>
            <a:ext cx="8610600" cy="838200"/>
          </a:xfrm>
          <a:prstGeom prst="rect">
            <a:avLst/>
          </a:prstGeom>
        </p:spPr>
        <p:txBody>
          <a:bodyPr>
            <a:normAutofit fontScale="6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5400" b="0" i="0" u="none" strike="noStrike" kern="1200" cap="none" spc="0" normalizeH="0" baseline="0" noProof="0" dirty="0" smtClean="0">
                <a:ln>
                  <a:noFill/>
                </a:ln>
                <a:solidFill>
                  <a:schemeClr val="tx2"/>
                </a:solidFill>
                <a:effectLst/>
                <a:uLnTx/>
                <a:uFillTx/>
                <a:latin typeface="+mj-lt"/>
                <a:ea typeface="SimSun" pitchFamily="2" charset="-122"/>
                <a:cs typeface="+mj-cs"/>
              </a:rPr>
              <a:t>Instruction and Instruction Sequencing cont..</a:t>
            </a:r>
            <a:r>
              <a:rPr kumimoji="0" lang="en-US" altLang="zh-CN" sz="5400" b="0" i="0" u="none" strike="noStrike" kern="1200" cap="none" spc="0" normalizeH="0" noProof="0" dirty="0" smtClean="0">
                <a:ln>
                  <a:noFill/>
                </a:ln>
                <a:solidFill>
                  <a:schemeClr val="tx2"/>
                </a:solidFill>
                <a:effectLst/>
                <a:uLnTx/>
                <a:uFillTx/>
                <a:latin typeface="+mj-lt"/>
                <a:ea typeface="SimSun" pitchFamily="2" charset="-122"/>
                <a:cs typeface="+mj-cs"/>
              </a:rPr>
              <a:t> </a:t>
            </a:r>
            <a:endParaRPr kumimoji="0" lang="en-IN"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Rectangle 3"/>
          <p:cNvSpPr txBox="1">
            <a:spLocks noChangeArrowheads="1"/>
          </p:cNvSpPr>
          <p:nvPr/>
        </p:nvSpPr>
        <p:spPr>
          <a:xfrm>
            <a:off x="304800" y="1524000"/>
            <a:ext cx="8280400" cy="4848225"/>
          </a:xfrm>
          <a:prstGeom prst="rect">
            <a:avLst/>
          </a:prstGeom>
        </p:spPr>
        <p:txBody>
          <a:bodyPr vert="horz">
            <a:normAutofit/>
          </a:bodyPr>
          <a:lstStyle/>
          <a:p>
            <a:pPr marL="274320" lvl="0" indent="-274320">
              <a:spcBef>
                <a:spcPct val="15000"/>
              </a:spcBef>
              <a:buClr>
                <a:schemeClr val="accent3"/>
              </a:buClr>
              <a:buSzPct val="95000"/>
              <a:buFont typeface="Wingdings 2"/>
              <a:buChar char=""/>
            </a:pPr>
            <a:r>
              <a:rPr lang="en-US" sz="2400" b="1" dirty="0" smtClean="0">
                <a:solidFill>
                  <a:srgbClr val="00B0F0"/>
                </a:solidFill>
                <a:latin typeface="Times New Roman" pitchFamily="18" charset="0"/>
                <a:cs typeface="Times New Roman" pitchFamily="18" charset="0"/>
              </a:rPr>
              <a:t>Basic Instruction types</a:t>
            </a:r>
            <a:endParaRPr kumimoji="0" lang="en-US" sz="2400" b="1" i="0" u="none" strike="noStrike" kern="1200" cap="none" spc="0" normalizeH="0" baseline="0" noProof="0" dirty="0" smtClean="0">
              <a:ln>
                <a:noFill/>
              </a:ln>
              <a:solidFill>
                <a:srgbClr val="00B0F0"/>
              </a:solidFill>
              <a:effectLst/>
              <a:uLnTx/>
              <a:uFillTx/>
              <a:latin typeface="Times New Roman" pitchFamily="18" charset="0"/>
              <a:ea typeface="+mn-ea"/>
              <a:cs typeface="Times New Roman" pitchFamily="18" charset="0"/>
            </a:endParaRPr>
          </a:p>
          <a:p>
            <a:pPr marL="274320" marR="0" lvl="0" indent="-274320" algn="l" defTabSz="914400" rtl="0" eaLnBrk="1" fontAlgn="auto" latinLnBrk="0" hangingPunct="1">
              <a:lnSpc>
                <a:spcPct val="100000"/>
              </a:lnSpc>
              <a:spcBef>
                <a:spcPct val="15000"/>
              </a:spcBef>
              <a:spcAft>
                <a:spcPts val="0"/>
              </a:spcAft>
              <a:buClr>
                <a:schemeClr val="accent3"/>
              </a:buClr>
              <a:buSzPct val="95000"/>
              <a:buFont typeface="Wingdings 2"/>
              <a:buChar char=""/>
              <a:tabLst/>
              <a:defRPr/>
            </a:pPr>
            <a:r>
              <a:rPr kumimoji="0" lang="en-US" sz="2400" b="0" i="0" u="none" strike="noStrike" kern="1200" cap="none" spc="0" normalizeH="0" baseline="0" noProof="0" dirty="0" err="1" smtClean="0">
                <a:ln>
                  <a:noFill/>
                </a:ln>
                <a:solidFill>
                  <a:srgbClr val="FFC000"/>
                </a:solidFill>
                <a:effectLst/>
                <a:uLnTx/>
                <a:uFillTx/>
                <a:latin typeface="Times New Roman" pitchFamily="18" charset="0"/>
                <a:ea typeface="+mn-ea"/>
                <a:cs typeface="Times New Roman" pitchFamily="18" charset="0"/>
              </a:rPr>
              <a:t>Eg</a:t>
            </a:r>
            <a:r>
              <a:rPr kumimoji="0" lang="en-US" sz="2400" b="0" i="0" u="none" strike="noStrike" kern="1200" cap="none" spc="0" normalizeH="0" baseline="0" noProof="0" dirty="0" smtClean="0">
                <a:ln>
                  <a:noFill/>
                </a:ln>
                <a:solidFill>
                  <a:srgbClr val="FFC000"/>
                </a:solidFill>
                <a:effectLst/>
                <a:uLnTx/>
                <a:uFillTx/>
                <a:latin typeface="Times New Roman" pitchFamily="18" charset="0"/>
                <a:ea typeface="+mn-ea"/>
                <a:cs typeface="Times New Roman" pitchFamily="18" charset="0"/>
              </a:rPr>
              <a:t>: C=A+B</a:t>
            </a:r>
          </a:p>
          <a:p>
            <a:pPr marL="274320" marR="0" lvl="0" indent="-274320" algn="l" defTabSz="914400" rtl="0" eaLnBrk="1" fontAlgn="auto" latinLnBrk="0" hangingPunct="1">
              <a:lnSpc>
                <a:spcPct val="100000"/>
              </a:lnSpc>
              <a:spcBef>
                <a:spcPct val="15000"/>
              </a:spcBef>
              <a:spcAft>
                <a:spcPts val="0"/>
              </a:spcAft>
              <a:buClr>
                <a:schemeClr val="accent3"/>
              </a:buClr>
              <a:buSzPct val="95000"/>
              <a:buFont typeface="Wingdings" pitchFamily="2" charset="2"/>
              <a:buNone/>
              <a:tabLst/>
              <a:defRPr/>
            </a:pPr>
            <a:r>
              <a:rPr kumimoji="0" lang="en-US" sz="2400" b="0"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1)Three-Address Instructions</a:t>
            </a:r>
          </a:p>
          <a:p>
            <a:pPr marL="274320" marR="0" lvl="0" indent="-274320" algn="l" defTabSz="914400" rtl="0" eaLnBrk="1" fontAlgn="auto" latinLnBrk="0" hangingPunct="1">
              <a:lnSpc>
                <a:spcPct val="100000"/>
              </a:lnSpc>
              <a:spcBef>
                <a:spcPct val="15000"/>
              </a:spcBef>
              <a:spcAft>
                <a:spcPts val="0"/>
              </a:spcAft>
              <a:buClr>
                <a:schemeClr val="accent3"/>
              </a:buClr>
              <a:buSzPct val="95000"/>
              <a:buFont typeface="Wingdings 2"/>
              <a:buChar char=""/>
              <a:tabLst/>
              <a:defRPr/>
            </a:pPr>
            <a:r>
              <a:rPr kumimoji="0" lang="en-US" sz="2400" b="0" i="0" u="none" strike="noStrike" kern="1200" cap="none" spc="0" normalizeH="0" baseline="0" noProof="0" dirty="0" smtClean="0">
                <a:ln>
                  <a:noFill/>
                </a:ln>
                <a:effectLst/>
                <a:uLnTx/>
                <a:uFillTx/>
                <a:latin typeface="Times New Roman" pitchFamily="18" charset="0"/>
                <a:ea typeface="+mn-ea"/>
                <a:cs typeface="Times New Roman" pitchFamily="18" charset="0"/>
              </a:rPr>
              <a:t>If k bits is used to specify memory address of each </a:t>
            </a:r>
            <a:r>
              <a:rPr kumimoji="0" lang="en-US" sz="2400" b="0" i="0" u="none" strike="noStrike" kern="1200" cap="none" spc="0" normalizeH="0" baseline="0" noProof="0" dirty="0" err="1" smtClean="0">
                <a:ln>
                  <a:noFill/>
                </a:ln>
                <a:effectLst/>
                <a:uLnTx/>
                <a:uFillTx/>
                <a:latin typeface="Times New Roman" pitchFamily="18" charset="0"/>
                <a:ea typeface="+mn-ea"/>
                <a:cs typeface="Times New Roman" pitchFamily="18" charset="0"/>
              </a:rPr>
              <a:t>operand,the</a:t>
            </a:r>
            <a:r>
              <a:rPr kumimoji="0" lang="en-US" sz="2400" b="0" i="0" u="none" strike="noStrike" kern="1200" cap="none" spc="0" normalizeH="0" baseline="0" noProof="0" dirty="0" smtClean="0">
                <a:ln>
                  <a:noFill/>
                </a:ln>
                <a:effectLst/>
                <a:uLnTx/>
                <a:uFillTx/>
                <a:latin typeface="Times New Roman" pitchFamily="18" charset="0"/>
                <a:ea typeface="+mn-ea"/>
                <a:cs typeface="Times New Roman" pitchFamily="18" charset="0"/>
              </a:rPr>
              <a:t> above instruction need 3K bits for addition in addition to add operation.</a:t>
            </a:r>
          </a:p>
          <a:p>
            <a:pPr marL="640080" marR="0" lvl="1" indent="-246888" algn="l" defTabSz="914400" rtl="0" eaLnBrk="1" fontAlgn="auto" latinLnBrk="0" hangingPunct="1">
              <a:lnSpc>
                <a:spcPct val="100000"/>
              </a:lnSpc>
              <a:spcBef>
                <a:spcPct val="15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effectLst/>
                <a:uLnTx/>
                <a:uFillTx/>
                <a:latin typeface="Times New Roman" pitchFamily="18" charset="0"/>
                <a:ea typeface="+mn-ea"/>
                <a:cs typeface="Times New Roman" pitchFamily="18" charset="0"/>
              </a:rPr>
              <a:t>ADD	A,B,C    C ← [A] + [B]</a:t>
            </a:r>
          </a:p>
          <a:p>
            <a:pPr marL="640080" marR="0" lvl="1" indent="-246888" algn="l" defTabSz="914400" rtl="0" eaLnBrk="1" fontAlgn="auto" latinLnBrk="0" hangingPunct="1">
              <a:lnSpc>
                <a:spcPct val="100000"/>
              </a:lnSpc>
              <a:spcBef>
                <a:spcPct val="15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effectLst/>
                <a:uLnTx/>
                <a:uFillTx/>
                <a:latin typeface="Times New Roman" pitchFamily="18" charset="0"/>
                <a:ea typeface="+mn-ea"/>
                <a:cs typeface="Times New Roman" pitchFamily="18" charset="0"/>
              </a:rPr>
              <a:t>For modern processor with 32 bit address space ,a 3 address instruction is too large to fit in one word.</a:t>
            </a:r>
          </a:p>
          <a:p>
            <a:pPr marL="640080" marR="0" lvl="1" indent="-246888" algn="l" defTabSz="914400" rtl="0" eaLnBrk="1" fontAlgn="auto" latinLnBrk="0" hangingPunct="1">
              <a:lnSpc>
                <a:spcPct val="100000"/>
              </a:lnSpc>
              <a:spcBef>
                <a:spcPct val="15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effectLst/>
                <a:uLnTx/>
                <a:uFillTx/>
                <a:latin typeface="Times New Roman" pitchFamily="18" charset="0"/>
                <a:ea typeface="+mn-ea"/>
                <a:cs typeface="Times New Roman" pitchFamily="18" charset="0"/>
              </a:rPr>
              <a:t>Format: operation source1,source2,destination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left)">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81000" y="1219200"/>
            <a:ext cx="8280400" cy="4848225"/>
          </a:xfrm>
          <a:prstGeom prst="rect">
            <a:avLst/>
          </a:prstGeom>
        </p:spPr>
        <p:txBody>
          <a:bodyPr vert="horz">
            <a:normAutofit/>
          </a:bodyPr>
          <a:lstStyle/>
          <a:p>
            <a:pPr marL="274320" marR="0" lvl="0" indent="-274320" algn="l" defTabSz="914400" rtl="0" eaLnBrk="1" fontAlgn="auto" latinLnBrk="0" hangingPunct="1">
              <a:lnSpc>
                <a:spcPct val="100000"/>
              </a:lnSpc>
              <a:spcBef>
                <a:spcPct val="15000"/>
              </a:spcBef>
              <a:spcAft>
                <a:spcPts val="0"/>
              </a:spcAft>
              <a:buClr>
                <a:schemeClr val="accent3"/>
              </a:buClr>
              <a:buSzPct val="95000"/>
              <a:buFont typeface="Wingdings 2"/>
              <a:buChar char=""/>
              <a:tabLst/>
              <a:defRPr/>
            </a:pPr>
            <a:endParaRPr kumimoji="0" lang="en-US" sz="2000" b="0" i="0" u="none" strike="noStrike" kern="1200" cap="none" spc="0" normalizeH="0" baseline="0" noProof="0" dirty="0" smtClean="0">
              <a:ln>
                <a:noFill/>
              </a:ln>
              <a:solidFill>
                <a:srgbClr val="00B050"/>
              </a:solidFill>
              <a:effectLst/>
              <a:uLnTx/>
              <a:uFillTx/>
              <a:latin typeface="Times New Roman" pitchFamily="18" charset="0"/>
              <a:ea typeface="+mn-ea"/>
              <a:cs typeface="Times New Roman" pitchFamily="18" charset="0"/>
            </a:endParaRPr>
          </a:p>
          <a:p>
            <a:pPr marL="274320" marR="0" lvl="0" indent="-274320" algn="l" defTabSz="914400" rtl="0" eaLnBrk="1" fontAlgn="auto" latinLnBrk="0" hangingPunct="1">
              <a:lnSpc>
                <a:spcPct val="100000"/>
              </a:lnSpc>
              <a:spcBef>
                <a:spcPct val="15000"/>
              </a:spcBef>
              <a:spcAft>
                <a:spcPts val="0"/>
              </a:spcAft>
              <a:buClr>
                <a:schemeClr val="accent3"/>
              </a:buClr>
              <a:buSzPct val="95000"/>
              <a:buFont typeface="Wingdings" pitchFamily="2" charset="2"/>
              <a:buNone/>
              <a:tabLst/>
              <a:defRPr/>
            </a:pPr>
            <a:r>
              <a:rPr kumimoji="0" lang="en-US" sz="2400" b="0"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2)Two-Address Instructions</a:t>
            </a:r>
          </a:p>
          <a:p>
            <a:pPr marL="640080" marR="0" lvl="1" indent="-246888" algn="l" defTabSz="914400" rtl="0" eaLnBrk="1" fontAlgn="auto" latinLnBrk="0" hangingPunct="1">
              <a:lnSpc>
                <a:spcPct val="100000"/>
              </a:lnSpc>
              <a:spcBef>
                <a:spcPct val="15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effectLst/>
                <a:uLnTx/>
                <a:uFillTx/>
                <a:latin typeface="Times New Roman" pitchFamily="18" charset="0"/>
                <a:ea typeface="+mn-ea"/>
                <a:cs typeface="Times New Roman" pitchFamily="18" charset="0"/>
              </a:rPr>
              <a:t>ADD   A,B</a:t>
            </a:r>
          </a:p>
          <a:p>
            <a:pPr marL="640080" marR="0" lvl="1" indent="-246888" algn="l" defTabSz="914400" rtl="0" eaLnBrk="1" fontAlgn="auto" latinLnBrk="0" hangingPunct="1">
              <a:lnSpc>
                <a:spcPct val="100000"/>
              </a:lnSpc>
              <a:spcBef>
                <a:spcPct val="15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effectLst/>
                <a:uLnTx/>
                <a:uFillTx/>
                <a:latin typeface="Times New Roman" pitchFamily="18" charset="0"/>
                <a:ea typeface="+mn-ea"/>
                <a:cs typeface="Times New Roman" pitchFamily="18" charset="0"/>
              </a:rPr>
              <a:t>Move B,C			</a:t>
            </a:r>
          </a:p>
          <a:p>
            <a:pPr marL="640080" marR="0" lvl="1" indent="-246888" algn="l" defTabSz="914400" rtl="0" eaLnBrk="1" fontAlgn="auto" latinLnBrk="0" hangingPunct="1">
              <a:lnSpc>
                <a:spcPct val="100000"/>
              </a:lnSpc>
              <a:spcBef>
                <a:spcPct val="15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effectLst/>
                <a:uLnTx/>
                <a:uFillTx/>
                <a:latin typeface="Times New Roman" pitchFamily="18" charset="0"/>
                <a:ea typeface="+mn-ea"/>
                <a:cs typeface="Times New Roman" pitchFamily="18" charset="0"/>
              </a:rPr>
              <a:t>Format: operation source, destination</a:t>
            </a:r>
          </a:p>
          <a:p>
            <a:pPr marL="640080" marR="0" lvl="1" indent="-246888" algn="l" defTabSz="914400" rtl="0" eaLnBrk="1" fontAlgn="auto" latinLnBrk="0" hangingPunct="1">
              <a:lnSpc>
                <a:spcPct val="100000"/>
              </a:lnSpc>
              <a:spcBef>
                <a:spcPct val="15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effectLst/>
                <a:uLnTx/>
                <a:uFillTx/>
                <a:latin typeface="Times New Roman" pitchFamily="18" charset="0"/>
                <a:ea typeface="+mn-ea"/>
                <a:cs typeface="Times New Roman" pitchFamily="18" charset="0"/>
              </a:rPr>
              <a:t>Even 2 address instruction will not normally fit into one word  for usual word lengths.</a:t>
            </a:r>
          </a:p>
        </p:txBody>
      </p:sp>
      <p:sp>
        <p:nvSpPr>
          <p:cNvPr id="3" name="Title 1"/>
          <p:cNvSpPr txBox="1">
            <a:spLocks/>
          </p:cNvSpPr>
          <p:nvPr/>
        </p:nvSpPr>
        <p:spPr>
          <a:xfrm>
            <a:off x="228600" y="762000"/>
            <a:ext cx="8610600" cy="838200"/>
          </a:xfrm>
          <a:prstGeom prst="rect">
            <a:avLst/>
          </a:prstGeom>
        </p:spPr>
        <p:txBody>
          <a:bodyPr>
            <a:normAutofit fontScale="6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5400" b="0" i="0" u="none" strike="noStrike" kern="1200" cap="none" spc="0" normalizeH="0" baseline="0" noProof="0" dirty="0" smtClean="0">
                <a:ln>
                  <a:noFill/>
                </a:ln>
                <a:solidFill>
                  <a:schemeClr val="tx2"/>
                </a:solidFill>
                <a:effectLst/>
                <a:uLnTx/>
                <a:uFillTx/>
                <a:latin typeface="+mj-lt"/>
                <a:ea typeface="SimSun" pitchFamily="2" charset="-122"/>
                <a:cs typeface="+mj-cs"/>
              </a:rPr>
              <a:t>Instruction and Instruction Sequencing cont..</a:t>
            </a:r>
            <a:r>
              <a:rPr kumimoji="0" lang="en-US" altLang="zh-CN" sz="5400" b="0" i="0" u="none" strike="noStrike" kern="1200" cap="none" spc="0" normalizeH="0" noProof="0" dirty="0" smtClean="0">
                <a:ln>
                  <a:noFill/>
                </a:ln>
                <a:solidFill>
                  <a:schemeClr val="tx2"/>
                </a:solidFill>
                <a:effectLst/>
                <a:uLnTx/>
                <a:uFillTx/>
                <a:latin typeface="+mj-lt"/>
                <a:ea typeface="SimSun" pitchFamily="2" charset="-122"/>
                <a:cs typeface="+mj-cs"/>
              </a:rPr>
              <a:t> </a:t>
            </a:r>
            <a:endParaRPr kumimoji="0" lang="en-IN"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left)">
                                      <p:cBhvr>
                                        <p:cTn id="7" dur="500"/>
                                        <p:tgtEl>
                                          <p:spTgt spid="2">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Effect transition="in" filter="wipe(left)">
                                      <p:cBhvr>
                                        <p:cTn id="11" dur="500"/>
                                        <p:tgtEl>
                                          <p:spTgt spid="2">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wipe(left)">
                                      <p:cBhvr>
                                        <p:cTn id="15" dur="500"/>
                                        <p:tgtEl>
                                          <p:spTgt spid="2">
                                            <p:txEl>
                                              <p:pRg st="3" end="3"/>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left)">
                                      <p:cBhvr>
                                        <p:cTn id="19" dur="500"/>
                                        <p:tgtEl>
                                          <p:spTgt spid="2">
                                            <p:txEl>
                                              <p:pRg st="4" end="4"/>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wipe(left)">
                                      <p:cBhvr>
                                        <p:cTn id="23"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1295400"/>
            <a:ext cx="8229600" cy="5257800"/>
          </a:xfrm>
          <a:prstGeom prst="rect">
            <a:avLst/>
          </a:prstGeom>
        </p:spPr>
        <p:txBody>
          <a:bodyPr/>
          <a:lstStyle/>
          <a:p>
            <a:pPr marL="274320" marR="0" lvl="0" indent="-274320" algn="l" defTabSz="914400" rtl="0" eaLnBrk="1" fontAlgn="auto" latinLnBrk="0" hangingPunct="1">
              <a:lnSpc>
                <a:spcPct val="100000"/>
              </a:lnSpc>
              <a:spcBef>
                <a:spcPct val="15000"/>
              </a:spcBef>
              <a:spcAft>
                <a:spcPts val="0"/>
              </a:spcAft>
              <a:buClr>
                <a:schemeClr val="accent3"/>
              </a:buClr>
              <a:buSzPct val="95000"/>
              <a:buFont typeface="Wingdings" pitchFamily="2" charset="2"/>
              <a:buNone/>
              <a:tabLst/>
              <a:defRPr/>
            </a:pPr>
            <a:r>
              <a:rPr kumimoji="0" lang="en-US" sz="2400" b="0"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3)One-Address Instructions</a:t>
            </a:r>
          </a:p>
          <a:p>
            <a:pPr marL="640080" marR="0" lvl="1" indent="-246888" algn="l" defTabSz="914400" rtl="0" eaLnBrk="1" fontAlgn="auto" latinLnBrk="0" hangingPunct="1">
              <a:lnSpc>
                <a:spcPct val="100000"/>
              </a:lnSpc>
              <a:spcBef>
                <a:spcPct val="15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effectLst/>
                <a:uLnTx/>
                <a:uFillTx/>
                <a:latin typeface="Times New Roman" pitchFamily="18" charset="0"/>
                <a:ea typeface="+mn-ea"/>
                <a:cs typeface="Times New Roman" pitchFamily="18" charset="0"/>
              </a:rPr>
              <a:t>Format: operand may be source or destination</a:t>
            </a:r>
          </a:p>
          <a:p>
            <a:pPr marL="640080" marR="0" lvl="1" indent="-246888" algn="l" defTabSz="914400" rtl="0" eaLnBrk="1" fontAlgn="auto" latinLnBrk="0" hangingPunct="1">
              <a:lnSpc>
                <a:spcPct val="100000"/>
              </a:lnSpc>
              <a:spcBef>
                <a:spcPct val="15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effectLst/>
                <a:uLnTx/>
                <a:uFillTx/>
                <a:latin typeface="Times New Roman" pitchFamily="18" charset="0"/>
                <a:ea typeface="+mn-ea"/>
                <a:cs typeface="Times New Roman" pitchFamily="18" charset="0"/>
              </a:rPr>
              <a:t>The processor register usually called accumulator is used.</a:t>
            </a:r>
          </a:p>
          <a:p>
            <a:pPr marL="640080" marR="0" lvl="1" indent="-246888" algn="l" defTabSz="914400" rtl="0" eaLnBrk="1" fontAlgn="auto" latinLnBrk="0" hangingPunct="1">
              <a:lnSpc>
                <a:spcPct val="100000"/>
              </a:lnSpc>
              <a:spcBef>
                <a:spcPct val="15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effectLst/>
                <a:uLnTx/>
                <a:uFillTx/>
                <a:latin typeface="Times New Roman" pitchFamily="18" charset="0"/>
                <a:ea typeface="+mn-ea"/>
                <a:cs typeface="Times New Roman" pitchFamily="18" charset="0"/>
              </a:rPr>
              <a:t>Load A</a:t>
            </a:r>
          </a:p>
          <a:p>
            <a:pPr marL="640080" marR="0" lvl="1" indent="-246888" algn="l" defTabSz="914400" rtl="0" eaLnBrk="1" fontAlgn="auto" latinLnBrk="0" hangingPunct="1">
              <a:lnSpc>
                <a:spcPct val="100000"/>
              </a:lnSpc>
              <a:spcBef>
                <a:spcPct val="15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effectLst/>
                <a:uLnTx/>
                <a:uFillTx/>
                <a:latin typeface="Times New Roman" pitchFamily="18" charset="0"/>
                <a:ea typeface="+mn-ea"/>
                <a:cs typeface="Times New Roman" pitchFamily="18" charset="0"/>
              </a:rPr>
              <a:t>Add B</a:t>
            </a:r>
          </a:p>
          <a:p>
            <a:pPr marL="640080" marR="0" lvl="1" indent="-246888" algn="l" defTabSz="914400" rtl="0" eaLnBrk="1" fontAlgn="auto" latinLnBrk="0" hangingPunct="1">
              <a:lnSpc>
                <a:spcPct val="100000"/>
              </a:lnSpc>
              <a:spcBef>
                <a:spcPct val="15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effectLst/>
                <a:uLnTx/>
                <a:uFillTx/>
                <a:latin typeface="Times New Roman" pitchFamily="18" charset="0"/>
                <a:ea typeface="+mn-ea"/>
                <a:cs typeface="Times New Roman" pitchFamily="18" charset="0"/>
              </a:rPr>
              <a:t>Store C</a:t>
            </a:r>
          </a:p>
          <a:p>
            <a:pPr marL="640080" marR="0" lvl="1" indent="-246888" algn="l" defTabSz="914400" rtl="0" eaLnBrk="1" fontAlgn="auto" latinLnBrk="0" hangingPunct="1">
              <a:lnSpc>
                <a:spcPct val="100000"/>
              </a:lnSpc>
              <a:spcBef>
                <a:spcPct val="15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effectLst/>
                <a:uLnTx/>
                <a:uFillTx/>
                <a:latin typeface="Times New Roman" pitchFamily="18" charset="0"/>
                <a:ea typeface="+mn-ea"/>
                <a:cs typeface="Times New Roman" pitchFamily="18" charset="0"/>
              </a:rPr>
              <a:t>Early computers uses only accumulator but modern computer also uses general purpose registers(8 to 32)</a:t>
            </a:r>
          </a:p>
          <a:p>
            <a:pPr marL="640080" marR="0" lvl="1" indent="-246888" algn="l" defTabSz="914400" rtl="0" eaLnBrk="1" fontAlgn="auto" latinLnBrk="0" hangingPunct="1">
              <a:lnSpc>
                <a:spcPct val="100000"/>
              </a:lnSpc>
              <a:spcBef>
                <a:spcPct val="15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Adv</a:t>
            </a:r>
            <a:r>
              <a:rPr kumimoji="0" lang="en-US" sz="2400" b="0" i="0" u="none" strike="noStrike" kern="1200" cap="none" spc="0" normalizeH="0" baseline="0" noProof="0" dirty="0" smtClean="0">
                <a:ln>
                  <a:noFill/>
                </a:ln>
                <a:effectLst/>
                <a:uLnTx/>
                <a:uFillTx/>
                <a:latin typeface="Times New Roman" pitchFamily="18" charset="0"/>
                <a:ea typeface="+mn-ea"/>
                <a:cs typeface="Times New Roman" pitchFamily="18" charset="0"/>
              </a:rPr>
              <a:t>:1) the access to data in register is faster than memory location</a:t>
            </a:r>
          </a:p>
          <a:p>
            <a:pPr marL="640080" marR="0" lvl="1" indent="-246888" algn="l" defTabSz="914400" rtl="0" eaLnBrk="1" fontAlgn="auto" latinLnBrk="0" hangingPunct="1">
              <a:lnSpc>
                <a:spcPct val="100000"/>
              </a:lnSpc>
              <a:spcBef>
                <a:spcPct val="15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effectLst/>
                <a:uLnTx/>
                <a:uFillTx/>
                <a:latin typeface="Times New Roman" pitchFamily="18" charset="0"/>
                <a:ea typeface="+mn-ea"/>
                <a:cs typeface="Times New Roman" pitchFamily="18" charset="0"/>
              </a:rPr>
              <a:t>2)because Less number of registers are used only few bits are needed to specify which register takes part in an operation</a:t>
            </a:r>
          </a:p>
          <a:p>
            <a:pPr marL="274320" marR="0" lvl="0" indent="-274320" algn="l" defTabSz="914400" rtl="0" eaLnBrk="1" fontAlgn="auto" latinLnBrk="0" hangingPunct="1">
              <a:lnSpc>
                <a:spcPct val="100000"/>
              </a:lnSpc>
              <a:spcBef>
                <a:spcPct val="15000"/>
              </a:spcBef>
              <a:spcAft>
                <a:spcPts val="0"/>
              </a:spcAft>
              <a:buClr>
                <a:schemeClr val="accent3"/>
              </a:buClr>
              <a:buSzPct val="95000"/>
              <a:buFont typeface="Wingdings" pitchFamily="2" charset="2"/>
              <a:buNone/>
              <a:tabLst/>
              <a:defRPr/>
            </a:pPr>
            <a:endParaRPr kumimoji="0" lang="en-US" sz="2400" b="0"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itchFamily="2" charset="2"/>
              <a:buNone/>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 name="Title 1"/>
          <p:cNvSpPr txBox="1">
            <a:spLocks/>
          </p:cNvSpPr>
          <p:nvPr/>
        </p:nvSpPr>
        <p:spPr>
          <a:xfrm>
            <a:off x="228600" y="762000"/>
            <a:ext cx="8610600" cy="838200"/>
          </a:xfrm>
          <a:prstGeom prst="rect">
            <a:avLst/>
          </a:prstGeom>
        </p:spPr>
        <p:txBody>
          <a:bodyPr>
            <a:normAutofit fontScale="6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5400" b="0" i="0" u="none" strike="noStrike" kern="1200" cap="none" spc="0" normalizeH="0" baseline="0" noProof="0" dirty="0" smtClean="0">
                <a:ln>
                  <a:noFill/>
                </a:ln>
                <a:solidFill>
                  <a:schemeClr val="tx2"/>
                </a:solidFill>
                <a:effectLst/>
                <a:uLnTx/>
                <a:uFillTx/>
                <a:latin typeface="+mj-lt"/>
                <a:ea typeface="SimSun" pitchFamily="2" charset="-122"/>
                <a:cs typeface="+mj-cs"/>
              </a:rPr>
              <a:t>Instruction and Instruction Sequencing cont..</a:t>
            </a:r>
            <a:r>
              <a:rPr kumimoji="0" lang="en-US" altLang="zh-CN" sz="5400" b="0" i="0" u="none" strike="noStrike" kern="1200" cap="none" spc="0" normalizeH="0" noProof="0" dirty="0" smtClean="0">
                <a:ln>
                  <a:noFill/>
                </a:ln>
                <a:solidFill>
                  <a:schemeClr val="tx2"/>
                </a:solidFill>
                <a:effectLst/>
                <a:uLnTx/>
                <a:uFillTx/>
                <a:latin typeface="+mj-lt"/>
                <a:ea typeface="SimSun" pitchFamily="2" charset="-122"/>
                <a:cs typeface="+mj-cs"/>
              </a:rPr>
              <a:t> </a:t>
            </a:r>
            <a:endParaRPr kumimoji="0" lang="en-IN"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762000"/>
            <a:ext cx="8610600" cy="838200"/>
          </a:xfrm>
          <a:prstGeom prst="rect">
            <a:avLst/>
          </a:prstGeom>
        </p:spPr>
        <p:txBody>
          <a:bodyPr>
            <a:normAutofit fontScale="6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5400" b="0" i="0" u="none" strike="noStrike" kern="1200" cap="none" spc="0" normalizeH="0" baseline="0" noProof="0" dirty="0" smtClean="0">
                <a:ln>
                  <a:noFill/>
                </a:ln>
                <a:solidFill>
                  <a:schemeClr val="tx2"/>
                </a:solidFill>
                <a:effectLst/>
                <a:uLnTx/>
                <a:uFillTx/>
                <a:latin typeface="+mj-lt"/>
                <a:ea typeface="SimSun" pitchFamily="2" charset="-122"/>
                <a:cs typeface="+mj-cs"/>
              </a:rPr>
              <a:t>Instruction and Instruction Sequencing cont..</a:t>
            </a:r>
            <a:r>
              <a:rPr kumimoji="0" lang="en-US" altLang="zh-CN" sz="5400" b="0" i="0" u="none" strike="noStrike" kern="1200" cap="none" spc="0" normalizeH="0" noProof="0" dirty="0" smtClean="0">
                <a:ln>
                  <a:noFill/>
                </a:ln>
                <a:solidFill>
                  <a:schemeClr val="tx2"/>
                </a:solidFill>
                <a:effectLst/>
                <a:uLnTx/>
                <a:uFillTx/>
                <a:latin typeface="+mj-lt"/>
                <a:ea typeface="SimSun" pitchFamily="2" charset="-122"/>
                <a:cs typeface="+mj-cs"/>
              </a:rPr>
              <a:t> </a:t>
            </a:r>
            <a:endParaRPr kumimoji="0" lang="en-IN"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Rectangle 2"/>
          <p:cNvSpPr/>
          <p:nvPr/>
        </p:nvSpPr>
        <p:spPr>
          <a:xfrm>
            <a:off x="304800" y="1524000"/>
            <a:ext cx="7924800" cy="886397"/>
          </a:xfrm>
          <a:prstGeom prst="rect">
            <a:avLst/>
          </a:prstGeom>
        </p:spPr>
        <p:txBody>
          <a:bodyPr wrap="square">
            <a:spAutoFit/>
          </a:bodyPr>
          <a:lstStyle/>
          <a:p>
            <a:pPr marL="274320" lvl="0" indent="-274320">
              <a:spcBef>
                <a:spcPct val="15000"/>
              </a:spcBef>
              <a:buClr>
                <a:schemeClr val="accent3"/>
              </a:buClr>
              <a:buSzPct val="95000"/>
              <a:defRPr/>
            </a:pPr>
            <a:r>
              <a:rPr lang="en-US" sz="2400" dirty="0" smtClean="0">
                <a:solidFill>
                  <a:srgbClr val="00B0F0"/>
                </a:solidFill>
                <a:latin typeface="Times New Roman" pitchFamily="18" charset="0"/>
                <a:cs typeface="Times New Roman" pitchFamily="18" charset="0"/>
              </a:rPr>
              <a:t>4)Zero-Address Instructions</a:t>
            </a:r>
          </a:p>
          <a:p>
            <a:pPr marL="640080" lvl="1" indent="-246888">
              <a:spcBef>
                <a:spcPct val="15000"/>
              </a:spcBef>
              <a:buClr>
                <a:schemeClr val="accent1"/>
              </a:buClr>
              <a:buSzPct val="85000"/>
              <a:buFont typeface="Wingdings 2"/>
              <a:buChar char=""/>
              <a:defRPr/>
            </a:pPr>
            <a:r>
              <a:rPr lang="en-US" sz="2400" dirty="0" smtClean="0">
                <a:solidFill>
                  <a:srgbClr val="FF0000"/>
                </a:solidFill>
                <a:latin typeface="Times New Roman" pitchFamily="18" charset="0"/>
                <a:cs typeface="Times New Roman" pitchFamily="18" charset="0"/>
              </a:rPr>
              <a:t>ADD				TOS ← TOS + (TOS – 1)</a:t>
            </a:r>
            <a:endParaRPr lang="en-IN" dirty="0"/>
          </a:p>
        </p:txBody>
      </p:sp>
      <p:sp>
        <p:nvSpPr>
          <p:cNvPr id="4" name="Content Placeholder 2"/>
          <p:cNvSpPr txBox="1">
            <a:spLocks/>
          </p:cNvSpPr>
          <p:nvPr/>
        </p:nvSpPr>
        <p:spPr>
          <a:xfrm>
            <a:off x="228600" y="2667001"/>
            <a:ext cx="8229600" cy="3505200"/>
          </a:xfrm>
          <a:prstGeom prst="rect">
            <a:avLst/>
          </a:prstGeom>
        </p:spPr>
        <p:txBody>
          <a:bodyPr/>
          <a:lstStyle/>
          <a:p>
            <a:pPr marL="274320" lvl="0" indent="-274320">
              <a:spcBef>
                <a:spcPct val="20000"/>
              </a:spcBef>
              <a:buClr>
                <a:schemeClr val="accent3"/>
              </a:buClr>
              <a:buSzPct val="95000"/>
              <a:buFont typeface="Wingdings 2"/>
              <a:buChar char=""/>
            </a:pPr>
            <a:r>
              <a:rPr lang="en-US" altLang="zh-CN" sz="2800" b="1" dirty="0" smtClean="0">
                <a:solidFill>
                  <a:srgbClr val="0070C0"/>
                </a:solidFill>
                <a:latin typeface="Times New Roman" pitchFamily="18" charset="0"/>
                <a:ea typeface="SimSun" pitchFamily="2" charset="-122"/>
                <a:cs typeface="Times New Roman" pitchFamily="18" charset="0"/>
              </a:rPr>
              <a:t>Using Registers</a:t>
            </a:r>
            <a:endParaRPr kumimoji="0" lang="en-US" sz="2600" b="1" i="0" u="none" strike="noStrike" kern="1200" cap="none" spc="0" normalizeH="0" baseline="0" noProof="0" dirty="0" smtClean="0">
              <a:ln>
                <a:noFill/>
              </a:ln>
              <a:solidFill>
                <a:srgbClr val="0070C0"/>
              </a:solidFill>
              <a:effectLst/>
              <a:uLnTx/>
              <a:uFillTx/>
              <a:latin typeface="Times New Roman" pitchFamily="18" charset="0"/>
              <a:cs typeface="Times New Roman"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Access to data in register is fast because</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itchFamily="2" charset="2"/>
              <a:buChar char="Ø"/>
              <a:tabLst/>
              <a:defRPr/>
            </a:pP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The registers are inside the processor.</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itchFamily="2" charset="2"/>
              <a:buChar char="Ø"/>
              <a:tabLst/>
              <a:defRPr/>
            </a:pP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The number of registers is relatively small, only few bits are needed to specify which register takes part in an operation- shorter instruction.</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For the above reasons registers are used to store data temporarily in the processor during processing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0" y="381000"/>
            <a:ext cx="8229600" cy="1143000"/>
          </a:xfrm>
        </p:spPr>
        <p:txBody>
          <a:bodyPr/>
          <a:lstStyle/>
          <a:p>
            <a:pPr algn="ctr" eaLnBrk="1" hangingPunct="1"/>
            <a:r>
              <a:rPr lang="en-US" sz="2400" dirty="0" smtClean="0">
                <a:solidFill>
                  <a:srgbClr val="FF0000"/>
                </a:solidFill>
                <a:latin typeface="Times New Roman" pitchFamily="18" charset="0"/>
                <a:cs typeface="Times New Roman" pitchFamily="18" charset="0"/>
              </a:rPr>
              <a:t>Instruction Formats</a:t>
            </a:r>
          </a:p>
        </p:txBody>
      </p:sp>
      <p:sp>
        <p:nvSpPr>
          <p:cNvPr id="328707" name="Rectangle 3"/>
          <p:cNvSpPr>
            <a:spLocks noGrp="1" noChangeArrowheads="1"/>
          </p:cNvSpPr>
          <p:nvPr>
            <p:ph type="body" idx="4294967295"/>
          </p:nvPr>
        </p:nvSpPr>
        <p:spPr>
          <a:xfrm>
            <a:off x="457200" y="1719263"/>
            <a:ext cx="8229600" cy="3894137"/>
          </a:xfrm>
        </p:spPr>
        <p:txBody>
          <a:bodyPr/>
          <a:lstStyle/>
          <a:p>
            <a:pPr marL="533400" indent="-533400" algn="just" eaLnBrk="1" hangingPunct="1">
              <a:buFont typeface="Wingdings" pitchFamily="2" charset="2"/>
              <a:buNone/>
              <a:tabLst>
                <a:tab pos="2146300" algn="l"/>
                <a:tab pos="5022850" algn="l"/>
              </a:tabLst>
            </a:pPr>
            <a:r>
              <a:rPr lang="en-US" sz="2000" dirty="0" smtClean="0">
                <a:solidFill>
                  <a:srgbClr val="C00000"/>
                </a:solidFill>
                <a:latin typeface="Times New Roman" pitchFamily="18" charset="0"/>
                <a:cs typeface="Times New Roman" pitchFamily="18" charset="0"/>
              </a:rPr>
              <a:t>Example:   Evaluate (A+B) </a:t>
            </a:r>
            <a:r>
              <a:rPr lang="en-US" sz="2000" dirty="0" smtClean="0">
                <a:solidFill>
                  <a:srgbClr val="C00000"/>
                </a:solidFill>
                <a:latin typeface="Times New Roman" pitchFamily="18" charset="0"/>
                <a:cs typeface="Times New Roman" pitchFamily="18" charset="0"/>
                <a:sym typeface="Symbol" pitchFamily="18" charset="2"/>
              </a:rPr>
              <a:t> (C+D)</a:t>
            </a:r>
          </a:p>
          <a:p>
            <a:pPr marL="533400" indent="-533400" algn="just" eaLnBrk="1" hangingPunct="1">
              <a:tabLst>
                <a:tab pos="2146300" algn="l"/>
                <a:tab pos="5022850" algn="l"/>
              </a:tabLst>
            </a:pPr>
            <a:r>
              <a:rPr lang="en-US" sz="2000" dirty="0" smtClean="0">
                <a:solidFill>
                  <a:srgbClr val="C00000"/>
                </a:solidFill>
                <a:latin typeface="Times New Roman" pitchFamily="18" charset="0"/>
                <a:cs typeface="Times New Roman" pitchFamily="18" charset="0"/>
                <a:sym typeface="Symbol" pitchFamily="18" charset="2"/>
              </a:rPr>
              <a:t>Three-Address</a:t>
            </a:r>
          </a:p>
          <a:p>
            <a:pPr marL="989013" lvl="1" indent="-457200" algn="just" eaLnBrk="1" hangingPunct="1">
              <a:buFont typeface="Times New Roman" pitchFamily="18" charset="0"/>
              <a:buAutoNum type="arabicPeriod"/>
              <a:tabLst>
                <a:tab pos="2146300" algn="l"/>
                <a:tab pos="5022850" algn="l"/>
              </a:tabLst>
            </a:pPr>
            <a:r>
              <a:rPr lang="en-US" sz="2000" dirty="0" smtClean="0">
                <a:latin typeface="Times New Roman" pitchFamily="18" charset="0"/>
                <a:cs typeface="Times New Roman" pitchFamily="18" charset="0"/>
                <a:sym typeface="Symbol" pitchFamily="18" charset="2"/>
              </a:rPr>
              <a:t>ADD	A,B,R1	; </a:t>
            </a:r>
            <a:r>
              <a:rPr lang="en-US" sz="2000" dirty="0" smtClean="0">
                <a:latin typeface="Times New Roman" pitchFamily="18" charset="0"/>
                <a:cs typeface="Times New Roman" pitchFamily="18" charset="0"/>
              </a:rPr>
              <a:t>R1 ← M[A] + M[B]</a:t>
            </a:r>
          </a:p>
          <a:p>
            <a:pPr marL="989013" lvl="1" indent="-457200" algn="just" eaLnBrk="1" hangingPunct="1">
              <a:buFont typeface="Times New Roman" pitchFamily="18" charset="0"/>
              <a:buAutoNum type="arabicPeriod"/>
              <a:tabLst>
                <a:tab pos="2146300" algn="l"/>
                <a:tab pos="5022850" algn="l"/>
              </a:tabLst>
            </a:pPr>
            <a:r>
              <a:rPr lang="en-US" sz="2000" dirty="0" smtClean="0">
                <a:latin typeface="Times New Roman" pitchFamily="18" charset="0"/>
                <a:cs typeface="Times New Roman" pitchFamily="18" charset="0"/>
              </a:rPr>
              <a:t>ADD	C,D,R2	; R2 ← M[C] + M[D]</a:t>
            </a:r>
          </a:p>
          <a:p>
            <a:pPr marL="989013" lvl="1" indent="-457200" algn="just" eaLnBrk="1" hangingPunct="1">
              <a:buFont typeface="Times New Roman" pitchFamily="18" charset="0"/>
              <a:buAutoNum type="arabicPeriod"/>
              <a:tabLst>
                <a:tab pos="2146300" algn="l"/>
                <a:tab pos="5022850" algn="l"/>
              </a:tabLst>
            </a:pPr>
            <a:r>
              <a:rPr lang="en-US" sz="2000" dirty="0" smtClean="0">
                <a:latin typeface="Times New Roman" pitchFamily="18" charset="0"/>
                <a:cs typeface="Times New Roman" pitchFamily="18" charset="0"/>
              </a:rPr>
              <a:t>MUL	R1,R2,X	; M[X] ← R1 </a:t>
            </a:r>
            <a:r>
              <a:rPr lang="en-US" sz="2000" dirty="0" smtClean="0">
                <a:latin typeface="Times New Roman" pitchFamily="18" charset="0"/>
                <a:cs typeface="Times New Roman" pitchFamily="18" charset="0"/>
                <a:sym typeface="Symbol" pitchFamily="18" charset="2"/>
              </a:rPr>
              <a:t></a:t>
            </a:r>
            <a:r>
              <a:rPr lang="en-US" sz="2000" dirty="0" smtClean="0">
                <a:latin typeface="Times New Roman" pitchFamily="18" charset="0"/>
                <a:cs typeface="Times New Roman" pitchFamily="18" charset="0"/>
              </a:rPr>
              <a:t> R2</a:t>
            </a:r>
          </a:p>
        </p:txBody>
      </p:sp>
      <p:sp>
        <p:nvSpPr>
          <p:cNvPr id="328708" name="Line 4"/>
          <p:cNvSpPr>
            <a:spLocks noChangeShapeType="1"/>
          </p:cNvSpPr>
          <p:nvPr/>
        </p:nvSpPr>
        <p:spPr bwMode="auto">
          <a:xfrm>
            <a:off x="8532813" y="6742113"/>
            <a:ext cx="539750" cy="0"/>
          </a:xfrm>
          <a:prstGeom prst="line">
            <a:avLst/>
          </a:prstGeom>
          <a:noFill/>
          <a:ln w="9525">
            <a:solidFill>
              <a:schemeClr val="tx1"/>
            </a:solidFill>
            <a:round/>
            <a:headEnd/>
            <a:tailEnd type="triangle" w="med" len="med"/>
          </a:ln>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28707">
                                            <p:txEl>
                                              <p:pRg st="0" end="0"/>
                                            </p:txEl>
                                          </p:spTgt>
                                        </p:tgtEl>
                                        <p:attrNameLst>
                                          <p:attrName>style.visibility</p:attrName>
                                        </p:attrNameLst>
                                      </p:cBhvr>
                                      <p:to>
                                        <p:strVal val="visible"/>
                                      </p:to>
                                    </p:set>
                                    <p:animEffect transition="in" filter="wipe(left)">
                                      <p:cBhvr>
                                        <p:cTn id="7" dur="500"/>
                                        <p:tgtEl>
                                          <p:spTgt spid="328707">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28707">
                                            <p:txEl>
                                              <p:pRg st="1" end="1"/>
                                            </p:txEl>
                                          </p:spTgt>
                                        </p:tgtEl>
                                        <p:attrNameLst>
                                          <p:attrName>style.visibility</p:attrName>
                                        </p:attrNameLst>
                                      </p:cBhvr>
                                      <p:to>
                                        <p:strVal val="visible"/>
                                      </p:to>
                                    </p:set>
                                    <p:animEffect transition="in" filter="wipe(left)">
                                      <p:cBhvr>
                                        <p:cTn id="11" dur="500"/>
                                        <p:tgtEl>
                                          <p:spTgt spid="328707">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328707">
                                            <p:txEl>
                                              <p:pRg st="2" end="2"/>
                                            </p:txEl>
                                          </p:spTgt>
                                        </p:tgtEl>
                                        <p:attrNameLst>
                                          <p:attrName>style.visibility</p:attrName>
                                        </p:attrNameLst>
                                      </p:cBhvr>
                                      <p:to>
                                        <p:strVal val="visible"/>
                                      </p:to>
                                    </p:set>
                                    <p:animEffect transition="in" filter="wipe(left)">
                                      <p:cBhvr>
                                        <p:cTn id="16" dur="500"/>
                                        <p:tgtEl>
                                          <p:spTgt spid="328707">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28707">
                                            <p:txEl>
                                              <p:pRg st="3" end="3"/>
                                            </p:txEl>
                                          </p:spTgt>
                                        </p:tgtEl>
                                        <p:attrNameLst>
                                          <p:attrName>style.visibility</p:attrName>
                                        </p:attrNameLst>
                                      </p:cBhvr>
                                      <p:to>
                                        <p:strVal val="visible"/>
                                      </p:to>
                                    </p:set>
                                    <p:animEffect transition="in" filter="wipe(left)">
                                      <p:cBhvr>
                                        <p:cTn id="21" dur="500"/>
                                        <p:tgtEl>
                                          <p:spTgt spid="328707">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328707">
                                            <p:txEl>
                                              <p:pRg st="4" end="4"/>
                                            </p:txEl>
                                          </p:spTgt>
                                        </p:tgtEl>
                                        <p:attrNameLst>
                                          <p:attrName>style.visibility</p:attrName>
                                        </p:attrNameLst>
                                      </p:cBhvr>
                                      <p:to>
                                        <p:strVal val="visible"/>
                                      </p:to>
                                    </p:set>
                                    <p:animEffect transition="in" filter="wipe(left)">
                                      <p:cBhvr>
                                        <p:cTn id="26" dur="500"/>
                                        <p:tgtEl>
                                          <p:spTgt spid="328707">
                                            <p:txEl>
                                              <p:pRg st="4" end="4"/>
                                            </p:txEl>
                                          </p:spTgt>
                                        </p:tgtEl>
                                      </p:cBhvr>
                                    </p:animEffect>
                                  </p:childTnLst>
                                </p:cTn>
                              </p:par>
                              <p:par>
                                <p:cTn id="27" presetID="1" presetClass="entr" presetSubtype="0" fill="hold" grpId="0" nodeType="withEffect">
                                  <p:stCondLst>
                                    <p:cond delay="0"/>
                                  </p:stCondLst>
                                  <p:childTnLst>
                                    <p:set>
                                      <p:cBhvr>
                                        <p:cTn id="28" dur="1" fill="hold">
                                          <p:stCondLst>
                                            <p:cond delay="0"/>
                                          </p:stCondLst>
                                        </p:cTn>
                                        <p:tgtEl>
                                          <p:spTgt spid="3287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8"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a:xfrm>
            <a:off x="-304800" y="381000"/>
            <a:ext cx="8229600" cy="1143000"/>
          </a:xfrm>
        </p:spPr>
        <p:txBody>
          <a:bodyPr/>
          <a:lstStyle/>
          <a:p>
            <a:pPr algn="ctr" eaLnBrk="1" hangingPunct="1"/>
            <a:r>
              <a:rPr lang="en-US" sz="2400" dirty="0" smtClean="0">
                <a:solidFill>
                  <a:srgbClr val="00B0F0"/>
                </a:solidFill>
                <a:latin typeface="Times New Roman" pitchFamily="18" charset="0"/>
                <a:cs typeface="Times New Roman" pitchFamily="18" charset="0"/>
              </a:rPr>
              <a:t>Instruction Formats</a:t>
            </a:r>
          </a:p>
        </p:txBody>
      </p:sp>
      <p:sp>
        <p:nvSpPr>
          <p:cNvPr id="329731" name="Rectangle 3"/>
          <p:cNvSpPr>
            <a:spLocks noGrp="1" noChangeArrowheads="1"/>
          </p:cNvSpPr>
          <p:nvPr>
            <p:ph type="body" idx="4294967295"/>
          </p:nvPr>
        </p:nvSpPr>
        <p:spPr>
          <a:xfrm>
            <a:off x="228600" y="1828800"/>
            <a:ext cx="8280400" cy="4405313"/>
          </a:xfrm>
        </p:spPr>
        <p:txBody>
          <a:bodyPr/>
          <a:lstStyle/>
          <a:p>
            <a:pPr marL="533400" indent="-533400" algn="just" eaLnBrk="1" hangingPunct="1">
              <a:buFont typeface="Wingdings" pitchFamily="2" charset="2"/>
              <a:buNone/>
              <a:tabLst>
                <a:tab pos="2146300" algn="l"/>
                <a:tab pos="5022850" algn="l"/>
              </a:tabLst>
            </a:pPr>
            <a:r>
              <a:rPr lang="en-US" sz="2000" dirty="0" smtClean="0">
                <a:solidFill>
                  <a:srgbClr val="C00000"/>
                </a:solidFill>
                <a:latin typeface="Times New Roman" pitchFamily="18" charset="0"/>
                <a:cs typeface="Times New Roman" pitchFamily="18" charset="0"/>
              </a:rPr>
              <a:t>Example:   Evaluate (A+B) </a:t>
            </a:r>
            <a:r>
              <a:rPr lang="en-US" sz="2000" dirty="0" smtClean="0">
                <a:solidFill>
                  <a:srgbClr val="C00000"/>
                </a:solidFill>
                <a:latin typeface="Times New Roman" pitchFamily="18" charset="0"/>
                <a:cs typeface="Times New Roman" pitchFamily="18" charset="0"/>
                <a:sym typeface="Symbol" pitchFamily="18" charset="2"/>
              </a:rPr>
              <a:t> (C+D)</a:t>
            </a:r>
          </a:p>
          <a:p>
            <a:pPr marL="533400" indent="-533400" algn="just" eaLnBrk="1" hangingPunct="1">
              <a:tabLst>
                <a:tab pos="2146300" algn="l"/>
                <a:tab pos="5022850" algn="l"/>
              </a:tabLst>
            </a:pPr>
            <a:r>
              <a:rPr lang="en-US" sz="2000" dirty="0" smtClean="0">
                <a:solidFill>
                  <a:srgbClr val="C00000"/>
                </a:solidFill>
                <a:latin typeface="Times New Roman" pitchFamily="18" charset="0"/>
                <a:cs typeface="Times New Roman" pitchFamily="18" charset="0"/>
                <a:sym typeface="Symbol" pitchFamily="18" charset="2"/>
              </a:rPr>
              <a:t>Two-Address</a:t>
            </a:r>
          </a:p>
          <a:p>
            <a:pPr marL="989013" lvl="1" indent="-457200" algn="just" eaLnBrk="1" hangingPunct="1">
              <a:buFont typeface="Times New Roman" pitchFamily="18" charset="0"/>
              <a:buAutoNum type="arabicPeriod"/>
              <a:tabLst>
                <a:tab pos="2146300" algn="l"/>
                <a:tab pos="5022850" algn="l"/>
              </a:tabLst>
            </a:pPr>
            <a:r>
              <a:rPr lang="en-US" sz="2000" dirty="0" smtClean="0">
                <a:latin typeface="Times New Roman" pitchFamily="18" charset="0"/>
                <a:cs typeface="Times New Roman" pitchFamily="18" charset="0"/>
                <a:sym typeface="Symbol" pitchFamily="18" charset="2"/>
              </a:rPr>
              <a:t>MOV	A,R1	; </a:t>
            </a:r>
            <a:r>
              <a:rPr lang="en-US" sz="2000" dirty="0" smtClean="0">
                <a:latin typeface="Times New Roman" pitchFamily="18" charset="0"/>
                <a:cs typeface="Times New Roman" pitchFamily="18" charset="0"/>
              </a:rPr>
              <a:t>R1 ← M[A]</a:t>
            </a:r>
            <a:endParaRPr lang="en-US" sz="2000" dirty="0" smtClean="0">
              <a:latin typeface="Times New Roman" pitchFamily="18" charset="0"/>
              <a:cs typeface="Times New Roman" pitchFamily="18" charset="0"/>
              <a:sym typeface="Symbol" pitchFamily="18" charset="2"/>
            </a:endParaRPr>
          </a:p>
          <a:p>
            <a:pPr marL="989013" lvl="1" indent="-457200" algn="just" eaLnBrk="1" hangingPunct="1">
              <a:buFont typeface="Times New Roman" pitchFamily="18" charset="0"/>
              <a:buAutoNum type="arabicPeriod"/>
              <a:tabLst>
                <a:tab pos="2146300" algn="l"/>
                <a:tab pos="5022850" algn="l"/>
              </a:tabLst>
            </a:pPr>
            <a:r>
              <a:rPr lang="en-US" sz="2000" dirty="0" smtClean="0">
                <a:latin typeface="Times New Roman" pitchFamily="18" charset="0"/>
                <a:cs typeface="Times New Roman" pitchFamily="18" charset="0"/>
                <a:sym typeface="Symbol" pitchFamily="18" charset="2"/>
              </a:rPr>
              <a:t>ADD	B,R1	; </a:t>
            </a:r>
            <a:r>
              <a:rPr lang="en-US" sz="2000" dirty="0" smtClean="0">
                <a:latin typeface="Times New Roman" pitchFamily="18" charset="0"/>
                <a:cs typeface="Times New Roman" pitchFamily="18" charset="0"/>
              </a:rPr>
              <a:t>R1 ← R1 + M[B]</a:t>
            </a:r>
          </a:p>
          <a:p>
            <a:pPr marL="989013" lvl="1" indent="-457200" algn="just" eaLnBrk="1" hangingPunct="1">
              <a:buFont typeface="Times New Roman" pitchFamily="18" charset="0"/>
              <a:buAutoNum type="arabicPeriod"/>
              <a:tabLst>
                <a:tab pos="2146300" algn="l"/>
                <a:tab pos="5022850" algn="l"/>
              </a:tabLst>
            </a:pPr>
            <a:r>
              <a:rPr lang="en-US" sz="2000" dirty="0" smtClean="0">
                <a:latin typeface="Times New Roman" pitchFamily="18" charset="0"/>
                <a:cs typeface="Times New Roman" pitchFamily="18" charset="0"/>
                <a:sym typeface="Symbol" pitchFamily="18" charset="2"/>
              </a:rPr>
              <a:t>MOV	C,R2	; </a:t>
            </a:r>
            <a:r>
              <a:rPr lang="en-US" sz="2000" dirty="0" smtClean="0">
                <a:latin typeface="Times New Roman" pitchFamily="18" charset="0"/>
                <a:cs typeface="Times New Roman" pitchFamily="18" charset="0"/>
              </a:rPr>
              <a:t>R2 ← M[C]</a:t>
            </a:r>
            <a:endParaRPr lang="en-US" sz="2000" dirty="0" smtClean="0">
              <a:latin typeface="Times New Roman" pitchFamily="18" charset="0"/>
              <a:cs typeface="Times New Roman" pitchFamily="18" charset="0"/>
              <a:sym typeface="Symbol" pitchFamily="18" charset="2"/>
            </a:endParaRPr>
          </a:p>
          <a:p>
            <a:pPr marL="989013" lvl="1" indent="-457200" algn="just" eaLnBrk="1" hangingPunct="1">
              <a:buFont typeface="Times New Roman" pitchFamily="18" charset="0"/>
              <a:buAutoNum type="arabicPeriod"/>
              <a:tabLst>
                <a:tab pos="2146300" algn="l"/>
                <a:tab pos="5022850" algn="l"/>
              </a:tabLst>
            </a:pPr>
            <a:r>
              <a:rPr lang="en-US" sz="2000" dirty="0" smtClean="0">
                <a:latin typeface="Times New Roman" pitchFamily="18" charset="0"/>
                <a:cs typeface="Times New Roman" pitchFamily="18" charset="0"/>
              </a:rPr>
              <a:t>ADD	D,R2	; R2 ← R2 + M[D]</a:t>
            </a:r>
          </a:p>
          <a:p>
            <a:pPr marL="989013" lvl="1" indent="-457200" algn="just" eaLnBrk="1" hangingPunct="1">
              <a:buFont typeface="Times New Roman" pitchFamily="18" charset="0"/>
              <a:buAutoNum type="arabicPeriod"/>
              <a:tabLst>
                <a:tab pos="2146300" algn="l"/>
                <a:tab pos="5022850" algn="l"/>
              </a:tabLst>
            </a:pPr>
            <a:r>
              <a:rPr lang="en-US" sz="2000" dirty="0" smtClean="0">
                <a:latin typeface="Times New Roman" pitchFamily="18" charset="0"/>
                <a:cs typeface="Times New Roman" pitchFamily="18" charset="0"/>
              </a:rPr>
              <a:t>MUL	R1, R2	; R1 ← R1 </a:t>
            </a:r>
            <a:r>
              <a:rPr lang="en-US" sz="2000" dirty="0" smtClean="0">
                <a:latin typeface="Times New Roman" pitchFamily="18" charset="0"/>
                <a:cs typeface="Times New Roman" pitchFamily="18" charset="0"/>
                <a:sym typeface="Symbol" pitchFamily="18" charset="2"/>
              </a:rPr>
              <a:t></a:t>
            </a:r>
            <a:r>
              <a:rPr lang="en-US" sz="2000" dirty="0" smtClean="0">
                <a:latin typeface="Times New Roman" pitchFamily="18" charset="0"/>
                <a:cs typeface="Times New Roman" pitchFamily="18" charset="0"/>
              </a:rPr>
              <a:t> R2</a:t>
            </a:r>
          </a:p>
          <a:p>
            <a:pPr marL="989013" lvl="1" indent="-457200" algn="just" eaLnBrk="1" hangingPunct="1">
              <a:buFont typeface="Times New Roman" pitchFamily="18" charset="0"/>
              <a:buAutoNum type="arabicPeriod"/>
              <a:tabLst>
                <a:tab pos="2146300" algn="l"/>
                <a:tab pos="5022850" algn="l"/>
              </a:tabLst>
            </a:pPr>
            <a:r>
              <a:rPr lang="en-US" sz="2000" dirty="0" smtClean="0">
                <a:latin typeface="Times New Roman" pitchFamily="18" charset="0"/>
                <a:cs typeface="Times New Roman" pitchFamily="18" charset="0"/>
              </a:rPr>
              <a:t>MOV	R1,X	; M[X] ← R1</a:t>
            </a:r>
          </a:p>
        </p:txBody>
      </p:sp>
      <p:sp>
        <p:nvSpPr>
          <p:cNvPr id="329732" name="Line 4"/>
          <p:cNvSpPr>
            <a:spLocks noChangeShapeType="1"/>
          </p:cNvSpPr>
          <p:nvPr/>
        </p:nvSpPr>
        <p:spPr bwMode="auto">
          <a:xfrm>
            <a:off x="8532813" y="6742113"/>
            <a:ext cx="539750" cy="0"/>
          </a:xfrm>
          <a:prstGeom prst="line">
            <a:avLst/>
          </a:prstGeom>
          <a:noFill/>
          <a:ln w="9525">
            <a:solidFill>
              <a:schemeClr val="tx1"/>
            </a:solidFill>
            <a:round/>
            <a:headEnd/>
            <a:tailEnd type="triangle" w="med" len="med"/>
          </a:ln>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29731">
                                            <p:txEl>
                                              <p:pRg st="1" end="1"/>
                                            </p:txEl>
                                          </p:spTgt>
                                        </p:tgtEl>
                                        <p:attrNameLst>
                                          <p:attrName>style.visibility</p:attrName>
                                        </p:attrNameLst>
                                      </p:cBhvr>
                                      <p:to>
                                        <p:strVal val="visible"/>
                                      </p:to>
                                    </p:set>
                                    <p:animEffect transition="in" filter="wipe(left)">
                                      <p:cBhvr>
                                        <p:cTn id="7" dur="500"/>
                                        <p:tgtEl>
                                          <p:spTgt spid="3297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29731">
                                            <p:txEl>
                                              <p:pRg st="2" end="2"/>
                                            </p:txEl>
                                          </p:spTgt>
                                        </p:tgtEl>
                                        <p:attrNameLst>
                                          <p:attrName>style.visibility</p:attrName>
                                        </p:attrNameLst>
                                      </p:cBhvr>
                                      <p:to>
                                        <p:strVal val="visible"/>
                                      </p:to>
                                    </p:set>
                                    <p:animEffect transition="in" filter="wipe(left)">
                                      <p:cBhvr>
                                        <p:cTn id="12" dur="500"/>
                                        <p:tgtEl>
                                          <p:spTgt spid="32973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29731">
                                            <p:txEl>
                                              <p:pRg st="3" end="3"/>
                                            </p:txEl>
                                          </p:spTgt>
                                        </p:tgtEl>
                                        <p:attrNameLst>
                                          <p:attrName>style.visibility</p:attrName>
                                        </p:attrNameLst>
                                      </p:cBhvr>
                                      <p:to>
                                        <p:strVal val="visible"/>
                                      </p:to>
                                    </p:set>
                                    <p:animEffect transition="in" filter="wipe(left)">
                                      <p:cBhvr>
                                        <p:cTn id="17" dur="500"/>
                                        <p:tgtEl>
                                          <p:spTgt spid="32973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29731">
                                            <p:txEl>
                                              <p:pRg st="4" end="4"/>
                                            </p:txEl>
                                          </p:spTgt>
                                        </p:tgtEl>
                                        <p:attrNameLst>
                                          <p:attrName>style.visibility</p:attrName>
                                        </p:attrNameLst>
                                      </p:cBhvr>
                                      <p:to>
                                        <p:strVal val="visible"/>
                                      </p:to>
                                    </p:set>
                                    <p:animEffect transition="in" filter="wipe(left)">
                                      <p:cBhvr>
                                        <p:cTn id="22" dur="500"/>
                                        <p:tgtEl>
                                          <p:spTgt spid="32973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29731">
                                            <p:txEl>
                                              <p:pRg st="5" end="5"/>
                                            </p:txEl>
                                          </p:spTgt>
                                        </p:tgtEl>
                                        <p:attrNameLst>
                                          <p:attrName>style.visibility</p:attrName>
                                        </p:attrNameLst>
                                      </p:cBhvr>
                                      <p:to>
                                        <p:strVal val="visible"/>
                                      </p:to>
                                    </p:set>
                                    <p:animEffect transition="in" filter="wipe(left)">
                                      <p:cBhvr>
                                        <p:cTn id="27" dur="500"/>
                                        <p:tgtEl>
                                          <p:spTgt spid="32973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29731">
                                            <p:txEl>
                                              <p:pRg st="6" end="6"/>
                                            </p:txEl>
                                          </p:spTgt>
                                        </p:tgtEl>
                                        <p:attrNameLst>
                                          <p:attrName>style.visibility</p:attrName>
                                        </p:attrNameLst>
                                      </p:cBhvr>
                                      <p:to>
                                        <p:strVal val="visible"/>
                                      </p:to>
                                    </p:set>
                                    <p:animEffect transition="in" filter="wipe(left)">
                                      <p:cBhvr>
                                        <p:cTn id="32" dur="500"/>
                                        <p:tgtEl>
                                          <p:spTgt spid="329731">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29731">
                                            <p:txEl>
                                              <p:pRg st="7" end="7"/>
                                            </p:txEl>
                                          </p:spTgt>
                                        </p:tgtEl>
                                        <p:attrNameLst>
                                          <p:attrName>style.visibility</p:attrName>
                                        </p:attrNameLst>
                                      </p:cBhvr>
                                      <p:to>
                                        <p:strVal val="visible"/>
                                      </p:to>
                                    </p:set>
                                    <p:animEffect transition="in" filter="wipe(left)">
                                      <p:cBhvr>
                                        <p:cTn id="37" dur="500"/>
                                        <p:tgtEl>
                                          <p:spTgt spid="329731">
                                            <p:txEl>
                                              <p:pRg st="7" end="7"/>
                                            </p:txEl>
                                          </p:spTgt>
                                        </p:tgtEl>
                                      </p:cBhvr>
                                    </p:animEffect>
                                  </p:childTnLst>
                                </p:cTn>
                              </p:par>
                              <p:par>
                                <p:cTn id="38" presetID="1" presetClass="entr" presetSubtype="0" fill="hold" grpId="0" nodeType="withEffect">
                                  <p:stCondLst>
                                    <p:cond delay="0"/>
                                  </p:stCondLst>
                                  <p:childTnLst>
                                    <p:set>
                                      <p:cBhvr>
                                        <p:cTn id="39" dur="1" fill="hold">
                                          <p:stCondLst>
                                            <p:cond delay="0"/>
                                          </p:stCondLst>
                                        </p:cTn>
                                        <p:tgtEl>
                                          <p:spTgt spid="3297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2"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a:xfrm>
            <a:off x="0" y="457200"/>
            <a:ext cx="8229600" cy="1143000"/>
          </a:xfrm>
        </p:spPr>
        <p:txBody>
          <a:bodyPr/>
          <a:lstStyle/>
          <a:p>
            <a:pPr algn="ctr" eaLnBrk="1" hangingPunct="1"/>
            <a:r>
              <a:rPr lang="en-US" sz="2400" dirty="0" smtClean="0">
                <a:solidFill>
                  <a:srgbClr val="C00000"/>
                </a:solidFill>
                <a:latin typeface="Times New Roman" pitchFamily="18" charset="0"/>
                <a:cs typeface="Times New Roman" pitchFamily="18" charset="0"/>
              </a:rPr>
              <a:t>Instruction Formats</a:t>
            </a:r>
          </a:p>
        </p:txBody>
      </p:sp>
      <p:sp>
        <p:nvSpPr>
          <p:cNvPr id="330755" name="Rectangle 3"/>
          <p:cNvSpPr>
            <a:spLocks noGrp="1" noChangeArrowheads="1"/>
          </p:cNvSpPr>
          <p:nvPr>
            <p:ph type="body" idx="4294967295"/>
          </p:nvPr>
        </p:nvSpPr>
        <p:spPr>
          <a:xfrm>
            <a:off x="457200" y="1905000"/>
            <a:ext cx="8280400" cy="4953000"/>
          </a:xfrm>
        </p:spPr>
        <p:txBody>
          <a:bodyPr/>
          <a:lstStyle/>
          <a:p>
            <a:pPr marL="533400" indent="-533400" eaLnBrk="1" hangingPunct="1">
              <a:buFont typeface="Wingdings" pitchFamily="2" charset="2"/>
              <a:buNone/>
              <a:tabLst>
                <a:tab pos="2146300" algn="l"/>
                <a:tab pos="5022850" algn="l"/>
              </a:tabLst>
            </a:pPr>
            <a:r>
              <a:rPr lang="en-US" sz="2000" dirty="0" smtClean="0">
                <a:solidFill>
                  <a:srgbClr val="00B0F0"/>
                </a:solidFill>
                <a:latin typeface="Times New Roman" pitchFamily="18" charset="0"/>
                <a:cs typeface="Times New Roman" pitchFamily="18" charset="0"/>
              </a:rPr>
              <a:t>Example:   Evaluate (A+B) </a:t>
            </a:r>
            <a:r>
              <a:rPr lang="en-US" sz="2000" dirty="0" smtClean="0">
                <a:solidFill>
                  <a:srgbClr val="00B0F0"/>
                </a:solidFill>
                <a:latin typeface="Times New Roman" pitchFamily="18" charset="0"/>
                <a:cs typeface="Times New Roman" pitchFamily="18" charset="0"/>
                <a:sym typeface="Symbol" pitchFamily="18" charset="2"/>
              </a:rPr>
              <a:t> (C+D)</a:t>
            </a:r>
          </a:p>
          <a:p>
            <a:pPr marL="533400" indent="-533400" eaLnBrk="1" hangingPunct="1">
              <a:tabLst>
                <a:tab pos="2146300" algn="l"/>
                <a:tab pos="5022850" algn="l"/>
              </a:tabLst>
            </a:pPr>
            <a:r>
              <a:rPr lang="en-US" sz="2000" dirty="0" smtClean="0">
                <a:solidFill>
                  <a:srgbClr val="00B0F0"/>
                </a:solidFill>
                <a:latin typeface="Times New Roman" pitchFamily="18" charset="0"/>
                <a:cs typeface="Times New Roman" pitchFamily="18" charset="0"/>
                <a:sym typeface="Symbol" pitchFamily="18" charset="2"/>
              </a:rPr>
              <a:t>One-Address</a:t>
            </a:r>
          </a:p>
          <a:p>
            <a:pPr marL="989013" lvl="1" indent="-457200" eaLnBrk="1" hangingPunct="1">
              <a:buFont typeface="Times New Roman" pitchFamily="18" charset="0"/>
              <a:buAutoNum type="arabicPeriod"/>
              <a:tabLst>
                <a:tab pos="2146300" algn="l"/>
                <a:tab pos="5022850" algn="l"/>
              </a:tabLst>
            </a:pPr>
            <a:r>
              <a:rPr lang="en-US" sz="2000" dirty="0" smtClean="0">
                <a:latin typeface="Times New Roman" pitchFamily="18" charset="0"/>
                <a:cs typeface="Times New Roman" pitchFamily="18" charset="0"/>
                <a:sym typeface="Symbol" pitchFamily="18" charset="2"/>
              </a:rPr>
              <a:t>LOAD	A	; </a:t>
            </a:r>
            <a:r>
              <a:rPr lang="en-US" sz="2000" dirty="0" smtClean="0">
                <a:latin typeface="Times New Roman" pitchFamily="18" charset="0"/>
                <a:cs typeface="Times New Roman" pitchFamily="18" charset="0"/>
              </a:rPr>
              <a:t>AC ← M[A]</a:t>
            </a:r>
            <a:endParaRPr lang="en-US" sz="2000" dirty="0" smtClean="0">
              <a:latin typeface="Times New Roman" pitchFamily="18" charset="0"/>
              <a:cs typeface="Times New Roman" pitchFamily="18" charset="0"/>
              <a:sym typeface="Symbol" pitchFamily="18" charset="2"/>
            </a:endParaRPr>
          </a:p>
          <a:p>
            <a:pPr marL="989013" lvl="1" indent="-457200" eaLnBrk="1" hangingPunct="1">
              <a:buFont typeface="Times New Roman" pitchFamily="18" charset="0"/>
              <a:buAutoNum type="arabicPeriod"/>
              <a:tabLst>
                <a:tab pos="2146300" algn="l"/>
                <a:tab pos="5022850" algn="l"/>
              </a:tabLst>
            </a:pPr>
            <a:r>
              <a:rPr lang="en-US" sz="2000" dirty="0" smtClean="0">
                <a:latin typeface="Times New Roman" pitchFamily="18" charset="0"/>
                <a:cs typeface="Times New Roman" pitchFamily="18" charset="0"/>
                <a:sym typeface="Symbol" pitchFamily="18" charset="2"/>
              </a:rPr>
              <a:t>ADD	B	; </a:t>
            </a:r>
            <a:r>
              <a:rPr lang="en-US" sz="2000" dirty="0" smtClean="0">
                <a:latin typeface="Times New Roman" pitchFamily="18" charset="0"/>
                <a:cs typeface="Times New Roman" pitchFamily="18" charset="0"/>
              </a:rPr>
              <a:t>AC ← AC + M[B]</a:t>
            </a:r>
          </a:p>
          <a:p>
            <a:pPr marL="989013" lvl="1" indent="-457200" eaLnBrk="1" hangingPunct="1">
              <a:buFont typeface="Times New Roman" pitchFamily="18" charset="0"/>
              <a:buAutoNum type="arabicPeriod"/>
              <a:tabLst>
                <a:tab pos="2146300" algn="l"/>
                <a:tab pos="5022850" algn="l"/>
              </a:tabLst>
            </a:pPr>
            <a:r>
              <a:rPr lang="en-US" sz="2000" dirty="0" smtClean="0">
                <a:latin typeface="Times New Roman" pitchFamily="18" charset="0"/>
                <a:cs typeface="Times New Roman" pitchFamily="18" charset="0"/>
              </a:rPr>
              <a:t>STORE	 T	; M[T] ← AC </a:t>
            </a:r>
          </a:p>
          <a:p>
            <a:pPr marL="989013" lvl="1" indent="-457200" eaLnBrk="1" hangingPunct="1">
              <a:buFont typeface="Times New Roman" pitchFamily="18" charset="0"/>
              <a:buAutoNum type="arabicPeriod"/>
              <a:tabLst>
                <a:tab pos="2146300" algn="l"/>
                <a:tab pos="5022850" algn="l"/>
              </a:tabLst>
            </a:pPr>
            <a:r>
              <a:rPr lang="en-US" sz="2000" dirty="0" smtClean="0">
                <a:latin typeface="Times New Roman" pitchFamily="18" charset="0"/>
                <a:cs typeface="Times New Roman" pitchFamily="18" charset="0"/>
                <a:sym typeface="Symbol" pitchFamily="18" charset="2"/>
              </a:rPr>
              <a:t>LOAD	C	; </a:t>
            </a:r>
            <a:r>
              <a:rPr lang="en-US" sz="2000" dirty="0" smtClean="0">
                <a:latin typeface="Times New Roman" pitchFamily="18" charset="0"/>
                <a:cs typeface="Times New Roman" pitchFamily="18" charset="0"/>
              </a:rPr>
              <a:t>AC ← M[C]</a:t>
            </a:r>
            <a:endParaRPr lang="en-US" sz="2000" dirty="0" smtClean="0">
              <a:latin typeface="Times New Roman" pitchFamily="18" charset="0"/>
              <a:cs typeface="Times New Roman" pitchFamily="18" charset="0"/>
              <a:sym typeface="Symbol" pitchFamily="18" charset="2"/>
            </a:endParaRPr>
          </a:p>
          <a:p>
            <a:pPr marL="989013" lvl="1" indent="-457200" eaLnBrk="1" hangingPunct="1">
              <a:buFont typeface="Times New Roman" pitchFamily="18" charset="0"/>
              <a:buAutoNum type="arabicPeriod"/>
              <a:tabLst>
                <a:tab pos="2146300" algn="l"/>
                <a:tab pos="5022850" algn="l"/>
              </a:tabLst>
            </a:pPr>
            <a:r>
              <a:rPr lang="en-US" sz="2000" dirty="0" smtClean="0">
                <a:latin typeface="Times New Roman" pitchFamily="18" charset="0"/>
                <a:cs typeface="Times New Roman" pitchFamily="18" charset="0"/>
              </a:rPr>
              <a:t>ADD	D	; AC ← AC + M[D]</a:t>
            </a:r>
          </a:p>
          <a:p>
            <a:pPr marL="989013" lvl="1" indent="-457200" eaLnBrk="1" hangingPunct="1">
              <a:buFont typeface="Times New Roman" pitchFamily="18" charset="0"/>
              <a:buAutoNum type="arabicPeriod"/>
              <a:tabLst>
                <a:tab pos="2146300" algn="l"/>
                <a:tab pos="5022850" algn="l"/>
              </a:tabLst>
            </a:pPr>
            <a:r>
              <a:rPr lang="en-US" sz="2000" dirty="0" smtClean="0">
                <a:latin typeface="Times New Roman" pitchFamily="18" charset="0"/>
                <a:cs typeface="Times New Roman" pitchFamily="18" charset="0"/>
              </a:rPr>
              <a:t>MUL	T	; AC ← AC </a:t>
            </a:r>
            <a:r>
              <a:rPr lang="en-US" sz="2000" dirty="0" smtClean="0">
                <a:latin typeface="Times New Roman" pitchFamily="18" charset="0"/>
                <a:cs typeface="Times New Roman" pitchFamily="18" charset="0"/>
                <a:sym typeface="Symbol" pitchFamily="18" charset="2"/>
              </a:rPr>
              <a:t></a:t>
            </a:r>
            <a:r>
              <a:rPr lang="en-US" sz="2000" dirty="0" smtClean="0">
                <a:latin typeface="Times New Roman" pitchFamily="18" charset="0"/>
                <a:cs typeface="Times New Roman" pitchFamily="18" charset="0"/>
              </a:rPr>
              <a:t> M[T]</a:t>
            </a:r>
          </a:p>
          <a:p>
            <a:pPr marL="989013" lvl="1" indent="-457200" eaLnBrk="1" hangingPunct="1">
              <a:buFont typeface="Times New Roman" pitchFamily="18" charset="0"/>
              <a:buAutoNum type="arabicPeriod"/>
              <a:tabLst>
                <a:tab pos="2146300" algn="l"/>
                <a:tab pos="5022850" algn="l"/>
              </a:tabLst>
            </a:pPr>
            <a:r>
              <a:rPr lang="en-US" sz="2000" dirty="0" smtClean="0">
                <a:latin typeface="Times New Roman" pitchFamily="18" charset="0"/>
                <a:cs typeface="Times New Roman" pitchFamily="18" charset="0"/>
              </a:rPr>
              <a:t>STORE	 X	; M[X] ← AC</a:t>
            </a:r>
          </a:p>
        </p:txBody>
      </p:sp>
      <p:sp>
        <p:nvSpPr>
          <p:cNvPr id="330756" name="Line 4"/>
          <p:cNvSpPr>
            <a:spLocks noChangeShapeType="1"/>
          </p:cNvSpPr>
          <p:nvPr/>
        </p:nvSpPr>
        <p:spPr bwMode="auto">
          <a:xfrm>
            <a:off x="8532813" y="6742113"/>
            <a:ext cx="539750" cy="0"/>
          </a:xfrm>
          <a:prstGeom prst="line">
            <a:avLst/>
          </a:prstGeom>
          <a:noFill/>
          <a:ln w="9525">
            <a:solidFill>
              <a:schemeClr val="tx1"/>
            </a:solidFill>
            <a:round/>
            <a:headEnd/>
            <a:tailEnd type="triangle" w="med" len="med"/>
          </a:ln>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30755">
                                            <p:txEl>
                                              <p:pRg st="1" end="1"/>
                                            </p:txEl>
                                          </p:spTgt>
                                        </p:tgtEl>
                                        <p:attrNameLst>
                                          <p:attrName>style.visibility</p:attrName>
                                        </p:attrNameLst>
                                      </p:cBhvr>
                                      <p:to>
                                        <p:strVal val="visible"/>
                                      </p:to>
                                    </p:set>
                                    <p:animEffect transition="in" filter="wipe(left)">
                                      <p:cBhvr>
                                        <p:cTn id="7" dur="500"/>
                                        <p:tgtEl>
                                          <p:spTgt spid="3307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30755">
                                            <p:txEl>
                                              <p:pRg st="2" end="2"/>
                                            </p:txEl>
                                          </p:spTgt>
                                        </p:tgtEl>
                                        <p:attrNameLst>
                                          <p:attrName>style.visibility</p:attrName>
                                        </p:attrNameLst>
                                      </p:cBhvr>
                                      <p:to>
                                        <p:strVal val="visible"/>
                                      </p:to>
                                    </p:set>
                                    <p:animEffect transition="in" filter="wipe(left)">
                                      <p:cBhvr>
                                        <p:cTn id="12" dur="500"/>
                                        <p:tgtEl>
                                          <p:spTgt spid="33075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30755">
                                            <p:txEl>
                                              <p:pRg st="3" end="3"/>
                                            </p:txEl>
                                          </p:spTgt>
                                        </p:tgtEl>
                                        <p:attrNameLst>
                                          <p:attrName>style.visibility</p:attrName>
                                        </p:attrNameLst>
                                      </p:cBhvr>
                                      <p:to>
                                        <p:strVal val="visible"/>
                                      </p:to>
                                    </p:set>
                                    <p:animEffect transition="in" filter="wipe(left)">
                                      <p:cBhvr>
                                        <p:cTn id="17" dur="500"/>
                                        <p:tgtEl>
                                          <p:spTgt spid="33075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30755">
                                            <p:txEl>
                                              <p:pRg st="4" end="4"/>
                                            </p:txEl>
                                          </p:spTgt>
                                        </p:tgtEl>
                                        <p:attrNameLst>
                                          <p:attrName>style.visibility</p:attrName>
                                        </p:attrNameLst>
                                      </p:cBhvr>
                                      <p:to>
                                        <p:strVal val="visible"/>
                                      </p:to>
                                    </p:set>
                                    <p:animEffect transition="in" filter="wipe(left)">
                                      <p:cBhvr>
                                        <p:cTn id="22" dur="500"/>
                                        <p:tgtEl>
                                          <p:spTgt spid="33075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30755">
                                            <p:txEl>
                                              <p:pRg st="5" end="5"/>
                                            </p:txEl>
                                          </p:spTgt>
                                        </p:tgtEl>
                                        <p:attrNameLst>
                                          <p:attrName>style.visibility</p:attrName>
                                        </p:attrNameLst>
                                      </p:cBhvr>
                                      <p:to>
                                        <p:strVal val="visible"/>
                                      </p:to>
                                    </p:set>
                                    <p:animEffect transition="in" filter="wipe(left)">
                                      <p:cBhvr>
                                        <p:cTn id="27" dur="500"/>
                                        <p:tgtEl>
                                          <p:spTgt spid="33075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30755">
                                            <p:txEl>
                                              <p:pRg st="6" end="6"/>
                                            </p:txEl>
                                          </p:spTgt>
                                        </p:tgtEl>
                                        <p:attrNameLst>
                                          <p:attrName>style.visibility</p:attrName>
                                        </p:attrNameLst>
                                      </p:cBhvr>
                                      <p:to>
                                        <p:strVal val="visible"/>
                                      </p:to>
                                    </p:set>
                                    <p:animEffect transition="in" filter="wipe(left)">
                                      <p:cBhvr>
                                        <p:cTn id="32" dur="500"/>
                                        <p:tgtEl>
                                          <p:spTgt spid="330755">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30755">
                                            <p:txEl>
                                              <p:pRg st="7" end="7"/>
                                            </p:txEl>
                                          </p:spTgt>
                                        </p:tgtEl>
                                        <p:attrNameLst>
                                          <p:attrName>style.visibility</p:attrName>
                                        </p:attrNameLst>
                                      </p:cBhvr>
                                      <p:to>
                                        <p:strVal val="visible"/>
                                      </p:to>
                                    </p:set>
                                    <p:animEffect transition="in" filter="wipe(left)">
                                      <p:cBhvr>
                                        <p:cTn id="37" dur="500"/>
                                        <p:tgtEl>
                                          <p:spTgt spid="330755">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30755">
                                            <p:txEl>
                                              <p:pRg st="8" end="8"/>
                                            </p:txEl>
                                          </p:spTgt>
                                        </p:tgtEl>
                                        <p:attrNameLst>
                                          <p:attrName>style.visibility</p:attrName>
                                        </p:attrNameLst>
                                      </p:cBhvr>
                                      <p:to>
                                        <p:strVal val="visible"/>
                                      </p:to>
                                    </p:set>
                                    <p:animEffect transition="in" filter="wipe(left)">
                                      <p:cBhvr>
                                        <p:cTn id="42" dur="500"/>
                                        <p:tgtEl>
                                          <p:spTgt spid="330755">
                                            <p:txEl>
                                              <p:pRg st="8" end="8"/>
                                            </p:txEl>
                                          </p:spTgt>
                                        </p:tgtEl>
                                      </p:cBhvr>
                                    </p:animEffect>
                                  </p:childTnLst>
                                </p:cTn>
                              </p:par>
                              <p:par>
                                <p:cTn id="43" presetID="1" presetClass="entr" presetSubtype="0" fill="hold" grpId="0" nodeType="withEffect">
                                  <p:stCondLst>
                                    <p:cond delay="0"/>
                                  </p:stCondLst>
                                  <p:childTnLst>
                                    <p:set>
                                      <p:cBhvr>
                                        <p:cTn id="44" dur="1" fill="hold">
                                          <p:stCondLst>
                                            <p:cond delay="0"/>
                                          </p:stCondLst>
                                        </p:cTn>
                                        <p:tgtEl>
                                          <p:spTgt spid="3307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a:xfrm>
            <a:off x="609600" y="0"/>
            <a:ext cx="7543800" cy="1295400"/>
          </a:xfrm>
        </p:spPr>
        <p:txBody>
          <a:bodyPr/>
          <a:lstStyle/>
          <a:p>
            <a:pPr algn="ctr" eaLnBrk="1" hangingPunct="1"/>
            <a:r>
              <a:rPr lang="en-US" sz="2400" smtClean="0">
                <a:solidFill>
                  <a:srgbClr val="00B0F0"/>
                </a:solidFill>
                <a:latin typeface="Times New Roman" pitchFamily="18" charset="0"/>
                <a:cs typeface="Times New Roman" pitchFamily="18" charset="0"/>
              </a:rPr>
              <a:t>Instruction Formats</a:t>
            </a:r>
          </a:p>
        </p:txBody>
      </p:sp>
      <p:sp>
        <p:nvSpPr>
          <p:cNvPr id="331779" name="Rectangle 3"/>
          <p:cNvSpPr>
            <a:spLocks noGrp="1" noChangeArrowheads="1"/>
          </p:cNvSpPr>
          <p:nvPr>
            <p:ph type="body" idx="4294967295"/>
          </p:nvPr>
        </p:nvSpPr>
        <p:spPr>
          <a:xfrm>
            <a:off x="228600" y="1357313"/>
            <a:ext cx="8280400" cy="5500687"/>
          </a:xfrm>
        </p:spPr>
        <p:txBody>
          <a:bodyPr/>
          <a:lstStyle/>
          <a:p>
            <a:pPr marL="533400" indent="-533400" eaLnBrk="1" hangingPunct="1">
              <a:buFont typeface="Wingdings" pitchFamily="2" charset="2"/>
              <a:buNone/>
              <a:tabLst>
                <a:tab pos="2146300" algn="l"/>
                <a:tab pos="5022850" algn="l"/>
              </a:tabLst>
            </a:pPr>
            <a:r>
              <a:rPr lang="en-US" sz="2000" dirty="0" smtClean="0">
                <a:solidFill>
                  <a:srgbClr val="C00000"/>
                </a:solidFill>
                <a:latin typeface="Times New Roman" pitchFamily="18" charset="0"/>
                <a:cs typeface="Times New Roman" pitchFamily="18" charset="0"/>
              </a:rPr>
              <a:t>Example:   Evaluate (A+B) </a:t>
            </a:r>
            <a:r>
              <a:rPr lang="en-US" sz="2000" dirty="0" smtClean="0">
                <a:solidFill>
                  <a:srgbClr val="C00000"/>
                </a:solidFill>
                <a:latin typeface="Times New Roman" pitchFamily="18" charset="0"/>
                <a:cs typeface="Times New Roman" pitchFamily="18" charset="0"/>
                <a:sym typeface="Symbol" pitchFamily="18" charset="2"/>
              </a:rPr>
              <a:t> (C+D)</a:t>
            </a:r>
          </a:p>
          <a:p>
            <a:pPr marL="533400" indent="-533400" eaLnBrk="1" hangingPunct="1">
              <a:tabLst>
                <a:tab pos="2146300" algn="l"/>
                <a:tab pos="5022850" algn="l"/>
              </a:tabLst>
            </a:pPr>
            <a:r>
              <a:rPr lang="en-US" sz="2000" dirty="0" smtClean="0">
                <a:solidFill>
                  <a:srgbClr val="C00000"/>
                </a:solidFill>
                <a:latin typeface="Times New Roman" pitchFamily="18" charset="0"/>
                <a:cs typeface="Times New Roman" pitchFamily="18" charset="0"/>
                <a:sym typeface="Symbol" pitchFamily="18" charset="2"/>
              </a:rPr>
              <a:t>Zero-Address</a:t>
            </a:r>
          </a:p>
          <a:p>
            <a:pPr marL="989013" lvl="1" indent="-457200" eaLnBrk="1" hangingPunct="1">
              <a:buFont typeface="Times New Roman" pitchFamily="18" charset="0"/>
              <a:buAutoNum type="arabicPeriod"/>
              <a:tabLst>
                <a:tab pos="2146300" algn="l"/>
                <a:tab pos="5022850" algn="l"/>
              </a:tabLst>
            </a:pPr>
            <a:r>
              <a:rPr lang="en-US" sz="2000" dirty="0" smtClean="0">
                <a:latin typeface="Times New Roman" pitchFamily="18" charset="0"/>
                <a:cs typeface="Times New Roman" pitchFamily="18" charset="0"/>
                <a:sym typeface="Symbol" pitchFamily="18" charset="2"/>
              </a:rPr>
              <a:t>PUSH	A	; </a:t>
            </a:r>
            <a:r>
              <a:rPr lang="en-US" sz="2000" dirty="0" smtClean="0">
                <a:latin typeface="Times New Roman" pitchFamily="18" charset="0"/>
                <a:cs typeface="Times New Roman" pitchFamily="18" charset="0"/>
              </a:rPr>
              <a:t>TOS ← A</a:t>
            </a:r>
            <a:endParaRPr lang="en-US" sz="2000" dirty="0" smtClean="0">
              <a:latin typeface="Times New Roman" pitchFamily="18" charset="0"/>
              <a:cs typeface="Times New Roman" pitchFamily="18" charset="0"/>
              <a:sym typeface="Symbol" pitchFamily="18" charset="2"/>
            </a:endParaRPr>
          </a:p>
          <a:p>
            <a:pPr marL="989013" lvl="1" indent="-457200" eaLnBrk="1" hangingPunct="1">
              <a:buFont typeface="Times New Roman" pitchFamily="18" charset="0"/>
              <a:buAutoNum type="arabicPeriod"/>
              <a:tabLst>
                <a:tab pos="2146300" algn="l"/>
                <a:tab pos="5022850" algn="l"/>
              </a:tabLst>
            </a:pPr>
            <a:r>
              <a:rPr lang="en-US" sz="2000" dirty="0" smtClean="0">
                <a:latin typeface="Times New Roman" pitchFamily="18" charset="0"/>
                <a:cs typeface="Times New Roman" pitchFamily="18" charset="0"/>
                <a:sym typeface="Symbol" pitchFamily="18" charset="2"/>
              </a:rPr>
              <a:t>PUSH	B 	; </a:t>
            </a:r>
            <a:r>
              <a:rPr lang="en-US" sz="2000" dirty="0" smtClean="0">
                <a:latin typeface="Times New Roman" pitchFamily="18" charset="0"/>
                <a:cs typeface="Times New Roman" pitchFamily="18" charset="0"/>
              </a:rPr>
              <a:t>TOS ← B</a:t>
            </a:r>
          </a:p>
          <a:p>
            <a:pPr marL="989013" lvl="1" indent="-457200" eaLnBrk="1" hangingPunct="1">
              <a:buFont typeface="Times New Roman" pitchFamily="18" charset="0"/>
              <a:buAutoNum type="arabicPeriod"/>
              <a:tabLst>
                <a:tab pos="2146300" algn="l"/>
                <a:tab pos="5022850" algn="l"/>
              </a:tabLst>
            </a:pPr>
            <a:r>
              <a:rPr lang="en-US" sz="2000" dirty="0" smtClean="0">
                <a:latin typeface="Times New Roman" pitchFamily="18" charset="0"/>
                <a:cs typeface="Times New Roman" pitchFamily="18" charset="0"/>
              </a:rPr>
              <a:t>ADD		; TOS ← (A + B)</a:t>
            </a:r>
          </a:p>
          <a:p>
            <a:pPr marL="989013" lvl="1" indent="-457200" eaLnBrk="1" hangingPunct="1">
              <a:buFont typeface="Times New Roman" pitchFamily="18" charset="0"/>
              <a:buAutoNum type="arabicPeriod"/>
              <a:tabLst>
                <a:tab pos="2146300" algn="l"/>
                <a:tab pos="5022850" algn="l"/>
              </a:tabLst>
            </a:pPr>
            <a:r>
              <a:rPr lang="en-US" sz="2000" dirty="0" smtClean="0">
                <a:latin typeface="Times New Roman" pitchFamily="18" charset="0"/>
                <a:cs typeface="Times New Roman" pitchFamily="18" charset="0"/>
                <a:sym typeface="Symbol" pitchFamily="18" charset="2"/>
              </a:rPr>
              <a:t>PUSH 	C	; </a:t>
            </a:r>
            <a:r>
              <a:rPr lang="en-US" sz="2000" dirty="0" smtClean="0">
                <a:latin typeface="Times New Roman" pitchFamily="18" charset="0"/>
                <a:cs typeface="Times New Roman" pitchFamily="18" charset="0"/>
              </a:rPr>
              <a:t>TOS ← C</a:t>
            </a:r>
          </a:p>
          <a:p>
            <a:pPr marL="989013" lvl="1" indent="-457200" eaLnBrk="1" hangingPunct="1">
              <a:buFont typeface="Times New Roman" pitchFamily="18" charset="0"/>
              <a:buAutoNum type="arabicPeriod"/>
              <a:tabLst>
                <a:tab pos="2146300" algn="l"/>
                <a:tab pos="5022850" algn="l"/>
              </a:tabLst>
            </a:pPr>
            <a:r>
              <a:rPr lang="en-US" sz="2000" dirty="0" smtClean="0">
                <a:latin typeface="Times New Roman" pitchFamily="18" charset="0"/>
                <a:cs typeface="Times New Roman" pitchFamily="18" charset="0"/>
              </a:rPr>
              <a:t>PUSH	D	; TOS ← D</a:t>
            </a:r>
            <a:endParaRPr lang="en-US" sz="2000" dirty="0" smtClean="0">
              <a:latin typeface="Times New Roman" pitchFamily="18" charset="0"/>
              <a:cs typeface="Times New Roman" pitchFamily="18" charset="0"/>
              <a:sym typeface="Symbol" pitchFamily="18" charset="2"/>
            </a:endParaRPr>
          </a:p>
          <a:p>
            <a:pPr marL="989013" lvl="1" indent="-457200" eaLnBrk="1" hangingPunct="1">
              <a:buFont typeface="Times New Roman" pitchFamily="18" charset="0"/>
              <a:buAutoNum type="arabicPeriod"/>
              <a:tabLst>
                <a:tab pos="2146300" algn="l"/>
                <a:tab pos="5022850" algn="l"/>
              </a:tabLst>
            </a:pPr>
            <a:r>
              <a:rPr lang="en-US" sz="2000" dirty="0" smtClean="0">
                <a:latin typeface="Times New Roman" pitchFamily="18" charset="0"/>
                <a:cs typeface="Times New Roman" pitchFamily="18" charset="0"/>
              </a:rPr>
              <a:t>ADD		; TOS ← (C + D)</a:t>
            </a:r>
          </a:p>
          <a:p>
            <a:pPr marL="989013" lvl="1" indent="-457200" eaLnBrk="1" hangingPunct="1">
              <a:buFont typeface="Times New Roman" pitchFamily="18" charset="0"/>
              <a:buAutoNum type="arabicPeriod"/>
              <a:tabLst>
                <a:tab pos="2146300" algn="l"/>
                <a:tab pos="5022850" algn="l"/>
              </a:tabLst>
            </a:pPr>
            <a:r>
              <a:rPr lang="en-US" sz="2000" dirty="0" smtClean="0">
                <a:latin typeface="Times New Roman" pitchFamily="18" charset="0"/>
                <a:cs typeface="Times New Roman" pitchFamily="18" charset="0"/>
              </a:rPr>
              <a:t>MUL		; TOS ← (C+D)</a:t>
            </a:r>
            <a:r>
              <a:rPr lang="en-US" sz="2000" dirty="0" smtClean="0">
                <a:latin typeface="Times New Roman" pitchFamily="18" charset="0"/>
                <a:cs typeface="Times New Roman" pitchFamily="18" charset="0"/>
                <a:sym typeface="Symbol" pitchFamily="18" charset="2"/>
              </a:rPr>
              <a:t></a:t>
            </a:r>
            <a:r>
              <a:rPr lang="en-US" sz="2000" dirty="0" smtClean="0">
                <a:latin typeface="Times New Roman" pitchFamily="18" charset="0"/>
                <a:cs typeface="Times New Roman" pitchFamily="18" charset="0"/>
              </a:rPr>
              <a:t>(A+B)</a:t>
            </a:r>
          </a:p>
          <a:p>
            <a:pPr marL="989013" lvl="1" indent="-457200" eaLnBrk="1" hangingPunct="1">
              <a:buFont typeface="Times New Roman" pitchFamily="18" charset="0"/>
              <a:buAutoNum type="arabicPeriod"/>
              <a:tabLst>
                <a:tab pos="2146300" algn="l"/>
                <a:tab pos="5022850" algn="l"/>
              </a:tabLst>
            </a:pPr>
            <a:r>
              <a:rPr lang="en-US" sz="2000" dirty="0" smtClean="0">
                <a:latin typeface="Times New Roman" pitchFamily="18" charset="0"/>
                <a:cs typeface="Times New Roman" pitchFamily="18" charset="0"/>
              </a:rPr>
              <a:t>POP	X	; M[X] ← TOS</a:t>
            </a:r>
          </a:p>
        </p:txBody>
      </p:sp>
      <p:sp>
        <p:nvSpPr>
          <p:cNvPr id="331780" name="Line 4"/>
          <p:cNvSpPr>
            <a:spLocks noChangeShapeType="1"/>
          </p:cNvSpPr>
          <p:nvPr/>
        </p:nvSpPr>
        <p:spPr bwMode="auto">
          <a:xfrm>
            <a:off x="8532813" y="6742113"/>
            <a:ext cx="539750" cy="0"/>
          </a:xfrm>
          <a:prstGeom prst="line">
            <a:avLst/>
          </a:prstGeom>
          <a:noFill/>
          <a:ln w="9525">
            <a:solidFill>
              <a:schemeClr val="tx1"/>
            </a:solidFill>
            <a:round/>
            <a:headEnd/>
            <a:tailEnd type="triangle" w="med" len="med"/>
          </a:ln>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31779">
                                            <p:txEl>
                                              <p:pRg st="1" end="1"/>
                                            </p:txEl>
                                          </p:spTgt>
                                        </p:tgtEl>
                                        <p:attrNameLst>
                                          <p:attrName>style.visibility</p:attrName>
                                        </p:attrNameLst>
                                      </p:cBhvr>
                                      <p:to>
                                        <p:strVal val="visible"/>
                                      </p:to>
                                    </p:set>
                                    <p:animEffect transition="in" filter="wipe(left)">
                                      <p:cBhvr>
                                        <p:cTn id="7" dur="500"/>
                                        <p:tgtEl>
                                          <p:spTgt spid="3317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31779">
                                            <p:txEl>
                                              <p:pRg st="2" end="2"/>
                                            </p:txEl>
                                          </p:spTgt>
                                        </p:tgtEl>
                                        <p:attrNameLst>
                                          <p:attrName>style.visibility</p:attrName>
                                        </p:attrNameLst>
                                      </p:cBhvr>
                                      <p:to>
                                        <p:strVal val="visible"/>
                                      </p:to>
                                    </p:set>
                                    <p:animEffect transition="in" filter="wipe(left)">
                                      <p:cBhvr>
                                        <p:cTn id="12" dur="500"/>
                                        <p:tgtEl>
                                          <p:spTgt spid="33177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31779">
                                            <p:txEl>
                                              <p:pRg st="3" end="3"/>
                                            </p:txEl>
                                          </p:spTgt>
                                        </p:tgtEl>
                                        <p:attrNameLst>
                                          <p:attrName>style.visibility</p:attrName>
                                        </p:attrNameLst>
                                      </p:cBhvr>
                                      <p:to>
                                        <p:strVal val="visible"/>
                                      </p:to>
                                    </p:set>
                                    <p:animEffect transition="in" filter="wipe(left)">
                                      <p:cBhvr>
                                        <p:cTn id="17" dur="500"/>
                                        <p:tgtEl>
                                          <p:spTgt spid="33177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31779">
                                            <p:txEl>
                                              <p:pRg st="4" end="4"/>
                                            </p:txEl>
                                          </p:spTgt>
                                        </p:tgtEl>
                                        <p:attrNameLst>
                                          <p:attrName>style.visibility</p:attrName>
                                        </p:attrNameLst>
                                      </p:cBhvr>
                                      <p:to>
                                        <p:strVal val="visible"/>
                                      </p:to>
                                    </p:set>
                                    <p:animEffect transition="in" filter="wipe(left)">
                                      <p:cBhvr>
                                        <p:cTn id="22" dur="500"/>
                                        <p:tgtEl>
                                          <p:spTgt spid="33177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31779">
                                            <p:txEl>
                                              <p:pRg st="5" end="5"/>
                                            </p:txEl>
                                          </p:spTgt>
                                        </p:tgtEl>
                                        <p:attrNameLst>
                                          <p:attrName>style.visibility</p:attrName>
                                        </p:attrNameLst>
                                      </p:cBhvr>
                                      <p:to>
                                        <p:strVal val="visible"/>
                                      </p:to>
                                    </p:set>
                                    <p:animEffect transition="in" filter="wipe(left)">
                                      <p:cBhvr>
                                        <p:cTn id="27" dur="500"/>
                                        <p:tgtEl>
                                          <p:spTgt spid="331779">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31779">
                                            <p:txEl>
                                              <p:pRg st="6" end="6"/>
                                            </p:txEl>
                                          </p:spTgt>
                                        </p:tgtEl>
                                        <p:attrNameLst>
                                          <p:attrName>style.visibility</p:attrName>
                                        </p:attrNameLst>
                                      </p:cBhvr>
                                      <p:to>
                                        <p:strVal val="visible"/>
                                      </p:to>
                                    </p:set>
                                    <p:animEffect transition="in" filter="wipe(left)">
                                      <p:cBhvr>
                                        <p:cTn id="32" dur="500"/>
                                        <p:tgtEl>
                                          <p:spTgt spid="331779">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31779">
                                            <p:txEl>
                                              <p:pRg st="7" end="7"/>
                                            </p:txEl>
                                          </p:spTgt>
                                        </p:tgtEl>
                                        <p:attrNameLst>
                                          <p:attrName>style.visibility</p:attrName>
                                        </p:attrNameLst>
                                      </p:cBhvr>
                                      <p:to>
                                        <p:strVal val="visible"/>
                                      </p:to>
                                    </p:set>
                                    <p:animEffect transition="in" filter="wipe(left)">
                                      <p:cBhvr>
                                        <p:cTn id="37" dur="500"/>
                                        <p:tgtEl>
                                          <p:spTgt spid="331779">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31779">
                                            <p:txEl>
                                              <p:pRg st="8" end="8"/>
                                            </p:txEl>
                                          </p:spTgt>
                                        </p:tgtEl>
                                        <p:attrNameLst>
                                          <p:attrName>style.visibility</p:attrName>
                                        </p:attrNameLst>
                                      </p:cBhvr>
                                      <p:to>
                                        <p:strVal val="visible"/>
                                      </p:to>
                                    </p:set>
                                    <p:animEffect transition="in" filter="wipe(left)">
                                      <p:cBhvr>
                                        <p:cTn id="42" dur="500"/>
                                        <p:tgtEl>
                                          <p:spTgt spid="331779">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31779">
                                            <p:txEl>
                                              <p:pRg st="9" end="9"/>
                                            </p:txEl>
                                          </p:spTgt>
                                        </p:tgtEl>
                                        <p:attrNameLst>
                                          <p:attrName>style.visibility</p:attrName>
                                        </p:attrNameLst>
                                      </p:cBhvr>
                                      <p:to>
                                        <p:strVal val="visible"/>
                                      </p:to>
                                    </p:set>
                                    <p:animEffect transition="in" filter="wipe(left)">
                                      <p:cBhvr>
                                        <p:cTn id="47" dur="500"/>
                                        <p:tgtEl>
                                          <p:spTgt spid="331779">
                                            <p:txEl>
                                              <p:pRg st="9" end="9"/>
                                            </p:txEl>
                                          </p:spTgt>
                                        </p:tgtEl>
                                      </p:cBhvr>
                                    </p:animEffect>
                                  </p:childTnLst>
                                </p:cTn>
                              </p:par>
                              <p:par>
                                <p:cTn id="48" presetID="1" presetClass="entr" presetSubtype="0" fill="hold" grpId="0" nodeType="withEffect">
                                  <p:stCondLst>
                                    <p:cond delay="0"/>
                                  </p:stCondLst>
                                  <p:childTnLst>
                                    <p:set>
                                      <p:cBhvr>
                                        <p:cTn id="49" dur="1" fill="hold">
                                          <p:stCondLst>
                                            <p:cond delay="0"/>
                                          </p:stCondLst>
                                        </p:cTn>
                                        <p:tgtEl>
                                          <p:spTgt spid="3317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Functional Unit cont..</a:t>
            </a:r>
            <a:endParaRPr lang="en-IN" dirty="0"/>
          </a:p>
        </p:txBody>
      </p:sp>
      <p:sp>
        <p:nvSpPr>
          <p:cNvPr id="3" name="Content Placeholder 2"/>
          <p:cNvSpPr>
            <a:spLocks noGrp="1"/>
          </p:cNvSpPr>
          <p:nvPr>
            <p:ph idx="1"/>
          </p:nvPr>
        </p:nvSpPr>
        <p:spPr>
          <a:xfrm>
            <a:off x="304800" y="1447800"/>
            <a:ext cx="8534400" cy="5257800"/>
          </a:xfrm>
        </p:spPr>
        <p:txBody>
          <a:bodyPr>
            <a:normAutofit/>
          </a:bodyPr>
          <a:lstStyle/>
          <a:p>
            <a:r>
              <a:rPr lang="en-IN" dirty="0" smtClean="0"/>
              <a:t>Input device accepts the coded information as source program i.e. high level language. </a:t>
            </a:r>
          </a:p>
          <a:p>
            <a:r>
              <a:rPr lang="en-IN" dirty="0" smtClean="0"/>
              <a:t>This is either stored in the memory or immediately used by the processor to perform the desired operations.</a:t>
            </a:r>
          </a:p>
          <a:p>
            <a:r>
              <a:rPr lang="en-IN" dirty="0" smtClean="0"/>
              <a:t>The program stored in the memory determines the processing steps. </a:t>
            </a:r>
          </a:p>
          <a:p>
            <a:r>
              <a:rPr lang="en-IN" dirty="0" smtClean="0"/>
              <a:t>Basically the computer converts one source program to an object program. i.e. into machine language.</a:t>
            </a:r>
          </a:p>
          <a:p>
            <a:r>
              <a:rPr lang="en-IN" dirty="0" smtClean="0"/>
              <a:t>Finally the results are sent to the outside world through output device. All of these actions are coordinated by the control unit.</a:t>
            </a:r>
            <a:endParaRPr lang="en-IN"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a:xfrm>
            <a:off x="0" y="228600"/>
            <a:ext cx="8229600" cy="1143000"/>
          </a:xfrm>
        </p:spPr>
        <p:txBody>
          <a:bodyPr/>
          <a:lstStyle/>
          <a:p>
            <a:pPr algn="ctr" eaLnBrk="1" hangingPunct="1"/>
            <a:r>
              <a:rPr lang="en-US" altLang="zh-CN" sz="2400" dirty="0" smtClean="0">
                <a:solidFill>
                  <a:srgbClr val="00B0F0"/>
                </a:solidFill>
                <a:latin typeface="Times New Roman" pitchFamily="18" charset="0"/>
                <a:ea typeface="SimSun" pitchFamily="2" charset="-122"/>
                <a:cs typeface="Times New Roman" pitchFamily="18" charset="0"/>
              </a:rPr>
              <a:t>Instruction Execution and Straight-Line Sequencing</a:t>
            </a:r>
          </a:p>
        </p:txBody>
      </p:sp>
      <p:sp>
        <p:nvSpPr>
          <p:cNvPr id="51204" name="Rectangle 4"/>
          <p:cNvSpPr>
            <a:spLocks noChangeArrowheads="1"/>
          </p:cNvSpPr>
          <p:nvPr/>
        </p:nvSpPr>
        <p:spPr bwMode="auto">
          <a:xfrm>
            <a:off x="3548063" y="2651125"/>
            <a:ext cx="346075" cy="182563"/>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R0,C</a:t>
            </a:r>
            <a:endParaRPr lang="en-CA" altLang="zh-CN" sz="2400">
              <a:latin typeface="Times New Roman" pitchFamily="18" charset="0"/>
              <a:ea typeface="SimSun" pitchFamily="2" charset="-122"/>
            </a:endParaRPr>
          </a:p>
        </p:txBody>
      </p:sp>
      <p:sp>
        <p:nvSpPr>
          <p:cNvPr id="51205" name="Rectangle 5"/>
          <p:cNvSpPr>
            <a:spLocks noChangeArrowheads="1"/>
          </p:cNvSpPr>
          <p:nvPr/>
        </p:nvSpPr>
        <p:spPr bwMode="auto">
          <a:xfrm>
            <a:off x="3548063" y="2355850"/>
            <a:ext cx="338137" cy="182563"/>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B,R0</a:t>
            </a:r>
            <a:endParaRPr lang="en-CA" altLang="zh-CN" sz="2400">
              <a:latin typeface="Times New Roman" pitchFamily="18" charset="0"/>
              <a:ea typeface="SimSun" pitchFamily="2" charset="-122"/>
            </a:endParaRPr>
          </a:p>
        </p:txBody>
      </p:sp>
      <p:sp>
        <p:nvSpPr>
          <p:cNvPr id="51206" name="Rectangle 6"/>
          <p:cNvSpPr>
            <a:spLocks noChangeArrowheads="1"/>
          </p:cNvSpPr>
          <p:nvPr/>
        </p:nvSpPr>
        <p:spPr bwMode="auto">
          <a:xfrm>
            <a:off x="3548063" y="2076450"/>
            <a:ext cx="338137" cy="182563"/>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A,R0</a:t>
            </a:r>
            <a:endParaRPr lang="en-CA" altLang="zh-CN" sz="2400">
              <a:latin typeface="Times New Roman" pitchFamily="18" charset="0"/>
              <a:ea typeface="SimSun" pitchFamily="2" charset="-122"/>
            </a:endParaRPr>
          </a:p>
        </p:txBody>
      </p:sp>
      <p:sp>
        <p:nvSpPr>
          <p:cNvPr id="51207" name="Rectangle 7"/>
          <p:cNvSpPr>
            <a:spLocks noChangeArrowheads="1"/>
          </p:cNvSpPr>
          <p:nvPr/>
        </p:nvSpPr>
        <p:spPr bwMode="auto">
          <a:xfrm>
            <a:off x="3073400" y="2651125"/>
            <a:ext cx="371475" cy="182563"/>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Move</a:t>
            </a:r>
            <a:endParaRPr lang="en-CA" altLang="zh-CN" sz="2400">
              <a:latin typeface="Times New Roman" pitchFamily="18" charset="0"/>
              <a:ea typeface="SimSun" pitchFamily="2" charset="-122"/>
            </a:endParaRPr>
          </a:p>
        </p:txBody>
      </p:sp>
      <p:sp>
        <p:nvSpPr>
          <p:cNvPr id="51208" name="Rectangle 8"/>
          <p:cNvSpPr>
            <a:spLocks noChangeArrowheads="1"/>
          </p:cNvSpPr>
          <p:nvPr/>
        </p:nvSpPr>
        <p:spPr bwMode="auto">
          <a:xfrm>
            <a:off x="2136775" y="2601913"/>
            <a:ext cx="36513" cy="198437"/>
          </a:xfrm>
          <a:prstGeom prst="rect">
            <a:avLst/>
          </a:prstGeom>
          <a:noFill/>
          <a:ln w="9525">
            <a:noFill/>
            <a:miter lim="800000"/>
            <a:headEnd/>
            <a:tailEnd/>
          </a:ln>
        </p:spPr>
        <p:txBody>
          <a:bodyPr wrap="none" lIns="0" tIns="0" rIns="0" bIns="0">
            <a:spAutoFit/>
          </a:bodyPr>
          <a:lstStyle/>
          <a:p>
            <a:r>
              <a:rPr lang="en-CA" altLang="zh-CN" sz="1300" i="1">
                <a:solidFill>
                  <a:srgbClr val="000000"/>
                </a:solidFill>
                <a:latin typeface="Nimbus Roman No9 L" charset="0"/>
                <a:ea typeface="SimSun" pitchFamily="2" charset="-122"/>
              </a:rPr>
              <a:t>i</a:t>
            </a:r>
            <a:endParaRPr lang="en-CA" altLang="zh-CN" sz="2400">
              <a:latin typeface="Times New Roman" pitchFamily="18" charset="0"/>
              <a:ea typeface="SimSun" pitchFamily="2" charset="-122"/>
            </a:endParaRPr>
          </a:p>
        </p:txBody>
      </p:sp>
      <p:sp>
        <p:nvSpPr>
          <p:cNvPr id="51209" name="Rectangle 9"/>
          <p:cNvSpPr>
            <a:spLocks noChangeArrowheads="1"/>
          </p:cNvSpPr>
          <p:nvPr/>
        </p:nvSpPr>
        <p:spPr bwMode="auto">
          <a:xfrm>
            <a:off x="2185988" y="2601913"/>
            <a:ext cx="280987" cy="198437"/>
          </a:xfrm>
          <a:prstGeom prst="rect">
            <a:avLst/>
          </a:prstGeom>
          <a:noFill/>
          <a:ln w="9525">
            <a:noFill/>
            <a:miter lim="800000"/>
            <a:headEnd/>
            <a:tailEnd/>
          </a:ln>
        </p:spPr>
        <p:txBody>
          <a:bodyPr wrap="none" lIns="0" tIns="0" rIns="0" bIns="0">
            <a:spAutoFit/>
          </a:bodyPr>
          <a:lstStyle/>
          <a:p>
            <a:r>
              <a:rPr lang="zh-CN" altLang="en-CA" sz="1300">
                <a:solidFill>
                  <a:srgbClr val="000000"/>
                </a:solidFill>
                <a:latin typeface="Nimbus Roman No9 L" charset="0"/>
                <a:ea typeface="SimSun" pitchFamily="2" charset="-122"/>
              </a:rPr>
              <a:t> </a:t>
            </a:r>
            <a:r>
              <a:rPr lang="en-CA" altLang="zh-CN" sz="1300">
                <a:solidFill>
                  <a:srgbClr val="000000"/>
                </a:solidFill>
                <a:latin typeface="Nimbus Roman No9 L" charset="0"/>
                <a:ea typeface="SimSun" pitchFamily="2" charset="-122"/>
              </a:rPr>
              <a:t>+ 8</a:t>
            </a:r>
            <a:endParaRPr lang="en-CA" altLang="zh-CN" sz="2400">
              <a:latin typeface="Times New Roman" pitchFamily="18" charset="0"/>
              <a:ea typeface="SimSun" pitchFamily="2" charset="-122"/>
            </a:endParaRPr>
          </a:p>
        </p:txBody>
      </p:sp>
      <p:sp>
        <p:nvSpPr>
          <p:cNvPr id="51210" name="Line 10"/>
          <p:cNvSpPr>
            <a:spLocks noChangeShapeType="1"/>
          </p:cNvSpPr>
          <p:nvPr/>
        </p:nvSpPr>
        <p:spPr bwMode="auto">
          <a:xfrm flipH="1">
            <a:off x="2514600" y="2897188"/>
            <a:ext cx="1887538" cy="1587"/>
          </a:xfrm>
          <a:prstGeom prst="line">
            <a:avLst/>
          </a:prstGeom>
          <a:noFill/>
          <a:ln w="15875">
            <a:solidFill>
              <a:srgbClr val="00FFFF"/>
            </a:solidFill>
            <a:round/>
            <a:headEnd/>
            <a:tailEnd/>
          </a:ln>
        </p:spPr>
        <p:txBody>
          <a:bodyPr/>
          <a:lstStyle/>
          <a:p>
            <a:endParaRPr lang="en-IN"/>
          </a:p>
        </p:txBody>
      </p:sp>
      <p:sp>
        <p:nvSpPr>
          <p:cNvPr id="51211" name="Rectangle 11"/>
          <p:cNvSpPr>
            <a:spLocks noChangeArrowheads="1"/>
          </p:cNvSpPr>
          <p:nvPr/>
        </p:nvSpPr>
        <p:spPr bwMode="auto">
          <a:xfrm>
            <a:off x="228600" y="2076450"/>
            <a:ext cx="1425575" cy="182563"/>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Begin execution here</a:t>
            </a:r>
            <a:endParaRPr lang="en-CA" altLang="zh-CN" sz="2400">
              <a:latin typeface="Times New Roman" pitchFamily="18" charset="0"/>
              <a:ea typeface="SimSun" pitchFamily="2" charset="-122"/>
            </a:endParaRPr>
          </a:p>
        </p:txBody>
      </p:sp>
      <p:sp>
        <p:nvSpPr>
          <p:cNvPr id="51212" name="Rectangle 12"/>
          <p:cNvSpPr>
            <a:spLocks noChangeArrowheads="1"/>
          </p:cNvSpPr>
          <p:nvPr/>
        </p:nvSpPr>
        <p:spPr bwMode="auto">
          <a:xfrm>
            <a:off x="3073400" y="2076450"/>
            <a:ext cx="371475" cy="182563"/>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Move</a:t>
            </a:r>
            <a:endParaRPr lang="en-CA" altLang="zh-CN" sz="2400">
              <a:latin typeface="Times New Roman" pitchFamily="18" charset="0"/>
              <a:ea typeface="SimSun" pitchFamily="2" charset="-122"/>
            </a:endParaRPr>
          </a:p>
        </p:txBody>
      </p:sp>
      <p:sp>
        <p:nvSpPr>
          <p:cNvPr id="51213" name="Rectangle 13"/>
          <p:cNvSpPr>
            <a:spLocks noChangeArrowheads="1"/>
          </p:cNvSpPr>
          <p:nvPr/>
        </p:nvSpPr>
        <p:spPr bwMode="auto">
          <a:xfrm>
            <a:off x="2136775" y="2043113"/>
            <a:ext cx="36513" cy="198437"/>
          </a:xfrm>
          <a:prstGeom prst="rect">
            <a:avLst/>
          </a:prstGeom>
          <a:noFill/>
          <a:ln w="9525">
            <a:noFill/>
            <a:miter lim="800000"/>
            <a:headEnd/>
            <a:tailEnd/>
          </a:ln>
        </p:spPr>
        <p:txBody>
          <a:bodyPr wrap="none" lIns="0" tIns="0" rIns="0" bIns="0">
            <a:spAutoFit/>
          </a:bodyPr>
          <a:lstStyle/>
          <a:p>
            <a:r>
              <a:rPr lang="en-CA" altLang="zh-CN" sz="1300" i="1">
                <a:solidFill>
                  <a:srgbClr val="000000"/>
                </a:solidFill>
                <a:latin typeface="Nimbus Roman No9 L" charset="0"/>
                <a:ea typeface="SimSun" pitchFamily="2" charset="-122"/>
              </a:rPr>
              <a:t>i</a:t>
            </a:r>
            <a:endParaRPr lang="en-CA" altLang="zh-CN" sz="2400">
              <a:latin typeface="Times New Roman" pitchFamily="18" charset="0"/>
              <a:ea typeface="SimSun" pitchFamily="2" charset="-122"/>
            </a:endParaRPr>
          </a:p>
        </p:txBody>
      </p:sp>
      <p:sp>
        <p:nvSpPr>
          <p:cNvPr id="51214" name="Freeform 14"/>
          <p:cNvSpPr>
            <a:spLocks/>
          </p:cNvSpPr>
          <p:nvPr/>
        </p:nvSpPr>
        <p:spPr bwMode="auto">
          <a:xfrm>
            <a:off x="1924050" y="2174875"/>
            <a:ext cx="98425" cy="31750"/>
          </a:xfrm>
          <a:custGeom>
            <a:avLst/>
            <a:gdLst>
              <a:gd name="T0" fmla="*/ 0 w 6"/>
              <a:gd name="T1" fmla="*/ 2147483647 h 2"/>
              <a:gd name="T2" fmla="*/ 2147483647 w 6"/>
              <a:gd name="T3" fmla="*/ 2147483647 h 2"/>
              <a:gd name="T4" fmla="*/ 0 w 6"/>
              <a:gd name="T5" fmla="*/ 0 h 2"/>
              <a:gd name="T6" fmla="*/ 0 w 6"/>
              <a:gd name="T7" fmla="*/ 2147483647 h 2"/>
              <a:gd name="T8" fmla="*/ 0 w 6"/>
              <a:gd name="T9" fmla="*/ 2147483647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5875">
            <a:solidFill>
              <a:srgbClr val="000000"/>
            </a:solidFill>
            <a:round/>
            <a:headEnd/>
            <a:tailEnd/>
          </a:ln>
        </p:spPr>
        <p:txBody>
          <a:bodyPr/>
          <a:lstStyle/>
          <a:p>
            <a:endParaRPr lang="en-IN"/>
          </a:p>
        </p:txBody>
      </p:sp>
      <p:sp>
        <p:nvSpPr>
          <p:cNvPr id="51215" name="Freeform 15"/>
          <p:cNvSpPr>
            <a:spLocks/>
          </p:cNvSpPr>
          <p:nvPr/>
        </p:nvSpPr>
        <p:spPr bwMode="auto">
          <a:xfrm>
            <a:off x="1924050" y="2174875"/>
            <a:ext cx="98425" cy="31750"/>
          </a:xfrm>
          <a:custGeom>
            <a:avLst/>
            <a:gdLst>
              <a:gd name="T0" fmla="*/ 0 w 62"/>
              <a:gd name="T1" fmla="*/ 2147483647 h 20"/>
              <a:gd name="T2" fmla="*/ 2147483647 w 62"/>
              <a:gd name="T3" fmla="*/ 2147483647 h 20"/>
              <a:gd name="T4" fmla="*/ 0 w 62"/>
              <a:gd name="T5" fmla="*/ 0 h 20"/>
              <a:gd name="T6" fmla="*/ 0 w 62"/>
              <a:gd name="T7" fmla="*/ 2147483647 h 20"/>
              <a:gd name="T8" fmla="*/ 0 w 62"/>
              <a:gd name="T9" fmla="*/ 2147483647 h 20"/>
              <a:gd name="T10" fmla="*/ 0 60000 65536"/>
              <a:gd name="T11" fmla="*/ 0 60000 65536"/>
              <a:gd name="T12" fmla="*/ 0 60000 65536"/>
              <a:gd name="T13" fmla="*/ 0 60000 65536"/>
              <a:gd name="T14" fmla="*/ 0 60000 65536"/>
              <a:gd name="T15" fmla="*/ 0 w 62"/>
              <a:gd name="T16" fmla="*/ 0 h 20"/>
              <a:gd name="T17" fmla="*/ 62 w 62"/>
              <a:gd name="T18" fmla="*/ 20 h 20"/>
            </a:gdLst>
            <a:ahLst/>
            <a:cxnLst>
              <a:cxn ang="T10">
                <a:pos x="T0" y="T1"/>
              </a:cxn>
              <a:cxn ang="T11">
                <a:pos x="T2" y="T3"/>
              </a:cxn>
              <a:cxn ang="T12">
                <a:pos x="T4" y="T5"/>
              </a:cxn>
              <a:cxn ang="T13">
                <a:pos x="T6" y="T7"/>
              </a:cxn>
              <a:cxn ang="T14">
                <a:pos x="T8" y="T9"/>
              </a:cxn>
            </a:cxnLst>
            <a:rect l="T15" t="T16" r="T17" b="T18"/>
            <a:pathLst>
              <a:path w="62" h="20">
                <a:moveTo>
                  <a:pt x="0" y="20"/>
                </a:moveTo>
                <a:lnTo>
                  <a:pt x="62" y="10"/>
                </a:lnTo>
                <a:lnTo>
                  <a:pt x="0" y="0"/>
                </a:lnTo>
                <a:lnTo>
                  <a:pt x="0" y="10"/>
                </a:lnTo>
                <a:lnTo>
                  <a:pt x="0" y="20"/>
                </a:lnTo>
                <a:close/>
              </a:path>
            </a:pathLst>
          </a:custGeom>
          <a:solidFill>
            <a:srgbClr val="000000"/>
          </a:solidFill>
          <a:ln w="0">
            <a:solidFill>
              <a:srgbClr val="000000"/>
            </a:solidFill>
            <a:round/>
            <a:headEnd/>
            <a:tailEnd/>
          </a:ln>
        </p:spPr>
        <p:txBody>
          <a:bodyPr/>
          <a:lstStyle/>
          <a:p>
            <a:endParaRPr lang="en-IN"/>
          </a:p>
        </p:txBody>
      </p:sp>
      <p:sp>
        <p:nvSpPr>
          <p:cNvPr id="51216" name="Line 16"/>
          <p:cNvSpPr>
            <a:spLocks noChangeShapeType="1"/>
          </p:cNvSpPr>
          <p:nvPr/>
        </p:nvSpPr>
        <p:spPr bwMode="auto">
          <a:xfrm flipH="1">
            <a:off x="1727200" y="2190750"/>
            <a:ext cx="179388" cy="1588"/>
          </a:xfrm>
          <a:prstGeom prst="line">
            <a:avLst/>
          </a:prstGeom>
          <a:noFill/>
          <a:ln w="15875">
            <a:solidFill>
              <a:srgbClr val="000000"/>
            </a:solidFill>
            <a:round/>
            <a:headEnd/>
            <a:tailEnd/>
          </a:ln>
        </p:spPr>
        <p:txBody>
          <a:bodyPr/>
          <a:lstStyle/>
          <a:p>
            <a:endParaRPr lang="en-IN"/>
          </a:p>
        </p:txBody>
      </p:sp>
      <p:sp>
        <p:nvSpPr>
          <p:cNvPr id="51217" name="Rectangle 17"/>
          <p:cNvSpPr>
            <a:spLocks noChangeArrowheads="1"/>
          </p:cNvSpPr>
          <p:nvPr/>
        </p:nvSpPr>
        <p:spPr bwMode="auto">
          <a:xfrm>
            <a:off x="3187700" y="1600200"/>
            <a:ext cx="608013" cy="182563"/>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Contents</a:t>
            </a:r>
            <a:endParaRPr lang="en-CA" altLang="zh-CN" sz="2400">
              <a:latin typeface="Times New Roman" pitchFamily="18" charset="0"/>
              <a:ea typeface="SimSun" pitchFamily="2" charset="-122"/>
            </a:endParaRPr>
          </a:p>
        </p:txBody>
      </p:sp>
      <p:sp>
        <p:nvSpPr>
          <p:cNvPr id="51218" name="Rectangle 18"/>
          <p:cNvSpPr>
            <a:spLocks noChangeArrowheads="1"/>
          </p:cNvSpPr>
          <p:nvPr/>
        </p:nvSpPr>
        <p:spPr bwMode="auto">
          <a:xfrm>
            <a:off x="1973263" y="1600200"/>
            <a:ext cx="557212" cy="182563"/>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Address</a:t>
            </a:r>
            <a:endParaRPr lang="en-CA" altLang="zh-CN" sz="2400">
              <a:latin typeface="Times New Roman" pitchFamily="18" charset="0"/>
              <a:ea typeface="SimSun" pitchFamily="2" charset="-122"/>
            </a:endParaRPr>
          </a:p>
        </p:txBody>
      </p:sp>
      <p:sp>
        <p:nvSpPr>
          <p:cNvPr id="51219" name="Rectangle 19"/>
          <p:cNvSpPr>
            <a:spLocks noChangeArrowheads="1"/>
          </p:cNvSpPr>
          <p:nvPr/>
        </p:nvSpPr>
        <p:spPr bwMode="auto">
          <a:xfrm>
            <a:off x="2136775" y="5473700"/>
            <a:ext cx="109538" cy="182563"/>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C</a:t>
            </a:r>
            <a:endParaRPr lang="en-CA" altLang="zh-CN" sz="2400">
              <a:latin typeface="Times New Roman" pitchFamily="18" charset="0"/>
              <a:ea typeface="SimSun" pitchFamily="2" charset="-122"/>
            </a:endParaRPr>
          </a:p>
        </p:txBody>
      </p:sp>
      <p:sp>
        <p:nvSpPr>
          <p:cNvPr id="51220" name="Rectangle 20"/>
          <p:cNvSpPr>
            <a:spLocks noChangeArrowheads="1"/>
          </p:cNvSpPr>
          <p:nvPr/>
        </p:nvSpPr>
        <p:spPr bwMode="auto">
          <a:xfrm>
            <a:off x="2136775" y="4521200"/>
            <a:ext cx="101600" cy="182563"/>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B</a:t>
            </a:r>
            <a:endParaRPr lang="en-CA" altLang="zh-CN" sz="2400">
              <a:latin typeface="Times New Roman" pitchFamily="18" charset="0"/>
              <a:ea typeface="SimSun" pitchFamily="2" charset="-122"/>
            </a:endParaRPr>
          </a:p>
        </p:txBody>
      </p:sp>
      <p:sp>
        <p:nvSpPr>
          <p:cNvPr id="51221" name="Rectangle 21"/>
          <p:cNvSpPr>
            <a:spLocks noChangeArrowheads="1"/>
          </p:cNvSpPr>
          <p:nvPr/>
        </p:nvSpPr>
        <p:spPr bwMode="auto">
          <a:xfrm>
            <a:off x="2136775" y="3586163"/>
            <a:ext cx="101600" cy="182562"/>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a:t>
            </a:r>
            <a:endParaRPr lang="en-CA" altLang="zh-CN" sz="2400">
              <a:latin typeface="Times New Roman" pitchFamily="18" charset="0"/>
              <a:ea typeface="SimSun" pitchFamily="2" charset="-122"/>
            </a:endParaRPr>
          </a:p>
        </p:txBody>
      </p:sp>
      <p:sp>
        <p:nvSpPr>
          <p:cNvPr id="51222" name="Rectangle 22"/>
          <p:cNvSpPr>
            <a:spLocks noChangeArrowheads="1"/>
          </p:cNvSpPr>
          <p:nvPr/>
        </p:nvSpPr>
        <p:spPr bwMode="auto">
          <a:xfrm>
            <a:off x="5029200" y="4603750"/>
            <a:ext cx="819150" cy="182563"/>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the program</a:t>
            </a:r>
            <a:endParaRPr lang="en-CA" altLang="zh-CN" sz="2400">
              <a:latin typeface="Times New Roman" pitchFamily="18" charset="0"/>
              <a:ea typeface="SimSun" pitchFamily="2" charset="-122"/>
            </a:endParaRPr>
          </a:p>
        </p:txBody>
      </p:sp>
      <p:sp>
        <p:nvSpPr>
          <p:cNvPr id="51223" name="Rectangle 23"/>
          <p:cNvSpPr>
            <a:spLocks noChangeArrowheads="1"/>
          </p:cNvSpPr>
          <p:nvPr/>
        </p:nvSpPr>
        <p:spPr bwMode="auto">
          <a:xfrm>
            <a:off x="5008563" y="4456113"/>
            <a:ext cx="541337" cy="182562"/>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Data for</a:t>
            </a:r>
            <a:endParaRPr lang="en-CA" altLang="zh-CN" sz="2400">
              <a:latin typeface="Times New Roman" pitchFamily="18" charset="0"/>
              <a:ea typeface="SimSun" pitchFamily="2" charset="-122"/>
            </a:endParaRPr>
          </a:p>
        </p:txBody>
      </p:sp>
      <p:sp>
        <p:nvSpPr>
          <p:cNvPr id="51224" name="Rectangle 24"/>
          <p:cNvSpPr>
            <a:spLocks noChangeArrowheads="1"/>
          </p:cNvSpPr>
          <p:nvPr/>
        </p:nvSpPr>
        <p:spPr bwMode="auto">
          <a:xfrm>
            <a:off x="4730750" y="2454275"/>
            <a:ext cx="635000"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segment</a:t>
            </a:r>
            <a:endParaRPr lang="en-CA" altLang="zh-CN" sz="2400">
              <a:latin typeface="Times New Roman" pitchFamily="18" charset="0"/>
              <a:ea typeface="SimSun" pitchFamily="2" charset="-122"/>
            </a:endParaRPr>
          </a:p>
        </p:txBody>
      </p:sp>
      <p:sp>
        <p:nvSpPr>
          <p:cNvPr id="51225" name="Rectangle 25"/>
          <p:cNvSpPr>
            <a:spLocks noChangeArrowheads="1"/>
          </p:cNvSpPr>
          <p:nvPr/>
        </p:nvSpPr>
        <p:spPr bwMode="auto">
          <a:xfrm>
            <a:off x="4730750" y="2322513"/>
            <a:ext cx="617538"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program</a:t>
            </a:r>
            <a:endParaRPr lang="en-CA" altLang="zh-CN" sz="2400">
              <a:latin typeface="Times New Roman" pitchFamily="18" charset="0"/>
              <a:ea typeface="SimSun" pitchFamily="2" charset="-122"/>
            </a:endParaRPr>
          </a:p>
        </p:txBody>
      </p:sp>
      <p:sp>
        <p:nvSpPr>
          <p:cNvPr id="51226" name="Rectangle 26"/>
          <p:cNvSpPr>
            <a:spLocks noChangeArrowheads="1"/>
          </p:cNvSpPr>
          <p:nvPr/>
        </p:nvSpPr>
        <p:spPr bwMode="auto">
          <a:xfrm>
            <a:off x="4730750" y="2174875"/>
            <a:ext cx="901700"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3-instruction</a:t>
            </a:r>
            <a:endParaRPr lang="en-CA" altLang="zh-CN" sz="2400">
              <a:latin typeface="Times New Roman" pitchFamily="18" charset="0"/>
              <a:ea typeface="SimSun" pitchFamily="2" charset="-122"/>
            </a:endParaRPr>
          </a:p>
        </p:txBody>
      </p:sp>
      <p:sp>
        <p:nvSpPr>
          <p:cNvPr id="51227" name="Line 27"/>
          <p:cNvSpPr>
            <a:spLocks noChangeShapeType="1"/>
          </p:cNvSpPr>
          <p:nvPr/>
        </p:nvSpPr>
        <p:spPr bwMode="auto">
          <a:xfrm flipV="1">
            <a:off x="4402138" y="1846263"/>
            <a:ext cx="1587" cy="4070350"/>
          </a:xfrm>
          <a:prstGeom prst="line">
            <a:avLst/>
          </a:prstGeom>
          <a:noFill/>
          <a:ln w="15875">
            <a:solidFill>
              <a:srgbClr val="00FFFF"/>
            </a:solidFill>
            <a:round/>
            <a:headEnd/>
            <a:tailEnd/>
          </a:ln>
        </p:spPr>
        <p:txBody>
          <a:bodyPr/>
          <a:lstStyle/>
          <a:p>
            <a:endParaRPr lang="en-IN"/>
          </a:p>
        </p:txBody>
      </p:sp>
      <p:sp>
        <p:nvSpPr>
          <p:cNvPr id="51228" name="Line 28"/>
          <p:cNvSpPr>
            <a:spLocks noChangeShapeType="1"/>
          </p:cNvSpPr>
          <p:nvPr/>
        </p:nvSpPr>
        <p:spPr bwMode="auto">
          <a:xfrm flipH="1">
            <a:off x="2514600" y="5719763"/>
            <a:ext cx="1887538" cy="1587"/>
          </a:xfrm>
          <a:prstGeom prst="line">
            <a:avLst/>
          </a:prstGeom>
          <a:noFill/>
          <a:ln w="15875">
            <a:solidFill>
              <a:srgbClr val="00FFFF"/>
            </a:solidFill>
            <a:round/>
            <a:headEnd/>
            <a:tailEnd/>
          </a:ln>
        </p:spPr>
        <p:txBody>
          <a:bodyPr/>
          <a:lstStyle/>
          <a:p>
            <a:endParaRPr lang="en-IN"/>
          </a:p>
        </p:txBody>
      </p:sp>
      <p:sp>
        <p:nvSpPr>
          <p:cNvPr id="51229" name="Line 29"/>
          <p:cNvSpPr>
            <a:spLocks noChangeShapeType="1"/>
          </p:cNvSpPr>
          <p:nvPr/>
        </p:nvSpPr>
        <p:spPr bwMode="auto">
          <a:xfrm flipH="1">
            <a:off x="2514600" y="4487863"/>
            <a:ext cx="1887538" cy="1587"/>
          </a:xfrm>
          <a:prstGeom prst="line">
            <a:avLst/>
          </a:prstGeom>
          <a:noFill/>
          <a:ln w="15875">
            <a:solidFill>
              <a:srgbClr val="00FFFF"/>
            </a:solidFill>
            <a:round/>
            <a:headEnd/>
            <a:tailEnd/>
          </a:ln>
        </p:spPr>
        <p:txBody>
          <a:bodyPr/>
          <a:lstStyle/>
          <a:p>
            <a:endParaRPr lang="en-IN"/>
          </a:p>
        </p:txBody>
      </p:sp>
      <p:sp>
        <p:nvSpPr>
          <p:cNvPr id="51230" name="Line 30"/>
          <p:cNvSpPr>
            <a:spLocks noChangeShapeType="1"/>
          </p:cNvSpPr>
          <p:nvPr/>
        </p:nvSpPr>
        <p:spPr bwMode="auto">
          <a:xfrm flipH="1">
            <a:off x="2514600" y="4767263"/>
            <a:ext cx="1887538" cy="1587"/>
          </a:xfrm>
          <a:prstGeom prst="line">
            <a:avLst/>
          </a:prstGeom>
          <a:noFill/>
          <a:ln w="15875">
            <a:solidFill>
              <a:srgbClr val="00FFFF"/>
            </a:solidFill>
            <a:round/>
            <a:headEnd/>
            <a:tailEnd/>
          </a:ln>
        </p:spPr>
        <p:txBody>
          <a:bodyPr/>
          <a:lstStyle/>
          <a:p>
            <a:endParaRPr lang="en-IN"/>
          </a:p>
        </p:txBody>
      </p:sp>
      <p:sp>
        <p:nvSpPr>
          <p:cNvPr id="51231" name="Line 31"/>
          <p:cNvSpPr>
            <a:spLocks noChangeShapeType="1"/>
          </p:cNvSpPr>
          <p:nvPr/>
        </p:nvSpPr>
        <p:spPr bwMode="auto">
          <a:xfrm flipH="1">
            <a:off x="2514600" y="5440363"/>
            <a:ext cx="1887538" cy="1587"/>
          </a:xfrm>
          <a:prstGeom prst="line">
            <a:avLst/>
          </a:prstGeom>
          <a:noFill/>
          <a:ln w="15875">
            <a:solidFill>
              <a:srgbClr val="00FFFF"/>
            </a:solidFill>
            <a:round/>
            <a:headEnd/>
            <a:tailEnd/>
          </a:ln>
        </p:spPr>
        <p:txBody>
          <a:bodyPr/>
          <a:lstStyle/>
          <a:p>
            <a:endParaRPr lang="en-IN"/>
          </a:p>
        </p:txBody>
      </p:sp>
      <p:sp>
        <p:nvSpPr>
          <p:cNvPr id="51232" name="Line 32"/>
          <p:cNvSpPr>
            <a:spLocks noChangeShapeType="1"/>
          </p:cNvSpPr>
          <p:nvPr/>
        </p:nvSpPr>
        <p:spPr bwMode="auto">
          <a:xfrm flipH="1">
            <a:off x="2514600" y="3832225"/>
            <a:ext cx="1887538" cy="1588"/>
          </a:xfrm>
          <a:prstGeom prst="line">
            <a:avLst/>
          </a:prstGeom>
          <a:noFill/>
          <a:ln w="15875">
            <a:solidFill>
              <a:srgbClr val="00FFFF"/>
            </a:solidFill>
            <a:round/>
            <a:headEnd/>
            <a:tailEnd/>
          </a:ln>
        </p:spPr>
        <p:txBody>
          <a:bodyPr/>
          <a:lstStyle/>
          <a:p>
            <a:endParaRPr lang="en-IN"/>
          </a:p>
        </p:txBody>
      </p:sp>
      <p:sp>
        <p:nvSpPr>
          <p:cNvPr id="51233" name="Line 33"/>
          <p:cNvSpPr>
            <a:spLocks noChangeShapeType="1"/>
          </p:cNvSpPr>
          <p:nvPr/>
        </p:nvSpPr>
        <p:spPr bwMode="auto">
          <a:xfrm flipH="1">
            <a:off x="2514600" y="3552825"/>
            <a:ext cx="1887538" cy="1588"/>
          </a:xfrm>
          <a:prstGeom prst="line">
            <a:avLst/>
          </a:prstGeom>
          <a:noFill/>
          <a:ln w="15875">
            <a:solidFill>
              <a:srgbClr val="00FFFF"/>
            </a:solidFill>
            <a:round/>
            <a:headEnd/>
            <a:tailEnd/>
          </a:ln>
        </p:spPr>
        <p:txBody>
          <a:bodyPr/>
          <a:lstStyle/>
          <a:p>
            <a:endParaRPr lang="en-IN"/>
          </a:p>
        </p:txBody>
      </p:sp>
      <p:sp>
        <p:nvSpPr>
          <p:cNvPr id="51234" name="Line 34"/>
          <p:cNvSpPr>
            <a:spLocks noChangeShapeType="1"/>
          </p:cNvSpPr>
          <p:nvPr/>
        </p:nvSpPr>
        <p:spPr bwMode="auto">
          <a:xfrm flipV="1">
            <a:off x="2514600" y="1846263"/>
            <a:ext cx="1588" cy="4070350"/>
          </a:xfrm>
          <a:prstGeom prst="line">
            <a:avLst/>
          </a:prstGeom>
          <a:noFill/>
          <a:ln w="15875">
            <a:solidFill>
              <a:srgbClr val="00FFFF"/>
            </a:solidFill>
            <a:round/>
            <a:headEnd/>
            <a:tailEnd/>
          </a:ln>
        </p:spPr>
        <p:txBody>
          <a:bodyPr/>
          <a:lstStyle/>
          <a:p>
            <a:endParaRPr lang="en-IN"/>
          </a:p>
        </p:txBody>
      </p:sp>
      <p:sp>
        <p:nvSpPr>
          <p:cNvPr id="51235" name="Line 35"/>
          <p:cNvSpPr>
            <a:spLocks noChangeShapeType="1"/>
          </p:cNvSpPr>
          <p:nvPr/>
        </p:nvSpPr>
        <p:spPr bwMode="auto">
          <a:xfrm flipH="1">
            <a:off x="2514600" y="2027238"/>
            <a:ext cx="1887538" cy="1587"/>
          </a:xfrm>
          <a:prstGeom prst="line">
            <a:avLst/>
          </a:prstGeom>
          <a:noFill/>
          <a:ln w="15875">
            <a:solidFill>
              <a:srgbClr val="00FFFF"/>
            </a:solidFill>
            <a:round/>
            <a:headEnd/>
            <a:tailEnd/>
          </a:ln>
        </p:spPr>
        <p:txBody>
          <a:bodyPr/>
          <a:lstStyle/>
          <a:p>
            <a:endParaRPr lang="en-IN"/>
          </a:p>
        </p:txBody>
      </p:sp>
      <p:sp>
        <p:nvSpPr>
          <p:cNvPr id="51236" name="Line 36"/>
          <p:cNvSpPr>
            <a:spLocks noChangeShapeType="1"/>
          </p:cNvSpPr>
          <p:nvPr/>
        </p:nvSpPr>
        <p:spPr bwMode="auto">
          <a:xfrm flipH="1">
            <a:off x="2514600" y="2322513"/>
            <a:ext cx="1887538" cy="1587"/>
          </a:xfrm>
          <a:prstGeom prst="line">
            <a:avLst/>
          </a:prstGeom>
          <a:noFill/>
          <a:ln w="15875">
            <a:solidFill>
              <a:srgbClr val="00FFFF"/>
            </a:solidFill>
            <a:round/>
            <a:headEnd/>
            <a:tailEnd/>
          </a:ln>
        </p:spPr>
        <p:txBody>
          <a:bodyPr/>
          <a:lstStyle/>
          <a:p>
            <a:endParaRPr lang="en-IN"/>
          </a:p>
        </p:txBody>
      </p:sp>
      <p:sp>
        <p:nvSpPr>
          <p:cNvPr id="51237" name="Line 37"/>
          <p:cNvSpPr>
            <a:spLocks noChangeShapeType="1"/>
          </p:cNvSpPr>
          <p:nvPr/>
        </p:nvSpPr>
        <p:spPr bwMode="auto">
          <a:xfrm flipH="1">
            <a:off x="2514600" y="2601913"/>
            <a:ext cx="1887538" cy="1587"/>
          </a:xfrm>
          <a:prstGeom prst="line">
            <a:avLst/>
          </a:prstGeom>
          <a:noFill/>
          <a:ln w="15875">
            <a:solidFill>
              <a:srgbClr val="00FFFF"/>
            </a:solidFill>
            <a:round/>
            <a:headEnd/>
            <a:tailEnd/>
          </a:ln>
        </p:spPr>
        <p:txBody>
          <a:bodyPr/>
          <a:lstStyle/>
          <a:p>
            <a:endParaRPr lang="en-IN"/>
          </a:p>
        </p:txBody>
      </p:sp>
      <p:sp>
        <p:nvSpPr>
          <p:cNvPr id="51238" name="Freeform 38"/>
          <p:cNvSpPr>
            <a:spLocks/>
          </p:cNvSpPr>
          <p:nvPr/>
        </p:nvSpPr>
        <p:spPr bwMode="auto">
          <a:xfrm>
            <a:off x="4516438" y="4619625"/>
            <a:ext cx="98425" cy="33338"/>
          </a:xfrm>
          <a:custGeom>
            <a:avLst/>
            <a:gdLst>
              <a:gd name="T0" fmla="*/ 2147483647 w 6"/>
              <a:gd name="T1" fmla="*/ 0 h 2"/>
              <a:gd name="T2" fmla="*/ 0 w 6"/>
              <a:gd name="T3" fmla="*/ 2147483647 h 2"/>
              <a:gd name="T4" fmla="*/ 2147483647 w 6"/>
              <a:gd name="T5" fmla="*/ 2147483647 h 2"/>
              <a:gd name="T6" fmla="*/ 2147483647 w 6"/>
              <a:gd name="T7" fmla="*/ 2147483647 h 2"/>
              <a:gd name="T8" fmla="*/ 2147483647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5875">
            <a:solidFill>
              <a:srgbClr val="000000"/>
            </a:solidFill>
            <a:round/>
            <a:headEnd/>
            <a:tailEnd/>
          </a:ln>
        </p:spPr>
        <p:txBody>
          <a:bodyPr/>
          <a:lstStyle/>
          <a:p>
            <a:endParaRPr lang="en-IN"/>
          </a:p>
        </p:txBody>
      </p:sp>
      <p:sp>
        <p:nvSpPr>
          <p:cNvPr id="51239" name="Freeform 39"/>
          <p:cNvSpPr>
            <a:spLocks/>
          </p:cNvSpPr>
          <p:nvPr/>
        </p:nvSpPr>
        <p:spPr bwMode="auto">
          <a:xfrm>
            <a:off x="4516438" y="4619625"/>
            <a:ext cx="98425" cy="33338"/>
          </a:xfrm>
          <a:custGeom>
            <a:avLst/>
            <a:gdLst>
              <a:gd name="T0" fmla="*/ 2147483647 w 62"/>
              <a:gd name="T1" fmla="*/ 0 h 21"/>
              <a:gd name="T2" fmla="*/ 0 w 62"/>
              <a:gd name="T3" fmla="*/ 2147483647 h 21"/>
              <a:gd name="T4" fmla="*/ 2147483647 w 62"/>
              <a:gd name="T5" fmla="*/ 2147483647 h 21"/>
              <a:gd name="T6" fmla="*/ 2147483647 w 62"/>
              <a:gd name="T7" fmla="*/ 2147483647 h 21"/>
              <a:gd name="T8" fmla="*/ 2147483647 w 62"/>
              <a:gd name="T9" fmla="*/ 0 h 21"/>
              <a:gd name="T10" fmla="*/ 0 60000 65536"/>
              <a:gd name="T11" fmla="*/ 0 60000 65536"/>
              <a:gd name="T12" fmla="*/ 0 60000 65536"/>
              <a:gd name="T13" fmla="*/ 0 60000 65536"/>
              <a:gd name="T14" fmla="*/ 0 60000 65536"/>
              <a:gd name="T15" fmla="*/ 0 w 62"/>
              <a:gd name="T16" fmla="*/ 0 h 21"/>
              <a:gd name="T17" fmla="*/ 62 w 62"/>
              <a:gd name="T18" fmla="*/ 21 h 21"/>
            </a:gdLst>
            <a:ahLst/>
            <a:cxnLst>
              <a:cxn ang="T10">
                <a:pos x="T0" y="T1"/>
              </a:cxn>
              <a:cxn ang="T11">
                <a:pos x="T2" y="T3"/>
              </a:cxn>
              <a:cxn ang="T12">
                <a:pos x="T4" y="T5"/>
              </a:cxn>
              <a:cxn ang="T13">
                <a:pos x="T6" y="T7"/>
              </a:cxn>
              <a:cxn ang="T14">
                <a:pos x="T8" y="T9"/>
              </a:cxn>
            </a:cxnLst>
            <a:rect l="T15" t="T16" r="T17" b="T18"/>
            <a:pathLst>
              <a:path w="62" h="21">
                <a:moveTo>
                  <a:pt x="62" y="0"/>
                </a:moveTo>
                <a:lnTo>
                  <a:pt x="0" y="10"/>
                </a:lnTo>
                <a:lnTo>
                  <a:pt x="62" y="21"/>
                </a:lnTo>
                <a:lnTo>
                  <a:pt x="62" y="10"/>
                </a:lnTo>
                <a:lnTo>
                  <a:pt x="62" y="0"/>
                </a:lnTo>
                <a:close/>
              </a:path>
            </a:pathLst>
          </a:custGeom>
          <a:solidFill>
            <a:srgbClr val="000000"/>
          </a:solidFill>
          <a:ln w="0">
            <a:solidFill>
              <a:srgbClr val="000000"/>
            </a:solidFill>
            <a:round/>
            <a:headEnd/>
            <a:tailEnd/>
          </a:ln>
        </p:spPr>
        <p:txBody>
          <a:bodyPr/>
          <a:lstStyle/>
          <a:p>
            <a:endParaRPr lang="en-IN"/>
          </a:p>
        </p:txBody>
      </p:sp>
      <p:sp>
        <p:nvSpPr>
          <p:cNvPr id="51240" name="Line 40"/>
          <p:cNvSpPr>
            <a:spLocks noChangeShapeType="1"/>
          </p:cNvSpPr>
          <p:nvPr/>
        </p:nvSpPr>
        <p:spPr bwMode="auto">
          <a:xfrm>
            <a:off x="4632325" y="4635500"/>
            <a:ext cx="246063" cy="1588"/>
          </a:xfrm>
          <a:prstGeom prst="line">
            <a:avLst/>
          </a:prstGeom>
          <a:noFill/>
          <a:ln w="15875">
            <a:solidFill>
              <a:srgbClr val="000000"/>
            </a:solidFill>
            <a:round/>
            <a:headEnd/>
            <a:tailEnd/>
          </a:ln>
        </p:spPr>
        <p:txBody>
          <a:bodyPr/>
          <a:lstStyle/>
          <a:p>
            <a:endParaRPr lang="en-IN"/>
          </a:p>
        </p:txBody>
      </p:sp>
      <p:sp>
        <p:nvSpPr>
          <p:cNvPr id="51241" name="Rectangle 41"/>
          <p:cNvSpPr>
            <a:spLocks noChangeArrowheads="1"/>
          </p:cNvSpPr>
          <p:nvPr/>
        </p:nvSpPr>
        <p:spPr bwMode="auto">
          <a:xfrm>
            <a:off x="3073400" y="2355850"/>
            <a:ext cx="269875" cy="182563"/>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Add</a:t>
            </a:r>
            <a:endParaRPr lang="en-CA" altLang="zh-CN" sz="2400">
              <a:latin typeface="Times New Roman" pitchFamily="18" charset="0"/>
              <a:ea typeface="SimSun" pitchFamily="2" charset="-122"/>
            </a:endParaRPr>
          </a:p>
        </p:txBody>
      </p:sp>
      <p:sp>
        <p:nvSpPr>
          <p:cNvPr id="51242" name="Rectangle 42"/>
          <p:cNvSpPr>
            <a:spLocks noChangeArrowheads="1"/>
          </p:cNvSpPr>
          <p:nvPr/>
        </p:nvSpPr>
        <p:spPr bwMode="auto">
          <a:xfrm>
            <a:off x="2136775" y="2322513"/>
            <a:ext cx="36513" cy="198437"/>
          </a:xfrm>
          <a:prstGeom prst="rect">
            <a:avLst/>
          </a:prstGeom>
          <a:noFill/>
          <a:ln w="9525">
            <a:noFill/>
            <a:miter lim="800000"/>
            <a:headEnd/>
            <a:tailEnd/>
          </a:ln>
        </p:spPr>
        <p:txBody>
          <a:bodyPr wrap="none" lIns="0" tIns="0" rIns="0" bIns="0">
            <a:spAutoFit/>
          </a:bodyPr>
          <a:lstStyle/>
          <a:p>
            <a:r>
              <a:rPr lang="en-CA" altLang="zh-CN" sz="1300" i="1">
                <a:solidFill>
                  <a:srgbClr val="000000"/>
                </a:solidFill>
                <a:latin typeface="Nimbus Roman No9 L" charset="0"/>
                <a:ea typeface="SimSun" pitchFamily="2" charset="-122"/>
              </a:rPr>
              <a:t>i</a:t>
            </a:r>
            <a:endParaRPr lang="en-CA" altLang="zh-CN" sz="2400">
              <a:latin typeface="Times New Roman" pitchFamily="18" charset="0"/>
              <a:ea typeface="SimSun" pitchFamily="2" charset="-122"/>
            </a:endParaRPr>
          </a:p>
        </p:txBody>
      </p:sp>
      <p:sp>
        <p:nvSpPr>
          <p:cNvPr id="51243" name="Rectangle 43"/>
          <p:cNvSpPr>
            <a:spLocks noChangeArrowheads="1"/>
          </p:cNvSpPr>
          <p:nvPr/>
        </p:nvSpPr>
        <p:spPr bwMode="auto">
          <a:xfrm>
            <a:off x="2185988" y="2322513"/>
            <a:ext cx="280987" cy="198437"/>
          </a:xfrm>
          <a:prstGeom prst="rect">
            <a:avLst/>
          </a:prstGeom>
          <a:noFill/>
          <a:ln w="9525">
            <a:noFill/>
            <a:miter lim="800000"/>
            <a:headEnd/>
            <a:tailEnd/>
          </a:ln>
        </p:spPr>
        <p:txBody>
          <a:bodyPr wrap="none" lIns="0" tIns="0" rIns="0" bIns="0">
            <a:spAutoFit/>
          </a:bodyPr>
          <a:lstStyle/>
          <a:p>
            <a:r>
              <a:rPr lang="zh-CN" altLang="en-CA" sz="1300">
                <a:solidFill>
                  <a:srgbClr val="000000"/>
                </a:solidFill>
                <a:latin typeface="Nimbus Roman No9 L" charset="0"/>
                <a:ea typeface="SimSun" pitchFamily="2" charset="-122"/>
              </a:rPr>
              <a:t> </a:t>
            </a:r>
            <a:r>
              <a:rPr lang="en-CA" altLang="zh-CN" sz="1300">
                <a:solidFill>
                  <a:srgbClr val="000000"/>
                </a:solidFill>
                <a:latin typeface="Nimbus Roman No9 L" charset="0"/>
                <a:ea typeface="SimSun" pitchFamily="2" charset="-122"/>
              </a:rPr>
              <a:t>+ 4</a:t>
            </a:r>
            <a:endParaRPr lang="en-CA" altLang="zh-CN" sz="2400">
              <a:latin typeface="Times New Roman" pitchFamily="18" charset="0"/>
              <a:ea typeface="SimSun" pitchFamily="2" charset="-122"/>
            </a:endParaRPr>
          </a:p>
        </p:txBody>
      </p:sp>
      <p:sp>
        <p:nvSpPr>
          <p:cNvPr id="51244" name="Freeform 44"/>
          <p:cNvSpPr>
            <a:spLocks/>
          </p:cNvSpPr>
          <p:nvPr/>
        </p:nvSpPr>
        <p:spPr bwMode="auto">
          <a:xfrm>
            <a:off x="3449638" y="3109913"/>
            <a:ext cx="17462" cy="15875"/>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5875">
            <a:solidFill>
              <a:srgbClr val="000000"/>
            </a:solidFill>
            <a:round/>
            <a:headEnd/>
            <a:tailEnd/>
          </a:ln>
        </p:spPr>
        <p:txBody>
          <a:bodyPr/>
          <a:lstStyle/>
          <a:p>
            <a:endParaRPr lang="en-IN"/>
          </a:p>
        </p:txBody>
      </p:sp>
      <p:sp>
        <p:nvSpPr>
          <p:cNvPr id="51245" name="Freeform 45"/>
          <p:cNvSpPr>
            <a:spLocks/>
          </p:cNvSpPr>
          <p:nvPr/>
        </p:nvSpPr>
        <p:spPr bwMode="auto">
          <a:xfrm>
            <a:off x="3449638" y="3208338"/>
            <a:ext cx="17462" cy="15875"/>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5875">
            <a:solidFill>
              <a:srgbClr val="000000"/>
            </a:solidFill>
            <a:round/>
            <a:headEnd/>
            <a:tailEnd/>
          </a:ln>
        </p:spPr>
        <p:txBody>
          <a:bodyPr/>
          <a:lstStyle/>
          <a:p>
            <a:endParaRPr lang="en-IN"/>
          </a:p>
        </p:txBody>
      </p:sp>
      <p:sp>
        <p:nvSpPr>
          <p:cNvPr id="51246" name="Freeform 46"/>
          <p:cNvSpPr>
            <a:spLocks/>
          </p:cNvSpPr>
          <p:nvPr/>
        </p:nvSpPr>
        <p:spPr bwMode="auto">
          <a:xfrm>
            <a:off x="3449638" y="3322638"/>
            <a:ext cx="17462" cy="17462"/>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5875">
            <a:solidFill>
              <a:srgbClr val="000000"/>
            </a:solidFill>
            <a:round/>
            <a:headEnd/>
            <a:tailEnd/>
          </a:ln>
        </p:spPr>
        <p:txBody>
          <a:bodyPr/>
          <a:lstStyle/>
          <a:p>
            <a:endParaRPr lang="en-IN"/>
          </a:p>
        </p:txBody>
      </p:sp>
      <p:sp>
        <p:nvSpPr>
          <p:cNvPr id="51247" name="Freeform 47"/>
          <p:cNvSpPr>
            <a:spLocks/>
          </p:cNvSpPr>
          <p:nvPr/>
        </p:nvSpPr>
        <p:spPr bwMode="auto">
          <a:xfrm>
            <a:off x="3449638" y="4044950"/>
            <a:ext cx="17462" cy="17463"/>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5875">
            <a:solidFill>
              <a:srgbClr val="000000"/>
            </a:solidFill>
            <a:round/>
            <a:headEnd/>
            <a:tailEnd/>
          </a:ln>
        </p:spPr>
        <p:txBody>
          <a:bodyPr/>
          <a:lstStyle/>
          <a:p>
            <a:endParaRPr lang="en-IN"/>
          </a:p>
        </p:txBody>
      </p:sp>
      <p:sp>
        <p:nvSpPr>
          <p:cNvPr id="51248" name="Freeform 48"/>
          <p:cNvSpPr>
            <a:spLocks/>
          </p:cNvSpPr>
          <p:nvPr/>
        </p:nvSpPr>
        <p:spPr bwMode="auto">
          <a:xfrm>
            <a:off x="3449638" y="4143375"/>
            <a:ext cx="17462" cy="17463"/>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5875">
            <a:solidFill>
              <a:srgbClr val="000000"/>
            </a:solidFill>
            <a:round/>
            <a:headEnd/>
            <a:tailEnd/>
          </a:ln>
        </p:spPr>
        <p:txBody>
          <a:bodyPr/>
          <a:lstStyle/>
          <a:p>
            <a:endParaRPr lang="en-IN"/>
          </a:p>
        </p:txBody>
      </p:sp>
      <p:sp>
        <p:nvSpPr>
          <p:cNvPr id="51249" name="Freeform 49"/>
          <p:cNvSpPr>
            <a:spLocks/>
          </p:cNvSpPr>
          <p:nvPr/>
        </p:nvSpPr>
        <p:spPr bwMode="auto">
          <a:xfrm>
            <a:off x="3449638" y="4259263"/>
            <a:ext cx="17462" cy="15875"/>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5875">
            <a:solidFill>
              <a:srgbClr val="000000"/>
            </a:solidFill>
            <a:round/>
            <a:headEnd/>
            <a:tailEnd/>
          </a:ln>
        </p:spPr>
        <p:txBody>
          <a:bodyPr/>
          <a:lstStyle/>
          <a:p>
            <a:endParaRPr lang="en-IN"/>
          </a:p>
        </p:txBody>
      </p:sp>
      <p:sp>
        <p:nvSpPr>
          <p:cNvPr id="51250" name="Freeform 50"/>
          <p:cNvSpPr>
            <a:spLocks/>
          </p:cNvSpPr>
          <p:nvPr/>
        </p:nvSpPr>
        <p:spPr bwMode="auto">
          <a:xfrm>
            <a:off x="3449638" y="5013325"/>
            <a:ext cx="17462" cy="17463"/>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5875">
            <a:solidFill>
              <a:srgbClr val="000000"/>
            </a:solidFill>
            <a:round/>
            <a:headEnd/>
            <a:tailEnd/>
          </a:ln>
        </p:spPr>
        <p:txBody>
          <a:bodyPr/>
          <a:lstStyle/>
          <a:p>
            <a:endParaRPr lang="en-IN"/>
          </a:p>
        </p:txBody>
      </p:sp>
      <p:sp>
        <p:nvSpPr>
          <p:cNvPr id="51251" name="Freeform 51"/>
          <p:cNvSpPr>
            <a:spLocks/>
          </p:cNvSpPr>
          <p:nvPr/>
        </p:nvSpPr>
        <p:spPr bwMode="auto">
          <a:xfrm>
            <a:off x="3449638" y="5111750"/>
            <a:ext cx="17462" cy="17463"/>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5875">
            <a:solidFill>
              <a:srgbClr val="000000"/>
            </a:solidFill>
            <a:round/>
            <a:headEnd/>
            <a:tailEnd/>
          </a:ln>
        </p:spPr>
        <p:txBody>
          <a:bodyPr/>
          <a:lstStyle/>
          <a:p>
            <a:endParaRPr lang="en-IN"/>
          </a:p>
        </p:txBody>
      </p:sp>
      <p:sp>
        <p:nvSpPr>
          <p:cNvPr id="51252" name="Freeform 52"/>
          <p:cNvSpPr>
            <a:spLocks/>
          </p:cNvSpPr>
          <p:nvPr/>
        </p:nvSpPr>
        <p:spPr bwMode="auto">
          <a:xfrm>
            <a:off x="3449638" y="5227638"/>
            <a:ext cx="17462" cy="15875"/>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5875">
            <a:solidFill>
              <a:srgbClr val="000000"/>
            </a:solidFill>
            <a:round/>
            <a:headEnd/>
            <a:tailEnd/>
          </a:ln>
        </p:spPr>
        <p:txBody>
          <a:bodyPr/>
          <a:lstStyle/>
          <a:p>
            <a:endParaRPr lang="en-IN"/>
          </a:p>
        </p:txBody>
      </p:sp>
      <p:sp>
        <p:nvSpPr>
          <p:cNvPr id="51253" name="Freeform 53"/>
          <p:cNvSpPr>
            <a:spLocks/>
          </p:cNvSpPr>
          <p:nvPr/>
        </p:nvSpPr>
        <p:spPr bwMode="auto">
          <a:xfrm>
            <a:off x="4500563" y="2027238"/>
            <a:ext cx="98425" cy="442912"/>
          </a:xfrm>
          <a:custGeom>
            <a:avLst/>
            <a:gdLst>
              <a:gd name="T0" fmla="*/ 0 w 6"/>
              <a:gd name="T1" fmla="*/ 0 h 27"/>
              <a:gd name="T2" fmla="*/ 2147483647 w 6"/>
              <a:gd name="T3" fmla="*/ 2147483647 h 27"/>
              <a:gd name="T4" fmla="*/ 2147483647 w 6"/>
              <a:gd name="T5" fmla="*/ 2147483647 h 27"/>
              <a:gd name="T6" fmla="*/ 2147483647 w 6"/>
              <a:gd name="T7" fmla="*/ 2147483647 h 27"/>
              <a:gd name="T8" fmla="*/ 2147483647 w 6"/>
              <a:gd name="T9" fmla="*/ 2147483647 h 27"/>
              <a:gd name="T10" fmla="*/ 2147483647 w 6"/>
              <a:gd name="T11" fmla="*/ 2147483647 h 27"/>
              <a:gd name="T12" fmla="*/ 2147483647 w 6"/>
              <a:gd name="T13" fmla="*/ 2147483647 h 27"/>
              <a:gd name="T14" fmla="*/ 2147483647 w 6"/>
              <a:gd name="T15" fmla="*/ 2147483647 h 27"/>
              <a:gd name="T16" fmla="*/ 2147483647 w 6"/>
              <a:gd name="T17" fmla="*/ 2147483647 h 27"/>
              <a:gd name="T18" fmla="*/ 2147483647 w 6"/>
              <a:gd name="T19" fmla="*/ 2147483647 h 27"/>
              <a:gd name="T20" fmla="*/ 2147483647 w 6"/>
              <a:gd name="T21" fmla="*/ 2147483647 h 27"/>
              <a:gd name="T22" fmla="*/ 2147483647 w 6"/>
              <a:gd name="T23" fmla="*/ 2147483647 h 27"/>
              <a:gd name="T24" fmla="*/ 2147483647 w 6"/>
              <a:gd name="T25" fmla="*/ 2147483647 h 27"/>
              <a:gd name="T26" fmla="*/ 2147483647 w 6"/>
              <a:gd name="T27" fmla="*/ 2147483647 h 27"/>
              <a:gd name="T28" fmla="*/ 2147483647 w 6"/>
              <a:gd name="T29" fmla="*/ 2147483647 h 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
              <a:gd name="T46" fmla="*/ 0 h 27"/>
              <a:gd name="T47" fmla="*/ 6 w 6"/>
              <a:gd name="T48" fmla="*/ 27 h 2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 h="27">
                <a:moveTo>
                  <a:pt x="0" y="0"/>
                </a:moveTo>
                <a:lnTo>
                  <a:pt x="2" y="1"/>
                </a:lnTo>
                <a:lnTo>
                  <a:pt x="3" y="1"/>
                </a:lnTo>
                <a:lnTo>
                  <a:pt x="3" y="2"/>
                </a:lnTo>
                <a:lnTo>
                  <a:pt x="3" y="3"/>
                </a:lnTo>
                <a:lnTo>
                  <a:pt x="3" y="7"/>
                </a:lnTo>
                <a:lnTo>
                  <a:pt x="3" y="12"/>
                </a:lnTo>
                <a:lnTo>
                  <a:pt x="3" y="17"/>
                </a:lnTo>
                <a:lnTo>
                  <a:pt x="3" y="22"/>
                </a:lnTo>
                <a:lnTo>
                  <a:pt x="3" y="23"/>
                </a:lnTo>
                <a:lnTo>
                  <a:pt x="3" y="25"/>
                </a:lnTo>
                <a:lnTo>
                  <a:pt x="4" y="26"/>
                </a:lnTo>
                <a:lnTo>
                  <a:pt x="6" y="27"/>
                </a:lnTo>
              </a:path>
            </a:pathLst>
          </a:custGeom>
          <a:noFill/>
          <a:ln w="15875">
            <a:solidFill>
              <a:srgbClr val="000000"/>
            </a:solidFill>
            <a:round/>
            <a:headEnd/>
            <a:tailEnd/>
          </a:ln>
        </p:spPr>
        <p:txBody>
          <a:bodyPr/>
          <a:lstStyle/>
          <a:p>
            <a:endParaRPr lang="en-IN"/>
          </a:p>
        </p:txBody>
      </p:sp>
      <p:sp>
        <p:nvSpPr>
          <p:cNvPr id="51254" name="Freeform 54"/>
          <p:cNvSpPr>
            <a:spLocks/>
          </p:cNvSpPr>
          <p:nvPr/>
        </p:nvSpPr>
        <p:spPr bwMode="auto">
          <a:xfrm>
            <a:off x="4500563" y="2470150"/>
            <a:ext cx="98425" cy="442913"/>
          </a:xfrm>
          <a:custGeom>
            <a:avLst/>
            <a:gdLst>
              <a:gd name="T0" fmla="*/ 0 w 6"/>
              <a:gd name="T1" fmla="*/ 2147483647 h 27"/>
              <a:gd name="T2" fmla="*/ 2147483647 w 6"/>
              <a:gd name="T3" fmla="*/ 2147483647 h 27"/>
              <a:gd name="T4" fmla="*/ 2147483647 w 6"/>
              <a:gd name="T5" fmla="*/ 2147483647 h 27"/>
              <a:gd name="T6" fmla="*/ 2147483647 w 6"/>
              <a:gd name="T7" fmla="*/ 2147483647 h 27"/>
              <a:gd name="T8" fmla="*/ 2147483647 w 6"/>
              <a:gd name="T9" fmla="*/ 2147483647 h 27"/>
              <a:gd name="T10" fmla="*/ 2147483647 w 6"/>
              <a:gd name="T11" fmla="*/ 2147483647 h 27"/>
              <a:gd name="T12" fmla="*/ 2147483647 w 6"/>
              <a:gd name="T13" fmla="*/ 2147483647 h 27"/>
              <a:gd name="T14" fmla="*/ 2147483647 w 6"/>
              <a:gd name="T15" fmla="*/ 2147483647 h 27"/>
              <a:gd name="T16" fmla="*/ 2147483647 w 6"/>
              <a:gd name="T17" fmla="*/ 2147483647 h 27"/>
              <a:gd name="T18" fmla="*/ 2147483647 w 6"/>
              <a:gd name="T19" fmla="*/ 2147483647 h 27"/>
              <a:gd name="T20" fmla="*/ 2147483647 w 6"/>
              <a:gd name="T21" fmla="*/ 2147483647 h 27"/>
              <a:gd name="T22" fmla="*/ 2147483647 w 6"/>
              <a:gd name="T23" fmla="*/ 2147483647 h 27"/>
              <a:gd name="T24" fmla="*/ 2147483647 w 6"/>
              <a:gd name="T25" fmla="*/ 2147483647 h 27"/>
              <a:gd name="T26" fmla="*/ 2147483647 w 6"/>
              <a:gd name="T27" fmla="*/ 0 h 2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
              <a:gd name="T43" fmla="*/ 0 h 27"/>
              <a:gd name="T44" fmla="*/ 6 w 6"/>
              <a:gd name="T45" fmla="*/ 27 h 2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 h="27">
                <a:moveTo>
                  <a:pt x="0" y="27"/>
                </a:moveTo>
                <a:lnTo>
                  <a:pt x="2" y="26"/>
                </a:lnTo>
                <a:lnTo>
                  <a:pt x="3" y="25"/>
                </a:lnTo>
                <a:lnTo>
                  <a:pt x="3" y="24"/>
                </a:lnTo>
                <a:lnTo>
                  <a:pt x="3" y="20"/>
                </a:lnTo>
                <a:lnTo>
                  <a:pt x="3" y="15"/>
                </a:lnTo>
                <a:lnTo>
                  <a:pt x="3" y="9"/>
                </a:lnTo>
                <a:lnTo>
                  <a:pt x="3" y="5"/>
                </a:lnTo>
                <a:lnTo>
                  <a:pt x="3" y="3"/>
                </a:lnTo>
                <a:lnTo>
                  <a:pt x="3" y="2"/>
                </a:lnTo>
                <a:lnTo>
                  <a:pt x="3" y="1"/>
                </a:lnTo>
                <a:lnTo>
                  <a:pt x="4" y="1"/>
                </a:lnTo>
                <a:lnTo>
                  <a:pt x="6" y="0"/>
                </a:lnTo>
              </a:path>
            </a:pathLst>
          </a:custGeom>
          <a:noFill/>
          <a:ln w="15875">
            <a:solidFill>
              <a:srgbClr val="000000"/>
            </a:solidFill>
            <a:round/>
            <a:headEnd/>
            <a:tailEnd/>
          </a:ln>
        </p:spPr>
        <p:txBody>
          <a:bodyPr/>
          <a:lstStyle/>
          <a:p>
            <a:endParaRPr lang="en-IN"/>
          </a:p>
        </p:txBody>
      </p:sp>
      <p:sp>
        <p:nvSpPr>
          <p:cNvPr id="51255" name="Freeform 55"/>
          <p:cNvSpPr>
            <a:spLocks/>
          </p:cNvSpPr>
          <p:nvPr/>
        </p:nvSpPr>
        <p:spPr bwMode="auto">
          <a:xfrm>
            <a:off x="4500563" y="3668713"/>
            <a:ext cx="114300" cy="49212"/>
          </a:xfrm>
          <a:custGeom>
            <a:avLst/>
            <a:gdLst>
              <a:gd name="T0" fmla="*/ 2147483647 w 7"/>
              <a:gd name="T1" fmla="*/ 0 h 3"/>
              <a:gd name="T2" fmla="*/ 0 w 7"/>
              <a:gd name="T3" fmla="*/ 2147483647 h 3"/>
              <a:gd name="T4" fmla="*/ 2147483647 w 7"/>
              <a:gd name="T5" fmla="*/ 2147483647 h 3"/>
              <a:gd name="T6" fmla="*/ 2147483647 w 7"/>
              <a:gd name="T7" fmla="*/ 2147483647 h 3"/>
              <a:gd name="T8" fmla="*/ 2147483647 w 7"/>
              <a:gd name="T9" fmla="*/ 0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7" y="0"/>
                </a:moveTo>
                <a:lnTo>
                  <a:pt x="0" y="1"/>
                </a:lnTo>
                <a:lnTo>
                  <a:pt x="7" y="3"/>
                </a:lnTo>
                <a:lnTo>
                  <a:pt x="7" y="1"/>
                </a:lnTo>
                <a:lnTo>
                  <a:pt x="7" y="0"/>
                </a:lnTo>
              </a:path>
            </a:pathLst>
          </a:custGeom>
          <a:noFill/>
          <a:ln w="15875">
            <a:solidFill>
              <a:srgbClr val="000000"/>
            </a:solidFill>
            <a:round/>
            <a:headEnd/>
            <a:tailEnd/>
          </a:ln>
        </p:spPr>
        <p:txBody>
          <a:bodyPr/>
          <a:lstStyle/>
          <a:p>
            <a:endParaRPr lang="en-IN"/>
          </a:p>
        </p:txBody>
      </p:sp>
      <p:sp>
        <p:nvSpPr>
          <p:cNvPr id="51256" name="Freeform 56"/>
          <p:cNvSpPr>
            <a:spLocks/>
          </p:cNvSpPr>
          <p:nvPr/>
        </p:nvSpPr>
        <p:spPr bwMode="auto">
          <a:xfrm>
            <a:off x="4500563" y="3668713"/>
            <a:ext cx="114300" cy="49212"/>
          </a:xfrm>
          <a:custGeom>
            <a:avLst/>
            <a:gdLst>
              <a:gd name="T0" fmla="*/ 2147483647 w 72"/>
              <a:gd name="T1" fmla="*/ 0 h 31"/>
              <a:gd name="T2" fmla="*/ 0 w 72"/>
              <a:gd name="T3" fmla="*/ 2147483647 h 31"/>
              <a:gd name="T4" fmla="*/ 2147483647 w 72"/>
              <a:gd name="T5" fmla="*/ 2147483647 h 31"/>
              <a:gd name="T6" fmla="*/ 2147483647 w 72"/>
              <a:gd name="T7" fmla="*/ 2147483647 h 31"/>
              <a:gd name="T8" fmla="*/ 2147483647 w 72"/>
              <a:gd name="T9" fmla="*/ 0 h 31"/>
              <a:gd name="T10" fmla="*/ 0 60000 65536"/>
              <a:gd name="T11" fmla="*/ 0 60000 65536"/>
              <a:gd name="T12" fmla="*/ 0 60000 65536"/>
              <a:gd name="T13" fmla="*/ 0 60000 65536"/>
              <a:gd name="T14" fmla="*/ 0 60000 65536"/>
              <a:gd name="T15" fmla="*/ 0 w 72"/>
              <a:gd name="T16" fmla="*/ 0 h 31"/>
              <a:gd name="T17" fmla="*/ 72 w 72"/>
              <a:gd name="T18" fmla="*/ 31 h 31"/>
            </a:gdLst>
            <a:ahLst/>
            <a:cxnLst>
              <a:cxn ang="T10">
                <a:pos x="T0" y="T1"/>
              </a:cxn>
              <a:cxn ang="T11">
                <a:pos x="T2" y="T3"/>
              </a:cxn>
              <a:cxn ang="T12">
                <a:pos x="T4" y="T5"/>
              </a:cxn>
              <a:cxn ang="T13">
                <a:pos x="T6" y="T7"/>
              </a:cxn>
              <a:cxn ang="T14">
                <a:pos x="T8" y="T9"/>
              </a:cxn>
            </a:cxnLst>
            <a:rect l="T15" t="T16" r="T17" b="T18"/>
            <a:pathLst>
              <a:path w="72" h="31">
                <a:moveTo>
                  <a:pt x="72" y="0"/>
                </a:moveTo>
                <a:lnTo>
                  <a:pt x="0" y="10"/>
                </a:lnTo>
                <a:lnTo>
                  <a:pt x="72" y="31"/>
                </a:lnTo>
                <a:lnTo>
                  <a:pt x="72" y="10"/>
                </a:lnTo>
                <a:lnTo>
                  <a:pt x="72" y="0"/>
                </a:lnTo>
                <a:close/>
              </a:path>
            </a:pathLst>
          </a:custGeom>
          <a:solidFill>
            <a:srgbClr val="000000"/>
          </a:solidFill>
          <a:ln w="0">
            <a:solidFill>
              <a:srgbClr val="000000"/>
            </a:solidFill>
            <a:round/>
            <a:headEnd/>
            <a:tailEnd/>
          </a:ln>
        </p:spPr>
        <p:txBody>
          <a:bodyPr/>
          <a:lstStyle/>
          <a:p>
            <a:endParaRPr lang="en-IN"/>
          </a:p>
        </p:txBody>
      </p:sp>
      <p:sp>
        <p:nvSpPr>
          <p:cNvPr id="51257" name="Freeform 57"/>
          <p:cNvSpPr>
            <a:spLocks/>
          </p:cNvSpPr>
          <p:nvPr/>
        </p:nvSpPr>
        <p:spPr bwMode="auto">
          <a:xfrm>
            <a:off x="4614863" y="3684588"/>
            <a:ext cx="279400" cy="885825"/>
          </a:xfrm>
          <a:custGeom>
            <a:avLst/>
            <a:gdLst>
              <a:gd name="T0" fmla="*/ 0 w 17"/>
              <a:gd name="T1" fmla="*/ 0 h 54"/>
              <a:gd name="T2" fmla="*/ 2147483647 w 17"/>
              <a:gd name="T3" fmla="*/ 0 h 54"/>
              <a:gd name="T4" fmla="*/ 2147483647 w 17"/>
              <a:gd name="T5" fmla="*/ 2147483647 h 54"/>
              <a:gd name="T6" fmla="*/ 0 60000 65536"/>
              <a:gd name="T7" fmla="*/ 0 60000 65536"/>
              <a:gd name="T8" fmla="*/ 0 60000 65536"/>
              <a:gd name="T9" fmla="*/ 0 w 17"/>
              <a:gd name="T10" fmla="*/ 0 h 54"/>
              <a:gd name="T11" fmla="*/ 17 w 17"/>
              <a:gd name="T12" fmla="*/ 54 h 54"/>
            </a:gdLst>
            <a:ahLst/>
            <a:cxnLst>
              <a:cxn ang="T6">
                <a:pos x="T0" y="T1"/>
              </a:cxn>
              <a:cxn ang="T7">
                <a:pos x="T2" y="T3"/>
              </a:cxn>
              <a:cxn ang="T8">
                <a:pos x="T4" y="T5"/>
              </a:cxn>
            </a:cxnLst>
            <a:rect l="T9" t="T10" r="T11" b="T12"/>
            <a:pathLst>
              <a:path w="17" h="54">
                <a:moveTo>
                  <a:pt x="0" y="0"/>
                </a:moveTo>
                <a:lnTo>
                  <a:pt x="17" y="0"/>
                </a:lnTo>
                <a:lnTo>
                  <a:pt x="17" y="54"/>
                </a:lnTo>
              </a:path>
            </a:pathLst>
          </a:custGeom>
          <a:noFill/>
          <a:ln w="15875">
            <a:solidFill>
              <a:srgbClr val="000000"/>
            </a:solidFill>
            <a:round/>
            <a:headEnd/>
            <a:tailEnd/>
          </a:ln>
        </p:spPr>
        <p:txBody>
          <a:bodyPr/>
          <a:lstStyle/>
          <a:p>
            <a:endParaRPr lang="en-IN"/>
          </a:p>
        </p:txBody>
      </p:sp>
      <p:sp>
        <p:nvSpPr>
          <p:cNvPr id="51258" name="Freeform 58"/>
          <p:cNvSpPr>
            <a:spLocks/>
          </p:cNvSpPr>
          <p:nvPr/>
        </p:nvSpPr>
        <p:spPr bwMode="auto">
          <a:xfrm>
            <a:off x="4500563" y="5554663"/>
            <a:ext cx="114300" cy="33337"/>
          </a:xfrm>
          <a:custGeom>
            <a:avLst/>
            <a:gdLst>
              <a:gd name="T0" fmla="*/ 2147483647 w 7"/>
              <a:gd name="T1" fmla="*/ 0 h 2"/>
              <a:gd name="T2" fmla="*/ 0 w 7"/>
              <a:gd name="T3" fmla="*/ 2147483647 h 2"/>
              <a:gd name="T4" fmla="*/ 2147483647 w 7"/>
              <a:gd name="T5" fmla="*/ 2147483647 h 2"/>
              <a:gd name="T6" fmla="*/ 2147483647 w 7"/>
              <a:gd name="T7" fmla="*/ 2147483647 h 2"/>
              <a:gd name="T8" fmla="*/ 2147483647 w 7"/>
              <a:gd name="T9" fmla="*/ 0 h 2"/>
              <a:gd name="T10" fmla="*/ 0 60000 65536"/>
              <a:gd name="T11" fmla="*/ 0 60000 65536"/>
              <a:gd name="T12" fmla="*/ 0 60000 65536"/>
              <a:gd name="T13" fmla="*/ 0 60000 65536"/>
              <a:gd name="T14" fmla="*/ 0 60000 65536"/>
              <a:gd name="T15" fmla="*/ 0 w 7"/>
              <a:gd name="T16" fmla="*/ 0 h 2"/>
              <a:gd name="T17" fmla="*/ 7 w 7"/>
              <a:gd name="T18" fmla="*/ 2 h 2"/>
            </a:gdLst>
            <a:ahLst/>
            <a:cxnLst>
              <a:cxn ang="T10">
                <a:pos x="T0" y="T1"/>
              </a:cxn>
              <a:cxn ang="T11">
                <a:pos x="T2" y="T3"/>
              </a:cxn>
              <a:cxn ang="T12">
                <a:pos x="T4" y="T5"/>
              </a:cxn>
              <a:cxn ang="T13">
                <a:pos x="T6" y="T7"/>
              </a:cxn>
              <a:cxn ang="T14">
                <a:pos x="T8" y="T9"/>
              </a:cxn>
            </a:cxnLst>
            <a:rect l="T15" t="T16" r="T17" b="T18"/>
            <a:pathLst>
              <a:path w="7" h="2">
                <a:moveTo>
                  <a:pt x="7" y="0"/>
                </a:moveTo>
                <a:lnTo>
                  <a:pt x="0" y="1"/>
                </a:lnTo>
                <a:lnTo>
                  <a:pt x="7" y="2"/>
                </a:lnTo>
                <a:lnTo>
                  <a:pt x="7" y="1"/>
                </a:lnTo>
                <a:lnTo>
                  <a:pt x="7" y="0"/>
                </a:lnTo>
              </a:path>
            </a:pathLst>
          </a:custGeom>
          <a:noFill/>
          <a:ln w="15875">
            <a:solidFill>
              <a:srgbClr val="000000"/>
            </a:solidFill>
            <a:round/>
            <a:headEnd/>
            <a:tailEnd/>
          </a:ln>
        </p:spPr>
        <p:txBody>
          <a:bodyPr/>
          <a:lstStyle/>
          <a:p>
            <a:endParaRPr lang="en-IN"/>
          </a:p>
        </p:txBody>
      </p:sp>
      <p:sp>
        <p:nvSpPr>
          <p:cNvPr id="51259" name="Freeform 59"/>
          <p:cNvSpPr>
            <a:spLocks/>
          </p:cNvSpPr>
          <p:nvPr/>
        </p:nvSpPr>
        <p:spPr bwMode="auto">
          <a:xfrm>
            <a:off x="4500563" y="5554663"/>
            <a:ext cx="114300" cy="33337"/>
          </a:xfrm>
          <a:custGeom>
            <a:avLst/>
            <a:gdLst>
              <a:gd name="T0" fmla="*/ 2147483647 w 72"/>
              <a:gd name="T1" fmla="*/ 0 h 21"/>
              <a:gd name="T2" fmla="*/ 0 w 72"/>
              <a:gd name="T3" fmla="*/ 2147483647 h 21"/>
              <a:gd name="T4" fmla="*/ 2147483647 w 72"/>
              <a:gd name="T5" fmla="*/ 2147483647 h 21"/>
              <a:gd name="T6" fmla="*/ 2147483647 w 72"/>
              <a:gd name="T7" fmla="*/ 2147483647 h 21"/>
              <a:gd name="T8" fmla="*/ 2147483647 w 72"/>
              <a:gd name="T9" fmla="*/ 0 h 21"/>
              <a:gd name="T10" fmla="*/ 0 60000 65536"/>
              <a:gd name="T11" fmla="*/ 0 60000 65536"/>
              <a:gd name="T12" fmla="*/ 0 60000 65536"/>
              <a:gd name="T13" fmla="*/ 0 60000 65536"/>
              <a:gd name="T14" fmla="*/ 0 60000 65536"/>
              <a:gd name="T15" fmla="*/ 0 w 72"/>
              <a:gd name="T16" fmla="*/ 0 h 21"/>
              <a:gd name="T17" fmla="*/ 72 w 72"/>
              <a:gd name="T18" fmla="*/ 21 h 21"/>
            </a:gdLst>
            <a:ahLst/>
            <a:cxnLst>
              <a:cxn ang="T10">
                <a:pos x="T0" y="T1"/>
              </a:cxn>
              <a:cxn ang="T11">
                <a:pos x="T2" y="T3"/>
              </a:cxn>
              <a:cxn ang="T12">
                <a:pos x="T4" y="T5"/>
              </a:cxn>
              <a:cxn ang="T13">
                <a:pos x="T6" y="T7"/>
              </a:cxn>
              <a:cxn ang="T14">
                <a:pos x="T8" y="T9"/>
              </a:cxn>
            </a:cxnLst>
            <a:rect l="T15" t="T16" r="T17" b="T18"/>
            <a:pathLst>
              <a:path w="72" h="21">
                <a:moveTo>
                  <a:pt x="72" y="0"/>
                </a:moveTo>
                <a:lnTo>
                  <a:pt x="0" y="11"/>
                </a:lnTo>
                <a:lnTo>
                  <a:pt x="72" y="21"/>
                </a:lnTo>
                <a:lnTo>
                  <a:pt x="72" y="11"/>
                </a:lnTo>
                <a:lnTo>
                  <a:pt x="72" y="0"/>
                </a:lnTo>
                <a:close/>
              </a:path>
            </a:pathLst>
          </a:custGeom>
          <a:solidFill>
            <a:srgbClr val="000000"/>
          </a:solidFill>
          <a:ln w="0">
            <a:solidFill>
              <a:srgbClr val="000000"/>
            </a:solidFill>
            <a:round/>
            <a:headEnd/>
            <a:tailEnd/>
          </a:ln>
        </p:spPr>
        <p:txBody>
          <a:bodyPr/>
          <a:lstStyle/>
          <a:p>
            <a:endParaRPr lang="en-IN"/>
          </a:p>
        </p:txBody>
      </p:sp>
      <p:sp>
        <p:nvSpPr>
          <p:cNvPr id="51260" name="Freeform 60"/>
          <p:cNvSpPr>
            <a:spLocks/>
          </p:cNvSpPr>
          <p:nvPr/>
        </p:nvSpPr>
        <p:spPr bwMode="auto">
          <a:xfrm>
            <a:off x="4614863" y="4702175"/>
            <a:ext cx="279400" cy="869950"/>
          </a:xfrm>
          <a:custGeom>
            <a:avLst/>
            <a:gdLst>
              <a:gd name="T0" fmla="*/ 0 w 17"/>
              <a:gd name="T1" fmla="*/ 2147483647 h 53"/>
              <a:gd name="T2" fmla="*/ 2147483647 w 17"/>
              <a:gd name="T3" fmla="*/ 2147483647 h 53"/>
              <a:gd name="T4" fmla="*/ 2147483647 w 17"/>
              <a:gd name="T5" fmla="*/ 0 h 53"/>
              <a:gd name="T6" fmla="*/ 0 60000 65536"/>
              <a:gd name="T7" fmla="*/ 0 60000 65536"/>
              <a:gd name="T8" fmla="*/ 0 60000 65536"/>
              <a:gd name="T9" fmla="*/ 0 w 17"/>
              <a:gd name="T10" fmla="*/ 0 h 53"/>
              <a:gd name="T11" fmla="*/ 17 w 17"/>
              <a:gd name="T12" fmla="*/ 53 h 53"/>
            </a:gdLst>
            <a:ahLst/>
            <a:cxnLst>
              <a:cxn ang="T6">
                <a:pos x="T0" y="T1"/>
              </a:cxn>
              <a:cxn ang="T7">
                <a:pos x="T2" y="T3"/>
              </a:cxn>
              <a:cxn ang="T8">
                <a:pos x="T4" y="T5"/>
              </a:cxn>
            </a:cxnLst>
            <a:rect l="T9" t="T10" r="T11" b="T12"/>
            <a:pathLst>
              <a:path w="17" h="53">
                <a:moveTo>
                  <a:pt x="0" y="53"/>
                </a:moveTo>
                <a:lnTo>
                  <a:pt x="17" y="53"/>
                </a:lnTo>
                <a:lnTo>
                  <a:pt x="17" y="0"/>
                </a:lnTo>
              </a:path>
            </a:pathLst>
          </a:custGeom>
          <a:noFill/>
          <a:ln w="15875">
            <a:solidFill>
              <a:srgbClr val="000000"/>
            </a:solidFill>
            <a:round/>
            <a:headEnd/>
            <a:tailEnd/>
          </a:ln>
        </p:spPr>
        <p:txBody>
          <a:bodyPr/>
          <a:lstStyle/>
          <a:p>
            <a:endParaRPr lang="en-IN"/>
          </a:p>
        </p:txBody>
      </p:sp>
      <p:sp>
        <p:nvSpPr>
          <p:cNvPr id="51261" name="Rectangle 61"/>
          <p:cNvSpPr>
            <a:spLocks noChangeArrowheads="1"/>
          </p:cNvSpPr>
          <p:nvPr/>
        </p:nvSpPr>
        <p:spPr bwMode="auto">
          <a:xfrm>
            <a:off x="1765300" y="6515100"/>
            <a:ext cx="2914650"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Figure 2.8.  A program for</a:t>
            </a:r>
            <a:r>
              <a:rPr lang="en-US" altLang="zh-CN" sz="1300">
                <a:solidFill>
                  <a:srgbClr val="000000"/>
                </a:solidFill>
                <a:latin typeface="Nimbus Roman No9 L" charset="0"/>
                <a:ea typeface="SimSun" pitchFamily="2" charset="-122"/>
              </a:rPr>
              <a:t> C </a:t>
            </a:r>
            <a:r>
              <a:rPr lang="en-CA" altLang="zh-CN" sz="1200">
                <a:solidFill>
                  <a:srgbClr val="000000"/>
                </a:solidFill>
                <a:latin typeface="Symbol" pitchFamily="18" charset="2"/>
                <a:ea typeface="SimSun" pitchFamily="2" charset="-122"/>
              </a:rPr>
              <a:t>¬</a:t>
            </a:r>
            <a:r>
              <a:rPr lang="en-US" altLang="zh-CN" sz="1200">
                <a:solidFill>
                  <a:srgbClr val="000000"/>
                </a:solidFill>
                <a:latin typeface="Symbol" pitchFamily="18" charset="2"/>
                <a:ea typeface="SimSun" pitchFamily="2" charset="-122"/>
              </a:rPr>
              <a:t> [A] </a:t>
            </a:r>
            <a:r>
              <a:rPr lang="en-CA" altLang="zh-CN" sz="1200">
                <a:solidFill>
                  <a:srgbClr val="000000"/>
                </a:solidFill>
                <a:latin typeface="Nimbus Roman No9 L" charset="0"/>
                <a:ea typeface="SimSun" pitchFamily="2" charset="-122"/>
              </a:rPr>
              <a:t>+</a:t>
            </a:r>
            <a:r>
              <a:rPr lang="en-US" altLang="zh-CN" sz="1200">
                <a:solidFill>
                  <a:srgbClr val="000000"/>
                </a:solidFill>
                <a:latin typeface="Symbol" pitchFamily="18" charset="2"/>
                <a:ea typeface="SimSun" pitchFamily="2" charset="-122"/>
              </a:rPr>
              <a:t> [B].</a:t>
            </a:r>
            <a:endParaRPr lang="en-CA" altLang="zh-CN" sz="1200">
              <a:solidFill>
                <a:srgbClr val="000000"/>
              </a:solidFill>
              <a:latin typeface="Symbol" pitchFamily="18" charset="2"/>
              <a:ea typeface="SimSun" pitchFamily="2" charset="-122"/>
            </a:endParaRPr>
          </a:p>
        </p:txBody>
      </p:sp>
      <p:sp>
        <p:nvSpPr>
          <p:cNvPr id="51262" name="Text Box 62"/>
          <p:cNvSpPr txBox="1">
            <a:spLocks noChangeArrowheads="1"/>
          </p:cNvSpPr>
          <p:nvPr/>
        </p:nvSpPr>
        <p:spPr bwMode="auto">
          <a:xfrm>
            <a:off x="6019800" y="1828800"/>
            <a:ext cx="2846388" cy="2586038"/>
          </a:xfrm>
          <a:prstGeom prst="rect">
            <a:avLst/>
          </a:prstGeom>
          <a:noFill/>
          <a:ln w="9525">
            <a:noFill/>
            <a:miter lim="800000"/>
            <a:headEnd/>
            <a:tailEnd/>
          </a:ln>
        </p:spPr>
        <p:txBody>
          <a:bodyPr wrap="none">
            <a:spAutoFit/>
          </a:bodyPr>
          <a:lstStyle/>
          <a:p>
            <a:r>
              <a:rPr lang="en-US" altLang="zh-CN">
                <a:ea typeface="SimSun" pitchFamily="2" charset="-122"/>
              </a:rPr>
              <a:t>Assumptions:</a:t>
            </a:r>
          </a:p>
          <a:p>
            <a:r>
              <a:rPr lang="en-US" altLang="zh-CN">
                <a:ea typeface="SimSun" pitchFamily="2" charset="-122"/>
              </a:rPr>
              <a:t>- </a:t>
            </a:r>
            <a:r>
              <a:rPr lang="en-US" altLang="zh-CN">
                <a:solidFill>
                  <a:srgbClr val="C00000"/>
                </a:solidFill>
                <a:latin typeface="Times New Roman" pitchFamily="18" charset="0"/>
                <a:ea typeface="SimSun" pitchFamily="2" charset="-122"/>
                <a:cs typeface="Times New Roman" pitchFamily="18" charset="0"/>
              </a:rPr>
              <a:t>One memory operand</a:t>
            </a:r>
          </a:p>
          <a:p>
            <a:r>
              <a:rPr lang="en-US" altLang="zh-CN">
                <a:solidFill>
                  <a:srgbClr val="C00000"/>
                </a:solidFill>
                <a:latin typeface="Times New Roman" pitchFamily="18" charset="0"/>
                <a:ea typeface="SimSun" pitchFamily="2" charset="-122"/>
                <a:cs typeface="Times New Roman" pitchFamily="18" charset="0"/>
              </a:rPr>
              <a:t>  per instruction</a:t>
            </a:r>
          </a:p>
          <a:p>
            <a:r>
              <a:rPr lang="en-US" altLang="zh-CN">
                <a:solidFill>
                  <a:srgbClr val="C00000"/>
                </a:solidFill>
                <a:latin typeface="Times New Roman" pitchFamily="18" charset="0"/>
                <a:ea typeface="SimSun" pitchFamily="2" charset="-122"/>
                <a:cs typeface="Times New Roman" pitchFamily="18" charset="0"/>
              </a:rPr>
              <a:t>- 32-bit word length</a:t>
            </a:r>
          </a:p>
          <a:p>
            <a:r>
              <a:rPr lang="en-US" altLang="zh-CN">
                <a:solidFill>
                  <a:srgbClr val="C00000"/>
                </a:solidFill>
                <a:latin typeface="Times New Roman" pitchFamily="18" charset="0"/>
                <a:ea typeface="SimSun" pitchFamily="2" charset="-122"/>
                <a:cs typeface="Times New Roman" pitchFamily="18" charset="0"/>
              </a:rPr>
              <a:t>- Memory is byte</a:t>
            </a:r>
          </a:p>
          <a:p>
            <a:r>
              <a:rPr lang="en-US" altLang="zh-CN">
                <a:solidFill>
                  <a:srgbClr val="C00000"/>
                </a:solidFill>
                <a:latin typeface="Times New Roman" pitchFamily="18" charset="0"/>
                <a:ea typeface="SimSun" pitchFamily="2" charset="-122"/>
                <a:cs typeface="Times New Roman" pitchFamily="18" charset="0"/>
              </a:rPr>
              <a:t>  addressable</a:t>
            </a:r>
          </a:p>
          <a:p>
            <a:r>
              <a:rPr lang="en-US" altLang="zh-CN">
                <a:solidFill>
                  <a:srgbClr val="C00000"/>
                </a:solidFill>
                <a:latin typeface="Times New Roman" pitchFamily="18" charset="0"/>
                <a:ea typeface="SimSun" pitchFamily="2" charset="-122"/>
                <a:cs typeface="Times New Roman" pitchFamily="18" charset="0"/>
              </a:rPr>
              <a:t>- Full memory address</a:t>
            </a:r>
          </a:p>
          <a:p>
            <a:r>
              <a:rPr lang="en-US" altLang="zh-CN">
                <a:solidFill>
                  <a:srgbClr val="C00000"/>
                </a:solidFill>
                <a:latin typeface="Times New Roman" pitchFamily="18" charset="0"/>
                <a:ea typeface="SimSun" pitchFamily="2" charset="-122"/>
                <a:cs typeface="Times New Roman" pitchFamily="18" charset="0"/>
              </a:rPr>
              <a:t>  can be directly specified</a:t>
            </a:r>
          </a:p>
          <a:p>
            <a:r>
              <a:rPr lang="en-US" altLang="zh-CN">
                <a:solidFill>
                  <a:srgbClr val="C00000"/>
                </a:solidFill>
                <a:latin typeface="Times New Roman" pitchFamily="18" charset="0"/>
                <a:ea typeface="SimSun" pitchFamily="2" charset="-122"/>
                <a:cs typeface="Times New Roman" pitchFamily="18" charset="0"/>
              </a:rPr>
              <a:t>  in a single-word instruction</a:t>
            </a:r>
          </a:p>
        </p:txBody>
      </p:sp>
      <p:sp>
        <p:nvSpPr>
          <p:cNvPr id="51264" name="Text Box 64"/>
          <p:cNvSpPr txBox="1">
            <a:spLocks noChangeArrowheads="1"/>
          </p:cNvSpPr>
          <p:nvPr/>
        </p:nvSpPr>
        <p:spPr bwMode="auto">
          <a:xfrm>
            <a:off x="6172200" y="5638800"/>
            <a:ext cx="1371600" cy="366713"/>
          </a:xfrm>
          <a:prstGeom prst="rect">
            <a:avLst/>
          </a:prstGeom>
          <a:noFill/>
          <a:ln w="9525">
            <a:noFill/>
            <a:miter lim="800000"/>
            <a:headEnd/>
            <a:tailEnd/>
          </a:ln>
        </p:spPr>
        <p:txBody>
          <a:bodyPr>
            <a:spAutoFit/>
          </a:bodyPr>
          <a:lstStyle/>
          <a:p>
            <a:pPr>
              <a:spcBef>
                <a:spcPct val="50000"/>
              </a:spcBef>
            </a:pPr>
            <a:r>
              <a:rPr lang="en-US"/>
              <a:t>Page 43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20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20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20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20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2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2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2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2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12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2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2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2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12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2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2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2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12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2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12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12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12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22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12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122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12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12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2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12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12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123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123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123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123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123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123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124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124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124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124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124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124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124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124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124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124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1250"/>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125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125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125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1254"/>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125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1256"/>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1257"/>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1258"/>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1259"/>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1260"/>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1261"/>
                                        </p:tgtEl>
                                        <p:attrNameLst>
                                          <p:attrName>style.visibility</p:attrName>
                                        </p:attrNameLst>
                                      </p:cBhvr>
                                      <p:to>
                                        <p:strVal val="visible"/>
                                      </p:to>
                                    </p:set>
                                  </p:childTnLst>
                                </p:cTn>
                              </p:par>
                              <p:par>
                                <p:cTn id="125" presetID="3" presetClass="entr" presetSubtype="10" fill="hold" grpId="0" nodeType="withEffect">
                                  <p:stCondLst>
                                    <p:cond delay="0"/>
                                  </p:stCondLst>
                                  <p:childTnLst>
                                    <p:set>
                                      <p:cBhvr>
                                        <p:cTn id="126" dur="1" fill="hold">
                                          <p:stCondLst>
                                            <p:cond delay="0"/>
                                          </p:stCondLst>
                                        </p:cTn>
                                        <p:tgtEl>
                                          <p:spTgt spid="51264"/>
                                        </p:tgtEl>
                                        <p:attrNameLst>
                                          <p:attrName>style.visibility</p:attrName>
                                        </p:attrNameLst>
                                      </p:cBhvr>
                                      <p:to>
                                        <p:strVal val="visible"/>
                                      </p:to>
                                    </p:set>
                                    <p:animEffect transition="in" filter="blinds(horizontal)">
                                      <p:cBhvr>
                                        <p:cTn id="127" dur="500"/>
                                        <p:tgtEl>
                                          <p:spTgt spid="51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p:bldP spid="51205" grpId="0"/>
      <p:bldP spid="51206" grpId="0"/>
      <p:bldP spid="51207" grpId="0"/>
      <p:bldP spid="51208" grpId="0"/>
      <p:bldP spid="51209" grpId="0"/>
      <p:bldP spid="51210" grpId="0" animBg="1"/>
      <p:bldP spid="51211" grpId="0"/>
      <p:bldP spid="51212" grpId="0"/>
      <p:bldP spid="51213" grpId="0"/>
      <p:bldP spid="51214" grpId="0" animBg="1"/>
      <p:bldP spid="51215" grpId="0" animBg="1"/>
      <p:bldP spid="51216" grpId="0" animBg="1"/>
      <p:bldP spid="51217" grpId="0"/>
      <p:bldP spid="51218" grpId="0"/>
      <p:bldP spid="51219" grpId="0"/>
      <p:bldP spid="51220" grpId="0"/>
      <p:bldP spid="51221" grpId="0"/>
      <p:bldP spid="51222" grpId="0"/>
      <p:bldP spid="51223" grpId="0"/>
      <p:bldP spid="51224" grpId="0"/>
      <p:bldP spid="51225" grpId="0"/>
      <p:bldP spid="51226" grpId="0"/>
      <p:bldP spid="51227" grpId="0" animBg="1"/>
      <p:bldP spid="51228" grpId="0" animBg="1"/>
      <p:bldP spid="51229" grpId="0" animBg="1"/>
      <p:bldP spid="51230" grpId="0" animBg="1"/>
      <p:bldP spid="51231" grpId="0" animBg="1"/>
      <p:bldP spid="51232" grpId="0" animBg="1"/>
      <p:bldP spid="51233" grpId="0" animBg="1"/>
      <p:bldP spid="51234" grpId="0" animBg="1"/>
      <p:bldP spid="51235" grpId="0" animBg="1"/>
      <p:bldP spid="51236" grpId="0" animBg="1"/>
      <p:bldP spid="51237" grpId="0" animBg="1"/>
      <p:bldP spid="51238" grpId="0" animBg="1"/>
      <p:bldP spid="51239" grpId="0" animBg="1"/>
      <p:bldP spid="51240" grpId="0" animBg="1"/>
      <p:bldP spid="51241" grpId="0"/>
      <p:bldP spid="51242" grpId="0"/>
      <p:bldP spid="51243" grpId="0"/>
      <p:bldP spid="51244" grpId="0" animBg="1"/>
      <p:bldP spid="51245" grpId="0" animBg="1"/>
      <p:bldP spid="51246" grpId="0" animBg="1"/>
      <p:bldP spid="51247" grpId="0" animBg="1"/>
      <p:bldP spid="51248" grpId="0" animBg="1"/>
      <p:bldP spid="51249" grpId="0" animBg="1"/>
      <p:bldP spid="51250" grpId="0" animBg="1"/>
      <p:bldP spid="51251" grpId="0" animBg="1"/>
      <p:bldP spid="51252" grpId="0" animBg="1"/>
      <p:bldP spid="51253" grpId="0" animBg="1"/>
      <p:bldP spid="51254" grpId="0" animBg="1"/>
      <p:bldP spid="51255" grpId="0" animBg="1"/>
      <p:bldP spid="51256" grpId="0" animBg="1"/>
      <p:bldP spid="51257" grpId="0" animBg="1"/>
      <p:bldP spid="51258" grpId="0" animBg="1"/>
      <p:bldP spid="51259" grpId="0" animBg="1"/>
      <p:bldP spid="51260" grpId="0" animBg="1"/>
      <p:bldP spid="51261" grpId="0"/>
      <p:bldP spid="51262" grpId="0"/>
      <p:bldP spid="5126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endParaRPr lang="en-US" smtClean="0"/>
          </a:p>
        </p:txBody>
      </p:sp>
      <p:sp>
        <p:nvSpPr>
          <p:cNvPr id="3" name="Content Placeholder 2"/>
          <p:cNvSpPr>
            <a:spLocks noGrp="1"/>
          </p:cNvSpPr>
          <p:nvPr>
            <p:ph idx="1"/>
          </p:nvPr>
        </p:nvSpPr>
        <p:spPr>
          <a:xfrm>
            <a:off x="457200" y="685800"/>
            <a:ext cx="8229600" cy="5445125"/>
          </a:xfrm>
        </p:spPr>
        <p:txBody>
          <a:bodyPr/>
          <a:lstStyle/>
          <a:p>
            <a:pPr>
              <a:buFont typeface="Wingdings" pitchFamily="2" charset="2"/>
              <a:buNone/>
              <a:defRPr/>
            </a:pPr>
            <a:r>
              <a:rPr lang="en-US" sz="2400" dirty="0" smtClean="0">
                <a:solidFill>
                  <a:srgbClr val="00B0F0"/>
                </a:solidFill>
                <a:latin typeface="Times New Roman" pitchFamily="18" charset="0"/>
                <a:cs typeface="Times New Roman" pitchFamily="18" charset="0"/>
              </a:rPr>
              <a:t>Program execution</a:t>
            </a:r>
          </a:p>
          <a:p>
            <a:pPr marL="514350" indent="-514350">
              <a:buFont typeface="+mj-lt"/>
              <a:buAutoNum type="arabicPeriod"/>
              <a:defRPr/>
            </a:pPr>
            <a:r>
              <a:rPr lang="en-US" sz="2000" dirty="0" smtClean="0">
                <a:solidFill>
                  <a:srgbClr val="C00000"/>
                </a:solidFill>
                <a:latin typeface="Times New Roman" pitchFamily="18" charset="0"/>
                <a:cs typeface="Times New Roman" pitchFamily="18" charset="0"/>
              </a:rPr>
              <a:t>The address of the first instruction is placed in PC</a:t>
            </a:r>
          </a:p>
          <a:p>
            <a:pPr marL="514350" indent="-514350">
              <a:buFont typeface="+mj-lt"/>
              <a:buAutoNum type="arabicPeriod"/>
              <a:defRPr/>
            </a:pPr>
            <a:r>
              <a:rPr lang="en-US" sz="2000" dirty="0" smtClean="0">
                <a:solidFill>
                  <a:srgbClr val="C00000"/>
                </a:solidFill>
                <a:latin typeface="Times New Roman" pitchFamily="18" charset="0"/>
                <a:cs typeface="Times New Roman" pitchFamily="18" charset="0"/>
              </a:rPr>
              <a:t>The processor control circuits use the information in the PC to fetch &amp; execute instructions at a </a:t>
            </a:r>
            <a:r>
              <a:rPr lang="en-US" sz="2000" dirty="0" err="1" smtClean="0">
                <a:solidFill>
                  <a:srgbClr val="C00000"/>
                </a:solidFill>
                <a:latin typeface="Times New Roman" pitchFamily="18" charset="0"/>
                <a:cs typeface="Times New Roman" pitchFamily="18" charset="0"/>
              </a:rPr>
              <a:t>time,in</a:t>
            </a:r>
            <a:r>
              <a:rPr lang="en-US" sz="2000" dirty="0" smtClean="0">
                <a:solidFill>
                  <a:srgbClr val="C00000"/>
                </a:solidFill>
                <a:latin typeface="Times New Roman" pitchFamily="18" charset="0"/>
                <a:cs typeface="Times New Roman" pitchFamily="18" charset="0"/>
              </a:rPr>
              <a:t> the order of increasing </a:t>
            </a:r>
            <a:r>
              <a:rPr lang="en-US" sz="2000" dirty="0" err="1" smtClean="0">
                <a:solidFill>
                  <a:srgbClr val="C00000"/>
                </a:solidFill>
                <a:latin typeface="Times New Roman" pitchFamily="18" charset="0"/>
                <a:cs typeface="Times New Roman" pitchFamily="18" charset="0"/>
              </a:rPr>
              <a:t>address.this</a:t>
            </a:r>
            <a:r>
              <a:rPr lang="en-US" sz="2000" dirty="0" smtClean="0">
                <a:solidFill>
                  <a:srgbClr val="C00000"/>
                </a:solidFill>
                <a:latin typeface="Times New Roman" pitchFamily="18" charset="0"/>
                <a:cs typeface="Times New Roman" pitchFamily="18" charset="0"/>
              </a:rPr>
              <a:t> is called straight-line </a:t>
            </a:r>
            <a:r>
              <a:rPr lang="en-US" sz="2000" dirty="0" err="1" smtClean="0">
                <a:solidFill>
                  <a:srgbClr val="C00000"/>
                </a:solidFill>
                <a:latin typeface="Times New Roman" pitchFamily="18" charset="0"/>
                <a:cs typeface="Times New Roman" pitchFamily="18" charset="0"/>
              </a:rPr>
              <a:t>sequencing.during</a:t>
            </a:r>
            <a:r>
              <a:rPr lang="en-US" sz="2000" dirty="0" smtClean="0">
                <a:solidFill>
                  <a:srgbClr val="C00000"/>
                </a:solidFill>
                <a:latin typeface="Times New Roman" pitchFamily="18" charset="0"/>
                <a:cs typeface="Times New Roman" pitchFamily="18" charset="0"/>
              </a:rPr>
              <a:t> the execution of each instruction  PC is incremented</a:t>
            </a:r>
          </a:p>
          <a:p>
            <a:pPr marL="514350" indent="-514350">
              <a:buFont typeface="+mj-lt"/>
              <a:buAutoNum type="arabicPeriod"/>
              <a:defRPr/>
            </a:pPr>
            <a:r>
              <a:rPr lang="en-US" sz="2000" dirty="0" smtClean="0">
                <a:solidFill>
                  <a:srgbClr val="C00000"/>
                </a:solidFill>
                <a:latin typeface="Times New Roman" pitchFamily="18" charset="0"/>
                <a:cs typeface="Times New Roman" pitchFamily="18" charset="0"/>
              </a:rPr>
              <a:t>After the i+8 instruction is executed PC </a:t>
            </a:r>
            <a:r>
              <a:rPr lang="en-US" sz="2000" dirty="0" smtClean="0">
                <a:solidFill>
                  <a:srgbClr val="C00000"/>
                </a:solidFill>
                <a:latin typeface="Times New Roman" pitchFamily="18" charset="0"/>
                <a:cs typeface="Times New Roman" pitchFamily="18" charset="0"/>
                <a:sym typeface="Wingdings" pitchFamily="2" charset="2"/>
              </a:rPr>
              <a:t>i+12</a:t>
            </a:r>
          </a:p>
          <a:p>
            <a:pPr marL="514350" indent="-514350">
              <a:buFont typeface="Wingdings" pitchFamily="2" charset="2"/>
              <a:buNone/>
              <a:defRPr/>
            </a:pPr>
            <a:endParaRPr lang="en-US" sz="2000" dirty="0" smtClean="0">
              <a:solidFill>
                <a:srgbClr val="C00000"/>
              </a:solidFill>
              <a:latin typeface="Times New Roman" pitchFamily="18" charset="0"/>
              <a:cs typeface="Times New Roman" pitchFamily="18" charset="0"/>
              <a:sym typeface="Wingdings" pitchFamily="2" charset="2"/>
            </a:endParaRPr>
          </a:p>
          <a:p>
            <a:pPr marL="514350" indent="-514350">
              <a:buFont typeface="Wingdings" pitchFamily="2" charset="2"/>
              <a:buNone/>
              <a:defRPr/>
            </a:pPr>
            <a:r>
              <a:rPr lang="en-US" sz="2400" dirty="0" smtClean="0">
                <a:solidFill>
                  <a:srgbClr val="00B050"/>
                </a:solidFill>
                <a:latin typeface="Times New Roman" pitchFamily="18" charset="0"/>
                <a:cs typeface="Times New Roman" pitchFamily="18" charset="0"/>
                <a:sym typeface="Wingdings" pitchFamily="2" charset="2"/>
              </a:rPr>
              <a:t>2-phase procedure for execution</a:t>
            </a:r>
          </a:p>
          <a:p>
            <a:pPr marL="514350" indent="-514350">
              <a:buFont typeface="+mj-lt"/>
              <a:buAutoNum type="arabicPeriod"/>
              <a:defRPr/>
            </a:pPr>
            <a:r>
              <a:rPr lang="en-US" sz="2000" dirty="0" smtClean="0">
                <a:solidFill>
                  <a:srgbClr val="FFC000"/>
                </a:solidFill>
                <a:latin typeface="Times New Roman" pitchFamily="18" charset="0"/>
                <a:cs typeface="Times New Roman" pitchFamily="18" charset="0"/>
                <a:sym typeface="Wingdings" pitchFamily="2" charset="2"/>
              </a:rPr>
              <a:t>Instruction </a:t>
            </a:r>
            <a:r>
              <a:rPr lang="en-US" sz="2000" dirty="0" err="1" smtClean="0">
                <a:solidFill>
                  <a:srgbClr val="FFC000"/>
                </a:solidFill>
                <a:latin typeface="Times New Roman" pitchFamily="18" charset="0"/>
                <a:cs typeface="Times New Roman" pitchFamily="18" charset="0"/>
                <a:sym typeface="Wingdings" pitchFamily="2" charset="2"/>
              </a:rPr>
              <a:t>fetch:the</a:t>
            </a:r>
            <a:r>
              <a:rPr lang="en-US" sz="2000" dirty="0" smtClean="0">
                <a:solidFill>
                  <a:srgbClr val="FFC000"/>
                </a:solidFill>
                <a:latin typeface="Times New Roman" pitchFamily="18" charset="0"/>
                <a:cs typeface="Times New Roman" pitchFamily="18" charset="0"/>
                <a:sym typeface="Wingdings" pitchFamily="2" charset="2"/>
              </a:rPr>
              <a:t> instruction is fetched from the memory location whose address is in </a:t>
            </a:r>
            <a:r>
              <a:rPr lang="en-US" sz="2000" dirty="0" err="1" smtClean="0">
                <a:solidFill>
                  <a:srgbClr val="FFC000"/>
                </a:solidFill>
                <a:latin typeface="Times New Roman" pitchFamily="18" charset="0"/>
                <a:cs typeface="Times New Roman" pitchFamily="18" charset="0"/>
                <a:sym typeface="Wingdings" pitchFamily="2" charset="2"/>
              </a:rPr>
              <a:t>PC.this</a:t>
            </a:r>
            <a:r>
              <a:rPr lang="en-US" sz="2000" dirty="0" smtClean="0">
                <a:solidFill>
                  <a:srgbClr val="FFC000"/>
                </a:solidFill>
                <a:latin typeface="Times New Roman" pitchFamily="18" charset="0"/>
                <a:cs typeface="Times New Roman" pitchFamily="18" charset="0"/>
                <a:sym typeface="Wingdings" pitchFamily="2" charset="2"/>
              </a:rPr>
              <a:t> instruction is placed in IR</a:t>
            </a:r>
          </a:p>
          <a:p>
            <a:pPr marL="514350" indent="-514350">
              <a:buFont typeface="+mj-lt"/>
              <a:buAutoNum type="arabicPeriod"/>
              <a:defRPr/>
            </a:pPr>
            <a:r>
              <a:rPr lang="en-US" sz="2000" dirty="0" smtClean="0">
                <a:solidFill>
                  <a:srgbClr val="FFC000"/>
                </a:solidFill>
                <a:latin typeface="Times New Roman" pitchFamily="18" charset="0"/>
                <a:cs typeface="Times New Roman" pitchFamily="18" charset="0"/>
                <a:sym typeface="Wingdings" pitchFamily="2" charset="2"/>
              </a:rPr>
              <a:t>Instruction </a:t>
            </a:r>
            <a:r>
              <a:rPr lang="en-US" sz="2000" dirty="0" err="1" smtClean="0">
                <a:solidFill>
                  <a:srgbClr val="FFC000"/>
                </a:solidFill>
                <a:latin typeface="Times New Roman" pitchFamily="18" charset="0"/>
                <a:cs typeface="Times New Roman" pitchFamily="18" charset="0"/>
                <a:sym typeface="Wingdings" pitchFamily="2" charset="2"/>
              </a:rPr>
              <a:t>execute:the</a:t>
            </a:r>
            <a:r>
              <a:rPr lang="en-US" sz="2000" dirty="0" smtClean="0">
                <a:solidFill>
                  <a:srgbClr val="FFC000"/>
                </a:solidFill>
                <a:latin typeface="Times New Roman" pitchFamily="18" charset="0"/>
                <a:cs typeface="Times New Roman" pitchFamily="18" charset="0"/>
                <a:sym typeface="Wingdings" pitchFamily="2" charset="2"/>
              </a:rPr>
              <a:t> instruction in IR is examined to determine which operation is to be </a:t>
            </a:r>
            <a:r>
              <a:rPr lang="en-US" sz="2000" dirty="0" err="1" smtClean="0">
                <a:solidFill>
                  <a:srgbClr val="FFC000"/>
                </a:solidFill>
                <a:latin typeface="Times New Roman" pitchFamily="18" charset="0"/>
                <a:cs typeface="Times New Roman" pitchFamily="18" charset="0"/>
                <a:sym typeface="Wingdings" pitchFamily="2" charset="2"/>
              </a:rPr>
              <a:t>performed.the</a:t>
            </a:r>
            <a:r>
              <a:rPr lang="en-US" sz="2000" dirty="0" smtClean="0">
                <a:solidFill>
                  <a:srgbClr val="FFC000"/>
                </a:solidFill>
                <a:latin typeface="Times New Roman" pitchFamily="18" charset="0"/>
                <a:cs typeface="Times New Roman" pitchFamily="18" charset="0"/>
                <a:sym typeface="Wingdings" pitchFamily="2" charset="2"/>
              </a:rPr>
              <a:t> specified operation is then performed by the processor</a:t>
            </a:r>
          </a:p>
          <a:p>
            <a:pPr marL="514350" indent="-514350">
              <a:buFont typeface="Wingdings" pitchFamily="2" charset="2"/>
              <a:buNone/>
              <a:defRPr/>
            </a:pPr>
            <a:endParaRPr lang="en-US" dirty="0">
              <a:solidFill>
                <a:srgbClr val="FFC000"/>
              </a:solidFill>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3"/>
          <p:cNvSpPr>
            <a:spLocks noGrp="1"/>
          </p:cNvSpPr>
          <p:nvPr>
            <p:ph type="title"/>
          </p:nvPr>
        </p:nvSpPr>
        <p:spPr/>
        <p:txBody>
          <a:bodyPr/>
          <a:lstStyle/>
          <a:p>
            <a:endParaRPr lang="en-US" smtClean="0"/>
          </a:p>
        </p:txBody>
      </p:sp>
      <p:sp>
        <p:nvSpPr>
          <p:cNvPr id="83971" name="Content Placeholder 4"/>
          <p:cNvSpPr>
            <a:spLocks noGrp="1"/>
          </p:cNvSpPr>
          <p:nvPr>
            <p:ph idx="1"/>
          </p:nvPr>
        </p:nvSpPr>
        <p:spPr>
          <a:xfrm>
            <a:off x="457200" y="1066800"/>
            <a:ext cx="8229600" cy="5064125"/>
          </a:xfrm>
        </p:spPr>
        <p:txBody>
          <a:bodyPr/>
          <a:lstStyle/>
          <a:p>
            <a:pPr marL="571500" indent="-571500">
              <a:buFont typeface="Verdana" pitchFamily="34" charset="0"/>
              <a:buAutoNum type="romanLcPeriod"/>
            </a:pPr>
            <a:r>
              <a:rPr lang="en-US" sz="2400" smtClean="0">
                <a:solidFill>
                  <a:srgbClr val="FFC000"/>
                </a:solidFill>
                <a:latin typeface="Times New Roman" pitchFamily="18" charset="0"/>
                <a:cs typeface="Times New Roman" pitchFamily="18" charset="0"/>
              </a:rPr>
              <a:t>Fetch operands from the memory or from processor registers</a:t>
            </a:r>
          </a:p>
          <a:p>
            <a:pPr marL="571500" indent="-571500">
              <a:buFont typeface="Verdana" pitchFamily="34" charset="0"/>
              <a:buAutoNum type="romanLcPeriod"/>
            </a:pPr>
            <a:r>
              <a:rPr lang="en-US" sz="2400" smtClean="0">
                <a:solidFill>
                  <a:srgbClr val="FFC000"/>
                </a:solidFill>
                <a:latin typeface="Times New Roman" pitchFamily="18" charset="0"/>
                <a:cs typeface="Times New Roman" pitchFamily="18" charset="0"/>
              </a:rPr>
              <a:t>Performing ALU operations</a:t>
            </a:r>
          </a:p>
          <a:p>
            <a:pPr marL="571500" indent="-571500">
              <a:buFont typeface="Verdana" pitchFamily="34" charset="0"/>
              <a:buAutoNum type="romanLcPeriod"/>
            </a:pPr>
            <a:r>
              <a:rPr lang="en-US" sz="2400" smtClean="0">
                <a:solidFill>
                  <a:srgbClr val="FFC000"/>
                </a:solidFill>
                <a:latin typeface="Times New Roman" pitchFamily="18" charset="0"/>
                <a:cs typeface="Times New Roman" pitchFamily="18" charset="0"/>
              </a:rPr>
              <a:t>Storing the result in the destination location</a:t>
            </a:r>
          </a:p>
          <a:p>
            <a:pPr marL="571500" indent="-571500"/>
            <a:r>
              <a:rPr lang="en-US" sz="2400" smtClean="0">
                <a:solidFill>
                  <a:srgbClr val="00B050"/>
                </a:solidFill>
                <a:latin typeface="Times New Roman" pitchFamily="18" charset="0"/>
                <a:cs typeface="Times New Roman" pitchFamily="18" charset="0"/>
              </a:rPr>
              <a:t>At some point the contents of PC is incremented </a:t>
            </a:r>
          </a:p>
          <a:p>
            <a:pPr marL="571500" indent="-571500"/>
            <a:r>
              <a:rPr lang="en-US" sz="2400" smtClean="0">
                <a:solidFill>
                  <a:srgbClr val="00B050"/>
                </a:solidFill>
                <a:latin typeface="Times New Roman" pitchFamily="18" charset="0"/>
                <a:cs typeface="Times New Roman" pitchFamily="18" charset="0"/>
              </a:rPr>
              <a:t>In most computers the execute phase is itself divided into small number of distinct phases.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p:txBody>
          <a:bodyPr/>
          <a:lstStyle/>
          <a:p>
            <a:pPr eaLnBrk="1" hangingPunct="1"/>
            <a:r>
              <a:rPr lang="en-US" altLang="zh-CN" smtClean="0">
                <a:ea typeface="SimSun" pitchFamily="2" charset="-122"/>
              </a:rPr>
              <a:t>Branching</a:t>
            </a:r>
          </a:p>
        </p:txBody>
      </p:sp>
      <p:sp>
        <p:nvSpPr>
          <p:cNvPr id="84995" name="Rectangle 4"/>
          <p:cNvSpPr>
            <a:spLocks noChangeArrowheads="1"/>
          </p:cNvSpPr>
          <p:nvPr/>
        </p:nvSpPr>
        <p:spPr bwMode="auto">
          <a:xfrm>
            <a:off x="3713163" y="5735638"/>
            <a:ext cx="404812"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NUM</a:t>
            </a:r>
            <a:endParaRPr lang="en-CA" sz="2400">
              <a:latin typeface="Times New Roman" pitchFamily="18" charset="0"/>
            </a:endParaRPr>
          </a:p>
        </p:txBody>
      </p:sp>
      <p:sp>
        <p:nvSpPr>
          <p:cNvPr id="84996" name="Rectangle 5"/>
          <p:cNvSpPr>
            <a:spLocks noChangeArrowheads="1"/>
          </p:cNvSpPr>
          <p:nvPr/>
        </p:nvSpPr>
        <p:spPr bwMode="auto">
          <a:xfrm>
            <a:off x="4121150" y="5735638"/>
            <a:ext cx="98425" cy="212725"/>
          </a:xfrm>
          <a:prstGeom prst="rect">
            <a:avLst/>
          </a:prstGeom>
          <a:noFill/>
          <a:ln w="9525">
            <a:noFill/>
            <a:miter lim="800000"/>
            <a:headEnd/>
            <a:tailEnd/>
          </a:ln>
        </p:spPr>
        <p:txBody>
          <a:bodyPr wrap="none" lIns="0" tIns="0" rIns="0" bIns="0">
            <a:spAutoFit/>
          </a:bodyPr>
          <a:lstStyle/>
          <a:p>
            <a:r>
              <a:rPr lang="en-CA" sz="1400" i="1">
                <a:solidFill>
                  <a:srgbClr val="000000"/>
                </a:solidFill>
                <a:latin typeface="Nimbus Roman No9 L" charset="0"/>
              </a:rPr>
              <a:t>n</a:t>
            </a:r>
            <a:endParaRPr lang="en-CA" sz="2400">
              <a:latin typeface="Times New Roman" pitchFamily="18" charset="0"/>
            </a:endParaRPr>
          </a:p>
        </p:txBody>
      </p:sp>
      <p:sp>
        <p:nvSpPr>
          <p:cNvPr id="84997" name="Rectangle 6"/>
          <p:cNvSpPr>
            <a:spLocks noChangeArrowheads="1"/>
          </p:cNvSpPr>
          <p:nvPr/>
        </p:nvSpPr>
        <p:spPr bwMode="auto">
          <a:xfrm>
            <a:off x="3713163" y="4629150"/>
            <a:ext cx="503237"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NUM2</a:t>
            </a:r>
            <a:endParaRPr lang="en-CA" sz="2400">
              <a:latin typeface="Times New Roman" pitchFamily="18" charset="0"/>
            </a:endParaRPr>
          </a:p>
        </p:txBody>
      </p:sp>
      <p:sp>
        <p:nvSpPr>
          <p:cNvPr id="84998" name="Rectangle 7"/>
          <p:cNvSpPr>
            <a:spLocks noChangeArrowheads="1"/>
          </p:cNvSpPr>
          <p:nvPr/>
        </p:nvSpPr>
        <p:spPr bwMode="auto">
          <a:xfrm>
            <a:off x="3713163" y="4278313"/>
            <a:ext cx="503237"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NUM1</a:t>
            </a:r>
            <a:endParaRPr lang="en-CA" sz="2400">
              <a:latin typeface="Times New Roman" pitchFamily="18" charset="0"/>
            </a:endParaRPr>
          </a:p>
        </p:txBody>
      </p:sp>
      <p:sp>
        <p:nvSpPr>
          <p:cNvPr id="84999" name="Rectangle 8"/>
          <p:cNvSpPr>
            <a:spLocks noChangeArrowheads="1"/>
          </p:cNvSpPr>
          <p:nvPr/>
        </p:nvSpPr>
        <p:spPr bwMode="auto">
          <a:xfrm>
            <a:off x="5502275" y="2511425"/>
            <a:ext cx="671513"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R0,SUM</a:t>
            </a:r>
            <a:endParaRPr lang="en-CA" sz="2400">
              <a:latin typeface="Times New Roman" pitchFamily="18" charset="0"/>
            </a:endParaRPr>
          </a:p>
        </p:txBody>
      </p:sp>
      <p:sp>
        <p:nvSpPr>
          <p:cNvPr id="85000" name="Rectangle 9"/>
          <p:cNvSpPr>
            <a:spLocks noChangeArrowheads="1"/>
          </p:cNvSpPr>
          <p:nvPr/>
        </p:nvSpPr>
        <p:spPr bwMode="auto">
          <a:xfrm>
            <a:off x="5502275" y="2160588"/>
            <a:ext cx="404813"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NUM</a:t>
            </a:r>
            <a:endParaRPr lang="en-CA" sz="2400">
              <a:latin typeface="Times New Roman" pitchFamily="18" charset="0"/>
            </a:endParaRPr>
          </a:p>
        </p:txBody>
      </p:sp>
      <p:sp>
        <p:nvSpPr>
          <p:cNvPr id="85001" name="Rectangle 10"/>
          <p:cNvSpPr>
            <a:spLocks noChangeArrowheads="1"/>
          </p:cNvSpPr>
          <p:nvPr/>
        </p:nvSpPr>
        <p:spPr bwMode="auto">
          <a:xfrm>
            <a:off x="5910263" y="2160588"/>
            <a:ext cx="98425" cy="212725"/>
          </a:xfrm>
          <a:prstGeom prst="rect">
            <a:avLst/>
          </a:prstGeom>
          <a:noFill/>
          <a:ln w="9525">
            <a:noFill/>
            <a:miter lim="800000"/>
            <a:headEnd/>
            <a:tailEnd/>
          </a:ln>
        </p:spPr>
        <p:txBody>
          <a:bodyPr wrap="none" lIns="0" tIns="0" rIns="0" bIns="0">
            <a:spAutoFit/>
          </a:bodyPr>
          <a:lstStyle/>
          <a:p>
            <a:r>
              <a:rPr lang="en-CA" sz="1400" i="1">
                <a:solidFill>
                  <a:srgbClr val="000000"/>
                </a:solidFill>
                <a:latin typeface="Nimbus Roman No9 L" charset="0"/>
              </a:rPr>
              <a:t>n</a:t>
            </a:r>
            <a:endParaRPr lang="en-CA" sz="2400">
              <a:latin typeface="Times New Roman" pitchFamily="18" charset="0"/>
            </a:endParaRPr>
          </a:p>
        </p:txBody>
      </p:sp>
      <p:sp>
        <p:nvSpPr>
          <p:cNvPr id="85002" name="Rectangle 11"/>
          <p:cNvSpPr>
            <a:spLocks noChangeArrowheads="1"/>
          </p:cNvSpPr>
          <p:nvPr/>
        </p:nvSpPr>
        <p:spPr bwMode="auto">
          <a:xfrm>
            <a:off x="6007100" y="2160588"/>
            <a:ext cx="276225"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,R0</a:t>
            </a:r>
            <a:endParaRPr lang="en-CA" sz="2400">
              <a:latin typeface="Times New Roman" pitchFamily="18" charset="0"/>
            </a:endParaRPr>
          </a:p>
        </p:txBody>
      </p:sp>
      <p:sp>
        <p:nvSpPr>
          <p:cNvPr id="85003" name="Rectangle 12"/>
          <p:cNvSpPr>
            <a:spLocks noChangeArrowheads="1"/>
          </p:cNvSpPr>
          <p:nvPr/>
        </p:nvSpPr>
        <p:spPr bwMode="auto">
          <a:xfrm>
            <a:off x="5502275" y="1054100"/>
            <a:ext cx="779463"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NUM3,R0</a:t>
            </a:r>
            <a:endParaRPr lang="en-CA" sz="2400">
              <a:latin typeface="Times New Roman" pitchFamily="18" charset="0"/>
            </a:endParaRPr>
          </a:p>
        </p:txBody>
      </p:sp>
      <p:sp>
        <p:nvSpPr>
          <p:cNvPr id="85004" name="Rectangle 13"/>
          <p:cNvSpPr>
            <a:spLocks noChangeArrowheads="1"/>
          </p:cNvSpPr>
          <p:nvPr/>
        </p:nvSpPr>
        <p:spPr bwMode="auto">
          <a:xfrm>
            <a:off x="5502275" y="723900"/>
            <a:ext cx="779463"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NUM2,R0</a:t>
            </a:r>
            <a:endParaRPr lang="en-CA" sz="2400">
              <a:latin typeface="Times New Roman" pitchFamily="18" charset="0"/>
            </a:endParaRPr>
          </a:p>
        </p:txBody>
      </p:sp>
      <p:sp>
        <p:nvSpPr>
          <p:cNvPr id="85005" name="Rectangle 14"/>
          <p:cNvSpPr>
            <a:spLocks noChangeArrowheads="1"/>
          </p:cNvSpPr>
          <p:nvPr/>
        </p:nvSpPr>
        <p:spPr bwMode="auto">
          <a:xfrm>
            <a:off x="5502275" y="374650"/>
            <a:ext cx="779463"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NUM1,R0</a:t>
            </a:r>
            <a:endParaRPr lang="en-CA" sz="2400">
              <a:latin typeface="Times New Roman" pitchFamily="18" charset="0"/>
            </a:endParaRPr>
          </a:p>
        </p:txBody>
      </p:sp>
      <p:sp>
        <p:nvSpPr>
          <p:cNvPr id="85006" name="Rectangle 15"/>
          <p:cNvSpPr>
            <a:spLocks noChangeArrowheads="1"/>
          </p:cNvSpPr>
          <p:nvPr/>
        </p:nvSpPr>
        <p:spPr bwMode="auto">
          <a:xfrm>
            <a:off x="3203575" y="6477000"/>
            <a:ext cx="4959350" cy="228600"/>
          </a:xfrm>
          <a:prstGeom prst="rect">
            <a:avLst/>
          </a:prstGeom>
          <a:noFill/>
          <a:ln w="9525">
            <a:noFill/>
            <a:miter lim="800000"/>
            <a:headEnd/>
            <a:tailEnd/>
          </a:ln>
        </p:spPr>
        <p:txBody>
          <a:bodyPr wrap="none" lIns="0" tIns="0" rIns="0" bIns="0">
            <a:spAutoFit/>
          </a:bodyPr>
          <a:lstStyle/>
          <a:p>
            <a:r>
              <a:rPr lang="en-CA" sz="1500">
                <a:solidFill>
                  <a:srgbClr val="000000"/>
                </a:solidFill>
                <a:latin typeface="Nimbus Roman No9 L" charset="0"/>
              </a:rPr>
              <a:t>Figure 2.9.   A straight-line  program for adding</a:t>
            </a:r>
            <a:r>
              <a:rPr lang="en-US" altLang="zh-CN" sz="1500">
                <a:solidFill>
                  <a:srgbClr val="000000"/>
                </a:solidFill>
                <a:latin typeface="Nimbus Roman No9 L" charset="0"/>
                <a:ea typeface="SimSun" pitchFamily="2" charset="-122"/>
              </a:rPr>
              <a:t> </a:t>
            </a:r>
            <a:r>
              <a:rPr lang="en-US" altLang="zh-CN" sz="1500" i="1">
                <a:solidFill>
                  <a:srgbClr val="000000"/>
                </a:solidFill>
                <a:latin typeface="Nimbus Roman No9 L" charset="0"/>
                <a:ea typeface="SimSun" pitchFamily="2" charset="-122"/>
              </a:rPr>
              <a:t>n</a:t>
            </a:r>
            <a:r>
              <a:rPr lang="en-US" altLang="zh-CN" sz="1500">
                <a:solidFill>
                  <a:srgbClr val="000000"/>
                </a:solidFill>
                <a:latin typeface="Nimbus Roman No9 L" charset="0"/>
                <a:ea typeface="SimSun" pitchFamily="2" charset="-122"/>
              </a:rPr>
              <a:t> numbers.</a:t>
            </a:r>
            <a:endParaRPr lang="en-CA" sz="2400">
              <a:latin typeface="Times New Roman" pitchFamily="18" charset="0"/>
            </a:endParaRPr>
          </a:p>
        </p:txBody>
      </p:sp>
      <p:sp>
        <p:nvSpPr>
          <p:cNvPr id="85007" name="Rectangle 16"/>
          <p:cNvSpPr>
            <a:spLocks noChangeArrowheads="1"/>
          </p:cNvSpPr>
          <p:nvPr/>
        </p:nvSpPr>
        <p:spPr bwMode="auto">
          <a:xfrm>
            <a:off x="4899025" y="1054100"/>
            <a:ext cx="315913"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Add</a:t>
            </a:r>
            <a:endParaRPr lang="en-CA" sz="2400">
              <a:latin typeface="Times New Roman" pitchFamily="18" charset="0"/>
            </a:endParaRPr>
          </a:p>
        </p:txBody>
      </p:sp>
      <p:sp>
        <p:nvSpPr>
          <p:cNvPr id="85008" name="Rectangle 17"/>
          <p:cNvSpPr>
            <a:spLocks noChangeArrowheads="1"/>
          </p:cNvSpPr>
          <p:nvPr/>
        </p:nvSpPr>
        <p:spPr bwMode="auto">
          <a:xfrm>
            <a:off x="4899025" y="723900"/>
            <a:ext cx="315913"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Add</a:t>
            </a:r>
            <a:endParaRPr lang="en-CA" sz="2400">
              <a:latin typeface="Times New Roman" pitchFamily="18" charset="0"/>
            </a:endParaRPr>
          </a:p>
        </p:txBody>
      </p:sp>
      <p:sp>
        <p:nvSpPr>
          <p:cNvPr id="85009" name="Rectangle 18"/>
          <p:cNvSpPr>
            <a:spLocks noChangeArrowheads="1"/>
          </p:cNvSpPr>
          <p:nvPr/>
        </p:nvSpPr>
        <p:spPr bwMode="auto">
          <a:xfrm>
            <a:off x="4899025" y="374650"/>
            <a:ext cx="433388"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Move</a:t>
            </a:r>
            <a:endParaRPr lang="en-CA" sz="2400">
              <a:latin typeface="Times New Roman" pitchFamily="18" charset="0"/>
            </a:endParaRPr>
          </a:p>
        </p:txBody>
      </p:sp>
      <p:sp>
        <p:nvSpPr>
          <p:cNvPr id="85010" name="Rectangle 19"/>
          <p:cNvSpPr>
            <a:spLocks noChangeArrowheads="1"/>
          </p:cNvSpPr>
          <p:nvPr/>
        </p:nvSpPr>
        <p:spPr bwMode="auto">
          <a:xfrm>
            <a:off x="3713163" y="3948113"/>
            <a:ext cx="395287"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SUM</a:t>
            </a:r>
            <a:endParaRPr lang="en-CA" sz="2400">
              <a:latin typeface="Times New Roman" pitchFamily="18" charset="0"/>
            </a:endParaRPr>
          </a:p>
        </p:txBody>
      </p:sp>
      <p:sp>
        <p:nvSpPr>
          <p:cNvPr id="85011" name="Rectangle 20"/>
          <p:cNvSpPr>
            <a:spLocks noChangeArrowheads="1"/>
          </p:cNvSpPr>
          <p:nvPr/>
        </p:nvSpPr>
        <p:spPr bwMode="auto">
          <a:xfrm>
            <a:off x="3713163" y="412750"/>
            <a:ext cx="39687" cy="212725"/>
          </a:xfrm>
          <a:prstGeom prst="rect">
            <a:avLst/>
          </a:prstGeom>
          <a:noFill/>
          <a:ln w="9525">
            <a:noFill/>
            <a:miter lim="800000"/>
            <a:headEnd/>
            <a:tailEnd/>
          </a:ln>
        </p:spPr>
        <p:txBody>
          <a:bodyPr wrap="none" lIns="0" tIns="0" rIns="0" bIns="0">
            <a:spAutoFit/>
          </a:bodyPr>
          <a:lstStyle/>
          <a:p>
            <a:r>
              <a:rPr lang="en-CA" sz="1400" i="1" dirty="0" err="1">
                <a:solidFill>
                  <a:srgbClr val="000000"/>
                </a:solidFill>
                <a:latin typeface="Nimbus Roman No9 L" charset="0"/>
              </a:rPr>
              <a:t>i</a:t>
            </a:r>
            <a:endParaRPr lang="en-CA" sz="2400" dirty="0">
              <a:latin typeface="Times New Roman" pitchFamily="18" charset="0"/>
            </a:endParaRPr>
          </a:p>
        </p:txBody>
      </p:sp>
      <p:sp>
        <p:nvSpPr>
          <p:cNvPr id="85012" name="Line 21"/>
          <p:cNvSpPr>
            <a:spLocks noChangeShapeType="1"/>
          </p:cNvSpPr>
          <p:nvPr/>
        </p:nvSpPr>
        <p:spPr bwMode="auto">
          <a:xfrm flipH="1">
            <a:off x="4471988" y="2452688"/>
            <a:ext cx="2233612" cy="1587"/>
          </a:xfrm>
          <a:prstGeom prst="line">
            <a:avLst/>
          </a:prstGeom>
          <a:noFill/>
          <a:ln w="19050">
            <a:solidFill>
              <a:srgbClr val="00FFFF"/>
            </a:solidFill>
            <a:round/>
            <a:headEnd/>
            <a:tailEnd/>
          </a:ln>
        </p:spPr>
        <p:txBody>
          <a:bodyPr/>
          <a:lstStyle/>
          <a:p>
            <a:endParaRPr lang="en-IN"/>
          </a:p>
        </p:txBody>
      </p:sp>
      <p:sp>
        <p:nvSpPr>
          <p:cNvPr id="85013" name="Line 22"/>
          <p:cNvSpPr>
            <a:spLocks noChangeShapeType="1"/>
          </p:cNvSpPr>
          <p:nvPr/>
        </p:nvSpPr>
        <p:spPr bwMode="auto">
          <a:xfrm flipH="1">
            <a:off x="4471988" y="6027738"/>
            <a:ext cx="2233612" cy="1587"/>
          </a:xfrm>
          <a:prstGeom prst="line">
            <a:avLst/>
          </a:prstGeom>
          <a:noFill/>
          <a:ln w="19050">
            <a:solidFill>
              <a:srgbClr val="00FFFF"/>
            </a:solidFill>
            <a:round/>
            <a:headEnd/>
            <a:tailEnd/>
          </a:ln>
        </p:spPr>
        <p:txBody>
          <a:bodyPr/>
          <a:lstStyle/>
          <a:p>
            <a:endParaRPr lang="en-IN"/>
          </a:p>
        </p:txBody>
      </p:sp>
      <p:sp>
        <p:nvSpPr>
          <p:cNvPr id="85014" name="Line 23"/>
          <p:cNvSpPr>
            <a:spLocks noChangeShapeType="1"/>
          </p:cNvSpPr>
          <p:nvPr/>
        </p:nvSpPr>
        <p:spPr bwMode="auto">
          <a:xfrm flipV="1">
            <a:off x="4471988" y="198438"/>
            <a:ext cx="1587" cy="5945187"/>
          </a:xfrm>
          <a:prstGeom prst="line">
            <a:avLst/>
          </a:prstGeom>
          <a:noFill/>
          <a:ln w="19050">
            <a:solidFill>
              <a:srgbClr val="00FFFF"/>
            </a:solidFill>
            <a:round/>
            <a:headEnd/>
            <a:tailEnd/>
          </a:ln>
        </p:spPr>
        <p:txBody>
          <a:bodyPr/>
          <a:lstStyle/>
          <a:p>
            <a:endParaRPr lang="en-IN"/>
          </a:p>
        </p:txBody>
      </p:sp>
      <p:sp>
        <p:nvSpPr>
          <p:cNvPr id="85015" name="Line 24"/>
          <p:cNvSpPr>
            <a:spLocks noChangeShapeType="1"/>
          </p:cNvSpPr>
          <p:nvPr/>
        </p:nvSpPr>
        <p:spPr bwMode="auto">
          <a:xfrm flipV="1">
            <a:off x="6705600" y="198438"/>
            <a:ext cx="1588" cy="5945187"/>
          </a:xfrm>
          <a:prstGeom prst="line">
            <a:avLst/>
          </a:prstGeom>
          <a:noFill/>
          <a:ln w="19050">
            <a:solidFill>
              <a:srgbClr val="00FFFF"/>
            </a:solidFill>
            <a:round/>
            <a:headEnd/>
            <a:tailEnd/>
          </a:ln>
        </p:spPr>
        <p:txBody>
          <a:bodyPr/>
          <a:lstStyle/>
          <a:p>
            <a:endParaRPr lang="en-IN"/>
          </a:p>
        </p:txBody>
      </p:sp>
      <p:sp>
        <p:nvSpPr>
          <p:cNvPr id="85016" name="Line 25"/>
          <p:cNvSpPr>
            <a:spLocks noChangeShapeType="1"/>
          </p:cNvSpPr>
          <p:nvPr/>
        </p:nvSpPr>
        <p:spPr bwMode="auto">
          <a:xfrm flipH="1">
            <a:off x="4471988" y="5697538"/>
            <a:ext cx="2233612" cy="1587"/>
          </a:xfrm>
          <a:prstGeom prst="line">
            <a:avLst/>
          </a:prstGeom>
          <a:noFill/>
          <a:ln w="19050">
            <a:solidFill>
              <a:srgbClr val="00FFFF"/>
            </a:solidFill>
            <a:round/>
            <a:headEnd/>
            <a:tailEnd/>
          </a:ln>
        </p:spPr>
        <p:txBody>
          <a:bodyPr/>
          <a:lstStyle/>
          <a:p>
            <a:endParaRPr lang="en-IN"/>
          </a:p>
        </p:txBody>
      </p:sp>
      <p:sp>
        <p:nvSpPr>
          <p:cNvPr id="85017" name="Line 26"/>
          <p:cNvSpPr>
            <a:spLocks noChangeShapeType="1"/>
          </p:cNvSpPr>
          <p:nvPr/>
        </p:nvSpPr>
        <p:spPr bwMode="auto">
          <a:xfrm flipH="1">
            <a:off x="4471988" y="4900613"/>
            <a:ext cx="2233612" cy="1587"/>
          </a:xfrm>
          <a:prstGeom prst="line">
            <a:avLst/>
          </a:prstGeom>
          <a:noFill/>
          <a:ln w="19050">
            <a:solidFill>
              <a:srgbClr val="00FFFF"/>
            </a:solidFill>
            <a:round/>
            <a:headEnd/>
            <a:tailEnd/>
          </a:ln>
        </p:spPr>
        <p:txBody>
          <a:bodyPr/>
          <a:lstStyle/>
          <a:p>
            <a:endParaRPr lang="en-IN"/>
          </a:p>
        </p:txBody>
      </p:sp>
      <p:sp>
        <p:nvSpPr>
          <p:cNvPr id="85018" name="Line 27"/>
          <p:cNvSpPr>
            <a:spLocks noChangeShapeType="1"/>
          </p:cNvSpPr>
          <p:nvPr/>
        </p:nvSpPr>
        <p:spPr bwMode="auto">
          <a:xfrm flipH="1">
            <a:off x="4471988" y="4570413"/>
            <a:ext cx="2233612" cy="1587"/>
          </a:xfrm>
          <a:prstGeom prst="line">
            <a:avLst/>
          </a:prstGeom>
          <a:noFill/>
          <a:ln w="19050">
            <a:solidFill>
              <a:srgbClr val="00FFFF"/>
            </a:solidFill>
            <a:round/>
            <a:headEnd/>
            <a:tailEnd/>
          </a:ln>
        </p:spPr>
        <p:txBody>
          <a:bodyPr/>
          <a:lstStyle/>
          <a:p>
            <a:endParaRPr lang="en-IN"/>
          </a:p>
        </p:txBody>
      </p:sp>
      <p:sp>
        <p:nvSpPr>
          <p:cNvPr id="85019" name="Line 28"/>
          <p:cNvSpPr>
            <a:spLocks noChangeShapeType="1"/>
          </p:cNvSpPr>
          <p:nvPr/>
        </p:nvSpPr>
        <p:spPr bwMode="auto">
          <a:xfrm flipH="1">
            <a:off x="4471988" y="4240213"/>
            <a:ext cx="2233612" cy="1587"/>
          </a:xfrm>
          <a:prstGeom prst="line">
            <a:avLst/>
          </a:prstGeom>
          <a:noFill/>
          <a:ln w="19050">
            <a:solidFill>
              <a:srgbClr val="00FFFF"/>
            </a:solidFill>
            <a:round/>
            <a:headEnd/>
            <a:tailEnd/>
          </a:ln>
        </p:spPr>
        <p:txBody>
          <a:bodyPr/>
          <a:lstStyle/>
          <a:p>
            <a:endParaRPr lang="en-IN"/>
          </a:p>
        </p:txBody>
      </p:sp>
      <p:sp>
        <p:nvSpPr>
          <p:cNvPr id="85020" name="Line 29"/>
          <p:cNvSpPr>
            <a:spLocks noChangeShapeType="1"/>
          </p:cNvSpPr>
          <p:nvPr/>
        </p:nvSpPr>
        <p:spPr bwMode="auto">
          <a:xfrm flipH="1">
            <a:off x="4471988" y="3889375"/>
            <a:ext cx="2233612" cy="1588"/>
          </a:xfrm>
          <a:prstGeom prst="line">
            <a:avLst/>
          </a:prstGeom>
          <a:noFill/>
          <a:ln w="19050">
            <a:solidFill>
              <a:srgbClr val="00FFFF"/>
            </a:solidFill>
            <a:round/>
            <a:headEnd/>
            <a:tailEnd/>
          </a:ln>
        </p:spPr>
        <p:txBody>
          <a:bodyPr/>
          <a:lstStyle/>
          <a:p>
            <a:endParaRPr lang="en-IN"/>
          </a:p>
        </p:txBody>
      </p:sp>
      <p:sp>
        <p:nvSpPr>
          <p:cNvPr id="85021" name="Line 30"/>
          <p:cNvSpPr>
            <a:spLocks noChangeShapeType="1"/>
          </p:cNvSpPr>
          <p:nvPr/>
        </p:nvSpPr>
        <p:spPr bwMode="auto">
          <a:xfrm flipH="1">
            <a:off x="4471988" y="3113088"/>
            <a:ext cx="2233612" cy="1587"/>
          </a:xfrm>
          <a:prstGeom prst="line">
            <a:avLst/>
          </a:prstGeom>
          <a:noFill/>
          <a:ln w="19050">
            <a:solidFill>
              <a:srgbClr val="00FFFF"/>
            </a:solidFill>
            <a:round/>
            <a:headEnd/>
            <a:tailEnd/>
          </a:ln>
        </p:spPr>
        <p:txBody>
          <a:bodyPr/>
          <a:lstStyle/>
          <a:p>
            <a:endParaRPr lang="en-IN"/>
          </a:p>
        </p:txBody>
      </p:sp>
      <p:sp>
        <p:nvSpPr>
          <p:cNvPr id="85022" name="Line 31"/>
          <p:cNvSpPr>
            <a:spLocks noChangeShapeType="1"/>
          </p:cNvSpPr>
          <p:nvPr/>
        </p:nvSpPr>
        <p:spPr bwMode="auto">
          <a:xfrm flipH="1">
            <a:off x="4471988" y="2782888"/>
            <a:ext cx="2233612" cy="1587"/>
          </a:xfrm>
          <a:prstGeom prst="line">
            <a:avLst/>
          </a:prstGeom>
          <a:noFill/>
          <a:ln w="19050">
            <a:solidFill>
              <a:srgbClr val="00FFFF"/>
            </a:solidFill>
            <a:round/>
            <a:headEnd/>
            <a:tailEnd/>
          </a:ln>
        </p:spPr>
        <p:txBody>
          <a:bodyPr/>
          <a:lstStyle/>
          <a:p>
            <a:endParaRPr lang="en-IN"/>
          </a:p>
        </p:txBody>
      </p:sp>
      <p:sp>
        <p:nvSpPr>
          <p:cNvPr id="85023" name="Line 32"/>
          <p:cNvSpPr>
            <a:spLocks noChangeShapeType="1"/>
          </p:cNvSpPr>
          <p:nvPr/>
        </p:nvSpPr>
        <p:spPr bwMode="auto">
          <a:xfrm flipH="1">
            <a:off x="4471988" y="2103438"/>
            <a:ext cx="2233612" cy="1587"/>
          </a:xfrm>
          <a:prstGeom prst="line">
            <a:avLst/>
          </a:prstGeom>
          <a:noFill/>
          <a:ln w="19050">
            <a:solidFill>
              <a:srgbClr val="00FFFF"/>
            </a:solidFill>
            <a:round/>
            <a:headEnd/>
            <a:tailEnd/>
          </a:ln>
        </p:spPr>
        <p:txBody>
          <a:bodyPr/>
          <a:lstStyle/>
          <a:p>
            <a:endParaRPr lang="en-IN"/>
          </a:p>
        </p:txBody>
      </p:sp>
      <p:sp>
        <p:nvSpPr>
          <p:cNvPr id="85024" name="Line 33"/>
          <p:cNvSpPr>
            <a:spLocks noChangeShapeType="1"/>
          </p:cNvSpPr>
          <p:nvPr/>
        </p:nvSpPr>
        <p:spPr bwMode="auto">
          <a:xfrm flipH="1">
            <a:off x="4471988" y="1325563"/>
            <a:ext cx="2233612" cy="1587"/>
          </a:xfrm>
          <a:prstGeom prst="line">
            <a:avLst/>
          </a:prstGeom>
          <a:noFill/>
          <a:ln w="19050">
            <a:solidFill>
              <a:srgbClr val="00FFFF"/>
            </a:solidFill>
            <a:round/>
            <a:headEnd/>
            <a:tailEnd/>
          </a:ln>
        </p:spPr>
        <p:txBody>
          <a:bodyPr/>
          <a:lstStyle/>
          <a:p>
            <a:endParaRPr lang="en-IN"/>
          </a:p>
        </p:txBody>
      </p:sp>
      <p:sp>
        <p:nvSpPr>
          <p:cNvPr id="85025" name="Line 34"/>
          <p:cNvSpPr>
            <a:spLocks noChangeShapeType="1"/>
          </p:cNvSpPr>
          <p:nvPr/>
        </p:nvSpPr>
        <p:spPr bwMode="auto">
          <a:xfrm flipH="1">
            <a:off x="4471988" y="315913"/>
            <a:ext cx="2233612" cy="1587"/>
          </a:xfrm>
          <a:prstGeom prst="line">
            <a:avLst/>
          </a:prstGeom>
          <a:noFill/>
          <a:ln w="19050">
            <a:solidFill>
              <a:srgbClr val="00FFFF"/>
            </a:solidFill>
            <a:round/>
            <a:headEnd/>
            <a:tailEnd/>
          </a:ln>
        </p:spPr>
        <p:txBody>
          <a:bodyPr/>
          <a:lstStyle/>
          <a:p>
            <a:endParaRPr lang="en-IN"/>
          </a:p>
        </p:txBody>
      </p:sp>
      <p:sp>
        <p:nvSpPr>
          <p:cNvPr id="85026" name="Line 35"/>
          <p:cNvSpPr>
            <a:spLocks noChangeShapeType="1"/>
          </p:cNvSpPr>
          <p:nvPr/>
        </p:nvSpPr>
        <p:spPr bwMode="auto">
          <a:xfrm flipH="1">
            <a:off x="4471988" y="665163"/>
            <a:ext cx="2233612" cy="1587"/>
          </a:xfrm>
          <a:prstGeom prst="line">
            <a:avLst/>
          </a:prstGeom>
          <a:noFill/>
          <a:ln w="19050">
            <a:solidFill>
              <a:srgbClr val="00FFFF"/>
            </a:solidFill>
            <a:round/>
            <a:headEnd/>
            <a:tailEnd/>
          </a:ln>
        </p:spPr>
        <p:txBody>
          <a:bodyPr/>
          <a:lstStyle/>
          <a:p>
            <a:endParaRPr lang="en-IN"/>
          </a:p>
        </p:txBody>
      </p:sp>
      <p:sp>
        <p:nvSpPr>
          <p:cNvPr id="85027" name="Line 36"/>
          <p:cNvSpPr>
            <a:spLocks noChangeShapeType="1"/>
          </p:cNvSpPr>
          <p:nvPr/>
        </p:nvSpPr>
        <p:spPr bwMode="auto">
          <a:xfrm flipH="1">
            <a:off x="4471988" y="995363"/>
            <a:ext cx="2233612" cy="1587"/>
          </a:xfrm>
          <a:prstGeom prst="line">
            <a:avLst/>
          </a:prstGeom>
          <a:noFill/>
          <a:ln w="19050">
            <a:solidFill>
              <a:srgbClr val="00FFFF"/>
            </a:solidFill>
            <a:round/>
            <a:headEnd/>
            <a:tailEnd/>
          </a:ln>
        </p:spPr>
        <p:txBody>
          <a:bodyPr/>
          <a:lstStyle/>
          <a:p>
            <a:endParaRPr lang="en-IN"/>
          </a:p>
        </p:txBody>
      </p:sp>
      <p:sp>
        <p:nvSpPr>
          <p:cNvPr id="85028" name="Rectangle 37"/>
          <p:cNvSpPr>
            <a:spLocks noChangeArrowheads="1"/>
          </p:cNvSpPr>
          <p:nvPr/>
        </p:nvSpPr>
        <p:spPr bwMode="auto">
          <a:xfrm>
            <a:off x="4899025" y="2511425"/>
            <a:ext cx="433388"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Move</a:t>
            </a:r>
            <a:endParaRPr lang="en-CA" sz="2400">
              <a:latin typeface="Times New Roman" pitchFamily="18" charset="0"/>
            </a:endParaRPr>
          </a:p>
        </p:txBody>
      </p:sp>
      <p:sp>
        <p:nvSpPr>
          <p:cNvPr id="85029" name="Rectangle 38"/>
          <p:cNvSpPr>
            <a:spLocks noChangeArrowheads="1"/>
          </p:cNvSpPr>
          <p:nvPr/>
        </p:nvSpPr>
        <p:spPr bwMode="auto">
          <a:xfrm>
            <a:off x="4899025" y="2160588"/>
            <a:ext cx="315913"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Add</a:t>
            </a:r>
            <a:endParaRPr lang="en-CA" sz="2400">
              <a:latin typeface="Times New Roman" pitchFamily="18" charset="0"/>
            </a:endParaRPr>
          </a:p>
        </p:txBody>
      </p:sp>
      <p:sp>
        <p:nvSpPr>
          <p:cNvPr id="85030" name="Rectangle 39"/>
          <p:cNvSpPr>
            <a:spLocks noChangeArrowheads="1"/>
          </p:cNvSpPr>
          <p:nvPr/>
        </p:nvSpPr>
        <p:spPr bwMode="auto">
          <a:xfrm>
            <a:off x="3713163" y="2490788"/>
            <a:ext cx="39687" cy="212725"/>
          </a:xfrm>
          <a:prstGeom prst="rect">
            <a:avLst/>
          </a:prstGeom>
          <a:noFill/>
          <a:ln w="9525">
            <a:noFill/>
            <a:miter lim="800000"/>
            <a:headEnd/>
            <a:tailEnd/>
          </a:ln>
        </p:spPr>
        <p:txBody>
          <a:bodyPr wrap="none" lIns="0" tIns="0" rIns="0" bIns="0">
            <a:spAutoFit/>
          </a:bodyPr>
          <a:lstStyle/>
          <a:p>
            <a:r>
              <a:rPr lang="en-CA" sz="1400" i="1">
                <a:solidFill>
                  <a:srgbClr val="000000"/>
                </a:solidFill>
                <a:latin typeface="Nimbus Roman No9 L" charset="0"/>
              </a:rPr>
              <a:t>i</a:t>
            </a:r>
            <a:endParaRPr lang="en-CA" sz="2400">
              <a:latin typeface="Times New Roman" pitchFamily="18" charset="0"/>
            </a:endParaRPr>
          </a:p>
        </p:txBody>
      </p:sp>
      <p:sp>
        <p:nvSpPr>
          <p:cNvPr id="85031" name="Rectangle 40"/>
          <p:cNvSpPr>
            <a:spLocks noChangeArrowheads="1"/>
          </p:cNvSpPr>
          <p:nvPr/>
        </p:nvSpPr>
        <p:spPr bwMode="auto">
          <a:xfrm>
            <a:off x="3967163" y="2500313"/>
            <a:ext cx="98425"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4</a:t>
            </a:r>
            <a:endParaRPr lang="en-CA" sz="2400">
              <a:latin typeface="Times New Roman" pitchFamily="18" charset="0"/>
            </a:endParaRPr>
          </a:p>
        </p:txBody>
      </p:sp>
      <p:sp>
        <p:nvSpPr>
          <p:cNvPr id="85032" name="Rectangle 41"/>
          <p:cNvSpPr>
            <a:spLocks noChangeArrowheads="1"/>
          </p:cNvSpPr>
          <p:nvPr/>
        </p:nvSpPr>
        <p:spPr bwMode="auto">
          <a:xfrm>
            <a:off x="4064000" y="2500313"/>
            <a:ext cx="98425" cy="212725"/>
          </a:xfrm>
          <a:prstGeom prst="rect">
            <a:avLst/>
          </a:prstGeom>
          <a:noFill/>
          <a:ln w="9525">
            <a:noFill/>
            <a:miter lim="800000"/>
            <a:headEnd/>
            <a:tailEnd/>
          </a:ln>
        </p:spPr>
        <p:txBody>
          <a:bodyPr wrap="none" lIns="0" tIns="0" rIns="0" bIns="0">
            <a:spAutoFit/>
          </a:bodyPr>
          <a:lstStyle/>
          <a:p>
            <a:r>
              <a:rPr lang="en-CA" sz="1400" i="1">
                <a:solidFill>
                  <a:srgbClr val="000000"/>
                </a:solidFill>
                <a:latin typeface="Nimbus Roman No9 L" charset="0"/>
              </a:rPr>
              <a:t>n</a:t>
            </a:r>
            <a:endParaRPr lang="en-CA" sz="2400">
              <a:latin typeface="Times New Roman" pitchFamily="18" charset="0"/>
            </a:endParaRPr>
          </a:p>
        </p:txBody>
      </p:sp>
      <p:sp>
        <p:nvSpPr>
          <p:cNvPr id="85033" name="Rectangle 42"/>
          <p:cNvSpPr>
            <a:spLocks noChangeArrowheads="1"/>
          </p:cNvSpPr>
          <p:nvPr/>
        </p:nvSpPr>
        <p:spPr bwMode="auto">
          <a:xfrm>
            <a:off x="3811588" y="2509838"/>
            <a:ext cx="103187"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a:t>
            </a:r>
            <a:endParaRPr lang="en-CA" sz="2400">
              <a:latin typeface="Times New Roman" pitchFamily="18" charset="0"/>
            </a:endParaRPr>
          </a:p>
        </p:txBody>
      </p:sp>
      <p:sp>
        <p:nvSpPr>
          <p:cNvPr id="85034" name="Rectangle 43"/>
          <p:cNvSpPr>
            <a:spLocks noChangeArrowheads="1"/>
          </p:cNvSpPr>
          <p:nvPr/>
        </p:nvSpPr>
        <p:spPr bwMode="auto">
          <a:xfrm>
            <a:off x="3713163" y="2160588"/>
            <a:ext cx="39687" cy="212725"/>
          </a:xfrm>
          <a:prstGeom prst="rect">
            <a:avLst/>
          </a:prstGeom>
          <a:noFill/>
          <a:ln w="9525">
            <a:noFill/>
            <a:miter lim="800000"/>
            <a:headEnd/>
            <a:tailEnd/>
          </a:ln>
        </p:spPr>
        <p:txBody>
          <a:bodyPr wrap="none" lIns="0" tIns="0" rIns="0" bIns="0">
            <a:spAutoFit/>
          </a:bodyPr>
          <a:lstStyle/>
          <a:p>
            <a:r>
              <a:rPr lang="en-CA" sz="1400" i="1">
                <a:solidFill>
                  <a:srgbClr val="000000"/>
                </a:solidFill>
                <a:latin typeface="Nimbus Roman No9 L" charset="0"/>
              </a:rPr>
              <a:t>i</a:t>
            </a:r>
            <a:endParaRPr lang="en-CA" sz="2400">
              <a:latin typeface="Times New Roman" pitchFamily="18" charset="0"/>
            </a:endParaRPr>
          </a:p>
        </p:txBody>
      </p:sp>
      <p:sp>
        <p:nvSpPr>
          <p:cNvPr id="85035" name="Rectangle 44"/>
          <p:cNvSpPr>
            <a:spLocks noChangeArrowheads="1"/>
          </p:cNvSpPr>
          <p:nvPr/>
        </p:nvSpPr>
        <p:spPr bwMode="auto">
          <a:xfrm>
            <a:off x="3967163" y="2170113"/>
            <a:ext cx="98425"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4</a:t>
            </a:r>
            <a:endParaRPr lang="en-CA" sz="2400">
              <a:latin typeface="Times New Roman" pitchFamily="18" charset="0"/>
            </a:endParaRPr>
          </a:p>
        </p:txBody>
      </p:sp>
      <p:sp>
        <p:nvSpPr>
          <p:cNvPr id="85036" name="Rectangle 45"/>
          <p:cNvSpPr>
            <a:spLocks noChangeArrowheads="1"/>
          </p:cNvSpPr>
          <p:nvPr/>
        </p:nvSpPr>
        <p:spPr bwMode="auto">
          <a:xfrm>
            <a:off x="4064000" y="2170113"/>
            <a:ext cx="98425" cy="212725"/>
          </a:xfrm>
          <a:prstGeom prst="rect">
            <a:avLst/>
          </a:prstGeom>
          <a:noFill/>
          <a:ln w="9525">
            <a:noFill/>
            <a:miter lim="800000"/>
            <a:headEnd/>
            <a:tailEnd/>
          </a:ln>
        </p:spPr>
        <p:txBody>
          <a:bodyPr wrap="none" lIns="0" tIns="0" rIns="0" bIns="0">
            <a:spAutoFit/>
          </a:bodyPr>
          <a:lstStyle/>
          <a:p>
            <a:r>
              <a:rPr lang="en-CA" sz="1400" i="1">
                <a:solidFill>
                  <a:srgbClr val="000000"/>
                </a:solidFill>
                <a:latin typeface="Nimbus Roman No9 L" charset="0"/>
              </a:rPr>
              <a:t>n</a:t>
            </a:r>
            <a:endParaRPr lang="en-CA" sz="2400">
              <a:latin typeface="Times New Roman" pitchFamily="18" charset="0"/>
            </a:endParaRPr>
          </a:p>
        </p:txBody>
      </p:sp>
      <p:sp>
        <p:nvSpPr>
          <p:cNvPr id="85037" name="Rectangle 46"/>
          <p:cNvSpPr>
            <a:spLocks noChangeArrowheads="1"/>
          </p:cNvSpPr>
          <p:nvPr/>
        </p:nvSpPr>
        <p:spPr bwMode="auto">
          <a:xfrm>
            <a:off x="4316413" y="2170113"/>
            <a:ext cx="98425"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4</a:t>
            </a:r>
            <a:endParaRPr lang="en-CA" sz="2400">
              <a:latin typeface="Times New Roman" pitchFamily="18" charset="0"/>
            </a:endParaRPr>
          </a:p>
        </p:txBody>
      </p:sp>
      <p:sp>
        <p:nvSpPr>
          <p:cNvPr id="85038" name="Rectangle 47"/>
          <p:cNvSpPr>
            <a:spLocks noChangeArrowheads="1"/>
          </p:cNvSpPr>
          <p:nvPr/>
        </p:nvSpPr>
        <p:spPr bwMode="auto">
          <a:xfrm>
            <a:off x="4179888" y="2170113"/>
            <a:ext cx="58737"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a:t>
            </a:r>
            <a:endParaRPr lang="en-CA" sz="2400">
              <a:latin typeface="Times New Roman" pitchFamily="18" charset="0"/>
            </a:endParaRPr>
          </a:p>
        </p:txBody>
      </p:sp>
      <p:sp>
        <p:nvSpPr>
          <p:cNvPr id="85039" name="Rectangle 48"/>
          <p:cNvSpPr>
            <a:spLocks noChangeArrowheads="1"/>
          </p:cNvSpPr>
          <p:nvPr/>
        </p:nvSpPr>
        <p:spPr bwMode="auto">
          <a:xfrm>
            <a:off x="3811588" y="2170113"/>
            <a:ext cx="103187"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a:t>
            </a:r>
            <a:endParaRPr lang="en-CA" sz="2400">
              <a:latin typeface="Times New Roman" pitchFamily="18" charset="0"/>
            </a:endParaRPr>
          </a:p>
        </p:txBody>
      </p:sp>
      <p:sp>
        <p:nvSpPr>
          <p:cNvPr id="85040" name="Rectangle 49"/>
          <p:cNvSpPr>
            <a:spLocks noChangeArrowheads="1"/>
          </p:cNvSpPr>
          <p:nvPr/>
        </p:nvSpPr>
        <p:spPr bwMode="auto">
          <a:xfrm>
            <a:off x="3713163" y="1035050"/>
            <a:ext cx="39687" cy="212725"/>
          </a:xfrm>
          <a:prstGeom prst="rect">
            <a:avLst/>
          </a:prstGeom>
          <a:noFill/>
          <a:ln w="9525">
            <a:noFill/>
            <a:miter lim="800000"/>
            <a:headEnd/>
            <a:tailEnd/>
          </a:ln>
        </p:spPr>
        <p:txBody>
          <a:bodyPr wrap="none" lIns="0" tIns="0" rIns="0" bIns="0">
            <a:spAutoFit/>
          </a:bodyPr>
          <a:lstStyle/>
          <a:p>
            <a:r>
              <a:rPr lang="en-CA" sz="1400" i="1">
                <a:solidFill>
                  <a:srgbClr val="000000"/>
                </a:solidFill>
                <a:latin typeface="Nimbus Roman No9 L" charset="0"/>
              </a:rPr>
              <a:t>i</a:t>
            </a:r>
            <a:endParaRPr lang="en-CA" sz="2400">
              <a:latin typeface="Times New Roman" pitchFamily="18" charset="0"/>
            </a:endParaRPr>
          </a:p>
        </p:txBody>
      </p:sp>
      <p:sp>
        <p:nvSpPr>
          <p:cNvPr id="85041" name="Rectangle 50"/>
          <p:cNvSpPr>
            <a:spLocks noChangeArrowheads="1"/>
          </p:cNvSpPr>
          <p:nvPr/>
        </p:nvSpPr>
        <p:spPr bwMode="auto">
          <a:xfrm>
            <a:off x="3967163" y="1035050"/>
            <a:ext cx="98425"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8</a:t>
            </a:r>
            <a:endParaRPr lang="en-CA" sz="2400">
              <a:latin typeface="Times New Roman" pitchFamily="18" charset="0"/>
            </a:endParaRPr>
          </a:p>
        </p:txBody>
      </p:sp>
      <p:sp>
        <p:nvSpPr>
          <p:cNvPr id="85042" name="Rectangle 51"/>
          <p:cNvSpPr>
            <a:spLocks noChangeArrowheads="1"/>
          </p:cNvSpPr>
          <p:nvPr/>
        </p:nvSpPr>
        <p:spPr bwMode="auto">
          <a:xfrm>
            <a:off x="3811588" y="1035050"/>
            <a:ext cx="103187"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a:t>
            </a:r>
            <a:endParaRPr lang="en-CA" sz="2400">
              <a:latin typeface="Times New Roman" pitchFamily="18" charset="0"/>
            </a:endParaRPr>
          </a:p>
        </p:txBody>
      </p:sp>
      <p:sp>
        <p:nvSpPr>
          <p:cNvPr id="85043" name="Rectangle 52"/>
          <p:cNvSpPr>
            <a:spLocks noChangeArrowheads="1"/>
          </p:cNvSpPr>
          <p:nvPr/>
        </p:nvSpPr>
        <p:spPr bwMode="auto">
          <a:xfrm>
            <a:off x="3713163" y="704850"/>
            <a:ext cx="39687" cy="212725"/>
          </a:xfrm>
          <a:prstGeom prst="rect">
            <a:avLst/>
          </a:prstGeom>
          <a:noFill/>
          <a:ln w="9525">
            <a:noFill/>
            <a:miter lim="800000"/>
            <a:headEnd/>
            <a:tailEnd/>
          </a:ln>
        </p:spPr>
        <p:txBody>
          <a:bodyPr wrap="none" lIns="0" tIns="0" rIns="0" bIns="0">
            <a:spAutoFit/>
          </a:bodyPr>
          <a:lstStyle/>
          <a:p>
            <a:r>
              <a:rPr lang="en-CA" sz="1400" i="1">
                <a:solidFill>
                  <a:srgbClr val="000000"/>
                </a:solidFill>
                <a:latin typeface="Nimbus Roman No9 L" charset="0"/>
              </a:rPr>
              <a:t>i</a:t>
            </a:r>
            <a:endParaRPr lang="en-CA" sz="2400">
              <a:latin typeface="Times New Roman" pitchFamily="18" charset="0"/>
            </a:endParaRPr>
          </a:p>
        </p:txBody>
      </p:sp>
      <p:sp>
        <p:nvSpPr>
          <p:cNvPr id="85044" name="Rectangle 53"/>
          <p:cNvSpPr>
            <a:spLocks noChangeArrowheads="1"/>
          </p:cNvSpPr>
          <p:nvPr/>
        </p:nvSpPr>
        <p:spPr bwMode="auto">
          <a:xfrm>
            <a:off x="3967163" y="704850"/>
            <a:ext cx="98425"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4</a:t>
            </a:r>
            <a:endParaRPr lang="en-CA" sz="2400">
              <a:latin typeface="Times New Roman" pitchFamily="18" charset="0"/>
            </a:endParaRPr>
          </a:p>
        </p:txBody>
      </p:sp>
      <p:sp>
        <p:nvSpPr>
          <p:cNvPr id="85045" name="Rectangle 54"/>
          <p:cNvSpPr>
            <a:spLocks noChangeArrowheads="1"/>
          </p:cNvSpPr>
          <p:nvPr/>
        </p:nvSpPr>
        <p:spPr bwMode="auto">
          <a:xfrm>
            <a:off x="3811588" y="704850"/>
            <a:ext cx="103187"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a:t>
            </a:r>
            <a:endParaRPr lang="en-CA" sz="2400">
              <a:latin typeface="Times New Roman" pitchFamily="18" charset="0"/>
            </a:endParaRPr>
          </a:p>
        </p:txBody>
      </p:sp>
      <p:sp>
        <p:nvSpPr>
          <p:cNvPr id="85046" name="Text Box 55"/>
          <p:cNvSpPr txBox="1">
            <a:spLocks noChangeArrowheads="1"/>
          </p:cNvSpPr>
          <p:nvPr/>
        </p:nvSpPr>
        <p:spPr bwMode="auto">
          <a:xfrm>
            <a:off x="5430838" y="1360488"/>
            <a:ext cx="266700" cy="879475"/>
          </a:xfrm>
          <a:prstGeom prst="rect">
            <a:avLst/>
          </a:prstGeom>
          <a:noFill/>
          <a:ln w="9525">
            <a:noFill/>
            <a:miter lim="800000"/>
            <a:headEnd/>
            <a:tailEnd/>
          </a:ln>
        </p:spPr>
        <p:txBody>
          <a:bodyPr>
            <a:spAutoFit/>
          </a:bodyPr>
          <a:lstStyle/>
          <a:p>
            <a:pPr>
              <a:lnSpc>
                <a:spcPct val="20000"/>
              </a:lnSpc>
              <a:spcBef>
                <a:spcPct val="50000"/>
              </a:spcBef>
            </a:pPr>
            <a:endParaRPr lang="zh-CN" altLang="en-US" sz="2000">
              <a:latin typeface="Nimbus Roman No9 L" charset="0"/>
              <a:ea typeface="SimSun" pitchFamily="2" charset="-122"/>
            </a:endParaRPr>
          </a:p>
          <a:p>
            <a:pPr>
              <a:lnSpc>
                <a:spcPct val="20000"/>
              </a:lnSpc>
              <a:spcBef>
                <a:spcPct val="50000"/>
              </a:spcBef>
            </a:pPr>
            <a:r>
              <a:rPr lang="en-CA" sz="1600">
                <a:latin typeface="Nimbus Roman No9 L" charset="0"/>
              </a:rPr>
              <a:t>•</a:t>
            </a:r>
            <a:endParaRPr lang="en-US" altLang="zh-CN" sz="1600">
              <a:latin typeface="Nimbus Roman No9 L" charset="0"/>
              <a:ea typeface="SimSun" pitchFamily="2" charset="-122"/>
            </a:endParaRPr>
          </a:p>
          <a:p>
            <a:pPr>
              <a:lnSpc>
                <a:spcPct val="20000"/>
              </a:lnSpc>
              <a:spcBef>
                <a:spcPct val="50000"/>
              </a:spcBef>
            </a:pPr>
            <a:r>
              <a:rPr lang="en-CA" sz="1600">
                <a:latin typeface="Nimbus Roman No9 L" charset="0"/>
              </a:rPr>
              <a:t>•</a:t>
            </a:r>
            <a:endParaRPr lang="en-US" altLang="zh-CN" sz="1600">
              <a:latin typeface="Nimbus Roman No9 L" charset="0"/>
              <a:ea typeface="SimSun" pitchFamily="2" charset="-122"/>
            </a:endParaRPr>
          </a:p>
          <a:p>
            <a:pPr>
              <a:lnSpc>
                <a:spcPct val="20000"/>
              </a:lnSpc>
              <a:spcBef>
                <a:spcPct val="50000"/>
              </a:spcBef>
            </a:pPr>
            <a:r>
              <a:rPr lang="en-CA" sz="1600">
                <a:latin typeface="Nimbus Roman No9 L" charset="0"/>
              </a:rPr>
              <a:t>•</a:t>
            </a:r>
          </a:p>
          <a:p>
            <a:pPr>
              <a:lnSpc>
                <a:spcPct val="20000"/>
              </a:lnSpc>
              <a:spcBef>
                <a:spcPct val="50000"/>
              </a:spcBef>
            </a:pPr>
            <a:endParaRPr lang="en-CA" sz="2000">
              <a:latin typeface="Nimbus Roman No9 L" charset="0"/>
            </a:endParaRPr>
          </a:p>
        </p:txBody>
      </p:sp>
      <p:sp>
        <p:nvSpPr>
          <p:cNvPr id="85047" name="Text Box 56"/>
          <p:cNvSpPr txBox="1">
            <a:spLocks noChangeArrowheads="1"/>
          </p:cNvSpPr>
          <p:nvPr/>
        </p:nvSpPr>
        <p:spPr bwMode="auto">
          <a:xfrm>
            <a:off x="5421313" y="3141663"/>
            <a:ext cx="266700" cy="879475"/>
          </a:xfrm>
          <a:prstGeom prst="rect">
            <a:avLst/>
          </a:prstGeom>
          <a:noFill/>
          <a:ln w="9525">
            <a:noFill/>
            <a:miter lim="800000"/>
            <a:headEnd/>
            <a:tailEnd/>
          </a:ln>
        </p:spPr>
        <p:txBody>
          <a:bodyPr>
            <a:spAutoFit/>
          </a:bodyPr>
          <a:lstStyle/>
          <a:p>
            <a:pPr>
              <a:lnSpc>
                <a:spcPct val="20000"/>
              </a:lnSpc>
              <a:spcBef>
                <a:spcPct val="50000"/>
              </a:spcBef>
            </a:pPr>
            <a:endParaRPr lang="zh-CN" altLang="en-US" sz="2000">
              <a:latin typeface="Nimbus Roman No9 L" charset="0"/>
              <a:ea typeface="SimSun" pitchFamily="2" charset="-122"/>
            </a:endParaRPr>
          </a:p>
          <a:p>
            <a:pPr>
              <a:lnSpc>
                <a:spcPct val="20000"/>
              </a:lnSpc>
              <a:spcBef>
                <a:spcPct val="50000"/>
              </a:spcBef>
            </a:pPr>
            <a:r>
              <a:rPr lang="en-CA" sz="1600">
                <a:latin typeface="Nimbus Roman No9 L" charset="0"/>
              </a:rPr>
              <a:t>•</a:t>
            </a:r>
            <a:endParaRPr lang="en-US" altLang="zh-CN" sz="1600">
              <a:latin typeface="Nimbus Roman No9 L" charset="0"/>
              <a:ea typeface="SimSun" pitchFamily="2" charset="-122"/>
            </a:endParaRPr>
          </a:p>
          <a:p>
            <a:pPr>
              <a:lnSpc>
                <a:spcPct val="20000"/>
              </a:lnSpc>
              <a:spcBef>
                <a:spcPct val="50000"/>
              </a:spcBef>
            </a:pPr>
            <a:r>
              <a:rPr lang="en-CA" sz="1600">
                <a:latin typeface="Nimbus Roman No9 L" charset="0"/>
              </a:rPr>
              <a:t>•</a:t>
            </a:r>
            <a:endParaRPr lang="en-US" altLang="zh-CN" sz="1600">
              <a:latin typeface="Nimbus Roman No9 L" charset="0"/>
              <a:ea typeface="SimSun" pitchFamily="2" charset="-122"/>
            </a:endParaRPr>
          </a:p>
          <a:p>
            <a:pPr>
              <a:lnSpc>
                <a:spcPct val="20000"/>
              </a:lnSpc>
              <a:spcBef>
                <a:spcPct val="50000"/>
              </a:spcBef>
            </a:pPr>
            <a:r>
              <a:rPr lang="en-CA" sz="1600">
                <a:latin typeface="Nimbus Roman No9 L" charset="0"/>
              </a:rPr>
              <a:t>•</a:t>
            </a:r>
          </a:p>
          <a:p>
            <a:pPr>
              <a:lnSpc>
                <a:spcPct val="20000"/>
              </a:lnSpc>
              <a:spcBef>
                <a:spcPct val="50000"/>
              </a:spcBef>
            </a:pPr>
            <a:endParaRPr lang="en-CA" sz="2000">
              <a:latin typeface="Nimbus Roman No9 L" charset="0"/>
            </a:endParaRPr>
          </a:p>
        </p:txBody>
      </p:sp>
      <p:sp>
        <p:nvSpPr>
          <p:cNvPr id="85048" name="Text Box 57"/>
          <p:cNvSpPr txBox="1">
            <a:spLocks noChangeArrowheads="1"/>
          </p:cNvSpPr>
          <p:nvPr/>
        </p:nvSpPr>
        <p:spPr bwMode="auto">
          <a:xfrm>
            <a:off x="5440363" y="4941888"/>
            <a:ext cx="266700" cy="879475"/>
          </a:xfrm>
          <a:prstGeom prst="rect">
            <a:avLst/>
          </a:prstGeom>
          <a:noFill/>
          <a:ln w="9525">
            <a:noFill/>
            <a:miter lim="800000"/>
            <a:headEnd/>
            <a:tailEnd/>
          </a:ln>
        </p:spPr>
        <p:txBody>
          <a:bodyPr>
            <a:spAutoFit/>
          </a:bodyPr>
          <a:lstStyle/>
          <a:p>
            <a:pPr>
              <a:lnSpc>
                <a:spcPct val="20000"/>
              </a:lnSpc>
              <a:spcBef>
                <a:spcPct val="50000"/>
              </a:spcBef>
            </a:pPr>
            <a:endParaRPr lang="zh-CN" altLang="en-US" sz="2000">
              <a:latin typeface="Nimbus Roman No9 L" charset="0"/>
              <a:ea typeface="SimSun" pitchFamily="2" charset="-122"/>
            </a:endParaRPr>
          </a:p>
          <a:p>
            <a:pPr>
              <a:lnSpc>
                <a:spcPct val="20000"/>
              </a:lnSpc>
              <a:spcBef>
                <a:spcPct val="50000"/>
              </a:spcBef>
            </a:pPr>
            <a:r>
              <a:rPr lang="en-CA" sz="1600">
                <a:latin typeface="Nimbus Roman No9 L" charset="0"/>
              </a:rPr>
              <a:t>•</a:t>
            </a:r>
            <a:endParaRPr lang="en-US" altLang="zh-CN" sz="1600">
              <a:latin typeface="Nimbus Roman No9 L" charset="0"/>
              <a:ea typeface="SimSun" pitchFamily="2" charset="-122"/>
            </a:endParaRPr>
          </a:p>
          <a:p>
            <a:pPr>
              <a:lnSpc>
                <a:spcPct val="20000"/>
              </a:lnSpc>
              <a:spcBef>
                <a:spcPct val="50000"/>
              </a:spcBef>
            </a:pPr>
            <a:r>
              <a:rPr lang="en-CA" sz="1600">
                <a:latin typeface="Nimbus Roman No9 L" charset="0"/>
              </a:rPr>
              <a:t>•</a:t>
            </a:r>
            <a:endParaRPr lang="en-US" altLang="zh-CN" sz="1600">
              <a:latin typeface="Nimbus Roman No9 L" charset="0"/>
              <a:ea typeface="SimSun" pitchFamily="2" charset="-122"/>
            </a:endParaRPr>
          </a:p>
          <a:p>
            <a:pPr>
              <a:lnSpc>
                <a:spcPct val="20000"/>
              </a:lnSpc>
              <a:spcBef>
                <a:spcPct val="50000"/>
              </a:spcBef>
            </a:pPr>
            <a:r>
              <a:rPr lang="en-CA" sz="1600">
                <a:latin typeface="Nimbus Roman No9 L" charset="0"/>
              </a:rPr>
              <a:t>•</a:t>
            </a:r>
          </a:p>
          <a:p>
            <a:pPr>
              <a:lnSpc>
                <a:spcPct val="20000"/>
              </a:lnSpc>
              <a:spcBef>
                <a:spcPct val="50000"/>
              </a:spcBef>
            </a:pPr>
            <a:endParaRPr lang="en-CA" sz="2000">
              <a:latin typeface="Nimbus Roman No9 L"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p:txBody>
          <a:bodyPr/>
          <a:lstStyle/>
          <a:p>
            <a:pPr eaLnBrk="1" hangingPunct="1"/>
            <a:r>
              <a:rPr lang="en-US" altLang="zh-CN" smtClean="0">
                <a:ea typeface="SimSun" pitchFamily="2" charset="-122"/>
              </a:rPr>
              <a:t>Branching</a:t>
            </a:r>
          </a:p>
        </p:txBody>
      </p:sp>
      <p:sp>
        <p:nvSpPr>
          <p:cNvPr id="86019" name="Rectangle 4"/>
          <p:cNvSpPr>
            <a:spLocks noChangeArrowheads="1"/>
          </p:cNvSpPr>
          <p:nvPr/>
        </p:nvSpPr>
        <p:spPr bwMode="auto">
          <a:xfrm>
            <a:off x="6470650" y="257175"/>
            <a:ext cx="404813"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N,R1</a:t>
            </a:r>
            <a:endParaRPr lang="en-CA" sz="2400">
              <a:latin typeface="Times New Roman" pitchFamily="18" charset="0"/>
            </a:endParaRPr>
          </a:p>
        </p:txBody>
      </p:sp>
      <p:sp>
        <p:nvSpPr>
          <p:cNvPr id="86020" name="Rectangle 5"/>
          <p:cNvSpPr>
            <a:spLocks noChangeArrowheads="1"/>
          </p:cNvSpPr>
          <p:nvPr/>
        </p:nvSpPr>
        <p:spPr bwMode="auto">
          <a:xfrm>
            <a:off x="5494338" y="257175"/>
            <a:ext cx="433387"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Move</a:t>
            </a:r>
            <a:endParaRPr lang="en-CA" sz="2400">
              <a:latin typeface="Times New Roman" pitchFamily="18" charset="0"/>
            </a:endParaRPr>
          </a:p>
        </p:txBody>
      </p:sp>
      <p:sp>
        <p:nvSpPr>
          <p:cNvPr id="86021" name="Rectangle 6"/>
          <p:cNvSpPr>
            <a:spLocks noChangeArrowheads="1"/>
          </p:cNvSpPr>
          <p:nvPr/>
        </p:nvSpPr>
        <p:spPr bwMode="auto">
          <a:xfrm>
            <a:off x="4340225" y="6218238"/>
            <a:ext cx="404813"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NUM</a:t>
            </a:r>
            <a:endParaRPr lang="en-CA" sz="2400">
              <a:latin typeface="Times New Roman" pitchFamily="18" charset="0"/>
            </a:endParaRPr>
          </a:p>
        </p:txBody>
      </p:sp>
      <p:sp>
        <p:nvSpPr>
          <p:cNvPr id="86022" name="Rectangle 7"/>
          <p:cNvSpPr>
            <a:spLocks noChangeArrowheads="1"/>
          </p:cNvSpPr>
          <p:nvPr/>
        </p:nvSpPr>
        <p:spPr bwMode="auto">
          <a:xfrm>
            <a:off x="4751388" y="6218238"/>
            <a:ext cx="98425" cy="212725"/>
          </a:xfrm>
          <a:prstGeom prst="rect">
            <a:avLst/>
          </a:prstGeom>
          <a:noFill/>
          <a:ln w="9525">
            <a:noFill/>
            <a:miter lim="800000"/>
            <a:headEnd/>
            <a:tailEnd/>
          </a:ln>
        </p:spPr>
        <p:txBody>
          <a:bodyPr wrap="none" lIns="0" tIns="0" rIns="0" bIns="0">
            <a:spAutoFit/>
          </a:bodyPr>
          <a:lstStyle/>
          <a:p>
            <a:r>
              <a:rPr lang="en-CA" sz="1400" i="1">
                <a:solidFill>
                  <a:srgbClr val="000000"/>
                </a:solidFill>
                <a:latin typeface="Nimbus Roman No9 L" charset="0"/>
              </a:rPr>
              <a:t>n</a:t>
            </a:r>
            <a:endParaRPr lang="en-CA" sz="2400">
              <a:latin typeface="Times New Roman" pitchFamily="18" charset="0"/>
            </a:endParaRPr>
          </a:p>
        </p:txBody>
      </p:sp>
      <p:sp>
        <p:nvSpPr>
          <p:cNvPr id="86023" name="Rectangle 8"/>
          <p:cNvSpPr>
            <a:spLocks noChangeArrowheads="1"/>
          </p:cNvSpPr>
          <p:nvPr/>
        </p:nvSpPr>
        <p:spPr bwMode="auto">
          <a:xfrm>
            <a:off x="4321175" y="5105400"/>
            <a:ext cx="503238"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NUM2</a:t>
            </a:r>
            <a:endParaRPr lang="en-CA" sz="2400">
              <a:latin typeface="Times New Roman" pitchFamily="18" charset="0"/>
            </a:endParaRPr>
          </a:p>
        </p:txBody>
      </p:sp>
      <p:sp>
        <p:nvSpPr>
          <p:cNvPr id="86024" name="Rectangle 9"/>
          <p:cNvSpPr>
            <a:spLocks noChangeArrowheads="1"/>
          </p:cNvSpPr>
          <p:nvPr/>
        </p:nvSpPr>
        <p:spPr bwMode="auto">
          <a:xfrm>
            <a:off x="4321175" y="4752975"/>
            <a:ext cx="503238"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NUM1</a:t>
            </a:r>
            <a:endParaRPr lang="en-CA" sz="2400">
              <a:latin typeface="Times New Roman" pitchFamily="18" charset="0"/>
            </a:endParaRPr>
          </a:p>
        </p:txBody>
      </p:sp>
      <p:sp>
        <p:nvSpPr>
          <p:cNvPr id="86025" name="Rectangle 10"/>
          <p:cNvSpPr>
            <a:spLocks noChangeArrowheads="1"/>
          </p:cNvSpPr>
          <p:nvPr/>
        </p:nvSpPr>
        <p:spPr bwMode="auto">
          <a:xfrm>
            <a:off x="6470650" y="2622550"/>
            <a:ext cx="671513"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R0,SUM</a:t>
            </a:r>
            <a:endParaRPr lang="en-CA" sz="2400">
              <a:latin typeface="Times New Roman" pitchFamily="18" charset="0"/>
            </a:endParaRPr>
          </a:p>
        </p:txBody>
      </p:sp>
      <p:sp>
        <p:nvSpPr>
          <p:cNvPr id="86026" name="Rectangle 11"/>
          <p:cNvSpPr>
            <a:spLocks noChangeArrowheads="1"/>
          </p:cNvSpPr>
          <p:nvPr/>
        </p:nvSpPr>
        <p:spPr bwMode="auto">
          <a:xfrm>
            <a:off x="6470650" y="1938338"/>
            <a:ext cx="227013"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R1</a:t>
            </a:r>
            <a:endParaRPr lang="en-CA" sz="2400">
              <a:latin typeface="Times New Roman" pitchFamily="18" charset="0"/>
            </a:endParaRPr>
          </a:p>
        </p:txBody>
      </p:sp>
      <p:sp>
        <p:nvSpPr>
          <p:cNvPr id="86027" name="Rectangle 12"/>
          <p:cNvSpPr>
            <a:spLocks noChangeArrowheads="1"/>
          </p:cNvSpPr>
          <p:nvPr/>
        </p:nvSpPr>
        <p:spPr bwMode="auto">
          <a:xfrm>
            <a:off x="5414963" y="1449388"/>
            <a:ext cx="1614487"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"Next" number to R0</a:t>
            </a:r>
            <a:endParaRPr lang="en-CA" sz="2400">
              <a:latin typeface="Times New Roman" pitchFamily="18" charset="0"/>
            </a:endParaRPr>
          </a:p>
        </p:txBody>
      </p:sp>
      <p:sp>
        <p:nvSpPr>
          <p:cNvPr id="86028" name="Rectangle 13"/>
          <p:cNvSpPr>
            <a:spLocks noChangeArrowheads="1"/>
          </p:cNvSpPr>
          <p:nvPr/>
        </p:nvSpPr>
        <p:spPr bwMode="auto">
          <a:xfrm>
            <a:off x="228600" y="5105400"/>
            <a:ext cx="3825875" cy="228600"/>
          </a:xfrm>
          <a:prstGeom prst="rect">
            <a:avLst/>
          </a:prstGeom>
          <a:noFill/>
          <a:ln w="9525">
            <a:noFill/>
            <a:miter lim="800000"/>
            <a:headEnd/>
            <a:tailEnd/>
          </a:ln>
        </p:spPr>
        <p:txBody>
          <a:bodyPr wrap="none" lIns="0" tIns="0" rIns="0" bIns="0">
            <a:spAutoFit/>
          </a:bodyPr>
          <a:lstStyle/>
          <a:p>
            <a:r>
              <a:rPr lang="en-CA" sz="1500">
                <a:solidFill>
                  <a:srgbClr val="000000"/>
                </a:solidFill>
                <a:latin typeface="Nimbus Roman No9 L" charset="0"/>
              </a:rPr>
              <a:t>Figure 2.10.   Using a loop to add</a:t>
            </a:r>
            <a:r>
              <a:rPr lang="en-US" altLang="zh-CN" sz="1500">
                <a:solidFill>
                  <a:srgbClr val="000000"/>
                </a:solidFill>
                <a:latin typeface="Nimbus Roman No9 L" charset="0"/>
                <a:ea typeface="SimSun" pitchFamily="2" charset="-122"/>
              </a:rPr>
              <a:t> </a:t>
            </a:r>
            <a:r>
              <a:rPr lang="en-US" altLang="zh-CN" sz="1500" i="1">
                <a:solidFill>
                  <a:srgbClr val="000000"/>
                </a:solidFill>
                <a:latin typeface="Nimbus Roman No9 L" charset="0"/>
                <a:ea typeface="SimSun" pitchFamily="2" charset="-122"/>
              </a:rPr>
              <a:t>n</a:t>
            </a:r>
            <a:r>
              <a:rPr lang="en-US" altLang="zh-CN" sz="1500">
                <a:solidFill>
                  <a:srgbClr val="000000"/>
                </a:solidFill>
                <a:latin typeface="Nimbus Roman No9 L" charset="0"/>
                <a:ea typeface="SimSun" pitchFamily="2" charset="-122"/>
              </a:rPr>
              <a:t> numbers.</a:t>
            </a:r>
            <a:endParaRPr lang="en-CA" sz="2400">
              <a:latin typeface="Times New Roman" pitchFamily="18" charset="0"/>
            </a:endParaRPr>
          </a:p>
        </p:txBody>
      </p:sp>
      <p:sp>
        <p:nvSpPr>
          <p:cNvPr id="86029" name="Line 14"/>
          <p:cNvSpPr>
            <a:spLocks noChangeShapeType="1"/>
          </p:cNvSpPr>
          <p:nvPr/>
        </p:nvSpPr>
        <p:spPr bwMode="auto">
          <a:xfrm flipH="1">
            <a:off x="5102225" y="6511925"/>
            <a:ext cx="2268538" cy="1588"/>
          </a:xfrm>
          <a:prstGeom prst="line">
            <a:avLst/>
          </a:prstGeom>
          <a:noFill/>
          <a:ln w="19050">
            <a:solidFill>
              <a:srgbClr val="00FFFF"/>
            </a:solidFill>
            <a:round/>
            <a:headEnd/>
            <a:tailEnd/>
          </a:ln>
        </p:spPr>
        <p:txBody>
          <a:bodyPr/>
          <a:lstStyle/>
          <a:p>
            <a:endParaRPr lang="en-IN"/>
          </a:p>
        </p:txBody>
      </p:sp>
      <p:sp>
        <p:nvSpPr>
          <p:cNvPr id="86030" name="Line 15"/>
          <p:cNvSpPr>
            <a:spLocks noChangeShapeType="1"/>
          </p:cNvSpPr>
          <p:nvPr/>
        </p:nvSpPr>
        <p:spPr bwMode="auto">
          <a:xfrm flipH="1">
            <a:off x="5102225" y="217488"/>
            <a:ext cx="2268538" cy="1587"/>
          </a:xfrm>
          <a:prstGeom prst="line">
            <a:avLst/>
          </a:prstGeom>
          <a:noFill/>
          <a:ln w="19050">
            <a:solidFill>
              <a:srgbClr val="00FFFF"/>
            </a:solidFill>
            <a:round/>
            <a:headEnd/>
            <a:tailEnd/>
          </a:ln>
        </p:spPr>
        <p:txBody>
          <a:bodyPr/>
          <a:lstStyle/>
          <a:p>
            <a:endParaRPr lang="en-IN"/>
          </a:p>
        </p:txBody>
      </p:sp>
      <p:sp>
        <p:nvSpPr>
          <p:cNvPr id="86031" name="Rectangle 16"/>
          <p:cNvSpPr>
            <a:spLocks noChangeArrowheads="1"/>
          </p:cNvSpPr>
          <p:nvPr/>
        </p:nvSpPr>
        <p:spPr bwMode="auto">
          <a:xfrm>
            <a:off x="6470650" y="2289175"/>
            <a:ext cx="493713"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LOOP</a:t>
            </a:r>
            <a:endParaRPr lang="en-CA" sz="2400">
              <a:latin typeface="Times New Roman" pitchFamily="18" charset="0"/>
            </a:endParaRPr>
          </a:p>
        </p:txBody>
      </p:sp>
      <p:sp>
        <p:nvSpPr>
          <p:cNvPr id="86032" name="Rectangle 17"/>
          <p:cNvSpPr>
            <a:spLocks noChangeArrowheads="1"/>
          </p:cNvSpPr>
          <p:nvPr/>
        </p:nvSpPr>
        <p:spPr bwMode="auto">
          <a:xfrm>
            <a:off x="5494338" y="1938338"/>
            <a:ext cx="866775"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Decrement</a:t>
            </a:r>
            <a:endParaRPr lang="en-CA" sz="2400">
              <a:latin typeface="Times New Roman" pitchFamily="18" charset="0"/>
            </a:endParaRPr>
          </a:p>
        </p:txBody>
      </p:sp>
      <p:sp>
        <p:nvSpPr>
          <p:cNvPr id="86033" name="Rectangle 18"/>
          <p:cNvSpPr>
            <a:spLocks noChangeArrowheads="1"/>
          </p:cNvSpPr>
          <p:nvPr/>
        </p:nvSpPr>
        <p:spPr bwMode="auto">
          <a:xfrm>
            <a:off x="5494338" y="2622550"/>
            <a:ext cx="433387"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Move</a:t>
            </a:r>
            <a:endParaRPr lang="en-CA" sz="2400">
              <a:latin typeface="Times New Roman" pitchFamily="18" charset="0"/>
            </a:endParaRPr>
          </a:p>
        </p:txBody>
      </p:sp>
      <p:sp>
        <p:nvSpPr>
          <p:cNvPr id="86034" name="Rectangle 19"/>
          <p:cNvSpPr>
            <a:spLocks noChangeArrowheads="1"/>
          </p:cNvSpPr>
          <p:nvPr/>
        </p:nvSpPr>
        <p:spPr bwMode="auto">
          <a:xfrm>
            <a:off x="4359275" y="920750"/>
            <a:ext cx="493713"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LOOP</a:t>
            </a:r>
            <a:endParaRPr lang="en-CA" sz="2400">
              <a:latin typeface="Times New Roman" pitchFamily="18" charset="0"/>
            </a:endParaRPr>
          </a:p>
        </p:txBody>
      </p:sp>
      <p:sp>
        <p:nvSpPr>
          <p:cNvPr id="86035" name="Line 20"/>
          <p:cNvSpPr>
            <a:spLocks noChangeShapeType="1"/>
          </p:cNvSpPr>
          <p:nvPr/>
        </p:nvSpPr>
        <p:spPr bwMode="auto">
          <a:xfrm flipH="1">
            <a:off x="5102225" y="1898650"/>
            <a:ext cx="2268538" cy="1588"/>
          </a:xfrm>
          <a:prstGeom prst="line">
            <a:avLst/>
          </a:prstGeom>
          <a:noFill/>
          <a:ln w="19050">
            <a:solidFill>
              <a:srgbClr val="00FFFF"/>
            </a:solidFill>
            <a:round/>
            <a:headEnd/>
            <a:tailEnd/>
          </a:ln>
        </p:spPr>
        <p:txBody>
          <a:bodyPr/>
          <a:lstStyle/>
          <a:p>
            <a:endParaRPr lang="en-IN"/>
          </a:p>
        </p:txBody>
      </p:sp>
      <p:sp>
        <p:nvSpPr>
          <p:cNvPr id="86036" name="Line 21"/>
          <p:cNvSpPr>
            <a:spLocks noChangeShapeType="1"/>
          </p:cNvSpPr>
          <p:nvPr/>
        </p:nvSpPr>
        <p:spPr bwMode="auto">
          <a:xfrm flipV="1">
            <a:off x="5102225" y="1449388"/>
            <a:ext cx="1588" cy="5180012"/>
          </a:xfrm>
          <a:prstGeom prst="line">
            <a:avLst/>
          </a:prstGeom>
          <a:noFill/>
          <a:ln w="19050">
            <a:solidFill>
              <a:srgbClr val="00FFFF"/>
            </a:solidFill>
            <a:round/>
            <a:headEnd/>
            <a:tailEnd/>
          </a:ln>
        </p:spPr>
        <p:txBody>
          <a:bodyPr/>
          <a:lstStyle/>
          <a:p>
            <a:endParaRPr lang="en-IN"/>
          </a:p>
        </p:txBody>
      </p:sp>
      <p:sp>
        <p:nvSpPr>
          <p:cNvPr id="86037" name="Line 22"/>
          <p:cNvSpPr>
            <a:spLocks noChangeShapeType="1"/>
          </p:cNvSpPr>
          <p:nvPr/>
        </p:nvSpPr>
        <p:spPr bwMode="auto">
          <a:xfrm flipV="1">
            <a:off x="5102225" y="100013"/>
            <a:ext cx="1588" cy="1231900"/>
          </a:xfrm>
          <a:prstGeom prst="line">
            <a:avLst/>
          </a:prstGeom>
          <a:noFill/>
          <a:ln w="19050">
            <a:solidFill>
              <a:srgbClr val="00FFFF"/>
            </a:solidFill>
            <a:round/>
            <a:headEnd/>
            <a:tailEnd/>
          </a:ln>
        </p:spPr>
        <p:txBody>
          <a:bodyPr/>
          <a:lstStyle/>
          <a:p>
            <a:endParaRPr lang="en-IN"/>
          </a:p>
        </p:txBody>
      </p:sp>
      <p:sp>
        <p:nvSpPr>
          <p:cNvPr id="86038" name="Line 23"/>
          <p:cNvSpPr>
            <a:spLocks noChangeShapeType="1"/>
          </p:cNvSpPr>
          <p:nvPr/>
        </p:nvSpPr>
        <p:spPr bwMode="auto">
          <a:xfrm flipV="1">
            <a:off x="7370763" y="1449388"/>
            <a:ext cx="1587" cy="5180012"/>
          </a:xfrm>
          <a:prstGeom prst="line">
            <a:avLst/>
          </a:prstGeom>
          <a:noFill/>
          <a:ln w="19050">
            <a:solidFill>
              <a:srgbClr val="00FFFF"/>
            </a:solidFill>
            <a:round/>
            <a:headEnd/>
            <a:tailEnd/>
          </a:ln>
        </p:spPr>
        <p:txBody>
          <a:bodyPr/>
          <a:lstStyle/>
          <a:p>
            <a:endParaRPr lang="en-IN"/>
          </a:p>
        </p:txBody>
      </p:sp>
      <p:sp>
        <p:nvSpPr>
          <p:cNvPr id="86039" name="Line 24"/>
          <p:cNvSpPr>
            <a:spLocks noChangeShapeType="1"/>
          </p:cNvSpPr>
          <p:nvPr/>
        </p:nvSpPr>
        <p:spPr bwMode="auto">
          <a:xfrm flipV="1">
            <a:off x="7370763" y="100013"/>
            <a:ext cx="1587" cy="1231900"/>
          </a:xfrm>
          <a:prstGeom prst="line">
            <a:avLst/>
          </a:prstGeom>
          <a:noFill/>
          <a:ln w="19050">
            <a:solidFill>
              <a:srgbClr val="00FFFF"/>
            </a:solidFill>
            <a:round/>
            <a:headEnd/>
            <a:tailEnd/>
          </a:ln>
        </p:spPr>
        <p:txBody>
          <a:bodyPr/>
          <a:lstStyle/>
          <a:p>
            <a:endParaRPr lang="en-IN"/>
          </a:p>
        </p:txBody>
      </p:sp>
      <p:sp>
        <p:nvSpPr>
          <p:cNvPr id="86040" name="Line 25"/>
          <p:cNvSpPr>
            <a:spLocks noChangeShapeType="1"/>
          </p:cNvSpPr>
          <p:nvPr/>
        </p:nvSpPr>
        <p:spPr bwMode="auto">
          <a:xfrm flipH="1">
            <a:off x="5005388" y="1390650"/>
            <a:ext cx="214312" cy="117475"/>
          </a:xfrm>
          <a:prstGeom prst="line">
            <a:avLst/>
          </a:prstGeom>
          <a:noFill/>
          <a:ln w="19050">
            <a:solidFill>
              <a:srgbClr val="00FFFF"/>
            </a:solidFill>
            <a:round/>
            <a:headEnd/>
            <a:tailEnd/>
          </a:ln>
        </p:spPr>
        <p:txBody>
          <a:bodyPr/>
          <a:lstStyle/>
          <a:p>
            <a:endParaRPr lang="en-IN"/>
          </a:p>
        </p:txBody>
      </p:sp>
      <p:sp>
        <p:nvSpPr>
          <p:cNvPr id="86041" name="Line 26"/>
          <p:cNvSpPr>
            <a:spLocks noChangeShapeType="1"/>
          </p:cNvSpPr>
          <p:nvPr/>
        </p:nvSpPr>
        <p:spPr bwMode="auto">
          <a:xfrm flipH="1">
            <a:off x="5005388" y="1292225"/>
            <a:ext cx="214312" cy="98425"/>
          </a:xfrm>
          <a:prstGeom prst="line">
            <a:avLst/>
          </a:prstGeom>
          <a:noFill/>
          <a:ln w="19050">
            <a:solidFill>
              <a:srgbClr val="00FFFF"/>
            </a:solidFill>
            <a:round/>
            <a:headEnd/>
            <a:tailEnd/>
          </a:ln>
        </p:spPr>
        <p:txBody>
          <a:bodyPr/>
          <a:lstStyle/>
          <a:p>
            <a:endParaRPr lang="en-IN"/>
          </a:p>
        </p:txBody>
      </p:sp>
      <p:sp>
        <p:nvSpPr>
          <p:cNvPr id="86042" name="Line 27"/>
          <p:cNvSpPr>
            <a:spLocks noChangeShapeType="1"/>
          </p:cNvSpPr>
          <p:nvPr/>
        </p:nvSpPr>
        <p:spPr bwMode="auto">
          <a:xfrm flipH="1">
            <a:off x="7253288" y="1390650"/>
            <a:ext cx="214312" cy="117475"/>
          </a:xfrm>
          <a:prstGeom prst="line">
            <a:avLst/>
          </a:prstGeom>
          <a:noFill/>
          <a:ln w="19050">
            <a:solidFill>
              <a:srgbClr val="00FFFF"/>
            </a:solidFill>
            <a:round/>
            <a:headEnd/>
            <a:tailEnd/>
          </a:ln>
        </p:spPr>
        <p:txBody>
          <a:bodyPr/>
          <a:lstStyle/>
          <a:p>
            <a:endParaRPr lang="en-IN"/>
          </a:p>
        </p:txBody>
      </p:sp>
      <p:sp>
        <p:nvSpPr>
          <p:cNvPr id="86043" name="Line 28"/>
          <p:cNvSpPr>
            <a:spLocks noChangeShapeType="1"/>
          </p:cNvSpPr>
          <p:nvPr/>
        </p:nvSpPr>
        <p:spPr bwMode="auto">
          <a:xfrm flipH="1">
            <a:off x="7253288" y="1292225"/>
            <a:ext cx="214312" cy="98425"/>
          </a:xfrm>
          <a:prstGeom prst="line">
            <a:avLst/>
          </a:prstGeom>
          <a:noFill/>
          <a:ln w="19050">
            <a:solidFill>
              <a:srgbClr val="00FFFF"/>
            </a:solidFill>
            <a:round/>
            <a:headEnd/>
            <a:tailEnd/>
          </a:ln>
        </p:spPr>
        <p:txBody>
          <a:bodyPr/>
          <a:lstStyle/>
          <a:p>
            <a:endParaRPr lang="en-IN"/>
          </a:p>
        </p:txBody>
      </p:sp>
      <p:sp>
        <p:nvSpPr>
          <p:cNvPr id="86044" name="Line 29"/>
          <p:cNvSpPr>
            <a:spLocks noChangeShapeType="1"/>
          </p:cNvSpPr>
          <p:nvPr/>
        </p:nvSpPr>
        <p:spPr bwMode="auto">
          <a:xfrm flipH="1">
            <a:off x="5102225" y="550863"/>
            <a:ext cx="2268538" cy="1587"/>
          </a:xfrm>
          <a:prstGeom prst="line">
            <a:avLst/>
          </a:prstGeom>
          <a:noFill/>
          <a:ln w="19050">
            <a:solidFill>
              <a:srgbClr val="00FFFF"/>
            </a:solidFill>
            <a:round/>
            <a:headEnd/>
            <a:tailEnd/>
          </a:ln>
        </p:spPr>
        <p:txBody>
          <a:bodyPr/>
          <a:lstStyle/>
          <a:p>
            <a:endParaRPr lang="en-IN"/>
          </a:p>
        </p:txBody>
      </p:sp>
      <p:sp>
        <p:nvSpPr>
          <p:cNvPr id="86045" name="Line 30"/>
          <p:cNvSpPr>
            <a:spLocks noChangeShapeType="1"/>
          </p:cNvSpPr>
          <p:nvPr/>
        </p:nvSpPr>
        <p:spPr bwMode="auto">
          <a:xfrm flipH="1">
            <a:off x="5102225" y="882650"/>
            <a:ext cx="2268538" cy="1588"/>
          </a:xfrm>
          <a:prstGeom prst="line">
            <a:avLst/>
          </a:prstGeom>
          <a:noFill/>
          <a:ln w="19050">
            <a:solidFill>
              <a:srgbClr val="00FFFF"/>
            </a:solidFill>
            <a:round/>
            <a:headEnd/>
            <a:tailEnd/>
          </a:ln>
        </p:spPr>
        <p:txBody>
          <a:bodyPr/>
          <a:lstStyle/>
          <a:p>
            <a:endParaRPr lang="en-IN"/>
          </a:p>
        </p:txBody>
      </p:sp>
      <p:sp>
        <p:nvSpPr>
          <p:cNvPr id="86046" name="Line 31"/>
          <p:cNvSpPr>
            <a:spLocks noChangeShapeType="1"/>
          </p:cNvSpPr>
          <p:nvPr/>
        </p:nvSpPr>
        <p:spPr bwMode="auto">
          <a:xfrm flipH="1">
            <a:off x="5102225" y="2251075"/>
            <a:ext cx="2268538" cy="1588"/>
          </a:xfrm>
          <a:prstGeom prst="line">
            <a:avLst/>
          </a:prstGeom>
          <a:noFill/>
          <a:ln w="19050">
            <a:solidFill>
              <a:srgbClr val="00FFFF"/>
            </a:solidFill>
            <a:round/>
            <a:headEnd/>
            <a:tailEnd/>
          </a:ln>
        </p:spPr>
        <p:txBody>
          <a:bodyPr/>
          <a:lstStyle/>
          <a:p>
            <a:endParaRPr lang="en-IN"/>
          </a:p>
        </p:txBody>
      </p:sp>
      <p:sp>
        <p:nvSpPr>
          <p:cNvPr id="86047" name="Line 32"/>
          <p:cNvSpPr>
            <a:spLocks noChangeShapeType="1"/>
          </p:cNvSpPr>
          <p:nvPr/>
        </p:nvSpPr>
        <p:spPr bwMode="auto">
          <a:xfrm flipH="1">
            <a:off x="5102225" y="2582863"/>
            <a:ext cx="2268538" cy="1587"/>
          </a:xfrm>
          <a:prstGeom prst="line">
            <a:avLst/>
          </a:prstGeom>
          <a:noFill/>
          <a:ln w="19050">
            <a:solidFill>
              <a:srgbClr val="00FFFF"/>
            </a:solidFill>
            <a:round/>
            <a:headEnd/>
            <a:tailEnd/>
          </a:ln>
        </p:spPr>
        <p:txBody>
          <a:bodyPr/>
          <a:lstStyle/>
          <a:p>
            <a:endParaRPr lang="en-IN"/>
          </a:p>
        </p:txBody>
      </p:sp>
      <p:sp>
        <p:nvSpPr>
          <p:cNvPr id="86048" name="Line 33"/>
          <p:cNvSpPr>
            <a:spLocks noChangeShapeType="1"/>
          </p:cNvSpPr>
          <p:nvPr/>
        </p:nvSpPr>
        <p:spPr bwMode="auto">
          <a:xfrm flipH="1">
            <a:off x="5102225" y="2916238"/>
            <a:ext cx="2268538" cy="1587"/>
          </a:xfrm>
          <a:prstGeom prst="line">
            <a:avLst/>
          </a:prstGeom>
          <a:noFill/>
          <a:ln w="19050">
            <a:solidFill>
              <a:srgbClr val="00FFFF"/>
            </a:solidFill>
            <a:round/>
            <a:headEnd/>
            <a:tailEnd/>
          </a:ln>
        </p:spPr>
        <p:txBody>
          <a:bodyPr/>
          <a:lstStyle/>
          <a:p>
            <a:endParaRPr lang="en-IN"/>
          </a:p>
        </p:txBody>
      </p:sp>
      <p:sp>
        <p:nvSpPr>
          <p:cNvPr id="86049" name="Line 34"/>
          <p:cNvSpPr>
            <a:spLocks noChangeShapeType="1"/>
          </p:cNvSpPr>
          <p:nvPr/>
        </p:nvSpPr>
        <p:spPr bwMode="auto">
          <a:xfrm flipH="1">
            <a:off x="5102225" y="3248025"/>
            <a:ext cx="2268538" cy="1588"/>
          </a:xfrm>
          <a:prstGeom prst="line">
            <a:avLst/>
          </a:prstGeom>
          <a:noFill/>
          <a:ln w="19050">
            <a:solidFill>
              <a:srgbClr val="00FFFF"/>
            </a:solidFill>
            <a:round/>
            <a:headEnd/>
            <a:tailEnd/>
          </a:ln>
        </p:spPr>
        <p:txBody>
          <a:bodyPr/>
          <a:lstStyle/>
          <a:p>
            <a:endParaRPr lang="en-IN"/>
          </a:p>
        </p:txBody>
      </p:sp>
      <p:sp>
        <p:nvSpPr>
          <p:cNvPr id="86050" name="Line 35"/>
          <p:cNvSpPr>
            <a:spLocks noChangeShapeType="1"/>
          </p:cNvSpPr>
          <p:nvPr/>
        </p:nvSpPr>
        <p:spPr bwMode="auto">
          <a:xfrm flipH="1">
            <a:off x="5102225" y="4049713"/>
            <a:ext cx="2268538" cy="1587"/>
          </a:xfrm>
          <a:prstGeom prst="line">
            <a:avLst/>
          </a:prstGeom>
          <a:noFill/>
          <a:ln w="19050">
            <a:solidFill>
              <a:srgbClr val="00FFFF"/>
            </a:solidFill>
            <a:round/>
            <a:headEnd/>
            <a:tailEnd/>
          </a:ln>
        </p:spPr>
        <p:txBody>
          <a:bodyPr/>
          <a:lstStyle/>
          <a:p>
            <a:endParaRPr lang="en-IN"/>
          </a:p>
        </p:txBody>
      </p:sp>
      <p:sp>
        <p:nvSpPr>
          <p:cNvPr id="86051" name="Line 36"/>
          <p:cNvSpPr>
            <a:spLocks noChangeShapeType="1"/>
          </p:cNvSpPr>
          <p:nvPr/>
        </p:nvSpPr>
        <p:spPr bwMode="auto">
          <a:xfrm flipH="1">
            <a:off x="5102225" y="4381500"/>
            <a:ext cx="2268538" cy="1588"/>
          </a:xfrm>
          <a:prstGeom prst="line">
            <a:avLst/>
          </a:prstGeom>
          <a:noFill/>
          <a:ln w="19050">
            <a:solidFill>
              <a:srgbClr val="00FFFF"/>
            </a:solidFill>
            <a:round/>
            <a:headEnd/>
            <a:tailEnd/>
          </a:ln>
        </p:spPr>
        <p:txBody>
          <a:bodyPr/>
          <a:lstStyle/>
          <a:p>
            <a:endParaRPr lang="en-IN"/>
          </a:p>
        </p:txBody>
      </p:sp>
      <p:sp>
        <p:nvSpPr>
          <p:cNvPr id="86052" name="Line 37"/>
          <p:cNvSpPr>
            <a:spLocks noChangeShapeType="1"/>
          </p:cNvSpPr>
          <p:nvPr/>
        </p:nvSpPr>
        <p:spPr bwMode="auto">
          <a:xfrm flipH="1">
            <a:off x="5102225" y="4713288"/>
            <a:ext cx="2268538" cy="1587"/>
          </a:xfrm>
          <a:prstGeom prst="line">
            <a:avLst/>
          </a:prstGeom>
          <a:noFill/>
          <a:ln w="19050">
            <a:solidFill>
              <a:srgbClr val="00FFFF"/>
            </a:solidFill>
            <a:round/>
            <a:headEnd/>
            <a:tailEnd/>
          </a:ln>
        </p:spPr>
        <p:txBody>
          <a:bodyPr/>
          <a:lstStyle/>
          <a:p>
            <a:endParaRPr lang="en-IN"/>
          </a:p>
        </p:txBody>
      </p:sp>
      <p:sp>
        <p:nvSpPr>
          <p:cNvPr id="86053" name="Line 38"/>
          <p:cNvSpPr>
            <a:spLocks noChangeShapeType="1"/>
          </p:cNvSpPr>
          <p:nvPr/>
        </p:nvSpPr>
        <p:spPr bwMode="auto">
          <a:xfrm flipH="1">
            <a:off x="5102225" y="5065713"/>
            <a:ext cx="2268538" cy="1587"/>
          </a:xfrm>
          <a:prstGeom prst="line">
            <a:avLst/>
          </a:prstGeom>
          <a:noFill/>
          <a:ln w="19050">
            <a:solidFill>
              <a:srgbClr val="00FFFF"/>
            </a:solidFill>
            <a:round/>
            <a:headEnd/>
            <a:tailEnd/>
          </a:ln>
        </p:spPr>
        <p:txBody>
          <a:bodyPr/>
          <a:lstStyle/>
          <a:p>
            <a:endParaRPr lang="en-IN"/>
          </a:p>
        </p:txBody>
      </p:sp>
      <p:sp>
        <p:nvSpPr>
          <p:cNvPr id="86054" name="Line 39"/>
          <p:cNvSpPr>
            <a:spLocks noChangeShapeType="1"/>
          </p:cNvSpPr>
          <p:nvPr/>
        </p:nvSpPr>
        <p:spPr bwMode="auto">
          <a:xfrm flipH="1">
            <a:off x="5102225" y="5397500"/>
            <a:ext cx="2268538" cy="1588"/>
          </a:xfrm>
          <a:prstGeom prst="line">
            <a:avLst/>
          </a:prstGeom>
          <a:noFill/>
          <a:ln w="19050">
            <a:solidFill>
              <a:srgbClr val="00FFFF"/>
            </a:solidFill>
            <a:round/>
            <a:headEnd/>
            <a:tailEnd/>
          </a:ln>
        </p:spPr>
        <p:txBody>
          <a:bodyPr/>
          <a:lstStyle/>
          <a:p>
            <a:endParaRPr lang="en-IN"/>
          </a:p>
        </p:txBody>
      </p:sp>
      <p:sp>
        <p:nvSpPr>
          <p:cNvPr id="86055" name="Rectangle 40"/>
          <p:cNvSpPr>
            <a:spLocks noChangeArrowheads="1"/>
          </p:cNvSpPr>
          <p:nvPr/>
        </p:nvSpPr>
        <p:spPr bwMode="auto">
          <a:xfrm>
            <a:off x="3578225" y="1684338"/>
            <a:ext cx="334963"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loop</a:t>
            </a:r>
            <a:endParaRPr lang="en-CA" sz="2400">
              <a:latin typeface="Times New Roman" pitchFamily="18" charset="0"/>
            </a:endParaRPr>
          </a:p>
        </p:txBody>
      </p:sp>
      <p:sp>
        <p:nvSpPr>
          <p:cNvPr id="86056" name="Rectangle 41"/>
          <p:cNvSpPr>
            <a:spLocks noChangeArrowheads="1"/>
          </p:cNvSpPr>
          <p:nvPr/>
        </p:nvSpPr>
        <p:spPr bwMode="auto">
          <a:xfrm>
            <a:off x="3402013" y="1468438"/>
            <a:ext cx="679450"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Program</a:t>
            </a:r>
            <a:endParaRPr lang="en-CA" sz="2400">
              <a:latin typeface="Times New Roman" pitchFamily="18" charset="0"/>
            </a:endParaRPr>
          </a:p>
        </p:txBody>
      </p:sp>
      <p:sp>
        <p:nvSpPr>
          <p:cNvPr id="86057" name="Rectangle 42"/>
          <p:cNvSpPr>
            <a:spLocks noChangeArrowheads="1"/>
          </p:cNvSpPr>
          <p:nvPr/>
        </p:nvSpPr>
        <p:spPr bwMode="auto">
          <a:xfrm>
            <a:off x="5414963" y="1096963"/>
            <a:ext cx="1693862"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Determine address of</a:t>
            </a:r>
            <a:endParaRPr lang="en-CA" sz="2400">
              <a:latin typeface="Times New Roman" pitchFamily="18" charset="0"/>
            </a:endParaRPr>
          </a:p>
        </p:txBody>
      </p:sp>
      <p:sp>
        <p:nvSpPr>
          <p:cNvPr id="86058" name="Rectangle 43"/>
          <p:cNvSpPr>
            <a:spLocks noChangeArrowheads="1"/>
          </p:cNvSpPr>
          <p:nvPr/>
        </p:nvSpPr>
        <p:spPr bwMode="auto">
          <a:xfrm>
            <a:off x="5414963" y="1273175"/>
            <a:ext cx="1830387"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"Next" number and add</a:t>
            </a:r>
            <a:endParaRPr lang="en-CA" sz="2400">
              <a:latin typeface="Times New Roman" pitchFamily="18" charset="0"/>
            </a:endParaRPr>
          </a:p>
        </p:txBody>
      </p:sp>
      <p:sp>
        <p:nvSpPr>
          <p:cNvPr id="86059" name="Rectangle 44"/>
          <p:cNvSpPr>
            <a:spLocks noChangeArrowheads="1"/>
          </p:cNvSpPr>
          <p:nvPr/>
        </p:nvSpPr>
        <p:spPr bwMode="auto">
          <a:xfrm>
            <a:off x="4321175" y="4421188"/>
            <a:ext cx="128588"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N</a:t>
            </a:r>
            <a:endParaRPr lang="en-CA" sz="2400">
              <a:latin typeface="Times New Roman" pitchFamily="18" charset="0"/>
            </a:endParaRPr>
          </a:p>
        </p:txBody>
      </p:sp>
      <p:sp>
        <p:nvSpPr>
          <p:cNvPr id="86060" name="Rectangle 45"/>
          <p:cNvSpPr>
            <a:spLocks noChangeArrowheads="1"/>
          </p:cNvSpPr>
          <p:nvPr/>
        </p:nvSpPr>
        <p:spPr bwMode="auto">
          <a:xfrm>
            <a:off x="4321175" y="4087813"/>
            <a:ext cx="395288"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SUM</a:t>
            </a:r>
            <a:endParaRPr lang="en-CA" sz="2400">
              <a:latin typeface="Times New Roman" pitchFamily="18" charset="0"/>
            </a:endParaRPr>
          </a:p>
        </p:txBody>
      </p:sp>
      <p:sp>
        <p:nvSpPr>
          <p:cNvPr id="86061" name="Rectangle 46"/>
          <p:cNvSpPr>
            <a:spLocks noChangeArrowheads="1"/>
          </p:cNvSpPr>
          <p:nvPr/>
        </p:nvSpPr>
        <p:spPr bwMode="auto">
          <a:xfrm>
            <a:off x="6197600" y="4421188"/>
            <a:ext cx="98425" cy="212725"/>
          </a:xfrm>
          <a:prstGeom prst="rect">
            <a:avLst/>
          </a:prstGeom>
          <a:noFill/>
          <a:ln w="9525">
            <a:noFill/>
            <a:miter lim="800000"/>
            <a:headEnd/>
            <a:tailEnd/>
          </a:ln>
        </p:spPr>
        <p:txBody>
          <a:bodyPr wrap="none" lIns="0" tIns="0" rIns="0" bIns="0">
            <a:spAutoFit/>
          </a:bodyPr>
          <a:lstStyle/>
          <a:p>
            <a:r>
              <a:rPr lang="en-CA" sz="1400" i="1">
                <a:solidFill>
                  <a:srgbClr val="000000"/>
                </a:solidFill>
                <a:latin typeface="Nimbus Roman No9 L" charset="0"/>
              </a:rPr>
              <a:t>n</a:t>
            </a:r>
            <a:endParaRPr lang="en-CA" sz="2400">
              <a:latin typeface="Times New Roman" pitchFamily="18" charset="0"/>
            </a:endParaRPr>
          </a:p>
        </p:txBody>
      </p:sp>
      <p:sp>
        <p:nvSpPr>
          <p:cNvPr id="86062" name="Rectangle 47"/>
          <p:cNvSpPr>
            <a:spLocks noChangeArrowheads="1"/>
          </p:cNvSpPr>
          <p:nvPr/>
        </p:nvSpPr>
        <p:spPr bwMode="auto">
          <a:xfrm>
            <a:off x="6470650" y="588963"/>
            <a:ext cx="227013"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R0</a:t>
            </a:r>
            <a:endParaRPr lang="en-CA" sz="2400">
              <a:latin typeface="Times New Roman" pitchFamily="18" charset="0"/>
            </a:endParaRPr>
          </a:p>
        </p:txBody>
      </p:sp>
      <p:sp>
        <p:nvSpPr>
          <p:cNvPr id="86063" name="Rectangle 48"/>
          <p:cNvSpPr>
            <a:spLocks noChangeArrowheads="1"/>
          </p:cNvSpPr>
          <p:nvPr/>
        </p:nvSpPr>
        <p:spPr bwMode="auto">
          <a:xfrm>
            <a:off x="5494338" y="588963"/>
            <a:ext cx="423862"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Clear</a:t>
            </a:r>
            <a:endParaRPr lang="en-CA" sz="2400">
              <a:latin typeface="Times New Roman" pitchFamily="18" charset="0"/>
            </a:endParaRPr>
          </a:p>
        </p:txBody>
      </p:sp>
      <p:sp>
        <p:nvSpPr>
          <p:cNvPr id="86064" name="Freeform 49"/>
          <p:cNvSpPr>
            <a:spLocks/>
          </p:cNvSpPr>
          <p:nvPr/>
        </p:nvSpPr>
        <p:spPr bwMode="auto">
          <a:xfrm>
            <a:off x="4125913" y="901700"/>
            <a:ext cx="96837" cy="820738"/>
          </a:xfrm>
          <a:custGeom>
            <a:avLst/>
            <a:gdLst>
              <a:gd name="T0" fmla="*/ 2147483647 w 5"/>
              <a:gd name="T1" fmla="*/ 0 h 42"/>
              <a:gd name="T2" fmla="*/ 2147483647 w 5"/>
              <a:gd name="T3" fmla="*/ 2147483647 h 42"/>
              <a:gd name="T4" fmla="*/ 2147483647 w 5"/>
              <a:gd name="T5" fmla="*/ 2147483647 h 42"/>
              <a:gd name="T6" fmla="*/ 2147483647 w 5"/>
              <a:gd name="T7" fmla="*/ 2147483647 h 42"/>
              <a:gd name="T8" fmla="*/ 2147483647 w 5"/>
              <a:gd name="T9" fmla="*/ 2147483647 h 42"/>
              <a:gd name="T10" fmla="*/ 2147483647 w 5"/>
              <a:gd name="T11" fmla="*/ 2147483647 h 42"/>
              <a:gd name="T12" fmla="*/ 2147483647 w 5"/>
              <a:gd name="T13" fmla="*/ 2147483647 h 42"/>
              <a:gd name="T14" fmla="*/ 2147483647 w 5"/>
              <a:gd name="T15" fmla="*/ 2147483647 h 42"/>
              <a:gd name="T16" fmla="*/ 2147483647 w 5"/>
              <a:gd name="T17" fmla="*/ 2147483647 h 42"/>
              <a:gd name="T18" fmla="*/ 2147483647 w 5"/>
              <a:gd name="T19" fmla="*/ 2147483647 h 42"/>
              <a:gd name="T20" fmla="*/ 2147483647 w 5"/>
              <a:gd name="T21" fmla="*/ 2147483647 h 42"/>
              <a:gd name="T22" fmla="*/ 2147483647 w 5"/>
              <a:gd name="T23" fmla="*/ 2147483647 h 42"/>
              <a:gd name="T24" fmla="*/ 2147483647 w 5"/>
              <a:gd name="T25" fmla="*/ 2147483647 h 42"/>
              <a:gd name="T26" fmla="*/ 2147483647 w 5"/>
              <a:gd name="T27" fmla="*/ 2147483647 h 42"/>
              <a:gd name="T28" fmla="*/ 0 w 5"/>
              <a:gd name="T29" fmla="*/ 2147483647 h 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
              <a:gd name="T46" fmla="*/ 0 h 42"/>
              <a:gd name="T47" fmla="*/ 5 w 5"/>
              <a:gd name="T48" fmla="*/ 42 h 4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 h="42">
                <a:moveTo>
                  <a:pt x="5" y="0"/>
                </a:moveTo>
                <a:lnTo>
                  <a:pt x="4" y="1"/>
                </a:lnTo>
                <a:lnTo>
                  <a:pt x="3" y="1"/>
                </a:lnTo>
                <a:lnTo>
                  <a:pt x="3" y="2"/>
                </a:lnTo>
                <a:lnTo>
                  <a:pt x="2" y="2"/>
                </a:lnTo>
                <a:lnTo>
                  <a:pt x="2" y="3"/>
                </a:lnTo>
                <a:lnTo>
                  <a:pt x="2" y="10"/>
                </a:lnTo>
                <a:lnTo>
                  <a:pt x="2" y="21"/>
                </a:lnTo>
                <a:lnTo>
                  <a:pt x="2" y="31"/>
                </a:lnTo>
                <a:lnTo>
                  <a:pt x="2" y="39"/>
                </a:lnTo>
                <a:lnTo>
                  <a:pt x="2" y="40"/>
                </a:lnTo>
                <a:lnTo>
                  <a:pt x="2" y="41"/>
                </a:lnTo>
                <a:lnTo>
                  <a:pt x="1" y="41"/>
                </a:lnTo>
                <a:lnTo>
                  <a:pt x="0" y="42"/>
                </a:lnTo>
              </a:path>
            </a:pathLst>
          </a:custGeom>
          <a:noFill/>
          <a:ln w="19050">
            <a:solidFill>
              <a:srgbClr val="000000"/>
            </a:solidFill>
            <a:round/>
            <a:headEnd/>
            <a:tailEnd/>
          </a:ln>
        </p:spPr>
        <p:txBody>
          <a:bodyPr/>
          <a:lstStyle/>
          <a:p>
            <a:endParaRPr lang="en-IN"/>
          </a:p>
        </p:txBody>
      </p:sp>
      <p:sp>
        <p:nvSpPr>
          <p:cNvPr id="86065" name="Freeform 50"/>
          <p:cNvSpPr>
            <a:spLocks/>
          </p:cNvSpPr>
          <p:nvPr/>
        </p:nvSpPr>
        <p:spPr bwMode="auto">
          <a:xfrm>
            <a:off x="4125913" y="1722438"/>
            <a:ext cx="96837" cy="822325"/>
          </a:xfrm>
          <a:custGeom>
            <a:avLst/>
            <a:gdLst>
              <a:gd name="T0" fmla="*/ 2147483647 w 5"/>
              <a:gd name="T1" fmla="*/ 2147483647 h 42"/>
              <a:gd name="T2" fmla="*/ 2147483647 w 5"/>
              <a:gd name="T3" fmla="*/ 2147483647 h 42"/>
              <a:gd name="T4" fmla="*/ 2147483647 w 5"/>
              <a:gd name="T5" fmla="*/ 2147483647 h 42"/>
              <a:gd name="T6" fmla="*/ 2147483647 w 5"/>
              <a:gd name="T7" fmla="*/ 2147483647 h 42"/>
              <a:gd name="T8" fmla="*/ 2147483647 w 5"/>
              <a:gd name="T9" fmla="*/ 2147483647 h 42"/>
              <a:gd name="T10" fmla="*/ 2147483647 w 5"/>
              <a:gd name="T11" fmla="*/ 2147483647 h 42"/>
              <a:gd name="T12" fmla="*/ 2147483647 w 5"/>
              <a:gd name="T13" fmla="*/ 2147483647 h 42"/>
              <a:gd name="T14" fmla="*/ 2147483647 w 5"/>
              <a:gd name="T15" fmla="*/ 2147483647 h 42"/>
              <a:gd name="T16" fmla="*/ 2147483647 w 5"/>
              <a:gd name="T17" fmla="*/ 2147483647 h 42"/>
              <a:gd name="T18" fmla="*/ 2147483647 w 5"/>
              <a:gd name="T19" fmla="*/ 2147483647 h 42"/>
              <a:gd name="T20" fmla="*/ 2147483647 w 5"/>
              <a:gd name="T21" fmla="*/ 2147483647 h 42"/>
              <a:gd name="T22" fmla="*/ 2147483647 w 5"/>
              <a:gd name="T23" fmla="*/ 2147483647 h 42"/>
              <a:gd name="T24" fmla="*/ 2147483647 w 5"/>
              <a:gd name="T25" fmla="*/ 2147483647 h 42"/>
              <a:gd name="T26" fmla="*/ 0 w 5"/>
              <a:gd name="T27" fmla="*/ 0 h 4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
              <a:gd name="T43" fmla="*/ 0 h 42"/>
              <a:gd name="T44" fmla="*/ 5 w 5"/>
              <a:gd name="T45" fmla="*/ 42 h 4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 h="42">
                <a:moveTo>
                  <a:pt x="5" y="42"/>
                </a:moveTo>
                <a:lnTo>
                  <a:pt x="4" y="41"/>
                </a:lnTo>
                <a:lnTo>
                  <a:pt x="3" y="40"/>
                </a:lnTo>
                <a:lnTo>
                  <a:pt x="2" y="40"/>
                </a:lnTo>
                <a:lnTo>
                  <a:pt x="2" y="39"/>
                </a:lnTo>
                <a:lnTo>
                  <a:pt x="2" y="31"/>
                </a:lnTo>
                <a:lnTo>
                  <a:pt x="2" y="21"/>
                </a:lnTo>
                <a:lnTo>
                  <a:pt x="2" y="10"/>
                </a:lnTo>
                <a:lnTo>
                  <a:pt x="2" y="3"/>
                </a:lnTo>
                <a:lnTo>
                  <a:pt x="2" y="2"/>
                </a:lnTo>
                <a:lnTo>
                  <a:pt x="2" y="1"/>
                </a:lnTo>
                <a:lnTo>
                  <a:pt x="1" y="1"/>
                </a:lnTo>
                <a:lnTo>
                  <a:pt x="0" y="0"/>
                </a:lnTo>
              </a:path>
            </a:pathLst>
          </a:custGeom>
          <a:noFill/>
          <a:ln w="19050">
            <a:solidFill>
              <a:srgbClr val="000000"/>
            </a:solidFill>
            <a:round/>
            <a:headEnd/>
            <a:tailEnd/>
          </a:ln>
        </p:spPr>
        <p:txBody>
          <a:bodyPr/>
          <a:lstStyle/>
          <a:p>
            <a:endParaRPr lang="en-IN"/>
          </a:p>
        </p:txBody>
      </p:sp>
      <p:sp>
        <p:nvSpPr>
          <p:cNvPr id="86066" name="Freeform 51"/>
          <p:cNvSpPr>
            <a:spLocks/>
          </p:cNvSpPr>
          <p:nvPr/>
        </p:nvSpPr>
        <p:spPr bwMode="auto">
          <a:xfrm>
            <a:off x="6237288" y="3502025"/>
            <a:ext cx="19050" cy="19050"/>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9050">
            <a:solidFill>
              <a:srgbClr val="000000"/>
            </a:solidFill>
            <a:round/>
            <a:headEnd/>
            <a:tailEnd/>
          </a:ln>
        </p:spPr>
        <p:txBody>
          <a:bodyPr/>
          <a:lstStyle/>
          <a:p>
            <a:endParaRPr lang="en-IN"/>
          </a:p>
        </p:txBody>
      </p:sp>
      <p:sp>
        <p:nvSpPr>
          <p:cNvPr id="86067" name="Freeform 52"/>
          <p:cNvSpPr>
            <a:spLocks/>
          </p:cNvSpPr>
          <p:nvPr/>
        </p:nvSpPr>
        <p:spPr bwMode="auto">
          <a:xfrm>
            <a:off x="6237288" y="3638550"/>
            <a:ext cx="19050" cy="19050"/>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9050">
            <a:solidFill>
              <a:srgbClr val="000000"/>
            </a:solidFill>
            <a:round/>
            <a:headEnd/>
            <a:tailEnd/>
          </a:ln>
        </p:spPr>
        <p:txBody>
          <a:bodyPr/>
          <a:lstStyle/>
          <a:p>
            <a:endParaRPr lang="en-IN"/>
          </a:p>
        </p:txBody>
      </p:sp>
      <p:sp>
        <p:nvSpPr>
          <p:cNvPr id="86068" name="Freeform 53"/>
          <p:cNvSpPr>
            <a:spLocks/>
          </p:cNvSpPr>
          <p:nvPr/>
        </p:nvSpPr>
        <p:spPr bwMode="auto">
          <a:xfrm>
            <a:off x="6237288" y="3775075"/>
            <a:ext cx="19050" cy="20638"/>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9050">
            <a:solidFill>
              <a:srgbClr val="000000"/>
            </a:solidFill>
            <a:round/>
            <a:headEnd/>
            <a:tailEnd/>
          </a:ln>
        </p:spPr>
        <p:txBody>
          <a:bodyPr/>
          <a:lstStyle/>
          <a:p>
            <a:endParaRPr lang="en-IN"/>
          </a:p>
        </p:txBody>
      </p:sp>
      <p:sp>
        <p:nvSpPr>
          <p:cNvPr id="86069" name="Freeform 54"/>
          <p:cNvSpPr>
            <a:spLocks/>
          </p:cNvSpPr>
          <p:nvPr/>
        </p:nvSpPr>
        <p:spPr bwMode="auto">
          <a:xfrm>
            <a:off x="6237288" y="5672138"/>
            <a:ext cx="19050" cy="19050"/>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9050">
            <a:solidFill>
              <a:srgbClr val="000000"/>
            </a:solidFill>
            <a:round/>
            <a:headEnd/>
            <a:tailEnd/>
          </a:ln>
        </p:spPr>
        <p:txBody>
          <a:bodyPr/>
          <a:lstStyle/>
          <a:p>
            <a:endParaRPr lang="en-IN"/>
          </a:p>
        </p:txBody>
      </p:sp>
      <p:sp>
        <p:nvSpPr>
          <p:cNvPr id="86070" name="Freeform 55"/>
          <p:cNvSpPr>
            <a:spLocks/>
          </p:cNvSpPr>
          <p:nvPr/>
        </p:nvSpPr>
        <p:spPr bwMode="auto">
          <a:xfrm>
            <a:off x="6237288" y="5789613"/>
            <a:ext cx="19050" cy="19050"/>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9050">
            <a:solidFill>
              <a:srgbClr val="000000"/>
            </a:solidFill>
            <a:round/>
            <a:headEnd/>
            <a:tailEnd/>
          </a:ln>
        </p:spPr>
        <p:txBody>
          <a:bodyPr/>
          <a:lstStyle/>
          <a:p>
            <a:endParaRPr lang="en-IN"/>
          </a:p>
        </p:txBody>
      </p:sp>
      <p:sp>
        <p:nvSpPr>
          <p:cNvPr id="86071" name="Freeform 56"/>
          <p:cNvSpPr>
            <a:spLocks/>
          </p:cNvSpPr>
          <p:nvPr/>
        </p:nvSpPr>
        <p:spPr bwMode="auto">
          <a:xfrm>
            <a:off x="6237288" y="5926138"/>
            <a:ext cx="19050" cy="19050"/>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9050">
            <a:solidFill>
              <a:srgbClr val="000000"/>
            </a:solidFill>
            <a:round/>
            <a:headEnd/>
            <a:tailEnd/>
          </a:ln>
        </p:spPr>
        <p:txBody>
          <a:bodyPr/>
          <a:lstStyle/>
          <a:p>
            <a:endParaRPr lang="en-IN"/>
          </a:p>
        </p:txBody>
      </p:sp>
      <p:sp>
        <p:nvSpPr>
          <p:cNvPr id="86072" name="Rectangle 57"/>
          <p:cNvSpPr>
            <a:spLocks noChangeArrowheads="1"/>
          </p:cNvSpPr>
          <p:nvPr/>
        </p:nvSpPr>
        <p:spPr bwMode="auto">
          <a:xfrm>
            <a:off x="5494338" y="2289175"/>
            <a:ext cx="763587"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Branch&gt;0</a:t>
            </a:r>
            <a:endParaRPr lang="en-CA" sz="2400">
              <a:latin typeface="Times New Roman" pitchFamily="18" charset="0"/>
            </a:endParaRPr>
          </a:p>
        </p:txBody>
      </p:sp>
      <p:sp>
        <p:nvSpPr>
          <p:cNvPr id="86073" name="Text Box 58"/>
          <p:cNvSpPr txBox="1">
            <a:spLocks noChangeArrowheads="1"/>
          </p:cNvSpPr>
          <p:nvPr/>
        </p:nvSpPr>
        <p:spPr bwMode="auto">
          <a:xfrm>
            <a:off x="6130925" y="3281363"/>
            <a:ext cx="393700" cy="676275"/>
          </a:xfrm>
          <a:prstGeom prst="rect">
            <a:avLst/>
          </a:prstGeom>
          <a:solidFill>
            <a:schemeClr val="bg1"/>
          </a:solidFill>
          <a:ln w="9525">
            <a:solidFill>
              <a:schemeClr val="bg1"/>
            </a:solidFill>
            <a:miter lim="800000"/>
            <a:headEnd/>
            <a:tailEnd/>
          </a:ln>
        </p:spPr>
        <p:txBody>
          <a:bodyPr>
            <a:spAutoFit/>
          </a:bodyPr>
          <a:lstStyle/>
          <a:p>
            <a:pPr>
              <a:lnSpc>
                <a:spcPct val="20000"/>
              </a:lnSpc>
              <a:spcBef>
                <a:spcPct val="50000"/>
              </a:spcBef>
            </a:pPr>
            <a:endParaRPr lang="zh-CN" altLang="en-US" sz="2000">
              <a:latin typeface="Nimbus Roman No9 L" charset="0"/>
              <a:ea typeface="SimSun" pitchFamily="2" charset="-122"/>
            </a:endParaRPr>
          </a:p>
          <a:p>
            <a:pPr>
              <a:lnSpc>
                <a:spcPct val="20000"/>
              </a:lnSpc>
              <a:spcBef>
                <a:spcPct val="50000"/>
              </a:spcBef>
            </a:pPr>
            <a:r>
              <a:rPr lang="en-CA" sz="1600">
                <a:latin typeface="Nimbus Roman No9 L" charset="0"/>
              </a:rPr>
              <a:t>•</a:t>
            </a:r>
            <a:endParaRPr lang="en-US" altLang="zh-CN" sz="1600">
              <a:latin typeface="Nimbus Roman No9 L" charset="0"/>
              <a:ea typeface="SimSun" pitchFamily="2" charset="-122"/>
            </a:endParaRPr>
          </a:p>
          <a:p>
            <a:pPr>
              <a:lnSpc>
                <a:spcPct val="20000"/>
              </a:lnSpc>
              <a:spcBef>
                <a:spcPct val="50000"/>
              </a:spcBef>
            </a:pPr>
            <a:r>
              <a:rPr lang="en-CA" sz="1600">
                <a:latin typeface="Nimbus Roman No9 L" charset="0"/>
              </a:rPr>
              <a:t>•</a:t>
            </a:r>
            <a:endParaRPr lang="en-US" altLang="zh-CN" sz="1600">
              <a:latin typeface="Nimbus Roman No9 L" charset="0"/>
              <a:ea typeface="SimSun" pitchFamily="2" charset="-122"/>
            </a:endParaRPr>
          </a:p>
          <a:p>
            <a:pPr>
              <a:lnSpc>
                <a:spcPct val="20000"/>
              </a:lnSpc>
              <a:spcBef>
                <a:spcPct val="50000"/>
              </a:spcBef>
            </a:pPr>
            <a:r>
              <a:rPr lang="en-CA" sz="1600">
                <a:latin typeface="Nimbus Roman No9 L" charset="0"/>
              </a:rPr>
              <a:t>•</a:t>
            </a:r>
          </a:p>
        </p:txBody>
      </p:sp>
      <p:sp>
        <p:nvSpPr>
          <p:cNvPr id="86074" name="Text Box 59"/>
          <p:cNvSpPr txBox="1">
            <a:spLocks noChangeArrowheads="1"/>
          </p:cNvSpPr>
          <p:nvPr/>
        </p:nvSpPr>
        <p:spPr bwMode="auto">
          <a:xfrm>
            <a:off x="6130925" y="5427663"/>
            <a:ext cx="393700" cy="676275"/>
          </a:xfrm>
          <a:prstGeom prst="rect">
            <a:avLst/>
          </a:prstGeom>
          <a:solidFill>
            <a:schemeClr val="bg1"/>
          </a:solidFill>
          <a:ln w="9525">
            <a:solidFill>
              <a:schemeClr val="bg1"/>
            </a:solidFill>
            <a:miter lim="800000"/>
            <a:headEnd/>
            <a:tailEnd/>
          </a:ln>
        </p:spPr>
        <p:txBody>
          <a:bodyPr>
            <a:spAutoFit/>
          </a:bodyPr>
          <a:lstStyle/>
          <a:p>
            <a:pPr>
              <a:lnSpc>
                <a:spcPct val="20000"/>
              </a:lnSpc>
              <a:spcBef>
                <a:spcPct val="50000"/>
              </a:spcBef>
            </a:pPr>
            <a:endParaRPr lang="zh-CN" altLang="en-US" sz="2000">
              <a:latin typeface="Nimbus Roman No9 L" charset="0"/>
              <a:ea typeface="SimSun" pitchFamily="2" charset="-122"/>
            </a:endParaRPr>
          </a:p>
          <a:p>
            <a:pPr>
              <a:lnSpc>
                <a:spcPct val="20000"/>
              </a:lnSpc>
              <a:spcBef>
                <a:spcPct val="50000"/>
              </a:spcBef>
            </a:pPr>
            <a:r>
              <a:rPr lang="en-CA" sz="1600">
                <a:latin typeface="Nimbus Roman No9 L" charset="0"/>
              </a:rPr>
              <a:t>•</a:t>
            </a:r>
            <a:endParaRPr lang="en-US" altLang="zh-CN" sz="1600">
              <a:latin typeface="Nimbus Roman No9 L" charset="0"/>
              <a:ea typeface="SimSun" pitchFamily="2" charset="-122"/>
            </a:endParaRPr>
          </a:p>
          <a:p>
            <a:pPr>
              <a:lnSpc>
                <a:spcPct val="20000"/>
              </a:lnSpc>
              <a:spcBef>
                <a:spcPct val="50000"/>
              </a:spcBef>
            </a:pPr>
            <a:r>
              <a:rPr lang="en-CA" sz="1600">
                <a:latin typeface="Nimbus Roman No9 L" charset="0"/>
              </a:rPr>
              <a:t>•</a:t>
            </a:r>
            <a:endParaRPr lang="en-US" altLang="zh-CN" sz="1600">
              <a:latin typeface="Nimbus Roman No9 L" charset="0"/>
              <a:ea typeface="SimSun" pitchFamily="2" charset="-122"/>
            </a:endParaRPr>
          </a:p>
          <a:p>
            <a:pPr>
              <a:lnSpc>
                <a:spcPct val="20000"/>
              </a:lnSpc>
              <a:spcBef>
                <a:spcPct val="50000"/>
              </a:spcBef>
            </a:pPr>
            <a:r>
              <a:rPr lang="en-CA" sz="1600">
                <a:latin typeface="Nimbus Roman No9 L" charset="0"/>
              </a:rPr>
              <a:t>•</a:t>
            </a:r>
          </a:p>
        </p:txBody>
      </p:sp>
      <p:sp>
        <p:nvSpPr>
          <p:cNvPr id="86075" name="Line 60"/>
          <p:cNvSpPr>
            <a:spLocks noChangeShapeType="1"/>
          </p:cNvSpPr>
          <p:nvPr/>
        </p:nvSpPr>
        <p:spPr bwMode="auto">
          <a:xfrm flipH="1">
            <a:off x="5102225" y="6180138"/>
            <a:ext cx="2268538" cy="1587"/>
          </a:xfrm>
          <a:prstGeom prst="line">
            <a:avLst/>
          </a:prstGeom>
          <a:noFill/>
          <a:ln w="19050">
            <a:solidFill>
              <a:srgbClr val="00FFFF"/>
            </a:solidFill>
            <a:round/>
            <a:headEnd/>
            <a:tailEnd/>
          </a:ln>
        </p:spPr>
        <p:txBody>
          <a:bodyPr/>
          <a:lstStyle/>
          <a:p>
            <a:endParaRPr lang="en-IN"/>
          </a:p>
        </p:txBody>
      </p:sp>
      <p:sp>
        <p:nvSpPr>
          <p:cNvPr id="86076" name="Text Box 61"/>
          <p:cNvSpPr txBox="1">
            <a:spLocks noChangeArrowheads="1"/>
          </p:cNvSpPr>
          <p:nvPr/>
        </p:nvSpPr>
        <p:spPr bwMode="auto">
          <a:xfrm>
            <a:off x="669925" y="2322513"/>
            <a:ext cx="1555750" cy="366712"/>
          </a:xfrm>
          <a:prstGeom prst="rect">
            <a:avLst/>
          </a:prstGeom>
          <a:noFill/>
          <a:ln w="9525">
            <a:noFill/>
            <a:miter lim="800000"/>
            <a:headEnd/>
            <a:tailEnd/>
          </a:ln>
        </p:spPr>
        <p:txBody>
          <a:bodyPr wrap="none">
            <a:spAutoFit/>
          </a:bodyPr>
          <a:lstStyle/>
          <a:p>
            <a:r>
              <a:rPr lang="en-US" altLang="zh-CN">
                <a:ea typeface="SimSun" pitchFamily="2" charset="-122"/>
              </a:rPr>
              <a:t>Branch target</a:t>
            </a:r>
          </a:p>
        </p:txBody>
      </p:sp>
      <p:sp>
        <p:nvSpPr>
          <p:cNvPr id="86077" name="Text Box 62"/>
          <p:cNvSpPr txBox="1">
            <a:spLocks noChangeArrowheads="1"/>
          </p:cNvSpPr>
          <p:nvPr/>
        </p:nvSpPr>
        <p:spPr bwMode="auto">
          <a:xfrm>
            <a:off x="685800" y="2971800"/>
            <a:ext cx="2089150" cy="366713"/>
          </a:xfrm>
          <a:prstGeom prst="rect">
            <a:avLst/>
          </a:prstGeom>
          <a:noFill/>
          <a:ln w="9525">
            <a:noFill/>
            <a:miter lim="800000"/>
            <a:headEnd/>
            <a:tailEnd/>
          </a:ln>
        </p:spPr>
        <p:txBody>
          <a:bodyPr wrap="none">
            <a:spAutoFit/>
          </a:bodyPr>
          <a:lstStyle/>
          <a:p>
            <a:r>
              <a:rPr lang="en-US" altLang="zh-CN">
                <a:ea typeface="SimSun" pitchFamily="2" charset="-122"/>
              </a:rPr>
              <a:t>Conditional branch</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endParaRPr lang="en-US" smtClean="0"/>
          </a:p>
        </p:txBody>
      </p:sp>
      <p:sp>
        <p:nvSpPr>
          <p:cNvPr id="87043" name="Content Placeholder 2"/>
          <p:cNvSpPr>
            <a:spLocks noGrp="1"/>
          </p:cNvSpPr>
          <p:nvPr>
            <p:ph idx="1"/>
          </p:nvPr>
        </p:nvSpPr>
        <p:spPr/>
        <p:txBody>
          <a:bodyPr/>
          <a:lstStyle/>
          <a:p>
            <a:r>
              <a:rPr lang="en-US" sz="2400" smtClean="0">
                <a:solidFill>
                  <a:srgbClr val="00B050"/>
                </a:solidFill>
                <a:latin typeface="Times New Roman" pitchFamily="18" charset="0"/>
                <a:cs typeface="Times New Roman" pitchFamily="18" charset="0"/>
              </a:rPr>
              <a:t>The loop is a straight line sequence of instruction executed as many times as needed</a:t>
            </a:r>
          </a:p>
          <a:p>
            <a:r>
              <a:rPr lang="en-US" sz="2400" smtClean="0">
                <a:solidFill>
                  <a:srgbClr val="FF0000"/>
                </a:solidFill>
                <a:latin typeface="Times New Roman" pitchFamily="18" charset="0"/>
                <a:cs typeface="Times New Roman" pitchFamily="18" charset="0"/>
              </a:rPr>
              <a:t>Branch instruction loads a new value into the program counter</a:t>
            </a:r>
          </a:p>
          <a:p>
            <a:r>
              <a:rPr lang="en-US" sz="2400" smtClean="0">
                <a:solidFill>
                  <a:srgbClr val="FF0000"/>
                </a:solidFill>
                <a:latin typeface="Times New Roman" pitchFamily="18" charset="0"/>
                <a:cs typeface="Times New Roman" pitchFamily="18" charset="0"/>
              </a:rPr>
              <a:t>The processor fetches and executes the instruction at this new  address called the branch target</a:t>
            </a:r>
          </a:p>
          <a:p>
            <a:r>
              <a:rPr lang="en-US" sz="2400" smtClean="0">
                <a:solidFill>
                  <a:srgbClr val="FF0000"/>
                </a:solidFill>
                <a:latin typeface="Times New Roman" pitchFamily="18" charset="0"/>
                <a:cs typeface="Times New Roman" pitchFamily="18" charset="0"/>
              </a:rPr>
              <a:t>The conditional branch instruction causes a branch only if it is specified condition is reached.</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p:txBody>
          <a:bodyPr/>
          <a:lstStyle/>
          <a:p>
            <a:pPr algn="ctr" eaLnBrk="1" hangingPunct="1"/>
            <a:r>
              <a:rPr lang="en-US" altLang="zh-CN" sz="2400" smtClean="0">
                <a:solidFill>
                  <a:srgbClr val="FF0000"/>
                </a:solidFill>
                <a:latin typeface="Times New Roman" pitchFamily="18" charset="0"/>
                <a:ea typeface="SimSun" pitchFamily="2" charset="-122"/>
                <a:cs typeface="Times New Roman" pitchFamily="18" charset="0"/>
              </a:rPr>
              <a:t>Condition Codes</a:t>
            </a:r>
          </a:p>
        </p:txBody>
      </p:sp>
      <p:sp>
        <p:nvSpPr>
          <p:cNvPr id="88067" name="Rectangle 3"/>
          <p:cNvSpPr>
            <a:spLocks noGrp="1" noChangeArrowheads="1"/>
          </p:cNvSpPr>
          <p:nvPr>
            <p:ph type="body" idx="4294967295"/>
          </p:nvPr>
        </p:nvSpPr>
        <p:spPr/>
        <p:txBody>
          <a:bodyPr/>
          <a:lstStyle/>
          <a:p>
            <a:pPr eaLnBrk="1" hangingPunct="1"/>
            <a:r>
              <a:rPr lang="en-US" altLang="zh-CN" sz="2000" smtClean="0">
                <a:solidFill>
                  <a:srgbClr val="00B050"/>
                </a:solidFill>
                <a:latin typeface="Times New Roman" pitchFamily="18" charset="0"/>
                <a:ea typeface="SimSun" pitchFamily="2" charset="-122"/>
                <a:cs typeface="Times New Roman" pitchFamily="18" charset="0"/>
              </a:rPr>
              <a:t>The processor keeps track of information about the results of various operations for use by subsequent conditional branch instructions</a:t>
            </a:r>
          </a:p>
          <a:p>
            <a:pPr eaLnBrk="1" hangingPunct="1"/>
            <a:r>
              <a:rPr lang="en-US" altLang="zh-CN" sz="2000" smtClean="0">
                <a:solidFill>
                  <a:srgbClr val="00B050"/>
                </a:solidFill>
                <a:latin typeface="Times New Roman" pitchFamily="18" charset="0"/>
                <a:ea typeface="SimSun" pitchFamily="2" charset="-122"/>
                <a:cs typeface="Times New Roman" pitchFamily="18" charset="0"/>
              </a:rPr>
              <a:t>This is recorded in individual bits called Condition code flags. These flags are grouped together in cc register or status reister.</a:t>
            </a:r>
          </a:p>
          <a:p>
            <a:pPr eaLnBrk="1" hangingPunct="1"/>
            <a:r>
              <a:rPr lang="en-US" altLang="zh-CN" sz="2000" smtClean="0">
                <a:solidFill>
                  <a:srgbClr val="00B0F0"/>
                </a:solidFill>
                <a:latin typeface="Times New Roman" pitchFamily="18" charset="0"/>
                <a:ea typeface="SimSun" pitchFamily="2" charset="-122"/>
                <a:cs typeface="Times New Roman" pitchFamily="18" charset="0"/>
              </a:rPr>
              <a:t>N (negative)</a:t>
            </a:r>
            <a:r>
              <a:rPr lang="en-US" altLang="zh-CN" sz="2000" smtClean="0">
                <a:solidFill>
                  <a:srgbClr val="00B0F0"/>
                </a:solidFill>
                <a:latin typeface="Times New Roman" pitchFamily="18" charset="0"/>
                <a:ea typeface="SimSun" pitchFamily="2" charset="-122"/>
                <a:cs typeface="Times New Roman" pitchFamily="18" charset="0"/>
                <a:sym typeface="Wingdings" pitchFamily="2" charset="2"/>
              </a:rPr>
              <a:t>set to 1 if the result is negative</a:t>
            </a:r>
            <a:endParaRPr lang="en-US" altLang="zh-CN" sz="2000" smtClean="0">
              <a:solidFill>
                <a:srgbClr val="00B0F0"/>
              </a:solidFill>
              <a:latin typeface="Times New Roman" pitchFamily="18" charset="0"/>
              <a:ea typeface="SimSun" pitchFamily="2" charset="-122"/>
              <a:cs typeface="Times New Roman" pitchFamily="18" charset="0"/>
            </a:endParaRPr>
          </a:p>
          <a:p>
            <a:pPr eaLnBrk="1" hangingPunct="1"/>
            <a:r>
              <a:rPr lang="en-US" altLang="zh-CN" sz="2000" smtClean="0">
                <a:solidFill>
                  <a:srgbClr val="00B0F0"/>
                </a:solidFill>
                <a:latin typeface="Times New Roman" pitchFamily="18" charset="0"/>
                <a:ea typeface="SimSun" pitchFamily="2" charset="-122"/>
                <a:cs typeface="Times New Roman" pitchFamily="18" charset="0"/>
              </a:rPr>
              <a:t>Z (zero)</a:t>
            </a:r>
            <a:r>
              <a:rPr lang="en-US" altLang="zh-CN" sz="2000" smtClean="0">
                <a:solidFill>
                  <a:srgbClr val="00B0F0"/>
                </a:solidFill>
                <a:latin typeface="Times New Roman" pitchFamily="18" charset="0"/>
                <a:ea typeface="SimSun" pitchFamily="2" charset="-122"/>
                <a:cs typeface="Times New Roman" pitchFamily="18" charset="0"/>
                <a:sym typeface="Wingdings" pitchFamily="2" charset="2"/>
              </a:rPr>
              <a:t>set to 1 if the result is 0</a:t>
            </a:r>
            <a:endParaRPr lang="en-US" altLang="zh-CN" sz="2000" smtClean="0">
              <a:solidFill>
                <a:srgbClr val="00B0F0"/>
              </a:solidFill>
              <a:latin typeface="Times New Roman" pitchFamily="18" charset="0"/>
              <a:ea typeface="SimSun" pitchFamily="2" charset="-122"/>
              <a:cs typeface="Times New Roman" pitchFamily="18" charset="0"/>
            </a:endParaRPr>
          </a:p>
          <a:p>
            <a:pPr eaLnBrk="1" hangingPunct="1"/>
            <a:r>
              <a:rPr lang="en-US" altLang="zh-CN" sz="2000" smtClean="0">
                <a:solidFill>
                  <a:srgbClr val="00B0F0"/>
                </a:solidFill>
                <a:latin typeface="Times New Roman" pitchFamily="18" charset="0"/>
                <a:ea typeface="SimSun" pitchFamily="2" charset="-122"/>
                <a:cs typeface="Times New Roman" pitchFamily="18" charset="0"/>
              </a:rPr>
              <a:t>V (overflow)</a:t>
            </a:r>
            <a:r>
              <a:rPr lang="en-US" altLang="zh-CN" sz="2000" smtClean="0">
                <a:solidFill>
                  <a:srgbClr val="00B0F0"/>
                </a:solidFill>
                <a:latin typeface="Times New Roman" pitchFamily="18" charset="0"/>
                <a:ea typeface="SimSun" pitchFamily="2" charset="-122"/>
                <a:cs typeface="Times New Roman" pitchFamily="18" charset="0"/>
                <a:sym typeface="Wingdings" pitchFamily="2" charset="2"/>
              </a:rPr>
              <a:t>set to 1 if arithmatic overflow occurs</a:t>
            </a:r>
            <a:endParaRPr lang="en-US" altLang="zh-CN" sz="2000" smtClean="0">
              <a:solidFill>
                <a:srgbClr val="00B0F0"/>
              </a:solidFill>
              <a:latin typeface="Times New Roman" pitchFamily="18" charset="0"/>
              <a:ea typeface="SimSun" pitchFamily="2" charset="-122"/>
              <a:cs typeface="Times New Roman" pitchFamily="18" charset="0"/>
            </a:endParaRPr>
          </a:p>
          <a:p>
            <a:pPr eaLnBrk="1" hangingPunct="1"/>
            <a:r>
              <a:rPr lang="en-US" altLang="zh-CN" sz="2000" smtClean="0">
                <a:solidFill>
                  <a:srgbClr val="00B0F0"/>
                </a:solidFill>
                <a:latin typeface="Times New Roman" pitchFamily="18" charset="0"/>
                <a:ea typeface="SimSun" pitchFamily="2" charset="-122"/>
                <a:cs typeface="Times New Roman" pitchFamily="18" charset="0"/>
              </a:rPr>
              <a:t>C (carry)</a:t>
            </a:r>
            <a:r>
              <a:rPr lang="en-US" altLang="zh-CN" sz="2000" smtClean="0">
                <a:solidFill>
                  <a:srgbClr val="00B0F0"/>
                </a:solidFill>
                <a:latin typeface="Times New Roman" pitchFamily="18" charset="0"/>
                <a:ea typeface="SimSun" pitchFamily="2" charset="-122"/>
                <a:cs typeface="Times New Roman" pitchFamily="18" charset="0"/>
                <a:sym typeface="Wingdings" pitchFamily="2" charset="2"/>
              </a:rPr>
              <a:t>set to 1 if the carry out results from the operation</a:t>
            </a:r>
            <a:endParaRPr lang="en-US" altLang="zh-CN" sz="2000" smtClean="0">
              <a:solidFill>
                <a:srgbClr val="00B0F0"/>
              </a:solidFill>
              <a:latin typeface="Times New Roman" pitchFamily="18" charset="0"/>
              <a:ea typeface="SimSun" pitchFamily="2" charset="-122"/>
              <a:cs typeface="Times New Roman" pitchFamily="18" charset="0"/>
            </a:endParaRPr>
          </a:p>
          <a:p>
            <a:pPr eaLnBrk="1" hangingPunct="1"/>
            <a:r>
              <a:rPr lang="en-US" altLang="zh-CN" sz="2000" smtClean="0">
                <a:solidFill>
                  <a:srgbClr val="0070C0"/>
                </a:solidFill>
                <a:latin typeface="Times New Roman" pitchFamily="18" charset="0"/>
                <a:ea typeface="SimSun" pitchFamily="2" charset="-122"/>
                <a:cs typeface="Times New Roman" pitchFamily="18" charset="0"/>
              </a:rPr>
              <a:t>Different instructions affect different flags</a:t>
            </a:r>
          </a:p>
          <a:p>
            <a:pPr eaLnBrk="1" hangingPunct="1"/>
            <a:r>
              <a:rPr lang="en-US" altLang="zh-CN" sz="2000" smtClean="0">
                <a:solidFill>
                  <a:srgbClr val="0070C0"/>
                </a:solidFill>
                <a:latin typeface="Times New Roman" pitchFamily="18" charset="0"/>
                <a:ea typeface="SimSun" pitchFamily="2" charset="-122"/>
                <a:cs typeface="Times New Roman" pitchFamily="18" charset="0"/>
              </a:rPr>
              <a:t>N&amp; Z flags are affected by the instructions that transfer data such as move,load or store.</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p:txBody>
          <a:bodyPr/>
          <a:lstStyle/>
          <a:p>
            <a:pPr eaLnBrk="1" hangingPunct="1"/>
            <a:r>
              <a:rPr lang="en-US" smtClean="0"/>
              <a:t>Conditional Branch Instructions</a:t>
            </a:r>
          </a:p>
        </p:txBody>
      </p:sp>
      <p:sp>
        <p:nvSpPr>
          <p:cNvPr id="356355" name="Rectangle 3"/>
          <p:cNvSpPr>
            <a:spLocks noGrp="1" noChangeArrowheads="1"/>
          </p:cNvSpPr>
          <p:nvPr>
            <p:ph type="body" idx="4294967295"/>
          </p:nvPr>
        </p:nvSpPr>
        <p:spPr>
          <a:xfrm>
            <a:off x="457200" y="1719263"/>
            <a:ext cx="8229600" cy="2217737"/>
          </a:xfrm>
        </p:spPr>
        <p:txBody>
          <a:bodyPr/>
          <a:lstStyle/>
          <a:p>
            <a:pPr eaLnBrk="1" hangingPunct="1"/>
            <a:r>
              <a:rPr lang="en-US" smtClean="0"/>
              <a:t>Example:</a:t>
            </a:r>
          </a:p>
          <a:p>
            <a:pPr lvl="1" eaLnBrk="1" hangingPunct="1"/>
            <a:r>
              <a:rPr lang="en-US" smtClean="0">
                <a:solidFill>
                  <a:schemeClr val="accent1"/>
                </a:solidFill>
              </a:rPr>
              <a:t>A</a:t>
            </a:r>
            <a:r>
              <a:rPr lang="en-US" smtClean="0"/>
              <a:t>:  1 1 1 1 0 0 0 0</a:t>
            </a:r>
          </a:p>
          <a:p>
            <a:pPr lvl="1" eaLnBrk="1" hangingPunct="1"/>
            <a:r>
              <a:rPr lang="en-US" smtClean="0">
                <a:solidFill>
                  <a:schemeClr val="accent1"/>
                </a:solidFill>
              </a:rPr>
              <a:t>B</a:t>
            </a:r>
            <a:r>
              <a:rPr lang="en-US" smtClean="0"/>
              <a:t>:  0 0 0 1 0 1 0 0</a:t>
            </a:r>
          </a:p>
        </p:txBody>
      </p:sp>
      <p:sp>
        <p:nvSpPr>
          <p:cNvPr id="356356" name="Text Box 4"/>
          <p:cNvSpPr txBox="1">
            <a:spLocks noChangeArrowheads="1"/>
          </p:cNvSpPr>
          <p:nvPr/>
        </p:nvSpPr>
        <p:spPr bwMode="auto">
          <a:xfrm>
            <a:off x="4572000" y="1628775"/>
            <a:ext cx="3060700" cy="539750"/>
          </a:xfrm>
          <a:prstGeom prst="rect">
            <a:avLst/>
          </a:prstGeom>
          <a:noFill/>
          <a:ln w="28575" algn="ctr">
            <a:noFill/>
            <a:miter lim="800000"/>
            <a:headEnd/>
            <a:tailEnd/>
          </a:ln>
        </p:spPr>
        <p:txBody>
          <a:bodyPr lIns="0" tIns="0" rIns="0" bIns="0" anchor="ctr"/>
          <a:lstStyle/>
          <a:p>
            <a:pPr eaLnBrk="0" hangingPunct="0">
              <a:lnSpc>
                <a:spcPct val="90000"/>
              </a:lnSpc>
              <a:spcBef>
                <a:spcPct val="50000"/>
              </a:spcBef>
              <a:buClr>
                <a:schemeClr val="bg1"/>
              </a:buClr>
              <a:buFont typeface="Arial" pitchFamily="34" charset="0"/>
              <a:buNone/>
            </a:pPr>
            <a:r>
              <a:rPr lang="en-US" sz="2400" b="1">
                <a:solidFill>
                  <a:schemeClr val="accent1"/>
                </a:solidFill>
                <a:cs typeface="Arial" pitchFamily="34" charset="0"/>
              </a:rPr>
              <a:t>A</a:t>
            </a:r>
            <a:r>
              <a:rPr lang="en-US" sz="2400" b="1">
                <a:cs typeface="Arial" pitchFamily="34" charset="0"/>
              </a:rPr>
              <a:t>:      </a:t>
            </a:r>
            <a:r>
              <a:rPr lang="en-US" sz="2000" b="1">
                <a:cs typeface="Arial" pitchFamily="34" charset="0"/>
              </a:rPr>
              <a:t>   </a:t>
            </a:r>
            <a:r>
              <a:rPr lang="en-US" sz="2400" b="1">
                <a:cs typeface="Arial" pitchFamily="34" charset="0"/>
              </a:rPr>
              <a:t>1 1 1 1 0 0 0 0</a:t>
            </a:r>
          </a:p>
        </p:txBody>
      </p:sp>
      <p:sp>
        <p:nvSpPr>
          <p:cNvPr id="356357" name="Text Box 5"/>
          <p:cNvSpPr txBox="1">
            <a:spLocks noChangeArrowheads="1"/>
          </p:cNvSpPr>
          <p:nvPr/>
        </p:nvSpPr>
        <p:spPr bwMode="auto">
          <a:xfrm>
            <a:off x="4572000" y="2168525"/>
            <a:ext cx="3060700" cy="539750"/>
          </a:xfrm>
          <a:prstGeom prst="rect">
            <a:avLst/>
          </a:prstGeom>
          <a:noFill/>
          <a:ln w="28575" algn="ctr">
            <a:noFill/>
            <a:miter lim="800000"/>
            <a:headEnd/>
            <a:tailEnd/>
          </a:ln>
        </p:spPr>
        <p:txBody>
          <a:bodyPr lIns="0" tIns="0" rIns="0" bIns="0" anchor="ctr"/>
          <a:lstStyle/>
          <a:p>
            <a:pPr eaLnBrk="0" hangingPunct="0">
              <a:lnSpc>
                <a:spcPct val="90000"/>
              </a:lnSpc>
              <a:spcBef>
                <a:spcPct val="50000"/>
              </a:spcBef>
              <a:buClr>
                <a:schemeClr val="bg1"/>
              </a:buClr>
              <a:buFont typeface="Arial" pitchFamily="34" charset="0"/>
              <a:buNone/>
            </a:pPr>
            <a:r>
              <a:rPr lang="en-US" sz="2400" b="1">
                <a:cs typeface="Arial" pitchFamily="34" charset="0"/>
              </a:rPr>
              <a:t>+(</a:t>
            </a:r>
            <a:r>
              <a:rPr lang="en-US" sz="2400" b="1">
                <a:solidFill>
                  <a:schemeClr val="accent2"/>
                </a:solidFill>
                <a:cs typeface="Arial" pitchFamily="34" charset="0"/>
              </a:rPr>
              <a:t>−B</a:t>
            </a:r>
            <a:r>
              <a:rPr lang="en-US" sz="2400" b="1">
                <a:cs typeface="Arial" pitchFamily="34" charset="0"/>
              </a:rPr>
              <a:t>):</a:t>
            </a:r>
            <a:r>
              <a:rPr lang="en-US" sz="2400" b="1">
                <a:solidFill>
                  <a:schemeClr val="accent2"/>
                </a:solidFill>
                <a:cs typeface="Arial" pitchFamily="34" charset="0"/>
              </a:rPr>
              <a:t>  1 1 1 0 1 1 0 0</a:t>
            </a:r>
          </a:p>
        </p:txBody>
      </p:sp>
      <p:sp>
        <p:nvSpPr>
          <p:cNvPr id="356358" name="Line 6"/>
          <p:cNvSpPr>
            <a:spLocks noChangeShapeType="1"/>
          </p:cNvSpPr>
          <p:nvPr/>
        </p:nvSpPr>
        <p:spPr bwMode="auto">
          <a:xfrm>
            <a:off x="4572000" y="2708275"/>
            <a:ext cx="3060700" cy="0"/>
          </a:xfrm>
          <a:prstGeom prst="line">
            <a:avLst/>
          </a:prstGeom>
          <a:noFill/>
          <a:ln w="28575">
            <a:solidFill>
              <a:schemeClr val="tx1"/>
            </a:solidFill>
            <a:round/>
            <a:headEnd/>
            <a:tailEnd/>
          </a:ln>
        </p:spPr>
        <p:txBody>
          <a:bodyPr lIns="0" tIns="0" rIns="0" bIns="0" anchor="ctr">
            <a:spAutoFit/>
          </a:bodyPr>
          <a:lstStyle/>
          <a:p>
            <a:endParaRPr lang="en-IN"/>
          </a:p>
        </p:txBody>
      </p:sp>
      <p:sp>
        <p:nvSpPr>
          <p:cNvPr id="356359" name="Text Box 7"/>
          <p:cNvSpPr txBox="1">
            <a:spLocks noChangeArrowheads="1"/>
          </p:cNvSpPr>
          <p:nvPr/>
        </p:nvSpPr>
        <p:spPr bwMode="auto">
          <a:xfrm>
            <a:off x="4572000" y="2708275"/>
            <a:ext cx="3060700" cy="539750"/>
          </a:xfrm>
          <a:prstGeom prst="rect">
            <a:avLst/>
          </a:prstGeom>
          <a:noFill/>
          <a:ln w="28575" algn="ctr">
            <a:noFill/>
            <a:miter lim="800000"/>
            <a:headEnd/>
            <a:tailEnd/>
          </a:ln>
        </p:spPr>
        <p:txBody>
          <a:bodyPr lIns="0" tIns="0" rIns="0" bIns="0" anchor="ctr"/>
          <a:lstStyle/>
          <a:p>
            <a:pPr eaLnBrk="0" hangingPunct="0">
              <a:lnSpc>
                <a:spcPct val="90000"/>
              </a:lnSpc>
              <a:spcBef>
                <a:spcPct val="50000"/>
              </a:spcBef>
              <a:buClr>
                <a:schemeClr val="bg1"/>
              </a:buClr>
              <a:buFont typeface="Arial" pitchFamily="34" charset="0"/>
              <a:buNone/>
            </a:pPr>
            <a:r>
              <a:rPr lang="en-US" sz="2400" b="1">
                <a:cs typeface="Arial" pitchFamily="34" charset="0"/>
              </a:rPr>
              <a:t>          </a:t>
            </a:r>
            <a:r>
              <a:rPr lang="en-US" sz="2000" b="1">
                <a:cs typeface="Arial" pitchFamily="34" charset="0"/>
              </a:rPr>
              <a:t>   </a:t>
            </a:r>
            <a:r>
              <a:rPr lang="en-US" sz="2400" b="1">
                <a:cs typeface="Arial" pitchFamily="34" charset="0"/>
              </a:rPr>
              <a:t>1 1 0 1 1 1 0 0</a:t>
            </a:r>
          </a:p>
        </p:txBody>
      </p:sp>
      <p:sp>
        <p:nvSpPr>
          <p:cNvPr id="356360" name="Text Box 8"/>
          <p:cNvSpPr txBox="1">
            <a:spLocks noChangeArrowheads="1"/>
          </p:cNvSpPr>
          <p:nvPr/>
        </p:nvSpPr>
        <p:spPr bwMode="auto">
          <a:xfrm>
            <a:off x="4751388" y="3608388"/>
            <a:ext cx="900112" cy="539750"/>
          </a:xfrm>
          <a:prstGeom prst="rect">
            <a:avLst/>
          </a:prstGeom>
          <a:noFill/>
          <a:ln w="28575" algn="ctr">
            <a:noFill/>
            <a:miter lim="800000"/>
            <a:headEnd/>
            <a:tailEnd/>
          </a:ln>
        </p:spPr>
        <p:txBody>
          <a:bodyPr lIns="0" tIns="0" rIns="0" bIns="0" anchor="ctr"/>
          <a:lstStyle/>
          <a:p>
            <a:pPr eaLnBrk="0" hangingPunct="0">
              <a:lnSpc>
                <a:spcPct val="90000"/>
              </a:lnSpc>
              <a:spcBef>
                <a:spcPct val="50000"/>
              </a:spcBef>
              <a:buClr>
                <a:schemeClr val="bg1"/>
              </a:buClr>
              <a:buFont typeface="Arial" pitchFamily="34" charset="0"/>
              <a:buNone/>
            </a:pPr>
            <a:r>
              <a:rPr lang="en-US" sz="2400" b="1">
                <a:solidFill>
                  <a:schemeClr val="accent1"/>
                </a:solidFill>
                <a:cs typeface="Arial" pitchFamily="34" charset="0"/>
              </a:rPr>
              <a:t>C </a:t>
            </a:r>
            <a:r>
              <a:rPr lang="en-US" sz="2400" b="1">
                <a:cs typeface="Arial" pitchFamily="34" charset="0"/>
              </a:rPr>
              <a:t>=</a:t>
            </a:r>
            <a:r>
              <a:rPr lang="en-US" sz="2400" b="1">
                <a:solidFill>
                  <a:schemeClr val="accent1"/>
                </a:solidFill>
                <a:cs typeface="Arial" pitchFamily="34" charset="0"/>
              </a:rPr>
              <a:t> 1</a:t>
            </a:r>
            <a:endParaRPr lang="en-US" sz="2400" b="1">
              <a:cs typeface="Arial" pitchFamily="34" charset="0"/>
            </a:endParaRPr>
          </a:p>
        </p:txBody>
      </p:sp>
      <p:cxnSp>
        <p:nvCxnSpPr>
          <p:cNvPr id="356361" name="AutoShape 9"/>
          <p:cNvCxnSpPr>
            <a:cxnSpLocks noChangeShapeType="1"/>
            <a:endCxn id="356360" idx="0"/>
          </p:cNvCxnSpPr>
          <p:nvPr/>
        </p:nvCxnSpPr>
        <p:spPr bwMode="auto">
          <a:xfrm rot="10800000" flipV="1">
            <a:off x="5202238" y="2798763"/>
            <a:ext cx="449262" cy="809625"/>
          </a:xfrm>
          <a:prstGeom prst="curvedConnector2">
            <a:avLst/>
          </a:prstGeom>
          <a:noFill/>
          <a:ln w="38100">
            <a:solidFill>
              <a:schemeClr val="accent1"/>
            </a:solidFill>
            <a:round/>
            <a:headEnd/>
            <a:tailEnd type="triangle" w="lg" len="lg"/>
          </a:ln>
        </p:spPr>
      </p:cxnSp>
      <p:sp>
        <p:nvSpPr>
          <p:cNvPr id="356362" name="Text Box 10"/>
          <p:cNvSpPr txBox="1">
            <a:spLocks noChangeArrowheads="1"/>
          </p:cNvSpPr>
          <p:nvPr/>
        </p:nvSpPr>
        <p:spPr bwMode="auto">
          <a:xfrm>
            <a:off x="5292725" y="4149725"/>
            <a:ext cx="900113" cy="539750"/>
          </a:xfrm>
          <a:prstGeom prst="rect">
            <a:avLst/>
          </a:prstGeom>
          <a:noFill/>
          <a:ln w="28575" algn="ctr">
            <a:noFill/>
            <a:miter lim="800000"/>
            <a:headEnd/>
            <a:tailEnd/>
          </a:ln>
        </p:spPr>
        <p:txBody>
          <a:bodyPr lIns="0" tIns="0" rIns="0" bIns="0" anchor="ctr"/>
          <a:lstStyle/>
          <a:p>
            <a:pPr eaLnBrk="0" hangingPunct="0">
              <a:lnSpc>
                <a:spcPct val="90000"/>
              </a:lnSpc>
              <a:spcBef>
                <a:spcPct val="50000"/>
              </a:spcBef>
              <a:buClr>
                <a:schemeClr val="bg1"/>
              </a:buClr>
              <a:buFont typeface="Arial" pitchFamily="34" charset="0"/>
              <a:buNone/>
            </a:pPr>
            <a:r>
              <a:rPr lang="en-US" sz="2400" b="1">
                <a:solidFill>
                  <a:schemeClr val="accent2"/>
                </a:solidFill>
                <a:cs typeface="Arial" pitchFamily="34" charset="0"/>
              </a:rPr>
              <a:t>S</a:t>
            </a:r>
            <a:r>
              <a:rPr lang="en-US" sz="2400" b="1">
                <a:solidFill>
                  <a:schemeClr val="accent1"/>
                </a:solidFill>
                <a:cs typeface="Arial" pitchFamily="34" charset="0"/>
              </a:rPr>
              <a:t> </a:t>
            </a:r>
            <a:r>
              <a:rPr lang="en-US" sz="2400" b="1">
                <a:cs typeface="Arial" pitchFamily="34" charset="0"/>
              </a:rPr>
              <a:t>=</a:t>
            </a:r>
            <a:r>
              <a:rPr lang="en-US" sz="2400" b="1">
                <a:solidFill>
                  <a:schemeClr val="accent1"/>
                </a:solidFill>
                <a:cs typeface="Arial" pitchFamily="34" charset="0"/>
              </a:rPr>
              <a:t> </a:t>
            </a:r>
            <a:r>
              <a:rPr lang="en-US" sz="2400" b="1">
                <a:solidFill>
                  <a:schemeClr val="accent2"/>
                </a:solidFill>
                <a:cs typeface="Arial" pitchFamily="34" charset="0"/>
              </a:rPr>
              <a:t>1</a:t>
            </a:r>
          </a:p>
        </p:txBody>
      </p:sp>
      <p:sp>
        <p:nvSpPr>
          <p:cNvPr id="356363" name="Line 11"/>
          <p:cNvSpPr>
            <a:spLocks noChangeShapeType="1"/>
          </p:cNvSpPr>
          <p:nvPr/>
        </p:nvSpPr>
        <p:spPr bwMode="auto">
          <a:xfrm>
            <a:off x="5732463" y="3249613"/>
            <a:ext cx="0" cy="900112"/>
          </a:xfrm>
          <a:prstGeom prst="line">
            <a:avLst/>
          </a:prstGeom>
          <a:noFill/>
          <a:ln w="38100">
            <a:solidFill>
              <a:schemeClr val="accent2"/>
            </a:solidFill>
            <a:round/>
            <a:headEnd/>
            <a:tailEnd type="triangle" w="lg" len="lg"/>
          </a:ln>
        </p:spPr>
        <p:txBody>
          <a:bodyPr lIns="0" tIns="0" rIns="0" bIns="0" anchor="ctr">
            <a:spAutoFit/>
          </a:bodyPr>
          <a:lstStyle/>
          <a:p>
            <a:endParaRPr lang="en-IN"/>
          </a:p>
        </p:txBody>
      </p:sp>
      <p:sp>
        <p:nvSpPr>
          <p:cNvPr id="356364" name="Text Box 12"/>
          <p:cNvSpPr txBox="1">
            <a:spLocks noChangeArrowheads="1"/>
          </p:cNvSpPr>
          <p:nvPr/>
        </p:nvSpPr>
        <p:spPr bwMode="auto">
          <a:xfrm>
            <a:off x="5292725" y="4689475"/>
            <a:ext cx="900113" cy="539750"/>
          </a:xfrm>
          <a:prstGeom prst="rect">
            <a:avLst/>
          </a:prstGeom>
          <a:noFill/>
          <a:ln w="28575" algn="ctr">
            <a:noFill/>
            <a:miter lim="800000"/>
            <a:headEnd/>
            <a:tailEnd/>
          </a:ln>
        </p:spPr>
        <p:txBody>
          <a:bodyPr lIns="0" tIns="0" rIns="0" bIns="0" anchor="ctr"/>
          <a:lstStyle/>
          <a:p>
            <a:pPr eaLnBrk="0" hangingPunct="0">
              <a:lnSpc>
                <a:spcPct val="90000"/>
              </a:lnSpc>
              <a:spcBef>
                <a:spcPct val="50000"/>
              </a:spcBef>
              <a:buClr>
                <a:schemeClr val="bg1"/>
              </a:buClr>
              <a:buFont typeface="Arial" pitchFamily="34" charset="0"/>
              <a:buNone/>
            </a:pPr>
            <a:r>
              <a:rPr lang="en-US" sz="2400" b="1">
                <a:solidFill>
                  <a:srgbClr val="CC00FF"/>
                </a:solidFill>
                <a:cs typeface="Arial" pitchFamily="34" charset="0"/>
              </a:rPr>
              <a:t>V</a:t>
            </a:r>
            <a:r>
              <a:rPr lang="en-US" sz="2400" b="1">
                <a:solidFill>
                  <a:schemeClr val="accent1"/>
                </a:solidFill>
                <a:cs typeface="Arial" pitchFamily="34" charset="0"/>
              </a:rPr>
              <a:t> </a:t>
            </a:r>
            <a:r>
              <a:rPr lang="en-US" sz="2400" b="1">
                <a:cs typeface="Arial" pitchFamily="34" charset="0"/>
              </a:rPr>
              <a:t>=</a:t>
            </a:r>
            <a:r>
              <a:rPr lang="en-US" sz="2400" b="1">
                <a:solidFill>
                  <a:schemeClr val="accent1"/>
                </a:solidFill>
                <a:cs typeface="Arial" pitchFamily="34" charset="0"/>
              </a:rPr>
              <a:t> </a:t>
            </a:r>
            <a:r>
              <a:rPr lang="en-US" sz="2400" b="1">
                <a:solidFill>
                  <a:srgbClr val="CC00FF"/>
                </a:solidFill>
                <a:cs typeface="Arial" pitchFamily="34" charset="0"/>
              </a:rPr>
              <a:t>0</a:t>
            </a:r>
          </a:p>
        </p:txBody>
      </p:sp>
      <p:sp>
        <p:nvSpPr>
          <p:cNvPr id="356365" name="Text Box 13"/>
          <p:cNvSpPr txBox="1">
            <a:spLocks noChangeArrowheads="1"/>
          </p:cNvSpPr>
          <p:nvPr/>
        </p:nvSpPr>
        <p:spPr bwMode="auto">
          <a:xfrm>
            <a:off x="6372225" y="3608388"/>
            <a:ext cx="900113" cy="539750"/>
          </a:xfrm>
          <a:prstGeom prst="rect">
            <a:avLst/>
          </a:prstGeom>
          <a:noFill/>
          <a:ln w="28575" algn="ctr">
            <a:noFill/>
            <a:miter lim="800000"/>
            <a:headEnd/>
            <a:tailEnd/>
          </a:ln>
        </p:spPr>
        <p:txBody>
          <a:bodyPr lIns="0" tIns="0" rIns="0" bIns="0" anchor="ctr"/>
          <a:lstStyle/>
          <a:p>
            <a:pPr eaLnBrk="0" hangingPunct="0">
              <a:lnSpc>
                <a:spcPct val="90000"/>
              </a:lnSpc>
              <a:spcBef>
                <a:spcPct val="50000"/>
              </a:spcBef>
              <a:buClr>
                <a:schemeClr val="bg1"/>
              </a:buClr>
              <a:buFont typeface="Arial" pitchFamily="34" charset="0"/>
              <a:buNone/>
            </a:pPr>
            <a:r>
              <a:rPr lang="en-US" sz="2400" b="1">
                <a:solidFill>
                  <a:srgbClr val="996600"/>
                </a:solidFill>
                <a:cs typeface="Arial" pitchFamily="34" charset="0"/>
              </a:rPr>
              <a:t>Z</a:t>
            </a:r>
            <a:r>
              <a:rPr lang="en-US" sz="2400" b="1">
                <a:solidFill>
                  <a:schemeClr val="accent1"/>
                </a:solidFill>
                <a:cs typeface="Arial" pitchFamily="34" charset="0"/>
              </a:rPr>
              <a:t> </a:t>
            </a:r>
            <a:r>
              <a:rPr lang="en-US" sz="2400" b="1">
                <a:cs typeface="Arial" pitchFamily="34" charset="0"/>
              </a:rPr>
              <a:t>=</a:t>
            </a:r>
            <a:r>
              <a:rPr lang="en-US" sz="2400" b="1">
                <a:solidFill>
                  <a:schemeClr val="accent1"/>
                </a:solidFill>
                <a:cs typeface="Arial" pitchFamily="34" charset="0"/>
              </a:rPr>
              <a:t> </a:t>
            </a:r>
            <a:r>
              <a:rPr lang="en-US" sz="2400" b="1">
                <a:solidFill>
                  <a:srgbClr val="996600"/>
                </a:solidFill>
                <a:cs typeface="Arial" pitchFamily="34" charset="0"/>
              </a:rPr>
              <a:t>0</a:t>
            </a:r>
          </a:p>
        </p:txBody>
      </p:sp>
      <p:sp>
        <p:nvSpPr>
          <p:cNvPr id="356366" name="AutoShape 14"/>
          <p:cNvSpPr>
            <a:spLocks/>
          </p:cNvSpPr>
          <p:nvPr/>
        </p:nvSpPr>
        <p:spPr bwMode="auto">
          <a:xfrm rot="-5400000">
            <a:off x="6446044" y="2507456"/>
            <a:ext cx="401638" cy="1800225"/>
          </a:xfrm>
          <a:prstGeom prst="leftBrace">
            <a:avLst>
              <a:gd name="adj1" fmla="val 37352"/>
              <a:gd name="adj2" fmla="val 50000"/>
            </a:avLst>
          </a:prstGeom>
          <a:noFill/>
          <a:ln w="28575">
            <a:solidFill>
              <a:srgbClr val="996600"/>
            </a:solidFill>
            <a:round/>
            <a:headEnd/>
            <a:tailEnd/>
          </a:ln>
        </p:spPr>
        <p:txBody>
          <a:bodyPr lIns="0" tIns="0" rIns="0" bIns="0" anchor="ctr">
            <a:spAutoFit/>
          </a:bodyPr>
          <a:lstStyle/>
          <a:p>
            <a:endParaRPr lang="en-US"/>
          </a:p>
        </p:txBody>
      </p:sp>
      <p:sp>
        <p:nvSpPr>
          <p:cNvPr id="356367" name="Line 15"/>
          <p:cNvSpPr>
            <a:spLocks noChangeShapeType="1"/>
          </p:cNvSpPr>
          <p:nvPr/>
        </p:nvSpPr>
        <p:spPr bwMode="auto">
          <a:xfrm>
            <a:off x="8532813" y="6742113"/>
            <a:ext cx="539750" cy="0"/>
          </a:xfrm>
          <a:prstGeom prst="line">
            <a:avLst/>
          </a:prstGeom>
          <a:noFill/>
          <a:ln w="9525">
            <a:solidFill>
              <a:schemeClr val="tx1"/>
            </a:solidFill>
            <a:round/>
            <a:headEnd/>
            <a:tailEnd type="triangle" w="med" len="med"/>
          </a:ln>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56355">
                                            <p:txEl>
                                              <p:pRg st="0" end="0"/>
                                            </p:txEl>
                                          </p:spTgt>
                                        </p:tgtEl>
                                        <p:attrNameLst>
                                          <p:attrName>style.visibility</p:attrName>
                                        </p:attrNameLst>
                                      </p:cBhvr>
                                      <p:to>
                                        <p:strVal val="visible"/>
                                      </p:to>
                                    </p:set>
                                    <p:animEffect transition="in" filter="wipe(left)">
                                      <p:cBhvr>
                                        <p:cTn id="7" dur="500"/>
                                        <p:tgtEl>
                                          <p:spTgt spid="356355">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56355">
                                            <p:txEl>
                                              <p:pRg st="1" end="1"/>
                                            </p:txEl>
                                          </p:spTgt>
                                        </p:tgtEl>
                                        <p:attrNameLst>
                                          <p:attrName>style.visibility</p:attrName>
                                        </p:attrNameLst>
                                      </p:cBhvr>
                                      <p:to>
                                        <p:strVal val="visible"/>
                                      </p:to>
                                    </p:set>
                                    <p:animEffect transition="in" filter="wipe(left)">
                                      <p:cBhvr>
                                        <p:cTn id="11" dur="500"/>
                                        <p:tgtEl>
                                          <p:spTgt spid="356355">
                                            <p:txEl>
                                              <p:pRg st="1" end="1"/>
                                            </p:txEl>
                                          </p:spTgt>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356355">
                                            <p:txEl>
                                              <p:pRg st="2" end="2"/>
                                            </p:txEl>
                                          </p:spTgt>
                                        </p:tgtEl>
                                        <p:attrNameLst>
                                          <p:attrName>style.visibility</p:attrName>
                                        </p:attrNameLst>
                                      </p:cBhvr>
                                      <p:to>
                                        <p:strVal val="visible"/>
                                      </p:to>
                                    </p:set>
                                    <p:animEffect transition="in" filter="wipe(left)">
                                      <p:cBhvr>
                                        <p:cTn id="15" dur="500"/>
                                        <p:tgtEl>
                                          <p:spTgt spid="35635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56356"/>
                                        </p:tgtEl>
                                        <p:attrNameLst>
                                          <p:attrName>style.visibility</p:attrName>
                                        </p:attrNameLst>
                                      </p:cBhvr>
                                      <p:to>
                                        <p:strVal val="visible"/>
                                      </p:to>
                                    </p:set>
                                    <p:animEffect transition="in" filter="wipe(left)">
                                      <p:cBhvr>
                                        <p:cTn id="20" dur="500"/>
                                        <p:tgtEl>
                                          <p:spTgt spid="356356"/>
                                        </p:tgtEl>
                                      </p:cBhvr>
                                    </p:animEffect>
                                  </p:childTnLst>
                                </p:cTn>
                              </p:par>
                            </p:childTnLst>
                          </p:cTn>
                        </p:par>
                        <p:par>
                          <p:cTn id="21" fill="hold" nodeType="afterGroup">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356357"/>
                                        </p:tgtEl>
                                        <p:attrNameLst>
                                          <p:attrName>style.visibility</p:attrName>
                                        </p:attrNameLst>
                                      </p:cBhvr>
                                      <p:to>
                                        <p:strVal val="visible"/>
                                      </p:to>
                                    </p:set>
                                    <p:animEffect transition="in" filter="wipe(left)">
                                      <p:cBhvr>
                                        <p:cTn id="24" dur="500"/>
                                        <p:tgtEl>
                                          <p:spTgt spid="356357"/>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56358"/>
                                        </p:tgtEl>
                                        <p:attrNameLst>
                                          <p:attrName>style.visibility</p:attrName>
                                        </p:attrNameLst>
                                      </p:cBhvr>
                                      <p:to>
                                        <p:strVal val="visible"/>
                                      </p:to>
                                    </p:set>
                                    <p:animEffect transition="in" filter="wipe(left)">
                                      <p:cBhvr>
                                        <p:cTn id="27" dur="500"/>
                                        <p:tgtEl>
                                          <p:spTgt spid="356358"/>
                                        </p:tgtEl>
                                      </p:cBhvr>
                                    </p:animEffect>
                                  </p:childTnLst>
                                </p:cTn>
                              </p:par>
                            </p:childTnLst>
                          </p:cTn>
                        </p:par>
                        <p:par>
                          <p:cTn id="28" fill="hold" nodeType="afterGroup">
                            <p:stCondLst>
                              <p:cond delay="1000"/>
                            </p:stCondLst>
                            <p:childTnLst>
                              <p:par>
                                <p:cTn id="29" presetID="22" presetClass="entr" presetSubtype="8" fill="hold" grpId="0" nodeType="afterEffect">
                                  <p:stCondLst>
                                    <p:cond delay="0"/>
                                  </p:stCondLst>
                                  <p:childTnLst>
                                    <p:set>
                                      <p:cBhvr>
                                        <p:cTn id="30" dur="1" fill="hold">
                                          <p:stCondLst>
                                            <p:cond delay="0"/>
                                          </p:stCondLst>
                                        </p:cTn>
                                        <p:tgtEl>
                                          <p:spTgt spid="356359"/>
                                        </p:tgtEl>
                                        <p:attrNameLst>
                                          <p:attrName>style.visibility</p:attrName>
                                        </p:attrNameLst>
                                      </p:cBhvr>
                                      <p:to>
                                        <p:strVal val="visible"/>
                                      </p:to>
                                    </p:set>
                                    <p:animEffect transition="in" filter="wipe(left)">
                                      <p:cBhvr>
                                        <p:cTn id="31" dur="500"/>
                                        <p:tgtEl>
                                          <p:spTgt spid="356359"/>
                                        </p:tgtEl>
                                      </p:cBhvr>
                                    </p:animEffect>
                                  </p:childTnLst>
                                </p:cTn>
                              </p:par>
                            </p:childTnLst>
                          </p:cTn>
                        </p:par>
                        <p:par>
                          <p:cTn id="32" fill="hold" nodeType="afterGroup">
                            <p:stCondLst>
                              <p:cond delay="1500"/>
                            </p:stCondLst>
                            <p:childTnLst>
                              <p:par>
                                <p:cTn id="33" presetID="22" presetClass="entr" presetSubtype="1" fill="hold" nodeType="afterEffect">
                                  <p:stCondLst>
                                    <p:cond delay="0"/>
                                  </p:stCondLst>
                                  <p:childTnLst>
                                    <p:set>
                                      <p:cBhvr>
                                        <p:cTn id="34" dur="1" fill="hold">
                                          <p:stCondLst>
                                            <p:cond delay="0"/>
                                          </p:stCondLst>
                                        </p:cTn>
                                        <p:tgtEl>
                                          <p:spTgt spid="356361"/>
                                        </p:tgtEl>
                                        <p:attrNameLst>
                                          <p:attrName>style.visibility</p:attrName>
                                        </p:attrNameLst>
                                      </p:cBhvr>
                                      <p:to>
                                        <p:strVal val="visible"/>
                                      </p:to>
                                    </p:set>
                                    <p:animEffect transition="in" filter="wipe(up)">
                                      <p:cBhvr>
                                        <p:cTn id="35" dur="500"/>
                                        <p:tgtEl>
                                          <p:spTgt spid="356361"/>
                                        </p:tgtEl>
                                      </p:cBhvr>
                                    </p:animEffect>
                                  </p:childTnLst>
                                </p:cTn>
                              </p:par>
                            </p:childTnLst>
                          </p:cTn>
                        </p:par>
                        <p:par>
                          <p:cTn id="36" fill="hold" nodeType="afterGroup">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356360"/>
                                        </p:tgtEl>
                                        <p:attrNameLst>
                                          <p:attrName>style.visibility</p:attrName>
                                        </p:attrNameLst>
                                      </p:cBhvr>
                                      <p:to>
                                        <p:strVal val="visible"/>
                                      </p:to>
                                    </p:set>
                                    <p:animEffect transition="in" filter="wipe(left)">
                                      <p:cBhvr>
                                        <p:cTn id="39" dur="500"/>
                                        <p:tgtEl>
                                          <p:spTgt spid="35636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356363"/>
                                        </p:tgtEl>
                                        <p:attrNameLst>
                                          <p:attrName>style.visibility</p:attrName>
                                        </p:attrNameLst>
                                      </p:cBhvr>
                                      <p:to>
                                        <p:strVal val="visible"/>
                                      </p:to>
                                    </p:set>
                                    <p:animEffect transition="in" filter="wipe(up)">
                                      <p:cBhvr>
                                        <p:cTn id="44" dur="500"/>
                                        <p:tgtEl>
                                          <p:spTgt spid="356363"/>
                                        </p:tgtEl>
                                      </p:cBhvr>
                                    </p:animEffect>
                                  </p:childTnLst>
                                </p:cTn>
                              </p:par>
                            </p:childTnLst>
                          </p:cTn>
                        </p:par>
                        <p:par>
                          <p:cTn id="45" fill="hold" nodeType="afterGroup">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356362"/>
                                        </p:tgtEl>
                                        <p:attrNameLst>
                                          <p:attrName>style.visibility</p:attrName>
                                        </p:attrNameLst>
                                      </p:cBhvr>
                                      <p:to>
                                        <p:strVal val="visible"/>
                                      </p:to>
                                    </p:set>
                                    <p:animEffect transition="in" filter="wipe(left)">
                                      <p:cBhvr>
                                        <p:cTn id="48" dur="500"/>
                                        <p:tgtEl>
                                          <p:spTgt spid="35636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56364"/>
                                        </p:tgtEl>
                                        <p:attrNameLst>
                                          <p:attrName>style.visibility</p:attrName>
                                        </p:attrNameLst>
                                      </p:cBhvr>
                                      <p:to>
                                        <p:strVal val="visible"/>
                                      </p:to>
                                    </p:set>
                                    <p:animEffect transition="in" filter="wipe(left)">
                                      <p:cBhvr>
                                        <p:cTn id="53" dur="500"/>
                                        <p:tgtEl>
                                          <p:spTgt spid="356364"/>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356366"/>
                                        </p:tgtEl>
                                        <p:attrNameLst>
                                          <p:attrName>style.visibility</p:attrName>
                                        </p:attrNameLst>
                                      </p:cBhvr>
                                      <p:to>
                                        <p:strVal val="visible"/>
                                      </p:to>
                                    </p:set>
                                    <p:animEffect transition="in" filter="wipe(up)">
                                      <p:cBhvr>
                                        <p:cTn id="58" dur="500"/>
                                        <p:tgtEl>
                                          <p:spTgt spid="356366"/>
                                        </p:tgtEl>
                                      </p:cBhvr>
                                    </p:animEffect>
                                  </p:childTnLst>
                                </p:cTn>
                              </p:par>
                            </p:childTnLst>
                          </p:cTn>
                        </p:par>
                        <p:par>
                          <p:cTn id="59" fill="hold" nodeType="afterGroup">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356365"/>
                                        </p:tgtEl>
                                        <p:attrNameLst>
                                          <p:attrName>style.visibility</p:attrName>
                                        </p:attrNameLst>
                                      </p:cBhvr>
                                      <p:to>
                                        <p:strVal val="visible"/>
                                      </p:to>
                                    </p:set>
                                    <p:animEffect transition="in" filter="wipe(left)">
                                      <p:cBhvr>
                                        <p:cTn id="62" dur="500"/>
                                        <p:tgtEl>
                                          <p:spTgt spid="356365"/>
                                        </p:tgtEl>
                                      </p:cBhvr>
                                    </p:animEffect>
                                  </p:childTnLst>
                                </p:cTn>
                              </p:par>
                              <p:par>
                                <p:cTn id="63" presetID="1" presetClass="entr" presetSubtype="0" fill="hold" grpId="0" nodeType="withEffect">
                                  <p:stCondLst>
                                    <p:cond delay="0"/>
                                  </p:stCondLst>
                                  <p:childTnLst>
                                    <p:set>
                                      <p:cBhvr>
                                        <p:cTn id="64" dur="1" fill="hold">
                                          <p:stCondLst>
                                            <p:cond delay="0"/>
                                          </p:stCondLst>
                                        </p:cTn>
                                        <p:tgtEl>
                                          <p:spTgt spid="3563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6" grpId="0"/>
      <p:bldP spid="356357" grpId="0"/>
      <p:bldP spid="356358" grpId="0" animBg="1"/>
      <p:bldP spid="356359" grpId="0"/>
      <p:bldP spid="356360" grpId="0"/>
      <p:bldP spid="356362" grpId="0"/>
      <p:bldP spid="356363" grpId="0" animBg="1"/>
      <p:bldP spid="356364" grpId="0"/>
      <p:bldP spid="356365" grpId="0"/>
      <p:bldP spid="356366" grpId="0" animBg="1"/>
      <p:bldP spid="356367"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idx="4294967295"/>
          </p:nvPr>
        </p:nvSpPr>
        <p:spPr/>
        <p:txBody>
          <a:bodyPr/>
          <a:lstStyle/>
          <a:p>
            <a:pPr eaLnBrk="1" hangingPunct="1"/>
            <a:r>
              <a:rPr lang="en-US" smtClean="0"/>
              <a:t>Status Bits</a:t>
            </a:r>
          </a:p>
        </p:txBody>
      </p:sp>
      <p:grpSp>
        <p:nvGrpSpPr>
          <p:cNvPr id="2" name="Group 3"/>
          <p:cNvGrpSpPr>
            <a:grpSpLocks/>
          </p:cNvGrpSpPr>
          <p:nvPr/>
        </p:nvGrpSpPr>
        <p:grpSpPr bwMode="auto">
          <a:xfrm>
            <a:off x="4932363" y="2079625"/>
            <a:ext cx="3421062" cy="1530350"/>
            <a:chOff x="2880" y="2387"/>
            <a:chExt cx="2155" cy="1020"/>
          </a:xfrm>
        </p:grpSpPr>
        <p:sp>
          <p:nvSpPr>
            <p:cNvPr id="3102" name="Freeform 4"/>
            <p:cNvSpPr>
              <a:spLocks/>
            </p:cNvSpPr>
            <p:nvPr/>
          </p:nvSpPr>
          <p:spPr bwMode="auto">
            <a:xfrm>
              <a:off x="2880" y="2500"/>
              <a:ext cx="2041" cy="907"/>
            </a:xfrm>
            <a:custGeom>
              <a:avLst/>
              <a:gdLst>
                <a:gd name="T0" fmla="*/ 0 w 2041"/>
                <a:gd name="T1" fmla="*/ 0 h 907"/>
                <a:gd name="T2" fmla="*/ 794 w 2041"/>
                <a:gd name="T3" fmla="*/ 0 h 907"/>
                <a:gd name="T4" fmla="*/ 1021 w 2041"/>
                <a:gd name="T5" fmla="*/ 227 h 907"/>
                <a:gd name="T6" fmla="*/ 1247 w 2041"/>
                <a:gd name="T7" fmla="*/ 0 h 907"/>
                <a:gd name="T8" fmla="*/ 2041 w 2041"/>
                <a:gd name="T9" fmla="*/ 0 h 907"/>
                <a:gd name="T10" fmla="*/ 1361 w 2041"/>
                <a:gd name="T11" fmla="*/ 907 h 907"/>
                <a:gd name="T12" fmla="*/ 680 w 2041"/>
                <a:gd name="T13" fmla="*/ 907 h 907"/>
                <a:gd name="T14" fmla="*/ 0 w 2041"/>
                <a:gd name="T15" fmla="*/ 0 h 907"/>
                <a:gd name="T16" fmla="*/ 0 60000 65536"/>
                <a:gd name="T17" fmla="*/ 0 60000 65536"/>
                <a:gd name="T18" fmla="*/ 0 60000 65536"/>
                <a:gd name="T19" fmla="*/ 0 60000 65536"/>
                <a:gd name="T20" fmla="*/ 0 60000 65536"/>
                <a:gd name="T21" fmla="*/ 0 60000 65536"/>
                <a:gd name="T22" fmla="*/ 0 60000 65536"/>
                <a:gd name="T23" fmla="*/ 0 60000 65536"/>
                <a:gd name="T24" fmla="*/ 0 w 2041"/>
                <a:gd name="T25" fmla="*/ 0 h 907"/>
                <a:gd name="T26" fmla="*/ 2041 w 2041"/>
                <a:gd name="T27" fmla="*/ 907 h 9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41" h="907">
                  <a:moveTo>
                    <a:pt x="0" y="0"/>
                  </a:moveTo>
                  <a:lnTo>
                    <a:pt x="794" y="0"/>
                  </a:lnTo>
                  <a:lnTo>
                    <a:pt x="1021" y="227"/>
                  </a:lnTo>
                  <a:lnTo>
                    <a:pt x="1247" y="0"/>
                  </a:lnTo>
                  <a:lnTo>
                    <a:pt x="2041" y="0"/>
                  </a:lnTo>
                  <a:lnTo>
                    <a:pt x="1361" y="907"/>
                  </a:lnTo>
                  <a:lnTo>
                    <a:pt x="680" y="907"/>
                  </a:lnTo>
                  <a:lnTo>
                    <a:pt x="0" y="0"/>
                  </a:lnTo>
                  <a:close/>
                </a:path>
              </a:pathLst>
            </a:custGeom>
            <a:solidFill>
              <a:srgbClr val="00FFFF"/>
            </a:solidFill>
            <a:ln w="28575">
              <a:solidFill>
                <a:schemeClr val="tx1"/>
              </a:solidFill>
              <a:round/>
              <a:headEnd/>
              <a:tailEnd/>
            </a:ln>
          </p:spPr>
          <p:txBody>
            <a:bodyPr lIns="0" tIns="0" rIns="0" bIns="0" anchor="ctr">
              <a:spAutoFit/>
            </a:bodyPr>
            <a:lstStyle/>
            <a:p>
              <a:endParaRPr lang="en-IN"/>
            </a:p>
          </p:txBody>
        </p:sp>
        <p:sp>
          <p:nvSpPr>
            <p:cNvPr id="3103" name="Freeform 5"/>
            <p:cNvSpPr>
              <a:spLocks/>
            </p:cNvSpPr>
            <p:nvPr/>
          </p:nvSpPr>
          <p:spPr bwMode="auto">
            <a:xfrm>
              <a:off x="2880" y="2387"/>
              <a:ext cx="907" cy="113"/>
            </a:xfrm>
            <a:custGeom>
              <a:avLst/>
              <a:gdLst>
                <a:gd name="T0" fmla="*/ 0 w 907"/>
                <a:gd name="T1" fmla="*/ 113 h 113"/>
                <a:gd name="T2" fmla="*/ 113 w 907"/>
                <a:gd name="T3" fmla="*/ 0 h 113"/>
                <a:gd name="T4" fmla="*/ 907 w 907"/>
                <a:gd name="T5" fmla="*/ 0 h 113"/>
                <a:gd name="T6" fmla="*/ 794 w 907"/>
                <a:gd name="T7" fmla="*/ 113 h 113"/>
                <a:gd name="T8" fmla="*/ 0 w 907"/>
                <a:gd name="T9" fmla="*/ 113 h 113"/>
                <a:gd name="T10" fmla="*/ 0 60000 65536"/>
                <a:gd name="T11" fmla="*/ 0 60000 65536"/>
                <a:gd name="T12" fmla="*/ 0 60000 65536"/>
                <a:gd name="T13" fmla="*/ 0 60000 65536"/>
                <a:gd name="T14" fmla="*/ 0 60000 65536"/>
                <a:gd name="T15" fmla="*/ 0 w 907"/>
                <a:gd name="T16" fmla="*/ 0 h 113"/>
                <a:gd name="T17" fmla="*/ 907 w 907"/>
                <a:gd name="T18" fmla="*/ 113 h 113"/>
              </a:gdLst>
              <a:ahLst/>
              <a:cxnLst>
                <a:cxn ang="T10">
                  <a:pos x="T0" y="T1"/>
                </a:cxn>
                <a:cxn ang="T11">
                  <a:pos x="T2" y="T3"/>
                </a:cxn>
                <a:cxn ang="T12">
                  <a:pos x="T4" y="T5"/>
                </a:cxn>
                <a:cxn ang="T13">
                  <a:pos x="T6" y="T7"/>
                </a:cxn>
                <a:cxn ang="T14">
                  <a:pos x="T8" y="T9"/>
                </a:cxn>
              </a:cxnLst>
              <a:rect l="T15" t="T16" r="T17" b="T18"/>
              <a:pathLst>
                <a:path w="907" h="113">
                  <a:moveTo>
                    <a:pt x="0" y="113"/>
                  </a:moveTo>
                  <a:lnTo>
                    <a:pt x="113" y="0"/>
                  </a:lnTo>
                  <a:lnTo>
                    <a:pt x="907" y="0"/>
                  </a:lnTo>
                  <a:lnTo>
                    <a:pt x="794" y="113"/>
                  </a:lnTo>
                  <a:lnTo>
                    <a:pt x="0" y="113"/>
                  </a:lnTo>
                  <a:close/>
                </a:path>
              </a:pathLst>
            </a:custGeom>
            <a:solidFill>
              <a:srgbClr val="00FFFF"/>
            </a:solidFill>
            <a:ln w="28575">
              <a:solidFill>
                <a:schemeClr val="tx1"/>
              </a:solidFill>
              <a:round/>
              <a:headEnd/>
              <a:tailEnd/>
            </a:ln>
          </p:spPr>
          <p:txBody>
            <a:bodyPr wrap="none" lIns="0" tIns="0" rIns="0" bIns="0" anchor="ctr">
              <a:spAutoFit/>
            </a:bodyPr>
            <a:lstStyle/>
            <a:p>
              <a:endParaRPr lang="en-IN"/>
            </a:p>
          </p:txBody>
        </p:sp>
        <p:sp>
          <p:nvSpPr>
            <p:cNvPr id="3104" name="Freeform 6"/>
            <p:cNvSpPr>
              <a:spLocks/>
            </p:cNvSpPr>
            <p:nvPr/>
          </p:nvSpPr>
          <p:spPr bwMode="auto">
            <a:xfrm>
              <a:off x="4127" y="2387"/>
              <a:ext cx="908" cy="113"/>
            </a:xfrm>
            <a:custGeom>
              <a:avLst/>
              <a:gdLst>
                <a:gd name="T0" fmla="*/ 0 w 908"/>
                <a:gd name="T1" fmla="*/ 113 h 113"/>
                <a:gd name="T2" fmla="*/ 114 w 908"/>
                <a:gd name="T3" fmla="*/ 0 h 113"/>
                <a:gd name="T4" fmla="*/ 908 w 908"/>
                <a:gd name="T5" fmla="*/ 0 h 113"/>
                <a:gd name="T6" fmla="*/ 794 w 908"/>
                <a:gd name="T7" fmla="*/ 113 h 113"/>
                <a:gd name="T8" fmla="*/ 0 w 908"/>
                <a:gd name="T9" fmla="*/ 113 h 113"/>
                <a:gd name="T10" fmla="*/ 0 60000 65536"/>
                <a:gd name="T11" fmla="*/ 0 60000 65536"/>
                <a:gd name="T12" fmla="*/ 0 60000 65536"/>
                <a:gd name="T13" fmla="*/ 0 60000 65536"/>
                <a:gd name="T14" fmla="*/ 0 60000 65536"/>
                <a:gd name="T15" fmla="*/ 0 w 908"/>
                <a:gd name="T16" fmla="*/ 0 h 113"/>
                <a:gd name="T17" fmla="*/ 908 w 908"/>
                <a:gd name="T18" fmla="*/ 113 h 113"/>
              </a:gdLst>
              <a:ahLst/>
              <a:cxnLst>
                <a:cxn ang="T10">
                  <a:pos x="T0" y="T1"/>
                </a:cxn>
                <a:cxn ang="T11">
                  <a:pos x="T2" y="T3"/>
                </a:cxn>
                <a:cxn ang="T12">
                  <a:pos x="T4" y="T5"/>
                </a:cxn>
                <a:cxn ang="T13">
                  <a:pos x="T6" y="T7"/>
                </a:cxn>
                <a:cxn ang="T14">
                  <a:pos x="T8" y="T9"/>
                </a:cxn>
              </a:cxnLst>
              <a:rect l="T15" t="T16" r="T17" b="T18"/>
              <a:pathLst>
                <a:path w="908" h="113">
                  <a:moveTo>
                    <a:pt x="0" y="113"/>
                  </a:moveTo>
                  <a:lnTo>
                    <a:pt x="114" y="0"/>
                  </a:lnTo>
                  <a:lnTo>
                    <a:pt x="908" y="0"/>
                  </a:lnTo>
                  <a:lnTo>
                    <a:pt x="794" y="113"/>
                  </a:lnTo>
                  <a:lnTo>
                    <a:pt x="0" y="113"/>
                  </a:lnTo>
                  <a:close/>
                </a:path>
              </a:pathLst>
            </a:custGeom>
            <a:solidFill>
              <a:srgbClr val="00FFFF"/>
            </a:solidFill>
            <a:ln w="28575">
              <a:solidFill>
                <a:schemeClr val="tx1"/>
              </a:solidFill>
              <a:round/>
              <a:headEnd/>
              <a:tailEnd/>
            </a:ln>
          </p:spPr>
          <p:txBody>
            <a:bodyPr wrap="none" lIns="0" tIns="0" rIns="0" bIns="0" anchor="ctr">
              <a:spAutoFit/>
            </a:bodyPr>
            <a:lstStyle/>
            <a:p>
              <a:endParaRPr lang="en-IN"/>
            </a:p>
          </p:txBody>
        </p:sp>
        <p:sp>
          <p:nvSpPr>
            <p:cNvPr id="3105" name="Freeform 7"/>
            <p:cNvSpPr>
              <a:spLocks/>
            </p:cNvSpPr>
            <p:nvPr/>
          </p:nvSpPr>
          <p:spPr bwMode="auto">
            <a:xfrm>
              <a:off x="3674" y="2387"/>
              <a:ext cx="340" cy="340"/>
            </a:xfrm>
            <a:custGeom>
              <a:avLst/>
              <a:gdLst>
                <a:gd name="T0" fmla="*/ 0 w 340"/>
                <a:gd name="T1" fmla="*/ 113 h 340"/>
                <a:gd name="T2" fmla="*/ 113 w 340"/>
                <a:gd name="T3" fmla="*/ 0 h 340"/>
                <a:gd name="T4" fmla="*/ 340 w 340"/>
                <a:gd name="T5" fmla="*/ 227 h 340"/>
                <a:gd name="T6" fmla="*/ 227 w 340"/>
                <a:gd name="T7" fmla="*/ 340 h 340"/>
                <a:gd name="T8" fmla="*/ 0 w 340"/>
                <a:gd name="T9" fmla="*/ 113 h 340"/>
                <a:gd name="T10" fmla="*/ 0 60000 65536"/>
                <a:gd name="T11" fmla="*/ 0 60000 65536"/>
                <a:gd name="T12" fmla="*/ 0 60000 65536"/>
                <a:gd name="T13" fmla="*/ 0 60000 65536"/>
                <a:gd name="T14" fmla="*/ 0 60000 65536"/>
                <a:gd name="T15" fmla="*/ 0 w 340"/>
                <a:gd name="T16" fmla="*/ 0 h 340"/>
                <a:gd name="T17" fmla="*/ 340 w 340"/>
                <a:gd name="T18" fmla="*/ 340 h 340"/>
              </a:gdLst>
              <a:ahLst/>
              <a:cxnLst>
                <a:cxn ang="T10">
                  <a:pos x="T0" y="T1"/>
                </a:cxn>
                <a:cxn ang="T11">
                  <a:pos x="T2" y="T3"/>
                </a:cxn>
                <a:cxn ang="T12">
                  <a:pos x="T4" y="T5"/>
                </a:cxn>
                <a:cxn ang="T13">
                  <a:pos x="T6" y="T7"/>
                </a:cxn>
                <a:cxn ang="T14">
                  <a:pos x="T8" y="T9"/>
                </a:cxn>
              </a:cxnLst>
              <a:rect l="T15" t="T16" r="T17" b="T18"/>
              <a:pathLst>
                <a:path w="340" h="340">
                  <a:moveTo>
                    <a:pt x="0" y="113"/>
                  </a:moveTo>
                  <a:lnTo>
                    <a:pt x="113" y="0"/>
                  </a:lnTo>
                  <a:lnTo>
                    <a:pt x="340" y="227"/>
                  </a:lnTo>
                  <a:lnTo>
                    <a:pt x="227" y="340"/>
                  </a:lnTo>
                  <a:lnTo>
                    <a:pt x="0" y="113"/>
                  </a:lnTo>
                  <a:close/>
                </a:path>
              </a:pathLst>
            </a:custGeom>
            <a:solidFill>
              <a:srgbClr val="00FFFF"/>
            </a:solidFill>
            <a:ln w="28575">
              <a:solidFill>
                <a:schemeClr val="tx1"/>
              </a:solidFill>
              <a:round/>
              <a:headEnd/>
              <a:tailEnd/>
            </a:ln>
          </p:spPr>
          <p:txBody>
            <a:bodyPr wrap="none" lIns="0" tIns="0" rIns="0" bIns="0" anchor="ctr">
              <a:spAutoFit/>
            </a:bodyPr>
            <a:lstStyle/>
            <a:p>
              <a:endParaRPr lang="en-IN"/>
            </a:p>
          </p:txBody>
        </p:sp>
        <p:sp>
          <p:nvSpPr>
            <p:cNvPr id="3106" name="Text Box 8"/>
            <p:cNvSpPr txBox="1">
              <a:spLocks noChangeArrowheads="1"/>
            </p:cNvSpPr>
            <p:nvPr/>
          </p:nvSpPr>
          <p:spPr bwMode="auto">
            <a:xfrm>
              <a:off x="3560" y="2840"/>
              <a:ext cx="681" cy="292"/>
            </a:xfrm>
            <a:prstGeom prst="rect">
              <a:avLst/>
            </a:prstGeom>
            <a:noFill/>
            <a:ln w="28575" algn="ctr">
              <a:noFill/>
              <a:miter lim="800000"/>
              <a:headEnd/>
              <a:tailEnd/>
            </a:ln>
          </p:spPr>
          <p:txBody>
            <a:bodyPr lIns="0" tIns="0" rIns="0" bIns="0">
              <a:spAutoFit/>
            </a:bodyPr>
            <a:lstStyle/>
            <a:p>
              <a:pPr algn="ctr" eaLnBrk="0" hangingPunct="0">
                <a:lnSpc>
                  <a:spcPct val="90000"/>
                </a:lnSpc>
                <a:spcBef>
                  <a:spcPct val="50000"/>
                </a:spcBef>
                <a:buClr>
                  <a:schemeClr val="bg1"/>
                </a:buClr>
                <a:buFont typeface="Arial" pitchFamily="34" charset="0"/>
                <a:buNone/>
              </a:pPr>
              <a:r>
                <a:rPr lang="en-US" sz="3200" b="1">
                  <a:solidFill>
                    <a:schemeClr val="accent1"/>
                  </a:solidFill>
                  <a:cs typeface="Arial" pitchFamily="34" charset="0"/>
                </a:rPr>
                <a:t>ALU</a:t>
              </a:r>
            </a:p>
          </p:txBody>
        </p:sp>
      </p:grpSp>
      <p:sp>
        <p:nvSpPr>
          <p:cNvPr id="3077" name="AutoShape 9"/>
          <p:cNvSpPr>
            <a:spLocks noChangeArrowheads="1"/>
          </p:cNvSpPr>
          <p:nvPr/>
        </p:nvSpPr>
        <p:spPr bwMode="auto">
          <a:xfrm>
            <a:off x="5472113" y="1268413"/>
            <a:ext cx="360362" cy="900112"/>
          </a:xfrm>
          <a:prstGeom prst="downArrow">
            <a:avLst>
              <a:gd name="adj1" fmla="val 50000"/>
              <a:gd name="adj2" fmla="val 62445"/>
            </a:avLst>
          </a:prstGeom>
          <a:solidFill>
            <a:srgbClr val="FFFF00"/>
          </a:solidFill>
          <a:ln w="28575" algn="ctr">
            <a:solidFill>
              <a:schemeClr val="tx1"/>
            </a:solidFill>
            <a:miter lim="800000"/>
            <a:headEnd/>
            <a:tailEnd/>
          </a:ln>
        </p:spPr>
        <p:txBody>
          <a:bodyPr wrap="none" lIns="0" tIns="0" rIns="0" bIns="0" anchor="ctr">
            <a:spAutoFit/>
          </a:bodyPr>
          <a:lstStyle/>
          <a:p>
            <a:endParaRPr lang="en-US"/>
          </a:p>
        </p:txBody>
      </p:sp>
      <p:sp>
        <p:nvSpPr>
          <p:cNvPr id="3078" name="AutoShape 10"/>
          <p:cNvSpPr>
            <a:spLocks noChangeArrowheads="1"/>
          </p:cNvSpPr>
          <p:nvPr/>
        </p:nvSpPr>
        <p:spPr bwMode="auto">
          <a:xfrm>
            <a:off x="7272338" y="1268413"/>
            <a:ext cx="360362" cy="900112"/>
          </a:xfrm>
          <a:prstGeom prst="downArrow">
            <a:avLst>
              <a:gd name="adj1" fmla="val 50000"/>
              <a:gd name="adj2" fmla="val 62445"/>
            </a:avLst>
          </a:prstGeom>
          <a:solidFill>
            <a:srgbClr val="FFFF00"/>
          </a:solidFill>
          <a:ln w="28575" algn="ctr">
            <a:solidFill>
              <a:schemeClr val="tx1"/>
            </a:solidFill>
            <a:miter lim="800000"/>
            <a:headEnd/>
            <a:tailEnd/>
          </a:ln>
        </p:spPr>
        <p:txBody>
          <a:bodyPr wrap="none" lIns="0" tIns="0" rIns="0" bIns="0" anchor="ctr">
            <a:spAutoFit/>
          </a:bodyPr>
          <a:lstStyle/>
          <a:p>
            <a:endParaRPr lang="en-US"/>
          </a:p>
        </p:txBody>
      </p:sp>
      <p:graphicFrame>
        <p:nvGraphicFramePr>
          <p:cNvPr id="3074" name="Object 2"/>
          <p:cNvGraphicFramePr>
            <a:graphicFrameLocks noChangeAspect="1"/>
          </p:cNvGraphicFramePr>
          <p:nvPr/>
        </p:nvGraphicFramePr>
        <p:xfrm>
          <a:off x="2000250" y="2270125"/>
          <a:ext cx="1620838" cy="884238"/>
        </p:xfrm>
        <a:graphic>
          <a:graphicData uri="http://schemas.openxmlformats.org/presentationml/2006/ole">
            <p:oleObj spid="_x0000_s49154" name="Visio" r:id="rId3" imgW="475732" imgH="259933" progId="">
              <p:embed/>
            </p:oleObj>
          </a:graphicData>
        </a:graphic>
      </p:graphicFrame>
      <p:sp>
        <p:nvSpPr>
          <p:cNvPr id="3079" name="Line 12"/>
          <p:cNvSpPr>
            <a:spLocks noChangeShapeType="1"/>
          </p:cNvSpPr>
          <p:nvPr/>
        </p:nvSpPr>
        <p:spPr bwMode="auto">
          <a:xfrm flipH="1">
            <a:off x="3492500" y="2889250"/>
            <a:ext cx="1889125" cy="0"/>
          </a:xfrm>
          <a:prstGeom prst="line">
            <a:avLst/>
          </a:prstGeom>
          <a:noFill/>
          <a:ln w="38100">
            <a:solidFill>
              <a:schemeClr val="accent1"/>
            </a:solidFill>
            <a:round/>
            <a:headEnd/>
            <a:tailEnd/>
          </a:ln>
        </p:spPr>
        <p:txBody>
          <a:bodyPr lIns="0" tIns="0" rIns="0" bIns="0" anchor="ctr">
            <a:spAutoFit/>
          </a:bodyPr>
          <a:lstStyle/>
          <a:p>
            <a:endParaRPr lang="en-IN"/>
          </a:p>
        </p:txBody>
      </p:sp>
      <p:sp>
        <p:nvSpPr>
          <p:cNvPr id="3080" name="Line 13"/>
          <p:cNvSpPr>
            <a:spLocks noChangeShapeType="1"/>
          </p:cNvSpPr>
          <p:nvPr/>
        </p:nvSpPr>
        <p:spPr bwMode="auto">
          <a:xfrm flipH="1">
            <a:off x="3492500" y="2528888"/>
            <a:ext cx="1619250" cy="0"/>
          </a:xfrm>
          <a:prstGeom prst="line">
            <a:avLst/>
          </a:prstGeom>
          <a:noFill/>
          <a:ln w="38100">
            <a:solidFill>
              <a:schemeClr val="accent1"/>
            </a:solidFill>
            <a:round/>
            <a:headEnd/>
            <a:tailEnd/>
          </a:ln>
        </p:spPr>
        <p:txBody>
          <a:bodyPr lIns="0" tIns="0" rIns="0" bIns="0" anchor="ctr">
            <a:spAutoFit/>
          </a:bodyPr>
          <a:lstStyle/>
          <a:p>
            <a:endParaRPr lang="en-IN"/>
          </a:p>
        </p:txBody>
      </p:sp>
      <p:sp>
        <p:nvSpPr>
          <p:cNvPr id="3081" name="AutoShape 14"/>
          <p:cNvSpPr>
            <a:spLocks noChangeArrowheads="1"/>
          </p:cNvSpPr>
          <p:nvPr/>
        </p:nvSpPr>
        <p:spPr bwMode="auto">
          <a:xfrm>
            <a:off x="1692275" y="3429000"/>
            <a:ext cx="2339975" cy="720725"/>
          </a:xfrm>
          <a:prstGeom prst="cube">
            <a:avLst>
              <a:gd name="adj" fmla="val 22685"/>
            </a:avLst>
          </a:prstGeom>
          <a:solidFill>
            <a:srgbClr val="FFFF00"/>
          </a:solidFill>
          <a:ln w="28575">
            <a:solidFill>
              <a:schemeClr val="tx1"/>
            </a:solidFill>
            <a:miter lim="800000"/>
            <a:headEnd/>
            <a:tailEnd/>
          </a:ln>
        </p:spPr>
        <p:txBody>
          <a:bodyPr lIns="0" tIns="0" rIns="0" bIns="0" anchor="ctr"/>
          <a:lstStyle/>
          <a:p>
            <a:pPr algn="ctr" eaLnBrk="0" hangingPunct="0">
              <a:lnSpc>
                <a:spcPct val="90000"/>
              </a:lnSpc>
              <a:spcBef>
                <a:spcPct val="50000"/>
              </a:spcBef>
              <a:buClr>
                <a:schemeClr val="bg1"/>
              </a:buClr>
              <a:buFont typeface="Arial" pitchFamily="34" charset="0"/>
              <a:buNone/>
            </a:pPr>
            <a:endParaRPr lang="en-US" sz="2400" b="1">
              <a:solidFill>
                <a:schemeClr val="accent2"/>
              </a:solidFill>
              <a:cs typeface="Arial" pitchFamily="34" charset="0"/>
            </a:endParaRPr>
          </a:p>
        </p:txBody>
      </p:sp>
      <p:sp>
        <p:nvSpPr>
          <p:cNvPr id="3082" name="Text Box 15"/>
          <p:cNvSpPr txBox="1">
            <a:spLocks noChangeArrowheads="1"/>
          </p:cNvSpPr>
          <p:nvPr/>
        </p:nvSpPr>
        <p:spPr bwMode="auto">
          <a:xfrm>
            <a:off x="1692275" y="3608388"/>
            <a:ext cx="539750" cy="541337"/>
          </a:xfrm>
          <a:prstGeom prst="rect">
            <a:avLst/>
          </a:prstGeom>
          <a:noFill/>
          <a:ln w="28575" algn="ctr">
            <a:solidFill>
              <a:schemeClr val="tx1"/>
            </a:solidFill>
            <a:miter lim="800000"/>
            <a:headEnd/>
            <a:tailEnd/>
          </a:ln>
        </p:spPr>
        <p:txBody>
          <a:bodyPr lIns="0" tIns="0" rIns="0" bIns="0" anchor="ctr"/>
          <a:lstStyle/>
          <a:p>
            <a:pPr algn="ctr" eaLnBrk="0" hangingPunct="0">
              <a:lnSpc>
                <a:spcPct val="90000"/>
              </a:lnSpc>
              <a:spcBef>
                <a:spcPct val="50000"/>
              </a:spcBef>
              <a:buClr>
                <a:schemeClr val="bg1"/>
              </a:buClr>
              <a:buFont typeface="Arial" pitchFamily="34" charset="0"/>
              <a:buNone/>
            </a:pPr>
            <a:r>
              <a:rPr lang="en-US" sz="2400" b="1">
                <a:cs typeface="Arial" pitchFamily="34" charset="0"/>
              </a:rPr>
              <a:t>V</a:t>
            </a:r>
          </a:p>
        </p:txBody>
      </p:sp>
      <p:sp>
        <p:nvSpPr>
          <p:cNvPr id="3083" name="Text Box 16"/>
          <p:cNvSpPr txBox="1">
            <a:spLocks noChangeArrowheads="1"/>
          </p:cNvSpPr>
          <p:nvPr/>
        </p:nvSpPr>
        <p:spPr bwMode="auto">
          <a:xfrm>
            <a:off x="2233613" y="3608388"/>
            <a:ext cx="539750" cy="541337"/>
          </a:xfrm>
          <a:prstGeom prst="rect">
            <a:avLst/>
          </a:prstGeom>
          <a:noFill/>
          <a:ln w="28575" algn="ctr">
            <a:solidFill>
              <a:schemeClr val="tx1"/>
            </a:solidFill>
            <a:miter lim="800000"/>
            <a:headEnd/>
            <a:tailEnd/>
          </a:ln>
        </p:spPr>
        <p:txBody>
          <a:bodyPr lIns="0" tIns="0" rIns="0" bIns="0" anchor="ctr"/>
          <a:lstStyle/>
          <a:p>
            <a:pPr algn="ctr" eaLnBrk="0" hangingPunct="0">
              <a:lnSpc>
                <a:spcPct val="90000"/>
              </a:lnSpc>
              <a:spcBef>
                <a:spcPct val="50000"/>
              </a:spcBef>
              <a:buClr>
                <a:schemeClr val="bg1"/>
              </a:buClr>
              <a:buFont typeface="Arial" pitchFamily="34" charset="0"/>
              <a:buNone/>
            </a:pPr>
            <a:r>
              <a:rPr lang="en-US" sz="2400" b="1">
                <a:cs typeface="Arial" pitchFamily="34" charset="0"/>
              </a:rPr>
              <a:t>Z</a:t>
            </a:r>
          </a:p>
        </p:txBody>
      </p:sp>
      <p:sp>
        <p:nvSpPr>
          <p:cNvPr id="3084" name="Text Box 17"/>
          <p:cNvSpPr txBox="1">
            <a:spLocks noChangeArrowheads="1"/>
          </p:cNvSpPr>
          <p:nvPr/>
        </p:nvSpPr>
        <p:spPr bwMode="auto">
          <a:xfrm>
            <a:off x="2773363" y="3608388"/>
            <a:ext cx="539750" cy="541337"/>
          </a:xfrm>
          <a:prstGeom prst="rect">
            <a:avLst/>
          </a:prstGeom>
          <a:noFill/>
          <a:ln w="28575" algn="ctr">
            <a:solidFill>
              <a:schemeClr val="tx1"/>
            </a:solidFill>
            <a:miter lim="800000"/>
            <a:headEnd/>
            <a:tailEnd/>
          </a:ln>
        </p:spPr>
        <p:txBody>
          <a:bodyPr lIns="0" tIns="0" rIns="0" bIns="0" anchor="ctr"/>
          <a:lstStyle/>
          <a:p>
            <a:pPr algn="ctr" eaLnBrk="0" hangingPunct="0">
              <a:lnSpc>
                <a:spcPct val="90000"/>
              </a:lnSpc>
              <a:spcBef>
                <a:spcPct val="50000"/>
              </a:spcBef>
              <a:buClr>
                <a:schemeClr val="bg1"/>
              </a:buClr>
              <a:buFont typeface="Arial" pitchFamily="34" charset="0"/>
              <a:buNone/>
            </a:pPr>
            <a:r>
              <a:rPr lang="en-US" sz="2400" b="1">
                <a:cs typeface="Arial" pitchFamily="34" charset="0"/>
              </a:rPr>
              <a:t>S</a:t>
            </a:r>
          </a:p>
        </p:txBody>
      </p:sp>
      <p:sp>
        <p:nvSpPr>
          <p:cNvPr id="3085" name="Text Box 18"/>
          <p:cNvSpPr txBox="1">
            <a:spLocks noChangeArrowheads="1"/>
          </p:cNvSpPr>
          <p:nvPr/>
        </p:nvSpPr>
        <p:spPr bwMode="auto">
          <a:xfrm>
            <a:off x="3313113" y="3608388"/>
            <a:ext cx="539750" cy="541337"/>
          </a:xfrm>
          <a:prstGeom prst="rect">
            <a:avLst/>
          </a:prstGeom>
          <a:noFill/>
          <a:ln w="28575" algn="ctr">
            <a:solidFill>
              <a:schemeClr val="tx1"/>
            </a:solidFill>
            <a:miter lim="800000"/>
            <a:headEnd/>
            <a:tailEnd/>
          </a:ln>
        </p:spPr>
        <p:txBody>
          <a:bodyPr lIns="0" tIns="0" rIns="0" bIns="0" anchor="ctr"/>
          <a:lstStyle/>
          <a:p>
            <a:pPr algn="ctr" eaLnBrk="0" hangingPunct="0">
              <a:lnSpc>
                <a:spcPct val="90000"/>
              </a:lnSpc>
              <a:spcBef>
                <a:spcPct val="50000"/>
              </a:spcBef>
              <a:buClr>
                <a:schemeClr val="bg1"/>
              </a:buClr>
              <a:buFont typeface="Arial" pitchFamily="34" charset="0"/>
              <a:buNone/>
            </a:pPr>
            <a:r>
              <a:rPr lang="en-US" sz="2400" b="1">
                <a:cs typeface="Arial" pitchFamily="34" charset="0"/>
              </a:rPr>
              <a:t>C</a:t>
            </a:r>
          </a:p>
        </p:txBody>
      </p:sp>
      <p:sp>
        <p:nvSpPr>
          <p:cNvPr id="3086" name="Line 19"/>
          <p:cNvSpPr>
            <a:spLocks noChangeShapeType="1"/>
          </p:cNvSpPr>
          <p:nvPr/>
        </p:nvSpPr>
        <p:spPr bwMode="auto">
          <a:xfrm>
            <a:off x="2051050" y="2708275"/>
            <a:ext cx="0" cy="720725"/>
          </a:xfrm>
          <a:prstGeom prst="line">
            <a:avLst/>
          </a:prstGeom>
          <a:noFill/>
          <a:ln w="38100">
            <a:solidFill>
              <a:schemeClr val="accent1"/>
            </a:solidFill>
            <a:round/>
            <a:headEnd/>
            <a:tailEnd type="triangle" w="lg" len="lg"/>
          </a:ln>
        </p:spPr>
        <p:txBody>
          <a:bodyPr lIns="0" tIns="0" rIns="0" bIns="0" anchor="ctr">
            <a:spAutoFit/>
          </a:bodyPr>
          <a:lstStyle/>
          <a:p>
            <a:endParaRPr lang="en-IN"/>
          </a:p>
        </p:txBody>
      </p:sp>
      <p:sp>
        <p:nvSpPr>
          <p:cNvPr id="3087" name="Line 20"/>
          <p:cNvSpPr>
            <a:spLocks noChangeShapeType="1"/>
          </p:cNvSpPr>
          <p:nvPr/>
        </p:nvSpPr>
        <p:spPr bwMode="auto">
          <a:xfrm>
            <a:off x="3671888" y="2889250"/>
            <a:ext cx="0" cy="539750"/>
          </a:xfrm>
          <a:prstGeom prst="line">
            <a:avLst/>
          </a:prstGeom>
          <a:noFill/>
          <a:ln w="38100">
            <a:solidFill>
              <a:schemeClr val="accent1"/>
            </a:solidFill>
            <a:round/>
            <a:headEnd/>
            <a:tailEnd type="triangle" w="lg" len="lg"/>
          </a:ln>
        </p:spPr>
        <p:txBody>
          <a:bodyPr lIns="0" tIns="0" rIns="0" bIns="0" anchor="ctr">
            <a:spAutoFit/>
          </a:bodyPr>
          <a:lstStyle/>
          <a:p>
            <a:endParaRPr lang="en-IN"/>
          </a:p>
        </p:txBody>
      </p:sp>
      <p:sp>
        <p:nvSpPr>
          <p:cNvPr id="3088" name="Line 21"/>
          <p:cNvSpPr>
            <a:spLocks noChangeShapeType="1"/>
          </p:cNvSpPr>
          <p:nvPr/>
        </p:nvSpPr>
        <p:spPr bwMode="auto">
          <a:xfrm flipV="1">
            <a:off x="3055938" y="4149725"/>
            <a:ext cx="0" cy="358775"/>
          </a:xfrm>
          <a:prstGeom prst="line">
            <a:avLst/>
          </a:prstGeom>
          <a:noFill/>
          <a:ln w="38100">
            <a:solidFill>
              <a:schemeClr val="accent1"/>
            </a:solidFill>
            <a:round/>
            <a:headEnd/>
            <a:tailEnd type="triangle" w="lg" len="lg"/>
          </a:ln>
        </p:spPr>
        <p:txBody>
          <a:bodyPr lIns="0" tIns="0" rIns="0" bIns="0" anchor="ctr">
            <a:spAutoFit/>
          </a:bodyPr>
          <a:lstStyle/>
          <a:p>
            <a:endParaRPr lang="en-IN"/>
          </a:p>
        </p:txBody>
      </p:sp>
      <p:sp>
        <p:nvSpPr>
          <p:cNvPr id="3089" name="Line 22"/>
          <p:cNvSpPr>
            <a:spLocks noChangeShapeType="1"/>
          </p:cNvSpPr>
          <p:nvPr/>
        </p:nvSpPr>
        <p:spPr bwMode="auto">
          <a:xfrm flipH="1">
            <a:off x="3055938" y="4508500"/>
            <a:ext cx="3419475" cy="0"/>
          </a:xfrm>
          <a:prstGeom prst="line">
            <a:avLst/>
          </a:prstGeom>
          <a:noFill/>
          <a:ln w="38100">
            <a:solidFill>
              <a:schemeClr val="accent1"/>
            </a:solidFill>
            <a:round/>
            <a:headEnd/>
            <a:tailEnd/>
          </a:ln>
        </p:spPr>
        <p:txBody>
          <a:bodyPr lIns="0" tIns="0" rIns="0" bIns="0" anchor="ctr">
            <a:spAutoFit/>
          </a:bodyPr>
          <a:lstStyle/>
          <a:p>
            <a:endParaRPr lang="en-IN"/>
          </a:p>
        </p:txBody>
      </p:sp>
      <p:sp>
        <p:nvSpPr>
          <p:cNvPr id="3090" name="AutoShape 23"/>
          <p:cNvSpPr>
            <a:spLocks noChangeArrowheads="1"/>
          </p:cNvSpPr>
          <p:nvPr/>
        </p:nvSpPr>
        <p:spPr bwMode="auto">
          <a:xfrm>
            <a:off x="2951163" y="4868863"/>
            <a:ext cx="2160587" cy="720725"/>
          </a:xfrm>
          <a:prstGeom prst="cube">
            <a:avLst>
              <a:gd name="adj" fmla="val 22685"/>
            </a:avLst>
          </a:prstGeom>
          <a:solidFill>
            <a:srgbClr val="FFCCFF"/>
          </a:solidFill>
          <a:ln w="28575">
            <a:solidFill>
              <a:schemeClr val="tx1"/>
            </a:solidFill>
            <a:miter lim="800000"/>
            <a:headEnd/>
            <a:tailEnd/>
          </a:ln>
        </p:spPr>
        <p:txBody>
          <a:bodyPr lIns="0" tIns="0" rIns="0" bIns="0" anchor="ctr"/>
          <a:lstStyle/>
          <a:p>
            <a:pPr algn="ctr" eaLnBrk="0" hangingPunct="0">
              <a:lnSpc>
                <a:spcPct val="90000"/>
              </a:lnSpc>
              <a:spcBef>
                <a:spcPct val="50000"/>
              </a:spcBef>
              <a:buClr>
                <a:schemeClr val="bg1"/>
              </a:buClr>
              <a:buFont typeface="Arial" pitchFamily="34" charset="0"/>
              <a:buNone/>
            </a:pPr>
            <a:r>
              <a:rPr lang="en-US" sz="2400" b="1">
                <a:solidFill>
                  <a:schemeClr val="accent2"/>
                </a:solidFill>
                <a:cs typeface="Arial" pitchFamily="34" charset="0"/>
              </a:rPr>
              <a:t>Zero Check</a:t>
            </a:r>
          </a:p>
        </p:txBody>
      </p:sp>
      <p:sp>
        <p:nvSpPr>
          <p:cNvPr id="3091" name="AutoShape 24"/>
          <p:cNvSpPr>
            <a:spLocks noChangeArrowheads="1"/>
          </p:cNvSpPr>
          <p:nvPr/>
        </p:nvSpPr>
        <p:spPr bwMode="auto">
          <a:xfrm rot="5400000">
            <a:off x="5651501" y="4510087"/>
            <a:ext cx="360362" cy="1439863"/>
          </a:xfrm>
          <a:prstGeom prst="downArrow">
            <a:avLst>
              <a:gd name="adj1" fmla="val 50000"/>
              <a:gd name="adj2" fmla="val 99890"/>
            </a:avLst>
          </a:prstGeom>
          <a:solidFill>
            <a:srgbClr val="FFFF00"/>
          </a:solidFill>
          <a:ln w="28575" algn="ctr">
            <a:solidFill>
              <a:schemeClr val="tx1"/>
            </a:solidFill>
            <a:miter lim="800000"/>
            <a:headEnd/>
            <a:tailEnd/>
          </a:ln>
        </p:spPr>
        <p:txBody>
          <a:bodyPr lIns="0" tIns="0" rIns="0" bIns="0" anchor="ctr">
            <a:spAutoFit/>
          </a:bodyPr>
          <a:lstStyle/>
          <a:p>
            <a:endParaRPr lang="en-US"/>
          </a:p>
        </p:txBody>
      </p:sp>
      <p:sp>
        <p:nvSpPr>
          <p:cNvPr id="3092" name="AutoShape 25"/>
          <p:cNvSpPr>
            <a:spLocks noChangeArrowheads="1"/>
          </p:cNvSpPr>
          <p:nvPr/>
        </p:nvSpPr>
        <p:spPr bwMode="auto">
          <a:xfrm>
            <a:off x="6372225" y="3609975"/>
            <a:ext cx="360363" cy="2339975"/>
          </a:xfrm>
          <a:prstGeom prst="downArrow">
            <a:avLst>
              <a:gd name="adj1" fmla="val 49778"/>
              <a:gd name="adj2" fmla="val 85917"/>
            </a:avLst>
          </a:prstGeom>
          <a:solidFill>
            <a:srgbClr val="FFFF00"/>
          </a:solidFill>
          <a:ln w="28575" algn="ctr">
            <a:solidFill>
              <a:schemeClr val="tx1"/>
            </a:solidFill>
            <a:miter lim="800000"/>
            <a:headEnd/>
            <a:tailEnd/>
          </a:ln>
        </p:spPr>
        <p:txBody>
          <a:bodyPr lIns="0" tIns="0" rIns="0" bIns="0" anchor="ctr">
            <a:spAutoFit/>
          </a:bodyPr>
          <a:lstStyle/>
          <a:p>
            <a:endParaRPr lang="en-US"/>
          </a:p>
        </p:txBody>
      </p:sp>
      <p:sp>
        <p:nvSpPr>
          <p:cNvPr id="3093" name="Line 26"/>
          <p:cNvSpPr>
            <a:spLocks noChangeShapeType="1"/>
          </p:cNvSpPr>
          <p:nvPr/>
        </p:nvSpPr>
        <p:spPr bwMode="auto">
          <a:xfrm flipV="1">
            <a:off x="2528888" y="4149725"/>
            <a:ext cx="0" cy="1079500"/>
          </a:xfrm>
          <a:prstGeom prst="line">
            <a:avLst/>
          </a:prstGeom>
          <a:noFill/>
          <a:ln w="38100">
            <a:solidFill>
              <a:schemeClr val="accent1"/>
            </a:solidFill>
            <a:round/>
            <a:headEnd/>
            <a:tailEnd type="triangle" w="lg" len="lg"/>
          </a:ln>
        </p:spPr>
        <p:txBody>
          <a:bodyPr lIns="0" tIns="0" rIns="0" bIns="0" anchor="ctr">
            <a:spAutoFit/>
          </a:bodyPr>
          <a:lstStyle/>
          <a:p>
            <a:endParaRPr lang="en-IN"/>
          </a:p>
        </p:txBody>
      </p:sp>
      <p:sp>
        <p:nvSpPr>
          <p:cNvPr id="3094" name="Line 27"/>
          <p:cNvSpPr>
            <a:spLocks noChangeShapeType="1"/>
          </p:cNvSpPr>
          <p:nvPr/>
        </p:nvSpPr>
        <p:spPr bwMode="auto">
          <a:xfrm flipH="1">
            <a:off x="2528888" y="5229225"/>
            <a:ext cx="422275" cy="0"/>
          </a:xfrm>
          <a:prstGeom prst="line">
            <a:avLst/>
          </a:prstGeom>
          <a:noFill/>
          <a:ln w="38100">
            <a:solidFill>
              <a:schemeClr val="accent1"/>
            </a:solidFill>
            <a:round/>
            <a:headEnd/>
            <a:tailEnd/>
          </a:ln>
        </p:spPr>
        <p:txBody>
          <a:bodyPr lIns="0" tIns="0" rIns="0" bIns="0" anchor="ctr">
            <a:spAutoFit/>
          </a:bodyPr>
          <a:lstStyle/>
          <a:p>
            <a:endParaRPr lang="en-IN"/>
          </a:p>
        </p:txBody>
      </p:sp>
      <p:sp>
        <p:nvSpPr>
          <p:cNvPr id="3095" name="Text Box 28"/>
          <p:cNvSpPr txBox="1">
            <a:spLocks noChangeArrowheads="1"/>
          </p:cNvSpPr>
          <p:nvPr/>
        </p:nvSpPr>
        <p:spPr bwMode="auto">
          <a:xfrm>
            <a:off x="4032250" y="2889250"/>
            <a:ext cx="720725" cy="274638"/>
          </a:xfrm>
          <a:prstGeom prst="rect">
            <a:avLst/>
          </a:prstGeom>
          <a:noFill/>
          <a:ln w="28575" algn="ctr">
            <a:noFill/>
            <a:miter lim="800000"/>
            <a:headEnd/>
            <a:tailEnd/>
          </a:ln>
        </p:spPr>
        <p:txBody>
          <a:bodyPr lIns="0" tIns="0" rIns="0" bIns="0">
            <a:spAutoFit/>
          </a:bodyPr>
          <a:lstStyle/>
          <a:p>
            <a:pPr algn="ctr" eaLnBrk="0" hangingPunct="0">
              <a:lnSpc>
                <a:spcPct val="90000"/>
              </a:lnSpc>
              <a:spcBef>
                <a:spcPct val="50000"/>
              </a:spcBef>
              <a:buClr>
                <a:schemeClr val="bg1"/>
              </a:buClr>
              <a:buFont typeface="Arial" pitchFamily="34" charset="0"/>
              <a:buNone/>
            </a:pPr>
            <a:r>
              <a:rPr lang="en-US" sz="2000" b="1">
                <a:cs typeface="Arial" pitchFamily="34" charset="0"/>
              </a:rPr>
              <a:t>C</a:t>
            </a:r>
            <a:r>
              <a:rPr lang="en-US" sz="2000" b="1" baseline="-25000">
                <a:cs typeface="Arial" pitchFamily="34" charset="0"/>
              </a:rPr>
              <a:t>n</a:t>
            </a:r>
          </a:p>
        </p:txBody>
      </p:sp>
      <p:sp>
        <p:nvSpPr>
          <p:cNvPr id="3096" name="Text Box 29"/>
          <p:cNvSpPr txBox="1">
            <a:spLocks noChangeArrowheads="1"/>
          </p:cNvSpPr>
          <p:nvPr/>
        </p:nvSpPr>
        <p:spPr bwMode="auto">
          <a:xfrm>
            <a:off x="4032250" y="2168525"/>
            <a:ext cx="720725" cy="274638"/>
          </a:xfrm>
          <a:prstGeom prst="rect">
            <a:avLst/>
          </a:prstGeom>
          <a:noFill/>
          <a:ln w="28575" algn="ctr">
            <a:noFill/>
            <a:miter lim="800000"/>
            <a:headEnd/>
            <a:tailEnd/>
          </a:ln>
        </p:spPr>
        <p:txBody>
          <a:bodyPr lIns="0" tIns="0" rIns="0" bIns="0">
            <a:spAutoFit/>
          </a:bodyPr>
          <a:lstStyle/>
          <a:p>
            <a:pPr algn="ctr" eaLnBrk="0" hangingPunct="0">
              <a:lnSpc>
                <a:spcPct val="90000"/>
              </a:lnSpc>
              <a:spcBef>
                <a:spcPct val="50000"/>
              </a:spcBef>
              <a:buClr>
                <a:schemeClr val="bg1"/>
              </a:buClr>
              <a:buFont typeface="Arial" pitchFamily="34" charset="0"/>
              <a:buNone/>
            </a:pPr>
            <a:r>
              <a:rPr lang="en-US" sz="2000" b="1">
                <a:cs typeface="Arial" pitchFamily="34" charset="0"/>
              </a:rPr>
              <a:t>C</a:t>
            </a:r>
            <a:r>
              <a:rPr lang="en-US" sz="2000" b="1" baseline="-25000">
                <a:cs typeface="Arial" pitchFamily="34" charset="0"/>
              </a:rPr>
              <a:t>n-1</a:t>
            </a:r>
          </a:p>
        </p:txBody>
      </p:sp>
      <p:sp>
        <p:nvSpPr>
          <p:cNvPr id="3097" name="Text Box 30"/>
          <p:cNvSpPr txBox="1">
            <a:spLocks noChangeArrowheads="1"/>
          </p:cNvSpPr>
          <p:nvPr/>
        </p:nvSpPr>
        <p:spPr bwMode="auto">
          <a:xfrm>
            <a:off x="4572000" y="4149725"/>
            <a:ext cx="720725" cy="274638"/>
          </a:xfrm>
          <a:prstGeom prst="rect">
            <a:avLst/>
          </a:prstGeom>
          <a:noFill/>
          <a:ln w="28575" algn="ctr">
            <a:noFill/>
            <a:miter lim="800000"/>
            <a:headEnd/>
            <a:tailEnd/>
          </a:ln>
        </p:spPr>
        <p:txBody>
          <a:bodyPr lIns="0" tIns="0" rIns="0" bIns="0">
            <a:spAutoFit/>
          </a:bodyPr>
          <a:lstStyle/>
          <a:p>
            <a:pPr algn="ctr" eaLnBrk="0" hangingPunct="0">
              <a:lnSpc>
                <a:spcPct val="90000"/>
              </a:lnSpc>
              <a:spcBef>
                <a:spcPct val="50000"/>
              </a:spcBef>
              <a:buClr>
                <a:schemeClr val="bg1"/>
              </a:buClr>
              <a:buFont typeface="Arial" pitchFamily="34" charset="0"/>
              <a:buNone/>
            </a:pPr>
            <a:r>
              <a:rPr lang="en-US" sz="2000" b="1">
                <a:cs typeface="Arial" pitchFamily="34" charset="0"/>
              </a:rPr>
              <a:t>F</a:t>
            </a:r>
            <a:r>
              <a:rPr lang="en-US" sz="2000" b="1" baseline="-25000">
                <a:cs typeface="Arial" pitchFamily="34" charset="0"/>
              </a:rPr>
              <a:t>n-1</a:t>
            </a:r>
          </a:p>
        </p:txBody>
      </p:sp>
      <p:sp>
        <p:nvSpPr>
          <p:cNvPr id="3098" name="Text Box 31"/>
          <p:cNvSpPr txBox="1">
            <a:spLocks noChangeArrowheads="1"/>
          </p:cNvSpPr>
          <p:nvPr/>
        </p:nvSpPr>
        <p:spPr bwMode="auto">
          <a:xfrm>
            <a:off x="5472113" y="2349500"/>
            <a:ext cx="360362" cy="274638"/>
          </a:xfrm>
          <a:prstGeom prst="rect">
            <a:avLst/>
          </a:prstGeom>
          <a:noFill/>
          <a:ln w="28575" algn="ctr">
            <a:noFill/>
            <a:miter lim="800000"/>
            <a:headEnd/>
            <a:tailEnd/>
          </a:ln>
        </p:spPr>
        <p:txBody>
          <a:bodyPr lIns="0" tIns="0" rIns="0" bIns="0">
            <a:spAutoFit/>
          </a:bodyPr>
          <a:lstStyle/>
          <a:p>
            <a:pPr algn="ctr" eaLnBrk="0" hangingPunct="0">
              <a:lnSpc>
                <a:spcPct val="90000"/>
              </a:lnSpc>
              <a:spcBef>
                <a:spcPct val="50000"/>
              </a:spcBef>
              <a:buClr>
                <a:schemeClr val="bg1"/>
              </a:buClr>
              <a:buFont typeface="Arial" pitchFamily="34" charset="0"/>
              <a:buNone/>
            </a:pPr>
            <a:r>
              <a:rPr lang="en-US" sz="2000" b="1">
                <a:cs typeface="Arial" pitchFamily="34" charset="0"/>
              </a:rPr>
              <a:t>A</a:t>
            </a:r>
          </a:p>
        </p:txBody>
      </p:sp>
      <p:sp>
        <p:nvSpPr>
          <p:cNvPr id="3099" name="Text Box 32"/>
          <p:cNvSpPr txBox="1">
            <a:spLocks noChangeArrowheads="1"/>
          </p:cNvSpPr>
          <p:nvPr/>
        </p:nvSpPr>
        <p:spPr bwMode="auto">
          <a:xfrm>
            <a:off x="7272338" y="2349500"/>
            <a:ext cx="360362" cy="274638"/>
          </a:xfrm>
          <a:prstGeom prst="rect">
            <a:avLst/>
          </a:prstGeom>
          <a:noFill/>
          <a:ln w="28575" algn="ctr">
            <a:noFill/>
            <a:miter lim="800000"/>
            <a:headEnd/>
            <a:tailEnd/>
          </a:ln>
        </p:spPr>
        <p:txBody>
          <a:bodyPr lIns="0" tIns="0" rIns="0" bIns="0">
            <a:spAutoFit/>
          </a:bodyPr>
          <a:lstStyle/>
          <a:p>
            <a:pPr algn="ctr" eaLnBrk="0" hangingPunct="0">
              <a:lnSpc>
                <a:spcPct val="90000"/>
              </a:lnSpc>
              <a:spcBef>
                <a:spcPct val="50000"/>
              </a:spcBef>
              <a:buClr>
                <a:schemeClr val="bg1"/>
              </a:buClr>
              <a:buFont typeface="Arial" pitchFamily="34" charset="0"/>
              <a:buNone/>
            </a:pPr>
            <a:r>
              <a:rPr lang="en-US" sz="2000" b="1">
                <a:cs typeface="Arial" pitchFamily="34" charset="0"/>
              </a:rPr>
              <a:t>B</a:t>
            </a:r>
          </a:p>
        </p:txBody>
      </p:sp>
      <p:sp>
        <p:nvSpPr>
          <p:cNvPr id="3100" name="Text Box 33"/>
          <p:cNvSpPr txBox="1">
            <a:spLocks noChangeArrowheads="1"/>
          </p:cNvSpPr>
          <p:nvPr/>
        </p:nvSpPr>
        <p:spPr bwMode="auto">
          <a:xfrm>
            <a:off x="6372225" y="3290888"/>
            <a:ext cx="360363" cy="274637"/>
          </a:xfrm>
          <a:prstGeom prst="rect">
            <a:avLst/>
          </a:prstGeom>
          <a:noFill/>
          <a:ln w="28575" algn="ctr">
            <a:noFill/>
            <a:miter lim="800000"/>
            <a:headEnd/>
            <a:tailEnd/>
          </a:ln>
        </p:spPr>
        <p:txBody>
          <a:bodyPr lIns="0" tIns="0" rIns="0" bIns="0">
            <a:spAutoFit/>
          </a:bodyPr>
          <a:lstStyle/>
          <a:p>
            <a:pPr algn="ctr" eaLnBrk="0" hangingPunct="0">
              <a:lnSpc>
                <a:spcPct val="90000"/>
              </a:lnSpc>
              <a:spcBef>
                <a:spcPct val="50000"/>
              </a:spcBef>
              <a:buClr>
                <a:schemeClr val="bg1"/>
              </a:buClr>
              <a:buFont typeface="Arial" pitchFamily="34" charset="0"/>
              <a:buNone/>
            </a:pPr>
            <a:r>
              <a:rPr lang="en-US" sz="2000" b="1">
                <a:cs typeface="Arial" pitchFamily="34" charset="0"/>
              </a:rPr>
              <a:t>F</a:t>
            </a:r>
          </a:p>
        </p:txBody>
      </p:sp>
      <p:sp>
        <p:nvSpPr>
          <p:cNvPr id="354338" name="Line 34"/>
          <p:cNvSpPr>
            <a:spLocks noChangeShapeType="1"/>
          </p:cNvSpPr>
          <p:nvPr/>
        </p:nvSpPr>
        <p:spPr bwMode="auto">
          <a:xfrm>
            <a:off x="8532813" y="6742113"/>
            <a:ext cx="539750" cy="0"/>
          </a:xfrm>
          <a:prstGeom prst="line">
            <a:avLst/>
          </a:prstGeom>
          <a:noFill/>
          <a:ln w="9525">
            <a:solidFill>
              <a:schemeClr val="tx1"/>
            </a:solidFill>
            <a:round/>
            <a:headEnd/>
            <a:tailEnd type="triangle" w="med" len="med"/>
          </a:ln>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4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38"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4"/>
          <p:cNvSpPr>
            <a:spLocks noGrp="1" noChangeArrowheads="1"/>
          </p:cNvSpPr>
          <p:nvPr>
            <p:ph type="ctrTitle" idx="4294967295"/>
          </p:nvPr>
        </p:nvSpPr>
        <p:spPr>
          <a:xfrm>
            <a:off x="315913" y="466725"/>
            <a:ext cx="6781800" cy="2133600"/>
          </a:xfrm>
        </p:spPr>
        <p:txBody>
          <a:bodyPr/>
          <a:lstStyle/>
          <a:p>
            <a:pPr algn="r" eaLnBrk="1" hangingPunct="1"/>
            <a:r>
              <a:rPr lang="en-US" altLang="zh-CN" sz="6100" smtClean="0">
                <a:ea typeface="SimSun" pitchFamily="2" charset="-122"/>
              </a:rPr>
              <a:t>Addressing Modes</a:t>
            </a:r>
          </a:p>
        </p:txBody>
      </p:sp>
      <p:sp>
        <p:nvSpPr>
          <p:cNvPr id="90115" name="Rectangle 5"/>
          <p:cNvSpPr>
            <a:spLocks noGrp="1" noChangeArrowheads="1"/>
          </p:cNvSpPr>
          <p:nvPr>
            <p:ph type="subTitle" idx="4294967295"/>
          </p:nvPr>
        </p:nvSpPr>
        <p:spPr>
          <a:xfrm>
            <a:off x="849313" y="3049588"/>
            <a:ext cx="6248400" cy="2362200"/>
          </a:xfrm>
        </p:spPr>
        <p:txBody>
          <a:bodyPr/>
          <a:lstStyle/>
          <a:p>
            <a:pPr marL="0" indent="0" algn="r" eaLnBrk="1" hangingPunct="1">
              <a:buFont typeface="Wingdings" pitchFamily="2" charset="2"/>
              <a:buNone/>
            </a:pPr>
            <a:endParaRPr lang="zh-CN" altLang="en-US" sz="3400" smtClean="0">
              <a:ea typeface="SimSun"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Functional Unit cont..</a:t>
            </a:r>
            <a:endParaRPr lang="en-IN" dirty="0"/>
          </a:p>
        </p:txBody>
      </p:sp>
      <p:sp>
        <p:nvSpPr>
          <p:cNvPr id="3" name="Content Placeholder 2"/>
          <p:cNvSpPr>
            <a:spLocks noGrp="1"/>
          </p:cNvSpPr>
          <p:nvPr>
            <p:ph idx="1"/>
          </p:nvPr>
        </p:nvSpPr>
        <p:spPr>
          <a:xfrm>
            <a:off x="457200" y="1447800"/>
            <a:ext cx="8229600" cy="5181600"/>
          </a:xfrm>
        </p:spPr>
        <p:txBody>
          <a:bodyPr>
            <a:normAutofit fontScale="85000" lnSpcReduction="20000"/>
          </a:bodyPr>
          <a:lstStyle/>
          <a:p>
            <a:r>
              <a:rPr lang="en-US" sz="2800" dirty="0" smtClean="0">
                <a:solidFill>
                  <a:srgbClr val="FF0000"/>
                </a:solidFill>
                <a:latin typeface="Times New Roman" pitchFamily="18" charset="0"/>
                <a:cs typeface="Times New Roman" pitchFamily="18" charset="0"/>
              </a:rPr>
              <a:t>Information Handled by a Computer:</a:t>
            </a:r>
          </a:p>
          <a:p>
            <a:pPr>
              <a:lnSpc>
                <a:spcPct val="120000"/>
              </a:lnSpc>
            </a:pPr>
            <a:r>
              <a:rPr lang="en-US" sz="2800" dirty="0" smtClean="0">
                <a:latin typeface="Times New Roman" pitchFamily="18" charset="0"/>
                <a:cs typeface="Times New Roman" pitchFamily="18" charset="0"/>
              </a:rPr>
              <a:t>Information is either instruction or data.</a:t>
            </a:r>
          </a:p>
          <a:p>
            <a:pPr>
              <a:lnSpc>
                <a:spcPct val="120000"/>
              </a:lnSpc>
            </a:pPr>
            <a:r>
              <a:rPr lang="en-US" sz="2800" dirty="0" smtClean="0">
                <a:latin typeface="Times New Roman" pitchFamily="18" charset="0"/>
                <a:cs typeface="Times New Roman" pitchFamily="18" charset="0"/>
              </a:rPr>
              <a:t>Instructions/machine instructions, are explicit commands that</a:t>
            </a:r>
          </a:p>
          <a:p>
            <a:pPr>
              <a:lnSpc>
                <a:spcPct val="120000"/>
              </a:lnSpc>
              <a:buFont typeface="Wingdings" pitchFamily="2" charset="2"/>
              <a:buChar char="Ø"/>
            </a:pPr>
            <a:r>
              <a:rPr lang="en-US" sz="2800" dirty="0" smtClean="0">
                <a:latin typeface="Times New Roman" pitchFamily="18" charset="0"/>
                <a:cs typeface="Times New Roman" pitchFamily="18" charset="0"/>
              </a:rPr>
              <a:t>Govern the transfer of information within a computer as well as between the computer and its I/O devices.</a:t>
            </a:r>
          </a:p>
          <a:p>
            <a:pPr>
              <a:lnSpc>
                <a:spcPct val="120000"/>
              </a:lnSpc>
              <a:buFont typeface="Wingdings" pitchFamily="2" charset="2"/>
              <a:buChar char="Ø"/>
            </a:pPr>
            <a:r>
              <a:rPr lang="en-US" sz="2800" dirty="0" smtClean="0">
                <a:latin typeface="Times New Roman" pitchFamily="18" charset="0"/>
                <a:cs typeface="Times New Roman" pitchFamily="18" charset="0"/>
              </a:rPr>
              <a:t>Specify the arithmetic and logic operations to be performed.</a:t>
            </a:r>
          </a:p>
          <a:p>
            <a:pPr>
              <a:lnSpc>
                <a:spcPct val="120000"/>
              </a:lnSpc>
            </a:pPr>
            <a:r>
              <a:rPr lang="en-US" sz="2800" dirty="0" smtClean="0">
                <a:solidFill>
                  <a:srgbClr val="7030A0"/>
                </a:solidFill>
                <a:latin typeface="Times New Roman" pitchFamily="18" charset="0"/>
                <a:cs typeface="Times New Roman" pitchFamily="18" charset="0"/>
              </a:rPr>
              <a:t>Program</a:t>
            </a:r>
            <a:r>
              <a:rPr lang="en-US" sz="2800" dirty="0" smtClean="0">
                <a:latin typeface="Times New Roman" pitchFamily="18" charset="0"/>
                <a:cs typeface="Times New Roman" pitchFamily="18" charset="0"/>
              </a:rPr>
              <a:t>:  list of instructions that perform a task.</a:t>
            </a:r>
          </a:p>
          <a:p>
            <a:pPr>
              <a:lnSpc>
                <a:spcPct val="120000"/>
              </a:lnSpc>
            </a:pPr>
            <a:r>
              <a:rPr lang="en-US" sz="2800" dirty="0" smtClean="0">
                <a:solidFill>
                  <a:srgbClr val="7030A0"/>
                </a:solidFill>
                <a:latin typeface="Times New Roman" pitchFamily="18" charset="0"/>
                <a:cs typeface="Times New Roman" pitchFamily="18" charset="0"/>
              </a:rPr>
              <a:t>Data</a:t>
            </a:r>
            <a:r>
              <a:rPr lang="en-US" sz="2800" dirty="0" smtClean="0">
                <a:latin typeface="Times New Roman" pitchFamily="18" charset="0"/>
                <a:cs typeface="Times New Roman" pitchFamily="18" charset="0"/>
              </a:rPr>
              <a:t>: Data are numbers &amp; encoded characters that are used as operands by the instructions.</a:t>
            </a:r>
          </a:p>
          <a:p>
            <a:pPr>
              <a:lnSpc>
                <a:spcPct val="120000"/>
              </a:lnSpc>
            </a:pPr>
            <a:r>
              <a:rPr lang="en-US" sz="2800" dirty="0" smtClean="0">
                <a:latin typeface="Times New Roman" pitchFamily="18" charset="0"/>
                <a:cs typeface="Times New Roman" pitchFamily="18" charset="0"/>
              </a:rPr>
              <a:t>Each number character or instruction are Encoded as a strings of binary digits called bits having , 0 and 1.</a:t>
            </a:r>
          </a:p>
          <a:p>
            <a:pPr>
              <a:lnSpc>
                <a:spcPct val="120000"/>
              </a:lnSpc>
            </a:pPr>
            <a:r>
              <a:rPr lang="en-US" sz="2800" dirty="0" smtClean="0">
                <a:latin typeface="Times New Roman" pitchFamily="18" charset="0"/>
                <a:cs typeface="Times New Roman" pitchFamily="18" charset="0"/>
              </a:rPr>
              <a:t>Numbers are represented in BCD format (4 bits).</a:t>
            </a:r>
          </a:p>
          <a:p>
            <a:endParaRPr lang="en-IN"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body" idx="4294967295"/>
          </p:nvPr>
        </p:nvSpPr>
        <p:spPr>
          <a:xfrm>
            <a:off x="457200" y="609600"/>
            <a:ext cx="8229600" cy="5978525"/>
          </a:xfrm>
        </p:spPr>
        <p:txBody>
          <a:bodyPr/>
          <a:lstStyle/>
          <a:p>
            <a:pPr algn="just" eaLnBrk="1" hangingPunct="1">
              <a:defRPr/>
            </a:pPr>
            <a:r>
              <a:rPr lang="en-US" altLang="zh-CN" sz="2000" dirty="0" smtClean="0">
                <a:latin typeface="Times New Roman" pitchFamily="18" charset="0"/>
                <a:ea typeface="SimSun" pitchFamily="2" charset="-122"/>
                <a:cs typeface="Times New Roman" pitchFamily="18" charset="0"/>
              </a:rPr>
              <a:t>The program operates on data that reside in the computer memory</a:t>
            </a:r>
          </a:p>
          <a:p>
            <a:pPr algn="just" eaLnBrk="1" hangingPunct="1">
              <a:defRPr/>
            </a:pPr>
            <a:r>
              <a:rPr lang="en-US" altLang="zh-CN" sz="2000" dirty="0" smtClean="0">
                <a:latin typeface="Times New Roman" pitchFamily="18" charset="0"/>
                <a:ea typeface="SimSun" pitchFamily="2" charset="-122"/>
                <a:cs typeface="Times New Roman" pitchFamily="18" charset="0"/>
              </a:rPr>
              <a:t>The different ways in which the location of an operand is specified in an instruction are referred as addressing modes.</a:t>
            </a:r>
          </a:p>
          <a:p>
            <a:pPr marL="0" indent="0" algn="just" eaLnBrk="1" hangingPunct="1">
              <a:buFont typeface="Wingdings" pitchFamily="2" charset="2"/>
              <a:buNone/>
              <a:defRPr/>
            </a:pPr>
            <a:r>
              <a:rPr lang="en-US" altLang="zh-CN" sz="2000" dirty="0" smtClean="0">
                <a:solidFill>
                  <a:srgbClr val="00B050"/>
                </a:solidFill>
                <a:latin typeface="Times New Roman" pitchFamily="18" charset="0"/>
                <a:ea typeface="SimSun" pitchFamily="2" charset="-122"/>
                <a:cs typeface="Times New Roman" pitchFamily="18" charset="0"/>
              </a:rPr>
              <a:t>a. Implementation of variables &amp; constants</a:t>
            </a:r>
          </a:p>
          <a:p>
            <a:pPr algn="just" eaLnBrk="1" hangingPunct="1">
              <a:buFont typeface="Wingdings" pitchFamily="2" charset="2"/>
              <a:buChar char="q"/>
              <a:defRPr/>
            </a:pPr>
            <a:r>
              <a:rPr lang="en-US" altLang="zh-CN" sz="2000" dirty="0" smtClean="0">
                <a:solidFill>
                  <a:srgbClr val="0070C0"/>
                </a:solidFill>
                <a:latin typeface="Times New Roman" pitchFamily="18" charset="0"/>
                <a:ea typeface="SimSun" pitchFamily="2" charset="-122"/>
                <a:cs typeface="Times New Roman" pitchFamily="18" charset="0"/>
              </a:rPr>
              <a:t>Variables &amp; constants are simplest data types which are found in computer program</a:t>
            </a:r>
          </a:p>
          <a:p>
            <a:pPr algn="just" eaLnBrk="1" hangingPunct="1">
              <a:buFont typeface="Wingdings" pitchFamily="2" charset="2"/>
              <a:buChar char="q"/>
              <a:defRPr/>
            </a:pPr>
            <a:r>
              <a:rPr lang="en-US" altLang="zh-CN" sz="2000" dirty="0" smtClean="0">
                <a:solidFill>
                  <a:srgbClr val="0070C0"/>
                </a:solidFill>
                <a:latin typeface="Times New Roman" pitchFamily="18" charset="0"/>
                <a:ea typeface="SimSun" pitchFamily="2" charset="-122"/>
                <a:cs typeface="Times New Roman" pitchFamily="18" charset="0"/>
              </a:rPr>
              <a:t>There are 2 addressing modes to access variables</a:t>
            </a:r>
          </a:p>
          <a:p>
            <a:pPr algn="just" eaLnBrk="1" hangingPunct="1">
              <a:buFont typeface="Wingdings" pitchFamily="2" charset="2"/>
              <a:buChar char="q"/>
              <a:defRPr/>
            </a:pPr>
            <a:r>
              <a:rPr lang="en-US" altLang="zh-CN" sz="2000" b="1" dirty="0" smtClean="0">
                <a:solidFill>
                  <a:srgbClr val="C00000"/>
                </a:solidFill>
                <a:latin typeface="Times New Roman" pitchFamily="18" charset="0"/>
                <a:ea typeface="SimSun" pitchFamily="2" charset="-122"/>
                <a:cs typeface="Times New Roman" pitchFamily="18" charset="0"/>
              </a:rPr>
              <a:t>1.Register mode</a:t>
            </a:r>
            <a:r>
              <a:rPr lang="en-US" altLang="zh-CN" sz="2000" dirty="0" smtClean="0">
                <a:solidFill>
                  <a:srgbClr val="0070C0"/>
                </a:solidFill>
                <a:latin typeface="Times New Roman" pitchFamily="18" charset="0"/>
                <a:ea typeface="SimSun" pitchFamily="2" charset="-122"/>
                <a:cs typeface="Times New Roman" pitchFamily="18" charset="0"/>
              </a:rPr>
              <a:t>: the operand is the contents of processor register</a:t>
            </a:r>
          </a:p>
          <a:p>
            <a:pPr algn="just" eaLnBrk="1" hangingPunct="1">
              <a:buFont typeface="Wingdings" pitchFamily="2" charset="2"/>
              <a:buChar char="q"/>
              <a:defRPr/>
            </a:pPr>
            <a:r>
              <a:rPr lang="en-US" altLang="zh-CN" sz="2000" b="1" dirty="0" smtClean="0">
                <a:solidFill>
                  <a:srgbClr val="C00000"/>
                </a:solidFill>
                <a:latin typeface="Times New Roman" pitchFamily="18" charset="0"/>
                <a:ea typeface="SimSun" pitchFamily="2" charset="-122"/>
                <a:cs typeface="Times New Roman" pitchFamily="18" charset="0"/>
              </a:rPr>
              <a:t>2.Absolute mode</a:t>
            </a:r>
            <a:r>
              <a:rPr lang="en-US" altLang="zh-CN" sz="2000" dirty="0" smtClean="0">
                <a:solidFill>
                  <a:srgbClr val="0070C0"/>
                </a:solidFill>
                <a:latin typeface="Times New Roman" pitchFamily="18" charset="0"/>
                <a:ea typeface="SimSun" pitchFamily="2" charset="-122"/>
                <a:cs typeface="Times New Roman" pitchFamily="18" charset="0"/>
              </a:rPr>
              <a:t>: the operand is in the memory location</a:t>
            </a:r>
          </a:p>
          <a:p>
            <a:pPr algn="just" eaLnBrk="1" hangingPunct="1">
              <a:buFont typeface="Wingdings" pitchFamily="2" charset="2"/>
              <a:buChar char="q"/>
              <a:defRPr/>
            </a:pPr>
            <a:r>
              <a:rPr lang="en-US" altLang="zh-CN" sz="2000" dirty="0" err="1" smtClean="0">
                <a:solidFill>
                  <a:srgbClr val="0070C0"/>
                </a:solidFill>
                <a:latin typeface="Times New Roman" pitchFamily="18" charset="0"/>
                <a:ea typeface="SimSun" pitchFamily="2" charset="-122"/>
                <a:cs typeface="Times New Roman" pitchFamily="18" charset="0"/>
              </a:rPr>
              <a:t>Eg</a:t>
            </a:r>
            <a:r>
              <a:rPr lang="en-US" altLang="zh-CN" sz="2000" dirty="0" smtClean="0">
                <a:solidFill>
                  <a:srgbClr val="0070C0"/>
                </a:solidFill>
                <a:latin typeface="Times New Roman" pitchFamily="18" charset="0"/>
                <a:ea typeface="SimSun" pitchFamily="2" charset="-122"/>
                <a:cs typeface="Times New Roman" pitchFamily="18" charset="0"/>
              </a:rPr>
              <a:t>: move loc,r2</a:t>
            </a:r>
          </a:p>
          <a:p>
            <a:pPr algn="just" eaLnBrk="1" hangingPunct="1">
              <a:buFont typeface="Wingdings" pitchFamily="2" charset="2"/>
              <a:buChar char="q"/>
              <a:defRPr/>
            </a:pPr>
            <a:r>
              <a:rPr lang="en-US" altLang="zh-CN" sz="2000" dirty="0" smtClean="0">
                <a:solidFill>
                  <a:srgbClr val="00B050"/>
                </a:solidFill>
                <a:latin typeface="Times New Roman" pitchFamily="18" charset="0"/>
                <a:ea typeface="SimSun" pitchFamily="2" charset="-122"/>
                <a:cs typeface="Times New Roman" pitchFamily="18" charset="0"/>
              </a:rPr>
              <a:t>Address &amp; data constants can be represented using the immediate mode</a:t>
            </a:r>
          </a:p>
          <a:p>
            <a:pPr algn="just" eaLnBrk="1" hangingPunct="1">
              <a:buFont typeface="Wingdings" pitchFamily="2" charset="2"/>
              <a:buChar char="q"/>
              <a:defRPr/>
            </a:pPr>
            <a:r>
              <a:rPr lang="en-US" altLang="zh-CN" sz="2000" b="1" dirty="0" smtClean="0">
                <a:solidFill>
                  <a:srgbClr val="C00000"/>
                </a:solidFill>
                <a:latin typeface="Times New Roman" pitchFamily="18" charset="0"/>
                <a:ea typeface="SimSun" pitchFamily="2" charset="-122"/>
                <a:cs typeface="Times New Roman" pitchFamily="18" charset="0"/>
              </a:rPr>
              <a:t>Immediate mode</a:t>
            </a:r>
            <a:r>
              <a:rPr lang="en-US" altLang="zh-CN" sz="2000" dirty="0" smtClean="0">
                <a:solidFill>
                  <a:srgbClr val="00B050"/>
                </a:solidFill>
                <a:latin typeface="Times New Roman" pitchFamily="18" charset="0"/>
                <a:ea typeface="SimSun" pitchFamily="2" charset="-122"/>
                <a:cs typeface="Times New Roman" pitchFamily="18" charset="0"/>
              </a:rPr>
              <a:t>: the operand is given explicitly in the instruction</a:t>
            </a:r>
          </a:p>
          <a:p>
            <a:pPr algn="just" eaLnBrk="1" hangingPunct="1">
              <a:buFont typeface="Wingdings" pitchFamily="2" charset="2"/>
              <a:buChar char="q"/>
              <a:defRPr/>
            </a:pPr>
            <a:r>
              <a:rPr lang="en-US" altLang="zh-CN" sz="2000" dirty="0" err="1" smtClean="0">
                <a:solidFill>
                  <a:srgbClr val="00B050"/>
                </a:solidFill>
                <a:latin typeface="Times New Roman" pitchFamily="18" charset="0"/>
                <a:ea typeface="SimSun" pitchFamily="2" charset="-122"/>
                <a:cs typeface="Times New Roman" pitchFamily="18" charset="0"/>
              </a:rPr>
              <a:t>Eg</a:t>
            </a:r>
            <a:r>
              <a:rPr lang="en-US" altLang="zh-CN" sz="2000" dirty="0" smtClean="0">
                <a:solidFill>
                  <a:srgbClr val="00B050"/>
                </a:solidFill>
                <a:latin typeface="Times New Roman" pitchFamily="18" charset="0"/>
                <a:ea typeface="SimSun" pitchFamily="2" charset="-122"/>
                <a:cs typeface="Times New Roman" pitchFamily="18" charset="0"/>
              </a:rPr>
              <a:t>: move #3,r0</a:t>
            </a:r>
          </a:p>
          <a:p>
            <a:pPr algn="just" eaLnBrk="1" hangingPunct="1">
              <a:buFont typeface="Wingdings" pitchFamily="2" charset="2"/>
              <a:buChar char="q"/>
              <a:defRPr/>
            </a:pPr>
            <a:r>
              <a:rPr lang="en-US" altLang="zh-CN" sz="2000" dirty="0" err="1" smtClean="0">
                <a:solidFill>
                  <a:srgbClr val="C00000"/>
                </a:solidFill>
                <a:latin typeface="Times New Roman" pitchFamily="18" charset="0"/>
                <a:ea typeface="SimSun" pitchFamily="2" charset="-122"/>
                <a:cs typeface="Times New Roman" pitchFamily="18" charset="0"/>
              </a:rPr>
              <a:t>Eg</a:t>
            </a:r>
            <a:r>
              <a:rPr lang="en-US" altLang="zh-CN" sz="2000" dirty="0" smtClean="0">
                <a:solidFill>
                  <a:srgbClr val="C00000"/>
                </a:solidFill>
                <a:latin typeface="Times New Roman" pitchFamily="18" charset="0"/>
                <a:ea typeface="SimSun" pitchFamily="2" charset="-122"/>
                <a:cs typeface="Times New Roman" pitchFamily="18" charset="0"/>
              </a:rPr>
              <a:t>: a=b+6      move b,r1</a:t>
            </a:r>
          </a:p>
          <a:p>
            <a:pPr marL="0" indent="0" algn="just" eaLnBrk="1" hangingPunct="1">
              <a:buFont typeface="Wingdings" pitchFamily="2" charset="2"/>
              <a:buNone/>
              <a:defRPr/>
            </a:pPr>
            <a:r>
              <a:rPr lang="en-US" altLang="zh-CN" sz="2000" dirty="0" smtClean="0">
                <a:solidFill>
                  <a:srgbClr val="C00000"/>
                </a:solidFill>
                <a:latin typeface="Times New Roman" pitchFamily="18" charset="0"/>
                <a:ea typeface="SimSun" pitchFamily="2" charset="-122"/>
                <a:cs typeface="Times New Roman" pitchFamily="18" charset="0"/>
              </a:rPr>
              <a:t>                            Add #6,r1</a:t>
            </a:r>
          </a:p>
          <a:p>
            <a:pPr marL="0" indent="0" algn="just" eaLnBrk="1" hangingPunct="1">
              <a:buFont typeface="Wingdings" pitchFamily="2" charset="2"/>
              <a:buNone/>
              <a:defRPr/>
            </a:pPr>
            <a:r>
              <a:rPr lang="en-US" altLang="zh-CN" sz="2000" dirty="0">
                <a:solidFill>
                  <a:srgbClr val="C00000"/>
                </a:solidFill>
                <a:latin typeface="Times New Roman" pitchFamily="18" charset="0"/>
                <a:ea typeface="SimSun" pitchFamily="2" charset="-122"/>
                <a:cs typeface="Times New Roman" pitchFamily="18" charset="0"/>
              </a:rPr>
              <a:t> </a:t>
            </a:r>
            <a:r>
              <a:rPr lang="en-US" altLang="zh-CN" sz="2000" dirty="0" smtClean="0">
                <a:solidFill>
                  <a:srgbClr val="C00000"/>
                </a:solidFill>
                <a:latin typeface="Times New Roman" pitchFamily="18" charset="0"/>
                <a:ea typeface="SimSun" pitchFamily="2" charset="-122"/>
                <a:cs typeface="Times New Roman" pitchFamily="18" charset="0"/>
              </a:rPr>
              <a:t>                           move r1,a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32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32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32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632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632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632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6323">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6323">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6323">
                                            <p:txEl>
                                              <p:pRg st="12" end="12"/>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632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054725"/>
          </a:xfrm>
        </p:spPr>
        <p:txBody>
          <a:bodyPr/>
          <a:lstStyle/>
          <a:p>
            <a:pPr marL="0" indent="0">
              <a:buFont typeface="Wingdings" pitchFamily="2" charset="2"/>
              <a:buNone/>
              <a:defRPr/>
            </a:pPr>
            <a:r>
              <a:rPr lang="en-US" sz="2000" dirty="0" smtClean="0">
                <a:solidFill>
                  <a:srgbClr val="C00000"/>
                </a:solidFill>
                <a:latin typeface="Times New Roman" pitchFamily="18" charset="0"/>
                <a:cs typeface="Times New Roman" pitchFamily="18" charset="0"/>
              </a:rPr>
              <a:t>b. </a:t>
            </a:r>
            <a:r>
              <a:rPr lang="en-US" sz="2000" b="1" dirty="0" smtClean="0">
                <a:solidFill>
                  <a:srgbClr val="C00000"/>
                </a:solidFill>
                <a:latin typeface="Times New Roman" pitchFamily="18" charset="0"/>
                <a:cs typeface="Times New Roman" pitchFamily="18" charset="0"/>
              </a:rPr>
              <a:t>Indirection &amp; pointers</a:t>
            </a:r>
          </a:p>
          <a:p>
            <a:pPr>
              <a:buFont typeface="Wingdings" pitchFamily="2" charset="2"/>
              <a:buChar char="q"/>
              <a:defRPr/>
            </a:pPr>
            <a:r>
              <a:rPr lang="en-US" sz="2000" dirty="0" smtClean="0">
                <a:solidFill>
                  <a:srgbClr val="00B050"/>
                </a:solidFill>
                <a:latin typeface="Times New Roman" pitchFamily="18" charset="0"/>
                <a:cs typeface="Times New Roman" pitchFamily="18" charset="0"/>
              </a:rPr>
              <a:t>Here the instruction does not give the operand or address explicitly. This address is called as the effective address</a:t>
            </a:r>
          </a:p>
          <a:p>
            <a:pPr>
              <a:buFont typeface="Wingdings" pitchFamily="2" charset="2"/>
              <a:buChar char="q"/>
              <a:defRPr/>
            </a:pPr>
            <a:r>
              <a:rPr lang="en-US" sz="2000" dirty="0" smtClean="0">
                <a:solidFill>
                  <a:srgbClr val="00B050"/>
                </a:solidFill>
                <a:latin typeface="Times New Roman" pitchFamily="18" charset="0"/>
                <a:cs typeface="Times New Roman" pitchFamily="18" charset="0"/>
              </a:rPr>
              <a:t>Indirect mode: the EA of the operand is the contents of a register or memory location whose address appear in the instruction</a:t>
            </a:r>
          </a:p>
          <a:p>
            <a:pPr>
              <a:buFont typeface="Wingdings" pitchFamily="2" charset="2"/>
              <a:buChar char="q"/>
              <a:defRPr/>
            </a:pPr>
            <a:r>
              <a:rPr lang="en-US" sz="2000" dirty="0" smtClean="0">
                <a:solidFill>
                  <a:srgbClr val="00B050"/>
                </a:solidFill>
                <a:latin typeface="Times New Roman" pitchFamily="18" charset="0"/>
                <a:cs typeface="Times New Roman" pitchFamily="18" charset="0"/>
              </a:rPr>
              <a:t>We denote the indirection of placing the name of the registers or memory address given in the instruction in </a:t>
            </a:r>
            <a:r>
              <a:rPr lang="en-US" sz="2000" dirty="0" err="1" smtClean="0">
                <a:solidFill>
                  <a:srgbClr val="00B050"/>
                </a:solidFill>
                <a:latin typeface="Times New Roman" pitchFamily="18" charset="0"/>
                <a:cs typeface="Times New Roman" pitchFamily="18" charset="0"/>
              </a:rPr>
              <a:t>paranthesis</a:t>
            </a:r>
            <a:endParaRPr lang="en-US" sz="2000" dirty="0" smtClean="0">
              <a:solidFill>
                <a:srgbClr val="00B050"/>
              </a:solidFill>
              <a:latin typeface="Times New Roman" pitchFamily="18" charset="0"/>
              <a:cs typeface="Times New Roman" pitchFamily="18" charset="0"/>
            </a:endParaRPr>
          </a:p>
          <a:p>
            <a:pPr>
              <a:buFont typeface="Wingdings" pitchFamily="2" charset="2"/>
              <a:buChar char="q"/>
              <a:defRPr/>
            </a:pPr>
            <a:r>
              <a:rPr lang="en-US" sz="2000" dirty="0" smtClean="0">
                <a:solidFill>
                  <a:srgbClr val="002060"/>
                </a:solidFill>
                <a:latin typeface="Times New Roman" pitchFamily="18" charset="0"/>
                <a:cs typeface="Times New Roman" pitchFamily="18" charset="0"/>
              </a:rPr>
              <a:t>Figure indirect addressing</a:t>
            </a:r>
          </a:p>
          <a:p>
            <a:pPr marL="0" indent="0">
              <a:buFont typeface="Wingdings" pitchFamily="2" charset="2"/>
              <a:buNone/>
              <a:defRPr/>
            </a:pPr>
            <a:r>
              <a:rPr lang="en-US" sz="2000" dirty="0" smtClean="0">
                <a:solidFill>
                  <a:srgbClr val="002060"/>
                </a:solidFill>
                <a:latin typeface="Times New Roman" pitchFamily="18" charset="0"/>
                <a:cs typeface="Times New Roman" pitchFamily="18" charset="0"/>
              </a:rPr>
              <a:t>a)Through a general purpose register                   </a:t>
            </a:r>
            <a:r>
              <a:rPr lang="en-US" sz="2000" dirty="0" err="1" smtClean="0">
                <a:solidFill>
                  <a:srgbClr val="002060"/>
                </a:solidFill>
                <a:latin typeface="Times New Roman" pitchFamily="18" charset="0"/>
                <a:cs typeface="Times New Roman" pitchFamily="18" charset="0"/>
              </a:rPr>
              <a:t>b.through</a:t>
            </a:r>
            <a:r>
              <a:rPr lang="en-US" sz="2000" dirty="0" smtClean="0">
                <a:solidFill>
                  <a:srgbClr val="002060"/>
                </a:solidFill>
                <a:latin typeface="Times New Roman" pitchFamily="18" charset="0"/>
                <a:cs typeface="Times New Roman" pitchFamily="18" charset="0"/>
              </a:rPr>
              <a:t> a memory location</a:t>
            </a:r>
          </a:p>
          <a:p>
            <a:pPr marL="0" indent="0">
              <a:buFont typeface="Wingdings" pitchFamily="2" charset="2"/>
              <a:buNone/>
              <a:defRPr/>
            </a:pPr>
            <a:endParaRPr lang="en-US" sz="2000" dirty="0">
              <a:solidFill>
                <a:srgbClr val="002060"/>
              </a:solidFill>
              <a:latin typeface="Times New Roman" pitchFamily="18" charset="0"/>
              <a:cs typeface="Times New Roman" pitchFamily="18" charset="0"/>
            </a:endParaRPr>
          </a:p>
          <a:p>
            <a:pPr marL="0" indent="0">
              <a:buFont typeface="Wingdings" pitchFamily="2" charset="2"/>
              <a:buNone/>
              <a:defRPr/>
            </a:pPr>
            <a:endParaRPr lang="en-US" sz="2000" dirty="0" smtClean="0">
              <a:solidFill>
                <a:srgbClr val="002060"/>
              </a:solidFill>
              <a:latin typeface="Times New Roman" pitchFamily="18" charset="0"/>
              <a:cs typeface="Times New Roman" pitchFamily="18" charset="0"/>
            </a:endParaRPr>
          </a:p>
          <a:p>
            <a:pPr marL="0" indent="0">
              <a:buFont typeface="Wingdings" pitchFamily="2" charset="2"/>
              <a:buNone/>
              <a:defRPr/>
            </a:pPr>
            <a:endParaRPr lang="en-US" sz="2000" dirty="0">
              <a:solidFill>
                <a:srgbClr val="002060"/>
              </a:solidFill>
              <a:latin typeface="Times New Roman" pitchFamily="18" charset="0"/>
              <a:cs typeface="Times New Roman" pitchFamily="18" charset="0"/>
            </a:endParaRPr>
          </a:p>
          <a:p>
            <a:pPr marL="0" indent="0">
              <a:buFont typeface="Wingdings" pitchFamily="2" charset="2"/>
              <a:buNone/>
              <a:defRPr/>
            </a:pPr>
            <a:endParaRPr lang="en-US" sz="2000" dirty="0" smtClean="0">
              <a:solidFill>
                <a:srgbClr val="002060"/>
              </a:solidFill>
              <a:latin typeface="Times New Roman" pitchFamily="18" charset="0"/>
              <a:cs typeface="Times New Roman" pitchFamily="18" charset="0"/>
            </a:endParaRPr>
          </a:p>
          <a:p>
            <a:pPr marL="0" indent="0">
              <a:buFont typeface="Wingdings" pitchFamily="2" charset="2"/>
              <a:buNone/>
              <a:defRPr/>
            </a:pPr>
            <a:endParaRPr lang="en-US" sz="2000" dirty="0">
              <a:solidFill>
                <a:srgbClr val="002060"/>
              </a:solidFill>
              <a:latin typeface="Times New Roman" pitchFamily="18" charset="0"/>
              <a:cs typeface="Times New Roman" pitchFamily="18" charset="0"/>
            </a:endParaRPr>
          </a:p>
          <a:p>
            <a:pPr marL="0" indent="0">
              <a:buFont typeface="Wingdings" pitchFamily="2" charset="2"/>
              <a:buNone/>
              <a:defRPr/>
            </a:pPr>
            <a:endParaRPr lang="en-US" sz="2000" dirty="0">
              <a:solidFill>
                <a:srgbClr val="002060"/>
              </a:solidFill>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219200" y="3352800"/>
          <a:ext cx="2057400" cy="1112838"/>
        </p:xfrm>
        <a:graphic>
          <a:graphicData uri="http://schemas.openxmlformats.org/drawingml/2006/table">
            <a:tbl>
              <a:tblPr firstRow="1" bandRow="1">
                <a:tableStyleId>{5C22544A-7EE6-4342-B048-85BDC9FD1C3A}</a:tableStyleId>
              </a:tblPr>
              <a:tblGrid>
                <a:gridCol w="2057400"/>
              </a:tblGrid>
              <a:tr h="370946">
                <a:tc>
                  <a:txBody>
                    <a:bodyPr/>
                    <a:lstStyle/>
                    <a:p>
                      <a:r>
                        <a:rPr lang="en-US" sz="1800" dirty="0" smtClean="0"/>
                        <a:t>Add (r1),r0</a:t>
                      </a:r>
                      <a:endParaRPr lang="en-US" sz="1800" dirty="0"/>
                    </a:p>
                  </a:txBody>
                  <a:tcPr marT="45733" marB="45733"/>
                </a:tc>
              </a:tr>
              <a:tr h="370946">
                <a:tc>
                  <a:txBody>
                    <a:bodyPr/>
                    <a:lstStyle/>
                    <a:p>
                      <a:endParaRPr lang="en-US" sz="1800" dirty="0"/>
                    </a:p>
                  </a:txBody>
                  <a:tcPr marT="45733" marB="45733"/>
                </a:tc>
              </a:tr>
              <a:tr h="370946">
                <a:tc>
                  <a:txBody>
                    <a:bodyPr/>
                    <a:lstStyle/>
                    <a:p>
                      <a:r>
                        <a:rPr lang="en-US" sz="1800" dirty="0" smtClean="0"/>
                        <a:t>operand</a:t>
                      </a:r>
                      <a:endParaRPr lang="en-US" sz="1800" dirty="0"/>
                    </a:p>
                  </a:txBody>
                  <a:tcPr marT="45733" marB="45733"/>
                </a:tc>
              </a:tr>
            </a:tbl>
          </a:graphicData>
        </a:graphic>
      </p:graphicFrame>
      <p:sp>
        <p:nvSpPr>
          <p:cNvPr id="92174" name="TextBox 4"/>
          <p:cNvSpPr txBox="1">
            <a:spLocks noChangeArrowheads="1"/>
          </p:cNvSpPr>
          <p:nvPr/>
        </p:nvSpPr>
        <p:spPr bwMode="auto">
          <a:xfrm>
            <a:off x="762000" y="4191000"/>
            <a:ext cx="381000" cy="369888"/>
          </a:xfrm>
          <a:prstGeom prst="rect">
            <a:avLst/>
          </a:prstGeom>
          <a:noFill/>
          <a:ln w="9525">
            <a:noFill/>
            <a:miter lim="800000"/>
            <a:headEnd/>
            <a:tailEnd/>
          </a:ln>
        </p:spPr>
        <p:txBody>
          <a:bodyPr>
            <a:spAutoFit/>
          </a:bodyPr>
          <a:lstStyle/>
          <a:p>
            <a:r>
              <a:rPr lang="en-US"/>
              <a:t>b</a:t>
            </a:r>
          </a:p>
        </p:txBody>
      </p:sp>
      <p:graphicFrame>
        <p:nvGraphicFramePr>
          <p:cNvPr id="6" name="Table 5"/>
          <p:cNvGraphicFramePr>
            <a:graphicFrameLocks noGrp="1"/>
          </p:cNvGraphicFramePr>
          <p:nvPr/>
        </p:nvGraphicFramePr>
        <p:xfrm>
          <a:off x="1295400" y="4876800"/>
          <a:ext cx="1905000" cy="371475"/>
        </p:xfrm>
        <a:graphic>
          <a:graphicData uri="http://schemas.openxmlformats.org/drawingml/2006/table">
            <a:tbl>
              <a:tblPr firstRow="1" bandRow="1">
                <a:tableStyleId>{5C22544A-7EE6-4342-B048-85BDC9FD1C3A}</a:tableStyleId>
              </a:tblPr>
              <a:tblGrid>
                <a:gridCol w="1905000"/>
              </a:tblGrid>
              <a:tr h="371475">
                <a:tc>
                  <a:txBody>
                    <a:bodyPr/>
                    <a:lstStyle/>
                    <a:p>
                      <a:r>
                        <a:rPr lang="en-US" sz="1800" dirty="0" smtClean="0"/>
                        <a:t>b</a:t>
                      </a:r>
                      <a:endParaRPr lang="en-US" sz="1800" dirty="0"/>
                    </a:p>
                  </a:txBody>
                  <a:tcPr marT="45798" marB="45798"/>
                </a:tc>
              </a:tr>
            </a:tbl>
          </a:graphicData>
        </a:graphic>
      </p:graphicFrame>
      <p:sp>
        <p:nvSpPr>
          <p:cNvPr id="92181" name="TextBox 6"/>
          <p:cNvSpPr txBox="1">
            <a:spLocks noChangeArrowheads="1"/>
          </p:cNvSpPr>
          <p:nvPr/>
        </p:nvSpPr>
        <p:spPr bwMode="auto">
          <a:xfrm>
            <a:off x="762000" y="4876800"/>
            <a:ext cx="457200" cy="369888"/>
          </a:xfrm>
          <a:prstGeom prst="rect">
            <a:avLst/>
          </a:prstGeom>
          <a:noFill/>
          <a:ln w="9525">
            <a:noFill/>
            <a:miter lim="800000"/>
            <a:headEnd/>
            <a:tailEnd/>
          </a:ln>
        </p:spPr>
        <p:txBody>
          <a:bodyPr>
            <a:spAutoFit/>
          </a:bodyPr>
          <a:lstStyle/>
          <a:p>
            <a:r>
              <a:rPr lang="en-US"/>
              <a:t>r1</a:t>
            </a:r>
          </a:p>
        </p:txBody>
      </p:sp>
      <p:sp>
        <p:nvSpPr>
          <p:cNvPr id="92182" name="TextBox 7"/>
          <p:cNvSpPr txBox="1">
            <a:spLocks noChangeArrowheads="1"/>
          </p:cNvSpPr>
          <p:nvPr/>
        </p:nvSpPr>
        <p:spPr bwMode="auto">
          <a:xfrm>
            <a:off x="3505200" y="4908550"/>
            <a:ext cx="1828800" cy="369888"/>
          </a:xfrm>
          <a:prstGeom prst="rect">
            <a:avLst/>
          </a:prstGeom>
          <a:noFill/>
          <a:ln w="9525">
            <a:noFill/>
            <a:miter lim="800000"/>
            <a:headEnd/>
            <a:tailEnd/>
          </a:ln>
        </p:spPr>
        <p:txBody>
          <a:bodyPr>
            <a:spAutoFit/>
          </a:bodyPr>
          <a:lstStyle/>
          <a:p>
            <a:r>
              <a:rPr lang="en-US"/>
              <a:t>register</a:t>
            </a:r>
          </a:p>
        </p:txBody>
      </p:sp>
      <p:sp>
        <p:nvSpPr>
          <p:cNvPr id="92183" name="TextBox 8"/>
          <p:cNvSpPr txBox="1">
            <a:spLocks noChangeArrowheads="1"/>
          </p:cNvSpPr>
          <p:nvPr/>
        </p:nvSpPr>
        <p:spPr bwMode="auto">
          <a:xfrm>
            <a:off x="3886200" y="3657600"/>
            <a:ext cx="1066800" cy="646113"/>
          </a:xfrm>
          <a:prstGeom prst="rect">
            <a:avLst/>
          </a:prstGeom>
          <a:noFill/>
          <a:ln w="9525">
            <a:noFill/>
            <a:miter lim="800000"/>
            <a:headEnd/>
            <a:tailEnd/>
          </a:ln>
        </p:spPr>
        <p:txBody>
          <a:bodyPr>
            <a:spAutoFit/>
          </a:bodyPr>
          <a:lstStyle/>
          <a:p>
            <a:r>
              <a:rPr lang="en-US"/>
              <a:t>Main memory</a:t>
            </a:r>
          </a:p>
        </p:txBody>
      </p:sp>
      <p:graphicFrame>
        <p:nvGraphicFramePr>
          <p:cNvPr id="10" name="Table 9"/>
          <p:cNvGraphicFramePr>
            <a:graphicFrameLocks noGrp="1"/>
          </p:cNvGraphicFramePr>
          <p:nvPr/>
        </p:nvGraphicFramePr>
        <p:xfrm>
          <a:off x="5638800" y="3376613"/>
          <a:ext cx="1981200" cy="1854200"/>
        </p:xfrm>
        <a:graphic>
          <a:graphicData uri="http://schemas.openxmlformats.org/drawingml/2006/table">
            <a:tbl>
              <a:tblPr firstRow="1" bandRow="1">
                <a:tableStyleId>{5C22544A-7EE6-4342-B048-85BDC9FD1C3A}</a:tableStyleId>
              </a:tblPr>
              <a:tblGrid>
                <a:gridCol w="1981200"/>
              </a:tblGrid>
              <a:tr h="370840">
                <a:tc>
                  <a:txBody>
                    <a:bodyPr/>
                    <a:lstStyle/>
                    <a:p>
                      <a:r>
                        <a:rPr lang="en-US" dirty="0" smtClean="0"/>
                        <a:t>Add (a),r0</a:t>
                      </a:r>
                      <a:endParaRPr lang="en-US" dirty="0"/>
                    </a:p>
                  </a:txBody>
                  <a:tcPr/>
                </a:tc>
              </a:tr>
              <a:tr h="370840">
                <a:tc>
                  <a:txBody>
                    <a:bodyPr/>
                    <a:lstStyle/>
                    <a:p>
                      <a:r>
                        <a:rPr lang="en-US" dirty="0" smtClean="0"/>
                        <a:t>…</a:t>
                      </a:r>
                      <a:endParaRPr lang="en-US" dirty="0"/>
                    </a:p>
                  </a:txBody>
                  <a:tcPr/>
                </a:tc>
              </a:tr>
              <a:tr h="370840">
                <a:tc>
                  <a:txBody>
                    <a:bodyPr/>
                    <a:lstStyle/>
                    <a:p>
                      <a:r>
                        <a:rPr lang="en-US" dirty="0" smtClean="0"/>
                        <a:t>b</a:t>
                      </a:r>
                      <a:endParaRPr lang="en-US" dirty="0"/>
                    </a:p>
                  </a:txBody>
                  <a:tcPr/>
                </a:tc>
              </a:tr>
              <a:tr h="370840">
                <a:tc>
                  <a:txBody>
                    <a:bodyPr/>
                    <a:lstStyle/>
                    <a:p>
                      <a:r>
                        <a:rPr lang="en-US" dirty="0" smtClean="0"/>
                        <a:t>…</a:t>
                      </a:r>
                      <a:endParaRPr lang="en-US" dirty="0"/>
                    </a:p>
                  </a:txBody>
                  <a:tcPr/>
                </a:tc>
              </a:tr>
              <a:tr h="370840">
                <a:tc>
                  <a:txBody>
                    <a:bodyPr/>
                    <a:lstStyle/>
                    <a:p>
                      <a:r>
                        <a:rPr lang="en-US" dirty="0" smtClean="0"/>
                        <a:t>operand</a:t>
                      </a:r>
                      <a:endParaRPr lang="en-US" dirty="0"/>
                    </a:p>
                  </a:txBody>
                  <a:tcPr/>
                </a:tc>
              </a:tr>
            </a:tbl>
          </a:graphicData>
        </a:graphic>
      </p:graphicFrame>
      <p:sp>
        <p:nvSpPr>
          <p:cNvPr id="92198" name="TextBox 10"/>
          <p:cNvSpPr txBox="1">
            <a:spLocks noChangeArrowheads="1"/>
          </p:cNvSpPr>
          <p:nvPr/>
        </p:nvSpPr>
        <p:spPr bwMode="auto">
          <a:xfrm>
            <a:off x="7696200" y="4138613"/>
            <a:ext cx="304800" cy="369887"/>
          </a:xfrm>
          <a:prstGeom prst="rect">
            <a:avLst/>
          </a:prstGeom>
          <a:noFill/>
          <a:ln w="9525">
            <a:noFill/>
            <a:miter lim="800000"/>
            <a:headEnd/>
            <a:tailEnd/>
          </a:ln>
        </p:spPr>
        <p:txBody>
          <a:bodyPr>
            <a:spAutoFit/>
          </a:bodyPr>
          <a:lstStyle/>
          <a:p>
            <a:r>
              <a:rPr lang="en-US"/>
              <a:t>a</a:t>
            </a:r>
          </a:p>
        </p:txBody>
      </p:sp>
      <p:sp>
        <p:nvSpPr>
          <p:cNvPr id="92199" name="TextBox 11"/>
          <p:cNvSpPr txBox="1">
            <a:spLocks noChangeArrowheads="1"/>
          </p:cNvSpPr>
          <p:nvPr/>
        </p:nvSpPr>
        <p:spPr bwMode="auto">
          <a:xfrm>
            <a:off x="7696200" y="4876800"/>
            <a:ext cx="609600" cy="369888"/>
          </a:xfrm>
          <a:prstGeom prst="rect">
            <a:avLst/>
          </a:prstGeom>
          <a:noFill/>
          <a:ln w="9525">
            <a:noFill/>
            <a:miter lim="800000"/>
            <a:headEnd/>
            <a:tailEnd/>
          </a:ln>
        </p:spPr>
        <p:txBody>
          <a:bodyPr>
            <a:spAutoFit/>
          </a:bodyPr>
          <a:lstStyle/>
          <a:p>
            <a:r>
              <a:rPr lang="en-US"/>
              <a:t>b</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6470650" y="257175"/>
            <a:ext cx="404813"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N,R1</a:t>
            </a:r>
            <a:endParaRPr lang="en-CA" sz="2400">
              <a:latin typeface="Times New Roman" pitchFamily="18" charset="0"/>
            </a:endParaRPr>
          </a:p>
        </p:txBody>
      </p:sp>
      <p:sp>
        <p:nvSpPr>
          <p:cNvPr id="5" name="Rectangle 5"/>
          <p:cNvSpPr>
            <a:spLocks noChangeArrowheads="1"/>
          </p:cNvSpPr>
          <p:nvPr/>
        </p:nvSpPr>
        <p:spPr bwMode="auto">
          <a:xfrm>
            <a:off x="5494338" y="257175"/>
            <a:ext cx="433387"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Move</a:t>
            </a:r>
            <a:endParaRPr lang="en-CA" sz="2400">
              <a:latin typeface="Times New Roman" pitchFamily="18" charset="0"/>
            </a:endParaRPr>
          </a:p>
        </p:txBody>
      </p:sp>
      <p:sp>
        <p:nvSpPr>
          <p:cNvPr id="6" name="Rectangle 6"/>
          <p:cNvSpPr>
            <a:spLocks noChangeArrowheads="1"/>
          </p:cNvSpPr>
          <p:nvPr/>
        </p:nvSpPr>
        <p:spPr bwMode="auto">
          <a:xfrm>
            <a:off x="4340225" y="6218238"/>
            <a:ext cx="404813"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NUM</a:t>
            </a:r>
            <a:endParaRPr lang="en-CA" sz="2400">
              <a:latin typeface="Times New Roman" pitchFamily="18" charset="0"/>
            </a:endParaRPr>
          </a:p>
        </p:txBody>
      </p:sp>
      <p:sp>
        <p:nvSpPr>
          <p:cNvPr id="7" name="Rectangle 7"/>
          <p:cNvSpPr>
            <a:spLocks noChangeArrowheads="1"/>
          </p:cNvSpPr>
          <p:nvPr/>
        </p:nvSpPr>
        <p:spPr bwMode="auto">
          <a:xfrm>
            <a:off x="4751388" y="6218238"/>
            <a:ext cx="98425" cy="212725"/>
          </a:xfrm>
          <a:prstGeom prst="rect">
            <a:avLst/>
          </a:prstGeom>
          <a:noFill/>
          <a:ln w="9525">
            <a:noFill/>
            <a:miter lim="800000"/>
            <a:headEnd/>
            <a:tailEnd/>
          </a:ln>
        </p:spPr>
        <p:txBody>
          <a:bodyPr wrap="none" lIns="0" tIns="0" rIns="0" bIns="0">
            <a:spAutoFit/>
          </a:bodyPr>
          <a:lstStyle/>
          <a:p>
            <a:r>
              <a:rPr lang="en-CA" sz="1400" i="1">
                <a:solidFill>
                  <a:srgbClr val="000000"/>
                </a:solidFill>
                <a:latin typeface="Nimbus Roman No9 L" charset="0"/>
              </a:rPr>
              <a:t>n</a:t>
            </a:r>
            <a:endParaRPr lang="en-CA" sz="2400">
              <a:latin typeface="Times New Roman" pitchFamily="18" charset="0"/>
            </a:endParaRPr>
          </a:p>
        </p:txBody>
      </p:sp>
      <p:sp>
        <p:nvSpPr>
          <p:cNvPr id="8" name="Rectangle 8"/>
          <p:cNvSpPr>
            <a:spLocks noChangeArrowheads="1"/>
          </p:cNvSpPr>
          <p:nvPr/>
        </p:nvSpPr>
        <p:spPr bwMode="auto">
          <a:xfrm>
            <a:off x="4321175" y="5105400"/>
            <a:ext cx="503238"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NUM2</a:t>
            </a:r>
            <a:endParaRPr lang="en-CA" sz="2400">
              <a:latin typeface="Times New Roman" pitchFamily="18" charset="0"/>
            </a:endParaRPr>
          </a:p>
        </p:txBody>
      </p:sp>
      <p:sp>
        <p:nvSpPr>
          <p:cNvPr id="9" name="Rectangle 9"/>
          <p:cNvSpPr>
            <a:spLocks noChangeArrowheads="1"/>
          </p:cNvSpPr>
          <p:nvPr/>
        </p:nvSpPr>
        <p:spPr bwMode="auto">
          <a:xfrm>
            <a:off x="4321175" y="4752975"/>
            <a:ext cx="503238"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NUM1</a:t>
            </a:r>
            <a:endParaRPr lang="en-CA" sz="2400">
              <a:latin typeface="Times New Roman" pitchFamily="18" charset="0"/>
            </a:endParaRPr>
          </a:p>
        </p:txBody>
      </p:sp>
      <p:sp>
        <p:nvSpPr>
          <p:cNvPr id="10" name="Rectangle 10"/>
          <p:cNvSpPr>
            <a:spLocks noChangeArrowheads="1"/>
          </p:cNvSpPr>
          <p:nvPr/>
        </p:nvSpPr>
        <p:spPr bwMode="auto">
          <a:xfrm>
            <a:off x="6470650" y="2622550"/>
            <a:ext cx="671513"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R0,SUM</a:t>
            </a:r>
            <a:endParaRPr lang="en-CA" sz="2400">
              <a:latin typeface="Times New Roman" pitchFamily="18" charset="0"/>
            </a:endParaRPr>
          </a:p>
        </p:txBody>
      </p:sp>
      <p:sp>
        <p:nvSpPr>
          <p:cNvPr id="11" name="Rectangle 11"/>
          <p:cNvSpPr>
            <a:spLocks noChangeArrowheads="1"/>
          </p:cNvSpPr>
          <p:nvPr/>
        </p:nvSpPr>
        <p:spPr bwMode="auto">
          <a:xfrm>
            <a:off x="6470650" y="1938338"/>
            <a:ext cx="227013"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R1</a:t>
            </a:r>
            <a:endParaRPr lang="en-CA" sz="2400">
              <a:latin typeface="Times New Roman" pitchFamily="18" charset="0"/>
            </a:endParaRPr>
          </a:p>
        </p:txBody>
      </p:sp>
      <p:sp>
        <p:nvSpPr>
          <p:cNvPr id="13" name="Line 14"/>
          <p:cNvSpPr>
            <a:spLocks noChangeShapeType="1"/>
          </p:cNvSpPr>
          <p:nvPr/>
        </p:nvSpPr>
        <p:spPr bwMode="auto">
          <a:xfrm flipH="1">
            <a:off x="5102225" y="6511925"/>
            <a:ext cx="2268538" cy="1588"/>
          </a:xfrm>
          <a:prstGeom prst="line">
            <a:avLst/>
          </a:prstGeom>
          <a:noFill/>
          <a:ln w="19050">
            <a:solidFill>
              <a:srgbClr val="00FFFF"/>
            </a:solidFill>
            <a:round/>
            <a:headEnd/>
            <a:tailEnd/>
          </a:ln>
        </p:spPr>
        <p:txBody>
          <a:bodyPr/>
          <a:lstStyle/>
          <a:p>
            <a:endParaRPr lang="en-IN"/>
          </a:p>
        </p:txBody>
      </p:sp>
      <p:sp>
        <p:nvSpPr>
          <p:cNvPr id="14" name="Line 15"/>
          <p:cNvSpPr>
            <a:spLocks noChangeShapeType="1"/>
          </p:cNvSpPr>
          <p:nvPr/>
        </p:nvSpPr>
        <p:spPr bwMode="auto">
          <a:xfrm flipH="1">
            <a:off x="5102225" y="217488"/>
            <a:ext cx="2268538" cy="1587"/>
          </a:xfrm>
          <a:prstGeom prst="line">
            <a:avLst/>
          </a:prstGeom>
          <a:noFill/>
          <a:ln w="19050">
            <a:solidFill>
              <a:srgbClr val="00FFFF"/>
            </a:solidFill>
            <a:round/>
            <a:headEnd/>
            <a:tailEnd/>
          </a:ln>
        </p:spPr>
        <p:txBody>
          <a:bodyPr/>
          <a:lstStyle/>
          <a:p>
            <a:endParaRPr lang="en-IN"/>
          </a:p>
        </p:txBody>
      </p:sp>
      <p:sp>
        <p:nvSpPr>
          <p:cNvPr id="15" name="Rectangle 16"/>
          <p:cNvSpPr>
            <a:spLocks noChangeArrowheads="1"/>
          </p:cNvSpPr>
          <p:nvPr/>
        </p:nvSpPr>
        <p:spPr bwMode="auto">
          <a:xfrm>
            <a:off x="6470650" y="2289175"/>
            <a:ext cx="493713"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LOOP</a:t>
            </a:r>
            <a:endParaRPr lang="en-CA" sz="2400">
              <a:latin typeface="Times New Roman" pitchFamily="18" charset="0"/>
            </a:endParaRPr>
          </a:p>
        </p:txBody>
      </p:sp>
      <p:sp>
        <p:nvSpPr>
          <p:cNvPr id="16" name="Rectangle 17"/>
          <p:cNvSpPr>
            <a:spLocks noChangeArrowheads="1"/>
          </p:cNvSpPr>
          <p:nvPr/>
        </p:nvSpPr>
        <p:spPr bwMode="auto">
          <a:xfrm>
            <a:off x="5494338" y="1938338"/>
            <a:ext cx="866775"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Decrement</a:t>
            </a:r>
            <a:endParaRPr lang="en-CA" sz="2400">
              <a:latin typeface="Times New Roman" pitchFamily="18" charset="0"/>
            </a:endParaRPr>
          </a:p>
        </p:txBody>
      </p:sp>
      <p:sp>
        <p:nvSpPr>
          <p:cNvPr id="17" name="Rectangle 18"/>
          <p:cNvSpPr>
            <a:spLocks noChangeArrowheads="1"/>
          </p:cNvSpPr>
          <p:nvPr/>
        </p:nvSpPr>
        <p:spPr bwMode="auto">
          <a:xfrm>
            <a:off x="5494338" y="2622550"/>
            <a:ext cx="433387"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Move</a:t>
            </a:r>
            <a:endParaRPr lang="en-CA" sz="2400">
              <a:latin typeface="Times New Roman" pitchFamily="18" charset="0"/>
            </a:endParaRPr>
          </a:p>
        </p:txBody>
      </p:sp>
      <p:sp>
        <p:nvSpPr>
          <p:cNvPr id="19" name="Line 20"/>
          <p:cNvSpPr>
            <a:spLocks noChangeShapeType="1"/>
          </p:cNvSpPr>
          <p:nvPr/>
        </p:nvSpPr>
        <p:spPr bwMode="auto">
          <a:xfrm flipH="1">
            <a:off x="5102225" y="1898650"/>
            <a:ext cx="2268538" cy="1588"/>
          </a:xfrm>
          <a:prstGeom prst="line">
            <a:avLst/>
          </a:prstGeom>
          <a:noFill/>
          <a:ln w="19050">
            <a:solidFill>
              <a:srgbClr val="00FFFF"/>
            </a:solidFill>
            <a:round/>
            <a:headEnd/>
            <a:tailEnd/>
          </a:ln>
        </p:spPr>
        <p:txBody>
          <a:bodyPr/>
          <a:lstStyle/>
          <a:p>
            <a:endParaRPr lang="en-IN"/>
          </a:p>
        </p:txBody>
      </p:sp>
      <p:sp>
        <p:nvSpPr>
          <p:cNvPr id="20" name="Line 21"/>
          <p:cNvSpPr>
            <a:spLocks noChangeShapeType="1"/>
          </p:cNvSpPr>
          <p:nvPr/>
        </p:nvSpPr>
        <p:spPr bwMode="auto">
          <a:xfrm flipV="1">
            <a:off x="5102225" y="1449388"/>
            <a:ext cx="1588" cy="5180012"/>
          </a:xfrm>
          <a:prstGeom prst="line">
            <a:avLst/>
          </a:prstGeom>
          <a:noFill/>
          <a:ln w="19050">
            <a:solidFill>
              <a:srgbClr val="00FFFF"/>
            </a:solidFill>
            <a:round/>
            <a:headEnd/>
            <a:tailEnd/>
          </a:ln>
        </p:spPr>
        <p:txBody>
          <a:bodyPr/>
          <a:lstStyle/>
          <a:p>
            <a:endParaRPr lang="en-IN"/>
          </a:p>
        </p:txBody>
      </p:sp>
      <p:sp>
        <p:nvSpPr>
          <p:cNvPr id="21" name="Line 23"/>
          <p:cNvSpPr>
            <a:spLocks noChangeShapeType="1"/>
          </p:cNvSpPr>
          <p:nvPr/>
        </p:nvSpPr>
        <p:spPr bwMode="auto">
          <a:xfrm flipV="1">
            <a:off x="7370763" y="1449388"/>
            <a:ext cx="1587" cy="5180012"/>
          </a:xfrm>
          <a:prstGeom prst="line">
            <a:avLst/>
          </a:prstGeom>
          <a:noFill/>
          <a:ln w="19050">
            <a:solidFill>
              <a:srgbClr val="00FFFF"/>
            </a:solidFill>
            <a:round/>
            <a:headEnd/>
            <a:tailEnd/>
          </a:ln>
        </p:spPr>
        <p:txBody>
          <a:bodyPr/>
          <a:lstStyle/>
          <a:p>
            <a:endParaRPr lang="en-IN"/>
          </a:p>
        </p:txBody>
      </p:sp>
      <p:sp>
        <p:nvSpPr>
          <p:cNvPr id="22" name="Line 25"/>
          <p:cNvSpPr>
            <a:spLocks noChangeShapeType="1"/>
          </p:cNvSpPr>
          <p:nvPr/>
        </p:nvSpPr>
        <p:spPr bwMode="auto">
          <a:xfrm flipH="1">
            <a:off x="5005388" y="1390650"/>
            <a:ext cx="214312" cy="117475"/>
          </a:xfrm>
          <a:prstGeom prst="line">
            <a:avLst/>
          </a:prstGeom>
          <a:noFill/>
          <a:ln w="19050">
            <a:solidFill>
              <a:srgbClr val="00FFFF"/>
            </a:solidFill>
            <a:round/>
            <a:headEnd/>
            <a:tailEnd/>
          </a:ln>
        </p:spPr>
        <p:txBody>
          <a:bodyPr/>
          <a:lstStyle/>
          <a:p>
            <a:endParaRPr lang="en-IN"/>
          </a:p>
        </p:txBody>
      </p:sp>
      <p:sp>
        <p:nvSpPr>
          <p:cNvPr id="23" name="Line 26"/>
          <p:cNvSpPr>
            <a:spLocks noChangeShapeType="1"/>
          </p:cNvSpPr>
          <p:nvPr/>
        </p:nvSpPr>
        <p:spPr bwMode="auto">
          <a:xfrm flipH="1">
            <a:off x="5005388" y="1292225"/>
            <a:ext cx="214312" cy="98425"/>
          </a:xfrm>
          <a:prstGeom prst="line">
            <a:avLst/>
          </a:prstGeom>
          <a:noFill/>
          <a:ln w="19050">
            <a:solidFill>
              <a:srgbClr val="00FFFF"/>
            </a:solidFill>
            <a:round/>
            <a:headEnd/>
            <a:tailEnd/>
          </a:ln>
        </p:spPr>
        <p:txBody>
          <a:bodyPr/>
          <a:lstStyle/>
          <a:p>
            <a:endParaRPr lang="en-IN"/>
          </a:p>
        </p:txBody>
      </p:sp>
      <p:sp>
        <p:nvSpPr>
          <p:cNvPr id="24" name="Line 27"/>
          <p:cNvSpPr>
            <a:spLocks noChangeShapeType="1"/>
          </p:cNvSpPr>
          <p:nvPr/>
        </p:nvSpPr>
        <p:spPr bwMode="auto">
          <a:xfrm flipH="1">
            <a:off x="7253288" y="1390650"/>
            <a:ext cx="214312" cy="117475"/>
          </a:xfrm>
          <a:prstGeom prst="line">
            <a:avLst/>
          </a:prstGeom>
          <a:noFill/>
          <a:ln w="19050">
            <a:solidFill>
              <a:srgbClr val="00FFFF"/>
            </a:solidFill>
            <a:round/>
            <a:headEnd/>
            <a:tailEnd/>
          </a:ln>
        </p:spPr>
        <p:txBody>
          <a:bodyPr/>
          <a:lstStyle/>
          <a:p>
            <a:endParaRPr lang="en-IN"/>
          </a:p>
        </p:txBody>
      </p:sp>
      <p:sp>
        <p:nvSpPr>
          <p:cNvPr id="25" name="Line 28"/>
          <p:cNvSpPr>
            <a:spLocks noChangeShapeType="1"/>
          </p:cNvSpPr>
          <p:nvPr/>
        </p:nvSpPr>
        <p:spPr bwMode="auto">
          <a:xfrm flipH="1">
            <a:off x="7253288" y="1292225"/>
            <a:ext cx="214312" cy="98425"/>
          </a:xfrm>
          <a:prstGeom prst="line">
            <a:avLst/>
          </a:prstGeom>
          <a:noFill/>
          <a:ln w="19050">
            <a:solidFill>
              <a:srgbClr val="00FFFF"/>
            </a:solidFill>
            <a:round/>
            <a:headEnd/>
            <a:tailEnd/>
          </a:ln>
        </p:spPr>
        <p:txBody>
          <a:bodyPr/>
          <a:lstStyle/>
          <a:p>
            <a:endParaRPr lang="en-IN"/>
          </a:p>
        </p:txBody>
      </p:sp>
      <p:sp>
        <p:nvSpPr>
          <p:cNvPr id="26" name="Line 29"/>
          <p:cNvSpPr>
            <a:spLocks noChangeShapeType="1"/>
          </p:cNvSpPr>
          <p:nvPr/>
        </p:nvSpPr>
        <p:spPr bwMode="auto">
          <a:xfrm flipH="1">
            <a:off x="5102225" y="550863"/>
            <a:ext cx="2268538" cy="1587"/>
          </a:xfrm>
          <a:prstGeom prst="line">
            <a:avLst/>
          </a:prstGeom>
          <a:noFill/>
          <a:ln w="19050">
            <a:solidFill>
              <a:srgbClr val="00FFFF"/>
            </a:solidFill>
            <a:round/>
            <a:headEnd/>
            <a:tailEnd/>
          </a:ln>
        </p:spPr>
        <p:txBody>
          <a:bodyPr/>
          <a:lstStyle/>
          <a:p>
            <a:endParaRPr lang="en-IN"/>
          </a:p>
        </p:txBody>
      </p:sp>
      <p:sp>
        <p:nvSpPr>
          <p:cNvPr id="27" name="Line 30"/>
          <p:cNvSpPr>
            <a:spLocks noChangeShapeType="1"/>
          </p:cNvSpPr>
          <p:nvPr/>
        </p:nvSpPr>
        <p:spPr bwMode="auto">
          <a:xfrm flipH="1">
            <a:off x="5102225" y="882650"/>
            <a:ext cx="2268538" cy="1588"/>
          </a:xfrm>
          <a:prstGeom prst="line">
            <a:avLst/>
          </a:prstGeom>
          <a:noFill/>
          <a:ln w="19050">
            <a:solidFill>
              <a:srgbClr val="00FFFF"/>
            </a:solidFill>
            <a:round/>
            <a:headEnd/>
            <a:tailEnd/>
          </a:ln>
        </p:spPr>
        <p:txBody>
          <a:bodyPr/>
          <a:lstStyle/>
          <a:p>
            <a:endParaRPr lang="en-IN"/>
          </a:p>
        </p:txBody>
      </p:sp>
      <p:sp>
        <p:nvSpPr>
          <p:cNvPr id="28" name="Line 31"/>
          <p:cNvSpPr>
            <a:spLocks noChangeShapeType="1"/>
          </p:cNvSpPr>
          <p:nvPr/>
        </p:nvSpPr>
        <p:spPr bwMode="auto">
          <a:xfrm flipH="1">
            <a:off x="5102225" y="2251075"/>
            <a:ext cx="2268538" cy="1588"/>
          </a:xfrm>
          <a:prstGeom prst="line">
            <a:avLst/>
          </a:prstGeom>
          <a:noFill/>
          <a:ln w="19050">
            <a:solidFill>
              <a:srgbClr val="00FFFF"/>
            </a:solidFill>
            <a:round/>
            <a:headEnd/>
            <a:tailEnd/>
          </a:ln>
        </p:spPr>
        <p:txBody>
          <a:bodyPr/>
          <a:lstStyle/>
          <a:p>
            <a:endParaRPr lang="en-IN"/>
          </a:p>
        </p:txBody>
      </p:sp>
      <p:sp>
        <p:nvSpPr>
          <p:cNvPr id="29" name="Line 32"/>
          <p:cNvSpPr>
            <a:spLocks noChangeShapeType="1"/>
          </p:cNvSpPr>
          <p:nvPr/>
        </p:nvSpPr>
        <p:spPr bwMode="auto">
          <a:xfrm flipH="1">
            <a:off x="5102225" y="2582863"/>
            <a:ext cx="2268538" cy="1587"/>
          </a:xfrm>
          <a:prstGeom prst="line">
            <a:avLst/>
          </a:prstGeom>
          <a:noFill/>
          <a:ln w="19050">
            <a:solidFill>
              <a:srgbClr val="00FFFF"/>
            </a:solidFill>
            <a:round/>
            <a:headEnd/>
            <a:tailEnd/>
          </a:ln>
        </p:spPr>
        <p:txBody>
          <a:bodyPr/>
          <a:lstStyle/>
          <a:p>
            <a:endParaRPr lang="en-IN"/>
          </a:p>
        </p:txBody>
      </p:sp>
      <p:sp>
        <p:nvSpPr>
          <p:cNvPr id="30" name="Line 33"/>
          <p:cNvSpPr>
            <a:spLocks noChangeShapeType="1"/>
          </p:cNvSpPr>
          <p:nvPr/>
        </p:nvSpPr>
        <p:spPr bwMode="auto">
          <a:xfrm flipH="1">
            <a:off x="5102225" y="2916238"/>
            <a:ext cx="2268538" cy="1587"/>
          </a:xfrm>
          <a:prstGeom prst="line">
            <a:avLst/>
          </a:prstGeom>
          <a:noFill/>
          <a:ln w="19050">
            <a:solidFill>
              <a:srgbClr val="00FFFF"/>
            </a:solidFill>
            <a:round/>
            <a:headEnd/>
            <a:tailEnd/>
          </a:ln>
        </p:spPr>
        <p:txBody>
          <a:bodyPr/>
          <a:lstStyle/>
          <a:p>
            <a:endParaRPr lang="en-IN"/>
          </a:p>
        </p:txBody>
      </p:sp>
      <p:sp>
        <p:nvSpPr>
          <p:cNvPr id="31" name="Line 34"/>
          <p:cNvSpPr>
            <a:spLocks noChangeShapeType="1"/>
          </p:cNvSpPr>
          <p:nvPr/>
        </p:nvSpPr>
        <p:spPr bwMode="auto">
          <a:xfrm flipH="1">
            <a:off x="5102225" y="3248025"/>
            <a:ext cx="2268538" cy="1588"/>
          </a:xfrm>
          <a:prstGeom prst="line">
            <a:avLst/>
          </a:prstGeom>
          <a:noFill/>
          <a:ln w="19050">
            <a:solidFill>
              <a:srgbClr val="00FFFF"/>
            </a:solidFill>
            <a:round/>
            <a:headEnd/>
            <a:tailEnd/>
          </a:ln>
        </p:spPr>
        <p:txBody>
          <a:bodyPr/>
          <a:lstStyle/>
          <a:p>
            <a:endParaRPr lang="en-IN"/>
          </a:p>
        </p:txBody>
      </p:sp>
      <p:sp>
        <p:nvSpPr>
          <p:cNvPr id="32" name="Line 35"/>
          <p:cNvSpPr>
            <a:spLocks noChangeShapeType="1"/>
          </p:cNvSpPr>
          <p:nvPr/>
        </p:nvSpPr>
        <p:spPr bwMode="auto">
          <a:xfrm flipH="1">
            <a:off x="5102225" y="4049713"/>
            <a:ext cx="2268538" cy="1587"/>
          </a:xfrm>
          <a:prstGeom prst="line">
            <a:avLst/>
          </a:prstGeom>
          <a:noFill/>
          <a:ln w="19050">
            <a:solidFill>
              <a:srgbClr val="00FFFF"/>
            </a:solidFill>
            <a:round/>
            <a:headEnd/>
            <a:tailEnd/>
          </a:ln>
        </p:spPr>
        <p:txBody>
          <a:bodyPr/>
          <a:lstStyle/>
          <a:p>
            <a:endParaRPr lang="en-IN"/>
          </a:p>
        </p:txBody>
      </p:sp>
      <p:sp>
        <p:nvSpPr>
          <p:cNvPr id="33" name="Line 36"/>
          <p:cNvSpPr>
            <a:spLocks noChangeShapeType="1"/>
          </p:cNvSpPr>
          <p:nvPr/>
        </p:nvSpPr>
        <p:spPr bwMode="auto">
          <a:xfrm flipH="1">
            <a:off x="5102225" y="4381500"/>
            <a:ext cx="2268538" cy="1588"/>
          </a:xfrm>
          <a:prstGeom prst="line">
            <a:avLst/>
          </a:prstGeom>
          <a:noFill/>
          <a:ln w="19050">
            <a:solidFill>
              <a:srgbClr val="00FFFF"/>
            </a:solidFill>
            <a:round/>
            <a:headEnd/>
            <a:tailEnd/>
          </a:ln>
        </p:spPr>
        <p:txBody>
          <a:bodyPr/>
          <a:lstStyle/>
          <a:p>
            <a:endParaRPr lang="en-IN"/>
          </a:p>
        </p:txBody>
      </p:sp>
      <p:sp>
        <p:nvSpPr>
          <p:cNvPr id="34" name="Line 37"/>
          <p:cNvSpPr>
            <a:spLocks noChangeShapeType="1"/>
          </p:cNvSpPr>
          <p:nvPr/>
        </p:nvSpPr>
        <p:spPr bwMode="auto">
          <a:xfrm flipH="1">
            <a:off x="5102225" y="4713288"/>
            <a:ext cx="2268538" cy="1587"/>
          </a:xfrm>
          <a:prstGeom prst="line">
            <a:avLst/>
          </a:prstGeom>
          <a:noFill/>
          <a:ln w="19050">
            <a:solidFill>
              <a:srgbClr val="00FFFF"/>
            </a:solidFill>
            <a:round/>
            <a:headEnd/>
            <a:tailEnd/>
          </a:ln>
        </p:spPr>
        <p:txBody>
          <a:bodyPr/>
          <a:lstStyle/>
          <a:p>
            <a:endParaRPr lang="en-IN"/>
          </a:p>
        </p:txBody>
      </p:sp>
      <p:sp>
        <p:nvSpPr>
          <p:cNvPr id="35" name="Line 38"/>
          <p:cNvSpPr>
            <a:spLocks noChangeShapeType="1"/>
          </p:cNvSpPr>
          <p:nvPr/>
        </p:nvSpPr>
        <p:spPr bwMode="auto">
          <a:xfrm flipH="1">
            <a:off x="5102225" y="5065713"/>
            <a:ext cx="2268538" cy="1587"/>
          </a:xfrm>
          <a:prstGeom prst="line">
            <a:avLst/>
          </a:prstGeom>
          <a:noFill/>
          <a:ln w="19050">
            <a:solidFill>
              <a:srgbClr val="00FFFF"/>
            </a:solidFill>
            <a:round/>
            <a:headEnd/>
            <a:tailEnd/>
          </a:ln>
        </p:spPr>
        <p:txBody>
          <a:bodyPr/>
          <a:lstStyle/>
          <a:p>
            <a:endParaRPr lang="en-IN"/>
          </a:p>
        </p:txBody>
      </p:sp>
      <p:sp>
        <p:nvSpPr>
          <p:cNvPr id="36" name="Line 39"/>
          <p:cNvSpPr>
            <a:spLocks noChangeShapeType="1"/>
          </p:cNvSpPr>
          <p:nvPr/>
        </p:nvSpPr>
        <p:spPr bwMode="auto">
          <a:xfrm flipH="1">
            <a:off x="5102225" y="5397500"/>
            <a:ext cx="2268538" cy="1588"/>
          </a:xfrm>
          <a:prstGeom prst="line">
            <a:avLst/>
          </a:prstGeom>
          <a:noFill/>
          <a:ln w="19050">
            <a:solidFill>
              <a:srgbClr val="00FFFF"/>
            </a:solidFill>
            <a:round/>
            <a:headEnd/>
            <a:tailEnd/>
          </a:ln>
        </p:spPr>
        <p:txBody>
          <a:bodyPr/>
          <a:lstStyle/>
          <a:p>
            <a:endParaRPr lang="en-IN"/>
          </a:p>
        </p:txBody>
      </p:sp>
      <p:sp>
        <p:nvSpPr>
          <p:cNvPr id="37" name="Rectangle 40"/>
          <p:cNvSpPr>
            <a:spLocks noChangeArrowheads="1"/>
          </p:cNvSpPr>
          <p:nvPr/>
        </p:nvSpPr>
        <p:spPr bwMode="auto">
          <a:xfrm>
            <a:off x="3578225" y="1684338"/>
            <a:ext cx="334963"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loop</a:t>
            </a:r>
            <a:endParaRPr lang="en-CA" sz="2400">
              <a:latin typeface="Times New Roman" pitchFamily="18" charset="0"/>
            </a:endParaRPr>
          </a:p>
        </p:txBody>
      </p:sp>
      <p:sp>
        <p:nvSpPr>
          <p:cNvPr id="38" name="Rectangle 41"/>
          <p:cNvSpPr>
            <a:spLocks noChangeArrowheads="1"/>
          </p:cNvSpPr>
          <p:nvPr/>
        </p:nvSpPr>
        <p:spPr bwMode="auto">
          <a:xfrm>
            <a:off x="3402013" y="1468438"/>
            <a:ext cx="679450"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Program</a:t>
            </a:r>
            <a:endParaRPr lang="en-CA" sz="2400">
              <a:latin typeface="Times New Roman" pitchFamily="18" charset="0"/>
            </a:endParaRPr>
          </a:p>
        </p:txBody>
      </p:sp>
      <p:sp>
        <p:nvSpPr>
          <p:cNvPr id="41" name="Rectangle 44"/>
          <p:cNvSpPr>
            <a:spLocks noChangeArrowheads="1"/>
          </p:cNvSpPr>
          <p:nvPr/>
        </p:nvSpPr>
        <p:spPr bwMode="auto">
          <a:xfrm>
            <a:off x="4321175" y="4421188"/>
            <a:ext cx="128588"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N</a:t>
            </a:r>
            <a:endParaRPr lang="en-CA" sz="2400">
              <a:latin typeface="Times New Roman" pitchFamily="18" charset="0"/>
            </a:endParaRPr>
          </a:p>
        </p:txBody>
      </p:sp>
      <p:sp>
        <p:nvSpPr>
          <p:cNvPr id="42" name="Rectangle 45"/>
          <p:cNvSpPr>
            <a:spLocks noChangeArrowheads="1"/>
          </p:cNvSpPr>
          <p:nvPr/>
        </p:nvSpPr>
        <p:spPr bwMode="auto">
          <a:xfrm>
            <a:off x="4321175" y="4087813"/>
            <a:ext cx="395288"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SUM</a:t>
            </a:r>
            <a:endParaRPr lang="en-CA" sz="2400">
              <a:latin typeface="Times New Roman" pitchFamily="18" charset="0"/>
            </a:endParaRPr>
          </a:p>
        </p:txBody>
      </p:sp>
      <p:sp>
        <p:nvSpPr>
          <p:cNvPr id="43" name="Rectangle 46"/>
          <p:cNvSpPr>
            <a:spLocks noChangeArrowheads="1"/>
          </p:cNvSpPr>
          <p:nvPr/>
        </p:nvSpPr>
        <p:spPr bwMode="auto">
          <a:xfrm>
            <a:off x="6197600" y="4421188"/>
            <a:ext cx="98425" cy="212725"/>
          </a:xfrm>
          <a:prstGeom prst="rect">
            <a:avLst/>
          </a:prstGeom>
          <a:noFill/>
          <a:ln w="9525">
            <a:noFill/>
            <a:miter lim="800000"/>
            <a:headEnd/>
            <a:tailEnd/>
          </a:ln>
        </p:spPr>
        <p:txBody>
          <a:bodyPr wrap="none" lIns="0" tIns="0" rIns="0" bIns="0">
            <a:spAutoFit/>
          </a:bodyPr>
          <a:lstStyle/>
          <a:p>
            <a:r>
              <a:rPr lang="en-CA" sz="1400" i="1">
                <a:solidFill>
                  <a:srgbClr val="000000"/>
                </a:solidFill>
                <a:latin typeface="Nimbus Roman No9 L" charset="0"/>
              </a:rPr>
              <a:t>n</a:t>
            </a:r>
            <a:endParaRPr lang="en-CA" sz="2400">
              <a:latin typeface="Times New Roman" pitchFamily="18" charset="0"/>
            </a:endParaRPr>
          </a:p>
        </p:txBody>
      </p:sp>
      <p:sp>
        <p:nvSpPr>
          <p:cNvPr id="44" name="Rectangle 47"/>
          <p:cNvSpPr>
            <a:spLocks noChangeArrowheads="1"/>
          </p:cNvSpPr>
          <p:nvPr/>
        </p:nvSpPr>
        <p:spPr bwMode="auto">
          <a:xfrm>
            <a:off x="6470650" y="588963"/>
            <a:ext cx="227013"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R0</a:t>
            </a:r>
            <a:endParaRPr lang="en-CA" sz="2400">
              <a:latin typeface="Times New Roman" pitchFamily="18" charset="0"/>
            </a:endParaRPr>
          </a:p>
        </p:txBody>
      </p:sp>
      <p:sp>
        <p:nvSpPr>
          <p:cNvPr id="45" name="Rectangle 48"/>
          <p:cNvSpPr>
            <a:spLocks noChangeArrowheads="1"/>
          </p:cNvSpPr>
          <p:nvPr/>
        </p:nvSpPr>
        <p:spPr bwMode="auto">
          <a:xfrm>
            <a:off x="5494338" y="588963"/>
            <a:ext cx="423862"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Clear</a:t>
            </a:r>
            <a:endParaRPr lang="en-CA" sz="2400">
              <a:latin typeface="Times New Roman" pitchFamily="18" charset="0"/>
            </a:endParaRPr>
          </a:p>
        </p:txBody>
      </p:sp>
      <p:sp>
        <p:nvSpPr>
          <p:cNvPr id="46" name="Freeform 49"/>
          <p:cNvSpPr>
            <a:spLocks/>
          </p:cNvSpPr>
          <p:nvPr/>
        </p:nvSpPr>
        <p:spPr bwMode="auto">
          <a:xfrm>
            <a:off x="4125913" y="901700"/>
            <a:ext cx="96837" cy="820738"/>
          </a:xfrm>
          <a:custGeom>
            <a:avLst/>
            <a:gdLst>
              <a:gd name="T0" fmla="*/ 2147483647 w 5"/>
              <a:gd name="T1" fmla="*/ 0 h 42"/>
              <a:gd name="T2" fmla="*/ 2147483647 w 5"/>
              <a:gd name="T3" fmla="*/ 2147483647 h 42"/>
              <a:gd name="T4" fmla="*/ 2147483647 w 5"/>
              <a:gd name="T5" fmla="*/ 2147483647 h 42"/>
              <a:gd name="T6" fmla="*/ 2147483647 w 5"/>
              <a:gd name="T7" fmla="*/ 2147483647 h 42"/>
              <a:gd name="T8" fmla="*/ 2147483647 w 5"/>
              <a:gd name="T9" fmla="*/ 2147483647 h 42"/>
              <a:gd name="T10" fmla="*/ 2147483647 w 5"/>
              <a:gd name="T11" fmla="*/ 2147483647 h 42"/>
              <a:gd name="T12" fmla="*/ 2147483647 w 5"/>
              <a:gd name="T13" fmla="*/ 2147483647 h 42"/>
              <a:gd name="T14" fmla="*/ 2147483647 w 5"/>
              <a:gd name="T15" fmla="*/ 2147483647 h 42"/>
              <a:gd name="T16" fmla="*/ 2147483647 w 5"/>
              <a:gd name="T17" fmla="*/ 2147483647 h 42"/>
              <a:gd name="T18" fmla="*/ 2147483647 w 5"/>
              <a:gd name="T19" fmla="*/ 2147483647 h 42"/>
              <a:gd name="T20" fmla="*/ 2147483647 w 5"/>
              <a:gd name="T21" fmla="*/ 2147483647 h 42"/>
              <a:gd name="T22" fmla="*/ 2147483647 w 5"/>
              <a:gd name="T23" fmla="*/ 2147483647 h 42"/>
              <a:gd name="T24" fmla="*/ 2147483647 w 5"/>
              <a:gd name="T25" fmla="*/ 2147483647 h 42"/>
              <a:gd name="T26" fmla="*/ 2147483647 w 5"/>
              <a:gd name="T27" fmla="*/ 2147483647 h 42"/>
              <a:gd name="T28" fmla="*/ 0 w 5"/>
              <a:gd name="T29" fmla="*/ 2147483647 h 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
              <a:gd name="T46" fmla="*/ 0 h 42"/>
              <a:gd name="T47" fmla="*/ 5 w 5"/>
              <a:gd name="T48" fmla="*/ 42 h 4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 h="42">
                <a:moveTo>
                  <a:pt x="5" y="0"/>
                </a:moveTo>
                <a:lnTo>
                  <a:pt x="4" y="1"/>
                </a:lnTo>
                <a:lnTo>
                  <a:pt x="3" y="1"/>
                </a:lnTo>
                <a:lnTo>
                  <a:pt x="3" y="2"/>
                </a:lnTo>
                <a:lnTo>
                  <a:pt x="2" y="2"/>
                </a:lnTo>
                <a:lnTo>
                  <a:pt x="2" y="3"/>
                </a:lnTo>
                <a:lnTo>
                  <a:pt x="2" y="10"/>
                </a:lnTo>
                <a:lnTo>
                  <a:pt x="2" y="21"/>
                </a:lnTo>
                <a:lnTo>
                  <a:pt x="2" y="31"/>
                </a:lnTo>
                <a:lnTo>
                  <a:pt x="2" y="39"/>
                </a:lnTo>
                <a:lnTo>
                  <a:pt x="2" y="40"/>
                </a:lnTo>
                <a:lnTo>
                  <a:pt x="2" y="41"/>
                </a:lnTo>
                <a:lnTo>
                  <a:pt x="1" y="41"/>
                </a:lnTo>
                <a:lnTo>
                  <a:pt x="0" y="42"/>
                </a:lnTo>
              </a:path>
            </a:pathLst>
          </a:custGeom>
          <a:noFill/>
          <a:ln w="19050">
            <a:solidFill>
              <a:srgbClr val="000000"/>
            </a:solidFill>
            <a:round/>
            <a:headEnd/>
            <a:tailEnd/>
          </a:ln>
        </p:spPr>
        <p:txBody>
          <a:bodyPr/>
          <a:lstStyle/>
          <a:p>
            <a:endParaRPr lang="en-IN"/>
          </a:p>
        </p:txBody>
      </p:sp>
      <p:sp>
        <p:nvSpPr>
          <p:cNvPr id="47" name="Freeform 50"/>
          <p:cNvSpPr>
            <a:spLocks/>
          </p:cNvSpPr>
          <p:nvPr/>
        </p:nvSpPr>
        <p:spPr bwMode="auto">
          <a:xfrm>
            <a:off x="4125913" y="1722438"/>
            <a:ext cx="96837" cy="822325"/>
          </a:xfrm>
          <a:custGeom>
            <a:avLst/>
            <a:gdLst>
              <a:gd name="T0" fmla="*/ 2147483647 w 5"/>
              <a:gd name="T1" fmla="*/ 2147483647 h 42"/>
              <a:gd name="T2" fmla="*/ 2147483647 w 5"/>
              <a:gd name="T3" fmla="*/ 2147483647 h 42"/>
              <a:gd name="T4" fmla="*/ 2147483647 w 5"/>
              <a:gd name="T5" fmla="*/ 2147483647 h 42"/>
              <a:gd name="T6" fmla="*/ 2147483647 w 5"/>
              <a:gd name="T7" fmla="*/ 2147483647 h 42"/>
              <a:gd name="T8" fmla="*/ 2147483647 w 5"/>
              <a:gd name="T9" fmla="*/ 2147483647 h 42"/>
              <a:gd name="T10" fmla="*/ 2147483647 w 5"/>
              <a:gd name="T11" fmla="*/ 2147483647 h 42"/>
              <a:gd name="T12" fmla="*/ 2147483647 w 5"/>
              <a:gd name="T13" fmla="*/ 2147483647 h 42"/>
              <a:gd name="T14" fmla="*/ 2147483647 w 5"/>
              <a:gd name="T15" fmla="*/ 2147483647 h 42"/>
              <a:gd name="T16" fmla="*/ 2147483647 w 5"/>
              <a:gd name="T17" fmla="*/ 2147483647 h 42"/>
              <a:gd name="T18" fmla="*/ 2147483647 w 5"/>
              <a:gd name="T19" fmla="*/ 2147483647 h 42"/>
              <a:gd name="T20" fmla="*/ 2147483647 w 5"/>
              <a:gd name="T21" fmla="*/ 2147483647 h 42"/>
              <a:gd name="T22" fmla="*/ 2147483647 w 5"/>
              <a:gd name="T23" fmla="*/ 2147483647 h 42"/>
              <a:gd name="T24" fmla="*/ 2147483647 w 5"/>
              <a:gd name="T25" fmla="*/ 2147483647 h 42"/>
              <a:gd name="T26" fmla="*/ 0 w 5"/>
              <a:gd name="T27" fmla="*/ 0 h 4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
              <a:gd name="T43" fmla="*/ 0 h 42"/>
              <a:gd name="T44" fmla="*/ 5 w 5"/>
              <a:gd name="T45" fmla="*/ 42 h 4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 h="42">
                <a:moveTo>
                  <a:pt x="5" y="42"/>
                </a:moveTo>
                <a:lnTo>
                  <a:pt x="4" y="41"/>
                </a:lnTo>
                <a:lnTo>
                  <a:pt x="3" y="40"/>
                </a:lnTo>
                <a:lnTo>
                  <a:pt x="2" y="40"/>
                </a:lnTo>
                <a:lnTo>
                  <a:pt x="2" y="39"/>
                </a:lnTo>
                <a:lnTo>
                  <a:pt x="2" y="31"/>
                </a:lnTo>
                <a:lnTo>
                  <a:pt x="2" y="21"/>
                </a:lnTo>
                <a:lnTo>
                  <a:pt x="2" y="10"/>
                </a:lnTo>
                <a:lnTo>
                  <a:pt x="2" y="3"/>
                </a:lnTo>
                <a:lnTo>
                  <a:pt x="2" y="2"/>
                </a:lnTo>
                <a:lnTo>
                  <a:pt x="2" y="1"/>
                </a:lnTo>
                <a:lnTo>
                  <a:pt x="1" y="1"/>
                </a:lnTo>
                <a:lnTo>
                  <a:pt x="0" y="0"/>
                </a:lnTo>
              </a:path>
            </a:pathLst>
          </a:custGeom>
          <a:noFill/>
          <a:ln w="19050">
            <a:solidFill>
              <a:srgbClr val="000000"/>
            </a:solidFill>
            <a:round/>
            <a:headEnd/>
            <a:tailEnd/>
          </a:ln>
        </p:spPr>
        <p:txBody>
          <a:bodyPr/>
          <a:lstStyle/>
          <a:p>
            <a:endParaRPr lang="en-IN"/>
          </a:p>
        </p:txBody>
      </p:sp>
      <p:sp>
        <p:nvSpPr>
          <p:cNvPr id="48" name="Freeform 51"/>
          <p:cNvSpPr>
            <a:spLocks/>
          </p:cNvSpPr>
          <p:nvPr/>
        </p:nvSpPr>
        <p:spPr bwMode="auto">
          <a:xfrm>
            <a:off x="6237288" y="3502025"/>
            <a:ext cx="19050" cy="19050"/>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9050">
            <a:solidFill>
              <a:srgbClr val="000000"/>
            </a:solidFill>
            <a:round/>
            <a:headEnd/>
            <a:tailEnd/>
          </a:ln>
        </p:spPr>
        <p:txBody>
          <a:bodyPr/>
          <a:lstStyle/>
          <a:p>
            <a:endParaRPr lang="en-IN"/>
          </a:p>
        </p:txBody>
      </p:sp>
      <p:sp>
        <p:nvSpPr>
          <p:cNvPr id="49" name="Freeform 52"/>
          <p:cNvSpPr>
            <a:spLocks/>
          </p:cNvSpPr>
          <p:nvPr/>
        </p:nvSpPr>
        <p:spPr bwMode="auto">
          <a:xfrm>
            <a:off x="6237288" y="3638550"/>
            <a:ext cx="19050" cy="19050"/>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9050">
            <a:solidFill>
              <a:srgbClr val="000000"/>
            </a:solidFill>
            <a:round/>
            <a:headEnd/>
            <a:tailEnd/>
          </a:ln>
        </p:spPr>
        <p:txBody>
          <a:bodyPr/>
          <a:lstStyle/>
          <a:p>
            <a:endParaRPr lang="en-IN"/>
          </a:p>
        </p:txBody>
      </p:sp>
      <p:sp>
        <p:nvSpPr>
          <p:cNvPr id="50" name="Freeform 53"/>
          <p:cNvSpPr>
            <a:spLocks/>
          </p:cNvSpPr>
          <p:nvPr/>
        </p:nvSpPr>
        <p:spPr bwMode="auto">
          <a:xfrm>
            <a:off x="6237288" y="3775075"/>
            <a:ext cx="19050" cy="20638"/>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9050">
            <a:solidFill>
              <a:srgbClr val="000000"/>
            </a:solidFill>
            <a:round/>
            <a:headEnd/>
            <a:tailEnd/>
          </a:ln>
        </p:spPr>
        <p:txBody>
          <a:bodyPr/>
          <a:lstStyle/>
          <a:p>
            <a:endParaRPr lang="en-IN"/>
          </a:p>
        </p:txBody>
      </p:sp>
      <p:sp>
        <p:nvSpPr>
          <p:cNvPr id="51" name="Freeform 54"/>
          <p:cNvSpPr>
            <a:spLocks/>
          </p:cNvSpPr>
          <p:nvPr/>
        </p:nvSpPr>
        <p:spPr bwMode="auto">
          <a:xfrm>
            <a:off x="6237288" y="5672138"/>
            <a:ext cx="19050" cy="19050"/>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9050">
            <a:solidFill>
              <a:srgbClr val="000000"/>
            </a:solidFill>
            <a:round/>
            <a:headEnd/>
            <a:tailEnd/>
          </a:ln>
        </p:spPr>
        <p:txBody>
          <a:bodyPr/>
          <a:lstStyle/>
          <a:p>
            <a:endParaRPr lang="en-IN"/>
          </a:p>
        </p:txBody>
      </p:sp>
      <p:sp>
        <p:nvSpPr>
          <p:cNvPr id="52" name="Freeform 55"/>
          <p:cNvSpPr>
            <a:spLocks/>
          </p:cNvSpPr>
          <p:nvPr/>
        </p:nvSpPr>
        <p:spPr bwMode="auto">
          <a:xfrm>
            <a:off x="6237288" y="5789613"/>
            <a:ext cx="19050" cy="19050"/>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9050">
            <a:solidFill>
              <a:srgbClr val="000000"/>
            </a:solidFill>
            <a:round/>
            <a:headEnd/>
            <a:tailEnd/>
          </a:ln>
        </p:spPr>
        <p:txBody>
          <a:bodyPr/>
          <a:lstStyle/>
          <a:p>
            <a:endParaRPr lang="en-IN"/>
          </a:p>
        </p:txBody>
      </p:sp>
      <p:sp>
        <p:nvSpPr>
          <p:cNvPr id="53" name="Freeform 56"/>
          <p:cNvSpPr>
            <a:spLocks/>
          </p:cNvSpPr>
          <p:nvPr/>
        </p:nvSpPr>
        <p:spPr bwMode="auto">
          <a:xfrm>
            <a:off x="6237288" y="5926138"/>
            <a:ext cx="19050" cy="19050"/>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9050">
            <a:solidFill>
              <a:srgbClr val="000000"/>
            </a:solidFill>
            <a:round/>
            <a:headEnd/>
            <a:tailEnd/>
          </a:ln>
        </p:spPr>
        <p:txBody>
          <a:bodyPr/>
          <a:lstStyle/>
          <a:p>
            <a:endParaRPr lang="en-IN"/>
          </a:p>
        </p:txBody>
      </p:sp>
      <p:sp>
        <p:nvSpPr>
          <p:cNvPr id="54" name="Rectangle 57"/>
          <p:cNvSpPr>
            <a:spLocks noChangeArrowheads="1"/>
          </p:cNvSpPr>
          <p:nvPr/>
        </p:nvSpPr>
        <p:spPr bwMode="auto">
          <a:xfrm>
            <a:off x="5494338" y="2289175"/>
            <a:ext cx="763587"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Branch&gt;0</a:t>
            </a:r>
            <a:endParaRPr lang="en-CA" sz="2400">
              <a:latin typeface="Times New Roman" pitchFamily="18" charset="0"/>
            </a:endParaRPr>
          </a:p>
        </p:txBody>
      </p:sp>
      <p:sp>
        <p:nvSpPr>
          <p:cNvPr id="55" name="Text Box 58"/>
          <p:cNvSpPr txBox="1">
            <a:spLocks noChangeArrowheads="1"/>
          </p:cNvSpPr>
          <p:nvPr/>
        </p:nvSpPr>
        <p:spPr bwMode="auto">
          <a:xfrm>
            <a:off x="6130925" y="3281363"/>
            <a:ext cx="393700" cy="676275"/>
          </a:xfrm>
          <a:prstGeom prst="rect">
            <a:avLst/>
          </a:prstGeom>
          <a:solidFill>
            <a:schemeClr val="bg1"/>
          </a:solidFill>
          <a:ln w="9525">
            <a:solidFill>
              <a:schemeClr val="bg1"/>
            </a:solidFill>
            <a:miter lim="800000"/>
            <a:headEnd/>
            <a:tailEnd/>
          </a:ln>
        </p:spPr>
        <p:txBody>
          <a:bodyPr>
            <a:spAutoFit/>
          </a:bodyPr>
          <a:lstStyle/>
          <a:p>
            <a:pPr>
              <a:lnSpc>
                <a:spcPct val="20000"/>
              </a:lnSpc>
              <a:spcBef>
                <a:spcPct val="50000"/>
              </a:spcBef>
            </a:pPr>
            <a:endParaRPr lang="zh-CN" altLang="en-US" sz="2000">
              <a:latin typeface="Nimbus Roman No9 L" charset="0"/>
              <a:ea typeface="SimSun" pitchFamily="2" charset="-122"/>
            </a:endParaRPr>
          </a:p>
          <a:p>
            <a:pPr>
              <a:lnSpc>
                <a:spcPct val="20000"/>
              </a:lnSpc>
              <a:spcBef>
                <a:spcPct val="50000"/>
              </a:spcBef>
            </a:pPr>
            <a:r>
              <a:rPr lang="en-CA" sz="1600">
                <a:latin typeface="Nimbus Roman No9 L" charset="0"/>
              </a:rPr>
              <a:t>•</a:t>
            </a:r>
            <a:endParaRPr lang="en-US" altLang="zh-CN" sz="1600">
              <a:latin typeface="Nimbus Roman No9 L" charset="0"/>
              <a:ea typeface="SimSun" pitchFamily="2" charset="-122"/>
            </a:endParaRPr>
          </a:p>
          <a:p>
            <a:pPr>
              <a:lnSpc>
                <a:spcPct val="20000"/>
              </a:lnSpc>
              <a:spcBef>
                <a:spcPct val="50000"/>
              </a:spcBef>
            </a:pPr>
            <a:r>
              <a:rPr lang="en-CA" sz="1600">
                <a:latin typeface="Nimbus Roman No9 L" charset="0"/>
              </a:rPr>
              <a:t>•</a:t>
            </a:r>
            <a:endParaRPr lang="en-US" altLang="zh-CN" sz="1600">
              <a:latin typeface="Nimbus Roman No9 L" charset="0"/>
              <a:ea typeface="SimSun" pitchFamily="2" charset="-122"/>
            </a:endParaRPr>
          </a:p>
          <a:p>
            <a:pPr>
              <a:lnSpc>
                <a:spcPct val="20000"/>
              </a:lnSpc>
              <a:spcBef>
                <a:spcPct val="50000"/>
              </a:spcBef>
            </a:pPr>
            <a:r>
              <a:rPr lang="en-CA" sz="1600">
                <a:latin typeface="Nimbus Roman No9 L" charset="0"/>
              </a:rPr>
              <a:t>•</a:t>
            </a:r>
          </a:p>
        </p:txBody>
      </p:sp>
      <p:sp>
        <p:nvSpPr>
          <p:cNvPr id="56" name="Text Box 59"/>
          <p:cNvSpPr txBox="1">
            <a:spLocks noChangeArrowheads="1"/>
          </p:cNvSpPr>
          <p:nvPr/>
        </p:nvSpPr>
        <p:spPr bwMode="auto">
          <a:xfrm>
            <a:off x="6130925" y="5427663"/>
            <a:ext cx="393700" cy="676275"/>
          </a:xfrm>
          <a:prstGeom prst="rect">
            <a:avLst/>
          </a:prstGeom>
          <a:solidFill>
            <a:schemeClr val="bg1"/>
          </a:solidFill>
          <a:ln w="9525">
            <a:solidFill>
              <a:schemeClr val="bg1"/>
            </a:solidFill>
            <a:miter lim="800000"/>
            <a:headEnd/>
            <a:tailEnd/>
          </a:ln>
        </p:spPr>
        <p:txBody>
          <a:bodyPr>
            <a:spAutoFit/>
          </a:bodyPr>
          <a:lstStyle/>
          <a:p>
            <a:pPr>
              <a:lnSpc>
                <a:spcPct val="20000"/>
              </a:lnSpc>
              <a:spcBef>
                <a:spcPct val="50000"/>
              </a:spcBef>
            </a:pPr>
            <a:endParaRPr lang="zh-CN" altLang="en-US" sz="2000">
              <a:latin typeface="Nimbus Roman No9 L" charset="0"/>
              <a:ea typeface="SimSun" pitchFamily="2" charset="-122"/>
            </a:endParaRPr>
          </a:p>
          <a:p>
            <a:pPr>
              <a:lnSpc>
                <a:spcPct val="20000"/>
              </a:lnSpc>
              <a:spcBef>
                <a:spcPct val="50000"/>
              </a:spcBef>
            </a:pPr>
            <a:r>
              <a:rPr lang="en-CA" sz="1600">
                <a:latin typeface="Nimbus Roman No9 L" charset="0"/>
              </a:rPr>
              <a:t>•</a:t>
            </a:r>
            <a:endParaRPr lang="en-US" altLang="zh-CN" sz="1600">
              <a:latin typeface="Nimbus Roman No9 L" charset="0"/>
              <a:ea typeface="SimSun" pitchFamily="2" charset="-122"/>
            </a:endParaRPr>
          </a:p>
          <a:p>
            <a:pPr>
              <a:lnSpc>
                <a:spcPct val="20000"/>
              </a:lnSpc>
              <a:spcBef>
                <a:spcPct val="50000"/>
              </a:spcBef>
            </a:pPr>
            <a:r>
              <a:rPr lang="en-CA" sz="1600">
                <a:latin typeface="Nimbus Roman No9 L" charset="0"/>
              </a:rPr>
              <a:t>•</a:t>
            </a:r>
            <a:endParaRPr lang="en-US" altLang="zh-CN" sz="1600">
              <a:latin typeface="Nimbus Roman No9 L" charset="0"/>
              <a:ea typeface="SimSun" pitchFamily="2" charset="-122"/>
            </a:endParaRPr>
          </a:p>
          <a:p>
            <a:pPr>
              <a:lnSpc>
                <a:spcPct val="20000"/>
              </a:lnSpc>
              <a:spcBef>
                <a:spcPct val="50000"/>
              </a:spcBef>
            </a:pPr>
            <a:r>
              <a:rPr lang="en-CA" sz="1600">
                <a:latin typeface="Nimbus Roman No9 L" charset="0"/>
              </a:rPr>
              <a:t>•</a:t>
            </a:r>
          </a:p>
        </p:txBody>
      </p:sp>
      <p:sp>
        <p:nvSpPr>
          <p:cNvPr id="57" name="Line 60"/>
          <p:cNvSpPr>
            <a:spLocks noChangeShapeType="1"/>
          </p:cNvSpPr>
          <p:nvPr/>
        </p:nvSpPr>
        <p:spPr bwMode="auto">
          <a:xfrm flipH="1">
            <a:off x="5102225" y="6180138"/>
            <a:ext cx="2268538" cy="1587"/>
          </a:xfrm>
          <a:prstGeom prst="line">
            <a:avLst/>
          </a:prstGeom>
          <a:noFill/>
          <a:ln w="19050">
            <a:solidFill>
              <a:srgbClr val="00FFFF"/>
            </a:solidFill>
            <a:round/>
            <a:headEnd/>
            <a:tailEnd/>
          </a:ln>
        </p:spPr>
        <p:txBody>
          <a:bodyPr/>
          <a:lstStyle/>
          <a:p>
            <a:endParaRPr lang="en-IN"/>
          </a:p>
        </p:txBody>
      </p:sp>
      <p:sp>
        <p:nvSpPr>
          <p:cNvPr id="58" name="TextBox 57"/>
          <p:cNvSpPr txBox="1"/>
          <p:nvPr/>
        </p:nvSpPr>
        <p:spPr>
          <a:xfrm>
            <a:off x="4572000" y="228600"/>
            <a:ext cx="457200" cy="369332"/>
          </a:xfrm>
          <a:prstGeom prst="rect">
            <a:avLst/>
          </a:prstGeom>
          <a:noFill/>
        </p:spPr>
        <p:txBody>
          <a:bodyPr wrap="square" rtlCol="0">
            <a:spAutoFit/>
          </a:bodyPr>
          <a:lstStyle/>
          <a:p>
            <a:r>
              <a:rPr lang="en-US" dirty="0" err="1" smtClean="0"/>
              <a:t>i</a:t>
            </a:r>
            <a:endParaRPr lang="en-IN" dirty="0"/>
          </a:p>
        </p:txBody>
      </p:sp>
      <p:sp>
        <p:nvSpPr>
          <p:cNvPr id="90" name="Rectangle 54"/>
          <p:cNvSpPr>
            <a:spLocks noChangeArrowheads="1"/>
          </p:cNvSpPr>
          <p:nvPr/>
        </p:nvSpPr>
        <p:spPr bwMode="auto">
          <a:xfrm>
            <a:off x="4495800" y="533400"/>
            <a:ext cx="257175" cy="215444"/>
          </a:xfrm>
          <a:prstGeom prst="rect">
            <a:avLst/>
          </a:prstGeom>
          <a:noFill/>
          <a:ln w="9525">
            <a:noFill/>
            <a:miter lim="800000"/>
            <a:headEnd/>
            <a:tailEnd/>
          </a:ln>
        </p:spPr>
        <p:txBody>
          <a:bodyPr wrap="square" lIns="0" tIns="0" rIns="0" bIns="0">
            <a:spAutoFit/>
          </a:bodyPr>
          <a:lstStyle/>
          <a:p>
            <a:r>
              <a:rPr lang="en-CA" sz="1400" dirty="0" smtClean="0">
                <a:solidFill>
                  <a:srgbClr val="000000"/>
                </a:solidFill>
                <a:latin typeface="Nimbus Roman No9 L" charset="0"/>
              </a:rPr>
              <a:t>i+</a:t>
            </a:r>
            <a:r>
              <a:rPr lang="en-CA" sz="1400" dirty="0" smtClean="0">
                <a:solidFill>
                  <a:srgbClr val="000000"/>
                </a:solidFill>
                <a:latin typeface="Nimbus Roman No9 L" charset="0"/>
              </a:rPr>
              <a:t>4</a:t>
            </a:r>
            <a:endParaRPr lang="en-CA" sz="2400" dirty="0">
              <a:latin typeface="Times New Roman" pitchFamily="18" charset="0"/>
            </a:endParaRPr>
          </a:p>
        </p:txBody>
      </p:sp>
      <p:sp>
        <p:nvSpPr>
          <p:cNvPr id="92" name="Rectangle 91"/>
          <p:cNvSpPr/>
          <p:nvPr/>
        </p:nvSpPr>
        <p:spPr>
          <a:xfrm>
            <a:off x="5334000" y="990600"/>
            <a:ext cx="1871025" cy="369332"/>
          </a:xfrm>
          <a:prstGeom prst="rect">
            <a:avLst/>
          </a:prstGeom>
        </p:spPr>
        <p:txBody>
          <a:bodyPr wrap="none">
            <a:spAutoFit/>
          </a:bodyPr>
          <a:lstStyle/>
          <a:p>
            <a:pPr>
              <a:defRPr/>
            </a:pPr>
            <a:r>
              <a:rPr lang="en-US" dirty="0" smtClean="0">
                <a:latin typeface="Times New Roman" pitchFamily="18" charset="0"/>
                <a:cs typeface="Times New Roman" pitchFamily="18" charset="0"/>
              </a:rPr>
              <a:t>Loop add </a:t>
            </a:r>
            <a:r>
              <a:rPr lang="en-US" dirty="0" smtClean="0">
                <a:latin typeface="Times New Roman" pitchFamily="18" charset="0"/>
                <a:cs typeface="Times New Roman" pitchFamily="18" charset="0"/>
              </a:rPr>
              <a:t>(R2),R0</a:t>
            </a:r>
            <a:endParaRPr lang="en-US" dirty="0" smtClean="0">
              <a:latin typeface="Times New Roman" pitchFamily="18" charset="0"/>
              <a:cs typeface="Times New Roman" pitchFamily="18" charset="0"/>
            </a:endParaRPr>
          </a:p>
        </p:txBody>
      </p:sp>
      <p:sp>
        <p:nvSpPr>
          <p:cNvPr id="93" name="Rectangle 92"/>
          <p:cNvSpPr/>
          <p:nvPr/>
        </p:nvSpPr>
        <p:spPr>
          <a:xfrm>
            <a:off x="5867400" y="1295400"/>
            <a:ext cx="1191352" cy="369332"/>
          </a:xfrm>
          <a:prstGeom prst="rect">
            <a:avLst/>
          </a:prstGeom>
        </p:spPr>
        <p:txBody>
          <a:bodyPr wrap="none">
            <a:spAutoFit/>
          </a:bodyPr>
          <a:lstStyle/>
          <a:p>
            <a:r>
              <a:rPr lang="en-US" dirty="0" smtClean="0">
                <a:solidFill>
                  <a:srgbClr val="00B050"/>
                </a:solidFill>
                <a:latin typeface="Times New Roman" pitchFamily="18" charset="0"/>
                <a:cs typeface="Times New Roman" pitchFamily="18" charset="0"/>
              </a:rPr>
              <a:t> </a:t>
            </a:r>
            <a:r>
              <a:rPr lang="en-US" dirty="0" smtClean="0">
                <a:latin typeface="Times New Roman" pitchFamily="18" charset="0"/>
                <a:cs typeface="Times New Roman" pitchFamily="18" charset="0"/>
              </a:rPr>
              <a:t>add #</a:t>
            </a:r>
            <a:r>
              <a:rPr lang="en-US" dirty="0" smtClean="0">
                <a:latin typeface="Times New Roman" pitchFamily="18" charset="0"/>
                <a:cs typeface="Times New Roman" pitchFamily="18" charset="0"/>
              </a:rPr>
              <a:t>4,R2</a:t>
            </a:r>
            <a:endParaRPr lang="en-IN" dirty="0"/>
          </a:p>
        </p:txBody>
      </p:sp>
      <p:sp>
        <p:nvSpPr>
          <p:cNvPr id="94" name="Rectangle 54"/>
          <p:cNvSpPr>
            <a:spLocks noChangeArrowheads="1"/>
          </p:cNvSpPr>
          <p:nvPr/>
        </p:nvSpPr>
        <p:spPr bwMode="auto">
          <a:xfrm>
            <a:off x="4648200" y="1066800"/>
            <a:ext cx="257175" cy="215444"/>
          </a:xfrm>
          <a:prstGeom prst="rect">
            <a:avLst/>
          </a:prstGeom>
          <a:noFill/>
          <a:ln w="9525">
            <a:noFill/>
            <a:miter lim="800000"/>
            <a:headEnd/>
            <a:tailEnd/>
          </a:ln>
        </p:spPr>
        <p:txBody>
          <a:bodyPr wrap="square" lIns="0" tIns="0" rIns="0" bIns="0">
            <a:spAutoFit/>
          </a:bodyPr>
          <a:lstStyle/>
          <a:p>
            <a:r>
              <a:rPr lang="en-CA" sz="1400" dirty="0" smtClean="0">
                <a:solidFill>
                  <a:srgbClr val="000000"/>
                </a:solidFill>
                <a:latin typeface="Nimbus Roman No9 L" charset="0"/>
              </a:rPr>
              <a:t>i+</a:t>
            </a:r>
            <a:r>
              <a:rPr lang="en-CA" sz="1400" dirty="0" smtClean="0">
                <a:solidFill>
                  <a:srgbClr val="000000"/>
                </a:solidFill>
                <a:latin typeface="Nimbus Roman No9 L" charset="0"/>
              </a:rPr>
              <a:t>8</a:t>
            </a:r>
            <a:endParaRPr lang="en-CA" sz="2400" dirty="0">
              <a:latin typeface="Times New Roman" pitchFamily="18" charset="0"/>
            </a:endParaRPr>
          </a:p>
        </p:txBody>
      </p:sp>
      <p:sp>
        <p:nvSpPr>
          <p:cNvPr id="95" name="Rectangle 54"/>
          <p:cNvSpPr>
            <a:spLocks noChangeArrowheads="1"/>
          </p:cNvSpPr>
          <p:nvPr/>
        </p:nvSpPr>
        <p:spPr bwMode="auto">
          <a:xfrm>
            <a:off x="4495800" y="1295400"/>
            <a:ext cx="409575" cy="215444"/>
          </a:xfrm>
          <a:prstGeom prst="rect">
            <a:avLst/>
          </a:prstGeom>
          <a:noFill/>
          <a:ln w="9525">
            <a:noFill/>
            <a:miter lim="800000"/>
            <a:headEnd/>
            <a:tailEnd/>
          </a:ln>
        </p:spPr>
        <p:txBody>
          <a:bodyPr wrap="square" lIns="0" tIns="0" rIns="0" bIns="0">
            <a:spAutoFit/>
          </a:bodyPr>
          <a:lstStyle/>
          <a:p>
            <a:r>
              <a:rPr lang="en-CA" sz="1400" dirty="0" smtClean="0">
                <a:solidFill>
                  <a:srgbClr val="000000"/>
                </a:solidFill>
                <a:latin typeface="Nimbus Roman No9 L" charset="0"/>
              </a:rPr>
              <a:t>i+12</a:t>
            </a:r>
            <a:endParaRPr lang="en-CA" sz="2400" dirty="0">
              <a:latin typeface="Times New Roman" pitchFamily="18" charset="0"/>
            </a:endParaRPr>
          </a:p>
        </p:txBody>
      </p:sp>
      <p:sp>
        <p:nvSpPr>
          <p:cNvPr id="96" name="Rectangle 54"/>
          <p:cNvSpPr>
            <a:spLocks noChangeArrowheads="1"/>
          </p:cNvSpPr>
          <p:nvPr/>
        </p:nvSpPr>
        <p:spPr bwMode="auto">
          <a:xfrm>
            <a:off x="4495800" y="1905000"/>
            <a:ext cx="409575" cy="215444"/>
          </a:xfrm>
          <a:prstGeom prst="rect">
            <a:avLst/>
          </a:prstGeom>
          <a:noFill/>
          <a:ln w="9525">
            <a:noFill/>
            <a:miter lim="800000"/>
            <a:headEnd/>
            <a:tailEnd/>
          </a:ln>
        </p:spPr>
        <p:txBody>
          <a:bodyPr wrap="square" lIns="0" tIns="0" rIns="0" bIns="0">
            <a:spAutoFit/>
          </a:bodyPr>
          <a:lstStyle/>
          <a:p>
            <a:r>
              <a:rPr lang="en-CA" sz="1400" dirty="0" smtClean="0">
                <a:solidFill>
                  <a:srgbClr val="000000"/>
                </a:solidFill>
                <a:latin typeface="Nimbus Roman No9 L" charset="0"/>
              </a:rPr>
              <a:t>i+16</a:t>
            </a:r>
            <a:endParaRPr lang="en-CA" sz="2400" dirty="0">
              <a:latin typeface="Times New Roman" pitchFamily="18" charset="0"/>
            </a:endParaRPr>
          </a:p>
        </p:txBody>
      </p:sp>
      <p:sp>
        <p:nvSpPr>
          <p:cNvPr id="97" name="Rectangle 54"/>
          <p:cNvSpPr>
            <a:spLocks noChangeArrowheads="1"/>
          </p:cNvSpPr>
          <p:nvPr/>
        </p:nvSpPr>
        <p:spPr bwMode="auto">
          <a:xfrm>
            <a:off x="4495800" y="2209800"/>
            <a:ext cx="409575" cy="215444"/>
          </a:xfrm>
          <a:prstGeom prst="rect">
            <a:avLst/>
          </a:prstGeom>
          <a:noFill/>
          <a:ln w="9525">
            <a:noFill/>
            <a:miter lim="800000"/>
            <a:headEnd/>
            <a:tailEnd/>
          </a:ln>
        </p:spPr>
        <p:txBody>
          <a:bodyPr wrap="square" lIns="0" tIns="0" rIns="0" bIns="0">
            <a:spAutoFit/>
          </a:bodyPr>
          <a:lstStyle/>
          <a:p>
            <a:r>
              <a:rPr lang="en-CA" sz="1400" dirty="0" smtClean="0">
                <a:solidFill>
                  <a:srgbClr val="000000"/>
                </a:solidFill>
                <a:latin typeface="Nimbus Roman No9 L" charset="0"/>
              </a:rPr>
              <a:t>i+20</a:t>
            </a:r>
            <a:endParaRPr lang="en-CA" sz="2400" dirty="0">
              <a:latin typeface="Times New Roman" pitchFamily="18" charset="0"/>
            </a:endParaRPr>
          </a:p>
        </p:txBody>
      </p:sp>
      <p:sp>
        <p:nvSpPr>
          <p:cNvPr id="98" name="Rectangle 54"/>
          <p:cNvSpPr>
            <a:spLocks noChangeArrowheads="1"/>
          </p:cNvSpPr>
          <p:nvPr/>
        </p:nvSpPr>
        <p:spPr bwMode="auto">
          <a:xfrm>
            <a:off x="4572000" y="2667000"/>
            <a:ext cx="409575" cy="215444"/>
          </a:xfrm>
          <a:prstGeom prst="rect">
            <a:avLst/>
          </a:prstGeom>
          <a:noFill/>
          <a:ln w="9525">
            <a:noFill/>
            <a:miter lim="800000"/>
            <a:headEnd/>
            <a:tailEnd/>
          </a:ln>
        </p:spPr>
        <p:txBody>
          <a:bodyPr wrap="square" lIns="0" tIns="0" rIns="0" bIns="0">
            <a:spAutoFit/>
          </a:bodyPr>
          <a:lstStyle/>
          <a:p>
            <a:r>
              <a:rPr lang="en-CA" sz="1400" dirty="0" smtClean="0">
                <a:solidFill>
                  <a:srgbClr val="000000"/>
                </a:solidFill>
                <a:latin typeface="Nimbus Roman No9 L" charset="0"/>
              </a:rPr>
              <a:t>i+24</a:t>
            </a:r>
            <a:endParaRPr lang="en-CA" sz="2400" dirty="0">
              <a:latin typeface="Times New Roman" pitchFamily="18"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3"/>
          <p:cNvSpPr>
            <a:spLocks noGrp="1"/>
          </p:cNvSpPr>
          <p:nvPr>
            <p:ph type="title"/>
          </p:nvPr>
        </p:nvSpPr>
        <p:spPr/>
        <p:txBody>
          <a:bodyPr/>
          <a:lstStyle/>
          <a:p>
            <a:endParaRPr lang="en-US" smtClean="0"/>
          </a:p>
        </p:txBody>
      </p:sp>
      <p:sp>
        <p:nvSpPr>
          <p:cNvPr id="5" name="Content Placeholder 4"/>
          <p:cNvSpPr>
            <a:spLocks noGrp="1"/>
          </p:cNvSpPr>
          <p:nvPr>
            <p:ph idx="1"/>
          </p:nvPr>
        </p:nvSpPr>
        <p:spPr>
          <a:xfrm>
            <a:off x="457200" y="152400"/>
            <a:ext cx="8229600" cy="5978525"/>
          </a:xfrm>
        </p:spPr>
        <p:txBody>
          <a:bodyPr/>
          <a:lstStyle/>
          <a:p>
            <a:pPr algn="just">
              <a:defRPr/>
            </a:pPr>
            <a:r>
              <a:rPr lang="en-US" sz="2000" dirty="0" smtClean="0">
                <a:solidFill>
                  <a:srgbClr val="002060"/>
                </a:solidFill>
                <a:latin typeface="Times New Roman" pitchFamily="18" charset="0"/>
                <a:cs typeface="Times New Roman" pitchFamily="18" charset="0"/>
              </a:rPr>
              <a:t>A register or memory location that contains the address of an operand is called as pointer</a:t>
            </a:r>
          </a:p>
          <a:p>
            <a:pPr algn="just">
              <a:defRPr/>
            </a:pPr>
            <a:r>
              <a:rPr lang="en-US" sz="2000" dirty="0" smtClean="0">
                <a:solidFill>
                  <a:srgbClr val="002060"/>
                </a:solidFill>
                <a:latin typeface="Times New Roman" pitchFamily="18" charset="0"/>
                <a:cs typeface="Times New Roman" pitchFamily="18" charset="0"/>
              </a:rPr>
              <a:t>Indirect addressing through registers is used extensively</a:t>
            </a:r>
          </a:p>
          <a:p>
            <a:pPr>
              <a:buFont typeface="Wingdings" pitchFamily="2" charset="2"/>
              <a:buChar char="q"/>
              <a:defRPr/>
            </a:pPr>
            <a:r>
              <a:rPr lang="en-US" dirty="0" smtClean="0"/>
              <a:t> 	</a:t>
            </a:r>
            <a:r>
              <a:rPr lang="en-US" sz="2000" dirty="0" smtClean="0">
                <a:solidFill>
                  <a:srgbClr val="00B050"/>
                </a:solidFill>
                <a:latin typeface="Times New Roman" pitchFamily="18" charset="0"/>
                <a:cs typeface="Times New Roman" pitchFamily="18" charset="0"/>
              </a:rPr>
              <a:t>move n,r1</a:t>
            </a:r>
          </a:p>
          <a:p>
            <a:pPr marL="0" indent="0">
              <a:buFont typeface="Wingdings" pitchFamily="2" charset="2"/>
              <a:buNone/>
              <a:defRPr/>
            </a:pPr>
            <a:r>
              <a:rPr lang="en-US" sz="2000" dirty="0">
                <a:solidFill>
                  <a:srgbClr val="00B050"/>
                </a:solidFill>
                <a:latin typeface="Times New Roman" pitchFamily="18" charset="0"/>
                <a:cs typeface="Times New Roman" pitchFamily="18" charset="0"/>
              </a:rPr>
              <a:t> </a:t>
            </a:r>
            <a:r>
              <a:rPr lang="en-US" sz="2000" dirty="0" smtClean="0">
                <a:solidFill>
                  <a:srgbClr val="00B050"/>
                </a:solidFill>
                <a:latin typeface="Times New Roman" pitchFamily="18" charset="0"/>
                <a:cs typeface="Times New Roman" pitchFamily="18" charset="0"/>
              </a:rPr>
              <a:t>   	move #num1,r2</a:t>
            </a:r>
          </a:p>
          <a:p>
            <a:pPr marL="0" indent="0">
              <a:buFont typeface="Wingdings" pitchFamily="2" charset="2"/>
              <a:buNone/>
              <a:defRPr/>
            </a:pPr>
            <a:r>
              <a:rPr lang="en-US" sz="2000" dirty="0">
                <a:solidFill>
                  <a:srgbClr val="00B050"/>
                </a:solidFill>
                <a:latin typeface="Times New Roman" pitchFamily="18" charset="0"/>
                <a:cs typeface="Times New Roman" pitchFamily="18" charset="0"/>
              </a:rPr>
              <a:t> </a:t>
            </a:r>
            <a:r>
              <a:rPr lang="en-US" sz="2000" dirty="0" smtClean="0">
                <a:solidFill>
                  <a:srgbClr val="00B050"/>
                </a:solidFill>
                <a:latin typeface="Times New Roman" pitchFamily="18" charset="0"/>
                <a:cs typeface="Times New Roman" pitchFamily="18" charset="0"/>
              </a:rPr>
              <a:t>   	clear r0</a:t>
            </a:r>
          </a:p>
          <a:p>
            <a:pPr marL="0" indent="0">
              <a:buFont typeface="Wingdings" pitchFamily="2" charset="2"/>
              <a:buNone/>
              <a:defRPr/>
            </a:pPr>
            <a:r>
              <a:rPr lang="en-US" sz="2000" dirty="0" smtClean="0">
                <a:solidFill>
                  <a:srgbClr val="00B050"/>
                </a:solidFill>
                <a:latin typeface="Times New Roman" pitchFamily="18" charset="0"/>
                <a:cs typeface="Times New Roman" pitchFamily="18" charset="0"/>
              </a:rPr>
              <a:t>Loop add (r2),r0</a:t>
            </a:r>
          </a:p>
          <a:p>
            <a:pPr marL="0" indent="0">
              <a:buFont typeface="Wingdings" pitchFamily="2" charset="2"/>
              <a:buNone/>
              <a:defRPr/>
            </a:pPr>
            <a:r>
              <a:rPr lang="en-US" sz="2000" dirty="0">
                <a:solidFill>
                  <a:srgbClr val="00B050"/>
                </a:solidFill>
                <a:latin typeface="Times New Roman" pitchFamily="18" charset="0"/>
                <a:cs typeface="Times New Roman" pitchFamily="18" charset="0"/>
              </a:rPr>
              <a:t> </a:t>
            </a:r>
            <a:r>
              <a:rPr lang="en-US" sz="2000" dirty="0" smtClean="0">
                <a:solidFill>
                  <a:srgbClr val="00B050"/>
                </a:solidFill>
                <a:latin typeface="Times New Roman" pitchFamily="18" charset="0"/>
                <a:cs typeface="Times New Roman" pitchFamily="18" charset="0"/>
              </a:rPr>
              <a:t>        add #4,r2</a:t>
            </a:r>
          </a:p>
          <a:p>
            <a:pPr marL="0" indent="0">
              <a:buFont typeface="Wingdings" pitchFamily="2" charset="2"/>
              <a:buNone/>
              <a:defRPr/>
            </a:pPr>
            <a:r>
              <a:rPr lang="en-US" sz="2000" dirty="0">
                <a:solidFill>
                  <a:srgbClr val="00B050"/>
                </a:solidFill>
                <a:latin typeface="Times New Roman" pitchFamily="18" charset="0"/>
                <a:cs typeface="Times New Roman" pitchFamily="18" charset="0"/>
              </a:rPr>
              <a:t> </a:t>
            </a:r>
            <a:r>
              <a:rPr lang="en-US" sz="2000" dirty="0" smtClean="0">
                <a:solidFill>
                  <a:srgbClr val="00B050"/>
                </a:solidFill>
                <a:latin typeface="Times New Roman" pitchFamily="18" charset="0"/>
                <a:cs typeface="Times New Roman" pitchFamily="18" charset="0"/>
              </a:rPr>
              <a:t>        decrement r1</a:t>
            </a:r>
          </a:p>
          <a:p>
            <a:pPr marL="0" indent="0">
              <a:buFont typeface="Wingdings" pitchFamily="2" charset="2"/>
              <a:buNone/>
              <a:defRPr/>
            </a:pPr>
            <a:r>
              <a:rPr lang="en-US" sz="2000" dirty="0">
                <a:solidFill>
                  <a:srgbClr val="00B050"/>
                </a:solidFill>
                <a:latin typeface="Times New Roman" pitchFamily="18" charset="0"/>
                <a:cs typeface="Times New Roman" pitchFamily="18" charset="0"/>
              </a:rPr>
              <a:t> </a:t>
            </a:r>
            <a:r>
              <a:rPr lang="en-US" sz="2000" dirty="0" smtClean="0">
                <a:solidFill>
                  <a:srgbClr val="00B050"/>
                </a:solidFill>
                <a:latin typeface="Times New Roman" pitchFamily="18" charset="0"/>
                <a:cs typeface="Times New Roman" pitchFamily="18" charset="0"/>
              </a:rPr>
              <a:t>        branch&gt;0 loop</a:t>
            </a:r>
          </a:p>
          <a:p>
            <a:pPr marL="0" indent="0">
              <a:buFont typeface="Wingdings" pitchFamily="2" charset="2"/>
              <a:buNone/>
              <a:defRPr/>
            </a:pPr>
            <a:r>
              <a:rPr lang="en-US" sz="2000" dirty="0" smtClean="0">
                <a:solidFill>
                  <a:srgbClr val="00B050"/>
                </a:solidFill>
                <a:latin typeface="Times New Roman" pitchFamily="18" charset="0"/>
                <a:cs typeface="Times New Roman" pitchFamily="18" charset="0"/>
              </a:rPr>
              <a:t>          move r0,sum  </a:t>
            </a:r>
          </a:p>
          <a:p>
            <a:pPr marL="0" indent="0">
              <a:buFont typeface="Wingdings" pitchFamily="2" charset="2"/>
              <a:buNone/>
              <a:defRPr/>
            </a:pPr>
            <a:r>
              <a:rPr lang="en-US" sz="2000" b="1" dirty="0" err="1" smtClean="0">
                <a:solidFill>
                  <a:srgbClr val="C00000"/>
                </a:solidFill>
                <a:latin typeface="Times New Roman" pitchFamily="18" charset="0"/>
                <a:cs typeface="Times New Roman" pitchFamily="18" charset="0"/>
              </a:rPr>
              <a:t>c.Indexing</a:t>
            </a:r>
            <a:r>
              <a:rPr lang="en-US" sz="2000" b="1" dirty="0" smtClean="0">
                <a:solidFill>
                  <a:srgbClr val="C00000"/>
                </a:solidFill>
                <a:latin typeface="Times New Roman" pitchFamily="18" charset="0"/>
                <a:cs typeface="Times New Roman" pitchFamily="18" charset="0"/>
              </a:rPr>
              <a:t> &amp; arrays</a:t>
            </a:r>
            <a:r>
              <a:rPr lang="en-US" b="1" dirty="0" smtClean="0">
                <a:solidFill>
                  <a:srgbClr val="C00000"/>
                </a:solidFill>
              </a:rPr>
              <a:t> </a:t>
            </a:r>
          </a:p>
          <a:p>
            <a:pPr>
              <a:defRPr/>
            </a:pPr>
            <a:r>
              <a:rPr lang="en-US" sz="2000" dirty="0" smtClean="0">
                <a:solidFill>
                  <a:srgbClr val="00B0F0"/>
                </a:solidFill>
                <a:latin typeface="Times New Roman" pitchFamily="18" charset="0"/>
                <a:cs typeface="Times New Roman" pitchFamily="18" charset="0"/>
              </a:rPr>
              <a:t>It is useful for dealing with lists &amp; arrays</a:t>
            </a:r>
          </a:p>
          <a:p>
            <a:pPr>
              <a:defRPr/>
            </a:pPr>
            <a:r>
              <a:rPr lang="en-US" sz="2000" dirty="0" smtClean="0">
                <a:solidFill>
                  <a:srgbClr val="00B0F0"/>
                </a:solidFill>
                <a:latin typeface="Times New Roman" pitchFamily="18" charset="0"/>
                <a:cs typeface="Times New Roman" pitchFamily="18" charset="0"/>
              </a:rPr>
              <a:t>Index </a:t>
            </a:r>
            <a:r>
              <a:rPr lang="en-US" sz="2000" dirty="0" err="1" smtClean="0">
                <a:solidFill>
                  <a:srgbClr val="00B0F0"/>
                </a:solidFill>
                <a:latin typeface="Times New Roman" pitchFamily="18" charset="0"/>
                <a:cs typeface="Times New Roman" pitchFamily="18" charset="0"/>
              </a:rPr>
              <a:t>mode:the</a:t>
            </a:r>
            <a:r>
              <a:rPr lang="en-US" sz="2000" dirty="0" smtClean="0">
                <a:solidFill>
                  <a:srgbClr val="00B0F0"/>
                </a:solidFill>
                <a:latin typeface="Times New Roman" pitchFamily="18" charset="0"/>
                <a:cs typeface="Times New Roman" pitchFamily="18" charset="0"/>
              </a:rPr>
              <a:t> EA of the operand is generated by adding a constant value to a contents of register</a:t>
            </a:r>
            <a:endParaRPr lang="en-US" sz="2000" dirty="0">
              <a:solidFill>
                <a:srgbClr val="00B0F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3"/>
          <p:cNvSpPr>
            <a:spLocks noGrp="1"/>
          </p:cNvSpPr>
          <p:nvPr>
            <p:ph type="title"/>
          </p:nvPr>
        </p:nvSpPr>
        <p:spPr/>
        <p:txBody>
          <a:bodyPr/>
          <a:lstStyle/>
          <a:p>
            <a:endParaRPr lang="en-US" smtClean="0"/>
          </a:p>
        </p:txBody>
      </p:sp>
      <p:sp>
        <p:nvSpPr>
          <p:cNvPr id="94211" name="Content Placeholder 4"/>
          <p:cNvSpPr>
            <a:spLocks noGrp="1"/>
          </p:cNvSpPr>
          <p:nvPr>
            <p:ph idx="1"/>
          </p:nvPr>
        </p:nvSpPr>
        <p:spPr>
          <a:xfrm>
            <a:off x="457200" y="152400"/>
            <a:ext cx="8229600" cy="5978525"/>
          </a:xfrm>
        </p:spPr>
        <p:txBody>
          <a:bodyPr/>
          <a:lstStyle/>
          <a:p>
            <a:r>
              <a:rPr lang="en-US" sz="2000" smtClean="0">
                <a:solidFill>
                  <a:srgbClr val="00B0F0"/>
                </a:solidFill>
                <a:latin typeface="Times New Roman" pitchFamily="18" charset="0"/>
                <a:cs typeface="Times New Roman" pitchFamily="18" charset="0"/>
              </a:rPr>
              <a:t>The registers may be either a special purpose registers,which is referred as index register</a:t>
            </a:r>
          </a:p>
          <a:p>
            <a:r>
              <a:rPr lang="en-US" sz="2000" smtClean="0">
                <a:solidFill>
                  <a:srgbClr val="00B0F0"/>
                </a:solidFill>
                <a:latin typeface="Times New Roman" pitchFamily="18" charset="0"/>
                <a:cs typeface="Times New Roman" pitchFamily="18" charset="0"/>
              </a:rPr>
              <a:t>Symbolically represented as x(Ri)</a:t>
            </a:r>
          </a:p>
          <a:p>
            <a:r>
              <a:rPr lang="en-US" sz="2000" smtClean="0">
                <a:solidFill>
                  <a:srgbClr val="00B0F0"/>
                </a:solidFill>
                <a:latin typeface="Times New Roman" pitchFamily="18" charset="0"/>
                <a:cs typeface="Times New Roman" pitchFamily="18" charset="0"/>
              </a:rPr>
              <a:t>X</a:t>
            </a:r>
            <a:r>
              <a:rPr lang="en-US" sz="2000" smtClean="0">
                <a:solidFill>
                  <a:srgbClr val="00B0F0"/>
                </a:solidFill>
                <a:latin typeface="Times New Roman" pitchFamily="18" charset="0"/>
                <a:cs typeface="Times New Roman" pitchFamily="18" charset="0"/>
                <a:sym typeface="Wingdings" pitchFamily="2" charset="2"/>
              </a:rPr>
              <a:t>denotes constant value</a:t>
            </a:r>
          </a:p>
          <a:p>
            <a:r>
              <a:rPr lang="en-US" sz="2000" smtClean="0">
                <a:solidFill>
                  <a:srgbClr val="00B0F0"/>
                </a:solidFill>
                <a:latin typeface="Times New Roman" pitchFamily="18" charset="0"/>
                <a:cs typeface="Times New Roman" pitchFamily="18" charset="0"/>
                <a:sym typeface="Wingdings" pitchFamily="2" charset="2"/>
              </a:rPr>
              <a:t>EA=x+[Ri]</a:t>
            </a:r>
          </a:p>
          <a:p>
            <a:r>
              <a:rPr lang="en-US" sz="2000" smtClean="0">
                <a:solidFill>
                  <a:srgbClr val="00B0F0"/>
                </a:solidFill>
                <a:latin typeface="Times New Roman" pitchFamily="18" charset="0"/>
                <a:cs typeface="Times New Roman" pitchFamily="18" charset="0"/>
                <a:sym typeface="Wingdings" pitchFamily="2" charset="2"/>
              </a:rPr>
              <a:t>The constant X may be given either as an explicit number or a symbolic name representing a numerical value.</a:t>
            </a:r>
          </a:p>
          <a:p>
            <a:r>
              <a:rPr lang="en-US" sz="2000" smtClean="0">
                <a:solidFill>
                  <a:srgbClr val="00B0F0"/>
                </a:solidFill>
                <a:latin typeface="Times New Roman" pitchFamily="18" charset="0"/>
                <a:cs typeface="Times New Roman" pitchFamily="18" charset="0"/>
                <a:sym typeface="Wingdings" pitchFamily="2" charset="2"/>
              </a:rPr>
              <a:t>X defines an offset (displacement)</a:t>
            </a:r>
          </a:p>
          <a:p>
            <a:pPr>
              <a:buFont typeface="Wingdings" pitchFamily="2" charset="2"/>
              <a:buChar char="q"/>
            </a:pPr>
            <a:r>
              <a:rPr lang="en-US" sz="2000" smtClean="0">
                <a:solidFill>
                  <a:srgbClr val="C00000"/>
                </a:solidFill>
                <a:latin typeface="Times New Roman" pitchFamily="18" charset="0"/>
                <a:cs typeface="Times New Roman" pitchFamily="18" charset="0"/>
                <a:sym typeface="Wingdings" pitchFamily="2" charset="2"/>
              </a:rPr>
              <a:t>Figure: index addressing</a:t>
            </a:r>
          </a:p>
          <a:p>
            <a:pPr>
              <a:buFont typeface="Wingdings" pitchFamily="2" charset="2"/>
              <a:buChar char="q"/>
            </a:pPr>
            <a:r>
              <a:rPr lang="en-US" sz="2000" smtClean="0">
                <a:solidFill>
                  <a:srgbClr val="C00000"/>
                </a:solidFill>
                <a:latin typeface="Times New Roman" pitchFamily="18" charset="0"/>
                <a:cs typeface="Times New Roman" pitchFamily="18" charset="0"/>
              </a:rPr>
              <a:t>A. offset is given as constant</a:t>
            </a:r>
          </a:p>
        </p:txBody>
      </p:sp>
      <p:graphicFrame>
        <p:nvGraphicFramePr>
          <p:cNvPr id="6" name="Table 5"/>
          <p:cNvGraphicFramePr>
            <a:graphicFrameLocks noGrp="1"/>
          </p:cNvGraphicFramePr>
          <p:nvPr/>
        </p:nvGraphicFramePr>
        <p:xfrm>
          <a:off x="1371600" y="3733800"/>
          <a:ext cx="1676400" cy="2124075"/>
        </p:xfrm>
        <a:graphic>
          <a:graphicData uri="http://schemas.openxmlformats.org/drawingml/2006/table">
            <a:tbl>
              <a:tblPr firstRow="1" bandRow="1">
                <a:tableStyleId>{5C22544A-7EE6-4342-B048-85BDC9FD1C3A}</a:tableStyleId>
              </a:tblPr>
              <a:tblGrid>
                <a:gridCol w="1676400"/>
              </a:tblGrid>
              <a:tr h="640271">
                <a:tc>
                  <a:txBody>
                    <a:bodyPr/>
                    <a:lstStyle/>
                    <a:p>
                      <a:r>
                        <a:rPr lang="en-US" sz="1800" dirty="0" smtClean="0"/>
                        <a:t>Add 20(r1),r2</a:t>
                      </a:r>
                      <a:endParaRPr lang="en-US" sz="1800" dirty="0"/>
                    </a:p>
                  </a:txBody>
                  <a:tcPr marT="45734" marB="45734"/>
                </a:tc>
              </a:tr>
              <a:tr h="370951">
                <a:tc>
                  <a:txBody>
                    <a:bodyPr/>
                    <a:lstStyle/>
                    <a:p>
                      <a:r>
                        <a:rPr lang="en-US" sz="1800" dirty="0" smtClean="0"/>
                        <a:t>..</a:t>
                      </a:r>
                      <a:endParaRPr lang="en-US" sz="1800" dirty="0"/>
                    </a:p>
                  </a:txBody>
                  <a:tcPr marT="45734" marB="45734"/>
                </a:tc>
              </a:tr>
              <a:tr h="370951">
                <a:tc>
                  <a:txBody>
                    <a:bodyPr/>
                    <a:lstStyle/>
                    <a:p>
                      <a:endParaRPr lang="en-US" sz="1800" dirty="0"/>
                    </a:p>
                  </a:txBody>
                  <a:tcPr marT="45734" marB="45734"/>
                </a:tc>
              </a:tr>
              <a:tr h="370951">
                <a:tc>
                  <a:txBody>
                    <a:bodyPr/>
                    <a:lstStyle/>
                    <a:p>
                      <a:r>
                        <a:rPr lang="en-US" sz="1800" dirty="0" smtClean="0"/>
                        <a:t>..</a:t>
                      </a:r>
                      <a:endParaRPr lang="en-US" sz="1800" dirty="0"/>
                    </a:p>
                  </a:txBody>
                  <a:tcPr marT="45734" marB="45734"/>
                </a:tc>
              </a:tr>
              <a:tr h="370951">
                <a:tc>
                  <a:txBody>
                    <a:bodyPr/>
                    <a:lstStyle/>
                    <a:p>
                      <a:r>
                        <a:rPr lang="en-US" sz="1800" dirty="0" smtClean="0"/>
                        <a:t>operand</a:t>
                      </a:r>
                      <a:endParaRPr lang="en-US" sz="1800" dirty="0"/>
                    </a:p>
                  </a:txBody>
                  <a:tcPr marT="45734" marB="45734"/>
                </a:tc>
              </a:tr>
            </a:tbl>
          </a:graphicData>
        </a:graphic>
      </p:graphicFrame>
      <p:sp>
        <p:nvSpPr>
          <p:cNvPr id="94226" name="TextBox 6"/>
          <p:cNvSpPr txBox="1">
            <a:spLocks noChangeArrowheads="1"/>
          </p:cNvSpPr>
          <p:nvPr/>
        </p:nvSpPr>
        <p:spPr bwMode="auto">
          <a:xfrm>
            <a:off x="3181350" y="4692650"/>
            <a:ext cx="838200" cy="368300"/>
          </a:xfrm>
          <a:prstGeom prst="rect">
            <a:avLst/>
          </a:prstGeom>
          <a:noFill/>
          <a:ln w="9525">
            <a:noFill/>
            <a:miter lim="800000"/>
            <a:headEnd/>
            <a:tailEnd/>
          </a:ln>
        </p:spPr>
        <p:txBody>
          <a:bodyPr>
            <a:spAutoFit/>
          </a:bodyPr>
          <a:lstStyle/>
          <a:p>
            <a:r>
              <a:rPr lang="en-US"/>
              <a:t>1000</a:t>
            </a:r>
          </a:p>
        </p:txBody>
      </p:sp>
      <p:sp>
        <p:nvSpPr>
          <p:cNvPr id="94227" name="TextBox 7"/>
          <p:cNvSpPr txBox="1">
            <a:spLocks noChangeArrowheads="1"/>
          </p:cNvSpPr>
          <p:nvPr/>
        </p:nvSpPr>
        <p:spPr bwMode="auto">
          <a:xfrm>
            <a:off x="3181350" y="5486400"/>
            <a:ext cx="838200" cy="369888"/>
          </a:xfrm>
          <a:prstGeom prst="rect">
            <a:avLst/>
          </a:prstGeom>
          <a:noFill/>
          <a:ln w="9525">
            <a:noFill/>
            <a:miter lim="800000"/>
            <a:headEnd/>
            <a:tailEnd/>
          </a:ln>
        </p:spPr>
        <p:txBody>
          <a:bodyPr>
            <a:spAutoFit/>
          </a:bodyPr>
          <a:lstStyle/>
          <a:p>
            <a:r>
              <a:rPr lang="en-US"/>
              <a:t>1020</a:t>
            </a:r>
          </a:p>
        </p:txBody>
      </p:sp>
      <p:cxnSp>
        <p:nvCxnSpPr>
          <p:cNvPr id="10" name="Straight Connector 9"/>
          <p:cNvCxnSpPr/>
          <p:nvPr/>
        </p:nvCxnSpPr>
        <p:spPr>
          <a:xfrm>
            <a:off x="4019550" y="4876800"/>
            <a:ext cx="0" cy="979488"/>
          </a:xfrm>
          <a:prstGeom prst="line">
            <a:avLst/>
          </a:prstGeom>
        </p:spPr>
        <p:style>
          <a:lnRef idx="1">
            <a:schemeClr val="accent1"/>
          </a:lnRef>
          <a:fillRef idx="0">
            <a:schemeClr val="accent1"/>
          </a:fillRef>
          <a:effectRef idx="0">
            <a:schemeClr val="accent1"/>
          </a:effectRef>
          <a:fontRef idx="minor">
            <a:schemeClr val="tx1"/>
          </a:fontRef>
        </p:style>
      </p:cxnSp>
      <p:sp>
        <p:nvSpPr>
          <p:cNvPr id="94229" name="TextBox 10"/>
          <p:cNvSpPr txBox="1">
            <a:spLocks noChangeArrowheads="1"/>
          </p:cNvSpPr>
          <p:nvPr/>
        </p:nvSpPr>
        <p:spPr bwMode="auto">
          <a:xfrm>
            <a:off x="4191000" y="5060950"/>
            <a:ext cx="1524000" cy="369888"/>
          </a:xfrm>
          <a:prstGeom prst="rect">
            <a:avLst/>
          </a:prstGeom>
          <a:noFill/>
          <a:ln w="9525">
            <a:noFill/>
            <a:miter lim="800000"/>
            <a:headEnd/>
            <a:tailEnd/>
          </a:ln>
        </p:spPr>
        <p:txBody>
          <a:bodyPr>
            <a:spAutoFit/>
          </a:bodyPr>
          <a:lstStyle/>
          <a:p>
            <a:r>
              <a:rPr lang="en-US"/>
              <a:t>20=offset</a:t>
            </a:r>
          </a:p>
        </p:txBody>
      </p:sp>
      <p:graphicFrame>
        <p:nvGraphicFramePr>
          <p:cNvPr id="12" name="Table 11"/>
          <p:cNvGraphicFramePr>
            <a:graphicFrameLocks noGrp="1"/>
          </p:cNvGraphicFramePr>
          <p:nvPr/>
        </p:nvGraphicFramePr>
        <p:xfrm>
          <a:off x="5943600" y="4506913"/>
          <a:ext cx="2103438" cy="369887"/>
        </p:xfrm>
        <a:graphic>
          <a:graphicData uri="http://schemas.openxmlformats.org/drawingml/2006/table">
            <a:tbl>
              <a:tblPr firstRow="1" bandRow="1">
                <a:tableStyleId>{5C22544A-7EE6-4342-B048-85BDC9FD1C3A}</a:tableStyleId>
              </a:tblPr>
              <a:tblGrid>
                <a:gridCol w="2103438"/>
              </a:tblGrid>
              <a:tr h="369887">
                <a:tc>
                  <a:txBody>
                    <a:bodyPr/>
                    <a:lstStyle/>
                    <a:p>
                      <a:r>
                        <a:rPr lang="en-US" sz="1800" dirty="0" smtClean="0"/>
                        <a:t>1000</a:t>
                      </a:r>
                      <a:endParaRPr lang="en-US" sz="1800" dirty="0"/>
                    </a:p>
                  </a:txBody>
                  <a:tcPr marL="91454" marR="91454" marT="45603" marB="45603"/>
                </a:tc>
              </a:tr>
            </a:tbl>
          </a:graphicData>
        </a:graphic>
      </p:graphicFrame>
      <p:sp>
        <p:nvSpPr>
          <p:cNvPr id="94236" name="TextBox 12"/>
          <p:cNvSpPr txBox="1">
            <a:spLocks noChangeArrowheads="1"/>
          </p:cNvSpPr>
          <p:nvPr/>
        </p:nvSpPr>
        <p:spPr bwMode="auto">
          <a:xfrm>
            <a:off x="8305800" y="4495800"/>
            <a:ext cx="609600" cy="369888"/>
          </a:xfrm>
          <a:prstGeom prst="rect">
            <a:avLst/>
          </a:prstGeom>
          <a:noFill/>
          <a:ln w="9525">
            <a:noFill/>
            <a:miter lim="800000"/>
            <a:headEnd/>
            <a:tailEnd/>
          </a:ln>
        </p:spPr>
        <p:txBody>
          <a:bodyPr>
            <a:spAutoFit/>
          </a:bodyPr>
          <a:lstStyle/>
          <a:p>
            <a:r>
              <a:rPr lang="en-US"/>
              <a:t>R1</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3"/>
          <p:cNvSpPr>
            <a:spLocks noGrp="1"/>
          </p:cNvSpPr>
          <p:nvPr>
            <p:ph type="title"/>
          </p:nvPr>
        </p:nvSpPr>
        <p:spPr/>
        <p:txBody>
          <a:bodyPr/>
          <a:lstStyle/>
          <a:p>
            <a:endParaRPr lang="en-US" smtClean="0"/>
          </a:p>
        </p:txBody>
      </p:sp>
      <p:sp>
        <p:nvSpPr>
          <p:cNvPr id="95235" name="Content Placeholder 4"/>
          <p:cNvSpPr>
            <a:spLocks noGrp="1"/>
          </p:cNvSpPr>
          <p:nvPr>
            <p:ph idx="1"/>
          </p:nvPr>
        </p:nvSpPr>
        <p:spPr/>
        <p:txBody>
          <a:bodyPr/>
          <a:lstStyle/>
          <a:p>
            <a:pPr marL="0" indent="0">
              <a:buFont typeface="Wingdings" pitchFamily="2" charset="2"/>
              <a:buNone/>
            </a:pPr>
            <a:r>
              <a:rPr lang="en-US" sz="2000" smtClean="0">
                <a:solidFill>
                  <a:srgbClr val="C00000"/>
                </a:solidFill>
                <a:latin typeface="Times New Roman" pitchFamily="18" charset="0"/>
                <a:cs typeface="Times New Roman" pitchFamily="18" charset="0"/>
              </a:rPr>
              <a:t>b.Offset is in the index register</a:t>
            </a:r>
          </a:p>
          <a:p>
            <a:pPr marL="0" indent="0">
              <a:buFont typeface="Wingdings" pitchFamily="2" charset="2"/>
              <a:buNone/>
            </a:pPr>
            <a:endParaRPr lang="en-US" sz="2000" smtClean="0">
              <a:solidFill>
                <a:srgbClr val="C00000"/>
              </a:solidFill>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2209800" y="2590800"/>
          <a:ext cx="1905000" cy="2124075"/>
        </p:xfrm>
        <a:graphic>
          <a:graphicData uri="http://schemas.openxmlformats.org/drawingml/2006/table">
            <a:tbl>
              <a:tblPr firstRow="1" bandRow="1">
                <a:tableStyleId>{5C22544A-7EE6-4342-B048-85BDC9FD1C3A}</a:tableStyleId>
              </a:tblPr>
              <a:tblGrid>
                <a:gridCol w="1905000"/>
              </a:tblGrid>
              <a:tr h="640271">
                <a:tc>
                  <a:txBody>
                    <a:bodyPr/>
                    <a:lstStyle/>
                    <a:p>
                      <a:r>
                        <a:rPr lang="en-US" sz="1800" dirty="0" smtClean="0"/>
                        <a:t>Add 1000(r1),r2</a:t>
                      </a:r>
                      <a:endParaRPr lang="en-US" sz="1800" dirty="0"/>
                    </a:p>
                  </a:txBody>
                  <a:tcPr marT="45734" marB="45734"/>
                </a:tc>
              </a:tr>
              <a:tr h="370951">
                <a:tc>
                  <a:txBody>
                    <a:bodyPr/>
                    <a:lstStyle/>
                    <a:p>
                      <a:r>
                        <a:rPr lang="en-US" sz="1800" dirty="0" smtClean="0"/>
                        <a:t>..</a:t>
                      </a:r>
                      <a:endParaRPr lang="en-US" sz="1800" dirty="0"/>
                    </a:p>
                  </a:txBody>
                  <a:tcPr marT="45734" marB="45734"/>
                </a:tc>
              </a:tr>
              <a:tr h="370951">
                <a:tc>
                  <a:txBody>
                    <a:bodyPr/>
                    <a:lstStyle/>
                    <a:p>
                      <a:endParaRPr lang="en-US" sz="1800"/>
                    </a:p>
                  </a:txBody>
                  <a:tcPr marT="45734" marB="45734"/>
                </a:tc>
              </a:tr>
              <a:tr h="370951">
                <a:tc>
                  <a:txBody>
                    <a:bodyPr/>
                    <a:lstStyle/>
                    <a:p>
                      <a:r>
                        <a:rPr lang="en-US" sz="1800" dirty="0" smtClean="0"/>
                        <a:t>..</a:t>
                      </a:r>
                      <a:endParaRPr lang="en-US" sz="1800" dirty="0"/>
                    </a:p>
                  </a:txBody>
                  <a:tcPr marT="45734" marB="45734"/>
                </a:tc>
              </a:tr>
              <a:tr h="370951">
                <a:tc>
                  <a:txBody>
                    <a:bodyPr/>
                    <a:lstStyle/>
                    <a:p>
                      <a:r>
                        <a:rPr lang="en-US" sz="1800" dirty="0" smtClean="0"/>
                        <a:t>operand</a:t>
                      </a:r>
                      <a:endParaRPr lang="en-US" sz="1800" dirty="0"/>
                    </a:p>
                  </a:txBody>
                  <a:tcPr marT="45734" marB="45734"/>
                </a:tc>
              </a:tr>
            </a:tbl>
          </a:graphicData>
        </a:graphic>
      </p:graphicFrame>
      <p:sp>
        <p:nvSpPr>
          <p:cNvPr id="95250" name="TextBox 6"/>
          <p:cNvSpPr txBox="1">
            <a:spLocks noChangeArrowheads="1"/>
          </p:cNvSpPr>
          <p:nvPr/>
        </p:nvSpPr>
        <p:spPr bwMode="auto">
          <a:xfrm>
            <a:off x="1409700" y="3581400"/>
            <a:ext cx="800100" cy="369888"/>
          </a:xfrm>
          <a:prstGeom prst="rect">
            <a:avLst/>
          </a:prstGeom>
          <a:noFill/>
          <a:ln w="9525">
            <a:noFill/>
            <a:miter lim="800000"/>
            <a:headEnd/>
            <a:tailEnd/>
          </a:ln>
        </p:spPr>
        <p:txBody>
          <a:bodyPr>
            <a:spAutoFit/>
          </a:bodyPr>
          <a:lstStyle/>
          <a:p>
            <a:r>
              <a:rPr lang="en-US"/>
              <a:t>1000</a:t>
            </a:r>
          </a:p>
        </p:txBody>
      </p:sp>
      <p:sp>
        <p:nvSpPr>
          <p:cNvPr id="95251" name="TextBox 7"/>
          <p:cNvSpPr txBox="1">
            <a:spLocks noChangeArrowheads="1"/>
          </p:cNvSpPr>
          <p:nvPr/>
        </p:nvSpPr>
        <p:spPr bwMode="auto">
          <a:xfrm>
            <a:off x="1409700" y="4419600"/>
            <a:ext cx="800100" cy="369888"/>
          </a:xfrm>
          <a:prstGeom prst="rect">
            <a:avLst/>
          </a:prstGeom>
          <a:noFill/>
          <a:ln w="9525">
            <a:noFill/>
            <a:miter lim="800000"/>
            <a:headEnd/>
            <a:tailEnd/>
          </a:ln>
        </p:spPr>
        <p:txBody>
          <a:bodyPr>
            <a:spAutoFit/>
          </a:bodyPr>
          <a:lstStyle/>
          <a:p>
            <a:r>
              <a:rPr lang="en-US"/>
              <a:t>1020</a:t>
            </a:r>
          </a:p>
        </p:txBody>
      </p:sp>
      <p:cxnSp>
        <p:nvCxnSpPr>
          <p:cNvPr id="10" name="Straight Connector 9"/>
          <p:cNvCxnSpPr>
            <a:endCxn id="95251" idx="1"/>
          </p:cNvCxnSpPr>
          <p:nvPr/>
        </p:nvCxnSpPr>
        <p:spPr>
          <a:xfrm>
            <a:off x="1409700" y="3765550"/>
            <a:ext cx="0" cy="838200"/>
          </a:xfrm>
          <a:prstGeom prst="line">
            <a:avLst/>
          </a:prstGeom>
        </p:spPr>
        <p:style>
          <a:lnRef idx="1">
            <a:schemeClr val="accent1"/>
          </a:lnRef>
          <a:fillRef idx="0">
            <a:schemeClr val="accent1"/>
          </a:fillRef>
          <a:effectRef idx="0">
            <a:schemeClr val="accent1"/>
          </a:effectRef>
          <a:fontRef idx="minor">
            <a:schemeClr val="tx1"/>
          </a:fontRef>
        </p:style>
      </p:cxnSp>
      <p:sp>
        <p:nvSpPr>
          <p:cNvPr id="95253" name="TextBox 10"/>
          <p:cNvSpPr txBox="1">
            <a:spLocks noChangeArrowheads="1"/>
          </p:cNvSpPr>
          <p:nvPr/>
        </p:nvSpPr>
        <p:spPr bwMode="auto">
          <a:xfrm>
            <a:off x="838200" y="4184650"/>
            <a:ext cx="441325" cy="369888"/>
          </a:xfrm>
          <a:prstGeom prst="rect">
            <a:avLst/>
          </a:prstGeom>
          <a:noFill/>
          <a:ln w="9525">
            <a:noFill/>
            <a:miter lim="800000"/>
            <a:headEnd/>
            <a:tailEnd/>
          </a:ln>
        </p:spPr>
        <p:txBody>
          <a:bodyPr wrap="none">
            <a:spAutoFit/>
          </a:bodyPr>
          <a:lstStyle/>
          <a:p>
            <a:r>
              <a:rPr lang="en-US"/>
              <a:t>20</a:t>
            </a:r>
          </a:p>
        </p:txBody>
      </p:sp>
      <p:graphicFrame>
        <p:nvGraphicFramePr>
          <p:cNvPr id="12" name="Table 11"/>
          <p:cNvGraphicFramePr>
            <a:graphicFrameLocks noGrp="1"/>
          </p:cNvGraphicFramePr>
          <p:nvPr/>
        </p:nvGraphicFramePr>
        <p:xfrm>
          <a:off x="5867400" y="3579813"/>
          <a:ext cx="2209800" cy="371475"/>
        </p:xfrm>
        <a:graphic>
          <a:graphicData uri="http://schemas.openxmlformats.org/drawingml/2006/table">
            <a:tbl>
              <a:tblPr firstRow="1" bandRow="1">
                <a:tableStyleId>{5C22544A-7EE6-4342-B048-85BDC9FD1C3A}</a:tableStyleId>
              </a:tblPr>
              <a:tblGrid>
                <a:gridCol w="2209800"/>
              </a:tblGrid>
              <a:tr h="371475">
                <a:tc>
                  <a:txBody>
                    <a:bodyPr/>
                    <a:lstStyle/>
                    <a:p>
                      <a:r>
                        <a:rPr lang="en-US" sz="1800" dirty="0" smtClean="0"/>
                        <a:t>20</a:t>
                      </a:r>
                      <a:endParaRPr lang="en-US" sz="1800" dirty="0"/>
                    </a:p>
                  </a:txBody>
                  <a:tcPr marT="45798" marB="45798"/>
                </a:tc>
              </a:tr>
            </a:tbl>
          </a:graphicData>
        </a:graphic>
      </p:graphicFrame>
      <p:sp>
        <p:nvSpPr>
          <p:cNvPr id="95260" name="TextBox 12"/>
          <p:cNvSpPr txBox="1">
            <a:spLocks noChangeArrowheads="1"/>
          </p:cNvSpPr>
          <p:nvPr/>
        </p:nvSpPr>
        <p:spPr bwMode="auto">
          <a:xfrm>
            <a:off x="5029200" y="3581400"/>
            <a:ext cx="533400" cy="369888"/>
          </a:xfrm>
          <a:prstGeom prst="rect">
            <a:avLst/>
          </a:prstGeom>
          <a:noFill/>
          <a:ln w="9525">
            <a:noFill/>
            <a:miter lim="800000"/>
            <a:headEnd/>
            <a:tailEnd/>
          </a:ln>
        </p:spPr>
        <p:txBody>
          <a:bodyPr>
            <a:spAutoFit/>
          </a:bodyPr>
          <a:lstStyle/>
          <a:p>
            <a:r>
              <a:rPr lang="en-US"/>
              <a:t>R1</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3"/>
          <p:cNvSpPr>
            <a:spLocks noGrp="1"/>
          </p:cNvSpPr>
          <p:nvPr>
            <p:ph type="title"/>
          </p:nvPr>
        </p:nvSpPr>
        <p:spPr/>
        <p:txBody>
          <a:bodyPr/>
          <a:lstStyle/>
          <a:p>
            <a:endParaRPr lang="en-US" smtClean="0"/>
          </a:p>
        </p:txBody>
      </p:sp>
      <p:sp>
        <p:nvSpPr>
          <p:cNvPr id="96259" name="Content Placeholder 4"/>
          <p:cNvSpPr>
            <a:spLocks noGrp="1"/>
          </p:cNvSpPr>
          <p:nvPr>
            <p:ph idx="1"/>
          </p:nvPr>
        </p:nvSpPr>
        <p:spPr>
          <a:xfrm>
            <a:off x="533400" y="2071688"/>
            <a:ext cx="8229600" cy="4411662"/>
          </a:xfrm>
        </p:spPr>
        <p:txBody>
          <a:bodyPr/>
          <a:lstStyle/>
          <a:p>
            <a:pPr algn="just"/>
            <a:r>
              <a:rPr lang="en-US" sz="2000" smtClean="0">
                <a:solidFill>
                  <a:srgbClr val="C00000"/>
                </a:solidFill>
                <a:latin typeface="Times New Roman" pitchFamily="18" charset="0"/>
                <a:cs typeface="Times New Roman" pitchFamily="18" charset="0"/>
              </a:rPr>
              <a:t>Eg: a list of test scores for students taking a given course.compute the sum of allscores obtained on each of the tests &amp; store those three sums in memory locations sum1,sum2,sum3</a:t>
            </a:r>
          </a:p>
          <a:p>
            <a:pPr algn="just"/>
            <a:endParaRPr lang="en-US" sz="2000" smtClean="0">
              <a:solidFill>
                <a:srgbClr val="C00000"/>
              </a:solidFill>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2819400" y="2971800"/>
          <a:ext cx="3124200" cy="2967040"/>
        </p:xfrm>
        <a:graphic>
          <a:graphicData uri="http://schemas.openxmlformats.org/drawingml/2006/table">
            <a:tbl>
              <a:tblPr firstRow="1" bandRow="1">
                <a:tableStyleId>{5C22544A-7EE6-4342-B048-85BDC9FD1C3A}</a:tableStyleId>
              </a:tblPr>
              <a:tblGrid>
                <a:gridCol w="3124200"/>
              </a:tblGrid>
              <a:tr h="370880">
                <a:tc>
                  <a:txBody>
                    <a:bodyPr/>
                    <a:lstStyle/>
                    <a:p>
                      <a:r>
                        <a:rPr lang="en-US" sz="1800" dirty="0" smtClean="0"/>
                        <a:t>n</a:t>
                      </a:r>
                      <a:endParaRPr lang="en-US" sz="1800" dirty="0"/>
                    </a:p>
                  </a:txBody>
                  <a:tcPr marT="45725" marB="45725"/>
                </a:tc>
              </a:tr>
              <a:tr h="370880">
                <a:tc>
                  <a:txBody>
                    <a:bodyPr/>
                    <a:lstStyle/>
                    <a:p>
                      <a:r>
                        <a:rPr lang="en-US" sz="1800" dirty="0" smtClean="0"/>
                        <a:t>Student id</a:t>
                      </a:r>
                      <a:endParaRPr lang="en-US" sz="1800" dirty="0"/>
                    </a:p>
                  </a:txBody>
                  <a:tcPr marT="45725" marB="45725"/>
                </a:tc>
              </a:tr>
              <a:tr h="370880">
                <a:tc>
                  <a:txBody>
                    <a:bodyPr/>
                    <a:lstStyle/>
                    <a:p>
                      <a:r>
                        <a:rPr lang="en-US" sz="1800" dirty="0" smtClean="0"/>
                        <a:t>Test 1</a:t>
                      </a:r>
                      <a:endParaRPr lang="en-US" sz="1800" dirty="0"/>
                    </a:p>
                  </a:txBody>
                  <a:tcPr marT="45725" marB="45725"/>
                </a:tc>
              </a:tr>
              <a:tr h="370880">
                <a:tc>
                  <a:txBody>
                    <a:bodyPr/>
                    <a:lstStyle/>
                    <a:p>
                      <a:r>
                        <a:rPr lang="en-US" sz="1800" dirty="0" smtClean="0"/>
                        <a:t>Test 2</a:t>
                      </a:r>
                      <a:endParaRPr lang="en-US" sz="1800" dirty="0"/>
                    </a:p>
                  </a:txBody>
                  <a:tcPr marT="45725" marB="45725"/>
                </a:tc>
              </a:tr>
              <a:tr h="370880">
                <a:tc>
                  <a:txBody>
                    <a:bodyPr/>
                    <a:lstStyle/>
                    <a:p>
                      <a:r>
                        <a:rPr lang="en-US" sz="1800" dirty="0" smtClean="0"/>
                        <a:t>Test3 </a:t>
                      </a:r>
                      <a:endParaRPr lang="en-US" sz="1800" dirty="0"/>
                    </a:p>
                  </a:txBody>
                  <a:tcPr marT="45725" marB="45725"/>
                </a:tc>
              </a:tr>
              <a:tr h="370880">
                <a:tc>
                  <a:txBody>
                    <a:bodyPr/>
                    <a:lstStyle/>
                    <a:p>
                      <a:r>
                        <a:rPr lang="en-US" sz="1800" dirty="0" smtClean="0"/>
                        <a:t>Student id</a:t>
                      </a:r>
                      <a:endParaRPr lang="en-US" sz="1800" dirty="0"/>
                    </a:p>
                  </a:txBody>
                  <a:tcPr marT="45725" marB="45725"/>
                </a:tc>
              </a:tr>
              <a:tr h="370880">
                <a:tc>
                  <a:txBody>
                    <a:bodyPr/>
                    <a:lstStyle/>
                    <a:p>
                      <a:r>
                        <a:rPr lang="en-US" sz="1800" dirty="0" smtClean="0"/>
                        <a:t>test1</a:t>
                      </a:r>
                      <a:endParaRPr lang="en-US" sz="1800" dirty="0"/>
                    </a:p>
                  </a:txBody>
                  <a:tcPr marT="45725" marB="45725"/>
                </a:tc>
              </a:tr>
              <a:tr h="370880">
                <a:tc>
                  <a:txBody>
                    <a:bodyPr/>
                    <a:lstStyle/>
                    <a:p>
                      <a:r>
                        <a:rPr lang="en-US" sz="1800" dirty="0" smtClean="0"/>
                        <a:t>test2</a:t>
                      </a:r>
                      <a:endParaRPr lang="en-US" sz="1800" dirty="0"/>
                    </a:p>
                  </a:txBody>
                  <a:tcPr marT="45725" marB="45725"/>
                </a:tc>
              </a:tr>
            </a:tbl>
          </a:graphicData>
        </a:graphic>
      </p:graphicFrame>
      <p:sp>
        <p:nvSpPr>
          <p:cNvPr id="96280" name="TextBox 6"/>
          <p:cNvSpPr txBox="1">
            <a:spLocks noChangeArrowheads="1"/>
          </p:cNvSpPr>
          <p:nvPr/>
        </p:nvSpPr>
        <p:spPr bwMode="auto">
          <a:xfrm>
            <a:off x="2057400" y="2984500"/>
            <a:ext cx="609600" cy="369888"/>
          </a:xfrm>
          <a:prstGeom prst="rect">
            <a:avLst/>
          </a:prstGeom>
          <a:noFill/>
          <a:ln w="9525">
            <a:noFill/>
            <a:miter lim="800000"/>
            <a:headEnd/>
            <a:tailEnd/>
          </a:ln>
        </p:spPr>
        <p:txBody>
          <a:bodyPr>
            <a:spAutoFit/>
          </a:bodyPr>
          <a:lstStyle/>
          <a:p>
            <a:r>
              <a:rPr lang="en-US"/>
              <a:t>N</a:t>
            </a:r>
          </a:p>
        </p:txBody>
      </p:sp>
      <p:sp>
        <p:nvSpPr>
          <p:cNvPr id="96281" name="TextBox 7"/>
          <p:cNvSpPr txBox="1">
            <a:spLocks noChangeArrowheads="1"/>
          </p:cNvSpPr>
          <p:nvPr/>
        </p:nvSpPr>
        <p:spPr bwMode="auto">
          <a:xfrm>
            <a:off x="1905000" y="3354388"/>
            <a:ext cx="762000" cy="368300"/>
          </a:xfrm>
          <a:prstGeom prst="rect">
            <a:avLst/>
          </a:prstGeom>
          <a:noFill/>
          <a:ln w="9525">
            <a:noFill/>
            <a:miter lim="800000"/>
            <a:headEnd/>
            <a:tailEnd/>
          </a:ln>
        </p:spPr>
        <p:txBody>
          <a:bodyPr>
            <a:spAutoFit/>
          </a:bodyPr>
          <a:lstStyle/>
          <a:p>
            <a:r>
              <a:rPr lang="en-US"/>
              <a:t>LIST</a:t>
            </a:r>
          </a:p>
        </p:txBody>
      </p:sp>
      <p:sp>
        <p:nvSpPr>
          <p:cNvPr id="96282" name="TextBox 8"/>
          <p:cNvSpPr txBox="1">
            <a:spLocks noChangeArrowheads="1"/>
          </p:cNvSpPr>
          <p:nvPr/>
        </p:nvSpPr>
        <p:spPr bwMode="auto">
          <a:xfrm>
            <a:off x="1676400" y="3722688"/>
            <a:ext cx="1066800" cy="369887"/>
          </a:xfrm>
          <a:prstGeom prst="rect">
            <a:avLst/>
          </a:prstGeom>
          <a:noFill/>
          <a:ln w="9525">
            <a:noFill/>
            <a:miter lim="800000"/>
            <a:headEnd/>
            <a:tailEnd/>
          </a:ln>
        </p:spPr>
        <p:txBody>
          <a:bodyPr>
            <a:spAutoFit/>
          </a:bodyPr>
          <a:lstStyle/>
          <a:p>
            <a:r>
              <a:rPr lang="en-US"/>
              <a:t>LIST +4</a:t>
            </a:r>
          </a:p>
        </p:txBody>
      </p:sp>
      <p:sp>
        <p:nvSpPr>
          <p:cNvPr id="96283" name="TextBox 9"/>
          <p:cNvSpPr txBox="1">
            <a:spLocks noChangeArrowheads="1"/>
          </p:cNvSpPr>
          <p:nvPr/>
        </p:nvSpPr>
        <p:spPr bwMode="auto">
          <a:xfrm>
            <a:off x="1676400" y="4092575"/>
            <a:ext cx="990600" cy="369888"/>
          </a:xfrm>
          <a:prstGeom prst="rect">
            <a:avLst/>
          </a:prstGeom>
          <a:noFill/>
          <a:ln w="9525">
            <a:noFill/>
            <a:miter lim="800000"/>
            <a:headEnd/>
            <a:tailEnd/>
          </a:ln>
        </p:spPr>
        <p:txBody>
          <a:bodyPr>
            <a:spAutoFit/>
          </a:bodyPr>
          <a:lstStyle/>
          <a:p>
            <a:r>
              <a:rPr lang="en-US"/>
              <a:t>LIST +8</a:t>
            </a:r>
          </a:p>
        </p:txBody>
      </p:sp>
      <p:sp>
        <p:nvSpPr>
          <p:cNvPr id="96284" name="TextBox 10"/>
          <p:cNvSpPr txBox="1">
            <a:spLocks noChangeArrowheads="1"/>
          </p:cNvSpPr>
          <p:nvPr/>
        </p:nvSpPr>
        <p:spPr bwMode="auto">
          <a:xfrm>
            <a:off x="1676400" y="4462463"/>
            <a:ext cx="1066800" cy="368300"/>
          </a:xfrm>
          <a:prstGeom prst="rect">
            <a:avLst/>
          </a:prstGeom>
          <a:noFill/>
          <a:ln w="9525">
            <a:noFill/>
            <a:miter lim="800000"/>
            <a:headEnd/>
            <a:tailEnd/>
          </a:ln>
        </p:spPr>
        <p:txBody>
          <a:bodyPr>
            <a:spAutoFit/>
          </a:bodyPr>
          <a:lstStyle/>
          <a:p>
            <a:r>
              <a:rPr lang="en-US"/>
              <a:t>LIST+12</a:t>
            </a:r>
          </a:p>
        </p:txBody>
      </p:sp>
      <p:sp>
        <p:nvSpPr>
          <p:cNvPr id="96285" name="TextBox 11"/>
          <p:cNvSpPr txBox="1">
            <a:spLocks noChangeArrowheads="1"/>
          </p:cNvSpPr>
          <p:nvPr/>
        </p:nvSpPr>
        <p:spPr bwMode="auto">
          <a:xfrm>
            <a:off x="1676400" y="4830763"/>
            <a:ext cx="1066800" cy="369887"/>
          </a:xfrm>
          <a:prstGeom prst="rect">
            <a:avLst/>
          </a:prstGeom>
          <a:noFill/>
          <a:ln w="9525">
            <a:noFill/>
            <a:miter lim="800000"/>
            <a:headEnd/>
            <a:tailEnd/>
          </a:ln>
        </p:spPr>
        <p:txBody>
          <a:bodyPr>
            <a:spAutoFit/>
          </a:bodyPr>
          <a:lstStyle/>
          <a:p>
            <a:r>
              <a:rPr lang="en-US"/>
              <a:t>LIST+16</a:t>
            </a:r>
          </a:p>
        </p:txBody>
      </p:sp>
      <p:cxnSp>
        <p:nvCxnSpPr>
          <p:cNvPr id="14" name="Straight Connector 13"/>
          <p:cNvCxnSpPr/>
          <p:nvPr/>
        </p:nvCxnSpPr>
        <p:spPr>
          <a:xfrm>
            <a:off x="6096000" y="3354388"/>
            <a:ext cx="0" cy="1476375"/>
          </a:xfrm>
          <a:prstGeom prst="line">
            <a:avLst/>
          </a:prstGeom>
        </p:spPr>
        <p:style>
          <a:lnRef idx="1">
            <a:schemeClr val="accent1"/>
          </a:lnRef>
          <a:fillRef idx="0">
            <a:schemeClr val="accent1"/>
          </a:fillRef>
          <a:effectRef idx="0">
            <a:schemeClr val="accent1"/>
          </a:effectRef>
          <a:fontRef idx="minor">
            <a:schemeClr val="tx1"/>
          </a:fontRef>
        </p:style>
      </p:cxnSp>
      <p:sp>
        <p:nvSpPr>
          <p:cNvPr id="96287" name="TextBox 14"/>
          <p:cNvSpPr txBox="1">
            <a:spLocks noChangeArrowheads="1"/>
          </p:cNvSpPr>
          <p:nvPr/>
        </p:nvSpPr>
        <p:spPr bwMode="auto">
          <a:xfrm>
            <a:off x="6248400" y="3354388"/>
            <a:ext cx="1524000" cy="368300"/>
          </a:xfrm>
          <a:prstGeom prst="rect">
            <a:avLst/>
          </a:prstGeom>
          <a:noFill/>
          <a:ln w="9525">
            <a:noFill/>
            <a:miter lim="800000"/>
            <a:headEnd/>
            <a:tailEnd/>
          </a:ln>
        </p:spPr>
        <p:txBody>
          <a:bodyPr>
            <a:spAutoFit/>
          </a:bodyPr>
          <a:lstStyle/>
          <a:p>
            <a:r>
              <a:rPr lang="en-US"/>
              <a:t>Student 1</a:t>
            </a:r>
          </a:p>
        </p:txBody>
      </p:sp>
      <p:cxnSp>
        <p:nvCxnSpPr>
          <p:cNvPr id="17" name="Straight Connector 16"/>
          <p:cNvCxnSpPr/>
          <p:nvPr/>
        </p:nvCxnSpPr>
        <p:spPr>
          <a:xfrm>
            <a:off x="6096000" y="483076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324600" y="4830763"/>
            <a:ext cx="0" cy="1265237"/>
          </a:xfrm>
          <a:prstGeom prst="line">
            <a:avLst/>
          </a:prstGeom>
        </p:spPr>
        <p:style>
          <a:lnRef idx="1">
            <a:schemeClr val="accent1"/>
          </a:lnRef>
          <a:fillRef idx="0">
            <a:schemeClr val="accent1"/>
          </a:fillRef>
          <a:effectRef idx="0">
            <a:schemeClr val="accent1"/>
          </a:effectRef>
          <a:fontRef idx="minor">
            <a:schemeClr val="tx1"/>
          </a:fontRef>
        </p:style>
      </p:cxnSp>
      <p:sp>
        <p:nvSpPr>
          <p:cNvPr id="96290" name="TextBox 19"/>
          <p:cNvSpPr txBox="1">
            <a:spLocks noChangeArrowheads="1"/>
          </p:cNvSpPr>
          <p:nvPr/>
        </p:nvSpPr>
        <p:spPr bwMode="auto">
          <a:xfrm>
            <a:off x="6781800" y="5016500"/>
            <a:ext cx="1295400" cy="368300"/>
          </a:xfrm>
          <a:prstGeom prst="rect">
            <a:avLst/>
          </a:prstGeom>
          <a:noFill/>
          <a:ln w="9525">
            <a:noFill/>
            <a:miter lim="800000"/>
            <a:headEnd/>
            <a:tailEnd/>
          </a:ln>
        </p:spPr>
        <p:txBody>
          <a:bodyPr>
            <a:spAutoFit/>
          </a:bodyPr>
          <a:lstStyle/>
          <a:p>
            <a:r>
              <a:rPr lang="en-US"/>
              <a:t>Student 2</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3"/>
          <p:cNvSpPr>
            <a:spLocks noGrp="1"/>
          </p:cNvSpPr>
          <p:nvPr>
            <p:ph type="title"/>
          </p:nvPr>
        </p:nvSpPr>
        <p:spPr/>
        <p:txBody>
          <a:bodyPr/>
          <a:lstStyle/>
          <a:p>
            <a:endParaRPr lang="en-US" smtClean="0"/>
          </a:p>
        </p:txBody>
      </p:sp>
      <p:sp>
        <p:nvSpPr>
          <p:cNvPr id="97283" name="Content Placeholder 4"/>
          <p:cNvSpPr>
            <a:spLocks noGrp="1"/>
          </p:cNvSpPr>
          <p:nvPr>
            <p:ph idx="1"/>
          </p:nvPr>
        </p:nvSpPr>
        <p:spPr>
          <a:xfrm>
            <a:off x="457200" y="152400"/>
            <a:ext cx="8229600" cy="5978525"/>
          </a:xfrm>
        </p:spPr>
        <p:txBody>
          <a:bodyPr>
            <a:normAutofit lnSpcReduction="10000"/>
          </a:bodyPr>
          <a:lstStyle/>
          <a:p>
            <a:pPr marL="0" indent="0">
              <a:buFont typeface="Wingdings" pitchFamily="2" charset="2"/>
              <a:buNone/>
            </a:pPr>
            <a:r>
              <a:rPr lang="en-US" sz="2000" smtClean="0">
                <a:solidFill>
                  <a:srgbClr val="C00000"/>
                </a:solidFill>
                <a:latin typeface="Times New Roman" pitchFamily="18" charset="0"/>
                <a:cs typeface="Times New Roman" pitchFamily="18" charset="0"/>
              </a:rPr>
              <a:t>       move #list ,r0</a:t>
            </a:r>
          </a:p>
          <a:p>
            <a:pPr marL="0" indent="0">
              <a:buFont typeface="Wingdings" pitchFamily="2" charset="2"/>
              <a:buNone/>
            </a:pPr>
            <a:r>
              <a:rPr lang="en-US" sz="2000" smtClean="0">
                <a:solidFill>
                  <a:srgbClr val="C00000"/>
                </a:solidFill>
                <a:latin typeface="Times New Roman" pitchFamily="18" charset="0"/>
                <a:cs typeface="Times New Roman" pitchFamily="18" charset="0"/>
              </a:rPr>
              <a:t>       clear r1</a:t>
            </a:r>
          </a:p>
          <a:p>
            <a:pPr marL="0" indent="0">
              <a:buFont typeface="Wingdings" pitchFamily="2" charset="2"/>
              <a:buNone/>
            </a:pPr>
            <a:r>
              <a:rPr lang="en-US" sz="2000" smtClean="0">
                <a:solidFill>
                  <a:srgbClr val="C00000"/>
                </a:solidFill>
                <a:latin typeface="Times New Roman" pitchFamily="18" charset="0"/>
                <a:cs typeface="Times New Roman" pitchFamily="18" charset="0"/>
              </a:rPr>
              <a:t>       clear r2</a:t>
            </a:r>
          </a:p>
          <a:p>
            <a:pPr marL="0" indent="0">
              <a:buFont typeface="Wingdings" pitchFamily="2" charset="2"/>
              <a:buNone/>
            </a:pPr>
            <a:r>
              <a:rPr lang="en-US" sz="2000" smtClean="0">
                <a:solidFill>
                  <a:srgbClr val="C00000"/>
                </a:solidFill>
                <a:latin typeface="Times New Roman" pitchFamily="18" charset="0"/>
                <a:cs typeface="Times New Roman" pitchFamily="18" charset="0"/>
              </a:rPr>
              <a:t>       clear r3</a:t>
            </a:r>
          </a:p>
          <a:p>
            <a:pPr marL="0" indent="0">
              <a:buFont typeface="Wingdings" pitchFamily="2" charset="2"/>
              <a:buNone/>
            </a:pPr>
            <a:r>
              <a:rPr lang="en-US" sz="2000" smtClean="0">
                <a:solidFill>
                  <a:srgbClr val="C00000"/>
                </a:solidFill>
                <a:latin typeface="Times New Roman" pitchFamily="18" charset="0"/>
                <a:cs typeface="Times New Roman" pitchFamily="18" charset="0"/>
              </a:rPr>
              <a:t>       move N,r4</a:t>
            </a:r>
          </a:p>
          <a:p>
            <a:pPr marL="0" indent="0">
              <a:buFont typeface="Wingdings" pitchFamily="2" charset="2"/>
              <a:buNone/>
            </a:pPr>
            <a:r>
              <a:rPr lang="en-US" sz="2000" smtClean="0">
                <a:solidFill>
                  <a:srgbClr val="C00000"/>
                </a:solidFill>
                <a:latin typeface="Times New Roman" pitchFamily="18" charset="0"/>
                <a:cs typeface="Times New Roman" pitchFamily="18" charset="0"/>
              </a:rPr>
              <a:t>Loop add 4(r0),r1</a:t>
            </a:r>
          </a:p>
          <a:p>
            <a:pPr marL="0" indent="0">
              <a:buFont typeface="Wingdings" pitchFamily="2" charset="2"/>
              <a:buNone/>
            </a:pPr>
            <a:r>
              <a:rPr lang="en-US" sz="2000" smtClean="0">
                <a:solidFill>
                  <a:srgbClr val="C00000"/>
                </a:solidFill>
                <a:latin typeface="Times New Roman" pitchFamily="18" charset="0"/>
                <a:cs typeface="Times New Roman" pitchFamily="18" charset="0"/>
              </a:rPr>
              <a:t>         add 8(r0),r2</a:t>
            </a:r>
          </a:p>
          <a:p>
            <a:pPr marL="0" indent="0">
              <a:buFont typeface="Wingdings" pitchFamily="2" charset="2"/>
              <a:buNone/>
            </a:pPr>
            <a:r>
              <a:rPr lang="en-US" sz="2000" smtClean="0">
                <a:solidFill>
                  <a:srgbClr val="C00000"/>
                </a:solidFill>
                <a:latin typeface="Times New Roman" pitchFamily="18" charset="0"/>
                <a:cs typeface="Times New Roman" pitchFamily="18" charset="0"/>
              </a:rPr>
              <a:t>         add 12(r0),r3</a:t>
            </a:r>
          </a:p>
          <a:p>
            <a:pPr marL="0" indent="0">
              <a:buFont typeface="Wingdings" pitchFamily="2" charset="2"/>
              <a:buNone/>
            </a:pPr>
            <a:r>
              <a:rPr lang="en-US" sz="2000" smtClean="0">
                <a:solidFill>
                  <a:srgbClr val="C00000"/>
                </a:solidFill>
                <a:latin typeface="Times New Roman" pitchFamily="18" charset="0"/>
                <a:cs typeface="Times New Roman" pitchFamily="18" charset="0"/>
              </a:rPr>
              <a:t>         add #16,r0</a:t>
            </a:r>
          </a:p>
          <a:p>
            <a:pPr marL="0" indent="0">
              <a:buFont typeface="Wingdings" pitchFamily="2" charset="2"/>
              <a:buNone/>
            </a:pPr>
            <a:r>
              <a:rPr lang="en-US" sz="2000" smtClean="0">
                <a:solidFill>
                  <a:srgbClr val="C00000"/>
                </a:solidFill>
                <a:latin typeface="Times New Roman" pitchFamily="18" charset="0"/>
                <a:cs typeface="Times New Roman" pitchFamily="18" charset="0"/>
              </a:rPr>
              <a:t>         decrement r4</a:t>
            </a:r>
          </a:p>
          <a:p>
            <a:pPr marL="0" indent="0">
              <a:buFont typeface="Wingdings" pitchFamily="2" charset="2"/>
              <a:buNone/>
            </a:pPr>
            <a:r>
              <a:rPr lang="en-US" sz="2000" smtClean="0">
                <a:solidFill>
                  <a:srgbClr val="C00000"/>
                </a:solidFill>
                <a:latin typeface="Times New Roman" pitchFamily="18" charset="0"/>
                <a:cs typeface="Times New Roman" pitchFamily="18" charset="0"/>
              </a:rPr>
              <a:t>         branch&gt;0 loop</a:t>
            </a:r>
          </a:p>
          <a:p>
            <a:pPr marL="0" indent="0">
              <a:buFont typeface="Wingdings" pitchFamily="2" charset="2"/>
              <a:buNone/>
            </a:pPr>
            <a:r>
              <a:rPr lang="en-US" sz="2000" smtClean="0">
                <a:solidFill>
                  <a:srgbClr val="C00000"/>
                </a:solidFill>
                <a:latin typeface="Times New Roman" pitchFamily="18" charset="0"/>
                <a:cs typeface="Times New Roman" pitchFamily="18" charset="0"/>
              </a:rPr>
              <a:t>         move r1,sum1</a:t>
            </a:r>
          </a:p>
          <a:p>
            <a:pPr marL="0" indent="0">
              <a:buFont typeface="Wingdings" pitchFamily="2" charset="2"/>
              <a:buNone/>
            </a:pPr>
            <a:r>
              <a:rPr lang="en-US" sz="2000" smtClean="0">
                <a:solidFill>
                  <a:srgbClr val="C00000"/>
                </a:solidFill>
                <a:latin typeface="Times New Roman" pitchFamily="18" charset="0"/>
                <a:cs typeface="Times New Roman" pitchFamily="18" charset="0"/>
              </a:rPr>
              <a:t>         move r2,sum2</a:t>
            </a:r>
          </a:p>
          <a:p>
            <a:pPr marL="0" indent="0">
              <a:buFont typeface="Wingdings" pitchFamily="2" charset="2"/>
              <a:buNone/>
            </a:pPr>
            <a:r>
              <a:rPr lang="en-US" sz="2000" smtClean="0">
                <a:solidFill>
                  <a:srgbClr val="C00000"/>
                </a:solidFill>
                <a:latin typeface="Times New Roman" pitchFamily="18" charset="0"/>
                <a:cs typeface="Times New Roman" pitchFamily="18" charset="0"/>
              </a:rPr>
              <a:t>         move r3,sum3</a:t>
            </a:r>
          </a:p>
          <a:p>
            <a:pPr marL="0" indent="0">
              <a:buFont typeface="Wingdings" pitchFamily="2" charset="2"/>
              <a:buNone/>
            </a:pPr>
            <a:endParaRPr lang="en-US" smtClean="0"/>
          </a:p>
          <a:p>
            <a:pPr marL="0" indent="0">
              <a:buFont typeface="Wingdings" pitchFamily="2" charset="2"/>
              <a:buNone/>
            </a:pPr>
            <a:r>
              <a:rPr lang="en-US" smtClean="0"/>
              <a:t>  </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28600"/>
            <a:ext cx="8229600" cy="6248400"/>
          </a:xfrm>
        </p:spPr>
        <p:txBody>
          <a:bodyPr/>
          <a:lstStyle/>
          <a:p>
            <a:pPr>
              <a:defRPr/>
            </a:pPr>
            <a:r>
              <a:rPr lang="en-US" sz="2000" dirty="0" smtClean="0">
                <a:solidFill>
                  <a:srgbClr val="C00000"/>
                </a:solidFill>
                <a:latin typeface="Times New Roman" pitchFamily="18" charset="0"/>
                <a:cs typeface="Times New Roman" pitchFamily="18" charset="0"/>
              </a:rPr>
              <a:t>Several variations of the basic form provide a very efficient access to memory operand registers in practical programming situation.</a:t>
            </a:r>
          </a:p>
          <a:p>
            <a:pPr>
              <a:defRPr/>
            </a:pPr>
            <a:r>
              <a:rPr lang="en-US" sz="2000" dirty="0" smtClean="0">
                <a:solidFill>
                  <a:srgbClr val="C00000"/>
                </a:solidFill>
                <a:latin typeface="Times New Roman" pitchFamily="18" charset="0"/>
                <a:cs typeface="Times New Roman" pitchFamily="18" charset="0"/>
              </a:rPr>
              <a:t>Second register may be used to store the offset x</a:t>
            </a:r>
          </a:p>
          <a:p>
            <a:pPr>
              <a:defRPr/>
            </a:pPr>
            <a:r>
              <a:rPr lang="en-US" sz="2000" dirty="0" smtClean="0">
                <a:solidFill>
                  <a:srgbClr val="C00000"/>
                </a:solidFill>
                <a:latin typeface="Times New Roman" pitchFamily="18" charset="0"/>
                <a:cs typeface="Times New Roman" pitchFamily="18" charset="0"/>
              </a:rPr>
              <a:t>(</a:t>
            </a:r>
            <a:r>
              <a:rPr lang="en-US" sz="2000" dirty="0" err="1" smtClean="0">
                <a:solidFill>
                  <a:srgbClr val="C00000"/>
                </a:solidFill>
                <a:latin typeface="Times New Roman" pitchFamily="18" charset="0"/>
                <a:cs typeface="Times New Roman" pitchFamily="18" charset="0"/>
              </a:rPr>
              <a:t>Ri,Rj</a:t>
            </a:r>
            <a:r>
              <a:rPr lang="en-US" sz="2000" dirty="0" smtClean="0">
                <a:solidFill>
                  <a:srgbClr val="C00000"/>
                </a:solidFill>
                <a:latin typeface="Times New Roman" pitchFamily="18" charset="0"/>
                <a:cs typeface="Times New Roman" pitchFamily="18" charset="0"/>
              </a:rPr>
              <a:t>)   EA=[</a:t>
            </a:r>
            <a:r>
              <a:rPr lang="en-US" sz="2000" dirty="0" err="1" smtClean="0">
                <a:solidFill>
                  <a:srgbClr val="C00000"/>
                </a:solidFill>
                <a:latin typeface="Times New Roman" pitchFamily="18" charset="0"/>
                <a:cs typeface="Times New Roman" pitchFamily="18" charset="0"/>
              </a:rPr>
              <a:t>Ri</a:t>
            </a:r>
            <a:r>
              <a:rPr lang="en-US" sz="2000" dirty="0" smtClean="0">
                <a:solidFill>
                  <a:srgbClr val="C00000"/>
                </a:solidFill>
                <a:latin typeface="Times New Roman" pitchFamily="18" charset="0"/>
                <a:cs typeface="Times New Roman" pitchFamily="18" charset="0"/>
              </a:rPr>
              <a:t>]+[</a:t>
            </a:r>
            <a:r>
              <a:rPr lang="en-US" sz="2000" dirty="0" err="1" smtClean="0">
                <a:solidFill>
                  <a:srgbClr val="C00000"/>
                </a:solidFill>
                <a:latin typeface="Times New Roman" pitchFamily="18" charset="0"/>
                <a:cs typeface="Times New Roman" pitchFamily="18" charset="0"/>
              </a:rPr>
              <a:t>Rj</a:t>
            </a:r>
            <a:r>
              <a:rPr lang="en-US" sz="2000" dirty="0" smtClean="0">
                <a:solidFill>
                  <a:srgbClr val="C00000"/>
                </a:solidFill>
                <a:latin typeface="Times New Roman" pitchFamily="18" charset="0"/>
                <a:cs typeface="Times New Roman" pitchFamily="18" charset="0"/>
              </a:rPr>
              <a:t>]</a:t>
            </a:r>
          </a:p>
          <a:p>
            <a:pPr>
              <a:defRPr/>
            </a:pPr>
            <a:r>
              <a:rPr lang="en-US" sz="2000" dirty="0" smtClean="0">
                <a:solidFill>
                  <a:srgbClr val="C00000"/>
                </a:solidFill>
                <a:latin typeface="Times New Roman" pitchFamily="18" charset="0"/>
                <a:cs typeface="Times New Roman" pitchFamily="18" charset="0"/>
              </a:rPr>
              <a:t>EA is the sum of the contents of </a:t>
            </a:r>
            <a:r>
              <a:rPr lang="en-US" sz="2000" dirty="0" err="1" smtClean="0">
                <a:solidFill>
                  <a:srgbClr val="C00000"/>
                </a:solidFill>
                <a:latin typeface="Times New Roman" pitchFamily="18" charset="0"/>
                <a:cs typeface="Times New Roman" pitchFamily="18" charset="0"/>
              </a:rPr>
              <a:t>Ri</a:t>
            </a:r>
            <a:r>
              <a:rPr lang="en-US" sz="2000" dirty="0" smtClean="0">
                <a:solidFill>
                  <a:srgbClr val="C00000"/>
                </a:solidFill>
                <a:latin typeface="Times New Roman" pitchFamily="18" charset="0"/>
                <a:cs typeface="Times New Roman" pitchFamily="18" charset="0"/>
              </a:rPr>
              <a:t> &amp; </a:t>
            </a:r>
            <a:r>
              <a:rPr lang="en-US" sz="2000" dirty="0" err="1" smtClean="0">
                <a:solidFill>
                  <a:srgbClr val="C00000"/>
                </a:solidFill>
                <a:latin typeface="Times New Roman" pitchFamily="18" charset="0"/>
                <a:cs typeface="Times New Roman" pitchFamily="18" charset="0"/>
              </a:rPr>
              <a:t>Rj,where</a:t>
            </a:r>
            <a:r>
              <a:rPr lang="en-US" sz="2000" dirty="0" smtClean="0">
                <a:solidFill>
                  <a:srgbClr val="C00000"/>
                </a:solidFill>
                <a:latin typeface="Times New Roman" pitchFamily="18" charset="0"/>
                <a:cs typeface="Times New Roman" pitchFamily="18" charset="0"/>
              </a:rPr>
              <a:t> second register is base register</a:t>
            </a:r>
          </a:p>
          <a:p>
            <a:pPr>
              <a:defRPr/>
            </a:pPr>
            <a:r>
              <a:rPr lang="en-US" sz="2000" dirty="0" smtClean="0">
                <a:solidFill>
                  <a:srgbClr val="C00000"/>
                </a:solidFill>
                <a:latin typeface="Times New Roman" pitchFamily="18" charset="0"/>
                <a:cs typeface="Times New Roman" pitchFamily="18" charset="0"/>
              </a:rPr>
              <a:t>Another version of index mode uses 2 registers and a constant</a:t>
            </a:r>
          </a:p>
          <a:p>
            <a:pPr>
              <a:defRPr/>
            </a:pPr>
            <a:r>
              <a:rPr lang="en-US" sz="2000" dirty="0" smtClean="0">
                <a:solidFill>
                  <a:srgbClr val="C00000"/>
                </a:solidFill>
                <a:latin typeface="Times New Roman" pitchFamily="18" charset="0"/>
                <a:cs typeface="Times New Roman" pitchFamily="18" charset="0"/>
              </a:rPr>
              <a:t>EA =x+[</a:t>
            </a:r>
            <a:r>
              <a:rPr lang="en-US" sz="2000" dirty="0" err="1" smtClean="0">
                <a:solidFill>
                  <a:srgbClr val="C00000"/>
                </a:solidFill>
                <a:latin typeface="Times New Roman" pitchFamily="18" charset="0"/>
                <a:cs typeface="Times New Roman" pitchFamily="18" charset="0"/>
              </a:rPr>
              <a:t>Ri</a:t>
            </a:r>
            <a:r>
              <a:rPr lang="en-US" sz="2000" dirty="0" smtClean="0">
                <a:solidFill>
                  <a:srgbClr val="C00000"/>
                </a:solidFill>
                <a:latin typeface="Times New Roman" pitchFamily="18" charset="0"/>
                <a:cs typeface="Times New Roman" pitchFamily="18" charset="0"/>
              </a:rPr>
              <a:t>]+[</a:t>
            </a:r>
            <a:r>
              <a:rPr lang="en-US" sz="2000" dirty="0" err="1" smtClean="0">
                <a:solidFill>
                  <a:srgbClr val="C00000"/>
                </a:solidFill>
                <a:latin typeface="Times New Roman" pitchFamily="18" charset="0"/>
                <a:cs typeface="Times New Roman" pitchFamily="18" charset="0"/>
              </a:rPr>
              <a:t>Rj</a:t>
            </a:r>
            <a:r>
              <a:rPr lang="en-US" sz="2000" dirty="0" smtClean="0">
                <a:solidFill>
                  <a:srgbClr val="C00000"/>
                </a:solidFill>
                <a:latin typeface="Times New Roman" pitchFamily="18" charset="0"/>
                <a:cs typeface="Times New Roman" pitchFamily="18" charset="0"/>
              </a:rPr>
              <a:t>]</a:t>
            </a:r>
          </a:p>
          <a:p>
            <a:pPr>
              <a:defRPr/>
            </a:pPr>
            <a:r>
              <a:rPr lang="en-US" sz="2000" dirty="0" smtClean="0">
                <a:solidFill>
                  <a:srgbClr val="C00000"/>
                </a:solidFill>
                <a:latin typeface="Times New Roman" pitchFamily="18" charset="0"/>
                <a:cs typeface="Times New Roman" pitchFamily="18" charset="0"/>
              </a:rPr>
              <a:t>X(</a:t>
            </a:r>
            <a:r>
              <a:rPr lang="en-US" sz="2000" dirty="0" err="1" smtClean="0">
                <a:solidFill>
                  <a:srgbClr val="C00000"/>
                </a:solidFill>
                <a:latin typeface="Times New Roman" pitchFamily="18" charset="0"/>
                <a:cs typeface="Times New Roman" pitchFamily="18" charset="0"/>
              </a:rPr>
              <a:t>Ri,Rj</a:t>
            </a:r>
            <a:r>
              <a:rPr lang="en-US" sz="2000" dirty="0" smtClean="0">
                <a:solidFill>
                  <a:srgbClr val="C00000"/>
                </a:solidFill>
                <a:latin typeface="Times New Roman" pitchFamily="18" charset="0"/>
                <a:cs typeface="Times New Roman" pitchFamily="18" charset="0"/>
              </a:rPr>
              <a:t>)</a:t>
            </a:r>
          </a:p>
          <a:p>
            <a:pPr marL="0" indent="0">
              <a:buFont typeface="Wingdings" pitchFamily="2" charset="2"/>
              <a:buNone/>
              <a:defRPr/>
            </a:pPr>
            <a:r>
              <a:rPr lang="en-US" sz="2000" b="1" dirty="0" smtClean="0">
                <a:solidFill>
                  <a:srgbClr val="C00000"/>
                </a:solidFill>
                <a:latin typeface="Times New Roman" pitchFamily="18" charset="0"/>
                <a:cs typeface="Times New Roman" pitchFamily="18" charset="0"/>
              </a:rPr>
              <a:t>d. Relative addressing</a:t>
            </a:r>
          </a:p>
          <a:p>
            <a:pPr>
              <a:buFont typeface="Wingdings" pitchFamily="2" charset="2"/>
              <a:buChar char="q"/>
              <a:defRPr/>
            </a:pPr>
            <a:r>
              <a:rPr lang="en-US" sz="2000" dirty="0" smtClean="0">
                <a:solidFill>
                  <a:srgbClr val="00B0F0"/>
                </a:solidFill>
                <a:latin typeface="Times New Roman" pitchFamily="18" charset="0"/>
                <a:cs typeface="Times New Roman" pitchFamily="18" charset="0"/>
              </a:rPr>
              <a:t>Index mode is using general purpose registers </a:t>
            </a:r>
          </a:p>
          <a:p>
            <a:pPr>
              <a:buFont typeface="Wingdings" pitchFamily="2" charset="2"/>
              <a:buChar char="q"/>
              <a:defRPr/>
            </a:pPr>
            <a:r>
              <a:rPr lang="en-US" sz="2000" dirty="0" smtClean="0">
                <a:solidFill>
                  <a:srgbClr val="00B0F0"/>
                </a:solidFill>
                <a:latin typeface="Times New Roman" pitchFamily="18" charset="0"/>
                <a:cs typeface="Times New Roman" pitchFamily="18" charset="0"/>
              </a:rPr>
              <a:t>In relative addressing PC is used instead of general purpose registers</a:t>
            </a:r>
          </a:p>
          <a:p>
            <a:pPr>
              <a:buFont typeface="Wingdings" pitchFamily="2" charset="2"/>
              <a:buChar char="q"/>
              <a:defRPr/>
            </a:pPr>
            <a:r>
              <a:rPr lang="en-US" sz="2000" dirty="0" smtClean="0">
                <a:solidFill>
                  <a:srgbClr val="00B0F0"/>
                </a:solidFill>
                <a:latin typeface="Times New Roman" pitchFamily="18" charset="0"/>
                <a:cs typeface="Times New Roman" pitchFamily="18" charset="0"/>
              </a:rPr>
              <a:t>X(PC)</a:t>
            </a:r>
          </a:p>
          <a:p>
            <a:pPr>
              <a:buFont typeface="Wingdings" pitchFamily="2" charset="2"/>
              <a:buChar char="q"/>
              <a:defRPr/>
            </a:pPr>
            <a:r>
              <a:rPr lang="en-US" sz="2000" dirty="0" smtClean="0">
                <a:solidFill>
                  <a:srgbClr val="00B0F0"/>
                </a:solidFill>
                <a:latin typeface="Times New Roman" pitchFamily="18" charset="0"/>
                <a:cs typeface="Times New Roman" pitchFamily="18" charset="0"/>
              </a:rPr>
              <a:t>Relative </a:t>
            </a:r>
            <a:r>
              <a:rPr lang="en-US" sz="2000" dirty="0" err="1" smtClean="0">
                <a:solidFill>
                  <a:srgbClr val="00B0F0"/>
                </a:solidFill>
                <a:latin typeface="Times New Roman" pitchFamily="18" charset="0"/>
                <a:cs typeface="Times New Roman" pitchFamily="18" charset="0"/>
              </a:rPr>
              <a:t>mode:the</a:t>
            </a:r>
            <a:r>
              <a:rPr lang="en-US" sz="2000" dirty="0" smtClean="0">
                <a:solidFill>
                  <a:srgbClr val="00B0F0"/>
                </a:solidFill>
                <a:latin typeface="Times New Roman" pitchFamily="18" charset="0"/>
                <a:cs typeface="Times New Roman" pitchFamily="18" charset="0"/>
              </a:rPr>
              <a:t> EA is determined by the index mode using the PC in place of general purpose registers.</a:t>
            </a:r>
          </a:p>
          <a:p>
            <a:pPr>
              <a:buFont typeface="Wingdings" pitchFamily="2" charset="2"/>
              <a:buChar char="q"/>
              <a:defRPr/>
            </a:pPr>
            <a:r>
              <a:rPr lang="en-US" sz="2000" dirty="0" smtClean="0">
                <a:solidFill>
                  <a:srgbClr val="00B0F0"/>
                </a:solidFill>
                <a:latin typeface="Times New Roman" pitchFamily="18" charset="0"/>
                <a:cs typeface="Times New Roman" pitchFamily="18" charset="0"/>
              </a:rPr>
              <a:t>1.this mode is used to access data operands</a:t>
            </a:r>
          </a:p>
          <a:p>
            <a:pPr>
              <a:buFont typeface="Wingdings" pitchFamily="2" charset="2"/>
              <a:buChar char="q"/>
              <a:defRPr/>
            </a:pPr>
            <a:r>
              <a:rPr lang="en-US" sz="2000" dirty="0" smtClean="0">
                <a:solidFill>
                  <a:srgbClr val="00B0F0"/>
                </a:solidFill>
                <a:latin typeface="Times New Roman" pitchFamily="18" charset="0"/>
                <a:cs typeface="Times New Roman" pitchFamily="18" charset="0"/>
              </a:rPr>
              <a:t>2.this is to specify the target address in branch instruction</a:t>
            </a:r>
            <a:endParaRPr lang="en-US" sz="2000" dirty="0">
              <a:solidFill>
                <a:srgbClr val="00B0F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52400"/>
            <a:ext cx="8229600" cy="5978525"/>
          </a:xfrm>
        </p:spPr>
        <p:txBody>
          <a:bodyPr/>
          <a:lstStyle/>
          <a:p>
            <a:pPr>
              <a:defRPr/>
            </a:pPr>
            <a:r>
              <a:rPr lang="en-US" sz="2000" dirty="0" err="1" smtClean="0">
                <a:solidFill>
                  <a:srgbClr val="00B0F0"/>
                </a:solidFill>
                <a:latin typeface="Times New Roman" pitchFamily="18" charset="0"/>
                <a:cs typeface="Times New Roman" pitchFamily="18" charset="0"/>
              </a:rPr>
              <a:t>Eg</a:t>
            </a:r>
            <a:r>
              <a:rPr lang="en-US" sz="2000" dirty="0" smtClean="0">
                <a:solidFill>
                  <a:srgbClr val="00B0F0"/>
                </a:solidFill>
                <a:latin typeface="Times New Roman" pitchFamily="18" charset="0"/>
                <a:cs typeface="Times New Roman" pitchFamily="18" charset="0"/>
              </a:rPr>
              <a:t>: from the loop the address is 1000,1004,1008 &amp; 1012</a:t>
            </a:r>
          </a:p>
          <a:p>
            <a:pPr marL="0" indent="0">
              <a:buFont typeface="Wingdings" pitchFamily="2" charset="2"/>
              <a:buNone/>
              <a:defRPr/>
            </a:pPr>
            <a:r>
              <a:rPr lang="en-US" sz="2000" dirty="0" smtClean="0">
                <a:solidFill>
                  <a:srgbClr val="00B0F0"/>
                </a:solidFill>
                <a:latin typeface="Times New Roman" pitchFamily="18" charset="0"/>
                <a:cs typeface="Times New Roman" pitchFamily="18" charset="0"/>
              </a:rPr>
              <a:t>(PC)=1016  x=-16 </a:t>
            </a:r>
          </a:p>
          <a:p>
            <a:pPr marL="0" indent="0">
              <a:buFont typeface="Wingdings" pitchFamily="2" charset="2"/>
              <a:buNone/>
              <a:defRPr/>
            </a:pPr>
            <a:r>
              <a:rPr lang="en-US" sz="2000" dirty="0" smtClean="0">
                <a:solidFill>
                  <a:srgbClr val="00B0F0"/>
                </a:solidFill>
                <a:latin typeface="Times New Roman" pitchFamily="18" charset="0"/>
                <a:cs typeface="Times New Roman" pitchFamily="18" charset="0"/>
              </a:rPr>
              <a:t>-16(PC)</a:t>
            </a:r>
          </a:p>
          <a:p>
            <a:pPr marL="0" indent="0">
              <a:buFont typeface="Wingdings" pitchFamily="2" charset="2"/>
              <a:buNone/>
              <a:defRPr/>
            </a:pPr>
            <a:endParaRPr lang="en-US" sz="2000" dirty="0">
              <a:latin typeface="Times New Roman" pitchFamily="18" charset="0"/>
              <a:cs typeface="Times New Roman" pitchFamily="18" charset="0"/>
            </a:endParaRPr>
          </a:p>
          <a:p>
            <a:pPr marL="0" indent="0">
              <a:buFont typeface="Wingdings" pitchFamily="2" charset="2"/>
              <a:buNone/>
              <a:defRPr/>
            </a:pPr>
            <a:r>
              <a:rPr lang="en-US" sz="2000" b="1" dirty="0" err="1" smtClean="0">
                <a:solidFill>
                  <a:srgbClr val="C00000"/>
                </a:solidFill>
                <a:latin typeface="Times New Roman" pitchFamily="18" charset="0"/>
                <a:cs typeface="Times New Roman" pitchFamily="18" charset="0"/>
              </a:rPr>
              <a:t>e.Additional</a:t>
            </a:r>
            <a:r>
              <a:rPr lang="en-US" sz="2000" b="1" dirty="0" smtClean="0">
                <a:solidFill>
                  <a:srgbClr val="C00000"/>
                </a:solidFill>
                <a:latin typeface="Times New Roman" pitchFamily="18" charset="0"/>
                <a:cs typeface="Times New Roman" pitchFamily="18" charset="0"/>
              </a:rPr>
              <a:t> modes</a:t>
            </a:r>
          </a:p>
          <a:p>
            <a:pPr>
              <a:buFont typeface="Wingdings" pitchFamily="2" charset="2"/>
              <a:buChar char="q"/>
              <a:defRPr/>
            </a:pPr>
            <a:r>
              <a:rPr lang="en-US" sz="2000" dirty="0" smtClean="0">
                <a:solidFill>
                  <a:srgbClr val="00B050"/>
                </a:solidFill>
                <a:latin typeface="Times New Roman" pitchFamily="18" charset="0"/>
                <a:cs typeface="Times New Roman" pitchFamily="18" charset="0"/>
              </a:rPr>
              <a:t>These modes are used to access the data items</a:t>
            </a:r>
          </a:p>
          <a:p>
            <a:pPr marL="0" indent="0">
              <a:buFont typeface="Wingdings" pitchFamily="2" charset="2"/>
              <a:buNone/>
              <a:defRPr/>
            </a:pPr>
            <a:r>
              <a:rPr lang="en-US" sz="2000" dirty="0" smtClean="0">
                <a:solidFill>
                  <a:srgbClr val="C00000"/>
                </a:solidFill>
                <a:latin typeface="Times New Roman" pitchFamily="18" charset="0"/>
                <a:cs typeface="Times New Roman" pitchFamily="18" charset="0"/>
              </a:rPr>
              <a:t>1.Auto increment mode</a:t>
            </a:r>
            <a:r>
              <a:rPr lang="en-US" sz="2000" dirty="0" smtClean="0">
                <a:solidFill>
                  <a:srgbClr val="00B050"/>
                </a:solidFill>
                <a:latin typeface="Times New Roman" pitchFamily="18" charset="0"/>
                <a:cs typeface="Times New Roman" pitchFamily="18" charset="0"/>
              </a:rPr>
              <a:t>: the EA of the operand is the contents of the register specified in the instruction</a:t>
            </a:r>
          </a:p>
          <a:p>
            <a:pPr>
              <a:defRPr/>
            </a:pPr>
            <a:r>
              <a:rPr lang="en-US" sz="2000" dirty="0" smtClean="0">
                <a:solidFill>
                  <a:srgbClr val="00B050"/>
                </a:solidFill>
                <a:latin typeface="Times New Roman" pitchFamily="18" charset="0"/>
                <a:cs typeface="Times New Roman" pitchFamily="18" charset="0"/>
              </a:rPr>
              <a:t>After accessing the operand the contents of the register are automatically incremented</a:t>
            </a:r>
          </a:p>
          <a:p>
            <a:pPr>
              <a:defRPr/>
            </a:pPr>
            <a:r>
              <a:rPr lang="en-US" sz="2000" dirty="0" smtClean="0">
                <a:solidFill>
                  <a:srgbClr val="00B050"/>
                </a:solidFill>
                <a:latin typeface="Times New Roman" pitchFamily="18" charset="0"/>
                <a:cs typeface="Times New Roman" pitchFamily="18" charset="0"/>
              </a:rPr>
              <a:t>(</a:t>
            </a:r>
            <a:r>
              <a:rPr lang="en-US" sz="2000" dirty="0" err="1" smtClean="0">
                <a:solidFill>
                  <a:srgbClr val="00B050"/>
                </a:solidFill>
                <a:latin typeface="Times New Roman" pitchFamily="18" charset="0"/>
                <a:cs typeface="Times New Roman" pitchFamily="18" charset="0"/>
              </a:rPr>
              <a:t>Ri</a:t>
            </a:r>
            <a:r>
              <a:rPr lang="en-US" sz="2000" dirty="0" smtClean="0">
                <a:solidFill>
                  <a:srgbClr val="00B050"/>
                </a:solidFill>
                <a:latin typeface="Times New Roman" pitchFamily="18" charset="0"/>
                <a:cs typeface="Times New Roman" pitchFamily="18" charset="0"/>
              </a:rPr>
              <a:t>)+</a:t>
            </a:r>
          </a:p>
          <a:p>
            <a:pPr>
              <a:defRPr/>
            </a:pPr>
            <a:r>
              <a:rPr lang="en-US" sz="2000" dirty="0" smtClean="0">
                <a:solidFill>
                  <a:srgbClr val="00B050"/>
                </a:solidFill>
                <a:latin typeface="Times New Roman" pitchFamily="18" charset="0"/>
                <a:cs typeface="Times New Roman" pitchFamily="18" charset="0"/>
              </a:rPr>
              <a:t>This mode automatically increment the contents of the register by a value that corresponds to the size of the accessed operand</a:t>
            </a:r>
          </a:p>
          <a:p>
            <a:pPr>
              <a:buFont typeface="Wingdings" pitchFamily="2" charset="2"/>
              <a:buChar char="q"/>
              <a:defRPr/>
            </a:pPr>
            <a:r>
              <a:rPr lang="en-US" sz="2000" dirty="0" err="1" smtClean="0">
                <a:solidFill>
                  <a:srgbClr val="00B0F0"/>
                </a:solidFill>
                <a:latin typeface="Times New Roman" pitchFamily="18" charset="0"/>
                <a:cs typeface="Times New Roman" pitchFamily="18" charset="0"/>
              </a:rPr>
              <a:t>Eg</a:t>
            </a:r>
            <a:r>
              <a:rPr lang="en-US" sz="2000" dirty="0" smtClean="0">
                <a:solidFill>
                  <a:srgbClr val="00B0F0"/>
                </a:solidFill>
                <a:latin typeface="Times New Roman" pitchFamily="18" charset="0"/>
                <a:cs typeface="Times New Roman" pitchFamily="18" charset="0"/>
              </a:rPr>
              <a:t>:              Move N,r1</a:t>
            </a:r>
          </a:p>
          <a:p>
            <a:pPr marL="0" indent="0">
              <a:buFont typeface="Wingdings" pitchFamily="2" charset="2"/>
              <a:buNone/>
              <a:defRPr/>
            </a:pPr>
            <a:r>
              <a:rPr lang="en-US" sz="2000" dirty="0" smtClean="0">
                <a:solidFill>
                  <a:srgbClr val="00B0F0"/>
                </a:solidFill>
                <a:latin typeface="Times New Roman" pitchFamily="18" charset="0"/>
                <a:cs typeface="Times New Roman" pitchFamily="18" charset="0"/>
              </a:rPr>
              <a:t>                         move #num1,r2</a:t>
            </a:r>
          </a:p>
          <a:p>
            <a:pPr marL="0" indent="0">
              <a:buFont typeface="Wingdings" pitchFamily="2" charset="2"/>
              <a:buNone/>
              <a:defRPr/>
            </a:pPr>
            <a:r>
              <a:rPr lang="en-US" sz="2000" dirty="0">
                <a:solidFill>
                  <a:srgbClr val="00B0F0"/>
                </a:solidFill>
                <a:latin typeface="Times New Roman" pitchFamily="18" charset="0"/>
                <a:cs typeface="Times New Roman" pitchFamily="18" charset="0"/>
              </a:rPr>
              <a:t> </a:t>
            </a:r>
            <a:r>
              <a:rPr lang="en-US" sz="2000" dirty="0" smtClean="0">
                <a:solidFill>
                  <a:srgbClr val="00B0F0"/>
                </a:solidFill>
                <a:latin typeface="Times New Roman" pitchFamily="18" charset="0"/>
                <a:cs typeface="Times New Roman" pitchFamily="18" charset="0"/>
              </a:rPr>
              <a:t>                        clear r0</a:t>
            </a:r>
            <a:endParaRPr lang="en-US" sz="2000" dirty="0">
              <a:solidFill>
                <a:srgbClr val="00B0F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1478</TotalTime>
  <Words>10387</Words>
  <Application>Microsoft Office PowerPoint</Application>
  <PresentationFormat>On-screen Show (4:3)</PresentationFormat>
  <Paragraphs>2445</Paragraphs>
  <Slides>154</Slides>
  <Notes>33</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154</vt:i4>
      </vt:variant>
    </vt:vector>
  </HeadingPairs>
  <TitlesOfParts>
    <vt:vector size="157" baseType="lpstr">
      <vt:lpstr>Flow</vt:lpstr>
      <vt:lpstr>Equation</vt:lpstr>
      <vt:lpstr>Visio</vt:lpstr>
      <vt:lpstr>Computer Organization</vt:lpstr>
      <vt:lpstr>Unit-1 Basic Structure of Computers</vt:lpstr>
      <vt:lpstr>Introduction </vt:lpstr>
      <vt:lpstr>Computer Types</vt:lpstr>
      <vt:lpstr>Computer Types cont..</vt:lpstr>
      <vt:lpstr>Computer Types cont..</vt:lpstr>
      <vt:lpstr>Functional Unit</vt:lpstr>
      <vt:lpstr>Functional Unit cont..</vt:lpstr>
      <vt:lpstr>Functional Unit cont..</vt:lpstr>
      <vt:lpstr>Functional Unit cont..</vt:lpstr>
      <vt:lpstr>Functional Unit cont..</vt:lpstr>
      <vt:lpstr>Functional Unit cont..</vt:lpstr>
      <vt:lpstr>Functional Unit cont..</vt:lpstr>
      <vt:lpstr>Functional Unit cont..</vt:lpstr>
      <vt:lpstr>Functional Unit cont..</vt:lpstr>
      <vt:lpstr>Functional Unit cont..</vt:lpstr>
      <vt:lpstr>Slide 17</vt:lpstr>
      <vt:lpstr>Basic Operational Concepts </vt:lpstr>
      <vt:lpstr>Basic Operational Concepts </vt:lpstr>
      <vt:lpstr>Basic Operational Concepts cont.. </vt:lpstr>
      <vt:lpstr>Basic Operational Concepts cont.. </vt:lpstr>
      <vt:lpstr>Separate Memory Access and ALU Operation</vt:lpstr>
      <vt:lpstr>Connection Between the Processor and the Memory</vt:lpstr>
      <vt:lpstr>Registers</vt:lpstr>
      <vt:lpstr>Typical Operating Steps</vt:lpstr>
      <vt:lpstr>Typical Operating Steps (Cont’)</vt:lpstr>
      <vt:lpstr>Interrupt</vt:lpstr>
      <vt:lpstr>Bus Structures</vt:lpstr>
      <vt:lpstr>Bus Structure</vt:lpstr>
      <vt:lpstr>Slide 30</vt:lpstr>
      <vt:lpstr>Performance </vt:lpstr>
      <vt:lpstr>Performance cont..</vt:lpstr>
      <vt:lpstr>Performance cont..</vt:lpstr>
      <vt:lpstr>Performance cont..</vt:lpstr>
      <vt:lpstr>Performance cont..</vt:lpstr>
      <vt:lpstr>Performance cont..</vt:lpstr>
      <vt:lpstr>Performance cont..</vt:lpstr>
      <vt:lpstr>Performance cont..</vt:lpstr>
      <vt:lpstr>Performance cont..</vt:lpstr>
      <vt:lpstr>Performance cont..</vt:lpstr>
      <vt:lpstr>Chapter 2   Machine Instructions and Programs</vt:lpstr>
      <vt:lpstr>Numbers, Arithmetic Operations and Characters.</vt:lpstr>
      <vt:lpstr>Slide 43</vt:lpstr>
      <vt:lpstr>Numbers, Arithmetic Operations and Characters.</vt:lpstr>
      <vt:lpstr>Numbers, Arithmetic Operations and Characters.</vt:lpstr>
      <vt:lpstr>Slide 46</vt:lpstr>
      <vt:lpstr>Slide 47</vt:lpstr>
      <vt:lpstr>Slide 48</vt:lpstr>
      <vt:lpstr>Slide 49</vt:lpstr>
      <vt:lpstr>Slide 50</vt:lpstr>
      <vt:lpstr>Slide 51</vt:lpstr>
      <vt:lpstr>Slide 52</vt:lpstr>
      <vt:lpstr>Addition and Subtraction – 2’s Complement</vt:lpstr>
      <vt:lpstr>Rules</vt:lpstr>
      <vt:lpstr>2’s-Complement Add and Subtract Operations</vt:lpstr>
      <vt:lpstr>Overflow - Add two positive numbers to get a negative number or two negative numbers to get a positive number</vt:lpstr>
      <vt:lpstr>Overflow Conditions</vt:lpstr>
      <vt:lpstr>characters</vt:lpstr>
      <vt:lpstr>Sign Extension</vt:lpstr>
      <vt:lpstr>Sign Extension Example</vt:lpstr>
      <vt:lpstr>Slide 61</vt:lpstr>
      <vt:lpstr>Slide 62</vt:lpstr>
      <vt:lpstr>Slide 63</vt:lpstr>
      <vt:lpstr>Slide 64</vt:lpstr>
      <vt:lpstr>Big-Endian and Little-Endian Assignments</vt:lpstr>
      <vt:lpstr>Slide 66</vt:lpstr>
      <vt:lpstr>Slide 67</vt:lpstr>
      <vt:lpstr>Slide 68</vt:lpstr>
      <vt:lpstr>Slide 69</vt:lpstr>
      <vt:lpstr>Slide 70</vt:lpstr>
      <vt:lpstr>Slide 71</vt:lpstr>
      <vt:lpstr>Slide 72</vt:lpstr>
      <vt:lpstr>Slide 73</vt:lpstr>
      <vt:lpstr>Slide 74</vt:lpstr>
      <vt:lpstr>Slide 75</vt:lpstr>
      <vt:lpstr>Instruction Formats</vt:lpstr>
      <vt:lpstr>Instruction Formats</vt:lpstr>
      <vt:lpstr>Instruction Formats</vt:lpstr>
      <vt:lpstr>Instruction Formats</vt:lpstr>
      <vt:lpstr>Instruction Execution and Straight-Line Sequencing</vt:lpstr>
      <vt:lpstr>Slide 81</vt:lpstr>
      <vt:lpstr>Slide 82</vt:lpstr>
      <vt:lpstr>Branching</vt:lpstr>
      <vt:lpstr>Branching</vt:lpstr>
      <vt:lpstr>Slide 85</vt:lpstr>
      <vt:lpstr>Condition Codes</vt:lpstr>
      <vt:lpstr>Conditional Branch Instructions</vt:lpstr>
      <vt:lpstr>Status Bits</vt:lpstr>
      <vt:lpstr>Addressing Modes</vt:lpstr>
      <vt:lpstr>Slide 90</vt:lpstr>
      <vt:lpstr>Slide 91</vt:lpstr>
      <vt:lpstr>Slide 92</vt:lpstr>
      <vt:lpstr>Slide 93</vt:lpstr>
      <vt:lpstr>Slide 94</vt:lpstr>
      <vt:lpstr>Slide 95</vt:lpstr>
      <vt:lpstr>Slide 96</vt:lpstr>
      <vt:lpstr>Slide 97</vt:lpstr>
      <vt:lpstr>Slide 98</vt:lpstr>
      <vt:lpstr>Slide 99</vt:lpstr>
      <vt:lpstr>Slide 100</vt:lpstr>
      <vt:lpstr>Addressing Modes</vt:lpstr>
      <vt:lpstr>Assembly Language</vt:lpstr>
      <vt:lpstr>Slide 103</vt:lpstr>
      <vt:lpstr>Slide 104</vt:lpstr>
      <vt:lpstr>Figure: memory arrangement for the program before</vt:lpstr>
      <vt:lpstr>Figure: Assembly language representation for the pgm</vt:lpstr>
      <vt:lpstr>Assembly Language cont..</vt:lpstr>
      <vt:lpstr>Slide 108</vt:lpstr>
      <vt:lpstr>Assembly Language cont..</vt:lpstr>
      <vt:lpstr>Assembly Language cont..</vt:lpstr>
      <vt:lpstr>Assembly Language cont..</vt:lpstr>
      <vt:lpstr>Assembly Language cont..</vt:lpstr>
      <vt:lpstr>Assembly Language cont..</vt:lpstr>
      <vt:lpstr>Basic Input/output Operations</vt:lpstr>
      <vt:lpstr>Basic Input/output Operations cont..</vt:lpstr>
      <vt:lpstr>Program-Controlled I/O Example</vt:lpstr>
      <vt:lpstr>Slide 117</vt:lpstr>
      <vt:lpstr>Slide 118</vt:lpstr>
      <vt:lpstr>Slide 119</vt:lpstr>
      <vt:lpstr>Basic Input/output Operations cont..</vt:lpstr>
      <vt:lpstr>Slide 121</vt:lpstr>
      <vt:lpstr>Slide 122</vt:lpstr>
      <vt:lpstr>Stack Organization</vt:lpstr>
      <vt:lpstr>Slide 124</vt:lpstr>
      <vt:lpstr>Figure:effect of stack operations on the stack in the above figure</vt:lpstr>
      <vt:lpstr>  Stacks and Queues</vt:lpstr>
      <vt:lpstr>Slide 127</vt:lpstr>
      <vt:lpstr>Stacks and Queues cont..</vt:lpstr>
      <vt:lpstr>Subroutines</vt:lpstr>
      <vt:lpstr>Slide 130</vt:lpstr>
      <vt:lpstr>Slide 131</vt:lpstr>
      <vt:lpstr>Slide 132</vt:lpstr>
      <vt:lpstr>Figure:pgm written as a subroutine ,parameters,passed thrugh registers</vt:lpstr>
      <vt:lpstr>Slide 134</vt:lpstr>
      <vt:lpstr>Slide 135</vt:lpstr>
      <vt:lpstr>Slide 136</vt:lpstr>
      <vt:lpstr>Slide 137</vt:lpstr>
      <vt:lpstr>Slide 138</vt:lpstr>
      <vt:lpstr>Slide 139</vt:lpstr>
      <vt:lpstr>Slide 140</vt:lpstr>
      <vt:lpstr>Slide 141</vt:lpstr>
      <vt:lpstr>Slide 142</vt:lpstr>
      <vt:lpstr>Slide 143</vt:lpstr>
      <vt:lpstr>Slide 144</vt:lpstr>
      <vt:lpstr> Additional instructions </vt:lpstr>
      <vt:lpstr>Logical Shifts</vt:lpstr>
      <vt:lpstr>Arithmetic Shifts</vt:lpstr>
      <vt:lpstr>Rotate</vt:lpstr>
      <vt:lpstr>Multiplication and Division</vt:lpstr>
      <vt:lpstr>Encoding of Machine Instructions</vt:lpstr>
      <vt:lpstr>Encoding of Machine Instructions</vt:lpstr>
      <vt:lpstr>Encoding of Machine Instructions</vt:lpstr>
      <vt:lpstr>Encoding of Machine Instructions</vt:lpstr>
      <vt:lpstr>Encoding of Machine Instructions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dc:title>
  <dc:creator>roopa</dc:creator>
  <cp:lastModifiedBy>ise 2</cp:lastModifiedBy>
  <cp:revision>52</cp:revision>
  <dcterms:created xsi:type="dcterms:W3CDTF">2006-08-16T00:00:00Z</dcterms:created>
  <dcterms:modified xsi:type="dcterms:W3CDTF">2016-08-19T05:24:33Z</dcterms:modified>
</cp:coreProperties>
</file>